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20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1pPr>
    <a:lvl2pPr marL="457200" algn="ctr" rtl="0" fontAlgn="base">
      <a:spcBef>
        <a:spcPct val="20000"/>
      </a:spcBef>
      <a:spcAft>
        <a:spcPct val="0"/>
      </a:spcAft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2pPr>
    <a:lvl3pPr marL="914400" algn="ctr" rtl="0" fontAlgn="base">
      <a:spcBef>
        <a:spcPct val="20000"/>
      </a:spcBef>
      <a:spcAft>
        <a:spcPct val="0"/>
      </a:spcAft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3pPr>
    <a:lvl4pPr marL="1371600" algn="ctr" rtl="0" fontAlgn="base">
      <a:spcBef>
        <a:spcPct val="20000"/>
      </a:spcBef>
      <a:spcAft>
        <a:spcPct val="0"/>
      </a:spcAft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4pPr>
    <a:lvl5pPr marL="1828800" algn="ctr" rtl="0" fontAlgn="base">
      <a:spcBef>
        <a:spcPct val="20000"/>
      </a:spcBef>
      <a:spcAft>
        <a:spcPct val="0"/>
      </a:spcAft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Verdana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4F5"/>
    <a:srgbClr val="6600CC"/>
    <a:srgbClr val="0099CC"/>
    <a:srgbClr val="9966FF"/>
    <a:srgbClr val="0066CC"/>
    <a:srgbClr val="9900FF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4" autoAdjust="0"/>
    <p:restoredTop sz="86374" autoAdjust="0"/>
  </p:normalViewPr>
  <p:slideViewPr>
    <p:cSldViewPr>
      <p:cViewPr varScale="1">
        <p:scale>
          <a:sx n="63" d="100"/>
          <a:sy n="63" d="100"/>
        </p:scale>
        <p:origin x="-120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40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 b="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 b="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fld id="{81927036-BED6-6A45-B7DB-BD1DE79FFB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74241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8030F3B1-7A89-1B4E-8743-6F95EDC20C59}" type="slidenum">
              <a:rPr lang="en-US" sz="1200" b="0">
                <a:latin typeface="Arial" charset="0"/>
              </a:rPr>
              <a:pPr/>
              <a:t>3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BEB248B3-A7E9-9546-B240-E0B9E94170B0}" type="slidenum">
              <a:rPr lang="en-US" sz="1200" b="0">
                <a:latin typeface="Arial" charset="0"/>
              </a:rPr>
              <a:pPr/>
              <a:t>15</a:t>
            </a:fld>
            <a:endParaRPr lang="en-US" sz="1200" b="0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84987E56-C6E6-894F-BEA8-FF49778C8C49}" type="slidenum">
              <a:rPr lang="en-US" sz="1200" b="0">
                <a:latin typeface="Arial" charset="0"/>
              </a:rPr>
              <a:pPr/>
              <a:t>16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2C7DA752-DE2E-4549-A7CF-5E9B08AF0C43}" type="slidenum">
              <a:rPr lang="en-US" sz="1200" b="0">
                <a:latin typeface="Arial" charset="0"/>
              </a:rPr>
              <a:pPr/>
              <a:t>4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31855966-4C8B-6C43-A6B5-D6288862CF6C}" type="slidenum">
              <a:rPr lang="en-US" sz="1200" b="0">
                <a:latin typeface="Arial" charset="0"/>
              </a:rPr>
              <a:pPr/>
              <a:t>6</a:t>
            </a:fld>
            <a:endParaRPr lang="en-US" sz="1200" b="0"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B164587E-A2D2-534A-89C2-734D9D7A6552}" type="slidenum">
              <a:rPr lang="en-US" sz="1200" b="0">
                <a:latin typeface="Arial" charset="0"/>
              </a:rPr>
              <a:pPr/>
              <a:t>8</a:t>
            </a:fld>
            <a:endParaRPr lang="en-US" sz="1200" b="0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1F9BE8F3-9427-5148-BFCD-1AA730DB3C61}" type="slidenum">
              <a:rPr lang="en-US" sz="1200" b="0">
                <a:latin typeface="Arial" charset="0"/>
              </a:rPr>
              <a:pPr/>
              <a:t>10</a:t>
            </a:fld>
            <a:endParaRPr lang="en-US" sz="1200" b="0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8FA51B4A-EE99-124C-8076-088C44C95D84}" type="slidenum">
              <a:rPr lang="en-US" sz="1200" b="0">
                <a:latin typeface="Arial" charset="0"/>
              </a:rPr>
              <a:pPr/>
              <a:t>11</a:t>
            </a:fld>
            <a:endParaRPr lang="en-US" sz="1200" b="0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D2A5D459-7B16-364D-A4CF-5774DD6DE289}" type="slidenum">
              <a:rPr lang="en-US" sz="1200" b="0">
                <a:latin typeface="Arial" charset="0"/>
              </a:rPr>
              <a:pPr/>
              <a:t>12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5973D7A-938F-8345-AB0F-DEF62B82CB2A}" type="slidenum">
              <a:rPr lang="en-US" sz="1200" b="0">
                <a:latin typeface="Arial" charset="0"/>
              </a:rPr>
              <a:pPr/>
              <a:t>13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ea typeface="ＭＳ Ｐゴシック" charset="0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43512FBA-76BE-6F49-86D2-FC3A1D218A53}" type="slidenum">
              <a:rPr lang="en-US" sz="1200" b="0">
                <a:latin typeface="Arial" charset="0"/>
              </a:rPr>
              <a:pPr/>
              <a:t>14</a:t>
            </a:fld>
            <a:endParaRPr lang="en-US" sz="1200" b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hrq brand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899150"/>
            <a:ext cx="2590800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447800"/>
            <a:ext cx="9144000" cy="152400"/>
          </a:xfrm>
          <a:prstGeom prst="rect">
            <a:avLst/>
          </a:prstGeom>
          <a:gradFill rotWithShape="1">
            <a:gsLst>
              <a:gs pos="0">
                <a:srgbClr val="0099CC"/>
              </a:gs>
              <a:gs pos="100000">
                <a:srgbClr val="6600CC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Verdana" pitchFamily="34" charset="0"/>
              <a:ea typeface="ＭＳ Ｐゴシック" pitchFamily="34" charset="-128"/>
              <a:cs typeface="+mn-cs"/>
            </a:endParaRPr>
          </a:p>
        </p:txBody>
      </p:sp>
      <p:pic>
        <p:nvPicPr>
          <p:cNvPr id="6" name="Picture 9" descr="CAHPS Website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044"/>
          <a:stretch>
            <a:fillRect/>
          </a:stretch>
        </p:blipFill>
        <p:spPr bwMode="auto">
          <a:xfrm>
            <a:off x="304800" y="457200"/>
            <a:ext cx="36576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4163820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B8AA35-2027-5D47-9ABD-5FFE8BA0D8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93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C14D94-01C6-6B40-894B-296622C264C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358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A42AE3-7C1D-DD4D-8DAF-C66525A2A33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6898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EF4DA8-63DE-BF42-8184-2DD56947C1B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057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98151D-50F0-DB4D-819F-934DA759044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3534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96209-C10E-3045-AD25-EDBC176034F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4967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62D577-70B8-B54A-83B3-70B726907CD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634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D51A5-36E5-5140-AB3A-263ED035268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174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0C0DF-CC3C-304C-869A-DB043FE0F4C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2099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D98F2A-B924-9648-96B1-9472338B3F5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8450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400" b="0"/>
            </a:lvl1pPr>
          </a:lstStyle>
          <a:p>
            <a:fld id="{8382F222-8C17-6842-B4EB-BA6245B3AD60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29" name="Picture 8" descr="CAHPS_LOGOnotag15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286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10" descr="ahrq brandi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18225"/>
            <a:ext cx="21336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1447800"/>
            <a:ext cx="9144000" cy="152400"/>
          </a:xfrm>
          <a:prstGeom prst="rect">
            <a:avLst/>
          </a:prstGeom>
          <a:gradFill rotWithShape="1">
            <a:gsLst>
              <a:gs pos="0">
                <a:srgbClr val="0099CC"/>
              </a:gs>
              <a:gs pos="100000">
                <a:srgbClr val="6600CC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Verdana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766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400" b="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i="1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Arial" charset="0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lkingquality.ahrq.gov/" TargetMode="External"/><Relationship Id="rId2" Type="http://schemas.openxmlformats.org/officeDocument/2006/relationships/hyperlink" Target="http://www.cahps.ahrq.gov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formedpatientinstitute.org/" TargetMode="External"/><Relationship Id="rId5" Type="http://schemas.openxmlformats.org/officeDocument/2006/relationships/hyperlink" Target="http://www.rwjf.org/" TargetMode="External"/><Relationship Id="rId4" Type="http://schemas.openxmlformats.org/officeDocument/2006/relationships/hyperlink" Target="http://www.ahrq.gov/qual/value/localnetworks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pPr eaLnBrk="1" hangingPunct="1"/>
            <a:r>
              <a:rPr lang="en-US" sz="3200" dirty="0">
                <a:latin typeface="Verdana" charset="0"/>
              </a:rPr>
              <a:t>Reporting on Patients' Experiences with Primary Care: Resources and Examples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91000"/>
            <a:ext cx="6400800" cy="1447800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en-US" sz="1600" i="0" dirty="0" err="1">
                <a:latin typeface="Verdana" charset="0"/>
              </a:rPr>
              <a:t>Lise</a:t>
            </a:r>
            <a:r>
              <a:rPr lang="en-US" sz="1600" i="0" dirty="0">
                <a:latin typeface="Verdana" charset="0"/>
              </a:rPr>
              <a:t> </a:t>
            </a:r>
            <a:r>
              <a:rPr lang="en-US" sz="1600" i="0" dirty="0" err="1">
                <a:latin typeface="Verdana" charset="0"/>
              </a:rPr>
              <a:t>Rybowski</a:t>
            </a:r>
            <a:endParaRPr lang="en-US" sz="1600" i="0" dirty="0">
              <a:latin typeface="Verdana" charset="0"/>
            </a:endParaRPr>
          </a:p>
          <a:p>
            <a:pPr eaLnBrk="1" hangingPunct="1">
              <a:spcAft>
                <a:spcPct val="20000"/>
              </a:spcAft>
            </a:pPr>
            <a:r>
              <a:rPr lang="en-US" sz="1600" i="0" dirty="0">
                <a:latin typeface="Verdana" charset="0"/>
              </a:rPr>
              <a:t>The </a:t>
            </a:r>
            <a:r>
              <a:rPr lang="en-US" sz="1600" i="0" dirty="0" err="1">
                <a:latin typeface="Verdana" charset="0"/>
              </a:rPr>
              <a:t>Severyn</a:t>
            </a:r>
            <a:r>
              <a:rPr lang="en-US" sz="1600" i="0" dirty="0">
                <a:latin typeface="Verdana" charset="0"/>
              </a:rPr>
              <a:t> Group</a:t>
            </a:r>
          </a:p>
          <a:p>
            <a:pPr eaLnBrk="1" hangingPunct="1">
              <a:spcAft>
                <a:spcPct val="20000"/>
              </a:spcAft>
            </a:pPr>
            <a:r>
              <a:rPr lang="en-US" sz="1600" i="0" dirty="0">
                <a:latin typeface="Verdana" charset="0"/>
              </a:rPr>
              <a:t>September 18, 2011</a:t>
            </a:r>
          </a:p>
          <a:p>
            <a:pPr eaLnBrk="1" hangingPunct="1">
              <a:spcAft>
                <a:spcPct val="20000"/>
              </a:spcAft>
            </a:pPr>
            <a:r>
              <a:rPr lang="en-US" sz="1600" i="0" dirty="0">
                <a:latin typeface="Verdana" charset="0"/>
              </a:rPr>
              <a:t>Presented at the AHRQ 2011 Annual Conference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E77406F7-6B2F-BD45-AE21-F7BE8DDF5B0B}" type="slidenum">
              <a:rPr lang="en-US" sz="1400" b="0"/>
              <a:pPr/>
              <a:t>10</a:t>
            </a:fld>
            <a:endParaRPr lang="en-US" sz="1400" b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Recommended Scoring Strategies: </a:t>
            </a:r>
            <a:br>
              <a:rPr lang="en-US" sz="2400" dirty="0">
                <a:latin typeface="Verdana" charset="0"/>
              </a:rPr>
            </a:br>
            <a:r>
              <a:rPr lang="en-US" sz="2400" dirty="0">
                <a:latin typeface="Verdana" charset="0"/>
              </a:rPr>
              <a:t>What Data Do You Report?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sz="2200" i="0">
                <a:latin typeface="Verdana" charset="0"/>
              </a:rPr>
              <a:t>Average scoring </a:t>
            </a:r>
            <a:r>
              <a:rPr lang="en-US" sz="2200" b="0" i="0">
                <a:latin typeface="Verdana" charset="0"/>
              </a:rPr>
              <a:t>– Reporting the mean across all of the response categories.</a:t>
            </a:r>
            <a:r>
              <a:rPr lang="en-US" sz="2200" i="0">
                <a:latin typeface="Verdana" charset="0"/>
              </a:rPr>
              <a:t> </a:t>
            </a:r>
          </a:p>
          <a:p>
            <a:pPr eaLnBrk="1" hangingPunct="1">
              <a:spcAft>
                <a:spcPts val="600"/>
              </a:spcAft>
            </a:pPr>
            <a:r>
              <a:rPr lang="ja-JP" altLang="en-US" sz="2200" i="0">
                <a:latin typeface="Verdana" charset="0"/>
              </a:rPr>
              <a:t>“</a:t>
            </a:r>
            <a:r>
              <a:rPr lang="en-US" sz="2200" i="0">
                <a:latin typeface="Verdana" charset="0"/>
              </a:rPr>
              <a:t>Top box</a:t>
            </a:r>
            <a:r>
              <a:rPr lang="ja-JP" altLang="en-US" sz="2200" i="0">
                <a:latin typeface="Verdana" charset="0"/>
              </a:rPr>
              <a:t>”</a:t>
            </a:r>
            <a:r>
              <a:rPr lang="en-US" sz="2200" i="0">
                <a:latin typeface="Verdana" charset="0"/>
              </a:rPr>
              <a:t> scoring </a:t>
            </a:r>
            <a:r>
              <a:rPr lang="en-US" sz="2200" b="0" i="0">
                <a:latin typeface="Verdana" charset="0"/>
              </a:rPr>
              <a:t>– Reporting only the score for the most positive categories (e.g., the proportion of patients reporting </a:t>
            </a:r>
            <a:r>
              <a:rPr lang="ja-JP" altLang="en-US" sz="2200" b="0" i="0">
                <a:latin typeface="Verdana" charset="0"/>
              </a:rPr>
              <a:t>“</a:t>
            </a:r>
            <a:r>
              <a:rPr lang="en-US" sz="2200" b="0" i="0">
                <a:latin typeface="Verdana" charset="0"/>
              </a:rPr>
              <a:t>always</a:t>
            </a:r>
            <a:r>
              <a:rPr lang="ja-JP" altLang="en-US" sz="2200" b="0" i="0">
                <a:latin typeface="Verdana" charset="0"/>
              </a:rPr>
              <a:t>”</a:t>
            </a:r>
            <a:r>
              <a:rPr lang="en-US" sz="2200" b="0" i="0">
                <a:latin typeface="Verdana" charset="0"/>
              </a:rPr>
              <a:t>). </a:t>
            </a:r>
          </a:p>
          <a:p>
            <a:pPr eaLnBrk="1" hangingPunct="1"/>
            <a:r>
              <a:rPr lang="en-US" sz="2200" i="0">
                <a:latin typeface="Verdana" charset="0"/>
              </a:rPr>
              <a:t>Learn more about these strategies;</a:t>
            </a:r>
          </a:p>
          <a:p>
            <a:pPr lvl="1" eaLnBrk="1" hangingPunct="1"/>
            <a:r>
              <a:rPr lang="ja-JP" altLang="en-US" sz="2200">
                <a:latin typeface="Verdana" charset="0"/>
              </a:rPr>
              <a:t>“</a:t>
            </a:r>
            <a:r>
              <a:rPr lang="en-US" sz="2200">
                <a:latin typeface="Verdana" charset="0"/>
              </a:rPr>
              <a:t>How To Report Results of the CAHPS Clinician &amp; Group Survey</a:t>
            </a:r>
            <a:r>
              <a:rPr lang="ja-JP" altLang="en-US" sz="2200">
                <a:latin typeface="Verdana" charset="0"/>
              </a:rPr>
              <a:t>”</a:t>
            </a:r>
            <a:r>
              <a:rPr lang="en-US" sz="2200">
                <a:latin typeface="Verdana" charset="0"/>
              </a:rPr>
              <a:t> </a:t>
            </a:r>
          </a:p>
          <a:p>
            <a:pPr lvl="1" eaLnBrk="1" hangingPunct="1"/>
            <a:r>
              <a:rPr lang="en-US" sz="2200">
                <a:latin typeface="Verdana" charset="0"/>
              </a:rPr>
              <a:t>Presentation at 11</a:t>
            </a:r>
            <a:r>
              <a:rPr lang="en-US" sz="2200" baseline="30000">
                <a:latin typeface="Verdana" charset="0"/>
              </a:rPr>
              <a:t>th</a:t>
            </a:r>
            <a:r>
              <a:rPr lang="en-US" sz="2200">
                <a:latin typeface="Verdana" charset="0"/>
              </a:rPr>
              <a:t> CAHPS User Group Meeting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222BED12-A4C6-364F-B169-3979E07D42EB}" type="slidenum">
              <a:rPr lang="en-US" sz="1400" b="0"/>
              <a:pPr/>
              <a:t>11</a:t>
            </a:fld>
            <a:endParaRPr lang="en-US" sz="1400" b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Display Strategies for Clinician &amp; Group Survey Measures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0">
                <a:latin typeface="Verdana" charset="0"/>
              </a:rPr>
              <a:t>Bar charts</a:t>
            </a:r>
          </a:p>
          <a:p>
            <a:pPr eaLnBrk="1" hangingPunct="1"/>
            <a:r>
              <a:rPr lang="en-US" i="0">
                <a:latin typeface="Verdana" charset="0"/>
              </a:rPr>
              <a:t>Stars</a:t>
            </a:r>
          </a:p>
          <a:p>
            <a:pPr eaLnBrk="1" hangingPunct="1"/>
            <a:r>
              <a:rPr lang="en-US" i="0">
                <a:latin typeface="Verdana" charset="0"/>
              </a:rPr>
              <a:t>Word icons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E42BEBBF-BB07-C74B-BCA5-AECC56AA9B2E}" type="slidenum">
              <a:rPr lang="en-US" sz="1400" b="0"/>
              <a:pPr/>
              <a:t>12</a:t>
            </a:fld>
            <a:endParaRPr lang="en-US" sz="1400" b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Example of Bars: </a:t>
            </a:r>
            <a:r>
              <a:rPr lang="en-US" sz="2400" dirty="0" err="1">
                <a:latin typeface="Verdana" charset="0"/>
              </a:rPr>
              <a:t>MyCareCompare</a:t>
            </a:r>
            <a:r>
              <a:rPr lang="en-US" sz="2400" dirty="0">
                <a:latin typeface="Verdana" charset="0"/>
              </a:rPr>
              <a:t> </a:t>
            </a:r>
            <a:br>
              <a:rPr lang="en-US" sz="2400" dirty="0">
                <a:latin typeface="Verdana" charset="0"/>
              </a:rPr>
            </a:br>
            <a:r>
              <a:rPr lang="en-US" sz="2400" dirty="0">
                <a:latin typeface="Verdana" charset="0"/>
              </a:rPr>
              <a:t>(Detroit area)</a:t>
            </a:r>
          </a:p>
        </p:txBody>
      </p:sp>
      <p:pic>
        <p:nvPicPr>
          <p:cNvPr id="14340" name="Picture 3" descr="Example of bar chart of composite ratings for provider sites from MyCareCompare&#10;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725" t="34782" r="17787" b="9975"/>
          <a:stretch>
            <a:fillRect/>
          </a:stretch>
        </p:blipFill>
        <p:spPr>
          <a:xfrm>
            <a:off x="381000" y="1676400"/>
            <a:ext cx="8534400" cy="4267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1F058246-9981-384C-B451-B839FBB7F6DA}" type="slidenum">
              <a:rPr lang="en-US" sz="1400" b="0"/>
              <a:pPr/>
              <a:t>13</a:t>
            </a:fld>
            <a:endParaRPr lang="en-US" sz="1400" b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Verdana" charset="0"/>
              </a:rPr>
              <a:t>Example of Bars: </a:t>
            </a:r>
            <a:r>
              <a:rPr lang="en-US" dirty="0" err="1">
                <a:latin typeface="Verdana" charset="0"/>
              </a:rPr>
              <a:t>MNHealthscores</a:t>
            </a:r>
            <a:endParaRPr lang="en-US" dirty="0">
              <a:latin typeface="Verdana" charset="0"/>
            </a:endParaRPr>
          </a:p>
        </p:txBody>
      </p:sp>
      <p:grpSp>
        <p:nvGrpSpPr>
          <p:cNvPr id="2" name="Group 1" descr="Example of bar chart of composite ratings for provider sites from MNHealthscores&#10;"/>
          <p:cNvGrpSpPr/>
          <p:nvPr/>
        </p:nvGrpSpPr>
        <p:grpSpPr>
          <a:xfrm>
            <a:off x="152400" y="1752600"/>
            <a:ext cx="8782050" cy="4049713"/>
            <a:chOff x="152400" y="1752600"/>
            <a:chExt cx="8782050" cy="4049713"/>
          </a:xfrm>
        </p:grpSpPr>
        <p:pic>
          <p:nvPicPr>
            <p:cNvPr id="1536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839" t="15555" r="10938" b="30811"/>
            <a:stretch>
              <a:fillRect/>
            </a:stretch>
          </p:blipFill>
          <p:spPr bwMode="auto">
            <a:xfrm>
              <a:off x="1295400" y="1752600"/>
              <a:ext cx="7639050" cy="404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5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8" t="37315" r="15279" b="41481"/>
            <a:stretch>
              <a:fillRect/>
            </a:stretch>
          </p:blipFill>
          <p:spPr bwMode="auto">
            <a:xfrm>
              <a:off x="152400" y="2044700"/>
              <a:ext cx="3482975" cy="827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5BC0F584-0440-E646-8C87-380F29C1A9D8}" type="slidenum">
              <a:rPr lang="en-US" sz="1400" b="0"/>
              <a:pPr/>
              <a:t>14</a:t>
            </a:fld>
            <a:endParaRPr lang="en-US" sz="1400" b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Example of Stars: Massachusetts Health Quality Partners</a:t>
            </a:r>
          </a:p>
        </p:txBody>
      </p:sp>
      <p:pic>
        <p:nvPicPr>
          <p:cNvPr id="16388" name="Picture 4" descr="Example of star chart of composite ratings for provider sites from Massachusetts Health Quality Partners&#10;"/>
          <p:cNvPicPr>
            <a:picLocks noGrp="1" noChangeAspect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79" t="7222" r="5608" b="28870"/>
          <a:stretch>
            <a:fillRect/>
          </a:stretch>
        </p:blipFill>
        <p:spPr>
          <a:xfrm>
            <a:off x="1447800" y="1752600"/>
            <a:ext cx="6248400" cy="4495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9359E115-3F35-8E4A-BBF2-943D7B45D5D3}" type="slidenum">
              <a:rPr lang="en-US" sz="1400" b="0"/>
              <a:pPr/>
              <a:t>15</a:t>
            </a:fld>
            <a:endParaRPr lang="en-US" sz="1400" b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Verdana" charset="0"/>
              </a:rPr>
              <a:t>Example of Word Icons</a:t>
            </a:r>
          </a:p>
        </p:txBody>
      </p:sp>
      <p:pic>
        <p:nvPicPr>
          <p:cNvPr id="17412" name="Picture 4" descr="Example of using word icons to display composite ratings for provider sites&#10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83" t="21111" r="2777" b="6667"/>
          <a:stretch>
            <a:fillRect/>
          </a:stretch>
        </p:blipFill>
        <p:spPr bwMode="auto">
          <a:xfrm>
            <a:off x="762000" y="1752600"/>
            <a:ext cx="762000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ADD9E87A-DBBD-FF48-8B22-13E8864A11E9}" type="slidenum">
              <a:rPr lang="en-US" sz="1400" b="0"/>
              <a:pPr/>
              <a:t>16</a:t>
            </a:fld>
            <a:endParaRPr lang="en-US" sz="1400" b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Presenting Survey Results Alongside Clinical Quality Scores</a:t>
            </a:r>
          </a:p>
        </p:txBody>
      </p:sp>
      <p:grpSp>
        <p:nvGrpSpPr>
          <p:cNvPr id="18436" name="Group 5" descr="Example of table presenting survey results with clinical quality scores.&#10;"/>
          <p:cNvGrpSpPr>
            <a:grpSpLocks/>
          </p:cNvGrpSpPr>
          <p:nvPr/>
        </p:nvGrpSpPr>
        <p:grpSpPr bwMode="auto">
          <a:xfrm>
            <a:off x="152400" y="1905000"/>
            <a:ext cx="8763000" cy="4029075"/>
            <a:chOff x="474" y="1200"/>
            <a:chExt cx="4992" cy="2296"/>
          </a:xfrm>
        </p:grpSpPr>
        <p:pic>
          <p:nvPicPr>
            <p:cNvPr id="1843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583" t="43333" r="15973" b="5556"/>
            <a:stretch>
              <a:fillRect/>
            </a:stretch>
          </p:blipFill>
          <p:spPr bwMode="auto">
            <a:xfrm>
              <a:off x="474" y="1200"/>
              <a:ext cx="4992" cy="2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299" t="49745" r="25989" b="43851"/>
            <a:stretch>
              <a:fillRect/>
            </a:stretch>
          </p:blipFill>
          <p:spPr bwMode="auto">
            <a:xfrm>
              <a:off x="2688" y="2976"/>
              <a:ext cx="2042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39C4DFFE-F514-C442-9EA2-909B4DE41322}" type="slidenum">
              <a:rPr lang="en-US" sz="1400" b="0"/>
              <a:pPr/>
              <a:t>17</a:t>
            </a:fld>
            <a:endParaRPr lang="en-US" sz="1400" b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Challenges Facing Quality Reporters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eaLnBrk="1" hangingPunct="1">
              <a:spcAft>
                <a:spcPct val="25000"/>
              </a:spcAft>
            </a:pPr>
            <a:r>
              <a:rPr lang="en-US" i="0">
                <a:latin typeface="Verdana" charset="0"/>
              </a:rPr>
              <a:t>Patient survey results as one consideration among many</a:t>
            </a:r>
          </a:p>
          <a:p>
            <a:pPr eaLnBrk="1" hangingPunct="1">
              <a:spcAft>
                <a:spcPct val="25000"/>
              </a:spcAft>
            </a:pPr>
            <a:r>
              <a:rPr lang="en-US" i="0">
                <a:latin typeface="Verdana" charset="0"/>
              </a:rPr>
              <a:t>Related: The need for summary scores</a:t>
            </a:r>
          </a:p>
          <a:p>
            <a:pPr eaLnBrk="1" hangingPunct="1">
              <a:spcAft>
                <a:spcPct val="25000"/>
              </a:spcAft>
            </a:pPr>
            <a:r>
              <a:rPr lang="en-US" i="0">
                <a:latin typeface="Verdana" charset="0"/>
              </a:rPr>
              <a:t>The impact of Yelp and Angie</a:t>
            </a:r>
            <a:r>
              <a:rPr lang="ja-JP" altLang="en-US" i="0">
                <a:latin typeface="Verdana" charset="0"/>
              </a:rPr>
              <a:t>’</a:t>
            </a:r>
            <a:r>
              <a:rPr lang="en-US" i="0">
                <a:latin typeface="Verdana" charset="0"/>
              </a:rPr>
              <a:t>s List</a:t>
            </a:r>
          </a:p>
          <a:p>
            <a:pPr eaLnBrk="1" hangingPunct="1">
              <a:spcAft>
                <a:spcPct val="25000"/>
              </a:spcAft>
            </a:pPr>
            <a:r>
              <a:rPr lang="en-US" i="0">
                <a:latin typeface="Verdana" charset="0"/>
              </a:rPr>
              <a:t>Is anyone paying attention?</a:t>
            </a:r>
          </a:p>
          <a:p>
            <a:pPr eaLnBrk="1" hangingPunct="1"/>
            <a:endParaRPr lang="en-US" i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31BED553-4A60-F644-ADA5-7F115C98F237}" type="slidenum">
              <a:rPr lang="en-US" sz="1400" b="0"/>
              <a:pPr/>
              <a:t>18</a:t>
            </a:fld>
            <a:endParaRPr lang="en-US" sz="1400" b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Verdana" charset="0"/>
              </a:rPr>
              <a:t>Where Can You Get Help?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28800"/>
            <a:ext cx="7772400" cy="4648200"/>
          </a:xfrm>
        </p:spPr>
        <p:txBody>
          <a:bodyPr/>
          <a:lstStyle/>
          <a:p>
            <a:pPr eaLnBrk="1" hangingPunct="1">
              <a:spcAft>
                <a:spcPct val="25000"/>
              </a:spcAft>
            </a:pPr>
            <a:r>
              <a:rPr lang="en-US" sz="2200" i="0" dirty="0">
                <a:latin typeface="Verdana" charset="0"/>
              </a:rPr>
              <a:t>CAHPS Web site: </a:t>
            </a:r>
            <a:r>
              <a:rPr lang="en-US" sz="2200" i="0" dirty="0" smtClean="0">
                <a:latin typeface="Verdana" charset="0"/>
                <a:hlinkClick r:id="rId2"/>
              </a:rPr>
              <a:t>http://www.cahps.ahrq.gov</a:t>
            </a:r>
            <a:r>
              <a:rPr lang="en-US" sz="2200" i="0" dirty="0" smtClean="0">
                <a:latin typeface="Verdana" charset="0"/>
              </a:rPr>
              <a:t> </a:t>
            </a:r>
            <a:endParaRPr lang="en-US" sz="2200" i="0" dirty="0">
              <a:latin typeface="Verdana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en-US" sz="2200" i="0" dirty="0" err="1">
                <a:latin typeface="Verdana" charset="0"/>
              </a:rPr>
              <a:t>TalkingQuality</a:t>
            </a:r>
            <a:r>
              <a:rPr lang="en-US" sz="2200" i="0" dirty="0">
                <a:latin typeface="Verdana" charset="0"/>
              </a:rPr>
              <a:t> and the Report Card Compendium: </a:t>
            </a:r>
            <a:r>
              <a:rPr lang="en-US" sz="2200" i="0" dirty="0" smtClean="0">
                <a:latin typeface="Verdana" charset="0"/>
                <a:hlinkClick r:id="rId3"/>
              </a:rPr>
              <a:t>http://www.talkingquality.ahrq.gov</a:t>
            </a:r>
            <a:r>
              <a:rPr lang="en-US" sz="2200" i="0" dirty="0" smtClean="0">
                <a:latin typeface="Verdana" charset="0"/>
              </a:rPr>
              <a:t> </a:t>
            </a:r>
            <a:endParaRPr lang="en-US" sz="2200" i="0" dirty="0">
              <a:latin typeface="Verdana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en-US" sz="2200" i="0" dirty="0">
                <a:latin typeface="Verdana" charset="0"/>
              </a:rPr>
              <a:t>Other AHRQ resources: </a:t>
            </a:r>
            <a:r>
              <a:rPr lang="en-US" sz="2200" i="0" dirty="0">
                <a:latin typeface="Verdana" charset="0"/>
                <a:hlinkClick r:id="rId4"/>
              </a:rPr>
              <a:t>http://www.ahrq.gov/qual/value/localnetworks.htm</a:t>
            </a:r>
            <a:r>
              <a:rPr lang="en-US" sz="2200" i="0" dirty="0">
                <a:latin typeface="Verdana" charset="0"/>
              </a:rPr>
              <a:t> </a:t>
            </a:r>
          </a:p>
          <a:p>
            <a:pPr eaLnBrk="1" hangingPunct="1">
              <a:spcAft>
                <a:spcPct val="25000"/>
              </a:spcAft>
            </a:pPr>
            <a:r>
              <a:rPr lang="en-US" sz="2200" i="0" dirty="0">
                <a:latin typeface="Verdana" charset="0"/>
              </a:rPr>
              <a:t>Robert Wood Johnson Foundation: </a:t>
            </a:r>
            <a:r>
              <a:rPr lang="en-US" sz="2200" i="0" dirty="0" smtClean="0">
                <a:latin typeface="Verdana" charset="0"/>
                <a:hlinkClick r:id="rId5"/>
              </a:rPr>
              <a:t>http://www.rwjf.org</a:t>
            </a:r>
            <a:r>
              <a:rPr lang="en-US" sz="2200" i="0" dirty="0" smtClean="0">
                <a:latin typeface="Verdana" charset="0"/>
              </a:rPr>
              <a:t> </a:t>
            </a:r>
            <a:endParaRPr lang="en-US" sz="2200" i="0" dirty="0">
              <a:latin typeface="Verdana" charset="0"/>
            </a:endParaRPr>
          </a:p>
          <a:p>
            <a:pPr eaLnBrk="1" hangingPunct="1">
              <a:spcAft>
                <a:spcPct val="25000"/>
              </a:spcAft>
            </a:pPr>
            <a:r>
              <a:rPr lang="en-US" sz="2200" i="0" dirty="0">
                <a:latin typeface="Verdana" charset="0"/>
              </a:rPr>
              <a:t>Informed Patient Institute: </a:t>
            </a:r>
            <a:r>
              <a:rPr lang="en-US" sz="2200" i="0" dirty="0" smtClean="0">
                <a:latin typeface="Verdana" charset="0"/>
                <a:hlinkClick r:id="rId6"/>
              </a:rPr>
              <a:t>http://</a:t>
            </a:r>
            <a:r>
              <a:rPr lang="en-US" sz="2200" i="0" smtClean="0">
                <a:latin typeface="Verdana" charset="0"/>
                <a:hlinkClick r:id="rId6"/>
              </a:rPr>
              <a:t>www.informedpatientinstitute.org</a:t>
            </a:r>
            <a:r>
              <a:rPr lang="en-US" sz="2200" i="0" smtClean="0">
                <a:latin typeface="Verdana" charset="0"/>
              </a:rPr>
              <a:t> </a:t>
            </a:r>
            <a:endParaRPr lang="en-US" sz="2200" i="0" dirty="0">
              <a:latin typeface="Verdana" charset="0"/>
            </a:endParaRPr>
          </a:p>
          <a:p>
            <a:pPr eaLnBrk="1" hangingPunct="1">
              <a:spcAft>
                <a:spcPct val="25000"/>
              </a:spcAft>
            </a:pPr>
            <a:endParaRPr lang="en-US" sz="2200" i="0" dirty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CC4C35CA-9CCA-FD42-800E-9FB956E1A6E9}" type="slidenum">
              <a:rPr lang="en-US" sz="1400" b="0"/>
              <a:pPr/>
              <a:t>2</a:t>
            </a:fld>
            <a:endParaRPr lang="en-US" sz="1400" b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Verdana" charset="0"/>
              </a:rPr>
              <a:t>Agenda for this Presentation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en-US" i="0">
                <a:latin typeface="Verdana" charset="0"/>
              </a:rPr>
              <a:t>Why you might want to tell consumers about patients</a:t>
            </a:r>
            <a:r>
              <a:rPr lang="ja-JP" altLang="en-US" i="0">
                <a:latin typeface="Verdana" charset="0"/>
              </a:rPr>
              <a:t>’</a:t>
            </a:r>
            <a:r>
              <a:rPr lang="en-US" i="0">
                <a:latin typeface="Verdana" charset="0"/>
              </a:rPr>
              <a:t> experiences with providers of primary and specialty care</a:t>
            </a:r>
          </a:p>
          <a:p>
            <a:pPr eaLnBrk="1" hangingPunct="1">
              <a:spcAft>
                <a:spcPts val="600"/>
              </a:spcAft>
            </a:pPr>
            <a:r>
              <a:rPr lang="en-US" i="0">
                <a:latin typeface="Verdana" charset="0"/>
              </a:rPr>
              <a:t>What you can report from the Clinician &amp; Group Surveys</a:t>
            </a:r>
          </a:p>
          <a:p>
            <a:pPr eaLnBrk="1" hangingPunct="1">
              <a:spcAft>
                <a:spcPts val="600"/>
              </a:spcAft>
            </a:pPr>
            <a:r>
              <a:rPr lang="en-US" i="0">
                <a:latin typeface="Verdana" charset="0"/>
              </a:rPr>
              <a:t>How you can report the scores</a:t>
            </a:r>
          </a:p>
          <a:p>
            <a:pPr eaLnBrk="1" hangingPunct="1">
              <a:spcAft>
                <a:spcPts val="600"/>
              </a:spcAft>
            </a:pPr>
            <a:r>
              <a:rPr lang="en-US" i="0">
                <a:latin typeface="Verdana" charset="0"/>
              </a:rPr>
              <a:t>Challenges facing quality reporters and researchers</a:t>
            </a:r>
          </a:p>
          <a:p>
            <a:pPr eaLnBrk="1" hangingPunct="1"/>
            <a:r>
              <a:rPr lang="en-US" i="0">
                <a:latin typeface="Verdana" charset="0"/>
              </a:rPr>
              <a:t>Where to find guidance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039D2914-D7D5-F648-8BC9-F80A38ABC0A7}" type="slidenum">
              <a:rPr lang="en-US" sz="1400" b="0"/>
              <a:pPr/>
              <a:t>3</a:t>
            </a:fld>
            <a:endParaRPr lang="en-US" sz="1400" b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Most Physician Quality Reports Offer </a:t>
            </a:r>
            <a:br>
              <a:rPr lang="en-US" sz="2400" dirty="0">
                <a:latin typeface="Verdana" charset="0"/>
              </a:rPr>
            </a:br>
            <a:r>
              <a:rPr lang="en-US" sz="2400" dirty="0">
                <a:latin typeface="Verdana" charset="0"/>
              </a:rPr>
              <a:t>Something for…Some of Us</a:t>
            </a:r>
          </a:p>
        </p:txBody>
      </p:sp>
      <p:grpSp>
        <p:nvGrpSpPr>
          <p:cNvPr id="2" name="Group 1" descr="Images showing examples of topic lists from physician quality reports.&#10;"/>
          <p:cNvGrpSpPr/>
          <p:nvPr/>
        </p:nvGrpSpPr>
        <p:grpSpPr>
          <a:xfrm>
            <a:off x="0" y="2133600"/>
            <a:ext cx="9144000" cy="3962400"/>
            <a:chOff x="0" y="2133600"/>
            <a:chExt cx="9144000" cy="3962400"/>
          </a:xfrm>
        </p:grpSpPr>
        <p:pic>
          <p:nvPicPr>
            <p:cNvPr id="512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7639" t="35556" r="24306" b="44444"/>
            <a:stretch>
              <a:fillRect/>
            </a:stretch>
          </p:blipFill>
          <p:spPr bwMode="auto">
            <a:xfrm rot="20477116">
              <a:off x="0" y="2286000"/>
              <a:ext cx="3200400" cy="2216150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5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361" t="53011" r="68750" b="23334"/>
            <a:stretch>
              <a:fillRect/>
            </a:stretch>
          </p:blipFill>
          <p:spPr bwMode="auto">
            <a:xfrm rot="1157447">
              <a:off x="2514600" y="3200400"/>
              <a:ext cx="2720975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779" t="38889" r="51515" b="29646"/>
            <a:stretch>
              <a:fillRect/>
            </a:stretch>
          </p:blipFill>
          <p:spPr bwMode="auto">
            <a:xfrm rot="21316613">
              <a:off x="5105400" y="2133600"/>
              <a:ext cx="4038600" cy="383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34E802FC-028D-9B44-88A7-50A698F76254}" type="slidenum">
              <a:rPr lang="en-US" sz="1400" b="0"/>
              <a:pPr/>
              <a:t>4</a:t>
            </a:fld>
            <a:endParaRPr lang="en-US" sz="1400" b="0"/>
          </a:p>
        </p:txBody>
      </p:sp>
      <p:sp>
        <p:nvSpPr>
          <p:cNvPr id="614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Latest Trend: Patient Reviews of Small Subset of Doctors</a:t>
            </a:r>
          </a:p>
        </p:txBody>
      </p:sp>
      <p:grpSp>
        <p:nvGrpSpPr>
          <p:cNvPr id="2" name="Group 1" descr="Logos for Lifescript Doctor Review, Vitals, RateMDs, Angies’ List, Book of Doctors, and Yelp.&#10;"/>
          <p:cNvGrpSpPr/>
          <p:nvPr/>
        </p:nvGrpSpPr>
        <p:grpSpPr>
          <a:xfrm>
            <a:off x="228600" y="1905000"/>
            <a:ext cx="8737600" cy="3975100"/>
            <a:chOff x="228600" y="1905000"/>
            <a:chExt cx="8737600" cy="3975100"/>
          </a:xfrm>
        </p:grpSpPr>
        <p:pic>
          <p:nvPicPr>
            <p:cNvPr id="614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611" t="28889" r="56250" b="58888"/>
            <a:stretch>
              <a:fillRect/>
            </a:stretch>
          </p:blipFill>
          <p:spPr bwMode="auto">
            <a:xfrm>
              <a:off x="2032000" y="4660900"/>
              <a:ext cx="2743200" cy="1039813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361" t="18889" r="70139" b="72778"/>
            <a:stretch>
              <a:fillRect/>
            </a:stretch>
          </p:blipFill>
          <p:spPr bwMode="auto">
            <a:xfrm>
              <a:off x="5842000" y="4737100"/>
              <a:ext cx="2743200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5"/>
            <p:cNvPicPr>
              <a:picLocks noGrp="1" noChangeAspect="1" noChangeArrowheads="1"/>
            </p:cNvPicPr>
            <p:nvPr>
              <p:ph type="body" idx="1"/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834" t="16368" r="25676" b="64613"/>
            <a:stretch>
              <a:fillRect/>
            </a:stretch>
          </p:blipFill>
          <p:spPr>
            <a:xfrm>
              <a:off x="228600" y="1905000"/>
              <a:ext cx="7540625" cy="1093788"/>
            </a:xfrm>
          </p:spPr>
        </p:pic>
        <p:pic>
          <p:nvPicPr>
            <p:cNvPr id="6151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361" t="24445" r="50000" b="57777"/>
            <a:stretch>
              <a:fillRect/>
            </a:stretch>
          </p:blipFill>
          <p:spPr bwMode="auto">
            <a:xfrm>
              <a:off x="4622800" y="2743200"/>
              <a:ext cx="4343400" cy="1477963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194" t="15555" r="70139" b="77779"/>
            <a:stretch>
              <a:fillRect/>
            </a:stretch>
          </p:blipFill>
          <p:spPr bwMode="auto">
            <a:xfrm>
              <a:off x="736600" y="3441700"/>
              <a:ext cx="3733800" cy="933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583" t="15555" r="64583" b="75557"/>
            <a:stretch>
              <a:fillRect/>
            </a:stretch>
          </p:blipFill>
          <p:spPr bwMode="auto">
            <a:xfrm>
              <a:off x="4318000" y="4127500"/>
              <a:ext cx="2667000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E3D168B8-A7EC-7740-B104-835C9F75074D}" type="slidenum">
              <a:rPr lang="en-US" sz="1400" b="0"/>
              <a:pPr/>
              <a:t>5</a:t>
            </a:fld>
            <a:endParaRPr lang="en-US" sz="1400" b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Advantages of Patient Experience Measures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0238"/>
            <a:ext cx="8001000" cy="4225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i="0">
                <a:latin typeface="Verdana" charset="0"/>
              </a:rPr>
              <a:t>Everyone can relate</a:t>
            </a:r>
          </a:p>
          <a:p>
            <a:pPr eaLnBrk="1" hangingPunct="1"/>
            <a:r>
              <a:rPr lang="en-US" b="0" i="0">
                <a:latin typeface="Verdana" charset="0"/>
              </a:rPr>
              <a:t>Can I get appointments when I need them?</a:t>
            </a:r>
          </a:p>
          <a:p>
            <a:pPr eaLnBrk="1" hangingPunct="1"/>
            <a:r>
              <a:rPr lang="en-US" b="0" i="0">
                <a:latin typeface="Verdana" charset="0"/>
              </a:rPr>
              <a:t>Will the providers listen to me? </a:t>
            </a:r>
          </a:p>
          <a:p>
            <a:pPr eaLnBrk="1" hangingPunct="1"/>
            <a:r>
              <a:rPr lang="en-US" b="0" i="0">
                <a:latin typeface="Verdana" charset="0"/>
              </a:rPr>
              <a:t>Will the office staff be helpful?</a:t>
            </a:r>
          </a:p>
          <a:p>
            <a:pPr eaLnBrk="1" hangingPunct="1"/>
            <a:r>
              <a:rPr lang="en-US" b="0" i="0">
                <a:latin typeface="Verdana" charset="0"/>
              </a:rPr>
              <a:t>If I choose this provider, am I likely to have a good experience?</a:t>
            </a:r>
          </a:p>
          <a:p>
            <a:pPr eaLnBrk="1" hangingPunct="1">
              <a:buFontTx/>
              <a:buNone/>
            </a:pPr>
            <a:endParaRPr lang="en-US" i="0">
              <a:latin typeface="Verdana" charset="0"/>
            </a:endParaRPr>
          </a:p>
          <a:p>
            <a:pPr eaLnBrk="1" hangingPunct="1">
              <a:buFontTx/>
              <a:buNone/>
            </a:pPr>
            <a:r>
              <a:rPr lang="en-US" i="0">
                <a:latin typeface="Verdana" charset="0"/>
              </a:rPr>
              <a:t>And all doctors can be included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2998C08D-4756-E44C-8B6C-DF20219D4738}" type="slidenum">
              <a:rPr lang="en-US" sz="1400" b="0"/>
              <a:pPr/>
              <a:t>6</a:t>
            </a:fld>
            <a:endParaRPr lang="en-US" sz="1400" b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Measures Available from the Clinician &amp; Group Surveys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93025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i="0">
                <a:latin typeface="Verdana" charset="0"/>
              </a:rPr>
              <a:t>For Adult and Child Surveys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Getting timely appointments, care, and information (5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How well providers (or doctors) communicate with patients (6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Helpful, courteous, and respectful office staff (2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Patients</a:t>
            </a:r>
            <a:r>
              <a:rPr lang="ja-JP" altLang="en-US" sz="1800" b="0" i="0">
                <a:latin typeface="Verdana" charset="0"/>
              </a:rPr>
              <a:t>’</a:t>
            </a:r>
            <a:r>
              <a:rPr lang="en-US" sz="1800" b="0" i="0">
                <a:latin typeface="Verdana" charset="0"/>
              </a:rPr>
              <a:t> rating of the provider (or doctor) (1 item)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0" i="0">
              <a:latin typeface="Verdana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i="0">
                <a:latin typeface="Verdana" charset="0"/>
              </a:rPr>
              <a:t>For Child Surveys only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Provider</a:t>
            </a:r>
            <a:r>
              <a:rPr lang="ja-JP" altLang="en-US" sz="1800" b="0" i="0">
                <a:latin typeface="Verdana" charset="0"/>
              </a:rPr>
              <a:t>’</a:t>
            </a:r>
            <a:r>
              <a:rPr lang="en-US" sz="1800" b="0" i="0">
                <a:latin typeface="Verdana" charset="0"/>
              </a:rPr>
              <a:t>s (or Doctor's) attention to your child's growth and development (6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Provider</a:t>
            </a:r>
            <a:r>
              <a:rPr lang="ja-JP" altLang="en-US" sz="1800" b="0" i="0">
                <a:latin typeface="Verdana" charset="0"/>
              </a:rPr>
              <a:t>’</a:t>
            </a:r>
            <a:r>
              <a:rPr lang="en-US" sz="1800" b="0" i="0">
                <a:latin typeface="Verdana" charset="0"/>
              </a:rPr>
              <a:t>s (or Doctor's) advice on keeping your child safe and healthy (5 items)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0" i="0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310D1433-153A-8D48-A703-DF62615EE15A}" type="slidenum">
              <a:rPr lang="en-US" sz="1400" b="0"/>
              <a:pPr/>
              <a:t>7</a:t>
            </a:fld>
            <a:endParaRPr lang="en-US" sz="1400" b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153400" cy="914400"/>
          </a:xfrm>
        </p:spPr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Measures from Cultural Competence and Health Literacy  Item Sets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05000"/>
            <a:ext cx="7693025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i="0">
                <a:latin typeface="Verdana" charset="0"/>
              </a:rPr>
              <a:t>Cultural Competence Item Set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b="0" i="0">
                <a:latin typeface="Verdana" charset="0"/>
              </a:rPr>
              <a:t>Providers are polite and considerate (3 items)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b="0" i="0">
                <a:latin typeface="Verdana" charset="0"/>
              </a:rPr>
              <a:t>Providers give advice on staying healthy (4 items)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b="0" i="0">
                <a:latin typeface="Verdana" charset="0"/>
              </a:rPr>
              <a:t>Providers are caring and inspire trust (5 items)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b="0" i="0">
                <a:latin typeface="Verdana" charset="0"/>
              </a:rPr>
              <a:t>Patients</a:t>
            </a:r>
            <a:r>
              <a:rPr lang="ja-JP" altLang="en-US" sz="1800" b="0" i="0">
                <a:latin typeface="Verdana" charset="0"/>
              </a:rPr>
              <a:t>’</a:t>
            </a:r>
            <a:r>
              <a:rPr lang="en-US" sz="1800" b="0" i="0">
                <a:latin typeface="Verdana" charset="0"/>
              </a:rPr>
              <a:t> rating of trust in provider (on a scale of 0 to 10) (1 item)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0" i="0">
              <a:latin typeface="Verdana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i="0">
                <a:latin typeface="Verdana" charset="0"/>
              </a:rPr>
              <a:t>Item Set for Addressing Health Literacy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b="0" i="0">
                <a:latin typeface="Verdana" charset="0"/>
              </a:rPr>
              <a:t>How well providers communicate about medicines (6 items)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82C28410-C213-3940-A59F-49654F62D8E3}" type="slidenum">
              <a:rPr lang="en-US" sz="1400" b="0"/>
              <a:pPr/>
              <a:t>8</a:t>
            </a:fld>
            <a:endParaRPr lang="en-US" sz="1400" b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Measures from the Newest Supplemental Item Sets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693025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i="0">
                <a:latin typeface="Verdana" charset="0"/>
              </a:rPr>
              <a:t>Health Information Technology Item Set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Getting timely answers to medical questions by email (2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Helpfulness of provider</a:t>
            </a:r>
            <a:r>
              <a:rPr lang="ja-JP" altLang="en-US" sz="1800" b="0" i="0">
                <a:latin typeface="Verdana" charset="0"/>
              </a:rPr>
              <a:t>’</a:t>
            </a:r>
            <a:r>
              <a:rPr lang="en-US" sz="1800" b="0" i="0">
                <a:latin typeface="Verdana" charset="0"/>
              </a:rPr>
              <a:t>s use of computers during a visit (2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Helpfulness of provider</a:t>
            </a:r>
            <a:r>
              <a:rPr lang="ja-JP" altLang="en-US" sz="1800" b="0" i="0">
                <a:latin typeface="Verdana" charset="0"/>
              </a:rPr>
              <a:t>’</a:t>
            </a:r>
            <a:r>
              <a:rPr lang="en-US" sz="1800" b="0" i="0">
                <a:latin typeface="Verdana" charset="0"/>
              </a:rPr>
              <a:t>s web site in giving you information about your care and tests (3 items)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0" i="0">
              <a:latin typeface="Verdana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i="0">
                <a:latin typeface="Verdana" charset="0"/>
              </a:rPr>
              <a:t>Patient-Centered Medical Home Item Set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Providers pay attention to your mental or emotional health (adult only) (3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Providers support you in taking care of your own health (2 items)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b="0" i="0">
                <a:latin typeface="Verdana" charset="0"/>
              </a:rPr>
              <a:t>Providers discuss medication decisions (adult only) (3 items)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fld id="{2686EA56-1650-7944-BFB4-9304A8207351}" type="slidenum">
              <a:rPr lang="en-US" sz="1400" b="0"/>
              <a:pPr/>
              <a:t>9</a:t>
            </a:fld>
            <a:endParaRPr lang="en-US" sz="1400" b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Verdana" charset="0"/>
              </a:rPr>
              <a:t>How You Can Report Survey Results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eaLnBrk="1" hangingPunct="1"/>
            <a:r>
              <a:rPr lang="en-US" i="0">
                <a:latin typeface="Verdana" charset="0"/>
              </a:rPr>
              <a:t>Which scores will you use?</a:t>
            </a:r>
          </a:p>
          <a:p>
            <a:pPr eaLnBrk="1" hangingPunct="1">
              <a:buFontTx/>
              <a:buNone/>
            </a:pPr>
            <a:endParaRPr lang="en-US" i="0">
              <a:latin typeface="Verdana" charset="0"/>
            </a:endParaRPr>
          </a:p>
          <a:p>
            <a:pPr eaLnBrk="1" hangingPunct="1"/>
            <a:r>
              <a:rPr lang="en-US" i="0">
                <a:latin typeface="Verdana" charset="0"/>
              </a:rPr>
              <a:t>How will you display them?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863</TotalTime>
  <Words>670</Words>
  <Application>Microsoft Office PowerPoint</Application>
  <PresentationFormat>On-screen Show (4:3)</PresentationFormat>
  <Paragraphs>108</Paragraphs>
  <Slides>18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Custom Design</vt:lpstr>
      <vt:lpstr>Reporting on Patients' Experiences with Primary Care: Resources and Examples</vt:lpstr>
      <vt:lpstr>Agenda for this Presentation</vt:lpstr>
      <vt:lpstr>Most Physician Quality Reports Offer  Something for…Some of Us</vt:lpstr>
      <vt:lpstr>Latest Trend: Patient Reviews of Small Subset of Doctors</vt:lpstr>
      <vt:lpstr>Advantages of Patient Experience Measures</vt:lpstr>
      <vt:lpstr>Measures Available from the Clinician &amp; Group Surveys</vt:lpstr>
      <vt:lpstr>Measures from Cultural Competence and Health Literacy  Item Sets</vt:lpstr>
      <vt:lpstr>Measures from the Newest Supplemental Item Sets</vt:lpstr>
      <vt:lpstr>How You Can Report Survey Results</vt:lpstr>
      <vt:lpstr>Recommended Scoring Strategies:  What Data Do You Report?</vt:lpstr>
      <vt:lpstr>Display Strategies for Clinician &amp; Group Survey Measures</vt:lpstr>
      <vt:lpstr>Example of Bars: MyCareCompare  (Detroit area)</vt:lpstr>
      <vt:lpstr>Example of Bars: MNHealthscores</vt:lpstr>
      <vt:lpstr>Example of Stars: Massachusetts Health Quality Partners</vt:lpstr>
      <vt:lpstr>Example of Word Icons</vt:lpstr>
      <vt:lpstr>Presenting Survey Results Alongside Clinical Quality Scores</vt:lpstr>
      <vt:lpstr>Challenges Facing Quality Reporters</vt:lpstr>
      <vt:lpstr>Where Can You Get Help?</vt:lpstr>
    </vt:vector>
  </TitlesOfParts>
  <Company>Westat Westat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Westat Westat</dc:creator>
  <cp:lastModifiedBy>DHHS</cp:lastModifiedBy>
  <cp:revision>21</cp:revision>
  <dcterms:created xsi:type="dcterms:W3CDTF">2006-02-14T22:15:23Z</dcterms:created>
  <dcterms:modified xsi:type="dcterms:W3CDTF">2012-01-31T13:30:05Z</dcterms:modified>
</cp:coreProperties>
</file>