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7"/>
  </p:notesMasterIdLst>
  <p:sldIdLst>
    <p:sldId id="256" r:id="rId2"/>
    <p:sldId id="288" r:id="rId3"/>
    <p:sldId id="289" r:id="rId4"/>
    <p:sldId id="287" r:id="rId5"/>
    <p:sldId id="261" r:id="rId6"/>
    <p:sldId id="262" r:id="rId7"/>
    <p:sldId id="263" r:id="rId8"/>
    <p:sldId id="264" r:id="rId9"/>
    <p:sldId id="280" r:id="rId10"/>
    <p:sldId id="267" r:id="rId11"/>
    <p:sldId id="270" r:id="rId12"/>
    <p:sldId id="268" r:id="rId13"/>
    <p:sldId id="269" r:id="rId14"/>
    <p:sldId id="297" r:id="rId15"/>
    <p:sldId id="282" r:id="rId16"/>
    <p:sldId id="271" r:id="rId17"/>
    <p:sldId id="272" r:id="rId18"/>
    <p:sldId id="266" r:id="rId19"/>
    <p:sldId id="283" r:id="rId20"/>
    <p:sldId id="295" r:id="rId21"/>
    <p:sldId id="292" r:id="rId22"/>
    <p:sldId id="290" r:id="rId23"/>
    <p:sldId id="299" r:id="rId24"/>
    <p:sldId id="277" r:id="rId25"/>
    <p:sldId id="278" r:id="rId26"/>
    <p:sldId id="279" r:id="rId27"/>
    <p:sldId id="284" r:id="rId28"/>
    <p:sldId id="275" r:id="rId29"/>
    <p:sldId id="291" r:id="rId30"/>
    <p:sldId id="274" r:id="rId31"/>
    <p:sldId id="300" r:id="rId32"/>
    <p:sldId id="273" r:id="rId33"/>
    <p:sldId id="293" r:id="rId34"/>
    <p:sldId id="276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6032F-CFEC-42D7-9304-1C64AE87FF27}" type="datetimeFigureOut">
              <a:rPr lang="en-US" smtClean="0"/>
              <a:pPr/>
              <a:t>10/20/11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B0647-29AF-4EC3-BCF3-7493F487B6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71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therory</a:t>
            </a:r>
            <a:r>
              <a:rPr lang="en-US" baseline="0" dirty="0" smtClean="0"/>
              <a:t> behind case review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DFFB30-59BD-4A3F-8CBA-76263C5D3CF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23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B0647-29AF-4EC3-BCF3-7493F487B6D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56ABEC-9FE6-4782-B20C-B0D794202521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F8670D-C001-41BF-A8AB-DEBC81455100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1450A-EE47-4DEB-975A-7E930FE914A9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2133A9-137D-4588-8A11-5DFBE0B36FA8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108F07-7C61-4B54-8EE7-B63E8F9ACEDC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F2CA5-5425-473F-98FB-0CF2711B5FE3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1D3007-26DA-461C-BFA5-D37F3236EDB7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9784A-B0C6-4E3C-9C4C-2D2EA0245A8D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C3E89D-390A-438C-9E4C-EDA95CF531B5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A7159A3-2013-47D0-9DC0-4BC8057ADEB0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EF431B-45F0-4761-BB2C-7B7389130FB9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A60B5E-9B6A-4380-AFE5-1C3BBB4E0703}" type="datetime1">
              <a:rPr lang="en-US" smtClean="0"/>
              <a:pPr/>
              <a:t>10/20/11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80E824-4644-4F65-8021-D19FCDEB23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bguides.hsl.washington.edu/qualitysafety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image" Target="../media/image8.wmf"/><Relationship Id="rId6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lnrobin@u.washington.edu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AHRQ Toolkit</a:t>
            </a:r>
            <a:br>
              <a:rPr lang="en-US" dirty="0" smtClean="0"/>
            </a:br>
            <a:r>
              <a:rPr lang="en-US" dirty="0" smtClean="0"/>
              <a:t>The Harborview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62400"/>
            <a:ext cx="5638800" cy="119970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Ellen F. Robinson, PT ATC</a:t>
            </a:r>
          </a:p>
          <a:p>
            <a:pPr algn="ctr"/>
            <a:r>
              <a:rPr lang="en-US" dirty="0" smtClean="0"/>
              <a:t>Clinical Quality Specialist</a:t>
            </a:r>
          </a:p>
          <a:p>
            <a:pPr algn="ctr"/>
            <a:r>
              <a:rPr lang="en-US" dirty="0" smtClean="0"/>
              <a:t>Seattle, WA</a:t>
            </a:r>
            <a:endParaRPr lang="en-US" dirty="0"/>
          </a:p>
        </p:txBody>
      </p:sp>
      <p:pic>
        <p:nvPicPr>
          <p:cNvPr id="4" name="Picture 3" descr="UWMedicine_HarbrViewMedCntr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533400"/>
            <a:ext cx="2398776" cy="1036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Prioritization Matrix</a:t>
            </a:r>
            <a:endParaRPr lang="en-US" dirty="0"/>
          </a:p>
        </p:txBody>
      </p:sp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>
          <a:xfrm>
            <a:off x="457200" y="5943600"/>
            <a:ext cx="8229600" cy="533400"/>
          </a:xfrm>
        </p:spPr>
        <p:txBody>
          <a:bodyPr vert="horz">
            <a:normAutofit fontScale="85000" lnSpcReduction="10000"/>
          </a:bodyPr>
          <a:lstStyle/>
          <a:p>
            <a:pPr marL="109728" indent="0">
              <a:buNone/>
            </a:pPr>
            <a:r>
              <a:rPr lang="en-US" sz="2800" dirty="0"/>
              <a:t>HMC Highest Prioritization scores:  PSI 3 PSI 7 PSI 12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Snagit_PPT6693" descr="Prioritizaiton Matrix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 l="7003" r="7003"/>
          <a:stretch>
            <a:fillRect/>
          </a:stretch>
        </p:blipFill>
        <p:spPr>
          <a:xfrm>
            <a:off x="381000" y="1295400"/>
            <a:ext cx="8229600" cy="4525962"/>
          </a:xfrm>
        </p:spPr>
      </p:pic>
      <p:cxnSp>
        <p:nvCxnSpPr>
          <p:cNvPr id="10" name="Straight Connector 9"/>
          <p:cNvCxnSpPr>
            <a:stCxn id="5" idx="1"/>
          </p:cNvCxnSpPr>
          <p:nvPr/>
        </p:nvCxnSpPr>
        <p:spPr>
          <a:xfrm rot="10800000" flipH="1" flipV="1">
            <a:off x="533400" y="3237644"/>
            <a:ext cx="2438400" cy="561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2400" y="5029200"/>
            <a:ext cx="25146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8600" y="2743200"/>
            <a:ext cx="236220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Presented to Surgical Council, Medical Executive Board, Critical Care Council, Hospital Board, Clinical Documentation Specialists, Coding</a:t>
            </a:r>
          </a:p>
          <a:p>
            <a:pPr lvl="1"/>
            <a:r>
              <a:rPr lang="en-US" dirty="0" smtClean="0"/>
              <a:t>What are the PSIs?</a:t>
            </a:r>
          </a:p>
          <a:p>
            <a:pPr lvl="1"/>
            <a:r>
              <a:rPr lang="en-US" dirty="0" smtClean="0"/>
              <a:t>Why do we care?</a:t>
            </a:r>
          </a:p>
          <a:p>
            <a:pPr lvl="1"/>
            <a:r>
              <a:rPr lang="en-US" dirty="0" smtClean="0"/>
              <a:t>Current performance/UHC ranking</a:t>
            </a:r>
          </a:p>
          <a:p>
            <a:pPr lvl="1"/>
            <a:r>
              <a:rPr lang="en-US" dirty="0" smtClean="0"/>
              <a:t>How are we going to review/expectations from teams</a:t>
            </a:r>
          </a:p>
          <a:p>
            <a:pPr lvl="1"/>
            <a:r>
              <a:rPr lang="en-US" dirty="0" smtClean="0"/>
              <a:t>Possible opportunities for improvement</a:t>
            </a:r>
          </a:p>
          <a:p>
            <a:pPr lvl="2"/>
            <a:r>
              <a:rPr lang="en-US" sz="2400" b="1" dirty="0" smtClean="0"/>
              <a:t>Clinical areas</a:t>
            </a:r>
          </a:p>
          <a:p>
            <a:pPr lvl="2"/>
            <a:r>
              <a:rPr lang="en-US" sz="2400" b="1" dirty="0" smtClean="0"/>
              <a:t>Documentation -Coding</a:t>
            </a:r>
            <a:endParaRPr lang="en-US" sz="2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it on the road!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800" dirty="0" smtClean="0"/>
              <a:t>Team Charter and Goals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800" dirty="0" smtClean="0"/>
              <a:t>Gap Analysis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800" dirty="0" smtClean="0"/>
              <a:t>Implementation Plan</a:t>
            </a:r>
          </a:p>
          <a:p>
            <a:pPr>
              <a:buNone/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sz="2800" dirty="0" smtClean="0"/>
              <a:t>Effective PSI improvement strategies</a:t>
            </a:r>
          </a:p>
          <a:p>
            <a:pPr>
              <a:spcBef>
                <a:spcPts val="300"/>
              </a:spcBef>
            </a:pPr>
            <a:r>
              <a:rPr lang="en-US" sz="2800" dirty="0" smtClean="0"/>
              <a:t>Evidence-based best practices for select PSIs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Section D: Implementation Tools</a:t>
            </a:r>
            <a:endParaRPr lang="en-US" sz="4000" dirty="0"/>
          </a:p>
        </p:txBody>
      </p:sp>
      <p:sp>
        <p:nvSpPr>
          <p:cNvPr id="7" name="5-Point Star 6"/>
          <p:cNvSpPr/>
          <p:nvPr/>
        </p:nvSpPr>
        <p:spPr>
          <a:xfrm>
            <a:off x="457200" y="34290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457200" y="3886200"/>
            <a:ext cx="228600" cy="228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52600"/>
            <a:ext cx="4800600" cy="4038600"/>
          </a:xfrm>
        </p:spPr>
        <p:txBody>
          <a:bodyPr/>
          <a:lstStyle/>
          <a:p>
            <a:r>
              <a:rPr lang="en-US" dirty="0" smtClean="0"/>
              <a:t>Understanding of Metrics</a:t>
            </a:r>
          </a:p>
          <a:p>
            <a:r>
              <a:rPr lang="en-US" dirty="0" smtClean="0"/>
              <a:t>Validation of Metrics</a:t>
            </a:r>
          </a:p>
          <a:p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PSI Improvement Opportunities</a:t>
            </a:r>
            <a:endParaRPr lang="en-US" sz="3600" dirty="0"/>
          </a:p>
        </p:txBody>
      </p:sp>
      <p:grpSp>
        <p:nvGrpSpPr>
          <p:cNvPr id="4" name="Group 3" descr="PSI Improvement Opportunities"/>
          <p:cNvGrpSpPr/>
          <p:nvPr/>
        </p:nvGrpSpPr>
        <p:grpSpPr>
          <a:xfrm>
            <a:off x="-100390" y="1676400"/>
            <a:ext cx="8974758" cy="5029200"/>
            <a:chOff x="-100390" y="1676400"/>
            <a:chExt cx="8974758" cy="50292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800" y="1676400"/>
              <a:ext cx="3997568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 rot="19906671">
              <a:off x="-100390" y="3467817"/>
              <a:ext cx="6579070" cy="584775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Make Friends with your Coders</a:t>
              </a:r>
              <a:endParaRPr lang="en-US" sz="3200" dirty="0"/>
            </a:p>
          </p:txBody>
        </p:sp>
      </p:grpSp>
      <p:sp>
        <p:nvSpPr>
          <p:cNvPr id="9" name="5-Point Star 8"/>
          <p:cNvSpPr/>
          <p:nvPr/>
        </p:nvSpPr>
        <p:spPr>
          <a:xfrm>
            <a:off x="7543800" y="381000"/>
            <a:ext cx="838200" cy="762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Clinical Teams Reviewed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PSI 03: Clinical Nurse Specialists wound care</a:t>
            </a:r>
          </a:p>
          <a:p>
            <a:r>
              <a:rPr lang="en-US" dirty="0" smtClean="0"/>
              <a:t>PSI 07: Infection Control</a:t>
            </a:r>
          </a:p>
          <a:p>
            <a:r>
              <a:rPr lang="en-US" dirty="0" smtClean="0"/>
              <a:t>PSI 12: Anticoagulation Task force: Trauma Surgeon, Hospitalist, Pharmacy, Nursing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1676400"/>
          </a:xfrm>
        </p:spPr>
        <p:txBody>
          <a:bodyPr>
            <a:noAutofit/>
          </a:bodyPr>
          <a:lstStyle/>
          <a:p>
            <a:pPr algn="ctr">
              <a:spcBef>
                <a:spcPts val="300"/>
              </a:spcBef>
            </a:pPr>
            <a:r>
              <a:rPr lang="en-US" sz="4000" dirty="0" smtClean="0"/>
              <a:t>Evidence-based best practices for select PSIs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Monthly Case Review by QI  </a:t>
            </a:r>
          </a:p>
          <a:p>
            <a:r>
              <a:rPr lang="en-US" sz="2800" dirty="0" smtClean="0"/>
              <a:t>10 days after end of previous month</a:t>
            </a:r>
          </a:p>
          <a:p>
            <a:r>
              <a:rPr lang="en-US" sz="2800" dirty="0" smtClean="0"/>
              <a:t>Upload to internal database to track outcomes of each PSI </a:t>
            </a:r>
          </a:p>
          <a:p>
            <a:r>
              <a:rPr lang="en-US" sz="2800" dirty="0" smtClean="0"/>
              <a:t>Providers report back through M&amp;M conferences and MQIC </a:t>
            </a:r>
            <a:endParaRPr lang="en-US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HMC Implementation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 HMC PSI Case Review</a:t>
            </a:r>
          </a:p>
        </p:txBody>
      </p:sp>
      <p:grpSp>
        <p:nvGrpSpPr>
          <p:cNvPr id="2" name="Group 1" descr="HMC PSI Case Review diagram"/>
          <p:cNvGrpSpPr/>
          <p:nvPr/>
        </p:nvGrpSpPr>
        <p:grpSpPr>
          <a:xfrm>
            <a:off x="228600" y="1447800"/>
            <a:ext cx="8763000" cy="5105400"/>
            <a:chOff x="228600" y="1447800"/>
            <a:chExt cx="8763000" cy="5105400"/>
          </a:xfrm>
        </p:grpSpPr>
        <p:sp>
          <p:nvSpPr>
            <p:cNvPr id="12291" name="Text Box 4"/>
            <p:cNvSpPr txBox="1">
              <a:spLocks noChangeArrowheads="1"/>
            </p:cNvSpPr>
            <p:nvPr/>
          </p:nvSpPr>
          <p:spPr bwMode="auto">
            <a:xfrm>
              <a:off x="4343400" y="1752600"/>
              <a:ext cx="184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endParaRPr lang="en-US" dirty="0">
                <a:latin typeface="Arial" charset="0"/>
              </a:endParaRPr>
            </a:p>
          </p:txBody>
        </p:sp>
        <p:sp>
          <p:nvSpPr>
            <p:cNvPr id="12292" name="Text Box 5"/>
            <p:cNvSpPr txBox="1">
              <a:spLocks noChangeArrowheads="1"/>
            </p:cNvSpPr>
            <p:nvPr/>
          </p:nvSpPr>
          <p:spPr bwMode="auto">
            <a:xfrm>
              <a:off x="533400" y="1604963"/>
              <a:ext cx="2124075" cy="37623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dirty="0">
                  <a:latin typeface="Arial" charset="0"/>
                </a:rPr>
                <a:t>Monthly Data Feed</a:t>
              </a:r>
            </a:p>
          </p:txBody>
        </p:sp>
        <p:sp>
          <p:nvSpPr>
            <p:cNvPr id="12293" name="Line 6"/>
            <p:cNvSpPr>
              <a:spLocks noChangeShapeType="1"/>
            </p:cNvSpPr>
            <p:nvPr/>
          </p:nvSpPr>
          <p:spPr bwMode="auto">
            <a:xfrm>
              <a:off x="2743200" y="1752600"/>
              <a:ext cx="1447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Oval 7"/>
            <p:cNvSpPr>
              <a:spLocks noChangeArrowheads="1"/>
            </p:cNvSpPr>
            <p:nvPr/>
          </p:nvSpPr>
          <p:spPr bwMode="auto">
            <a:xfrm>
              <a:off x="4343400" y="1447800"/>
              <a:ext cx="7620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dirty="0">
                  <a:latin typeface="Arial" charset="0"/>
                </a:rPr>
                <a:t>AHRQ</a:t>
              </a:r>
            </a:p>
          </p:txBody>
        </p:sp>
        <p:sp>
          <p:nvSpPr>
            <p:cNvPr id="12295" name="Line 8"/>
            <p:cNvSpPr>
              <a:spLocks noChangeShapeType="1"/>
            </p:cNvSpPr>
            <p:nvPr/>
          </p:nvSpPr>
          <p:spPr bwMode="auto">
            <a:xfrm>
              <a:off x="4724400" y="2133600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6" name="Oval 9"/>
            <p:cNvSpPr>
              <a:spLocks noChangeArrowheads="1"/>
            </p:cNvSpPr>
            <p:nvPr/>
          </p:nvSpPr>
          <p:spPr bwMode="auto">
            <a:xfrm>
              <a:off x="3581400" y="2438400"/>
              <a:ext cx="2362200" cy="83820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dirty="0">
                  <a:latin typeface="Arial" charset="0"/>
                </a:rPr>
                <a:t>QI Analysis</a:t>
              </a:r>
            </a:p>
          </p:txBody>
        </p:sp>
        <p:sp>
          <p:nvSpPr>
            <p:cNvPr id="12297" name="Text Box 11"/>
            <p:cNvSpPr txBox="1">
              <a:spLocks noChangeArrowheads="1"/>
            </p:cNvSpPr>
            <p:nvPr/>
          </p:nvSpPr>
          <p:spPr bwMode="auto">
            <a:xfrm>
              <a:off x="1447800" y="2133600"/>
              <a:ext cx="25304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600" dirty="0">
                  <a:latin typeface="Arial" charset="0"/>
                </a:rPr>
                <a:t>Coding or </a:t>
              </a:r>
            </a:p>
            <a:p>
              <a:pPr algn="ctr" eaLnBrk="1" hangingPunct="1"/>
              <a:r>
                <a:rPr lang="en-US" sz="1600" dirty="0">
                  <a:latin typeface="Arial" charset="0"/>
                </a:rPr>
                <a:t>Documentation issue?</a:t>
              </a:r>
            </a:p>
          </p:txBody>
        </p:sp>
        <p:sp>
          <p:nvSpPr>
            <p:cNvPr id="12298" name="Rectangle 12"/>
            <p:cNvSpPr>
              <a:spLocks noChangeArrowheads="1"/>
            </p:cNvSpPr>
            <p:nvPr/>
          </p:nvSpPr>
          <p:spPr bwMode="auto">
            <a:xfrm>
              <a:off x="838200" y="3048000"/>
              <a:ext cx="1905000" cy="9144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en-US" dirty="0">
                  <a:latin typeface="Arial" charset="0"/>
                </a:rPr>
                <a:t>Documentation Coding Review</a:t>
              </a:r>
            </a:p>
          </p:txBody>
        </p:sp>
        <p:sp>
          <p:nvSpPr>
            <p:cNvPr id="12299" name="Oval 14"/>
            <p:cNvSpPr>
              <a:spLocks noChangeArrowheads="1"/>
            </p:cNvSpPr>
            <p:nvPr/>
          </p:nvSpPr>
          <p:spPr bwMode="auto">
            <a:xfrm>
              <a:off x="685800" y="5562600"/>
              <a:ext cx="1295400" cy="685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b="1" dirty="0">
                  <a:latin typeface="Arial" charset="0"/>
                </a:rPr>
                <a:t>Update coding</a:t>
              </a:r>
            </a:p>
          </p:txBody>
        </p:sp>
        <p:sp>
          <p:nvSpPr>
            <p:cNvPr id="12300" name="Text Box 15"/>
            <p:cNvSpPr txBox="1">
              <a:spLocks noChangeArrowheads="1"/>
            </p:cNvSpPr>
            <p:nvPr/>
          </p:nvSpPr>
          <p:spPr bwMode="auto">
            <a:xfrm>
              <a:off x="228600" y="4267200"/>
              <a:ext cx="2667000" cy="8334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i="1" dirty="0">
                  <a:latin typeface="Arial" charset="0"/>
                </a:rPr>
                <a:t>Agree?</a:t>
              </a:r>
            </a:p>
            <a:p>
              <a:pPr algn="ctr" eaLnBrk="1" hangingPunct="1"/>
              <a:r>
                <a:rPr lang="en-US" sz="1600" dirty="0">
                  <a:latin typeface="Arial" charset="0"/>
                </a:rPr>
                <a:t>(</a:t>
              </a:r>
              <a:r>
                <a:rPr lang="en-US" sz="1400" b="1" dirty="0">
                  <a:latin typeface="Arial" charset="0"/>
                </a:rPr>
                <a:t>Wrong code or exclusion criteria code missing)</a:t>
              </a:r>
            </a:p>
          </p:txBody>
        </p:sp>
        <p:sp>
          <p:nvSpPr>
            <p:cNvPr id="12301" name="Line 16"/>
            <p:cNvSpPr>
              <a:spLocks noChangeShapeType="1"/>
            </p:cNvSpPr>
            <p:nvPr/>
          </p:nvSpPr>
          <p:spPr bwMode="auto">
            <a:xfrm flipH="1">
              <a:off x="1371600" y="5105400"/>
              <a:ext cx="0" cy="381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2" name="Line 17"/>
            <p:cNvSpPr>
              <a:spLocks noChangeShapeType="1"/>
            </p:cNvSpPr>
            <p:nvPr/>
          </p:nvSpPr>
          <p:spPr bwMode="auto">
            <a:xfrm>
              <a:off x="7772400" y="5029200"/>
              <a:ext cx="4572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3" name="Text Box 19"/>
            <p:cNvSpPr txBox="1">
              <a:spLocks noChangeArrowheads="1"/>
            </p:cNvSpPr>
            <p:nvPr/>
          </p:nvSpPr>
          <p:spPr bwMode="auto">
            <a:xfrm>
              <a:off x="4114800" y="4267200"/>
              <a:ext cx="1143000" cy="6858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n-US" i="1" dirty="0" smtClean="0">
                  <a:latin typeface="Arial" charset="0"/>
                </a:rPr>
                <a:t>Real Event?</a:t>
              </a:r>
              <a:endParaRPr lang="en-US" i="1" dirty="0">
                <a:latin typeface="Arial" charset="0"/>
              </a:endParaRPr>
            </a:p>
            <a:p>
              <a:pPr algn="ctr" eaLnBrk="1" hangingPunct="1"/>
              <a:endParaRPr lang="en-US" sz="1400" b="1" dirty="0">
                <a:latin typeface="Arial" charset="0"/>
              </a:endParaRPr>
            </a:p>
          </p:txBody>
        </p:sp>
        <p:sp>
          <p:nvSpPr>
            <p:cNvPr id="12304" name="Line 20"/>
            <p:cNvSpPr>
              <a:spLocks noChangeShapeType="1"/>
            </p:cNvSpPr>
            <p:nvPr/>
          </p:nvSpPr>
          <p:spPr bwMode="auto">
            <a:xfrm>
              <a:off x="5791200" y="3200400"/>
              <a:ext cx="10668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5" name="Line 34"/>
            <p:cNvSpPr>
              <a:spLocks noChangeShapeType="1"/>
            </p:cNvSpPr>
            <p:nvPr/>
          </p:nvSpPr>
          <p:spPr bwMode="auto">
            <a:xfrm flipH="1">
              <a:off x="2819400" y="2971800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6" name="Rectangle 38"/>
            <p:cNvSpPr>
              <a:spLocks noChangeArrowheads="1"/>
            </p:cNvSpPr>
            <p:nvPr/>
          </p:nvSpPr>
          <p:spPr bwMode="auto">
            <a:xfrm>
              <a:off x="6248400" y="4267200"/>
              <a:ext cx="2590800" cy="6096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dirty="0">
                  <a:latin typeface="Arial" charset="0"/>
                </a:rPr>
                <a:t>Service Review</a:t>
              </a:r>
            </a:p>
          </p:txBody>
        </p:sp>
        <p:sp>
          <p:nvSpPr>
            <p:cNvPr id="12308" name="Line 40"/>
            <p:cNvSpPr>
              <a:spLocks noChangeShapeType="1"/>
            </p:cNvSpPr>
            <p:nvPr/>
          </p:nvSpPr>
          <p:spPr bwMode="auto">
            <a:xfrm>
              <a:off x="5562600" y="45720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09" name="Line 41"/>
            <p:cNvSpPr>
              <a:spLocks noChangeShapeType="1"/>
            </p:cNvSpPr>
            <p:nvPr/>
          </p:nvSpPr>
          <p:spPr bwMode="auto">
            <a:xfrm flipV="1">
              <a:off x="5867400" y="2057400"/>
              <a:ext cx="9906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34200" y="1600200"/>
              <a:ext cx="2057400" cy="646331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No Event</a:t>
              </a:r>
            </a:p>
            <a:p>
              <a:r>
                <a:rPr lang="en-US" dirty="0" smtClean="0"/>
                <a:t>No Coding Issue</a:t>
              </a:r>
              <a:endParaRPr lang="en-US" dirty="0"/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 flipH="1">
              <a:off x="6477000" y="5029200"/>
              <a:ext cx="457200" cy="60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7543800" y="5715000"/>
              <a:ext cx="1447800" cy="8382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b="1" dirty="0" smtClean="0">
                  <a:latin typeface="Arial" charset="0"/>
                </a:rPr>
                <a:t>No QI Concerns</a:t>
              </a:r>
              <a:endParaRPr lang="en-US" sz="1400" b="1" dirty="0">
                <a:latin typeface="Arial" charset="0"/>
              </a:endParaRPr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5562600" y="5715000"/>
              <a:ext cx="1447800" cy="76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b="1" dirty="0" smtClean="0">
                  <a:latin typeface="Arial" charset="0"/>
                </a:rPr>
                <a:t>QI Concerns</a:t>
              </a:r>
              <a:endParaRPr lang="en-US" sz="1400" b="1" dirty="0">
                <a:latin typeface="Arial" charset="0"/>
              </a:endParaRPr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3352800" y="45720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Line 10"/>
          <p:cNvSpPr>
            <a:spLocks noChangeShapeType="1"/>
          </p:cNvSpPr>
          <p:nvPr/>
        </p:nvSpPr>
        <p:spPr bwMode="auto">
          <a:xfrm>
            <a:off x="304800" y="3810000"/>
            <a:ext cx="3810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6" name="Line 11"/>
          <p:cNvSpPr>
            <a:spLocks noChangeShapeType="1"/>
          </p:cNvSpPr>
          <p:nvPr/>
        </p:nvSpPr>
        <p:spPr bwMode="auto">
          <a:xfrm flipH="1">
            <a:off x="2667000" y="1752600"/>
            <a:ext cx="3048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Line 12"/>
          <p:cNvSpPr>
            <a:spLocks noChangeShapeType="1"/>
          </p:cNvSpPr>
          <p:nvPr/>
        </p:nvSpPr>
        <p:spPr bwMode="auto">
          <a:xfrm flipH="1">
            <a:off x="8305800" y="2209800"/>
            <a:ext cx="30480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/>
              <a:t>HMC Analysis and Tracking</a:t>
            </a:r>
            <a:endParaRPr lang="en-US" dirty="0"/>
          </a:p>
        </p:txBody>
      </p:sp>
      <p:pic>
        <p:nvPicPr>
          <p:cNvPr id="13" name="Snagit_PPT488C" descr="Database front end user interface – fields available to capture details relating to case review and action items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3534" y="1219200"/>
            <a:ext cx="8950466" cy="4205739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2819400" y="2438400"/>
            <a:ext cx="5334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19400" y="5181600"/>
            <a:ext cx="20574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33800" y="1600200"/>
            <a:ext cx="1066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705600" y="5181600"/>
            <a:ext cx="10668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7924800" y="2057400"/>
            <a:ext cx="228600" cy="2286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bar graph showing the types of PSI that each service reviewed&#10;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48200" y="1295400"/>
            <a:ext cx="426300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 E: Monitoring Progress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715000"/>
            <a:ext cx="8229600" cy="685800"/>
          </a:xfrm>
        </p:spPr>
        <p:txBody>
          <a:bodyPr vert="horz"/>
          <a:lstStyle/>
          <a:p>
            <a:pPr marL="109728" indent="0">
              <a:buNone/>
            </a:pPr>
            <a:r>
              <a:rPr lang="en-US" dirty="0"/>
              <a:t>*Web based tool for Quality Metrics reporting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Snagit_PPT6691" descr="bar graph showing the number of PSI events that occurred at our hospital &#10;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tretch>
            <a:fillRect/>
          </a:stretch>
        </p:blipFill>
        <p:spPr>
          <a:xfrm>
            <a:off x="0" y="1295400"/>
            <a:ext cx="4694238" cy="40386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029200"/>
          </a:xfrm>
        </p:spPr>
        <p:txBody>
          <a:bodyPr/>
          <a:lstStyle/>
          <a:p>
            <a:r>
              <a:rPr lang="en-US" i="1" dirty="0" smtClean="0"/>
              <a:t>Clinical Event Search (CES) Tool </a:t>
            </a:r>
            <a:endParaRPr lang="en-US" dirty="0" smtClean="0"/>
          </a:p>
          <a:p>
            <a:pPr lvl="1"/>
            <a:r>
              <a:rPr lang="en-US" dirty="0" smtClean="0"/>
              <a:t>VTE case finding from internal diagnostic systems for vascular and radiology events</a:t>
            </a:r>
          </a:p>
          <a:p>
            <a:r>
              <a:rPr lang="en-US" dirty="0" smtClean="0"/>
              <a:t>VTE prophylaxis data points from EMR</a:t>
            </a:r>
          </a:p>
          <a:p>
            <a:r>
              <a:rPr lang="en-US" dirty="0" smtClean="0"/>
              <a:t>Anticoagulation task force review all events to determine quality concerns on a case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HMC Outcomes – AHRQ Toolkit</a:t>
            </a:r>
            <a:br>
              <a:rPr lang="en-US" dirty="0" smtClean="0"/>
            </a:br>
            <a:r>
              <a:rPr lang="en-US" dirty="0" smtClean="0"/>
              <a:t>PSI 12 Selected as focus area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Harborview Experience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3733800"/>
            <a:ext cx="3048000" cy="2438400"/>
          </a:xfrm>
        </p:spPr>
        <p:txBody>
          <a:bodyPr anchor="t">
            <a:normAutofit fontScale="92500" lnSpcReduction="10000"/>
          </a:bodyPr>
          <a:lstStyle/>
          <a:p>
            <a:r>
              <a:rPr lang="en-US" sz="1400" dirty="0"/>
              <a:t>Mission and Priority of care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/>
              <a:t>Persons incarcerated in the King County Jail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/>
              <a:t>Mentally ill </a:t>
            </a:r>
            <a:r>
              <a:rPr lang="en-US" sz="1000" dirty="0" smtClean="0"/>
              <a:t>patients, particularly those treated involuntarily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Persons with sexually transmitted diseases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Substance abusers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Indigents without third-party coverage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Non-English speaking poor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Trauma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Burn treatment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Specialized emergency care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Victims of domestic violence</a:t>
            </a:r>
          </a:p>
          <a:p>
            <a:pPr marL="171450" indent="-171450">
              <a:buClr>
                <a:schemeClr val="accent1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000" dirty="0" smtClean="0"/>
              <a:t>Victims of sexual assault</a:t>
            </a:r>
            <a:endParaRPr lang="en-US" sz="1000" dirty="0"/>
          </a:p>
        </p:txBody>
      </p:sp>
      <p:pic>
        <p:nvPicPr>
          <p:cNvPr id="6" name="Picture 2" descr="Harborview Medical Cente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15554" r="15554"/>
          <a:stretch>
            <a:fillRect/>
          </a:stretch>
        </p:blipFill>
        <p:spPr bwMode="auto">
          <a:xfrm>
            <a:off x="457200" y="1444295"/>
            <a:ext cx="2286000" cy="223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 descr="United States Map outlining geographical area that Harborview covers – Washington, Alaska, Montana, and Idaho&#10;"/>
          <p:cNvGrpSpPr/>
          <p:nvPr/>
        </p:nvGrpSpPr>
        <p:grpSpPr>
          <a:xfrm>
            <a:off x="5181600" y="1524000"/>
            <a:ext cx="3702050" cy="2576512"/>
            <a:chOff x="5181600" y="1524000"/>
            <a:chExt cx="3702050" cy="2576512"/>
          </a:xfrm>
        </p:grpSpPr>
        <p:pic>
          <p:nvPicPr>
            <p:cNvPr id="7" name="Snagit_PPT666B" descr="PPT666B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1600" y="1524000"/>
              <a:ext cx="3702050" cy="257651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20066914">
              <a:off x="6025905" y="1908019"/>
              <a:ext cx="1559722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WAMI REGION</a:t>
              </a:r>
              <a:endParaRPr lang="en-US" dirty="0"/>
            </a:p>
          </p:txBody>
        </p:sp>
      </p:grpSp>
      <p:pic>
        <p:nvPicPr>
          <p:cNvPr id="10" name="Snagit_PPT6669" descr="Airlift Northwest Helicopter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4572000"/>
            <a:ext cx="2948162" cy="1162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 descr="Screen shot of a tool used to review PE/DVT cases&#10;Information from the diagnostic system is shown along with data points that relate to VTE prophylaxis that were charted in EMR&#10;"/>
          <p:cNvGrpSpPr/>
          <p:nvPr/>
        </p:nvGrpSpPr>
        <p:grpSpPr>
          <a:xfrm>
            <a:off x="0" y="0"/>
            <a:ext cx="8805680" cy="6388580"/>
            <a:chOff x="0" y="0"/>
            <a:chExt cx="8805680" cy="6388580"/>
          </a:xfrm>
        </p:grpSpPr>
        <p:pic>
          <p:nvPicPr>
            <p:cNvPr id="2253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9200" y="5334000"/>
              <a:ext cx="3752850" cy="1054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3"/>
            <p:cNvGrpSpPr/>
            <p:nvPr/>
          </p:nvGrpSpPr>
          <p:grpSpPr>
            <a:xfrm>
              <a:off x="0" y="0"/>
              <a:ext cx="8805680" cy="5937351"/>
              <a:chOff x="0" y="0"/>
              <a:chExt cx="8805680" cy="5937351"/>
            </a:xfrm>
          </p:grpSpPr>
          <p:grpSp>
            <p:nvGrpSpPr>
              <p:cNvPr id="7" name="Group 8"/>
              <p:cNvGrpSpPr/>
              <p:nvPr/>
            </p:nvGrpSpPr>
            <p:grpSpPr>
              <a:xfrm>
                <a:off x="0" y="0"/>
                <a:ext cx="8805680" cy="5257800"/>
                <a:chOff x="0" y="0"/>
                <a:chExt cx="8805680" cy="5257800"/>
              </a:xfrm>
            </p:grpSpPr>
            <p:pic>
              <p:nvPicPr>
                <p:cNvPr id="4" name="Snagit_PPT2E2" descr="PPT2E2.pn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0" y="0"/>
                  <a:ext cx="8805680" cy="2438400"/>
                </a:xfrm>
                <a:prstGeom prst="rect">
                  <a:avLst/>
                </a:prstGeom>
              </p:spPr>
            </p:pic>
            <p:pic>
              <p:nvPicPr>
                <p:cNvPr id="5" name="Snagit_PPT2E5" descr="PPT2E5.png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0" y="2590800"/>
                  <a:ext cx="4800600" cy="1905000"/>
                </a:xfrm>
                <a:prstGeom prst="rect">
                  <a:avLst/>
                </a:prstGeom>
              </p:spPr>
            </p:pic>
            <p:pic>
              <p:nvPicPr>
                <p:cNvPr id="6" name="Snagit_PPT2E6" descr="PPT2E6.png"/>
                <p:cNvPicPr>
                  <a:picLocks noChangeAspect="1"/>
                </p:cNvPicPr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5029200" y="2514600"/>
                  <a:ext cx="3709945" cy="2743200"/>
                </a:xfrm>
                <a:prstGeom prst="rect">
                  <a:avLst/>
                </a:prstGeom>
              </p:spPr>
            </p:pic>
          </p:grpSp>
          <p:pic>
            <p:nvPicPr>
              <p:cNvPr id="2253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5240" y="4724400"/>
                <a:ext cx="4937760" cy="1212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cxnSp>
        <p:nvCxnSpPr>
          <p:cNvPr id="10" name="Straight Arrow Connector 9"/>
          <p:cNvCxnSpPr/>
          <p:nvPr/>
        </p:nvCxnSpPr>
        <p:spPr>
          <a:xfrm rot="10800000" flipV="1">
            <a:off x="2209800" y="152400"/>
            <a:ext cx="10668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429794" y="532606"/>
            <a:ext cx="3048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52400" y="3276600"/>
            <a:ext cx="411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5410200"/>
            <a:ext cx="49530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7467600" y="609600"/>
            <a:ext cx="457200" cy="381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e 21"/>
          <p:cNvSpPr/>
          <p:nvPr/>
        </p:nvSpPr>
        <p:spPr>
          <a:xfrm>
            <a:off x="8534400" y="2514600"/>
            <a:ext cx="609600" cy="419100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C3922-797F-4B4F-AFDE-B852A02F762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QI Confidential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Implementation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4724400"/>
          </a:xfrm>
        </p:spPr>
        <p:txBody>
          <a:bodyPr>
            <a:normAutofit/>
          </a:bodyPr>
          <a:lstStyle/>
          <a:p>
            <a:pPr marL="342900" lvl="1" indent="-342900" eaLnBrk="1" hangingPunct="1">
              <a:buFontTx/>
              <a:buChar char="•"/>
            </a:pPr>
            <a:r>
              <a:rPr lang="en-US" sz="3000" dirty="0" smtClean="0">
                <a:solidFill>
                  <a:schemeClr val="tx1"/>
                </a:solidFill>
              </a:rPr>
              <a:t>For </a:t>
            </a:r>
            <a:r>
              <a:rPr lang="en-US" sz="3000" i="1" dirty="0" smtClean="0">
                <a:solidFill>
                  <a:schemeClr val="tx1"/>
                </a:solidFill>
              </a:rPr>
              <a:t>all</a:t>
            </a:r>
            <a:r>
              <a:rPr lang="en-US" sz="3000" dirty="0" smtClean="0">
                <a:solidFill>
                  <a:schemeClr val="tx1"/>
                </a:solidFill>
              </a:rPr>
              <a:t> VTE events, was </a:t>
            </a:r>
            <a:r>
              <a:rPr lang="en-US" sz="3000" i="1" dirty="0" smtClean="0">
                <a:solidFill>
                  <a:schemeClr val="tx1"/>
                </a:solidFill>
              </a:rPr>
              <a:t>standard of care</a:t>
            </a:r>
            <a:r>
              <a:rPr lang="en-US" sz="3000" dirty="0" smtClean="0">
                <a:solidFill>
                  <a:schemeClr val="tx1"/>
                </a:solidFill>
              </a:rPr>
              <a:t> met?</a:t>
            </a:r>
          </a:p>
          <a:p>
            <a:pPr lvl="2" eaLnBrk="1" hangingPunct="1"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Compliance with UW Medicine guidelines?</a:t>
            </a:r>
          </a:p>
          <a:p>
            <a:pPr marL="1809750" lvl="4" indent="-228600" eaLnBrk="1" hangingPunct="1">
              <a:buFontTx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Type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marL="1809750" lvl="4" indent="-228600" eaLnBrk="1" hangingPunct="1">
              <a:buFontTx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Timing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marL="1809750" lvl="4" indent="-228600" eaLnBrk="1" hangingPunct="1">
              <a:buFontTx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Dose intensity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2" eaLnBrk="1" hangingPunct="1"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If guidelines do not specify, what is the standard?</a:t>
            </a:r>
          </a:p>
          <a:p>
            <a:pPr lvl="2" eaLnBrk="1" hangingPunct="1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marL="342900" lvl="1" indent="-342900" eaLnBrk="1" hangingPunct="1">
              <a:buFontTx/>
              <a:buChar char="•"/>
            </a:pPr>
            <a:r>
              <a:rPr lang="en-US" sz="3000" dirty="0" smtClean="0"/>
              <a:t>What are</a:t>
            </a:r>
            <a:r>
              <a:rPr lang="en-US" sz="3000" dirty="0" smtClean="0">
                <a:solidFill>
                  <a:schemeClr val="tx1"/>
                </a:solidFill>
              </a:rPr>
              <a:t> the opportunities for improvement?</a:t>
            </a:r>
          </a:p>
          <a:p>
            <a:pPr marL="342900" lvl="1" indent="-342900" eaLnBrk="1" hangingPunct="1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BAC5E-4C91-4FB4-8E5D-95C27EAD869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QI Confidential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Transitions of care - OR Procedures</a:t>
            </a:r>
          </a:p>
          <a:p>
            <a:r>
              <a:rPr lang="en-US" dirty="0" smtClean="0"/>
              <a:t>Missed/held doses for OR</a:t>
            </a:r>
          </a:p>
          <a:p>
            <a:pPr lvl="1"/>
            <a:r>
              <a:rPr lang="en-US" dirty="0" smtClean="0"/>
              <a:t>Changed </a:t>
            </a:r>
            <a:r>
              <a:rPr lang="en-US" dirty="0" err="1" smtClean="0"/>
              <a:t>Dalteparin</a:t>
            </a:r>
            <a:r>
              <a:rPr lang="en-US" dirty="0" smtClean="0"/>
              <a:t> dosing to 2100</a:t>
            </a:r>
          </a:p>
          <a:p>
            <a:r>
              <a:rPr lang="en-US" dirty="0" smtClean="0"/>
              <a:t>Education for Residents</a:t>
            </a:r>
          </a:p>
          <a:p>
            <a:pPr lvl="1"/>
            <a:r>
              <a:rPr lang="en-US" dirty="0" smtClean="0"/>
              <a:t>Noted doses “held for surgery” </a:t>
            </a:r>
          </a:p>
          <a:p>
            <a:pPr lvl="1"/>
            <a:r>
              <a:rPr lang="en-US" dirty="0" smtClean="0"/>
              <a:t>Attending physicians were not aware doses held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Guideline directed therapy algorithm with increased web links through EMR and “clinical toolkit”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Opportunities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Transitions in care – Communication</a:t>
            </a:r>
          </a:p>
          <a:p>
            <a:pPr lvl="1"/>
            <a:r>
              <a:rPr lang="en-US" dirty="0" smtClean="0"/>
              <a:t>Clinical team pharmacists, ARNPs, Hospitalists receive daily list of all patients who did not receive chemical prophylaxis in the last 24 hours</a:t>
            </a:r>
          </a:p>
          <a:p>
            <a:pPr lvl="1"/>
            <a:r>
              <a:rPr lang="en-US" dirty="0" smtClean="0"/>
              <a:t>Both “not ordered” and “pt refusal</a:t>
            </a:r>
          </a:p>
          <a:p>
            <a:r>
              <a:rPr lang="en-US" dirty="0" smtClean="0"/>
              <a:t>Nursing Education</a:t>
            </a:r>
          </a:p>
          <a:p>
            <a:pPr lvl="1"/>
            <a:r>
              <a:rPr lang="en-US" dirty="0" smtClean="0"/>
              <a:t>Doses held for “patient ambulatory”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Opportunities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12 Monitoring Progress 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2286000" cy="4386071"/>
          </a:xfrm>
        </p:spPr>
        <p:txBody>
          <a:bodyPr vert="horz">
            <a:normAutofit/>
          </a:bodyPr>
          <a:lstStyle/>
          <a:p>
            <a:pPr marL="109728" indent="0">
              <a:buNone/>
            </a:pPr>
            <a:r>
              <a:rPr lang="en-US" sz="1600" dirty="0" smtClean="0"/>
              <a:t>Task </a:t>
            </a:r>
            <a:r>
              <a:rPr lang="en-US" sz="1600" dirty="0"/>
              <a:t>Force currently meeting with each clinical team individually to review guidelines and formalize each “standard of care”</a:t>
            </a:r>
          </a:p>
          <a:p>
            <a:pPr marL="109728" indent="0">
              <a:buNone/>
            </a:pPr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7" name="Picture 3" descr="Stacked bar graph showing which DVT/PE events met the standard of care for prophylaxis and which had possible opportunities&#10;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43200" y="1143000"/>
            <a:ext cx="6400800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under review with our Decision Support and Finance groups</a:t>
            </a:r>
          </a:p>
          <a:p>
            <a:r>
              <a:rPr lang="en-US" dirty="0" smtClean="0"/>
              <a:t>Task force on “Efficiency”</a:t>
            </a:r>
          </a:p>
          <a:p>
            <a:r>
              <a:rPr lang="en-US" dirty="0" smtClean="0"/>
              <a:t>Utilizing the Cost Data from Prioritization Matrix as a quarterly tracking tool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 F: Return on Investment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Reviewed by our Research Librarian</a:t>
            </a:r>
          </a:p>
          <a:p>
            <a:r>
              <a:rPr lang="en-US" dirty="0" smtClean="0"/>
              <a:t>Incorporated into University of Washington </a:t>
            </a:r>
            <a:r>
              <a:rPr lang="en-US" b="1" i="1" dirty="0" smtClean="0"/>
              <a:t>Health Sciences </a:t>
            </a:r>
            <a:r>
              <a:rPr lang="en-US" b="1" i="1" dirty="0" err="1" smtClean="0"/>
              <a:t>LibGuides</a:t>
            </a:r>
            <a:r>
              <a:rPr lang="en-US" b="1" i="1" dirty="0" smtClean="0"/>
              <a:t> </a:t>
            </a:r>
            <a:r>
              <a:rPr lang="en-US" dirty="0" smtClean="0"/>
              <a:t>web page</a:t>
            </a:r>
            <a:endParaRPr lang="en-US" b="1" i="1" dirty="0" smtClean="0"/>
          </a:p>
          <a:p>
            <a:pPr lvl="1"/>
            <a:r>
              <a:rPr lang="en-US" dirty="0" smtClean="0"/>
              <a:t>Healthcare Quality News</a:t>
            </a:r>
          </a:p>
          <a:p>
            <a:pPr lvl="1"/>
            <a:r>
              <a:rPr lang="en-US" dirty="0" smtClean="0"/>
              <a:t>Pub Med Searches (preselected QI topics)</a:t>
            </a:r>
          </a:p>
          <a:p>
            <a:pPr lvl="1"/>
            <a:r>
              <a:rPr lang="en-US" dirty="0" err="1" smtClean="0"/>
              <a:t>eJournals</a:t>
            </a:r>
            <a:r>
              <a:rPr lang="en-US" dirty="0" smtClean="0"/>
              <a:t> related to quality and safety </a:t>
            </a:r>
          </a:p>
          <a:p>
            <a:pPr lvl="1"/>
            <a:r>
              <a:rPr lang="en-US" dirty="0" smtClean="0"/>
              <a:t>Keep Current with Pub Med notifications</a:t>
            </a:r>
          </a:p>
          <a:p>
            <a:pPr lvl="1"/>
            <a:r>
              <a:rPr lang="en-US" dirty="0" smtClean="0"/>
              <a:t>Measures – links to TJC, NQF, CMS, UHC, IHI, WSHA, </a:t>
            </a:r>
          </a:p>
          <a:p>
            <a:pPr lvl="1"/>
            <a:r>
              <a:rPr lang="en-US" dirty="0" smtClean="0"/>
              <a:t>Publishing/</a:t>
            </a:r>
            <a:r>
              <a:rPr lang="en-US" dirty="0" err="1" smtClean="0"/>
              <a:t>RefWorks</a:t>
            </a:r>
            <a:r>
              <a:rPr lang="en-US" dirty="0" smtClean="0"/>
              <a:t>/</a:t>
            </a:r>
            <a:r>
              <a:rPr lang="en-US" dirty="0" smtClean="0"/>
              <a:t>EndNote</a:t>
            </a:r>
          </a:p>
          <a:p>
            <a:pPr lvl="1"/>
            <a:endParaRPr lang="en-US" dirty="0"/>
          </a:p>
          <a:p>
            <a:pPr marL="393192" lvl="1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libguides.hsl.washington.edu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qualitysafety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Section G: Existing QI Resources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Systematic review of all PSI events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Is a high rate of events a true indicator of a quality issue at a hospital?</a:t>
            </a:r>
          </a:p>
          <a:p>
            <a:r>
              <a:rPr lang="en-US" dirty="0" smtClean="0"/>
              <a:t>Are all PSI events “preventable”?</a:t>
            </a:r>
          </a:p>
          <a:p>
            <a:r>
              <a:rPr lang="en-US" dirty="0" smtClean="0"/>
              <a:t>What about “missed” clinical events or “false negatives”?  How do we identify those?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as a Quality Measure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Standardized Case Review</a:t>
            </a:r>
          </a:p>
          <a:p>
            <a:pPr lvl="1"/>
            <a:r>
              <a:rPr lang="en-US" dirty="0" smtClean="0"/>
              <a:t>Jan to June 2011</a:t>
            </a:r>
          </a:p>
          <a:p>
            <a:pPr lvl="1"/>
            <a:r>
              <a:rPr lang="en-US" dirty="0" smtClean="0"/>
              <a:t>PSI 3,6,7,9,11,12,15</a:t>
            </a:r>
          </a:p>
          <a:p>
            <a:pPr lvl="1"/>
            <a:r>
              <a:rPr lang="en-US" dirty="0" smtClean="0"/>
              <a:t>132 Events</a:t>
            </a:r>
          </a:p>
          <a:p>
            <a:pPr lvl="2"/>
            <a:r>
              <a:rPr lang="en-US" dirty="0" smtClean="0"/>
              <a:t>58 occurred – no quality concerns</a:t>
            </a:r>
          </a:p>
          <a:p>
            <a:pPr lvl="2"/>
            <a:r>
              <a:rPr lang="en-US" dirty="0" smtClean="0"/>
              <a:t>30 occurred – possible opportunities</a:t>
            </a:r>
          </a:p>
          <a:p>
            <a:pPr lvl="2"/>
            <a:r>
              <a:rPr lang="en-US" dirty="0" smtClean="0"/>
              <a:t>33 events related to documentation or coding error</a:t>
            </a:r>
          </a:p>
          <a:p>
            <a:pPr lvl="2"/>
            <a:r>
              <a:rPr lang="en-US" dirty="0" smtClean="0"/>
              <a:t>11 events “flawed metric” </a:t>
            </a:r>
          </a:p>
          <a:p>
            <a:pPr lvl="3"/>
            <a:r>
              <a:rPr lang="en-US" dirty="0" smtClean="0"/>
              <a:t>PSI 11 flagged related to a planned two stage surgery </a:t>
            </a:r>
          </a:p>
          <a:p>
            <a:pPr lvl="3"/>
            <a:r>
              <a:rPr lang="en-US" dirty="0" smtClean="0"/>
              <a:t>PSI 9 flag related to intra-operative bleeding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 PSI Review Findings</a:t>
            </a:r>
            <a:endParaRPr lang="en-US" dirty="0"/>
          </a:p>
        </p:txBody>
      </p:sp>
      <p:graphicFrame>
        <p:nvGraphicFramePr>
          <p:cNvPr id="4" name="Table 3" title="PSI Cases Reviewed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518113"/>
              </p:ext>
            </p:extLst>
          </p:nvPr>
        </p:nvGraphicFramePr>
        <p:xfrm>
          <a:off x="5257800" y="990600"/>
          <a:ext cx="35052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2456"/>
                <a:gridCol w="12227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PSI Cases Reviewed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= 132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QI concerns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Opportunity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Flawed Metric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eft Brace 4"/>
          <p:cNvSpPr/>
          <p:nvPr/>
        </p:nvSpPr>
        <p:spPr>
          <a:xfrm>
            <a:off x="7620000" y="2667000"/>
            <a:ext cx="304800" cy="685800"/>
          </a:xfrm>
          <a:prstGeom prst="lef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5867400"/>
            <a:ext cx="4343400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At HMC ~ 1/3</a:t>
            </a:r>
            <a:r>
              <a:rPr lang="en-US" baseline="30000" dirty="0" smtClean="0"/>
              <a:t>rd</a:t>
            </a:r>
            <a:r>
              <a:rPr lang="en-US" dirty="0" smtClean="0"/>
              <a:t> are not “real” events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VTE events from CES PSI 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7620000" cy="4767071"/>
          </a:xfrm>
        </p:spPr>
        <p:txBody>
          <a:bodyPr>
            <a:normAutofit/>
          </a:bodyPr>
          <a:lstStyle/>
          <a:p>
            <a:r>
              <a:rPr lang="en-US" b="1" dirty="0" smtClean="0"/>
              <a:t>January to June 2011 (67 VTE Events)</a:t>
            </a:r>
          </a:p>
          <a:p>
            <a:r>
              <a:rPr lang="en-US" dirty="0" smtClean="0"/>
              <a:t>42 AHRQ PSI 12 </a:t>
            </a:r>
          </a:p>
          <a:p>
            <a:r>
              <a:rPr lang="en-US" dirty="0" smtClean="0"/>
              <a:t>25 additional VTE events (false negative)</a:t>
            </a:r>
          </a:p>
          <a:p>
            <a:pPr lvl="1"/>
            <a:r>
              <a:rPr lang="en-US" dirty="0" smtClean="0"/>
              <a:t>16 cases not identified in administrative data</a:t>
            </a:r>
          </a:p>
          <a:p>
            <a:pPr lvl="1"/>
            <a:r>
              <a:rPr lang="en-US" dirty="0" smtClean="0"/>
              <a:t>9 cases no operative procedure</a:t>
            </a:r>
          </a:p>
          <a:p>
            <a:pPr lvl="1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2400" b="1" i="1" u="sng" dirty="0" smtClean="0"/>
              <a:t>Without out internal clinical event search tool  these cases would be missed QI </a:t>
            </a:r>
            <a:r>
              <a:rPr lang="en-US" sz="2400" b="1" i="1" u="sng" dirty="0" smtClean="0"/>
              <a:t>opportunities</a:t>
            </a:r>
          </a:p>
          <a:p>
            <a:pPr lvl="1" algn="ctr">
              <a:buNone/>
            </a:pPr>
            <a:endParaRPr lang="en-US" sz="2400" b="1" i="1" u="sng" dirty="0"/>
          </a:p>
          <a:p>
            <a:pPr lvl="1" algn="ctr">
              <a:buNone/>
            </a:pPr>
            <a:r>
              <a:rPr lang="en-US" sz="1600" dirty="0"/>
              <a:t>* There were also 10 Cases of PSI 12 that were not real clinical events</a:t>
            </a:r>
          </a:p>
          <a:p>
            <a:pPr lvl="1" algn="ctr">
              <a:buNone/>
            </a:pPr>
            <a:endParaRPr lang="en-US" sz="2400" b="1" i="1" u="sng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BAC5E-4C91-4FB4-8E5D-95C27EAD869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QI Confidential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 flipV="1">
            <a:off x="2133600" y="1990163"/>
            <a:ext cx="5410200" cy="2886637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pic>
        <p:nvPicPr>
          <p:cNvPr id="6" name="Picture 3" descr="C:\Documents and Settings\lnrobin\Local Settings\Temporary Internet Files\Content.IE5\GIL3X3UJ\MC900441902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419600"/>
            <a:ext cx="1520825" cy="1797050"/>
          </a:xfrm>
          <a:prstGeom prst="rect">
            <a:avLst/>
          </a:prstGeom>
          <a:noFill/>
        </p:spPr>
      </p:pic>
      <p:pic>
        <p:nvPicPr>
          <p:cNvPr id="9" name="Picture 5" descr="C:\Documents and Settings\lnrobin\Local Settings\Temporary Internet Files\Content.IE5\GIL3X3UJ\MC90038363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990600"/>
            <a:ext cx="1295400" cy="1541925"/>
          </a:xfrm>
          <a:prstGeom prst="rect">
            <a:avLst/>
          </a:prstGeom>
          <a:noFill/>
        </p:spPr>
      </p:pic>
      <p:grpSp>
        <p:nvGrpSpPr>
          <p:cNvPr id="12" name="Group 11" descr="Timeline with progression of person moving through stages of the project&#10;Confusion, sleuthing, climbing a ladder, making it to the top of the mountain&#10;"/>
          <p:cNvGrpSpPr/>
          <p:nvPr/>
        </p:nvGrpSpPr>
        <p:grpSpPr>
          <a:xfrm>
            <a:off x="228600" y="304800"/>
            <a:ext cx="8305800" cy="4639237"/>
            <a:chOff x="228600" y="304800"/>
            <a:chExt cx="8305800" cy="4639237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1981200" y="2057400"/>
              <a:ext cx="5410200" cy="2886637"/>
            </a:xfrm>
            <a:prstGeom prst="straightConnector1">
              <a:avLst/>
            </a:prstGeom>
            <a:ln w="412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228600" y="304800"/>
              <a:ext cx="8305800" cy="3590330"/>
              <a:chOff x="228600" y="304800"/>
              <a:chExt cx="8305800" cy="359033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228600" y="2971800"/>
                <a:ext cx="2057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July 2008</a:t>
                </a:r>
              </a:p>
              <a:p>
                <a:pPr algn="ctr"/>
                <a:r>
                  <a:rPr lang="en-US" dirty="0" smtClean="0"/>
                  <a:t>WHAT IS A PSI?</a:t>
                </a:r>
              </a:p>
              <a:p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676400" y="1828800"/>
                <a:ext cx="2895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July 2009</a:t>
                </a:r>
              </a:p>
              <a:p>
                <a:pPr algn="ctr"/>
                <a:r>
                  <a:rPr lang="en-US" dirty="0" smtClean="0"/>
                  <a:t>Oh I wish I had a “toolkit”</a:t>
                </a:r>
              </a:p>
              <a:p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419600" y="1143000"/>
                <a:ext cx="2438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July 2010</a:t>
                </a:r>
              </a:p>
              <a:p>
                <a:pPr algn="ctr"/>
                <a:r>
                  <a:rPr lang="en-US" dirty="0" smtClean="0"/>
                  <a:t>AHRQ Toolkit Project</a:t>
                </a:r>
              </a:p>
              <a:p>
                <a:endParaRPr lang="en-US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477000" y="304800"/>
                <a:ext cx="20574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July 2011</a:t>
                </a:r>
              </a:p>
              <a:p>
                <a:pPr algn="ctr"/>
                <a:r>
                  <a:rPr lang="en-US" dirty="0" smtClean="0"/>
                  <a:t>PSI Project Full Integration</a:t>
                </a:r>
              </a:p>
              <a:p>
                <a:endParaRPr lang="en-US" dirty="0"/>
              </a:p>
            </p:txBody>
          </p:sp>
        </p:grpSp>
      </p:grpSp>
      <p:pic>
        <p:nvPicPr>
          <p:cNvPr id="7" name="Picture 6" descr="C:\Documents and Settings\lnrobin\Local Settings\Temporary Internet Files\Content.IE5\GIL3X3UJ\MC90038357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895600"/>
            <a:ext cx="1532644" cy="2124456"/>
          </a:xfrm>
          <a:prstGeom prst="rect">
            <a:avLst/>
          </a:prstGeom>
          <a:noFill/>
        </p:spPr>
      </p:pic>
      <p:pic>
        <p:nvPicPr>
          <p:cNvPr id="8" name="Picture 7" descr="C:\Documents and Settings\lnrobin\Local Settings\Temporary Internet Files\Content.IE5\CP5CPD3U\MC900383586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2209800"/>
            <a:ext cx="1447800" cy="1941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267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Presentations to clinical providers should focus on actual patient harm events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Coding department project lead/liaison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Leadership backing to encourage provider accountability and sustain project importance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HMC PSI Project Lessons Learned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600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Validate,  validate, validate………..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828800"/>
            <a:ext cx="8534400" cy="4800600"/>
          </a:xfrm>
        </p:spPr>
        <p:txBody>
          <a:bodyPr/>
          <a:lstStyle/>
          <a:p>
            <a:r>
              <a:rPr lang="en-US" dirty="0" smtClean="0"/>
              <a:t>Technical Issues to implement the AHRQ software may be challenging for hospitals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Version changes, input file specifications</a:t>
            </a:r>
          </a:p>
          <a:p>
            <a:pPr lvl="1"/>
            <a:r>
              <a:rPr lang="en-US" dirty="0" smtClean="0"/>
              <a:t>Continue to provide support via website/help line</a:t>
            </a:r>
          </a:p>
          <a:p>
            <a:pPr lvl="1"/>
            <a:r>
              <a:rPr lang="en-US" dirty="0" smtClean="0"/>
              <a:t>Consider asking hospitals what else they need?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“bumps”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Suggestions</a:t>
            </a:r>
          </a:p>
          <a:p>
            <a:r>
              <a:rPr lang="en-US" dirty="0" smtClean="0"/>
              <a:t>Technical roadmap</a:t>
            </a:r>
          </a:p>
          <a:p>
            <a:r>
              <a:rPr lang="en-US" dirty="0" smtClean="0"/>
              <a:t>Webinars for front end users</a:t>
            </a:r>
          </a:p>
          <a:p>
            <a:r>
              <a:rPr lang="en-US" dirty="0" smtClean="0"/>
              <a:t>Reporting options</a:t>
            </a:r>
          </a:p>
          <a:p>
            <a:r>
              <a:rPr lang="en-US" dirty="0" smtClean="0"/>
              <a:t>Information regarding risk adjustment coefficients and “targets” for each PSI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73162"/>
          </a:xfrm>
        </p:spPr>
        <p:txBody>
          <a:bodyPr>
            <a:normAutofit/>
          </a:bodyPr>
          <a:lstStyle/>
          <a:p>
            <a:r>
              <a:rPr lang="en-US" dirty="0" smtClean="0"/>
              <a:t>Software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AHRQ QI rates are increasingly being used by external sources as a measure of quality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Version used and data source may result in disparate rates for the same institution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Information regarding version used should be clearly published on reporting sites</a:t>
            </a:r>
          </a:p>
          <a:p>
            <a:endParaRPr lang="en-US" dirty="0" smtClean="0"/>
          </a:p>
          <a:p>
            <a:r>
              <a:rPr lang="en-US" dirty="0" smtClean="0"/>
              <a:t>Transparency regarding methods for “PSI composite” calculations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Confidential: Quality Improvement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PSIs and Public Reporting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81328"/>
            <a:ext cx="8534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Transition from a rate based tracking tool to one that provides hospitals opportunity for real changes for patients?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How can hospitals use the indicators to analyze “gaps” in  current clinical care? 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What to do about the gaps?  Ongoing development of the evidence based “best practice” documents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Should hospitals do enhanced chart audit of PSIs for additional data points regarding “</a:t>
            </a:r>
            <a:r>
              <a:rPr lang="en-US" dirty="0" err="1" smtClean="0"/>
              <a:t>preventablity</a:t>
            </a:r>
            <a:r>
              <a:rPr lang="en-US" dirty="0" smtClean="0"/>
              <a:t>”?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“Future” of PSI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6096000" cy="1143000"/>
          </a:xfrm>
        </p:spPr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4294967295"/>
          </p:nvPr>
        </p:nvSpPr>
        <p:spPr>
          <a:xfrm>
            <a:off x="381000" y="1524000"/>
            <a:ext cx="4038600" cy="452596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AHRQ/RAND/UHC</a:t>
            </a:r>
          </a:p>
          <a:p>
            <a:r>
              <a:rPr lang="en-US" dirty="0" smtClean="0"/>
              <a:t>Robin </a:t>
            </a:r>
            <a:r>
              <a:rPr lang="en-US" dirty="0" err="1" smtClean="0"/>
              <a:t>Weinick</a:t>
            </a:r>
            <a:endParaRPr lang="en-US" dirty="0" smtClean="0"/>
          </a:p>
          <a:p>
            <a:r>
              <a:rPr lang="en-US" dirty="0" smtClean="0"/>
              <a:t>Donna Farley</a:t>
            </a:r>
          </a:p>
          <a:p>
            <a:r>
              <a:rPr lang="en-US" dirty="0" smtClean="0"/>
              <a:t>Rachel Burns</a:t>
            </a:r>
          </a:p>
          <a:p>
            <a:r>
              <a:rPr lang="en-US" dirty="0" smtClean="0"/>
              <a:t>Lindsay Mayer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4038600" y="1524000"/>
            <a:ext cx="4876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Harborview Medical Center</a:t>
            </a:r>
          </a:p>
          <a:p>
            <a:r>
              <a:rPr lang="en-US" dirty="0" smtClean="0"/>
              <a:t>Dr. J. Richard Goss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Anneliese</a:t>
            </a:r>
            <a:r>
              <a:rPr lang="en-US" dirty="0" smtClean="0"/>
              <a:t> </a:t>
            </a:r>
            <a:r>
              <a:rPr lang="en-US" dirty="0" err="1" smtClean="0"/>
              <a:t>Schleyer</a:t>
            </a:r>
            <a:endParaRPr lang="en-US" dirty="0" smtClean="0"/>
          </a:p>
          <a:p>
            <a:r>
              <a:rPr lang="en-US" dirty="0" smtClean="0"/>
              <a:t>Dr. Joseph </a:t>
            </a:r>
            <a:r>
              <a:rPr lang="en-US" dirty="0" err="1" smtClean="0"/>
              <a:t>Cuschieri</a:t>
            </a:r>
            <a:endParaRPr lang="en-US" dirty="0" smtClean="0"/>
          </a:p>
          <a:p>
            <a:r>
              <a:rPr lang="en-US" dirty="0" smtClean="0"/>
              <a:t>Ken </a:t>
            </a:r>
            <a:r>
              <a:rPr lang="en-US" dirty="0" err="1" smtClean="0"/>
              <a:t>Jarman</a:t>
            </a:r>
            <a:r>
              <a:rPr lang="en-US" dirty="0" smtClean="0"/>
              <a:t>, </a:t>
            </a:r>
            <a:r>
              <a:rPr lang="en-US" dirty="0" err="1" smtClean="0"/>
              <a:t>PharmD</a:t>
            </a:r>
            <a:endParaRPr lang="en-US" dirty="0" smtClean="0"/>
          </a:p>
          <a:p>
            <a:r>
              <a:rPr lang="en-US" dirty="0" smtClean="0"/>
              <a:t>Ronald </a:t>
            </a:r>
            <a:r>
              <a:rPr lang="en-US" dirty="0" err="1" smtClean="0"/>
              <a:t>Pergamit</a:t>
            </a:r>
            <a:r>
              <a:rPr lang="en-US" dirty="0" smtClean="0"/>
              <a:t>, QI/IT</a:t>
            </a:r>
          </a:p>
          <a:p>
            <a:r>
              <a:rPr lang="en-US" dirty="0" err="1" smtClean="0"/>
              <a:t>Derk</a:t>
            </a:r>
            <a:r>
              <a:rPr lang="en-US" dirty="0" smtClean="0"/>
              <a:t> Adams, QI/IT</a:t>
            </a:r>
          </a:p>
          <a:p>
            <a:r>
              <a:rPr lang="en-US" dirty="0" smtClean="0"/>
              <a:t>Patty Calver QI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5257800"/>
            <a:ext cx="42672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Ellen F. Robinson</a:t>
            </a:r>
          </a:p>
          <a:p>
            <a:r>
              <a:rPr lang="en-US" sz="2400" b="1" dirty="0" smtClean="0"/>
              <a:t>(206) 744 9550</a:t>
            </a:r>
          </a:p>
          <a:p>
            <a:r>
              <a:rPr lang="en-US" sz="2400" b="1" dirty="0" smtClean="0">
                <a:hlinkClick r:id="rId3"/>
              </a:rPr>
              <a:t>lnrobin@u.washington.edu</a:t>
            </a:r>
            <a:endParaRPr lang="en-US" sz="2400" b="1" dirty="0"/>
          </a:p>
        </p:txBody>
      </p:sp>
      <p:pic>
        <p:nvPicPr>
          <p:cNvPr id="11" name="Picture 10" descr="UWMedicine_HarbrViewMedCntrLogo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7000" y="228600"/>
            <a:ext cx="2398776" cy="1036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600" dirty="0" smtClean="0"/>
              <a:t>Quality</a:t>
            </a:r>
            <a:r>
              <a:rPr lang="en-US" dirty="0" smtClean="0"/>
              <a:t> Improvement Initiative</a:t>
            </a:r>
            <a:br>
              <a:rPr lang="en-US" dirty="0" smtClean="0"/>
            </a:br>
            <a:r>
              <a:rPr lang="en-US" dirty="0" smtClean="0"/>
              <a:t>Two Goals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>
          <a:xfrm>
            <a:off x="457200" y="1676400"/>
            <a:ext cx="4040188" cy="3709657"/>
          </a:xfrm>
        </p:spPr>
        <p:txBody>
          <a:bodyPr/>
          <a:lstStyle/>
          <a:p>
            <a:pPr marL="109728" indent="0">
              <a:buNone/>
            </a:pPr>
            <a:r>
              <a:rPr lang="en-US" dirty="0" smtClean="0"/>
              <a:t>External Reporting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3709657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en-US" dirty="0"/>
              <a:t>Internal Case </a:t>
            </a:r>
            <a:r>
              <a:rPr lang="en-US" dirty="0" smtClean="0"/>
              <a:t>Identification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 algn="ctr">
              <a:buNone/>
            </a:pPr>
            <a:r>
              <a:rPr lang="en-US" sz="2800" u="sng" dirty="0"/>
              <a:t>Medical QI Committee (MQIC)</a:t>
            </a:r>
          </a:p>
          <a:p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Departmental </a:t>
            </a:r>
            <a:r>
              <a:rPr lang="en-US" dirty="0"/>
              <a:t>M &amp; M review reporting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Standardization </a:t>
            </a:r>
            <a:r>
              <a:rPr lang="en-US" dirty="0"/>
              <a:t>of identification of potentially preventable harm events for clinical review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Snagit_PPT6675" descr="Scorecard from University Hospital Consortium that outlines a hospital performance &#10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438400"/>
            <a:ext cx="4477681" cy="33528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rot="10800000" flipV="1">
            <a:off x="2133600" y="12192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019800" y="1219200"/>
            <a:ext cx="990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IQI/PSI Fact Sheets</a:t>
            </a:r>
          </a:p>
          <a:p>
            <a:r>
              <a:rPr lang="en-US" dirty="0" smtClean="0"/>
              <a:t>AHRQ Specification Guidelines</a:t>
            </a:r>
          </a:p>
          <a:p>
            <a:r>
              <a:rPr lang="en-US" dirty="0" smtClean="0"/>
              <a:t>Readiness to Change (Self Assessment)</a:t>
            </a:r>
          </a:p>
          <a:p>
            <a:pPr lvl="1"/>
            <a:r>
              <a:rPr lang="en-US" dirty="0" smtClean="0"/>
              <a:t>Medical Director  - previous director of QI Dept</a:t>
            </a:r>
          </a:p>
          <a:p>
            <a:pPr lvl="1"/>
            <a:r>
              <a:rPr lang="en-US" dirty="0" smtClean="0"/>
              <a:t>Leadership Support and directive for project</a:t>
            </a:r>
          </a:p>
          <a:p>
            <a:pPr lvl="1"/>
            <a:r>
              <a:rPr lang="en-US" dirty="0" smtClean="0"/>
              <a:t>The Board was “on board”</a:t>
            </a:r>
          </a:p>
          <a:p>
            <a:pPr lvl="1"/>
            <a:r>
              <a:rPr lang="en-US" dirty="0" smtClean="0"/>
              <a:t>Challenges identified: information dissemination about quality and patient safety to staff at all levels of the organization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A</a:t>
            </a:r>
            <a:br>
              <a:rPr lang="en-US" dirty="0" smtClean="0"/>
            </a:br>
            <a:r>
              <a:rPr lang="en-US" dirty="0" smtClean="0"/>
              <a:t>Readiness for Change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Utilizing UHC database to track rates for PSI</a:t>
            </a:r>
          </a:p>
          <a:p>
            <a:r>
              <a:rPr lang="en-US" dirty="0" smtClean="0"/>
              <a:t>UHC Quarterly Summaries ~ 3 months behind</a:t>
            </a:r>
          </a:p>
          <a:p>
            <a:r>
              <a:rPr lang="en-US" dirty="0" smtClean="0"/>
              <a:t>Individual Case review from UHC ~ 6 weeks</a:t>
            </a:r>
          </a:p>
          <a:p>
            <a:r>
              <a:rPr lang="en-US" dirty="0" smtClean="0"/>
              <a:t>Too late to make an impact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B: Applying the Indicators to your hospital data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657600"/>
            <a:ext cx="7924800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How do we get PSI data in “real time”?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4724400"/>
            <a:ext cx="6324600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Three months to implement software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7118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Internal Source System for data points (3M)</a:t>
            </a:r>
          </a:p>
          <a:p>
            <a:r>
              <a:rPr lang="en-US" sz="2800" dirty="0" smtClean="0"/>
              <a:t>3M Report output= 2 pages, multiple Rows</a:t>
            </a:r>
          </a:p>
          <a:p>
            <a:r>
              <a:rPr lang="en-US" sz="2800" dirty="0" smtClean="0"/>
              <a:t>PERL Script to transform into usable input file</a:t>
            </a:r>
          </a:p>
          <a:p>
            <a:r>
              <a:rPr lang="en-US" sz="2800" dirty="0" smtClean="0"/>
              <a:t>Windows Version 3.2</a:t>
            </a:r>
          </a:p>
          <a:p>
            <a:r>
              <a:rPr lang="en-US" sz="2800" dirty="0" smtClean="0"/>
              <a:t>Validate Numerator and Denominator against UHC output </a:t>
            </a:r>
          </a:p>
          <a:p>
            <a:r>
              <a:rPr lang="en-US" sz="2800" dirty="0" smtClean="0"/>
              <a:t>Take the data from AHRQ software and be able to track the QI process for each case</a:t>
            </a:r>
          </a:p>
          <a:p>
            <a:pPr lvl="1">
              <a:buNone/>
            </a:pP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Phase II AHRQ Validation Project Participation</a:t>
            </a:r>
          </a:p>
          <a:p>
            <a:r>
              <a:rPr lang="en-US" dirty="0" smtClean="0"/>
              <a:t>Changed to Beta Version 4.0</a:t>
            </a:r>
          </a:p>
          <a:p>
            <a:r>
              <a:rPr lang="en-US" dirty="0" smtClean="0"/>
              <a:t>Provided feedback to AHRQ technical staff on issues with new version</a:t>
            </a:r>
          </a:p>
          <a:p>
            <a:r>
              <a:rPr lang="en-US" dirty="0" smtClean="0"/>
              <a:t>Challenges – Version discrepancies, running different versions concurrently on two machines to validate cases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06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HMC Project Originally utilized UHC as source</a:t>
            </a:r>
          </a:p>
          <a:p>
            <a:r>
              <a:rPr lang="en-US" dirty="0" smtClean="0"/>
              <a:t>UHC runs the SAS version software on each hospitals administrative data set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Confidential: Quality Improvement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0E824-4644-4F65-8021-D19FCDEB23E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Section C: Identifying Priorities for Quality Improvement</a:t>
            </a:r>
            <a:endParaRPr lang="en-US" sz="3600" dirty="0"/>
          </a:p>
        </p:txBody>
      </p:sp>
      <p:grpSp>
        <p:nvGrpSpPr>
          <p:cNvPr id="6" name="Group 5" descr="Detailed scorecard related to the AHRQ PSIs with red or green dots to represent good performance or improvement opportunities &#10;"/>
          <p:cNvGrpSpPr/>
          <p:nvPr/>
        </p:nvGrpSpPr>
        <p:grpSpPr>
          <a:xfrm>
            <a:off x="1828800" y="2438400"/>
            <a:ext cx="5893876" cy="4419600"/>
            <a:chOff x="1752600" y="2286000"/>
            <a:chExt cx="5893876" cy="4419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2286000"/>
              <a:ext cx="5893876" cy="4408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3810000" y="3581400"/>
              <a:ext cx="990600" cy="3124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383</TotalTime>
  <Words>1642</Words>
  <Application>Microsoft Macintosh PowerPoint</Application>
  <PresentationFormat>On-screen Show (4:3)</PresentationFormat>
  <Paragraphs>349</Paragraphs>
  <Slides>35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AHRQ Toolkit The Harborview Experience</vt:lpstr>
      <vt:lpstr>The Harborview Experience</vt:lpstr>
      <vt:lpstr>Objectives</vt:lpstr>
      <vt:lpstr>Quality Improvement Initiative Two Goals</vt:lpstr>
      <vt:lpstr>Section A Readiness for Change</vt:lpstr>
      <vt:lpstr>Section B: Applying the Indicators to your hospital data </vt:lpstr>
      <vt:lpstr>Data Challenges</vt:lpstr>
      <vt:lpstr>Other Data Challenges</vt:lpstr>
      <vt:lpstr>Section C: Identifying Priorities for Quality Improvement</vt:lpstr>
      <vt:lpstr>Prioritization Matrix</vt:lpstr>
      <vt:lpstr>Take it on the road!</vt:lpstr>
      <vt:lpstr> Section D: Implementation Tools</vt:lpstr>
      <vt:lpstr>PSI Improvement Opportunities</vt:lpstr>
      <vt:lpstr>Evidence-based best practices for select PSIs</vt:lpstr>
      <vt:lpstr>HMC Implementation</vt:lpstr>
      <vt:lpstr> HMC PSI Case Review</vt:lpstr>
      <vt:lpstr>HMC Analysis and Tracking</vt:lpstr>
      <vt:lpstr>Section E: Monitoring Progress</vt:lpstr>
      <vt:lpstr>HMC Outcomes – AHRQ Toolkit PSI 12 Selected as focus area</vt:lpstr>
      <vt:lpstr>PowerPoint Presentation</vt:lpstr>
      <vt:lpstr>Implementation Measurement</vt:lpstr>
      <vt:lpstr>Clinical Opportunities</vt:lpstr>
      <vt:lpstr>Clinical Opportunities</vt:lpstr>
      <vt:lpstr>PSI 12 Monitoring Progress </vt:lpstr>
      <vt:lpstr>Section F: Return on Investment </vt:lpstr>
      <vt:lpstr>Section G: Existing QI Resources </vt:lpstr>
      <vt:lpstr>PSI as a Quality Measure</vt:lpstr>
      <vt:lpstr> PSI Review Findings</vt:lpstr>
      <vt:lpstr>VTE events from CES PSI 12</vt:lpstr>
      <vt:lpstr>HMC PSI Project Lessons Learned</vt:lpstr>
      <vt:lpstr>Technical “bumps”</vt:lpstr>
      <vt:lpstr>Software Development</vt:lpstr>
      <vt:lpstr>PSIs and Public Reporting</vt:lpstr>
      <vt:lpstr>The “Future” of PSI </vt:lpstr>
      <vt:lpstr>Thank You </vt:lpstr>
    </vt:vector>
  </TitlesOfParts>
  <Company>UW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lnrobin</dc:creator>
  <cp:lastModifiedBy>Vanessa Graham</cp:lastModifiedBy>
  <cp:revision>75</cp:revision>
  <dcterms:created xsi:type="dcterms:W3CDTF">2011-08-24T18:33:30Z</dcterms:created>
  <dcterms:modified xsi:type="dcterms:W3CDTF">2011-10-20T18:01:41Z</dcterms:modified>
</cp:coreProperties>
</file>