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sldIdLst>
    <p:sldId id="257" r:id="rId2"/>
    <p:sldId id="281" r:id="rId3"/>
    <p:sldId id="262" r:id="rId4"/>
    <p:sldId id="279" r:id="rId5"/>
    <p:sldId id="263" r:id="rId6"/>
    <p:sldId id="266" r:id="rId7"/>
    <p:sldId id="268" r:id="rId8"/>
    <p:sldId id="269" r:id="rId9"/>
    <p:sldId id="270" r:id="rId10"/>
    <p:sldId id="271" r:id="rId11"/>
    <p:sldId id="276" r:id="rId12"/>
    <p:sldId id="277" r:id="rId13"/>
    <p:sldId id="280"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4" autoAdjust="0"/>
    <p:restoredTop sz="86374" autoAdjust="0"/>
  </p:normalViewPr>
  <p:slideViewPr>
    <p:cSldViewPr>
      <p:cViewPr varScale="1">
        <p:scale>
          <a:sx n="97" d="100"/>
          <a:sy n="97" d="100"/>
        </p:scale>
        <p:origin x="-114" y="-114"/>
      </p:cViewPr>
      <p:guideLst>
        <p:guide orient="horz" pos="2160"/>
        <p:guide pos="2880"/>
      </p:guideLst>
    </p:cSldViewPr>
  </p:slideViewPr>
  <p:outlineViewPr>
    <p:cViewPr>
      <p:scale>
        <a:sx n="33" d="100"/>
        <a:sy n="33" d="100"/>
      </p:scale>
      <p:origin x="0" y="6352"/>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BB75DF5-3418-4D01-8788-27FE27179271}" type="datetimeFigureOut">
              <a:rPr lang="en-US"/>
              <a:pPr>
                <a:defRPr/>
              </a:pPr>
              <a:t>12/14/2011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7EF81D5-E717-403D-A1D2-028BB2C297FD}" type="slidenum">
              <a:rPr lang="en-US"/>
              <a:pPr>
                <a:defRPr/>
              </a:pPr>
              <a:t>‹#›</a:t>
            </a:fld>
            <a:endParaRPr lang="en-US"/>
          </a:p>
        </p:txBody>
      </p:sp>
    </p:spTree>
    <p:extLst>
      <p:ext uri="{BB962C8B-B14F-4D97-AF65-F5344CB8AC3E}">
        <p14:creationId xmlns:p14="http://schemas.microsoft.com/office/powerpoint/2010/main" xmlns="" val="6294880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026"/>
          <p:cNvSpPr>
            <a:spLocks noGrp="1" noRot="1" noChangeAspect="1" noTextEdit="1"/>
          </p:cNvSpPr>
          <p:nvPr>
            <p:ph type="sldImg"/>
          </p:nvPr>
        </p:nvSpPr>
        <p:spPr bwMode="auto">
          <a:noFill/>
          <a:ln>
            <a:solidFill>
              <a:srgbClr val="000000"/>
            </a:solidFill>
            <a:miter lim="800000"/>
            <a:headEnd/>
            <a:tailEnd/>
          </a:ln>
        </p:spPr>
      </p:sp>
      <p:sp>
        <p:nvSpPr>
          <p:cNvPr id="20482" name="Rectangle 1027"/>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TextEdit="1"/>
          </p:cNvSpPr>
          <p:nvPr>
            <p:ph type="sldImg"/>
          </p:nvPr>
        </p:nvSpPr>
        <p:spPr bwMode="auto">
          <a:noFill/>
          <a:ln>
            <a:solidFill>
              <a:srgbClr val="000000"/>
            </a:solidFill>
            <a:miter lim="800000"/>
            <a:headEnd/>
            <a:tailEnd/>
          </a:ln>
        </p:spPr>
      </p:sp>
      <p:sp>
        <p:nvSpPr>
          <p:cNvPr id="37890"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Recruitment, Interviews, Selection</a:t>
            </a:r>
          </a:p>
          <a:p>
            <a:r>
              <a:rPr lang="en-US" smtClean="0"/>
              <a:t>   Orientation, Scheduling</a:t>
            </a:r>
          </a:p>
          <a:p>
            <a:r>
              <a:rPr lang="en-US" smtClean="0"/>
              <a:t>--Academic Faculty buy in</a:t>
            </a:r>
          </a:p>
          <a:p>
            <a:r>
              <a:rPr lang="en-US" smtClean="0"/>
              <a:t>--Evaluations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7EF81D5-E717-403D-A1D2-028BB2C297FD}"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7EF81D5-E717-403D-A1D2-028BB2C297FD}"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7EF81D5-E717-403D-A1D2-028BB2C297FD}" type="slidenum">
              <a:rPr lang="en-US" smtClean="0"/>
              <a:pPr>
                <a:defRPr/>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7EF81D5-E717-403D-A1D2-028BB2C297FD}"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TextEdit="1"/>
          </p:cNvSpPr>
          <p:nvPr>
            <p:ph type="sldImg"/>
          </p:nvPr>
        </p:nvSpPr>
        <p:spPr bwMode="auto">
          <a:noFill/>
          <a:ln>
            <a:solidFill>
              <a:srgbClr val="000000"/>
            </a:solidFill>
            <a:miter lim="800000"/>
            <a:headEnd/>
            <a:tailEnd/>
          </a:ln>
        </p:spPr>
      </p:sp>
      <p:sp>
        <p:nvSpPr>
          <p:cNvPr id="25602"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Realize there IS a better way…patient’s emotional needs not being met; parents couldn’t be w/there sick children..clearly, had to be a better way.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TextEdit="1"/>
          </p:cNvSpPr>
          <p:nvPr>
            <p:ph type="sldImg"/>
          </p:nvPr>
        </p:nvSpPr>
        <p:spPr bwMode="auto">
          <a:noFill/>
          <a:ln>
            <a:solidFill>
              <a:srgbClr val="000000"/>
            </a:solidFill>
            <a:miter lim="800000"/>
            <a:headEnd/>
            <a:tailEnd/>
          </a:ln>
        </p:spPr>
      </p:sp>
      <p:sp>
        <p:nvSpPr>
          <p:cNvPr id="27650"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7EF81D5-E717-403D-A1D2-028BB2C297FD}"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7EF81D5-E717-403D-A1D2-028BB2C297FD}"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7EF81D5-E717-403D-A1D2-028BB2C297FD}"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7EF81D5-E717-403D-A1D2-028BB2C297FD}"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7EF81D5-E717-403D-A1D2-028BB2C297FD}"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9" name="Subtitle 8"/>
          <p:cNvSpPr>
            <a:spLocks noGrp="1"/>
          </p:cNvSpPr>
          <p:nvPr>
            <p:ph type="subTitle" idx="1"/>
          </p:nvPr>
        </p:nvSpPr>
        <p:spPr>
          <a:xfrm>
            <a:off x="533400" y="1752600"/>
            <a:ext cx="8229600" cy="3810000"/>
          </a:xfrm>
        </p:spPr>
        <p:txBody>
          <a:bodyPr/>
          <a:lstStyle>
            <a:lvl1pPr marL="0" indent="0" algn="l">
              <a:buClrTx/>
              <a:buFont typeface="Arial" pitchFamily="34" charset="0"/>
              <a:buChar char="•"/>
              <a:defRPr sz="2600" baseline="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8" name="Title 7"/>
          <p:cNvSpPr>
            <a:spLocks noGrp="1"/>
          </p:cNvSpPr>
          <p:nvPr>
            <p:ph type="ctrTitle"/>
          </p:nvPr>
        </p:nvSpPr>
        <p:spPr>
          <a:xfrm>
            <a:off x="533400" y="152400"/>
            <a:ext cx="8229600" cy="1470025"/>
          </a:xfrm>
        </p:spPr>
        <p:txBody>
          <a:bodyPr anchor="ctr"/>
          <a:lstStyle>
            <a:lvl1pPr algn="ctr">
              <a:defRPr lang="en-US" baseline="0" dirty="0">
                <a:solidFill>
                  <a:srgbClr val="FFFFFF"/>
                </a:solidFill>
              </a:defRPr>
            </a:lvl1pPr>
          </a:lstStyle>
          <a:p>
            <a:r>
              <a:rPr lang="en-US" dirty="0" smtClean="0"/>
              <a:t>Click to edit Master title style</a:t>
            </a:r>
            <a:endParaRPr lang="en-US" dirty="0"/>
          </a:p>
        </p:txBody>
      </p:sp>
      <p:sp>
        <p:nvSpPr>
          <p:cNvPr id="5" name="Date Placeholder 27"/>
          <p:cNvSpPr>
            <a:spLocks noGrp="1"/>
          </p:cNvSpPr>
          <p:nvPr>
            <p:ph type="dt" sz="half" idx="10"/>
          </p:nvPr>
        </p:nvSpPr>
        <p:spPr/>
        <p:txBody>
          <a:bodyPr/>
          <a:lstStyle>
            <a:lvl1pPr>
              <a:defRPr sz="1000">
                <a:solidFill>
                  <a:schemeClr val="bg1"/>
                </a:solidFill>
                <a:latin typeface="Arial" pitchFamily="34" charset="0"/>
                <a:cs typeface="Arial" pitchFamily="34" charset="0"/>
              </a:defRPr>
            </a:lvl1pPr>
          </a:lstStyle>
          <a:p>
            <a:pPr>
              <a:defRPr/>
            </a:pPr>
            <a:fld id="{48D1B214-6EE0-421C-82A3-EF111762A513}" type="datetimeFigureOut">
              <a:rPr lang="en-US"/>
              <a:pPr>
                <a:defRPr/>
              </a:pPr>
              <a:t>12/14/2011</a:t>
            </a:fld>
            <a:endParaRPr lang="en-US" dirty="0"/>
          </a:p>
        </p:txBody>
      </p:sp>
      <p:sp>
        <p:nvSpPr>
          <p:cNvPr id="6" name="Footer Placeholder 16"/>
          <p:cNvSpPr>
            <a:spLocks noGrp="1"/>
          </p:cNvSpPr>
          <p:nvPr>
            <p:ph type="ftr" sz="quarter" idx="11"/>
          </p:nvPr>
        </p:nvSpPr>
        <p:spPr>
          <a:xfrm>
            <a:off x="152400" y="6553200"/>
            <a:ext cx="3962400" cy="304800"/>
          </a:xfrm>
        </p:spPr>
        <p:txBody>
          <a:bodyPr/>
          <a:lstStyle>
            <a:lvl1pPr>
              <a:defRPr sz="1000">
                <a:solidFill>
                  <a:schemeClr val="bg1"/>
                </a:solidFill>
                <a:latin typeface="Arial" pitchFamily="34" charset="0"/>
                <a:cs typeface="Arial" pitchFamily="34" charset="0"/>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9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761999"/>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447800"/>
            <a:ext cx="7772400" cy="4343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3"/>
          <p:cNvSpPr>
            <a:spLocks noGrp="1"/>
          </p:cNvSpPr>
          <p:nvPr>
            <p:ph type="dt" sz="half" idx="10"/>
          </p:nvPr>
        </p:nvSpPr>
        <p:spPr/>
        <p:txBody>
          <a:bodyPr/>
          <a:lstStyle>
            <a:lvl1pPr>
              <a:defRPr/>
            </a:lvl1pPr>
          </a:lstStyle>
          <a:p>
            <a:pPr>
              <a:defRPr/>
            </a:pPr>
            <a:fld id="{1FFB121A-386C-49F2-B72C-1C516DBB2E73}"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10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1"/>
            <a:ext cx="7772400" cy="762000"/>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219200"/>
            <a:ext cx="7772400" cy="45720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3"/>
          <p:cNvSpPr>
            <a:spLocks noGrp="1"/>
          </p:cNvSpPr>
          <p:nvPr>
            <p:ph type="dt" sz="half" idx="10"/>
          </p:nvPr>
        </p:nvSpPr>
        <p:spPr/>
        <p:txBody>
          <a:bodyPr/>
          <a:lstStyle>
            <a:lvl1pPr>
              <a:defRPr/>
            </a:lvl1pPr>
          </a:lstStyle>
          <a:p>
            <a:pPr>
              <a:defRPr/>
            </a:pPr>
            <a:fld id="{0852DC5E-A940-4CBC-8ABC-C3D826559EAF}"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11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828800"/>
            <a:ext cx="7772400" cy="3962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3"/>
          <p:cNvSpPr>
            <a:spLocks noGrp="1"/>
          </p:cNvSpPr>
          <p:nvPr>
            <p:ph type="dt" sz="half" idx="10"/>
          </p:nvPr>
        </p:nvSpPr>
        <p:spPr/>
        <p:txBody>
          <a:bodyPr/>
          <a:lstStyle>
            <a:lvl1pPr>
              <a:defRPr/>
            </a:lvl1pPr>
          </a:lstStyle>
          <a:p>
            <a:pPr>
              <a:defRPr/>
            </a:pPr>
            <a:fld id="{8C4E6991-FD38-4F14-85B6-37FE87F86A35}"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12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752600"/>
            <a:ext cx="7772400" cy="3962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3"/>
          <p:cNvSpPr>
            <a:spLocks noGrp="1"/>
          </p:cNvSpPr>
          <p:nvPr>
            <p:ph type="dt" sz="half" idx="10"/>
          </p:nvPr>
        </p:nvSpPr>
        <p:spPr/>
        <p:txBody>
          <a:bodyPr/>
          <a:lstStyle>
            <a:lvl1pPr>
              <a:defRPr/>
            </a:lvl1pPr>
          </a:lstStyle>
          <a:p>
            <a:pPr>
              <a:defRPr/>
            </a:pPr>
            <a:fld id="{05113AC3-AD56-41BD-8804-8D7C2F2112D1}"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16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752600"/>
            <a:ext cx="7772400" cy="3962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Date Placeholder 3"/>
          <p:cNvSpPr>
            <a:spLocks noGrp="1"/>
          </p:cNvSpPr>
          <p:nvPr>
            <p:ph type="dt" sz="half" idx="10"/>
          </p:nvPr>
        </p:nvSpPr>
        <p:spPr/>
        <p:txBody>
          <a:bodyPr/>
          <a:lstStyle>
            <a:lvl1pPr>
              <a:defRPr/>
            </a:lvl1pPr>
          </a:lstStyle>
          <a:p>
            <a:pPr>
              <a:defRPr/>
            </a:pPr>
            <a:fld id="{168C1C62-36FD-4A66-8714-8F933E9BE27B}"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15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752600"/>
            <a:ext cx="7772400" cy="3962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Date Placeholder 3"/>
          <p:cNvSpPr>
            <a:spLocks noGrp="1"/>
          </p:cNvSpPr>
          <p:nvPr>
            <p:ph type="dt" sz="half" idx="10"/>
          </p:nvPr>
        </p:nvSpPr>
        <p:spPr/>
        <p:txBody>
          <a:bodyPr/>
          <a:lstStyle>
            <a:lvl1pPr>
              <a:defRPr/>
            </a:lvl1pPr>
          </a:lstStyle>
          <a:p>
            <a:pPr>
              <a:defRPr/>
            </a:pPr>
            <a:fld id="{96EFD6D7-0368-4CE1-BF48-56798F217959}"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17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1"/>
            <a:ext cx="7772400" cy="838200"/>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143000"/>
            <a:ext cx="7772400" cy="45720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3"/>
          <p:cNvSpPr>
            <a:spLocks noGrp="1"/>
          </p:cNvSpPr>
          <p:nvPr>
            <p:ph type="dt" sz="half" idx="10"/>
          </p:nvPr>
        </p:nvSpPr>
        <p:spPr/>
        <p:txBody>
          <a:bodyPr/>
          <a:lstStyle>
            <a:lvl1pPr>
              <a:defRPr/>
            </a:lvl1pPr>
          </a:lstStyle>
          <a:p>
            <a:pPr>
              <a:defRPr/>
            </a:pPr>
            <a:fld id="{0620F989-176D-4AFC-98B2-FBB81BAC0933}"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828800"/>
            <a:ext cx="7772400" cy="3962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3"/>
          <p:cNvSpPr>
            <a:spLocks noGrp="1"/>
          </p:cNvSpPr>
          <p:nvPr>
            <p:ph type="dt" sz="half" idx="10"/>
          </p:nvPr>
        </p:nvSpPr>
        <p:spPr/>
        <p:txBody>
          <a:bodyPr/>
          <a:lstStyle>
            <a:lvl1pPr>
              <a:defRPr/>
            </a:lvl1pPr>
          </a:lstStyle>
          <a:p>
            <a:pPr>
              <a:defRPr/>
            </a:pPr>
            <a:fld id="{2F1D2B5B-915C-41E3-8411-9450F4AF830B}"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1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1"/>
            <a:ext cx="7772400" cy="685800"/>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066800"/>
            <a:ext cx="7772400" cy="4724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3"/>
          <p:cNvSpPr>
            <a:spLocks noGrp="1"/>
          </p:cNvSpPr>
          <p:nvPr>
            <p:ph type="dt" sz="half" idx="10"/>
          </p:nvPr>
        </p:nvSpPr>
        <p:spPr/>
        <p:txBody>
          <a:bodyPr/>
          <a:lstStyle>
            <a:lvl1pPr>
              <a:defRPr/>
            </a:lvl1pPr>
          </a:lstStyle>
          <a:p>
            <a:pPr>
              <a:defRPr/>
            </a:pPr>
            <a:fld id="{6B5CD2C5-0ECB-4ABE-B4C8-BA59F87E544B}"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3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1"/>
            <a:ext cx="7772400" cy="762000"/>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371600"/>
            <a:ext cx="7772400" cy="44196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3"/>
          <p:cNvSpPr>
            <a:spLocks noGrp="1"/>
          </p:cNvSpPr>
          <p:nvPr>
            <p:ph type="dt" sz="half" idx="10"/>
          </p:nvPr>
        </p:nvSpPr>
        <p:spPr/>
        <p:txBody>
          <a:bodyPr/>
          <a:lstStyle>
            <a:lvl1pPr>
              <a:defRPr/>
            </a:lvl1pPr>
          </a:lstStyle>
          <a:p>
            <a:pPr>
              <a:defRPr/>
            </a:pPr>
            <a:fld id="{9A7D2875-C94D-4EAA-BCEB-B00D72768AFA}"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4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828800"/>
            <a:ext cx="7772400" cy="3962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3"/>
          <p:cNvSpPr>
            <a:spLocks noGrp="1"/>
          </p:cNvSpPr>
          <p:nvPr>
            <p:ph type="dt" sz="half" idx="10"/>
          </p:nvPr>
        </p:nvSpPr>
        <p:spPr/>
        <p:txBody>
          <a:bodyPr/>
          <a:lstStyle>
            <a:lvl1pPr>
              <a:defRPr/>
            </a:lvl1pPr>
          </a:lstStyle>
          <a:p>
            <a:pPr>
              <a:defRPr/>
            </a:pPr>
            <a:fld id="{03D2A32E-E476-4B04-A082-FF8CE5E2C88E}"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reserve="1">
  <p:cSld name="5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828800"/>
            <a:ext cx="7772400" cy="3962400"/>
          </a:xfrm>
        </p:spPr>
        <p:txBody>
          <a:bodyPr/>
          <a:lstStyle>
            <a:lvl1pPr marL="457200" indent="-45720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3"/>
          <p:cNvSpPr>
            <a:spLocks noGrp="1"/>
          </p:cNvSpPr>
          <p:nvPr>
            <p:ph type="dt" sz="half" idx="10"/>
          </p:nvPr>
        </p:nvSpPr>
        <p:spPr/>
        <p:txBody>
          <a:bodyPr/>
          <a:lstStyle>
            <a:lvl1pPr>
              <a:defRPr/>
            </a:lvl1pPr>
          </a:lstStyle>
          <a:p>
            <a:pPr>
              <a:defRPr/>
            </a:pPr>
            <a:fld id="{2F859494-6CC4-4B22-8688-61D8F5CEDC1A}"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6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828800"/>
            <a:ext cx="7772400" cy="3962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3"/>
          <p:cNvSpPr>
            <a:spLocks noGrp="1"/>
          </p:cNvSpPr>
          <p:nvPr>
            <p:ph type="dt" sz="half" idx="10"/>
          </p:nvPr>
        </p:nvSpPr>
        <p:spPr/>
        <p:txBody>
          <a:bodyPr/>
          <a:lstStyle>
            <a:lvl1pPr>
              <a:defRPr/>
            </a:lvl1pPr>
          </a:lstStyle>
          <a:p>
            <a:pPr>
              <a:defRPr/>
            </a:pPr>
            <a:fld id="{1ACE1BD0-626A-4289-99BF-183F01D87163}"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7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828800"/>
            <a:ext cx="7772400" cy="3962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Date Placeholder 3"/>
          <p:cNvSpPr>
            <a:spLocks noGrp="1"/>
          </p:cNvSpPr>
          <p:nvPr>
            <p:ph type="dt" sz="half" idx="10"/>
          </p:nvPr>
        </p:nvSpPr>
        <p:spPr/>
        <p:txBody>
          <a:bodyPr/>
          <a:lstStyle>
            <a:lvl1pPr>
              <a:defRPr/>
            </a:lvl1pPr>
          </a:lstStyle>
          <a:p>
            <a:pPr>
              <a:defRPr/>
            </a:pPr>
            <a:fld id="{04E93F7B-CB1D-49B6-8098-252ACEDFAAD7}"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8_Section Header">
    <p:bg>
      <p:bgRef idx="1003">
        <a:schemeClr val="bg1"/>
      </p:bgRef>
    </p:bg>
    <p:spTree>
      <p:nvGrpSpPr>
        <p:cNvPr id="1" name=""/>
        <p:cNvGrpSpPr/>
        <p:nvPr/>
      </p:nvGrpSpPr>
      <p:grpSpPr>
        <a:xfrm>
          <a:off x="0" y="0"/>
          <a:ext cx="0" cy="0"/>
          <a:chOff x="0" y="0"/>
          <a:chExt cx="0" cy="0"/>
        </a:xfrm>
      </p:grpSpPr>
      <p:pic>
        <p:nvPicPr>
          <p:cNvPr id="4" name="Picture 7" descr="GHS_background.tif"/>
          <p:cNvPicPr>
            <a:picLocks noChangeAspect="1"/>
          </p:cNvPicPr>
          <p:nvPr userDrawn="1"/>
        </p:nvPicPr>
        <p:blipFill>
          <a:blip r:embed="rId2" cstate="print"/>
          <a:srcRect/>
          <a:stretch>
            <a:fillRect/>
          </a:stretch>
        </p:blipFill>
        <p:spPr bwMode="auto">
          <a:xfrm>
            <a:off x="3175" y="0"/>
            <a:ext cx="9137650" cy="6858000"/>
          </a:xfrm>
          <a:prstGeom prst="rect">
            <a:avLst/>
          </a:prstGeom>
          <a:noFill/>
          <a:ln w="9525">
            <a:noFill/>
            <a:miter lim="800000"/>
            <a:headEnd/>
            <a:tailEnd/>
          </a:ln>
        </p:spPr>
      </p:pic>
      <p:sp>
        <p:nvSpPr>
          <p:cNvPr id="2" name="Title 1"/>
          <p:cNvSpPr>
            <a:spLocks noGrp="1"/>
          </p:cNvSpPr>
          <p:nvPr>
            <p:ph type="title"/>
          </p:nvPr>
        </p:nvSpPr>
        <p:spPr>
          <a:xfrm>
            <a:off x="685800" y="304800"/>
            <a:ext cx="7772400" cy="1362075"/>
          </a:xfrm>
        </p:spPr>
        <p:txBody>
          <a:bodyPr/>
          <a:lstStyle>
            <a:lvl1pPr algn="ctr">
              <a:buNone/>
              <a:defRPr sz="4000" b="0" cap="none"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828800"/>
            <a:ext cx="7772400" cy="3962400"/>
          </a:xfrm>
        </p:spPr>
        <p:txBody>
          <a:bodyPr/>
          <a:lstStyle>
            <a:lvl1pPr marL="0" indent="0" algn="l">
              <a:buClrTx/>
              <a:buFont typeface="Arial" pitchFamily="34" charset="0"/>
              <a:buChar char="•"/>
              <a:defRPr sz="240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Date Placeholder 3"/>
          <p:cNvSpPr>
            <a:spLocks noGrp="1"/>
          </p:cNvSpPr>
          <p:nvPr>
            <p:ph type="dt" sz="half" idx="10"/>
          </p:nvPr>
        </p:nvSpPr>
        <p:spPr/>
        <p:txBody>
          <a:bodyPr/>
          <a:lstStyle>
            <a:lvl1pPr>
              <a:defRPr/>
            </a:lvl1pPr>
          </a:lstStyle>
          <a:p>
            <a:pPr>
              <a:defRPr/>
            </a:pPr>
            <a:fld id="{7773733C-545E-422B-AE90-8E22F819C919}" type="datetimeFigureOut">
              <a:rPr lang="en-US"/>
              <a:pPr>
                <a:defRPr/>
              </a:pPr>
              <a:t>12/14/2011</a:t>
            </a:fld>
            <a:endParaRPr lang="en-US"/>
          </a:p>
        </p:txBody>
      </p:sp>
      <p:sp>
        <p:nvSpPr>
          <p:cNvPr id="6" name="Footer Placeholder 4"/>
          <p:cNvSpPr>
            <a:spLocks noGrp="1"/>
          </p:cNvSpPr>
          <p:nvPr>
            <p:ph type="ftr" sz="quarter" idx="11"/>
          </p:nvPr>
        </p:nvSpPr>
        <p:spPr>
          <a:xfrm>
            <a:off x="304800" y="6400800"/>
            <a:ext cx="4000500" cy="457200"/>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GHS_background.tif"/>
          <p:cNvPicPr>
            <a:picLocks noChangeAspect="1"/>
          </p:cNvPicPr>
          <p:nvPr userDrawn="1"/>
        </p:nvPicPr>
        <p:blipFill>
          <a:blip r:embed="rId18" cstate="print"/>
          <a:srcRect/>
          <a:stretch>
            <a:fillRect/>
          </a:stretch>
        </p:blipFill>
        <p:spPr bwMode="auto">
          <a:xfrm>
            <a:off x="3175" y="0"/>
            <a:ext cx="9137650" cy="6858000"/>
          </a:xfrm>
          <a:prstGeom prst="rect">
            <a:avLst/>
          </a:prstGeom>
          <a:noFill/>
          <a:ln w="9525">
            <a:noFill/>
            <a:miter lim="800000"/>
            <a:headEnd/>
            <a:tailEnd/>
          </a:ln>
        </p:spPr>
      </p:pic>
      <p:sp>
        <p:nvSpPr>
          <p:cNvPr id="1027"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How to Become an Effective Ambassador</a:t>
            </a:r>
          </a:p>
        </p:txBody>
      </p:sp>
      <p:sp>
        <p:nvSpPr>
          <p:cNvPr id="1028"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smtClean="0"/>
          </a:p>
          <a:p>
            <a:pPr lvl="0"/>
            <a:endParaRPr lang="en-US" smtClean="0"/>
          </a:p>
          <a:p>
            <a:pPr lvl="0"/>
            <a:endParaRPr lang="en-US" smtClean="0"/>
          </a:p>
          <a:p>
            <a:pPr lvl="0"/>
            <a:endParaRPr lang="en-US" smtClean="0"/>
          </a:p>
          <a:p>
            <a:pPr lvl="0"/>
            <a:endParaRPr lang="en-US" smtClean="0"/>
          </a:p>
          <a:p>
            <a:pPr lvl="0"/>
            <a:endParaRPr lang="en-US" smtClean="0"/>
          </a:p>
        </p:txBody>
      </p:sp>
      <p:sp>
        <p:nvSpPr>
          <p:cNvPr id="14" name="Date Placeholder 13"/>
          <p:cNvSpPr>
            <a:spLocks noGrp="1"/>
          </p:cNvSpPr>
          <p:nvPr>
            <p:ph type="dt" sz="half" idx="2"/>
          </p:nvPr>
        </p:nvSpPr>
        <p:spPr>
          <a:xfrm>
            <a:off x="6667500" y="6553200"/>
            <a:ext cx="2476500" cy="30480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cs typeface="+mn-cs"/>
              </a:defRPr>
            </a:lvl1pPr>
          </a:lstStyle>
          <a:p>
            <a:pPr>
              <a:defRPr/>
            </a:pPr>
            <a:fld id="{C7B09321-0DB4-49DD-B001-43F0F3B4C8C2}" type="datetimeFigureOut">
              <a:rPr lang="en-US"/>
              <a:pPr>
                <a:defRPr/>
              </a:pPr>
              <a:t>12/14/2011</a:t>
            </a:fld>
            <a:endParaRPr lang="en-US" dirty="0"/>
          </a:p>
        </p:txBody>
      </p:sp>
      <p:sp>
        <p:nvSpPr>
          <p:cNvPr id="3" name="Footer Placeholder 2"/>
          <p:cNvSpPr>
            <a:spLocks noGrp="1"/>
          </p:cNvSpPr>
          <p:nvPr>
            <p:ph type="ftr" sz="quarter" idx="3"/>
          </p:nvPr>
        </p:nvSpPr>
        <p:spPr>
          <a:xfrm>
            <a:off x="304800" y="6553200"/>
            <a:ext cx="3962400" cy="3048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Lst>
  <p:txStyles>
    <p:titleStyle>
      <a:lvl1pPr algn="ctr" rtl="0" eaLnBrk="0" fontAlgn="base" hangingPunct="0">
        <a:spcBef>
          <a:spcPct val="0"/>
        </a:spcBef>
        <a:spcAft>
          <a:spcPct val="0"/>
        </a:spcAft>
        <a:defRPr sz="4000" kern="1200">
          <a:solidFill>
            <a:schemeClr val="bg1"/>
          </a:solidFill>
          <a:latin typeface="Arial" pitchFamily="34" charset="0"/>
          <a:ea typeface="+mj-ea"/>
          <a:cs typeface="Arial" pitchFamily="34" charset="0"/>
        </a:defRPr>
      </a:lvl1pPr>
      <a:lvl2pPr algn="ctr" rtl="0" eaLnBrk="0" fontAlgn="base" hangingPunct="0">
        <a:spcBef>
          <a:spcPct val="0"/>
        </a:spcBef>
        <a:spcAft>
          <a:spcPct val="0"/>
        </a:spcAft>
        <a:defRPr sz="4000">
          <a:solidFill>
            <a:schemeClr val="bg1"/>
          </a:solidFill>
          <a:latin typeface="Arial" pitchFamily="34" charset="0"/>
          <a:cs typeface="Arial" pitchFamily="34" charset="0"/>
        </a:defRPr>
      </a:lvl2pPr>
      <a:lvl3pPr algn="ctr" rtl="0" eaLnBrk="0" fontAlgn="base" hangingPunct="0">
        <a:spcBef>
          <a:spcPct val="0"/>
        </a:spcBef>
        <a:spcAft>
          <a:spcPct val="0"/>
        </a:spcAft>
        <a:defRPr sz="4000">
          <a:solidFill>
            <a:schemeClr val="bg1"/>
          </a:solidFill>
          <a:latin typeface="Arial" pitchFamily="34" charset="0"/>
          <a:cs typeface="Arial" pitchFamily="34" charset="0"/>
        </a:defRPr>
      </a:lvl3pPr>
      <a:lvl4pPr algn="ctr" rtl="0" eaLnBrk="0" fontAlgn="base" hangingPunct="0">
        <a:spcBef>
          <a:spcPct val="0"/>
        </a:spcBef>
        <a:spcAft>
          <a:spcPct val="0"/>
        </a:spcAft>
        <a:defRPr sz="4000">
          <a:solidFill>
            <a:schemeClr val="bg1"/>
          </a:solidFill>
          <a:latin typeface="Arial" pitchFamily="34" charset="0"/>
          <a:cs typeface="Arial" pitchFamily="34" charset="0"/>
        </a:defRPr>
      </a:lvl4pPr>
      <a:lvl5pPr algn="ctr" rtl="0" eaLnBrk="0" fontAlgn="base" hangingPunct="0">
        <a:spcBef>
          <a:spcPct val="0"/>
        </a:spcBef>
        <a:spcAft>
          <a:spcPct val="0"/>
        </a:spcAft>
        <a:defRPr sz="4000">
          <a:solidFill>
            <a:schemeClr val="bg1"/>
          </a:solidFill>
          <a:latin typeface="Arial" pitchFamily="34" charset="0"/>
          <a:cs typeface="Arial"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514350" indent="-514350" algn="ctr" rtl="0" eaLnBrk="0" fontAlgn="base" hangingPunct="0">
        <a:spcBef>
          <a:spcPts val="575"/>
        </a:spcBef>
        <a:spcAft>
          <a:spcPct val="0"/>
        </a:spcAft>
        <a:buClr>
          <a:schemeClr val="accent1"/>
        </a:buClr>
        <a:buSzPct val="85000"/>
        <a:buFont typeface="+mj-lt"/>
        <a:defRPr sz="2600" kern="1200">
          <a:solidFill>
            <a:schemeClr val="tx1"/>
          </a:solidFill>
          <a:latin typeface="Arial" pitchFamily="34" charset="0"/>
          <a:ea typeface="+mn-ea"/>
          <a:cs typeface="Arial" pitchFamily="34" charset="0"/>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Arial" pitchFamily="34" charset="0"/>
          <a:ea typeface="+mn-ea"/>
          <a:cs typeface="Arial" pitchFamily="34" charset="0"/>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Arial" pitchFamily="34" charset="0"/>
          <a:ea typeface="+mn-ea"/>
          <a:cs typeface="Arial" pitchFamily="34" charset="0"/>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Arial" pitchFamily="34" charset="0"/>
          <a:ea typeface="+mn-ea"/>
          <a:cs typeface="Arial" pitchFamily="34" charset="0"/>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Arial" pitchFamily="34" charset="0"/>
          <a:ea typeface="+mn-ea"/>
          <a:cs typeface="Arial" pitchFamily="34" charset="0"/>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ubtitle 2"/>
          <p:cNvSpPr>
            <a:spLocks noGrp="1"/>
          </p:cNvSpPr>
          <p:nvPr>
            <p:ph type="subTitle" idx="1"/>
          </p:nvPr>
        </p:nvSpPr>
        <p:spPr>
          <a:xfrm>
            <a:off x="609600" y="990600"/>
            <a:ext cx="8229600" cy="3810000"/>
          </a:xfrm>
        </p:spPr>
        <p:txBody>
          <a:bodyPr/>
          <a:lstStyle/>
          <a:p>
            <a:pPr algn="ctr" eaLnBrk="1" hangingPunct="1">
              <a:lnSpc>
                <a:spcPct val="90000"/>
              </a:lnSpc>
              <a:buFont typeface="Arial" charset="0"/>
              <a:buNone/>
            </a:pPr>
            <a:r>
              <a:rPr lang="en-US" sz="2800" smtClean="0">
                <a:solidFill>
                  <a:schemeClr val="bg1"/>
                </a:solidFill>
                <a:latin typeface="Arial" charset="0"/>
                <a:cs typeface="Arial" charset="0"/>
              </a:rPr>
              <a:t>Scaled </a:t>
            </a:r>
            <a:r>
              <a:rPr lang="en-US" sz="2800" dirty="0" smtClean="0">
                <a:solidFill>
                  <a:schemeClr val="bg1"/>
                </a:solidFill>
                <a:latin typeface="Arial" charset="0"/>
                <a:cs typeface="Arial" charset="0"/>
              </a:rPr>
              <a:t>Up and Spread</a:t>
            </a:r>
          </a:p>
          <a:p>
            <a:pPr algn="ctr" eaLnBrk="1" hangingPunct="1">
              <a:lnSpc>
                <a:spcPct val="90000"/>
              </a:lnSpc>
              <a:buFont typeface="Arial" charset="0"/>
              <a:buNone/>
            </a:pPr>
            <a:endParaRPr lang="en-US" sz="2800" dirty="0" smtClean="0">
              <a:solidFill>
                <a:schemeClr val="bg1"/>
              </a:solidFill>
              <a:latin typeface="Arial" charset="0"/>
              <a:cs typeface="Arial" charset="0"/>
            </a:endParaRPr>
          </a:p>
          <a:p>
            <a:pPr algn="ctr" eaLnBrk="1" hangingPunct="1">
              <a:lnSpc>
                <a:spcPct val="90000"/>
              </a:lnSpc>
              <a:buFont typeface="Arial" charset="0"/>
              <a:buNone/>
            </a:pPr>
            <a:r>
              <a:rPr lang="en-US" sz="2800" dirty="0" smtClean="0">
                <a:solidFill>
                  <a:schemeClr val="bg1"/>
                </a:solidFill>
                <a:latin typeface="Arial" charset="0"/>
                <a:cs typeface="Arial" charset="0"/>
              </a:rPr>
              <a:t>Agency for Healthcare Research and Quality</a:t>
            </a:r>
          </a:p>
          <a:p>
            <a:pPr algn="ctr" eaLnBrk="1" hangingPunct="1">
              <a:lnSpc>
                <a:spcPct val="90000"/>
              </a:lnSpc>
              <a:buFont typeface="Arial" charset="0"/>
              <a:buNone/>
            </a:pPr>
            <a:r>
              <a:rPr lang="en-US" sz="2800" dirty="0" smtClean="0">
                <a:solidFill>
                  <a:schemeClr val="bg1"/>
                </a:solidFill>
                <a:latin typeface="Arial" charset="0"/>
                <a:cs typeface="Arial" charset="0"/>
              </a:rPr>
              <a:t>2011</a:t>
            </a:r>
          </a:p>
          <a:p>
            <a:pPr algn="ctr" eaLnBrk="1" hangingPunct="1">
              <a:lnSpc>
                <a:spcPct val="90000"/>
              </a:lnSpc>
              <a:buFont typeface="Arial" charset="0"/>
              <a:buNone/>
            </a:pPr>
            <a:endParaRPr lang="en-US" sz="2800" dirty="0" smtClean="0">
              <a:solidFill>
                <a:schemeClr val="bg1"/>
              </a:solidFill>
              <a:latin typeface="Arial" charset="0"/>
              <a:cs typeface="Arial" charset="0"/>
            </a:endParaRPr>
          </a:p>
          <a:p>
            <a:pPr algn="ctr" eaLnBrk="1" hangingPunct="1">
              <a:lnSpc>
                <a:spcPct val="90000"/>
              </a:lnSpc>
              <a:buFont typeface="Arial" charset="0"/>
              <a:buNone/>
            </a:pPr>
            <a:r>
              <a:rPr lang="en-US" sz="2800" dirty="0" smtClean="0">
                <a:latin typeface="Arial" charset="0"/>
                <a:cs typeface="Arial" charset="0"/>
              </a:rPr>
              <a:t>Bernard Roberson, MSM, BA, HSC</a:t>
            </a:r>
          </a:p>
          <a:p>
            <a:pPr algn="ctr" eaLnBrk="1" hangingPunct="1">
              <a:lnSpc>
                <a:spcPct val="90000"/>
              </a:lnSpc>
              <a:buFont typeface="Arial" charset="0"/>
              <a:buNone/>
            </a:pPr>
            <a:r>
              <a:rPr lang="en-US" sz="2800" dirty="0" smtClean="0">
                <a:latin typeface="Arial" charset="0"/>
                <a:cs typeface="Arial" charset="0"/>
              </a:rPr>
              <a:t>Administrative Director</a:t>
            </a:r>
          </a:p>
          <a:p>
            <a:pPr algn="ctr" eaLnBrk="1" hangingPunct="1">
              <a:lnSpc>
                <a:spcPct val="90000"/>
              </a:lnSpc>
              <a:buFont typeface="Arial" charset="0"/>
              <a:buNone/>
            </a:pPr>
            <a:r>
              <a:rPr lang="en-US" sz="2800" dirty="0" smtClean="0">
                <a:latin typeface="Arial" charset="0"/>
                <a:cs typeface="Arial" charset="0"/>
              </a:rPr>
              <a:t>Patient Family Centered Care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idx="4294967295"/>
          </p:nvPr>
        </p:nvSpPr>
        <p:spPr>
          <a:xfrm>
            <a:off x="762000" y="304800"/>
            <a:ext cx="7239000" cy="1295400"/>
          </a:xfrm>
        </p:spPr>
        <p:txBody>
          <a:bodyPr/>
          <a:lstStyle/>
          <a:p>
            <a:r>
              <a:rPr lang="en-US" sz="3600" dirty="0" smtClean="0">
                <a:latin typeface="Arial" charset="0"/>
                <a:cs typeface="Arial" charset="0"/>
              </a:rPr>
              <a:t>Patient and Family Involvement </a:t>
            </a:r>
            <a:br>
              <a:rPr lang="en-US" sz="3600" dirty="0" smtClean="0">
                <a:latin typeface="Arial" charset="0"/>
                <a:cs typeface="Arial" charset="0"/>
              </a:rPr>
            </a:br>
            <a:r>
              <a:rPr lang="en-US" sz="3600" dirty="0" smtClean="0">
                <a:latin typeface="Arial" charset="0"/>
                <a:cs typeface="Arial" charset="0"/>
              </a:rPr>
              <a:t>in Professional Education</a:t>
            </a:r>
          </a:p>
        </p:txBody>
      </p:sp>
      <p:sp>
        <p:nvSpPr>
          <p:cNvPr id="36866" name="Rectangle 3"/>
          <p:cNvSpPr>
            <a:spLocks noGrp="1"/>
          </p:cNvSpPr>
          <p:nvPr>
            <p:ph type="body" sz="half" idx="4294967295"/>
          </p:nvPr>
        </p:nvSpPr>
        <p:spPr>
          <a:xfrm>
            <a:off x="304800" y="1905000"/>
            <a:ext cx="8610600" cy="3581400"/>
          </a:xfrm>
        </p:spPr>
        <p:txBody>
          <a:bodyPr/>
          <a:lstStyle/>
          <a:p>
            <a:pPr marL="0" indent="0" algn="l">
              <a:buFont typeface="Franklin Gothic Book"/>
              <a:buChar char="•"/>
            </a:pPr>
            <a:r>
              <a:rPr lang="en-US" sz="3500" dirty="0" smtClean="0">
                <a:latin typeface="Arial" charset="0"/>
                <a:cs typeface="Arial" charset="0"/>
              </a:rPr>
              <a:t>Family Faculty	</a:t>
            </a:r>
          </a:p>
          <a:p>
            <a:pPr marL="0" indent="0" algn="l">
              <a:buFont typeface="Franklin Gothic Book"/>
              <a:buChar char="•"/>
            </a:pPr>
            <a:r>
              <a:rPr lang="en-US" sz="3500" dirty="0" smtClean="0">
                <a:latin typeface="Arial" charset="0"/>
                <a:cs typeface="Arial" charset="0"/>
              </a:rPr>
              <a:t>LIFE (</a:t>
            </a:r>
            <a:r>
              <a:rPr lang="en-US" sz="3500" i="1" dirty="0" smtClean="0">
                <a:latin typeface="Arial" charset="0"/>
                <a:cs typeface="Arial" charset="0"/>
              </a:rPr>
              <a:t>Learning In Family Environments) </a:t>
            </a:r>
          </a:p>
          <a:p>
            <a:pPr marL="0" indent="0" algn="l">
              <a:buFont typeface="Franklin Gothic Book"/>
              <a:buChar char="•"/>
            </a:pPr>
            <a:r>
              <a:rPr lang="en-US" sz="3500" dirty="0" smtClean="0">
                <a:latin typeface="Arial" charset="0"/>
                <a:cs typeface="Arial" charset="0"/>
              </a:rPr>
              <a:t>Regional/National Conferences</a:t>
            </a:r>
          </a:p>
          <a:p>
            <a:pPr marL="0" indent="0" algn="l">
              <a:buFont typeface="Franklin Gothic Book"/>
              <a:buChar char="•"/>
            </a:pPr>
            <a:r>
              <a:rPr lang="en-US" sz="3500" dirty="0" smtClean="0">
                <a:latin typeface="Arial" charset="0"/>
                <a:cs typeface="Arial" charset="0"/>
              </a:rPr>
              <a:t>Student Orientations</a:t>
            </a:r>
          </a:p>
          <a:p>
            <a:pPr marL="0" indent="0" algn="l">
              <a:buFont typeface="Franklin Gothic Book"/>
              <a:buChar char="•"/>
            </a:pPr>
            <a:r>
              <a:rPr lang="en-US" sz="3500" dirty="0" smtClean="0">
                <a:latin typeface="Arial" charset="0"/>
                <a:cs typeface="Arial" charset="0"/>
              </a:rPr>
              <a:t>Nursing Forums</a:t>
            </a:r>
            <a:r>
              <a:rPr lang="en-US" sz="3100" dirty="0" smtClean="0">
                <a:latin typeface="Arial" charset="0"/>
                <a:cs typeface="Arial" charset="0"/>
              </a:rPr>
              <a:t>	</a:t>
            </a:r>
            <a:r>
              <a:rPr lang="en-US" dirty="0" smtClean="0">
                <a:latin typeface="Arial" charset="0"/>
                <a:cs typeface="Arial" charset="0"/>
              </a:rPr>
              <a:t>	</a:t>
            </a:r>
          </a:p>
          <a:p>
            <a:pPr marL="0" indent="0"/>
            <a:r>
              <a:rPr lang="en-US" sz="2200" dirty="0" smtClean="0">
                <a:latin typeface="Arial" charset="0"/>
                <a:cs typeface="Arial"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p:cNvSpPr>
          <p:nvPr>
            <p:ph type="body" idx="4294967295"/>
          </p:nvPr>
        </p:nvSpPr>
        <p:spPr>
          <a:xfrm>
            <a:off x="838200" y="1066800"/>
            <a:ext cx="7239000" cy="4572000"/>
          </a:xfrm>
        </p:spPr>
        <p:txBody>
          <a:bodyPr/>
          <a:lstStyle/>
          <a:p>
            <a:pPr algn="l"/>
            <a:r>
              <a:rPr lang="en-US" sz="3500" dirty="0" smtClean="0">
                <a:latin typeface="Arial" charset="0"/>
                <a:cs typeface="Arial" charset="0"/>
              </a:rPr>
              <a:t>Beginning of Spread:</a:t>
            </a:r>
          </a:p>
          <a:p>
            <a:pPr algn="l">
              <a:buFont typeface="Franklin Gothic Book"/>
              <a:buChar char="•"/>
            </a:pPr>
            <a:r>
              <a:rPr lang="en-US" sz="3200" dirty="0" smtClean="0">
                <a:latin typeface="Arial" charset="0"/>
                <a:cs typeface="Arial" charset="0"/>
              </a:rPr>
              <a:t>Adopt-A-Unit Rounds with Leadership</a:t>
            </a:r>
          </a:p>
          <a:p>
            <a:pPr algn="l">
              <a:buFont typeface="Franklin Gothic Book"/>
              <a:buChar char="•"/>
            </a:pPr>
            <a:r>
              <a:rPr lang="en-US" sz="3200" dirty="0" smtClean="0">
                <a:latin typeface="Arial" charset="0"/>
                <a:cs typeface="Arial" charset="0"/>
              </a:rPr>
              <a:t>Unit based Advisory Councils creation</a:t>
            </a:r>
          </a:p>
          <a:p>
            <a:pPr algn="l">
              <a:buFont typeface="Franklin Gothic Book"/>
              <a:buChar char="•"/>
            </a:pPr>
            <a:r>
              <a:rPr lang="en-US" sz="3200" dirty="0" smtClean="0">
                <a:latin typeface="Arial" charset="0"/>
                <a:cs typeface="Arial" charset="0"/>
              </a:rPr>
              <a:t>Customer Service Teams</a:t>
            </a:r>
          </a:p>
          <a:p>
            <a:pPr algn="l">
              <a:buFont typeface="Franklin Gothic Book"/>
              <a:buChar char="•"/>
            </a:pPr>
            <a:r>
              <a:rPr lang="en-US" sz="3200" dirty="0" smtClean="0">
                <a:latin typeface="Arial" charset="0"/>
                <a:cs typeface="Arial" charset="0"/>
              </a:rPr>
              <a:t>Outpatient Advisory Forums</a:t>
            </a:r>
          </a:p>
          <a:p>
            <a:pPr algn="l">
              <a:buFont typeface="Franklin Gothic Book"/>
              <a:buChar char="•"/>
            </a:pPr>
            <a:r>
              <a:rPr lang="en-US" sz="3200" dirty="0" smtClean="0">
                <a:latin typeface="Arial" charset="0"/>
                <a:cs typeface="Arial" charset="0"/>
              </a:rPr>
              <a:t>Employees as Patients</a:t>
            </a:r>
          </a:p>
          <a:p>
            <a:endParaRPr lang="en-US" dirty="0" smtClean="0">
              <a:latin typeface="Arial" charset="0"/>
              <a:cs typeface="Arial" charset="0"/>
            </a:endParaRPr>
          </a:p>
        </p:txBody>
      </p:sp>
      <p:sp>
        <p:nvSpPr>
          <p:cNvPr id="58370" name="Rectangle 3"/>
          <p:cNvSpPr>
            <a:spLocks noGrp="1"/>
          </p:cNvSpPr>
          <p:nvPr>
            <p:ph type="title" idx="4294967295"/>
          </p:nvPr>
        </p:nvSpPr>
        <p:spPr>
          <a:xfrm>
            <a:off x="1066800" y="228600"/>
            <a:ext cx="7239000" cy="685800"/>
          </a:xfrm>
        </p:spPr>
        <p:txBody>
          <a:bodyPr/>
          <a:lstStyle/>
          <a:p>
            <a:r>
              <a:rPr lang="en-US" dirty="0" smtClean="0">
                <a:latin typeface="Arial" charset="0"/>
                <a:cs typeface="Arial" charset="0"/>
              </a:rPr>
              <a:t>Improving Our Efforts…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p:cNvSpPr>
          <p:nvPr>
            <p:ph type="title" idx="4294967295"/>
          </p:nvPr>
        </p:nvSpPr>
        <p:spPr>
          <a:xfrm>
            <a:off x="914400" y="274638"/>
            <a:ext cx="7772400" cy="792162"/>
          </a:xfrm>
        </p:spPr>
        <p:txBody>
          <a:bodyPr/>
          <a:lstStyle/>
          <a:p>
            <a:r>
              <a:rPr lang="en-US" dirty="0" smtClean="0">
                <a:latin typeface="Arial" charset="0"/>
                <a:cs typeface="Arial" charset="0"/>
              </a:rPr>
              <a:t>Spread</a:t>
            </a:r>
          </a:p>
        </p:txBody>
      </p:sp>
      <p:sp>
        <p:nvSpPr>
          <p:cNvPr id="59394" name="Rectangle 3"/>
          <p:cNvSpPr>
            <a:spLocks noGrp="1"/>
          </p:cNvSpPr>
          <p:nvPr>
            <p:ph type="body" idx="4294967295"/>
          </p:nvPr>
        </p:nvSpPr>
        <p:spPr>
          <a:xfrm>
            <a:off x="762000" y="1447800"/>
            <a:ext cx="7772400" cy="4572000"/>
          </a:xfrm>
        </p:spPr>
        <p:txBody>
          <a:bodyPr/>
          <a:lstStyle/>
          <a:p>
            <a:pPr algn="l">
              <a:buFont typeface="Franklin Gothic Book"/>
              <a:buChar char="•"/>
            </a:pPr>
            <a:r>
              <a:rPr lang="en-US" sz="2800" dirty="0" smtClean="0">
                <a:latin typeface="Arial" charset="0"/>
                <a:cs typeface="Arial" charset="0"/>
              </a:rPr>
              <a:t>PFCC Learning Labs Internally for Faculty and Staff</a:t>
            </a:r>
          </a:p>
          <a:p>
            <a:pPr algn="l">
              <a:buFont typeface="Franklin Gothic Book"/>
              <a:buChar char="•"/>
            </a:pPr>
            <a:r>
              <a:rPr lang="en-US" sz="2800" dirty="0" smtClean="0">
                <a:latin typeface="Arial" charset="0"/>
                <a:cs typeface="Arial" charset="0"/>
              </a:rPr>
              <a:t>Presentations and Speaking Engagements at National Conferences and Trainings</a:t>
            </a:r>
          </a:p>
          <a:p>
            <a:pPr algn="l">
              <a:buFont typeface="Franklin Gothic Book"/>
              <a:buChar char="•"/>
            </a:pPr>
            <a:r>
              <a:rPr lang="en-US" sz="2800" dirty="0" smtClean="0">
                <a:latin typeface="Arial" charset="0"/>
                <a:cs typeface="Arial" charset="0"/>
              </a:rPr>
              <a:t>External Learning Labs on PFCC for Local and National Health Systems</a:t>
            </a:r>
          </a:p>
          <a:p>
            <a:pPr algn="l">
              <a:buFont typeface="Franklin Gothic Book"/>
              <a:buChar char="•"/>
            </a:pPr>
            <a:r>
              <a:rPr lang="en-US" sz="2800" dirty="0" smtClean="0">
                <a:latin typeface="Arial" charset="0"/>
                <a:cs typeface="Arial" charset="0"/>
              </a:rPr>
              <a:t>Annual PFCC Educational Conference with National/International Speakers for Health System Faculty, Staff, Students, Patients and Families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p:cNvSpPr>
          <p:nvPr>
            <p:ph type="title" idx="4294967295"/>
          </p:nvPr>
        </p:nvSpPr>
        <p:spPr>
          <a:xfrm>
            <a:off x="762000" y="2133600"/>
            <a:ext cx="7772400" cy="1143000"/>
          </a:xfrm>
        </p:spPr>
        <p:txBody>
          <a:bodyPr/>
          <a:lstStyle/>
          <a:p>
            <a:r>
              <a:rPr lang="en-US" dirty="0" smtClean="0">
                <a:latin typeface="Arial" charset="0"/>
                <a:cs typeface="Arial" charset="0"/>
              </a:rPr>
              <a:t>Questions??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p:cNvSpPr>
            <a:spLocks noGrp="1"/>
          </p:cNvSpPr>
          <p:nvPr>
            <p:ph type="title" idx="4294967295"/>
          </p:nvPr>
        </p:nvSpPr>
        <p:spPr>
          <a:xfrm>
            <a:off x="914400" y="274638"/>
            <a:ext cx="7772400" cy="868362"/>
          </a:xfrm>
        </p:spPr>
        <p:txBody>
          <a:bodyPr/>
          <a:lstStyle/>
          <a:p>
            <a:r>
              <a:rPr lang="en-US" altLang="en-US" dirty="0" smtClean="0">
                <a:latin typeface="Arial" charset="0"/>
                <a:cs typeface="Arial" charset="0"/>
              </a:rPr>
              <a:t>Who We Are</a:t>
            </a:r>
            <a:endParaRPr lang="en-US" dirty="0" smtClean="0">
              <a:latin typeface="Arial" charset="0"/>
              <a:cs typeface="Arial" charset="0"/>
            </a:endParaRPr>
          </a:p>
        </p:txBody>
      </p:sp>
      <p:sp>
        <p:nvSpPr>
          <p:cNvPr id="21506" name="Rectangle 6"/>
          <p:cNvSpPr>
            <a:spLocks noGrp="1"/>
          </p:cNvSpPr>
          <p:nvPr>
            <p:ph type="body" sz="half" idx="4294967295"/>
          </p:nvPr>
        </p:nvSpPr>
        <p:spPr>
          <a:xfrm>
            <a:off x="4876800" y="1371600"/>
            <a:ext cx="3810000" cy="4572000"/>
          </a:xfrm>
        </p:spPr>
        <p:txBody>
          <a:bodyPr/>
          <a:lstStyle/>
          <a:p>
            <a:pPr marL="0" indent="0">
              <a:buFont typeface="Franklin Gothic Book"/>
              <a:buChar char="•"/>
            </a:pPr>
            <a:r>
              <a:rPr lang="en-US" altLang="en-US" sz="1800" dirty="0" smtClean="0">
                <a:latin typeface="Arial" charset="0"/>
                <a:cs typeface="Arial" charset="0"/>
              </a:rPr>
              <a:t>Health Sciences University for the University System of Georgia founded 1828 </a:t>
            </a:r>
          </a:p>
          <a:p>
            <a:pPr marL="0" indent="0"/>
            <a:r>
              <a:rPr lang="en-US" altLang="en-US" sz="1800" dirty="0" smtClean="0">
                <a:latin typeface="Arial" charset="0"/>
                <a:cs typeface="Arial" charset="0"/>
              </a:rPr>
              <a:t> 5 Colleges (Medicine, Allied Health, Nursing, Dentistry, Graduate Studies)</a:t>
            </a:r>
          </a:p>
          <a:p>
            <a:pPr marL="0" indent="0">
              <a:buFont typeface="Franklin Gothic Book"/>
              <a:buChar char="•"/>
            </a:pPr>
            <a:r>
              <a:rPr lang="en-US" altLang="en-US" sz="1800" dirty="0" smtClean="0">
                <a:latin typeface="Arial" charset="0"/>
                <a:cs typeface="Arial" charset="0"/>
              </a:rPr>
              <a:t>Tertiary Academic Medical Center</a:t>
            </a:r>
          </a:p>
          <a:p>
            <a:pPr lvl="1">
              <a:buFont typeface="Wingdings 2" pitchFamily="18" charset="2"/>
              <a:buNone/>
            </a:pPr>
            <a:r>
              <a:rPr lang="en-US" altLang="en-US" sz="1800" dirty="0" smtClean="0">
                <a:latin typeface="Arial" charset="0"/>
                <a:cs typeface="Arial" charset="0"/>
              </a:rPr>
              <a:t>    632 beds- Adult and Children’s Medical Center, Medical Office Practice, Radiation Therapy Center, Comprehensive Cancer Center</a:t>
            </a:r>
          </a:p>
          <a:p>
            <a:pPr lvl="1">
              <a:buFont typeface="Wingdings 2" pitchFamily="18" charset="2"/>
              <a:buNone/>
            </a:pPr>
            <a:r>
              <a:rPr lang="en-US" altLang="en-US" sz="1800" dirty="0" smtClean="0">
                <a:latin typeface="Arial" charset="0"/>
                <a:cs typeface="Arial" charset="0"/>
              </a:rPr>
              <a:t>   110 specialty clinics – Georgia and South Carolina</a:t>
            </a:r>
          </a:p>
          <a:p>
            <a:pPr marL="0" indent="0"/>
            <a:endParaRPr lang="en-US" altLang="en-US" sz="2000" dirty="0" smtClean="0">
              <a:latin typeface="Arial" charset="0"/>
              <a:cs typeface="Arial" charset="0"/>
            </a:endParaRPr>
          </a:p>
          <a:p>
            <a:pPr marL="0" indent="0"/>
            <a:endParaRPr lang="en-US" sz="2000" dirty="0" smtClean="0">
              <a:latin typeface="Arial" charset="0"/>
              <a:cs typeface="Arial" charset="0"/>
            </a:endParaRPr>
          </a:p>
        </p:txBody>
      </p:sp>
      <p:pic>
        <p:nvPicPr>
          <p:cNvPr id="21507" name="Picture 7" descr="Map of Georgia"/>
          <p:cNvPicPr>
            <a:picLocks noGrp="1" noChangeAspect="1" noChangeArrowheads="1"/>
          </p:cNvPicPr>
          <p:nvPr>
            <p:ph sz="half" idx="4294967295"/>
          </p:nvPr>
        </p:nvPicPr>
        <p:blipFill>
          <a:blip r:embed="rId3" cstate="print"/>
          <a:srcRect/>
          <a:stretch>
            <a:fillRect/>
          </a:stretch>
        </p:blipFill>
        <p:spPr>
          <a:xfrm>
            <a:off x="228600" y="1295400"/>
            <a:ext cx="4244975" cy="5257800"/>
          </a:xfrm>
        </p:spPr>
      </p:pic>
      <p:pic>
        <p:nvPicPr>
          <p:cNvPr id="77832" name="Picture 8" descr="Hospital Front"/>
          <p:cNvPicPr>
            <a:picLocks noChangeAspect="1" noChangeArrowheads="1"/>
          </p:cNvPicPr>
          <p:nvPr/>
        </p:nvPicPr>
        <p:blipFill>
          <a:blip r:embed="rId4" cstate="print"/>
          <a:srcRect/>
          <a:stretch>
            <a:fillRect/>
          </a:stretch>
        </p:blipFill>
        <p:spPr bwMode="auto">
          <a:xfrm>
            <a:off x="2895600" y="1676400"/>
            <a:ext cx="1295400" cy="1419225"/>
          </a:xfrm>
          <a:prstGeom prst="rect">
            <a:avLst/>
          </a:prstGeom>
          <a:noFill/>
          <a:ln w="9525">
            <a:noFill/>
            <a:miter lim="800000"/>
            <a:headEnd/>
            <a:tailEnd/>
          </a:ln>
        </p:spPr>
      </p:pic>
      <p:pic>
        <p:nvPicPr>
          <p:cNvPr id="77833" name="Picture 9" descr="AmenCorner_032906"/>
          <p:cNvPicPr>
            <a:picLocks noChangeAspect="1" noChangeArrowheads="1"/>
          </p:cNvPicPr>
          <p:nvPr/>
        </p:nvPicPr>
        <p:blipFill>
          <a:blip r:embed="rId5" cstate="print"/>
          <a:srcRect/>
          <a:stretch>
            <a:fillRect/>
          </a:stretch>
        </p:blipFill>
        <p:spPr bwMode="auto">
          <a:xfrm>
            <a:off x="1828800" y="3657600"/>
            <a:ext cx="895350" cy="971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7832"/>
                                        </p:tgtEl>
                                        <p:attrNameLst>
                                          <p:attrName>style.visibility</p:attrName>
                                        </p:attrNameLst>
                                      </p:cBhvr>
                                      <p:to>
                                        <p:strVal val="visible"/>
                                      </p:to>
                                    </p:set>
                                    <p:anim calcmode="lin" valueType="num">
                                      <p:cBhvr additive="base">
                                        <p:cTn id="7" dur="500" fill="hold"/>
                                        <p:tgtEl>
                                          <p:spTgt spid="77832"/>
                                        </p:tgtEl>
                                        <p:attrNameLst>
                                          <p:attrName>ppt_x</p:attrName>
                                        </p:attrNameLst>
                                      </p:cBhvr>
                                      <p:tavLst>
                                        <p:tav tm="0">
                                          <p:val>
                                            <p:strVal val="#ppt_x"/>
                                          </p:val>
                                        </p:tav>
                                        <p:tav tm="100000">
                                          <p:val>
                                            <p:strVal val="#ppt_x"/>
                                          </p:val>
                                        </p:tav>
                                      </p:tavLst>
                                    </p:anim>
                                    <p:anim calcmode="lin" valueType="num">
                                      <p:cBhvr additive="base">
                                        <p:cTn id="8" dur="500" fill="hold"/>
                                        <p:tgtEl>
                                          <p:spTgt spid="778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7833"/>
                                        </p:tgtEl>
                                        <p:attrNameLst>
                                          <p:attrName>style.visibility</p:attrName>
                                        </p:attrNameLst>
                                      </p:cBhvr>
                                      <p:to>
                                        <p:strVal val="visible"/>
                                      </p:to>
                                    </p:set>
                                    <p:anim calcmode="lin" valueType="num">
                                      <p:cBhvr additive="base">
                                        <p:cTn id="13" dur="500" fill="hold"/>
                                        <p:tgtEl>
                                          <p:spTgt spid="77833"/>
                                        </p:tgtEl>
                                        <p:attrNameLst>
                                          <p:attrName>ppt_x</p:attrName>
                                        </p:attrNameLst>
                                      </p:cBhvr>
                                      <p:tavLst>
                                        <p:tav tm="0">
                                          <p:val>
                                            <p:strVal val="#ppt_x"/>
                                          </p:val>
                                        </p:tav>
                                        <p:tav tm="100000">
                                          <p:val>
                                            <p:strVal val="#ppt_x"/>
                                          </p:val>
                                        </p:tav>
                                      </p:tavLst>
                                    </p:anim>
                                    <p:anim calcmode="lin" valueType="num">
                                      <p:cBhvr additive="base">
                                        <p:cTn id="14" dur="500" fill="hold"/>
                                        <p:tgtEl>
                                          <p:spTgt spid="778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idx="4294967295"/>
          </p:nvPr>
        </p:nvSpPr>
        <p:spPr>
          <a:xfrm>
            <a:off x="1371600" y="228600"/>
            <a:ext cx="5638800" cy="1295400"/>
          </a:xfrm>
        </p:spPr>
        <p:txBody>
          <a:bodyPr/>
          <a:lstStyle/>
          <a:p>
            <a:r>
              <a:rPr lang="en-US" dirty="0" smtClean="0">
                <a:latin typeface="Arial" charset="0"/>
                <a:cs typeface="Arial" charset="0"/>
              </a:rPr>
              <a:t>A New Approach to Care</a:t>
            </a:r>
          </a:p>
        </p:txBody>
      </p:sp>
      <p:pic>
        <p:nvPicPr>
          <p:cNvPr id="24578" name="Picture 3" descr="Images of healthcare"/>
          <p:cNvPicPr>
            <a:picLocks noGrp="1" noChangeAspect="1" noChangeArrowheads="1"/>
          </p:cNvPicPr>
          <p:nvPr>
            <p:ph sz="half" idx="4294967295"/>
          </p:nvPr>
        </p:nvPicPr>
        <p:blipFill>
          <a:blip r:embed="rId3" cstate="print"/>
          <a:srcRect l="6944" t="11462" r="11111"/>
          <a:stretch>
            <a:fillRect/>
          </a:stretch>
        </p:blipFill>
        <p:spPr>
          <a:xfrm>
            <a:off x="1295400" y="2133600"/>
            <a:ext cx="3805238" cy="3422650"/>
          </a:xfrm>
        </p:spPr>
      </p:pic>
      <p:pic>
        <p:nvPicPr>
          <p:cNvPr id="24579" name="Picture 4" descr="Images of healthcare"/>
          <p:cNvPicPr>
            <a:picLocks noGrp="1" noChangeAspect="1" noChangeArrowheads="1"/>
          </p:cNvPicPr>
          <p:nvPr>
            <p:ph sz="quarter" idx="4294967295"/>
          </p:nvPr>
        </p:nvPicPr>
        <p:blipFill>
          <a:blip r:embed="rId4" cstate="print"/>
          <a:srcRect/>
          <a:stretch>
            <a:fillRect/>
          </a:stretch>
        </p:blipFill>
        <p:spPr>
          <a:xfrm>
            <a:off x="5791200" y="1752600"/>
            <a:ext cx="2590800" cy="1706563"/>
          </a:xfrm>
        </p:spPr>
      </p:pic>
      <p:pic>
        <p:nvPicPr>
          <p:cNvPr id="24580" name="Picture 5" descr="Images of healthcare"/>
          <p:cNvPicPr>
            <a:picLocks noGrp="1" noChangeAspect="1" noChangeArrowheads="1"/>
          </p:cNvPicPr>
          <p:nvPr>
            <p:ph sz="quarter" idx="4294967295"/>
          </p:nvPr>
        </p:nvPicPr>
        <p:blipFill>
          <a:blip r:embed="rId5" cstate="print"/>
          <a:srcRect/>
          <a:stretch>
            <a:fillRect/>
          </a:stretch>
        </p:blipFill>
        <p:spPr>
          <a:xfrm>
            <a:off x="5791200" y="3657600"/>
            <a:ext cx="2590800" cy="2174875"/>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idx="4294967295"/>
          </p:nvPr>
        </p:nvSpPr>
        <p:spPr>
          <a:xfrm>
            <a:off x="304800" y="1143000"/>
            <a:ext cx="8610600" cy="2514600"/>
          </a:xfrm>
        </p:spPr>
        <p:txBody>
          <a:bodyPr/>
          <a:lstStyle/>
          <a:p>
            <a:pPr marL="233363" indent="-233363">
              <a:tabLst>
                <a:tab pos="233363" algn="l"/>
              </a:tabLst>
            </a:pPr>
            <a:r>
              <a:rPr lang="en-US" altLang="en-US" sz="2600" u="sng" dirty="0" smtClean="0">
                <a:solidFill>
                  <a:schemeClr val="tx1"/>
                </a:solidFill>
                <a:latin typeface="Arial" charset="0"/>
                <a:cs typeface="Arial" charset="0"/>
              </a:rPr>
              <a:t>Institute for Family-Centered Care</a:t>
            </a:r>
            <a:br>
              <a:rPr lang="en-US" altLang="en-US" sz="2600" u="sng" dirty="0" smtClean="0">
                <a:solidFill>
                  <a:schemeClr val="tx1"/>
                </a:solidFill>
                <a:latin typeface="Arial" charset="0"/>
                <a:cs typeface="Arial" charset="0"/>
              </a:rPr>
            </a:br>
            <a:r>
              <a:rPr lang="en-US" altLang="en-US" sz="2600" dirty="0" smtClean="0">
                <a:solidFill>
                  <a:schemeClr val="tx1"/>
                </a:solidFill>
                <a:latin typeface="Arial" charset="0"/>
                <a:cs typeface="Arial" charset="0"/>
              </a:rPr>
              <a:t>Patient- and family-centered care is an approach to the planning, delivery, and 	evaluation of health care that is grounded in mutually beneficial partnerships among health care providers, patients, and families.  It redefines the relationships in health care.</a:t>
            </a:r>
          </a:p>
        </p:txBody>
      </p:sp>
      <p:sp>
        <p:nvSpPr>
          <p:cNvPr id="26626" name="Rectangle 3"/>
          <p:cNvSpPr>
            <a:spLocks noGrp="1"/>
          </p:cNvSpPr>
          <p:nvPr>
            <p:ph type="body" idx="4294967295"/>
          </p:nvPr>
        </p:nvSpPr>
        <p:spPr>
          <a:xfrm>
            <a:off x="304800" y="3962400"/>
            <a:ext cx="8458200" cy="1905000"/>
          </a:xfrm>
        </p:spPr>
        <p:txBody>
          <a:bodyPr/>
          <a:lstStyle/>
          <a:p>
            <a:pPr>
              <a:lnSpc>
                <a:spcPct val="90000"/>
              </a:lnSpc>
            </a:pPr>
            <a:r>
              <a:rPr lang="en-US" altLang="en-US" u="sng" dirty="0" smtClean="0">
                <a:solidFill>
                  <a:srgbClr val="993366"/>
                </a:solidFill>
                <a:latin typeface="Arial" charset="0"/>
                <a:cs typeface="Arial" charset="0"/>
              </a:rPr>
              <a:t>Institute of Medicine </a:t>
            </a:r>
          </a:p>
          <a:p>
            <a:pPr>
              <a:lnSpc>
                <a:spcPct val="90000"/>
              </a:lnSpc>
            </a:pPr>
            <a:r>
              <a:rPr lang="en-US" altLang="en-US" dirty="0" smtClean="0">
                <a:solidFill>
                  <a:srgbClr val="993366"/>
                </a:solidFill>
                <a:latin typeface="Arial" charset="0"/>
                <a:cs typeface="Arial" charset="0"/>
              </a:rPr>
              <a:t>	</a:t>
            </a:r>
            <a:r>
              <a:rPr lang="en-US" altLang="en-US" dirty="0" smtClean="0">
                <a:solidFill>
                  <a:schemeClr val="accent2"/>
                </a:solidFill>
                <a:latin typeface="Arial" charset="0"/>
                <a:cs typeface="Arial" charset="0"/>
              </a:rPr>
              <a:t>Providing care that is respectful of and responsive to individual patient preferences, needs, and values and ensuring that patient values guide all clinical decisions.</a:t>
            </a:r>
          </a:p>
        </p:txBody>
      </p:sp>
      <p:sp>
        <p:nvSpPr>
          <p:cNvPr id="26627" name="Rectangle 4"/>
          <p:cNvSpPr>
            <a:spLocks noChangeArrowheads="1"/>
          </p:cNvSpPr>
          <p:nvPr/>
        </p:nvSpPr>
        <p:spPr bwMode="auto">
          <a:xfrm>
            <a:off x="457200" y="228600"/>
            <a:ext cx="8382000" cy="609600"/>
          </a:xfrm>
          <a:prstGeom prst="rect">
            <a:avLst/>
          </a:prstGeom>
          <a:noFill/>
          <a:ln w="9525">
            <a:noFill/>
            <a:miter lim="800000"/>
            <a:headEnd/>
            <a:tailEnd/>
          </a:ln>
        </p:spPr>
        <p:txBody>
          <a:bodyPr anchor="ctr"/>
          <a:lstStyle/>
          <a:p>
            <a:pPr algn="ctr" eaLnBrk="0" hangingPunct="0"/>
            <a:r>
              <a:rPr lang="en-US" sz="3000" dirty="0">
                <a:solidFill>
                  <a:schemeClr val="bg1"/>
                </a:solidFill>
              </a:rPr>
              <a:t>Patient- and Family-Centered Care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idx="4294967295"/>
          </p:nvPr>
        </p:nvSpPr>
        <p:spPr>
          <a:xfrm>
            <a:off x="914400" y="304800"/>
            <a:ext cx="7239000" cy="838200"/>
          </a:xfrm>
        </p:spPr>
        <p:txBody>
          <a:bodyPr/>
          <a:lstStyle/>
          <a:p>
            <a:r>
              <a:rPr lang="en-US" altLang="en-US" dirty="0" smtClean="0">
                <a:latin typeface="Arial" charset="0"/>
                <a:cs typeface="Arial" charset="0"/>
              </a:rPr>
              <a:t>Initiating Scale Up…</a:t>
            </a:r>
          </a:p>
        </p:txBody>
      </p:sp>
      <p:sp>
        <p:nvSpPr>
          <p:cNvPr id="28674" name="Rectangle 3"/>
          <p:cNvSpPr>
            <a:spLocks noGrp="1"/>
          </p:cNvSpPr>
          <p:nvPr>
            <p:ph type="body" idx="4294967295"/>
          </p:nvPr>
        </p:nvSpPr>
        <p:spPr>
          <a:xfrm>
            <a:off x="838200" y="1828800"/>
            <a:ext cx="7315200" cy="3429000"/>
          </a:xfrm>
        </p:spPr>
        <p:txBody>
          <a:bodyPr/>
          <a:lstStyle/>
          <a:p>
            <a:pPr algn="l">
              <a:buFont typeface="Franklin Gothic Book"/>
              <a:buChar char="•"/>
            </a:pPr>
            <a:r>
              <a:rPr lang="en-US" altLang="en-US" i="1" dirty="0" smtClean="0">
                <a:latin typeface="Arial" charset="0"/>
                <a:cs typeface="Arial" charset="0"/>
              </a:rPr>
              <a:t>Leadership Buy-In</a:t>
            </a:r>
          </a:p>
          <a:p>
            <a:pPr algn="l">
              <a:buFont typeface="Franklin Gothic Book"/>
              <a:buChar char="•"/>
            </a:pPr>
            <a:r>
              <a:rPr lang="en-US" altLang="en-US" i="1" dirty="0" smtClean="0">
                <a:latin typeface="Arial" charset="0"/>
                <a:cs typeface="Arial" charset="0"/>
              </a:rPr>
              <a:t>Defined Core Values</a:t>
            </a:r>
          </a:p>
          <a:p>
            <a:pPr algn="l">
              <a:buFont typeface="Franklin Gothic Book"/>
              <a:buChar char="•"/>
            </a:pPr>
            <a:r>
              <a:rPr lang="en-US" altLang="en-US" i="1" dirty="0" smtClean="0">
                <a:latin typeface="Arial" charset="0"/>
                <a:cs typeface="Arial" charset="0"/>
              </a:rPr>
              <a:t>Established Patient- Family-Centered Care </a:t>
            </a:r>
          </a:p>
          <a:p>
            <a:pPr algn="l"/>
            <a:r>
              <a:rPr lang="en-US" altLang="en-US" i="1" dirty="0" smtClean="0">
                <a:latin typeface="Arial" charset="0"/>
                <a:cs typeface="Arial" charset="0"/>
              </a:rPr>
              <a:t>	Committee</a:t>
            </a:r>
          </a:p>
          <a:p>
            <a:pPr algn="l">
              <a:buFont typeface="Franklin Gothic Book"/>
              <a:buChar char="•"/>
            </a:pPr>
            <a:r>
              <a:rPr lang="en-US" altLang="en-US" i="1" dirty="0" smtClean="0">
                <a:latin typeface="Arial" charset="0"/>
                <a:cs typeface="Arial" charset="0"/>
              </a:rPr>
              <a:t>Involved Patients and Families in design </a:t>
            </a:r>
          </a:p>
          <a:p>
            <a:pPr algn="l"/>
            <a:r>
              <a:rPr lang="en-US" altLang="en-US" i="1" dirty="0" smtClean="0">
                <a:latin typeface="Arial" charset="0"/>
                <a:cs typeface="Arial" charset="0"/>
              </a:rPr>
              <a:t> 	process</a:t>
            </a:r>
          </a:p>
          <a:p>
            <a:pPr algn="l">
              <a:buFont typeface="Franklin Gothic Book"/>
              <a:buChar char="•"/>
            </a:pPr>
            <a:r>
              <a:rPr lang="en-US" altLang="en-US" i="1" dirty="0" smtClean="0">
                <a:latin typeface="Arial" charset="0"/>
                <a:cs typeface="Arial" charset="0"/>
              </a:rPr>
              <a:t>Created position</a:t>
            </a:r>
          </a:p>
          <a:p>
            <a:pPr>
              <a:buFont typeface="Franklin Gothic Book"/>
              <a:buChar char="•"/>
            </a:pPr>
            <a:endParaRPr lang="en-US" altLang="en-US" i="1"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idx="4294967295"/>
          </p:nvPr>
        </p:nvSpPr>
        <p:spPr>
          <a:xfrm>
            <a:off x="533400" y="0"/>
            <a:ext cx="8229600" cy="1066800"/>
          </a:xfrm>
        </p:spPr>
        <p:txBody>
          <a:bodyPr anchor="ctr"/>
          <a:lstStyle/>
          <a:p>
            <a:r>
              <a:rPr lang="en-US" dirty="0" smtClean="0">
                <a:latin typeface="Arial" charset="0"/>
                <a:cs typeface="Arial" charset="0"/>
              </a:rPr>
              <a:t>Cultural Evolution in 1993</a:t>
            </a:r>
          </a:p>
        </p:txBody>
      </p:sp>
      <p:sp>
        <p:nvSpPr>
          <p:cNvPr id="31746" name="Rectangle 3"/>
          <p:cNvSpPr>
            <a:spLocks noGrp="1" noChangeArrowheads="1"/>
          </p:cNvSpPr>
          <p:nvPr>
            <p:ph type="body" idx="4294967295"/>
          </p:nvPr>
        </p:nvSpPr>
        <p:spPr>
          <a:xfrm>
            <a:off x="457200" y="1295400"/>
            <a:ext cx="8229600" cy="4267200"/>
          </a:xfrm>
        </p:spPr>
        <p:txBody>
          <a:bodyPr/>
          <a:lstStyle/>
          <a:p>
            <a:pPr marL="342900" indent="-342900" algn="l">
              <a:buFont typeface="Franklin Gothic Book"/>
              <a:buChar char="•"/>
            </a:pPr>
            <a:r>
              <a:rPr lang="en-US" sz="3200" dirty="0" smtClean="0">
                <a:latin typeface="Arial" charset="0"/>
                <a:cs typeface="Arial" charset="0"/>
              </a:rPr>
              <a:t>Open visitation initiated and definition of “visitor” changed forever</a:t>
            </a:r>
          </a:p>
          <a:p>
            <a:pPr marL="342900" indent="-342900" algn="l">
              <a:buFont typeface="Franklin Gothic Book"/>
              <a:buChar char="•"/>
            </a:pPr>
            <a:r>
              <a:rPr lang="en-US" sz="3200" dirty="0" smtClean="0">
                <a:latin typeface="Arial" charset="0"/>
                <a:cs typeface="Arial" charset="0"/>
              </a:rPr>
              <a:t>Began to challenge ‘old ways’ of practice</a:t>
            </a:r>
          </a:p>
          <a:p>
            <a:pPr marL="342900" indent="-342900" algn="l">
              <a:buFont typeface="Arial" pitchFamily="34" charset="0"/>
              <a:buChar char="•"/>
            </a:pPr>
            <a:r>
              <a:rPr lang="en-US" sz="3200" dirty="0" smtClean="0">
                <a:latin typeface="Arial" charset="0"/>
                <a:cs typeface="Arial" charset="0"/>
              </a:rPr>
              <a:t>Provided support opportunities for patients and families</a:t>
            </a:r>
          </a:p>
          <a:p>
            <a:pPr marL="342900" indent="-342900" algn="l">
              <a:buFont typeface="Franklin Gothic Book"/>
              <a:buChar char="•"/>
            </a:pPr>
            <a:r>
              <a:rPr lang="en-US" sz="3200" dirty="0" smtClean="0">
                <a:latin typeface="Arial" charset="0"/>
                <a:cs typeface="Arial" charset="0"/>
              </a:rPr>
              <a:t>Readily accepted input from patients and families (Family Advisory Council)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p:cNvSpPr>
          <p:nvPr>
            <p:ph type="title" idx="4294967295"/>
          </p:nvPr>
        </p:nvSpPr>
        <p:spPr>
          <a:xfrm>
            <a:off x="762000" y="152400"/>
            <a:ext cx="7924800" cy="762000"/>
          </a:xfrm>
        </p:spPr>
        <p:txBody>
          <a:bodyPr/>
          <a:lstStyle/>
          <a:p>
            <a:r>
              <a:rPr lang="en-US" sz="3600" dirty="0" smtClean="0">
                <a:latin typeface="Arial" charset="0"/>
                <a:cs typeface="Arial" charset="0"/>
              </a:rPr>
              <a:t>Moving Forward </a:t>
            </a:r>
          </a:p>
        </p:txBody>
      </p:sp>
      <p:sp>
        <p:nvSpPr>
          <p:cNvPr id="33794" name="Rectangle 3"/>
          <p:cNvSpPr>
            <a:spLocks noGrp="1"/>
          </p:cNvSpPr>
          <p:nvPr>
            <p:ph type="body" idx="4294967295"/>
          </p:nvPr>
        </p:nvSpPr>
        <p:spPr>
          <a:xfrm>
            <a:off x="914400" y="1143000"/>
            <a:ext cx="7315200" cy="4114800"/>
          </a:xfrm>
        </p:spPr>
        <p:txBody>
          <a:bodyPr/>
          <a:lstStyle/>
          <a:p>
            <a:pPr algn="l">
              <a:lnSpc>
                <a:spcPct val="90000"/>
              </a:lnSpc>
              <a:buFont typeface="Franklin Gothic Book"/>
              <a:buChar char="•"/>
            </a:pPr>
            <a:r>
              <a:rPr lang="en-US" sz="3200" dirty="0" smtClean="0">
                <a:latin typeface="Arial" charset="0"/>
                <a:cs typeface="Arial" charset="0"/>
              </a:rPr>
              <a:t>Created strategic plan to implement PFCC throughout the New Children’s Medical Center in 1997</a:t>
            </a:r>
          </a:p>
          <a:p>
            <a:pPr algn="l">
              <a:lnSpc>
                <a:spcPct val="90000"/>
              </a:lnSpc>
              <a:buFont typeface="Franklin Gothic Book"/>
              <a:buChar char="•"/>
            </a:pPr>
            <a:r>
              <a:rPr lang="en-US" sz="3200" dirty="0" smtClean="0">
                <a:latin typeface="Arial" charset="0"/>
                <a:cs typeface="Arial" charset="0"/>
              </a:rPr>
              <a:t>Extended PFCC programming as a model into adult inpatient and outpatient areas, beginning with the Neuroscience Center in 2002</a:t>
            </a:r>
          </a:p>
          <a:p>
            <a:pPr algn="l">
              <a:lnSpc>
                <a:spcPct val="90000"/>
              </a:lnSpc>
              <a:buFont typeface="Franklin Gothic Book"/>
              <a:buChar char="•"/>
            </a:pPr>
            <a:r>
              <a:rPr lang="en-US" sz="3200" dirty="0" smtClean="0">
                <a:latin typeface="Arial" charset="0"/>
                <a:cs typeface="Arial" charset="0"/>
              </a:rPr>
              <a:t>Involved Patients in a Family Forum (Health Partners Advisory Council)</a:t>
            </a:r>
          </a:p>
          <a:p>
            <a:pPr>
              <a:lnSpc>
                <a:spcPct val="90000"/>
              </a:lnSpc>
            </a:pPr>
            <a:endParaRPr lang="en-US" sz="22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title"/>
          </p:nvPr>
        </p:nvSpPr>
        <p:spPr/>
        <p:txBody>
          <a:bodyPr/>
          <a:lstStyle/>
          <a:p>
            <a:r>
              <a:rPr lang="en-US" sz="3600" dirty="0" smtClean="0">
                <a:latin typeface="Arial" charset="0"/>
                <a:cs typeface="Arial" charset="0"/>
              </a:rPr>
              <a:t>Partner Advisory Councils</a:t>
            </a:r>
          </a:p>
        </p:txBody>
      </p:sp>
      <p:sp>
        <p:nvSpPr>
          <p:cNvPr id="2" name="Text Placeholder 1"/>
          <p:cNvSpPr>
            <a:spLocks noGrp="1"/>
          </p:cNvSpPr>
          <p:nvPr>
            <p:ph type="body" idx="1"/>
          </p:nvPr>
        </p:nvSpPr>
        <p:spPr/>
        <p:txBody>
          <a:bodyPr/>
          <a:lstStyle/>
          <a:p>
            <a:pPr>
              <a:buNone/>
            </a:pPr>
            <a:r>
              <a:rPr lang="en-US" dirty="0"/>
              <a:t>Initiated Action:</a:t>
            </a:r>
          </a:p>
          <a:p>
            <a:pPr>
              <a:buNone/>
            </a:pPr>
            <a:r>
              <a:rPr lang="en-US" sz="1800" dirty="0" smtClean="0"/>
              <a:t>             </a:t>
            </a:r>
            <a:endParaRPr lang="en-US" sz="1800" dirty="0"/>
          </a:p>
          <a:p>
            <a:r>
              <a:rPr lang="en-US" dirty="0" smtClean="0"/>
              <a:t> Family </a:t>
            </a:r>
            <a:r>
              <a:rPr lang="en-US" dirty="0"/>
              <a:t>Guide to Services</a:t>
            </a:r>
          </a:p>
          <a:p>
            <a:r>
              <a:rPr lang="en-US" dirty="0" smtClean="0"/>
              <a:t> Doc Talk form</a:t>
            </a:r>
            <a:endParaRPr lang="en-US" dirty="0"/>
          </a:p>
          <a:p>
            <a:r>
              <a:rPr lang="en-US" dirty="0" smtClean="0"/>
              <a:t> Billing </a:t>
            </a:r>
            <a:r>
              <a:rPr lang="en-US" dirty="0"/>
              <a:t>issues</a:t>
            </a:r>
          </a:p>
          <a:p>
            <a:r>
              <a:rPr lang="en-US" dirty="0" smtClean="0"/>
              <a:t> Reporting lab results</a:t>
            </a:r>
            <a:endParaRPr lang="en-US" dirty="0"/>
          </a:p>
          <a:p>
            <a:r>
              <a:rPr lang="en-US" dirty="0" smtClean="0"/>
              <a:t> ER </a:t>
            </a:r>
            <a:r>
              <a:rPr lang="en-US" dirty="0"/>
              <a:t>Discharge Forms</a:t>
            </a:r>
          </a:p>
          <a:p>
            <a:r>
              <a:rPr lang="en-US" dirty="0" smtClean="0"/>
              <a:t> Redesign </a:t>
            </a:r>
            <a:r>
              <a:rPr lang="en-US" dirty="0"/>
              <a:t>of areas</a:t>
            </a: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p:cNvSpPr>
          <p:nvPr>
            <p:ph type="title" idx="4294967295"/>
          </p:nvPr>
        </p:nvSpPr>
        <p:spPr>
          <a:xfrm>
            <a:off x="381000" y="457200"/>
            <a:ext cx="8534400" cy="1295400"/>
          </a:xfrm>
        </p:spPr>
        <p:txBody>
          <a:bodyPr/>
          <a:lstStyle/>
          <a:p>
            <a:r>
              <a:rPr lang="en-US" sz="3600" dirty="0" smtClean="0">
                <a:latin typeface="Arial" charset="0"/>
                <a:cs typeface="Arial" charset="0"/>
              </a:rPr>
              <a:t>Dimensions of</a:t>
            </a:r>
            <a:br>
              <a:rPr lang="en-US" sz="3600" dirty="0" smtClean="0">
                <a:latin typeface="Arial" charset="0"/>
                <a:cs typeface="Arial" charset="0"/>
              </a:rPr>
            </a:br>
            <a:r>
              <a:rPr lang="en-US" sz="3600" dirty="0" smtClean="0">
                <a:latin typeface="Arial" charset="0"/>
                <a:cs typeface="Arial" charset="0"/>
              </a:rPr>
              <a:t>Patient-and Family-Centered Care</a:t>
            </a:r>
          </a:p>
        </p:txBody>
      </p:sp>
      <p:sp>
        <p:nvSpPr>
          <p:cNvPr id="35842" name="Rectangle 3"/>
          <p:cNvSpPr>
            <a:spLocks noGrp="1"/>
          </p:cNvSpPr>
          <p:nvPr>
            <p:ph type="body" idx="4294967295"/>
          </p:nvPr>
        </p:nvSpPr>
        <p:spPr>
          <a:xfrm>
            <a:off x="990600" y="2286000"/>
            <a:ext cx="7239000" cy="3119438"/>
          </a:xfrm>
        </p:spPr>
        <p:txBody>
          <a:bodyPr/>
          <a:lstStyle/>
          <a:p>
            <a:pPr marL="457200" indent="-457200" algn="l">
              <a:buFontTx/>
              <a:buAutoNum type="arabicParenR"/>
            </a:pPr>
            <a:r>
              <a:rPr lang="en-US" sz="4800" dirty="0" smtClean="0">
                <a:latin typeface="Arial" charset="0"/>
                <a:cs typeface="Arial" charset="0"/>
              </a:rPr>
              <a:t> Clinical Services</a:t>
            </a:r>
          </a:p>
          <a:p>
            <a:pPr marL="457200" indent="-457200" algn="l">
              <a:buFontTx/>
              <a:buAutoNum type="arabicParenR"/>
            </a:pPr>
            <a:r>
              <a:rPr lang="en-US" sz="4800" dirty="0" smtClean="0">
                <a:latin typeface="Arial" charset="0"/>
                <a:cs typeface="Arial" charset="0"/>
              </a:rPr>
              <a:t> Medical Education</a:t>
            </a:r>
          </a:p>
          <a:p>
            <a:pPr marL="457200" indent="-457200" algn="l">
              <a:buFontTx/>
              <a:buAutoNum type="arabicParenR"/>
            </a:pPr>
            <a:r>
              <a:rPr lang="en-US" sz="4800" dirty="0" smtClean="0">
                <a:latin typeface="Arial" charset="0"/>
                <a:cs typeface="Arial" charset="0"/>
              </a:rPr>
              <a:t> Research</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998</TotalTime>
  <Words>384</Words>
  <Application>Microsoft Office PowerPoint</Application>
  <PresentationFormat>On-screen Show (4:3)</PresentationFormat>
  <Paragraphs>83</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Equity</vt:lpstr>
      <vt:lpstr>Slide 1</vt:lpstr>
      <vt:lpstr>Who We Are</vt:lpstr>
      <vt:lpstr>A New Approach to Care</vt:lpstr>
      <vt:lpstr>Institute for Family-Centered Care Patient- and family-centered care is an approach to the planning, delivery, and  evaluation of health care that is grounded in mutually beneficial partnerships among health care providers, patients, and families.  It redefines the relationships in health care.</vt:lpstr>
      <vt:lpstr>Initiating Scale Up…</vt:lpstr>
      <vt:lpstr>Cultural Evolution in 1993</vt:lpstr>
      <vt:lpstr>Moving Forward </vt:lpstr>
      <vt:lpstr>Partner Advisory Councils</vt:lpstr>
      <vt:lpstr>Dimensions of Patient-and Family-Centered Care</vt:lpstr>
      <vt:lpstr>Patient and Family Involvement  in Professional Education</vt:lpstr>
      <vt:lpstr>Improving Our Efforts…</vt:lpstr>
      <vt:lpstr>Spread</vt:lpstr>
      <vt:lpstr>Questions??</vt:lpstr>
    </vt:vector>
  </TitlesOfParts>
  <Company>Medical College of Georgia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MCG Health Weight Loss Program</dc:title>
  <dc:creator>Medical College of Georgia</dc:creator>
  <cp:lastModifiedBy>DHHS</cp:lastModifiedBy>
  <cp:revision>103</cp:revision>
  <dcterms:created xsi:type="dcterms:W3CDTF">2011-03-29T14:41:01Z</dcterms:created>
  <dcterms:modified xsi:type="dcterms:W3CDTF">2011-12-14T18:16:39Z</dcterms:modified>
</cp:coreProperties>
</file>