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xlsx" ContentType="application/vnd.openxmlformats-officedocument.spreadsheetml.sheet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</p:sldMasterIdLst>
  <p:notesMasterIdLst>
    <p:notesMasterId r:id="rId20"/>
  </p:notesMasterIdLst>
  <p:handoutMasterIdLst>
    <p:handoutMasterId r:id="rId21"/>
  </p:handoutMasterIdLst>
  <p:sldIdLst>
    <p:sldId id="258" r:id="rId2"/>
    <p:sldId id="272" r:id="rId3"/>
    <p:sldId id="273" r:id="rId4"/>
    <p:sldId id="274" r:id="rId5"/>
    <p:sldId id="314" r:id="rId6"/>
    <p:sldId id="280" r:id="rId7"/>
    <p:sldId id="281" r:id="rId8"/>
    <p:sldId id="283" r:id="rId9"/>
    <p:sldId id="312" r:id="rId10"/>
    <p:sldId id="287" r:id="rId11"/>
    <p:sldId id="289" r:id="rId12"/>
    <p:sldId id="310" r:id="rId13"/>
    <p:sldId id="311" r:id="rId14"/>
    <p:sldId id="291" r:id="rId15"/>
    <p:sldId id="308" r:id="rId16"/>
    <p:sldId id="279" r:id="rId17"/>
    <p:sldId id="306" r:id="rId18"/>
    <p:sldId id="307" r:id="rId19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20000"/>
      </a:spcBef>
      <a:spcAft>
        <a:spcPct val="0"/>
      </a:spcAft>
      <a:defRPr sz="2400" b="1" kern="1200">
        <a:solidFill>
          <a:schemeClr val="tx1"/>
        </a:solidFill>
        <a:latin typeface="Verdana" pitchFamily="34" charset="0"/>
        <a:ea typeface="ＭＳ Ｐゴシック" pitchFamily="34" charset="-128"/>
        <a:cs typeface="+mn-cs"/>
      </a:defRPr>
    </a:lvl1pPr>
    <a:lvl2pPr marL="457200" algn="ctr" rtl="0" fontAlgn="base">
      <a:spcBef>
        <a:spcPct val="20000"/>
      </a:spcBef>
      <a:spcAft>
        <a:spcPct val="0"/>
      </a:spcAft>
      <a:defRPr sz="2400" b="1" kern="1200">
        <a:solidFill>
          <a:schemeClr val="tx1"/>
        </a:solidFill>
        <a:latin typeface="Verdana" pitchFamily="34" charset="0"/>
        <a:ea typeface="ＭＳ Ｐゴシック" pitchFamily="34" charset="-128"/>
        <a:cs typeface="+mn-cs"/>
      </a:defRPr>
    </a:lvl2pPr>
    <a:lvl3pPr marL="914400" algn="ctr" rtl="0" fontAlgn="base">
      <a:spcBef>
        <a:spcPct val="20000"/>
      </a:spcBef>
      <a:spcAft>
        <a:spcPct val="0"/>
      </a:spcAft>
      <a:defRPr sz="2400" b="1" kern="1200">
        <a:solidFill>
          <a:schemeClr val="tx1"/>
        </a:solidFill>
        <a:latin typeface="Verdana" pitchFamily="34" charset="0"/>
        <a:ea typeface="ＭＳ Ｐゴシック" pitchFamily="34" charset="-128"/>
        <a:cs typeface="+mn-cs"/>
      </a:defRPr>
    </a:lvl3pPr>
    <a:lvl4pPr marL="1371600" algn="ctr" rtl="0" fontAlgn="base">
      <a:spcBef>
        <a:spcPct val="20000"/>
      </a:spcBef>
      <a:spcAft>
        <a:spcPct val="0"/>
      </a:spcAft>
      <a:defRPr sz="2400" b="1" kern="1200">
        <a:solidFill>
          <a:schemeClr val="tx1"/>
        </a:solidFill>
        <a:latin typeface="Verdana" pitchFamily="34" charset="0"/>
        <a:ea typeface="ＭＳ Ｐゴシック" pitchFamily="34" charset="-128"/>
        <a:cs typeface="+mn-cs"/>
      </a:defRPr>
    </a:lvl4pPr>
    <a:lvl5pPr marL="1828800" algn="ctr" rtl="0" fontAlgn="base">
      <a:spcBef>
        <a:spcPct val="20000"/>
      </a:spcBef>
      <a:spcAft>
        <a:spcPct val="0"/>
      </a:spcAft>
      <a:defRPr sz="2400" b="1" kern="1200">
        <a:solidFill>
          <a:schemeClr val="tx1"/>
        </a:solidFill>
        <a:latin typeface="Verdan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Verdan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Verdan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Verdan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Verdana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FFFF"/>
    <a:srgbClr val="FFFFFF"/>
    <a:srgbClr val="D9F2FF"/>
    <a:srgbClr val="E7F4F5"/>
    <a:srgbClr val="34349C"/>
    <a:srgbClr val="0000CC"/>
    <a:srgbClr val="FF7C80"/>
    <a:srgbClr val="9966FF"/>
    <a:srgbClr val="6600CC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4" autoAdjust="0"/>
    <p:restoredTop sz="86374" autoAdjust="0"/>
  </p:normalViewPr>
  <p:slideViewPr>
    <p:cSldViewPr>
      <p:cViewPr>
        <p:scale>
          <a:sx n="75" d="100"/>
          <a:sy n="75" d="100"/>
        </p:scale>
        <p:origin x="-1712" y="-12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97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00" d="100"/>
          <a:sy n="100" d="100"/>
        </p:scale>
        <p:origin x="-3824" y="-52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600" dirty="0"/>
              <a:t>% Most Positive Score</a:t>
            </a:r>
          </a:p>
        </c:rich>
      </c:tx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Sheet1!$E$1</c:f>
              <c:strCache>
                <c:ptCount val="1"/>
                <c:pt idx="0">
                  <c:v>Overall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MD Rating</c:v>
                </c:pt>
                <c:pt idx="1">
                  <c:v>Office Staff</c:v>
                </c:pt>
                <c:pt idx="2">
                  <c:v>MD Communication</c:v>
                </c:pt>
                <c:pt idx="3">
                  <c:v>Access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75.0</c:v>
                </c:pt>
                <c:pt idx="1">
                  <c:v>90.0</c:v>
                </c:pt>
                <c:pt idx="2">
                  <c:v>90.0</c:v>
                </c:pt>
                <c:pt idx="3">
                  <c:v>59.0</c:v>
                </c:pt>
              </c:numCache>
            </c:numRef>
          </c:val>
        </c:ser>
        <c:ser>
          <c:idx val="1"/>
          <c:order val="1"/>
          <c:tx>
            <c:strRef>
              <c:f>Sheet1!$D$1</c:f>
              <c:strCache>
                <c:ptCount val="1"/>
                <c:pt idx="0">
                  <c:v>Family Practice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MD Rating</c:v>
                </c:pt>
                <c:pt idx="1">
                  <c:v>Office Staff</c:v>
                </c:pt>
                <c:pt idx="2">
                  <c:v>MD Communication</c:v>
                </c:pt>
                <c:pt idx="3">
                  <c:v>Access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73.0</c:v>
                </c:pt>
                <c:pt idx="1">
                  <c:v>90.0</c:v>
                </c:pt>
                <c:pt idx="2">
                  <c:v>90.0</c:v>
                </c:pt>
                <c:pt idx="3">
                  <c:v>57.0</c:v>
                </c:pt>
              </c:numCache>
            </c:numRef>
          </c:val>
        </c:ser>
        <c:ser>
          <c:idx val="2"/>
          <c:order val="2"/>
          <c:tx>
            <c:strRef>
              <c:f>Sheet1!$C$1</c:f>
              <c:strCache>
                <c:ptCount val="1"/>
                <c:pt idx="0">
                  <c:v>Internal Medicine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MD Rating</c:v>
                </c:pt>
                <c:pt idx="1">
                  <c:v>Office Staff</c:v>
                </c:pt>
                <c:pt idx="2">
                  <c:v>MD Communication</c:v>
                </c:pt>
                <c:pt idx="3">
                  <c:v>Access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76.0</c:v>
                </c:pt>
                <c:pt idx="1">
                  <c:v>90.0</c:v>
                </c:pt>
                <c:pt idx="2">
                  <c:v>90.0</c:v>
                </c:pt>
                <c:pt idx="3">
                  <c:v>56.0</c:v>
                </c:pt>
              </c:numCache>
            </c:numRef>
          </c:val>
        </c:ser>
        <c:ser>
          <c:idx val="3"/>
          <c:order val="3"/>
          <c:tx>
            <c:strRef>
              <c:f>Sheet1!$B$1</c:f>
              <c:strCache>
                <c:ptCount val="1"/>
                <c:pt idx="0">
                  <c:v>OB/GYN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MD Rating</c:v>
                </c:pt>
                <c:pt idx="1">
                  <c:v>Office Staff</c:v>
                </c:pt>
                <c:pt idx="2">
                  <c:v>MD Communication</c:v>
                </c:pt>
                <c:pt idx="3">
                  <c:v>Access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72.0</c:v>
                </c:pt>
                <c:pt idx="1">
                  <c:v>86.0</c:v>
                </c:pt>
                <c:pt idx="2">
                  <c:v>89.0</c:v>
                </c:pt>
                <c:pt idx="3">
                  <c:v>63.0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547020504"/>
        <c:axId val="546889688"/>
      </c:barChart>
      <c:catAx>
        <c:axId val="5470205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546889688"/>
        <c:crosses val="autoZero"/>
        <c:auto val="1"/>
        <c:lblAlgn val="ctr"/>
        <c:lblOffset val="100"/>
        <c:noMultiLvlLbl val="0"/>
      </c:catAx>
      <c:valAx>
        <c:axId val="546889688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54702050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E80EC4-2802-42CE-9D32-598D5B3D98F3}" type="datetimeFigureOut">
              <a:rPr lang="en-US" smtClean="0"/>
              <a:pPr/>
              <a:t>10/18/11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3B5F54-365E-4558-B653-560ADE0D74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817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1200" b="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 b="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1200" b="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 b="0" smtClean="0">
                <a:latin typeface="Arial" charset="0"/>
              </a:defRPr>
            </a:lvl1pPr>
          </a:lstStyle>
          <a:p>
            <a:pPr>
              <a:defRPr/>
            </a:pPr>
            <a:fld id="{A58B3EF9-DF71-40BE-B6E3-C7D137EDA0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4564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8B3EF9-DF71-40BE-B6E3-C7D137EDA0C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8B3EF9-DF71-40BE-B6E3-C7D137EDA0C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8B3EF9-DF71-40BE-B6E3-C7D137EDA0C6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8B3EF9-DF71-40BE-B6E3-C7D137EDA0C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8B3EF9-DF71-40BE-B6E3-C7D137EDA0C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8B3EF9-DF71-40BE-B6E3-C7D137EDA0C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8B3EF9-DF71-40BE-B6E3-C7D137EDA0C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8B3EF9-DF71-40BE-B6E3-C7D137EDA0C6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8B3EF9-DF71-40BE-B6E3-C7D137EDA0C6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8B3EF9-DF71-40BE-B6E3-C7D137EDA0C6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8B3EF9-DF71-40BE-B6E3-C7D137EDA0C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8B3EF9-DF71-40BE-B6E3-C7D137EDA0C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8B3EF9-DF71-40BE-B6E3-C7D137EDA0C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8B3EF9-DF71-40BE-B6E3-C7D137EDA0C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8B3EF9-DF71-40BE-B6E3-C7D137EDA0C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8B3EF9-DF71-40BE-B6E3-C7D137EDA0C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8B3EF9-DF71-40BE-B6E3-C7D137EDA0C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8B3EF9-DF71-40BE-B6E3-C7D137EDA0C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ahrq brandi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6248400"/>
            <a:ext cx="1600200" cy="422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7"/>
          <p:cNvSpPr>
            <a:spLocks noChangeArrowheads="1"/>
          </p:cNvSpPr>
          <p:nvPr userDrawn="1"/>
        </p:nvSpPr>
        <p:spPr bwMode="auto">
          <a:xfrm>
            <a:off x="0" y="1447800"/>
            <a:ext cx="9144000" cy="152400"/>
          </a:xfrm>
          <a:prstGeom prst="rect">
            <a:avLst/>
          </a:prstGeom>
          <a:gradFill rotWithShape="1">
            <a:gsLst>
              <a:gs pos="0">
                <a:srgbClr val="0099CC"/>
              </a:gs>
              <a:gs pos="100000">
                <a:srgbClr val="6600CC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6" name="Picture 9" descr="CAHPS Website logo"/>
          <p:cNvPicPr>
            <a:picLocks noChangeAspect="1" noChangeArrowheads="1"/>
          </p:cNvPicPr>
          <p:nvPr userDrawn="1"/>
        </p:nvPicPr>
        <p:blipFill>
          <a:blip r:embed="rId3" cstate="print"/>
          <a:srcRect r="6044"/>
          <a:stretch>
            <a:fillRect/>
          </a:stretch>
        </p:blipFill>
        <p:spPr bwMode="auto">
          <a:xfrm>
            <a:off x="304800" y="457200"/>
            <a:ext cx="3657600" cy="145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E30BDE-E274-4710-A55A-4E58A88126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EF4AD7-7F13-4A91-90AF-C4E63066E1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EF6DA3-DC11-4751-A106-D3B8EEE7DF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0DCB8-EE6D-4CDD-B38E-094B8981F8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40386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40386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945363-E5AA-4601-A8A0-4C3F64E9DE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BF1FFD-6F8A-4089-84A4-19B631030D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B05D20-3A0F-4FCE-87D2-91B203ECC5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E8411C-D29D-48C2-917B-A629E29D16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39DFC7-8734-4499-8EAF-60E40231D5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A8C7C-3E77-4240-8016-7BA7BB2F48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543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52600"/>
            <a:ext cx="8229600" cy="437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400" b="0" smtClean="0"/>
            </a:lvl1pPr>
          </a:lstStyle>
          <a:p>
            <a:pPr>
              <a:defRPr/>
            </a:pPr>
            <a:fld id="{5C90885F-E774-409F-B78E-B45D250150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29" name="Picture 8" descr="CAHPS_LOGOnotag150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772400" y="2286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10" descr="ahrq brandin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57200" y="6248400"/>
            <a:ext cx="1640771" cy="433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0" name="Rectangle 12"/>
          <p:cNvSpPr>
            <a:spLocks noChangeArrowheads="1"/>
          </p:cNvSpPr>
          <p:nvPr userDrawn="1"/>
        </p:nvSpPr>
        <p:spPr bwMode="auto">
          <a:xfrm>
            <a:off x="0" y="1447800"/>
            <a:ext cx="9144000" cy="152400"/>
          </a:xfrm>
          <a:prstGeom prst="rect">
            <a:avLst/>
          </a:prstGeom>
          <a:gradFill rotWithShape="1">
            <a:gsLst>
              <a:gs pos="0">
                <a:srgbClr val="0099CC"/>
              </a:gs>
              <a:gs pos="100000">
                <a:srgbClr val="6600CC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181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766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1400" b="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 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8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chart" Target="../charts/char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hps.ahrq.gov/" TargetMode="External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ahps.ahrq.gov/" TargetMode="External"/><Relationship Id="rId4" Type="http://schemas.openxmlformats.org/officeDocument/2006/relationships/hyperlink" Target="mailto:NCBD1@ahrq.gov" TargetMode="External"/><Relationship Id="rId5" Type="http://schemas.openxmlformats.org/officeDocument/2006/relationships/hyperlink" Target="mailto:CAHPS1@ahrq.gov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hps.ahrq.gov" TargetMode="External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2400" dirty="0" smtClean="0">
                <a:latin typeface="Book Antiqua" pitchFamily="18" charset="0"/>
                <a:ea typeface="ＭＳ Ｐゴシック" pitchFamily="34" charset="-128"/>
              </a:rPr>
              <a:t>Assessing CAHPS Clinician &amp; Group Survey Results</a:t>
            </a:r>
            <a:br>
              <a:rPr lang="en-US" sz="2400" dirty="0" smtClean="0">
                <a:latin typeface="Book Antiqua" pitchFamily="18" charset="0"/>
                <a:ea typeface="ＭＳ Ｐゴシック" pitchFamily="34" charset="-128"/>
              </a:rPr>
            </a:br>
            <a:r>
              <a:rPr lang="en-US" sz="2400" dirty="0" smtClean="0">
                <a:latin typeface="Book Antiqua" pitchFamily="18" charset="0"/>
                <a:ea typeface="ＭＳ Ｐゴシック" pitchFamily="34" charset="-128"/>
              </a:rPr>
              <a:t>What Can CAHPS Database Do For You</a:t>
            </a:r>
            <a:endParaRPr lang="en-US" sz="2400" dirty="0" smtClean="0"/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038600"/>
            <a:ext cx="6400800" cy="10668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tx2"/>
                </a:solidFill>
                <a:latin typeface="Book Antiqua" pitchFamily="18" charset="0"/>
                <a:ea typeface="ＭＳ Ｐゴシック" pitchFamily="34" charset="-128"/>
                <a:cs typeface="Book Antiqua" pitchFamily="18" charset="0"/>
              </a:rPr>
              <a:t>Janice Ricketts, CAHPS Database Manager, Westat</a:t>
            </a:r>
          </a:p>
          <a:p>
            <a:pPr eaLnBrk="1" hangingPunct="1"/>
            <a:r>
              <a:rPr lang="en-US" dirty="0" smtClean="0">
                <a:solidFill>
                  <a:schemeClr val="tx2"/>
                </a:solidFill>
                <a:latin typeface="Book Antiqua" pitchFamily="18" charset="0"/>
                <a:ea typeface="ＭＳ Ｐゴシック" pitchFamily="34" charset="-128"/>
                <a:cs typeface="Book Antiqua" pitchFamily="18" charset="0"/>
              </a:rPr>
              <a:t>2011 AHRQ Annual Conference</a:t>
            </a:r>
          </a:p>
          <a:p>
            <a:pPr eaLnBrk="1" hangingPunct="1"/>
            <a:r>
              <a:rPr lang="en-US" dirty="0" smtClean="0">
                <a:solidFill>
                  <a:schemeClr val="tx2"/>
                </a:solidFill>
                <a:latin typeface="Book Antiqua" pitchFamily="18" charset="0"/>
                <a:ea typeface="ＭＳ Ｐゴシック" pitchFamily="34" charset="-128"/>
                <a:cs typeface="Book Antiqua" pitchFamily="18" charset="0"/>
              </a:rPr>
              <a:t>September 18, 2011 </a:t>
            </a:r>
          </a:p>
          <a:p>
            <a:pPr eaLnBrk="1" hangingPunct="1"/>
            <a:endParaRPr lang="en-US" dirty="0" smtClean="0">
              <a:ea typeface="ＭＳ Ｐゴシック" pitchFamily="34" charset="-128"/>
              <a:cs typeface="Book Antiqua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2057400" cy="43735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100" b="0" dirty="0">
                <a:solidFill>
                  <a:schemeClr val="accent2"/>
                </a:solidFill>
              </a:rPr>
              <a:t>View the distribution of scores for all response options.</a:t>
            </a:r>
          </a:p>
          <a:p>
            <a:pPr marL="0" indent="0">
              <a:buNone/>
            </a:pPr>
            <a:endParaRPr lang="en-US" sz="2100" b="0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US" sz="2100" b="0" dirty="0">
                <a:solidFill>
                  <a:schemeClr val="accent2"/>
                </a:solidFill>
              </a:rPr>
              <a:t>Allows users to run custom one-way and two-way frequencies by selected respondent and practice </a:t>
            </a:r>
            <a:r>
              <a:rPr lang="en-US" sz="2100" b="0" dirty="0" smtClean="0">
                <a:solidFill>
                  <a:schemeClr val="accent2"/>
                </a:solidFill>
              </a:rPr>
              <a:t>characteristics.</a:t>
            </a:r>
            <a:endParaRPr lang="en-US" sz="2100" b="0" dirty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EF6DA3-DC11-4751-A106-D3B8EEE7DFF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5" name="Picture 4" descr="Example of frequency distribution of scores for the response options doctor listened carefully question by gender .&#10;"/>
          <p:cNvPicPr>
            <a:picLocks noChangeAspect="1"/>
          </p:cNvPicPr>
          <p:nvPr/>
        </p:nvPicPr>
        <p:blipFill>
          <a:blip r:embed="rId3" cstate="print"/>
          <a:srcRect l="12802" t="17779"/>
          <a:stretch>
            <a:fillRect/>
          </a:stretch>
        </p:blipFill>
        <p:spPr>
          <a:xfrm>
            <a:off x="2209800" y="1828800"/>
            <a:ext cx="6773829" cy="45992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Barchart</a:t>
            </a:r>
            <a:r>
              <a:rPr lang="en-US" dirty="0" smtClean="0"/>
              <a:t>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2209800" cy="4373563"/>
          </a:xfrm>
        </p:spPr>
        <p:txBody>
          <a:bodyPr/>
          <a:lstStyle/>
          <a:p>
            <a:pPr marL="0" indent="0">
              <a:buNone/>
            </a:pPr>
            <a:r>
              <a:rPr lang="en-US" sz="1800" b="0" dirty="0" smtClean="0">
                <a:solidFill>
                  <a:schemeClr val="accent2"/>
                </a:solidFill>
              </a:rPr>
              <a:t>Display </a:t>
            </a:r>
            <a:r>
              <a:rPr lang="en-US" sz="1800" b="0" dirty="0">
                <a:solidFill>
                  <a:schemeClr val="accent2"/>
                </a:solidFill>
              </a:rPr>
              <a:t>a graphical distribution of survey results that show the top, bottom, and middle response categories. </a:t>
            </a:r>
            <a:endParaRPr lang="en-US" sz="1800" b="0" dirty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EF6DA3-DC11-4751-A106-D3B8EEE7DFF6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11" name="Picture 10" descr="Example of Bar chart displaying  a graphical distribution of survey results that show the top, bottom, and middle response categories. &#10;"/>
          <p:cNvPicPr>
            <a:picLocks noChangeAspect="1"/>
          </p:cNvPicPr>
          <p:nvPr/>
        </p:nvPicPr>
        <p:blipFill>
          <a:blip r:embed="rId3" cstate="print"/>
          <a:srcRect l="1515" t="13974" b="34445"/>
          <a:stretch>
            <a:fillRect/>
          </a:stretch>
        </p:blipFill>
        <p:spPr>
          <a:xfrm>
            <a:off x="2438400" y="1676400"/>
            <a:ext cx="5410200" cy="4967536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Barchart</a:t>
            </a:r>
            <a:r>
              <a:rPr lang="en-US" dirty="0" smtClean="0"/>
              <a:t> Results –Submitter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2438400" cy="4373563"/>
          </a:xfrm>
        </p:spPr>
        <p:txBody>
          <a:bodyPr/>
          <a:lstStyle/>
          <a:p>
            <a:pPr marL="91440" indent="0">
              <a:buNone/>
            </a:pPr>
            <a:r>
              <a:rPr lang="en-US" sz="1400" b="0" dirty="0" smtClean="0">
                <a:solidFill>
                  <a:schemeClr val="accent2"/>
                </a:solidFill>
              </a:rPr>
              <a:t>Compare </a:t>
            </a:r>
            <a:r>
              <a:rPr lang="en-US" sz="1400" b="0" dirty="0">
                <a:solidFill>
                  <a:schemeClr val="accent2"/>
                </a:solidFill>
              </a:rPr>
              <a:t>your results to National Distribution and practice site characteristics such as</a:t>
            </a:r>
            <a:r>
              <a:rPr lang="en-US" sz="1400" b="0" dirty="0" smtClean="0">
                <a:solidFill>
                  <a:schemeClr val="accent2"/>
                </a:solidFill>
              </a:rPr>
              <a:t>:</a:t>
            </a:r>
          </a:p>
          <a:p>
            <a:pPr marL="91440" indent="0">
              <a:buNone/>
            </a:pPr>
            <a:endParaRPr lang="en-US" sz="1400" b="0" dirty="0">
              <a:solidFill>
                <a:schemeClr val="accent2"/>
              </a:solidFill>
            </a:endParaRPr>
          </a:p>
          <a:p>
            <a:pPr marL="274320" lvl="1"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400" dirty="0">
                <a:solidFill>
                  <a:schemeClr val="accent2"/>
                </a:solidFill>
              </a:rPr>
              <a:t> Region</a:t>
            </a:r>
          </a:p>
          <a:p>
            <a:pPr marL="274320" lvl="1"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400" dirty="0">
                <a:solidFill>
                  <a:schemeClr val="accent2"/>
                </a:solidFill>
              </a:rPr>
              <a:t> Physician specialty</a:t>
            </a:r>
          </a:p>
          <a:p>
            <a:pPr marL="274320" lvl="1"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400" dirty="0">
                <a:solidFill>
                  <a:schemeClr val="accent2"/>
                </a:solidFill>
              </a:rPr>
              <a:t> Practice ownership</a:t>
            </a:r>
            <a:br>
              <a:rPr lang="en-US" sz="1400" dirty="0">
                <a:solidFill>
                  <a:schemeClr val="accent2"/>
                </a:solidFill>
              </a:rPr>
            </a:br>
            <a:r>
              <a:rPr lang="en-US" sz="1400" dirty="0">
                <a:solidFill>
                  <a:schemeClr val="accent2"/>
                </a:solidFill>
              </a:rPr>
              <a:t> </a:t>
            </a:r>
            <a:r>
              <a:rPr lang="en-US" sz="1400" dirty="0" smtClean="0">
                <a:solidFill>
                  <a:schemeClr val="accent2"/>
                </a:solidFill>
              </a:rPr>
              <a:t>&amp; </a:t>
            </a:r>
            <a:r>
              <a:rPr lang="en-US" sz="1400" dirty="0">
                <a:solidFill>
                  <a:schemeClr val="accent2"/>
                </a:solidFill>
              </a:rPr>
              <a:t>affiliation</a:t>
            </a:r>
          </a:p>
          <a:p>
            <a:pPr marL="274320" lvl="1"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400" dirty="0" smtClean="0">
                <a:solidFill>
                  <a:schemeClr val="accent2"/>
                </a:solidFill>
              </a:rPr>
              <a:t> Number </a:t>
            </a:r>
            <a:r>
              <a:rPr lang="en-US" sz="1400" dirty="0">
                <a:solidFill>
                  <a:schemeClr val="accent2"/>
                </a:solidFill>
              </a:rPr>
              <a:t>of visits</a:t>
            </a:r>
            <a:br>
              <a:rPr lang="en-US" sz="1400" dirty="0">
                <a:solidFill>
                  <a:schemeClr val="accent2"/>
                </a:solidFill>
              </a:rPr>
            </a:br>
            <a:r>
              <a:rPr lang="en-US" sz="1400" dirty="0">
                <a:solidFill>
                  <a:schemeClr val="accent2"/>
                </a:solidFill>
              </a:rPr>
              <a:t> </a:t>
            </a:r>
            <a:r>
              <a:rPr lang="en-US" sz="1400" dirty="0" smtClean="0">
                <a:solidFill>
                  <a:schemeClr val="accent2"/>
                </a:solidFill>
              </a:rPr>
              <a:t>per </a:t>
            </a:r>
            <a:r>
              <a:rPr lang="en-US" sz="1400" dirty="0">
                <a:solidFill>
                  <a:schemeClr val="accent2"/>
                </a:solidFill>
              </a:rPr>
              <a:t>practice</a:t>
            </a:r>
          </a:p>
          <a:p>
            <a:pPr marL="274320" lvl="1">
              <a:buFont typeface="Wingdings" pitchFamily="2" charset="2"/>
              <a:buChar char="§"/>
            </a:pPr>
            <a:r>
              <a:rPr lang="en-US" sz="1400" dirty="0">
                <a:solidFill>
                  <a:schemeClr val="accent2"/>
                </a:solidFill>
              </a:rPr>
              <a:t> Survey mode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EF6DA3-DC11-4751-A106-D3B8EEE7DFF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grpSp>
        <p:nvGrpSpPr>
          <p:cNvPr id="9" name="Group 8" descr="Example of bar chart of a participating group and practice sites results compared to selected benchmarks.&#10;"/>
          <p:cNvGrpSpPr/>
          <p:nvPr/>
        </p:nvGrpSpPr>
        <p:grpSpPr>
          <a:xfrm>
            <a:off x="2971800" y="1752600"/>
            <a:ext cx="4572000" cy="4584307"/>
            <a:chOff x="2971800" y="1752600"/>
            <a:chExt cx="4572000" cy="4584307"/>
          </a:xfrm>
        </p:grpSpPr>
        <p:pic>
          <p:nvPicPr>
            <p:cNvPr id="7" name="Picture 6" descr="BarChart Results 2.bmp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971800" y="1752600"/>
              <a:ext cx="4572000" cy="4584307"/>
            </a:xfrm>
            <a:prstGeom prst="rect">
              <a:avLst/>
            </a:prstGeom>
          </p:spPr>
        </p:pic>
        <p:sp>
          <p:nvSpPr>
            <p:cNvPr id="11" name="Oval 10"/>
            <p:cNvSpPr/>
            <p:nvPr/>
          </p:nvSpPr>
          <p:spPr bwMode="auto">
            <a:xfrm>
              <a:off x="5181600" y="2819400"/>
              <a:ext cx="2286000" cy="914400"/>
            </a:xfrm>
            <a:prstGeom prst="ellips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ＭＳ Ｐゴシック" pitchFamily="34" charset="-128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562600" y="2971800"/>
              <a:ext cx="822661" cy="2000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700" dirty="0" smtClean="0"/>
                <a:t>Your Results</a:t>
              </a:r>
              <a:endParaRPr lang="en-US" sz="700" dirty="0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Percentiles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EF6DA3-DC11-4751-A106-D3B8EEE7DFF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7" name="Picture 6" descr="Example of table presenting percentiles for selected composite and individual items.&#10;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76400" y="1650277"/>
            <a:ext cx="6781800" cy="4521923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Downloadable Reports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EF6DA3-DC11-4751-A106-D3B8EEE7DFF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grpSp>
        <p:nvGrpSpPr>
          <p:cNvPr id="3" name="Group 2" descr="Example of Report builder web page and images of various reports available for download.&#10;"/>
          <p:cNvGrpSpPr/>
          <p:nvPr/>
        </p:nvGrpSpPr>
        <p:grpSpPr>
          <a:xfrm>
            <a:off x="228600" y="1676400"/>
            <a:ext cx="8129954" cy="4419600"/>
            <a:chOff x="228600" y="1676400"/>
            <a:chExt cx="8129954" cy="4419600"/>
          </a:xfrm>
        </p:grpSpPr>
        <p:pic>
          <p:nvPicPr>
            <p:cNvPr id="7" name="Picture 6" descr="CG_Reports overview.bmp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48200" y="1828800"/>
              <a:ext cx="1364892" cy="1676076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8" name="Picture 7" descr="CG_Reports Def Region.bmp"/>
            <p:cNvPicPr>
              <a:picLocks noChangeAspect="1"/>
            </p:cNvPicPr>
            <p:nvPr/>
          </p:nvPicPr>
          <p:blipFill>
            <a:blip r:embed="rId4" cstate="print"/>
            <a:srcRect r="6723" b="21263"/>
            <a:stretch>
              <a:fillRect/>
            </a:stretch>
          </p:blipFill>
          <p:spPr>
            <a:xfrm>
              <a:off x="6629400" y="1828800"/>
              <a:ext cx="1143000" cy="1676400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pic>
          <p:nvPicPr>
            <p:cNvPr id="9" name="Picture 8" descr="CG_Reports How Calculated.bmp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943600" y="2743200"/>
              <a:ext cx="1219200" cy="1549926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11" name="Picture 10" descr="RPT BLDR List.bmp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8600" y="1676400"/>
              <a:ext cx="3961146" cy="4419600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10" name="Picture 9" descr="Bar Chrts Public.bmp"/>
            <p:cNvPicPr>
              <a:picLocks noChangeAspect="1"/>
            </p:cNvPicPr>
            <p:nvPr/>
          </p:nvPicPr>
          <p:blipFill>
            <a:blip r:embed="rId7" cstate="print"/>
            <a:srcRect l="18763" t="27778" r="-6323" b="21111"/>
            <a:stretch>
              <a:fillRect/>
            </a:stretch>
          </p:blipFill>
          <p:spPr>
            <a:xfrm>
              <a:off x="7086600" y="4038600"/>
              <a:ext cx="1271954" cy="1752600"/>
            </a:xfrm>
            <a:prstGeom prst="rect">
              <a:avLst/>
            </a:prstGeom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8" cstate="print"/>
            <a:srcRect t="21875" r="25781" b="20834"/>
            <a:stretch>
              <a:fillRect/>
            </a:stretch>
          </p:blipFill>
          <p:spPr bwMode="auto">
            <a:xfrm>
              <a:off x="4800600" y="3886200"/>
              <a:ext cx="1295400" cy="1191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Export Results to Excel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EF6DA3-DC11-4751-A106-D3B8EEE7DFF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1026" name="Picture 2" descr="Example of downloaded MS Excel file of results.&#10;"/>
          <p:cNvPicPr>
            <a:picLocks noChangeAspect="1" noChangeArrowheads="1"/>
          </p:cNvPicPr>
          <p:nvPr/>
        </p:nvPicPr>
        <p:blipFill>
          <a:blip r:embed="rId3" cstate="print"/>
          <a:srcRect t="21875" r="25781" b="20834"/>
          <a:stretch>
            <a:fillRect/>
          </a:stretch>
        </p:blipFill>
        <p:spPr bwMode="auto">
          <a:xfrm>
            <a:off x="1295400" y="1752600"/>
            <a:ext cx="7239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Physician Specialty Comparisons: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sz="1800" dirty="0" smtClean="0">
                <a:ea typeface="ＭＳ Ｐゴシック" pitchFamily="34" charset="-128"/>
              </a:rPr>
              <a:t>Visit Version Top Box Scores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EF6DA3-DC11-4751-A106-D3B8EEE7DFF6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graphicFrame>
        <p:nvGraphicFramePr>
          <p:cNvPr id="5" name="Content Placeholder 4" descr="Graph of physician specialty comparisons for the Visit survey version top box scores.&#10;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8397349"/>
              </p:ext>
            </p:extLst>
          </p:nvPr>
        </p:nvGraphicFramePr>
        <p:xfrm>
          <a:off x="1066800" y="1752600"/>
          <a:ext cx="6629400" cy="3916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Additional QI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ct val="30000"/>
              </a:spcAft>
            </a:pPr>
            <a:r>
              <a:rPr lang="en-US" dirty="0" smtClean="0">
                <a:latin typeface="Book Antiqua" pitchFamily="18" charset="0"/>
                <a:ea typeface="ＭＳ Ｐゴシック" pitchFamily="34" charset="-128"/>
                <a:cs typeface="Book Antiqua" pitchFamily="18" charset="0"/>
              </a:rPr>
              <a:t>CAHPS Improving Quality site:  </a:t>
            </a:r>
            <a:r>
              <a:rPr lang="en-US" dirty="0" smtClean="0">
                <a:solidFill>
                  <a:schemeClr val="accent2"/>
                </a:solidFill>
                <a:latin typeface="Book Antiqua" pitchFamily="18" charset="0"/>
                <a:ea typeface="ＭＳ Ｐゴシック" pitchFamily="34" charset="-128"/>
                <a:cs typeface="Book Antiqua" pitchFamily="18" charset="0"/>
                <a:hlinkClick r:id="rId3"/>
              </a:rPr>
              <a:t>http://www.cahps.ahrq.gov</a:t>
            </a:r>
            <a:endParaRPr lang="en-US" dirty="0" smtClean="0">
              <a:latin typeface="Book Antiqua" pitchFamily="18" charset="0"/>
              <a:ea typeface="ＭＳ Ｐゴシック" pitchFamily="34" charset="-128"/>
              <a:cs typeface="Book Antiqua" pitchFamily="18" charset="0"/>
            </a:endParaRPr>
          </a:p>
          <a:p>
            <a:pPr lvl="1">
              <a:spcAft>
                <a:spcPct val="30000"/>
              </a:spcAft>
            </a:pPr>
            <a:r>
              <a:rPr lang="en-US" dirty="0" smtClean="0">
                <a:latin typeface="Book Antiqua" pitchFamily="18" charset="0"/>
                <a:ea typeface="ＭＳ Ｐゴシック" pitchFamily="34" charset="-128"/>
                <a:cs typeface="Book Antiqua" pitchFamily="18" charset="0"/>
              </a:rPr>
              <a:t>Case studies of QI initiatives</a:t>
            </a:r>
          </a:p>
          <a:p>
            <a:pPr lvl="1">
              <a:spcAft>
                <a:spcPct val="30000"/>
              </a:spcAft>
            </a:pPr>
            <a:r>
              <a:rPr lang="en-US" dirty="0" smtClean="0">
                <a:latin typeface="Book Antiqua" pitchFamily="18" charset="0"/>
                <a:ea typeface="ＭＳ Ｐゴシック" pitchFamily="34" charset="-128"/>
                <a:cs typeface="Book Antiqua" pitchFamily="18" charset="0"/>
              </a:rPr>
              <a:t>Supplemental survey questions</a:t>
            </a:r>
          </a:p>
          <a:p>
            <a:pPr lvl="1">
              <a:spcAft>
                <a:spcPct val="30000"/>
              </a:spcAft>
            </a:pPr>
            <a:r>
              <a:rPr lang="en-US" dirty="0" smtClean="0">
                <a:latin typeface="Book Antiqua" pitchFamily="18" charset="0"/>
                <a:ea typeface="ＭＳ Ｐゴシック" pitchFamily="34" charset="-128"/>
                <a:cs typeface="Book Antiqua" pitchFamily="18" charset="0"/>
              </a:rPr>
              <a:t>Archived Webcasts and presentations</a:t>
            </a:r>
          </a:p>
          <a:p>
            <a:pPr lvl="1">
              <a:spcAft>
                <a:spcPct val="30000"/>
              </a:spcAft>
            </a:pPr>
            <a:r>
              <a:rPr lang="en-US" dirty="0" smtClean="0">
                <a:latin typeface="Book Antiqua" pitchFamily="18" charset="0"/>
                <a:ea typeface="ＭＳ Ｐゴシック" pitchFamily="34" charset="-128"/>
                <a:cs typeface="Book Antiqua" pitchFamily="18" charset="0"/>
              </a:rPr>
              <a:t>Links to related resources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EF6DA3-DC11-4751-A106-D3B8EEE7DFF6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5" name="Picture 4" descr="Image of CAHPS Improvement Guide web site.&#10;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4286763"/>
            <a:ext cx="3918426" cy="249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CAHPS User Support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600" i="0" dirty="0" smtClean="0">
                <a:latin typeface="Book Antiqua" pitchFamily="18" charset="0"/>
                <a:ea typeface="ＭＳ Ｐゴシック" pitchFamily="34" charset="-128"/>
                <a:cs typeface="Book Antiqua" pitchFamily="18" charset="0"/>
              </a:rPr>
              <a:t>CAHPS User Network Web Site</a:t>
            </a:r>
          </a:p>
          <a:p>
            <a:pPr marL="1200150" lvl="3" indent="-342900">
              <a:lnSpc>
                <a:spcPct val="90000"/>
              </a:lnSpc>
              <a:buNone/>
            </a:pPr>
            <a:r>
              <a:rPr lang="en-US" dirty="0" smtClean="0">
                <a:solidFill>
                  <a:srgbClr val="34349C"/>
                </a:solidFill>
                <a:latin typeface="Book Antiqua" pitchFamily="18" charset="0"/>
                <a:ea typeface="ＭＳ Ｐゴシック" pitchFamily="34" charset="-128"/>
                <a:cs typeface="Book Antiqua" pitchFamily="18" charset="0"/>
                <a:hlinkClick r:id="rId3"/>
              </a:rPr>
              <a:t>https://www.cahps.ahrq.gov</a:t>
            </a:r>
            <a:endParaRPr lang="en-US" dirty="0" smtClean="0">
              <a:solidFill>
                <a:srgbClr val="34349C"/>
              </a:solidFill>
              <a:latin typeface="Book Antiqua" pitchFamily="18" charset="0"/>
              <a:ea typeface="ＭＳ Ｐゴシック" pitchFamily="34" charset="-128"/>
              <a:cs typeface="Book Antiqua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2600" i="0" dirty="0" smtClean="0">
                <a:latin typeface="Book Antiqua" pitchFamily="18" charset="0"/>
                <a:ea typeface="ＭＳ Ｐゴシック" pitchFamily="34" charset="-128"/>
                <a:cs typeface="Book Antiqua" pitchFamily="18" charset="0"/>
              </a:rPr>
              <a:t>CAHPS  Database Technical support</a:t>
            </a:r>
          </a:p>
          <a:p>
            <a:pPr lvl="2">
              <a:lnSpc>
                <a:spcPct val="90000"/>
              </a:lnSpc>
              <a:buNone/>
            </a:pPr>
            <a:r>
              <a:rPr lang="en-US" dirty="0" smtClean="0">
                <a:solidFill>
                  <a:srgbClr val="34349C"/>
                </a:solidFill>
                <a:latin typeface="Book Antiqua" pitchFamily="18" charset="0"/>
                <a:ea typeface="ＭＳ Ｐゴシック" pitchFamily="34" charset="-128"/>
                <a:cs typeface="Book Antiqua" pitchFamily="18" charset="0"/>
              </a:rPr>
              <a:t>E-mail:  </a:t>
            </a:r>
            <a:r>
              <a:rPr lang="en-US" dirty="0" smtClean="0">
                <a:solidFill>
                  <a:srgbClr val="34349C"/>
                </a:solidFill>
                <a:latin typeface="Book Antiqua" pitchFamily="18" charset="0"/>
                <a:ea typeface="ＭＳ Ｐゴシック" pitchFamily="34" charset="-128"/>
                <a:cs typeface="Book Antiqua" pitchFamily="18" charset="0"/>
                <a:hlinkClick r:id="rId4"/>
              </a:rPr>
              <a:t>NCBD1@ahrq.gov</a:t>
            </a:r>
            <a:endParaRPr lang="en-US" dirty="0" smtClean="0">
              <a:solidFill>
                <a:srgbClr val="34349C"/>
              </a:solidFill>
              <a:latin typeface="Book Antiqua" pitchFamily="18" charset="0"/>
              <a:ea typeface="ＭＳ Ｐゴシック" pitchFamily="34" charset="-128"/>
              <a:cs typeface="Book Antiqua" pitchFamily="18" charset="0"/>
            </a:endParaRPr>
          </a:p>
          <a:p>
            <a:pPr lvl="2">
              <a:lnSpc>
                <a:spcPct val="90000"/>
              </a:lnSpc>
              <a:buNone/>
            </a:pPr>
            <a:r>
              <a:rPr lang="en-US" dirty="0" smtClean="0">
                <a:solidFill>
                  <a:srgbClr val="34349C"/>
                </a:solidFill>
                <a:latin typeface="Book Antiqua" pitchFamily="18" charset="0"/>
                <a:ea typeface="ＭＳ Ｐゴシック" pitchFamily="34" charset="-128"/>
                <a:cs typeface="Book Antiqua" pitchFamily="18" charset="0"/>
              </a:rPr>
              <a:t>Phone:  888-808-7108</a:t>
            </a:r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2600" i="0" dirty="0" smtClean="0">
                <a:latin typeface="Book Antiqua" pitchFamily="18" charset="0"/>
                <a:ea typeface="ＭＳ Ｐゴシック" pitchFamily="34" charset="-128"/>
                <a:cs typeface="Book Antiqua" pitchFamily="18" charset="0"/>
              </a:rPr>
              <a:t>CAHPS Technical support</a:t>
            </a:r>
          </a:p>
          <a:p>
            <a:pPr lvl="2">
              <a:lnSpc>
                <a:spcPct val="90000"/>
              </a:lnSpc>
              <a:buNone/>
            </a:pPr>
            <a:r>
              <a:rPr lang="en-US" dirty="0" smtClean="0">
                <a:solidFill>
                  <a:srgbClr val="34349C"/>
                </a:solidFill>
                <a:latin typeface="Book Antiqua" pitchFamily="18" charset="0"/>
                <a:ea typeface="ＭＳ Ｐゴシック" pitchFamily="34" charset="-128"/>
                <a:cs typeface="Book Antiqua" pitchFamily="18" charset="0"/>
              </a:rPr>
              <a:t>E-mail:  </a:t>
            </a:r>
            <a:r>
              <a:rPr lang="en-US" dirty="0" smtClean="0">
                <a:solidFill>
                  <a:srgbClr val="34349C"/>
                </a:solidFill>
                <a:latin typeface="Book Antiqua" pitchFamily="18" charset="0"/>
                <a:ea typeface="ＭＳ Ｐゴシック" pitchFamily="34" charset="-128"/>
                <a:cs typeface="Book Antiqua" pitchFamily="18" charset="0"/>
                <a:hlinkClick r:id="rId5"/>
              </a:rPr>
              <a:t>CAHPS1@ahrq.gov</a:t>
            </a:r>
            <a:endParaRPr lang="en-US" dirty="0" smtClean="0">
              <a:solidFill>
                <a:srgbClr val="34349C"/>
              </a:solidFill>
              <a:latin typeface="Book Antiqua" pitchFamily="18" charset="0"/>
              <a:ea typeface="ＭＳ Ｐゴシック" pitchFamily="34" charset="-128"/>
              <a:cs typeface="Book Antiqua" pitchFamily="18" charset="0"/>
            </a:endParaRPr>
          </a:p>
          <a:p>
            <a:pPr lvl="2">
              <a:lnSpc>
                <a:spcPct val="90000"/>
              </a:lnSpc>
              <a:buNone/>
            </a:pPr>
            <a:r>
              <a:rPr lang="en-US" dirty="0" smtClean="0">
                <a:solidFill>
                  <a:srgbClr val="34349C"/>
                </a:solidFill>
                <a:latin typeface="Book Antiqua" pitchFamily="18" charset="0"/>
                <a:ea typeface="ＭＳ Ｐゴシック" pitchFamily="34" charset="-128"/>
                <a:cs typeface="Book Antiqua" pitchFamily="18" charset="0"/>
              </a:rPr>
              <a:t>Phone:  800-492-9261</a:t>
            </a:r>
          </a:p>
          <a:p>
            <a:pPr>
              <a:lnSpc>
                <a:spcPct val="90000"/>
              </a:lnSpc>
            </a:pPr>
            <a:endParaRPr lang="en-US" dirty="0" smtClean="0">
              <a:solidFill>
                <a:srgbClr val="34349C"/>
              </a:solidFill>
              <a:latin typeface="Book Antiqua" pitchFamily="18" charset="0"/>
              <a:ea typeface="ＭＳ Ｐゴシック" pitchFamily="34" charset="-128"/>
              <a:cs typeface="Book Antiqua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EF6DA3-DC11-4751-A106-D3B8EEE7DFF6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CAHPS Database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  <a:defRPr/>
            </a:pPr>
            <a:r>
              <a:rPr lang="en-US" dirty="0" smtClean="0">
                <a:latin typeface="Book Antiqua" charset="0"/>
              </a:rPr>
              <a:t>National repository of data for selected CAHPS surveys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dirty="0" smtClean="0">
                <a:latin typeface="Book Antiqua" charset="0"/>
              </a:rPr>
              <a:t>Two major applications:</a:t>
            </a:r>
          </a:p>
          <a:p>
            <a:pPr lvl="1">
              <a:buFont typeface="Courier New" pitchFamily="49" charset="0"/>
              <a:buChar char="o"/>
              <a:defRPr/>
            </a:pPr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Book Antiqua" charset="0"/>
              </a:rPr>
              <a:t>Benchmarking</a:t>
            </a:r>
            <a:r>
              <a:rPr lang="en-US" dirty="0" smtClean="0">
                <a:latin typeface="Book Antiqua" charset="0"/>
              </a:rPr>
              <a:t> to evaluate health system performance and support quality improvement</a:t>
            </a:r>
          </a:p>
          <a:p>
            <a:pPr lvl="1">
              <a:buFont typeface="Courier New" pitchFamily="49" charset="0"/>
              <a:buChar char="o"/>
              <a:defRPr/>
            </a:pPr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Book Antiqua" charset="0"/>
              </a:rPr>
              <a:t>Research</a:t>
            </a:r>
            <a:r>
              <a:rPr lang="en-US" dirty="0" smtClean="0">
                <a:latin typeface="Book Antiqua" charset="0"/>
              </a:rPr>
              <a:t> on consumer assessments of quality</a:t>
            </a:r>
          </a:p>
          <a:p>
            <a:pPr>
              <a:defRPr/>
            </a:pPr>
            <a:r>
              <a:rPr lang="en-US" dirty="0" smtClean="0">
                <a:latin typeface="Book Antiqua" charset="0"/>
              </a:rPr>
              <a:t>Funded by AHRQ and administered by Westat through the CAHPS User Network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EF6DA3-DC11-4751-A106-D3B8EEE7DFF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CAHPS Database Components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EF6DA3-DC11-4751-A106-D3B8EEE7DFF6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Book Antiqua" pitchFamily="18" charset="0"/>
                <a:ea typeface="ＭＳ Ｐゴシック" pitchFamily="34" charset="-128"/>
              </a:rPr>
              <a:t>CAHPS </a:t>
            </a:r>
            <a:r>
              <a:rPr lang="en-US" dirty="0" smtClean="0">
                <a:solidFill>
                  <a:schemeClr val="accent2"/>
                </a:solidFill>
                <a:latin typeface="Book Antiqua" pitchFamily="18" charset="0"/>
                <a:ea typeface="ＭＳ Ｐゴシック" pitchFamily="34" charset="-128"/>
              </a:rPr>
              <a:t>Health Plan Survey</a:t>
            </a:r>
            <a:r>
              <a:rPr lang="en-US" dirty="0" smtClean="0">
                <a:latin typeface="Book Antiqua" pitchFamily="18" charset="0"/>
                <a:ea typeface="ＭＳ Ｐゴシック" pitchFamily="34" charset="-128"/>
              </a:rPr>
              <a:t> Database</a:t>
            </a:r>
          </a:p>
          <a:p>
            <a:pPr lvl="1">
              <a:defRPr/>
            </a:pPr>
            <a:r>
              <a:rPr lang="en-US" dirty="0" smtClean="0">
                <a:latin typeface="Book Antiqua" pitchFamily="18" charset="0"/>
                <a:ea typeface="ＭＳ Ｐゴシック" pitchFamily="34" charset="-128"/>
              </a:rPr>
              <a:t>4.3 million records collected</a:t>
            </a:r>
          </a:p>
          <a:p>
            <a:pPr lvl="1">
              <a:defRPr/>
            </a:pPr>
            <a:r>
              <a:rPr lang="en-US" dirty="0" smtClean="0">
                <a:latin typeface="Book Antiqua" pitchFamily="18" charset="0"/>
                <a:ea typeface="ＭＳ Ｐゴシック" pitchFamily="34" charset="-128"/>
              </a:rPr>
              <a:t>12 Annual </a:t>
            </a:r>
            <a:r>
              <a:rPr lang="en-US" dirty="0" err="1" smtClean="0">
                <a:latin typeface="Book Antiqua" pitchFamily="18" charset="0"/>
                <a:ea typeface="ＭＳ Ｐゴシック" pitchFamily="34" charset="-128"/>
              </a:rPr>
              <a:t>Chartbooks</a:t>
            </a:r>
            <a:r>
              <a:rPr lang="en-US" dirty="0" smtClean="0">
                <a:latin typeface="Book Antiqua" pitchFamily="18" charset="0"/>
                <a:ea typeface="ＭＳ Ｐゴシック" pitchFamily="34" charset="-128"/>
              </a:rPr>
              <a:t> (1998 – present)</a:t>
            </a:r>
          </a:p>
          <a:p>
            <a:pPr>
              <a:defRPr/>
            </a:pPr>
            <a:r>
              <a:rPr lang="en-US" dirty="0" smtClean="0">
                <a:latin typeface="Book Antiqua" pitchFamily="18" charset="0"/>
                <a:ea typeface="ＭＳ Ｐゴシック" pitchFamily="34" charset="-128"/>
              </a:rPr>
              <a:t>CAHPS </a:t>
            </a:r>
            <a:r>
              <a:rPr lang="en-US" dirty="0" smtClean="0">
                <a:solidFill>
                  <a:schemeClr val="accent2"/>
                </a:solidFill>
                <a:latin typeface="Book Antiqua" pitchFamily="18" charset="0"/>
                <a:ea typeface="ＭＳ Ｐゴシック" pitchFamily="34" charset="-128"/>
              </a:rPr>
              <a:t>Clinician &amp; Group Survey</a:t>
            </a:r>
            <a:r>
              <a:rPr lang="en-US" dirty="0" smtClean="0">
                <a:latin typeface="Book Antiqua" pitchFamily="18" charset="0"/>
                <a:ea typeface="ＭＳ Ｐゴシック" pitchFamily="34" charset="-128"/>
              </a:rPr>
              <a:t> Database</a:t>
            </a:r>
          </a:p>
          <a:p>
            <a:pPr lvl="1">
              <a:defRPr/>
            </a:pPr>
            <a:r>
              <a:rPr lang="en-US" dirty="0" smtClean="0">
                <a:latin typeface="Book Antiqua" pitchFamily="18" charset="0"/>
                <a:ea typeface="ＭＳ Ｐゴシック" pitchFamily="34" charset="-128"/>
              </a:rPr>
              <a:t>Just launched in May 2011 </a:t>
            </a:r>
            <a:br>
              <a:rPr lang="en-US" dirty="0" smtClean="0">
                <a:latin typeface="Book Antiqua" pitchFamily="18" charset="0"/>
                <a:ea typeface="ＭＳ Ｐゴシック" pitchFamily="34" charset="-128"/>
              </a:rPr>
            </a:br>
            <a:r>
              <a:rPr lang="en-US" dirty="0" smtClean="0">
                <a:latin typeface="Book Antiqua" pitchFamily="18" charset="0"/>
                <a:ea typeface="ＭＳ Ｐゴシック" pitchFamily="34" charset="-128"/>
              </a:rPr>
              <a:t>330,747 completes</a:t>
            </a:r>
            <a:br>
              <a:rPr lang="en-US" dirty="0" smtClean="0">
                <a:latin typeface="Book Antiqua" pitchFamily="18" charset="0"/>
                <a:ea typeface="ＭＳ Ｐゴシック" pitchFamily="34" charset="-128"/>
              </a:rPr>
            </a:br>
            <a:r>
              <a:rPr lang="en-US" dirty="0" smtClean="0">
                <a:latin typeface="Book Antiqua" pitchFamily="18" charset="0"/>
                <a:ea typeface="ＭＳ Ｐゴシック" pitchFamily="34" charset="-128"/>
              </a:rPr>
              <a:t>1,095 practice sites</a:t>
            </a:r>
          </a:p>
          <a:p>
            <a:pPr>
              <a:buFont typeface="Wingdings" pitchFamily="2" charset="2"/>
              <a:buNone/>
              <a:defRPr/>
            </a:pPr>
            <a:endParaRPr lang="en-US" dirty="0" smtClean="0">
              <a:latin typeface="Book Antiqua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Benefits of Participation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200" i="0" dirty="0" smtClean="0">
                <a:solidFill>
                  <a:schemeClr val="accent2"/>
                </a:solidFill>
                <a:latin typeface="Book Antiqua" pitchFamily="18" charset="0"/>
                <a:ea typeface="ＭＳ Ｐゴシック" pitchFamily="34" charset="-128"/>
              </a:rPr>
              <a:t>Free service</a:t>
            </a:r>
            <a:r>
              <a:rPr lang="en-US" sz="2200" i="0" dirty="0" smtClean="0">
                <a:latin typeface="Book Antiqua" pitchFamily="18" charset="0"/>
                <a:ea typeface="ＭＳ Ｐゴシック" pitchFamily="34" charset="-128"/>
              </a:rPr>
              <a:t> </a:t>
            </a:r>
            <a:r>
              <a:rPr lang="en-US" sz="2200" b="0" i="0" dirty="0" smtClean="0">
                <a:latin typeface="Book Antiqua" pitchFamily="18" charset="0"/>
                <a:ea typeface="ＭＳ Ｐゴシック" pitchFamily="34" charset="-128"/>
              </a:rPr>
              <a:t>open to all survey users on a voluntary basis</a:t>
            </a:r>
          </a:p>
          <a:p>
            <a:pPr marL="342900" lvl="1" indent="-342900">
              <a:buFontTx/>
              <a:buChar char="•"/>
              <a:defRPr/>
            </a:pPr>
            <a:r>
              <a:rPr lang="en-US" sz="2200" dirty="0" smtClean="0">
                <a:latin typeface="Book Antiqua" pitchFamily="18" charset="0"/>
                <a:ea typeface="ＭＳ Ｐゴシック" pitchFamily="34" charset="-128"/>
              </a:rPr>
              <a:t>Submit data through an </a:t>
            </a:r>
            <a:r>
              <a:rPr lang="en-US" sz="2200" b="1" dirty="0" smtClean="0">
                <a:solidFill>
                  <a:schemeClr val="accent2"/>
                </a:solidFill>
                <a:latin typeface="Book Antiqua" pitchFamily="18" charset="0"/>
                <a:ea typeface="ＭＳ Ｐゴシック" pitchFamily="34" charset="-128"/>
                <a:cs typeface="+mn-cs"/>
              </a:rPr>
              <a:t>Online Data Submission System</a:t>
            </a:r>
          </a:p>
          <a:p>
            <a:pPr lvl="1">
              <a:defRPr/>
            </a:pPr>
            <a:r>
              <a:rPr lang="en-US" sz="2200" dirty="0" smtClean="0">
                <a:latin typeface="Book Antiqua" pitchFamily="18" charset="0"/>
                <a:ea typeface="ＭＳ Ｐゴシック" pitchFamily="34" charset="-128"/>
              </a:rPr>
              <a:t>Technical support, data submission specifications and submission training video</a:t>
            </a:r>
          </a:p>
          <a:p>
            <a:pPr>
              <a:defRPr/>
            </a:pPr>
            <a:r>
              <a:rPr lang="en-US" sz="2200" b="0" i="0" dirty="0" smtClean="0">
                <a:latin typeface="Book Antiqua" pitchFamily="18" charset="0"/>
                <a:ea typeface="ＭＳ Ｐゴシック" pitchFamily="34" charset="-128"/>
              </a:rPr>
              <a:t>Access to comparative results by survey version through an </a:t>
            </a:r>
            <a:r>
              <a:rPr lang="en-US" sz="2200" i="0" dirty="0" smtClean="0">
                <a:solidFill>
                  <a:schemeClr val="accent2"/>
                </a:solidFill>
                <a:latin typeface="Book Antiqua" pitchFamily="18" charset="0"/>
                <a:ea typeface="ＭＳ Ｐゴシック" pitchFamily="34" charset="-128"/>
              </a:rPr>
              <a:t>Online Reporting System</a:t>
            </a:r>
          </a:p>
          <a:p>
            <a:pPr>
              <a:defRPr/>
            </a:pPr>
            <a:r>
              <a:rPr lang="en-US" sz="2200" i="0" dirty="0" smtClean="0">
                <a:solidFill>
                  <a:schemeClr val="accent2"/>
                </a:solidFill>
                <a:latin typeface="Book Antiqua" pitchFamily="18" charset="0"/>
                <a:ea typeface="ＭＳ Ｐゴシック" pitchFamily="34" charset="-128"/>
              </a:rPr>
              <a:t>Support to participants</a:t>
            </a:r>
            <a:r>
              <a:rPr lang="en-US" sz="2200" i="0" dirty="0" smtClean="0">
                <a:latin typeface="Book Antiqua" pitchFamily="18" charset="0"/>
                <a:ea typeface="ＭＳ Ｐゴシック" pitchFamily="34" charset="-128"/>
              </a:rPr>
              <a:t> </a:t>
            </a:r>
            <a:r>
              <a:rPr lang="en-US" sz="2200" b="0" i="0" dirty="0" smtClean="0">
                <a:latin typeface="Book Antiqua" pitchFamily="18" charset="0"/>
                <a:ea typeface="ＭＳ Ｐゴシック" pitchFamily="34" charset="-128"/>
              </a:rPr>
              <a:t>provided through</a:t>
            </a:r>
          </a:p>
          <a:p>
            <a:pPr lvl="1">
              <a:defRPr/>
            </a:pPr>
            <a:r>
              <a:rPr lang="en-US" sz="2200" dirty="0" smtClean="0">
                <a:latin typeface="Book Antiqua" pitchFamily="18" charset="0"/>
                <a:ea typeface="ＭＳ Ｐゴシック" pitchFamily="34" charset="-128"/>
              </a:rPr>
              <a:t>Custom analysis and reports</a:t>
            </a:r>
          </a:p>
          <a:p>
            <a:pPr lvl="1">
              <a:defRPr/>
            </a:pPr>
            <a:r>
              <a:rPr lang="en-US" sz="2200" dirty="0" smtClean="0">
                <a:latin typeface="Book Antiqua" pitchFamily="18" charset="0"/>
                <a:ea typeface="ＭＳ Ｐゴシック" pitchFamily="34" charset="-128"/>
              </a:rPr>
              <a:t>User network</a:t>
            </a:r>
          </a:p>
          <a:p>
            <a:pPr lvl="1">
              <a:defRPr/>
            </a:pPr>
            <a:r>
              <a:rPr lang="en-US" sz="2200" dirty="0" smtClean="0">
                <a:latin typeface="Book Antiqua" pitchFamily="18" charset="0"/>
                <a:ea typeface="ＭＳ Ｐゴシック" pitchFamily="34" charset="-128"/>
              </a:rPr>
              <a:t>Email and phone technical support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EF6DA3-DC11-4751-A106-D3B8EEE7DFF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Submission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EF6DA3-DC11-4751-A106-D3B8EEE7DFF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5" name="Picture 4" descr="Image of the CAHPS Database Online Data Submission System.&#10;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90600" y="1752600"/>
            <a:ext cx="7110119" cy="4325173"/>
          </a:xfrm>
          <a:prstGeom prst="rect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Online Reporting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sz="2200" b="0" i="0" dirty="0" smtClean="0">
                <a:latin typeface="Book Antiqua" pitchFamily="18" charset="0"/>
                <a:ea typeface="ＭＳ Ｐゴシック" pitchFamily="34" charset="-128"/>
              </a:rPr>
              <a:t>Supports selected CAHPS surveys maintained by  the </a:t>
            </a:r>
            <a:br>
              <a:rPr lang="en-US" sz="2200" b="0" i="0" dirty="0" smtClean="0">
                <a:latin typeface="Book Antiqua" pitchFamily="18" charset="0"/>
                <a:ea typeface="ＭＳ Ｐゴシック" pitchFamily="34" charset="-128"/>
              </a:rPr>
            </a:br>
            <a:r>
              <a:rPr lang="en-US" sz="2200" b="0" i="0" dirty="0" smtClean="0">
                <a:latin typeface="Book Antiqua" pitchFamily="18" charset="0"/>
                <a:ea typeface="ＭＳ Ｐゴシック" pitchFamily="34" charset="-128"/>
              </a:rPr>
              <a:t>CAHPS Database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200" dirty="0" smtClean="0">
                <a:latin typeface="Book Antiqua" pitchFamily="18" charset="0"/>
                <a:ea typeface="ＭＳ Ｐゴシック" pitchFamily="34" charset="-128"/>
              </a:rPr>
              <a:t>CAHPS Health Plan Survey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200" dirty="0" smtClean="0">
                <a:latin typeface="Book Antiqua" pitchFamily="18" charset="0"/>
                <a:ea typeface="ＭＳ Ｐゴシック" pitchFamily="34" charset="-128"/>
              </a:rPr>
              <a:t>CAHPS Clinician &amp; Group Survey</a:t>
            </a:r>
          </a:p>
          <a:p>
            <a:pPr>
              <a:lnSpc>
                <a:spcPct val="90000"/>
              </a:lnSpc>
              <a:defRPr/>
            </a:pPr>
            <a:r>
              <a:rPr lang="en-US" sz="2200" i="0" dirty="0" smtClean="0">
                <a:solidFill>
                  <a:schemeClr val="accent2"/>
                </a:solidFill>
                <a:latin typeface="Book Antiqua" pitchFamily="18" charset="0"/>
                <a:ea typeface="ＭＳ Ｐゴシック" pitchFamily="34" charset="-128"/>
              </a:rPr>
              <a:t>Public portal </a:t>
            </a:r>
            <a:r>
              <a:rPr lang="en-US" sz="2200" b="0" i="0" dirty="0" smtClean="0">
                <a:latin typeface="Book Antiqua" pitchFamily="18" charset="0"/>
                <a:ea typeface="ＭＳ Ｐゴシック" pitchFamily="34" charset="-128"/>
              </a:rPr>
              <a:t>available to everyone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200" dirty="0" smtClean="0">
                <a:latin typeface="Book Antiqua" pitchFamily="18" charset="0"/>
                <a:ea typeface="ＭＳ Ｐゴシック" pitchFamily="34" charset="-128"/>
              </a:rPr>
              <a:t>Ability to view summary-level data only</a:t>
            </a:r>
          </a:p>
          <a:p>
            <a:pPr>
              <a:lnSpc>
                <a:spcPct val="90000"/>
              </a:lnSpc>
              <a:defRPr/>
            </a:pPr>
            <a:r>
              <a:rPr lang="en-US" sz="2200" i="0" dirty="0" smtClean="0">
                <a:solidFill>
                  <a:schemeClr val="accent2"/>
                </a:solidFill>
                <a:latin typeface="Book Antiqua" pitchFamily="18" charset="0"/>
                <a:ea typeface="ＭＳ Ｐゴシック" pitchFamily="34" charset="-128"/>
              </a:rPr>
              <a:t>Password-protected portal </a:t>
            </a:r>
            <a:r>
              <a:rPr lang="en-US" sz="2200" b="0" i="0" dirty="0" smtClean="0">
                <a:latin typeface="Book Antiqua" pitchFamily="18" charset="0"/>
                <a:ea typeface="ＭＳ Ｐゴシック" pitchFamily="34" charset="-128"/>
              </a:rPr>
              <a:t>accessible only to participants who contribute data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200" dirty="0" smtClean="0">
                <a:latin typeface="Book Antiqua" pitchFamily="18" charset="0"/>
                <a:ea typeface="ＭＳ Ｐゴシック" pitchFamily="34" charset="-128"/>
              </a:rPr>
              <a:t>Ability to view your own results compared to selected benchmarks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EF6DA3-DC11-4751-A106-D3B8EEE7DFF6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Comparative Results in Online Reporting System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sz="1600" dirty="0" smtClean="0">
                <a:ea typeface="ＭＳ Ｐゴシック" pitchFamily="34" charset="-128"/>
              </a:rPr>
              <a:t>(</a:t>
            </a:r>
            <a:r>
              <a:rPr lang="en-US" sz="1600" dirty="0" smtClean="0">
                <a:ea typeface="ＭＳ Ｐゴシック" pitchFamily="34" charset="-128"/>
                <a:hlinkClick r:id="rId3"/>
              </a:rPr>
              <a:t>http://www.cahps.ahrq.gov</a:t>
            </a:r>
            <a:r>
              <a:rPr lang="en-US" sz="1600" dirty="0" smtClean="0">
                <a:ea typeface="ＭＳ Ｐゴシック" pitchFamily="34" charset="-128"/>
              </a:rPr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EF6DA3-DC11-4751-A106-D3B8EEE7DFF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6" name="Picture 5" descr="Image of the main page of the CAHPS Database Online Reporting System.&#10;"/>
          <p:cNvPicPr>
            <a:picLocks noChangeAspect="1"/>
          </p:cNvPicPr>
          <p:nvPr/>
        </p:nvPicPr>
        <p:blipFill>
          <a:blip r:embed="rId4" cstate="print"/>
          <a:srcRect t="16667" b="31112"/>
          <a:stretch>
            <a:fillRect/>
          </a:stretch>
        </p:blipFill>
        <p:spPr>
          <a:xfrm>
            <a:off x="1066800" y="1676399"/>
            <a:ext cx="6934200" cy="43498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Box Scores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2133600" cy="4373563"/>
          </a:xfrm>
        </p:spPr>
        <p:txBody>
          <a:bodyPr/>
          <a:lstStyle/>
          <a:p>
            <a:pPr marL="0" indent="0">
              <a:buNone/>
            </a:pPr>
            <a:r>
              <a:rPr lang="en-US" sz="1300" b="0" dirty="0" smtClean="0">
                <a:solidFill>
                  <a:schemeClr val="accent2"/>
                </a:solidFill>
              </a:rPr>
              <a:t>Percent </a:t>
            </a:r>
            <a:r>
              <a:rPr lang="en-US" sz="1300" b="0" dirty="0">
                <a:solidFill>
                  <a:schemeClr val="accent2"/>
                </a:solidFill>
              </a:rPr>
              <a:t>reporting most positive response for composites, rating, and question items across selected characteristics: </a:t>
            </a:r>
          </a:p>
          <a:p>
            <a:pPr marL="274320" lvl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300" dirty="0">
                <a:solidFill>
                  <a:schemeClr val="accent2"/>
                </a:solidFill>
              </a:rPr>
              <a:t> Region</a:t>
            </a:r>
          </a:p>
          <a:p>
            <a:pPr marL="274320" lvl="1"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300" dirty="0">
                <a:solidFill>
                  <a:schemeClr val="accent2"/>
                </a:solidFill>
              </a:rPr>
              <a:t> Physician specialty</a:t>
            </a:r>
          </a:p>
          <a:p>
            <a:pPr marL="274320" lvl="1"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300" dirty="0">
                <a:solidFill>
                  <a:schemeClr val="accent2"/>
                </a:solidFill>
              </a:rPr>
              <a:t> Practice ownership</a:t>
            </a:r>
            <a:br>
              <a:rPr lang="en-US" sz="1300" dirty="0">
                <a:solidFill>
                  <a:schemeClr val="accent2"/>
                </a:solidFill>
              </a:rPr>
            </a:br>
            <a:r>
              <a:rPr lang="en-US" sz="1300" dirty="0">
                <a:solidFill>
                  <a:schemeClr val="accent2"/>
                </a:solidFill>
              </a:rPr>
              <a:t> </a:t>
            </a:r>
            <a:r>
              <a:rPr lang="en-US" sz="1300" dirty="0" smtClean="0">
                <a:solidFill>
                  <a:schemeClr val="accent2"/>
                </a:solidFill>
              </a:rPr>
              <a:t>&amp; </a:t>
            </a:r>
            <a:r>
              <a:rPr lang="en-US" sz="1300" dirty="0">
                <a:solidFill>
                  <a:schemeClr val="accent2"/>
                </a:solidFill>
              </a:rPr>
              <a:t>affiliation</a:t>
            </a:r>
          </a:p>
          <a:p>
            <a:pPr marL="274320" lvl="1"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300" dirty="0">
                <a:solidFill>
                  <a:schemeClr val="accent2"/>
                </a:solidFill>
              </a:rPr>
              <a:t> Number of visits</a:t>
            </a:r>
            <a:br>
              <a:rPr lang="en-US" sz="1300" dirty="0">
                <a:solidFill>
                  <a:schemeClr val="accent2"/>
                </a:solidFill>
              </a:rPr>
            </a:br>
            <a:r>
              <a:rPr lang="en-US" sz="1300" dirty="0">
                <a:solidFill>
                  <a:schemeClr val="accent2"/>
                </a:solidFill>
              </a:rPr>
              <a:t> </a:t>
            </a:r>
            <a:r>
              <a:rPr lang="en-US" sz="1300" dirty="0" smtClean="0">
                <a:solidFill>
                  <a:schemeClr val="accent2"/>
                </a:solidFill>
              </a:rPr>
              <a:t>per </a:t>
            </a:r>
            <a:r>
              <a:rPr lang="en-US" sz="1300" dirty="0">
                <a:solidFill>
                  <a:schemeClr val="accent2"/>
                </a:solidFill>
              </a:rPr>
              <a:t>practice</a:t>
            </a:r>
          </a:p>
          <a:p>
            <a:pPr marL="274320" lvl="1">
              <a:buFont typeface="Wingdings" pitchFamily="2" charset="2"/>
              <a:buChar char="§"/>
            </a:pPr>
            <a:r>
              <a:rPr lang="en-US" sz="1300" dirty="0">
                <a:solidFill>
                  <a:schemeClr val="accent2"/>
                </a:solidFill>
              </a:rPr>
              <a:t> Survey mode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EF6DA3-DC11-4751-A106-D3B8EEE7DFF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5" name="Picture 4" descr="Example of top box scores as displayed in the  CAHPS Database online reporting system.&#10;"/>
          <p:cNvPicPr>
            <a:picLocks noChangeAspect="1"/>
          </p:cNvPicPr>
          <p:nvPr/>
        </p:nvPicPr>
        <p:blipFill>
          <a:blip r:embed="rId3" cstate="print"/>
          <a:srcRect t="2086"/>
          <a:stretch>
            <a:fillRect/>
          </a:stretch>
        </p:blipFill>
        <p:spPr>
          <a:xfrm>
            <a:off x="2590800" y="1600200"/>
            <a:ext cx="6349865" cy="46482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04800" y="4267200"/>
            <a:ext cx="2362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880" lvl="1" algn="l"/>
            <a:r>
              <a:rPr lang="en-US" sz="1400" b="0" dirty="0" smtClean="0">
                <a:solidFill>
                  <a:schemeClr val="accent2"/>
                </a:solidFill>
                <a:latin typeface="+mn-lt"/>
                <a:ea typeface="+mj-ea"/>
                <a:cs typeface="+mj-cs"/>
              </a:rPr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Box Scores - Submitter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EF6DA3-DC11-4751-A106-D3B8EEE7DFF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grpSp>
        <p:nvGrpSpPr>
          <p:cNvPr id="3" name="Group 2" descr="Example of top box scores for selected group compared to CAHPS Database overall and 90th, 75th 50th and 25th percentiles.&#10;"/>
          <p:cNvGrpSpPr/>
          <p:nvPr/>
        </p:nvGrpSpPr>
        <p:grpSpPr>
          <a:xfrm>
            <a:off x="685800" y="1676400"/>
            <a:ext cx="7848600" cy="4495800"/>
            <a:chOff x="685800" y="1676400"/>
            <a:chExt cx="7848600" cy="4495800"/>
          </a:xfrm>
        </p:grpSpPr>
        <p:pic>
          <p:nvPicPr>
            <p:cNvPr id="5" name="Picture 4" descr="TopBox_Group1.bmp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85800" y="1676400"/>
              <a:ext cx="7848600" cy="4495800"/>
            </a:xfrm>
            <a:prstGeom prst="rect">
              <a:avLst/>
            </a:prstGeom>
          </p:spPr>
        </p:pic>
        <p:sp>
          <p:nvSpPr>
            <p:cNvPr id="8" name="Down Arrow 7"/>
            <p:cNvSpPr/>
            <p:nvPr/>
          </p:nvSpPr>
          <p:spPr bwMode="auto">
            <a:xfrm>
              <a:off x="3505200" y="3810000"/>
              <a:ext cx="228600" cy="457200"/>
            </a:xfrm>
            <a:prstGeom prst="downArrow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ＭＳ Ｐゴシック" pitchFamily="34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ＭＳ Ｐゴシック" pitchFamily="34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2671</TotalTime>
  <Words>415</Words>
  <Application>Microsoft Macintosh PowerPoint</Application>
  <PresentationFormat>On-screen Show (4:3)</PresentationFormat>
  <Paragraphs>114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Custom Design</vt:lpstr>
      <vt:lpstr>Assessing CAHPS Clinician &amp; Group Survey Results What Can CAHPS Database Do For You</vt:lpstr>
      <vt:lpstr>CAHPS Database</vt:lpstr>
      <vt:lpstr>CAHPS Database Components</vt:lpstr>
      <vt:lpstr>Benefits of Participation</vt:lpstr>
      <vt:lpstr>Online Submission</vt:lpstr>
      <vt:lpstr>Online Reporting</vt:lpstr>
      <vt:lpstr>Comparative Results in Online Reporting System (http://www.cahps.ahrq.gov)</vt:lpstr>
      <vt:lpstr>Top Box Scores</vt:lpstr>
      <vt:lpstr>Top Box Scores - Submitter</vt:lpstr>
      <vt:lpstr>Frequencies</vt:lpstr>
      <vt:lpstr>Barchart Results</vt:lpstr>
      <vt:lpstr>Barchart Results –Submitter Results</vt:lpstr>
      <vt:lpstr>Percentiles</vt:lpstr>
      <vt:lpstr>Downloadable Reports</vt:lpstr>
      <vt:lpstr>Export Results to Excel</vt:lpstr>
      <vt:lpstr>Physician Specialty Comparisons: Visit Version Top Box Scores</vt:lpstr>
      <vt:lpstr>Additional QI Resources</vt:lpstr>
      <vt:lpstr>CAHPS User Support Services</vt:lpstr>
    </vt:vector>
  </TitlesOfParts>
  <Company>Westat Westat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Westat Westat</dc:creator>
  <cp:lastModifiedBy>Vanessa Graham</cp:lastModifiedBy>
  <cp:revision>96</cp:revision>
  <dcterms:created xsi:type="dcterms:W3CDTF">2006-02-14T22:15:23Z</dcterms:created>
  <dcterms:modified xsi:type="dcterms:W3CDTF">2011-10-19T00:11:40Z</dcterms:modified>
</cp:coreProperties>
</file>