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58" r:id="rId4"/>
    <p:sldId id="263" r:id="rId5"/>
    <p:sldId id="262" r:id="rId6"/>
    <p:sldId id="264" r:id="rId7"/>
    <p:sldId id="259" r:id="rId8"/>
    <p:sldId id="265" r:id="rId9"/>
    <p:sldId id="266" r:id="rId10"/>
    <p:sldId id="260" r:id="rId11"/>
    <p:sldId id="267" r:id="rId12"/>
    <p:sldId id="261"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54" autoAdjust="0"/>
    <p:restoredTop sz="86374" autoAdjust="0"/>
  </p:normalViewPr>
  <p:slideViewPr>
    <p:cSldViewPr>
      <p:cViewPr varScale="1">
        <p:scale>
          <a:sx n="130" d="100"/>
          <a:sy n="130" d="100"/>
        </p:scale>
        <p:origin x="-128" y="-104"/>
      </p:cViewPr>
      <p:guideLst>
        <p:guide orient="horz" pos="2160"/>
        <p:guide pos="2880"/>
      </p:guideLst>
    </p:cSldViewPr>
  </p:slideViewPr>
  <p:outlineViewPr>
    <p:cViewPr>
      <p:scale>
        <a:sx n="33" d="100"/>
        <a:sy n="33" d="100"/>
      </p:scale>
      <p:origin x="0" y="6104"/>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CB2FB2C-CC89-4F1B-AE6D-C0FA50F89F0B}" type="datetimeFigureOut">
              <a:rPr lang="en-US" smtClean="0"/>
              <a:pPr/>
              <a:t>10/20/11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D0EE18-0DC9-4317-B664-E4ED1C5CC7D6}" type="slidenum">
              <a:rPr lang="en-US" smtClean="0"/>
              <a:pPr/>
              <a:t>‹#›</a:t>
            </a:fld>
            <a:endParaRPr lang="en-US"/>
          </a:p>
        </p:txBody>
      </p:sp>
    </p:spTree>
    <p:extLst>
      <p:ext uri="{BB962C8B-B14F-4D97-AF65-F5344CB8AC3E}">
        <p14:creationId xmlns:p14="http://schemas.microsoft.com/office/powerpoint/2010/main" val="19107520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0D0EE18-0DC9-4317-B664-E4ED1C5CC7D6}" type="slidenum">
              <a:rPr lang="en-US" smtClean="0"/>
              <a:pPr/>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3E9111C-CF15-48C9-989A-5D9893198AAD}" type="datetimeFigureOut">
              <a:rPr lang="en-US" smtClean="0"/>
              <a:pPr/>
              <a:t>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6E1B1C-DD4D-40F3-9F7D-C3884D1E135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E9111C-CF15-48C9-989A-5D9893198AAD}" type="datetimeFigureOut">
              <a:rPr lang="en-US" smtClean="0"/>
              <a:pPr/>
              <a:t>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6E1B1C-DD4D-40F3-9F7D-C3884D1E135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E9111C-CF15-48C9-989A-5D9893198AAD}" type="datetimeFigureOut">
              <a:rPr lang="en-US" smtClean="0"/>
              <a:pPr/>
              <a:t>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6E1B1C-DD4D-40F3-9F7D-C3884D1E135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E9111C-CF15-48C9-989A-5D9893198AAD}" type="datetimeFigureOut">
              <a:rPr lang="en-US" smtClean="0"/>
              <a:pPr/>
              <a:t>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6E1B1C-DD4D-40F3-9F7D-C3884D1E135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E9111C-CF15-48C9-989A-5D9893198AAD}" type="datetimeFigureOut">
              <a:rPr lang="en-US" smtClean="0"/>
              <a:pPr/>
              <a:t>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6E1B1C-DD4D-40F3-9F7D-C3884D1E135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3E9111C-CF15-48C9-989A-5D9893198AAD}" type="datetimeFigureOut">
              <a:rPr lang="en-US" smtClean="0"/>
              <a:pPr/>
              <a:t>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6E1B1C-DD4D-40F3-9F7D-C3884D1E135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3E9111C-CF15-48C9-989A-5D9893198AAD}" type="datetimeFigureOut">
              <a:rPr lang="en-US" smtClean="0"/>
              <a:pPr/>
              <a:t>10/20/11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16E1B1C-DD4D-40F3-9F7D-C3884D1E135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3E9111C-CF15-48C9-989A-5D9893198AAD}" type="datetimeFigureOut">
              <a:rPr lang="en-US" smtClean="0"/>
              <a:pPr/>
              <a:t>10/20/11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16E1B1C-DD4D-40F3-9F7D-C3884D1E135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E9111C-CF15-48C9-989A-5D9893198AAD}" type="datetimeFigureOut">
              <a:rPr lang="en-US" smtClean="0"/>
              <a:pPr/>
              <a:t>10/20/11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16E1B1C-DD4D-40F3-9F7D-C3884D1E135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E9111C-CF15-48C9-989A-5D9893198AAD}" type="datetimeFigureOut">
              <a:rPr lang="en-US" smtClean="0"/>
              <a:pPr/>
              <a:t>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6E1B1C-DD4D-40F3-9F7D-C3884D1E135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E9111C-CF15-48C9-989A-5D9893198AAD}" type="datetimeFigureOut">
              <a:rPr lang="en-US" smtClean="0"/>
              <a:pPr/>
              <a:t>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6E1B1C-DD4D-40F3-9F7D-C3884D1E135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E9111C-CF15-48C9-989A-5D9893198AAD}" type="datetimeFigureOut">
              <a:rPr lang="en-US" smtClean="0"/>
              <a:pPr/>
              <a:t>10/20/11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6E1B1C-DD4D-40F3-9F7D-C3884D1E135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cadth.ca/resources/grey-matters"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www.kpchr.org/ehc/apps/documentation.aspx?ContentAreaID=4345&amp;ParentContentAreaID=3&amp;ContentAreaRootID=3" TargetMode="External"/><Relationship Id="rId4" Type="http://schemas.openxmlformats.org/officeDocument/2006/relationships/hyperlink" Target="mailto:relevo@ohsu.edu" TargetMode="External"/><Relationship Id="rId1" Type="http://schemas.openxmlformats.org/officeDocument/2006/relationships/slideLayout" Target="../slideLayouts/slideLayout2.xml"/><Relationship Id="rId2" Type="http://schemas.openxmlformats.org/officeDocument/2006/relationships/hyperlink" Target="https://www.kpchr.org/ehc/apps/documentation.aspx?ContentAreaID=3&amp;ParentContentAreaID=3&amp;ContentAreaRootID=3"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controlled-trials.com/mrc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accessdata.fda.gov/scripts/cder/drugsatfda/" TargetMode="External"/><Relationship Id="rId3" Type="http://schemas.openxmlformats.org/officeDocument/2006/relationships/hyperlink" Target="http://www.accessdata.fda.gov/scripts/cdrh/devicesatfda/index.cfm"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ebprod3.hc-sc.gc.ca/dpd-bdpp/index-eng.jsp" TargetMode="External"/><Relationship Id="rId3" Type="http://schemas.openxmlformats.org/officeDocument/2006/relationships/hyperlink" Target="http://www.ema.europa.eu/"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Searching the grey literature : where to look and what to expect</a:t>
            </a:r>
            <a:endParaRPr lang="en-US" dirty="0"/>
          </a:p>
        </p:txBody>
      </p:sp>
      <p:sp>
        <p:nvSpPr>
          <p:cNvPr id="3" name="Subtitle 2"/>
          <p:cNvSpPr>
            <a:spLocks noGrp="1"/>
          </p:cNvSpPr>
          <p:nvPr>
            <p:ph type="subTitle" idx="1"/>
          </p:nvPr>
        </p:nvSpPr>
        <p:spPr>
          <a:xfrm>
            <a:off x="1371600" y="3886200"/>
            <a:ext cx="6781800" cy="2133600"/>
          </a:xfrm>
        </p:spPr>
        <p:txBody>
          <a:bodyPr>
            <a:normAutofit lnSpcReduction="10000"/>
          </a:bodyPr>
          <a:lstStyle/>
          <a:p>
            <a:r>
              <a:rPr lang="en-US" dirty="0" smtClean="0"/>
              <a:t>Rose Relevo, MLIS, MS</a:t>
            </a:r>
          </a:p>
          <a:p>
            <a:r>
              <a:rPr lang="en-US" dirty="0" smtClean="0"/>
              <a:t>Oregon Health &amp; Sciences University</a:t>
            </a:r>
          </a:p>
          <a:p>
            <a:r>
              <a:rPr lang="en-US" dirty="0" smtClean="0"/>
              <a:t>Effective Healthcare Program Scientific Resource Center</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Conferences…</a:t>
            </a:r>
            <a:endParaRPr lang="en-US" dirty="0"/>
          </a:p>
        </p:txBody>
      </p:sp>
      <p:sp>
        <p:nvSpPr>
          <p:cNvPr id="3" name="Content Placeholder 2"/>
          <p:cNvSpPr>
            <a:spLocks noGrp="1"/>
          </p:cNvSpPr>
          <p:nvPr>
            <p:ph idx="1"/>
          </p:nvPr>
        </p:nvSpPr>
        <p:spPr/>
        <p:txBody>
          <a:bodyPr/>
          <a:lstStyle/>
          <a:p>
            <a:r>
              <a:rPr lang="en-US" dirty="0" smtClean="0"/>
              <a:t>Conference paper databases</a:t>
            </a:r>
          </a:p>
          <a:p>
            <a:pPr lvl="1"/>
            <a:r>
              <a:rPr lang="en-US" dirty="0" smtClean="0"/>
              <a:t>CSA Conference Papers Index</a:t>
            </a:r>
          </a:p>
          <a:p>
            <a:pPr lvl="1"/>
            <a:r>
              <a:rPr lang="en-US" dirty="0" smtClean="0"/>
              <a:t>Scopus</a:t>
            </a:r>
          </a:p>
          <a:p>
            <a:pPr lvl="1"/>
            <a:r>
              <a:rPr lang="en-US" dirty="0" smtClean="0"/>
              <a:t>BIOSIS Previews</a:t>
            </a:r>
          </a:p>
          <a:p>
            <a:pPr lvl="1"/>
            <a:r>
              <a:rPr lang="en-US" dirty="0" smtClean="0"/>
              <a:t>Papers and Proceedings First</a:t>
            </a:r>
          </a:p>
          <a:p>
            <a:r>
              <a:rPr lang="en-US" dirty="0" smtClean="0"/>
              <a:t>Specific conferences (key informants, technical experts)</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Tips	</a:t>
            </a:r>
            <a:endParaRPr lang="en-US" dirty="0"/>
          </a:p>
        </p:txBody>
      </p:sp>
      <p:sp>
        <p:nvSpPr>
          <p:cNvPr id="3" name="Content Placeholder 2"/>
          <p:cNvSpPr>
            <a:spLocks noGrp="1"/>
          </p:cNvSpPr>
          <p:nvPr>
            <p:ph idx="1"/>
          </p:nvPr>
        </p:nvSpPr>
        <p:spPr/>
        <p:txBody>
          <a:bodyPr/>
          <a:lstStyle/>
          <a:p>
            <a:r>
              <a:rPr lang="en-US" dirty="0" smtClean="0"/>
              <a:t>Access will vary by institution</a:t>
            </a:r>
          </a:p>
          <a:p>
            <a:r>
              <a:rPr lang="en-US" dirty="0" smtClean="0"/>
              <a:t>Simple searches usually sufficient</a:t>
            </a:r>
          </a:p>
          <a:p>
            <a:r>
              <a:rPr lang="en-US" dirty="0" smtClean="0"/>
              <a:t>Identify upcoming publications</a:t>
            </a:r>
          </a:p>
          <a:p>
            <a:r>
              <a:rPr lang="en-US" dirty="0" smtClean="0"/>
              <a:t>Compare to published versions</a:t>
            </a:r>
          </a:p>
          <a:p>
            <a:r>
              <a:rPr lang="en-US" dirty="0" smtClean="0"/>
              <a:t>Contact authors for more information</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sources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Specialized bibliographic databases</a:t>
            </a:r>
          </a:p>
          <a:p>
            <a:r>
              <a:rPr lang="en-US" dirty="0" smtClean="0"/>
              <a:t>Databases to identify meetings, funders and periodicals specific to the topic</a:t>
            </a:r>
          </a:p>
          <a:p>
            <a:pPr lvl="1"/>
            <a:r>
              <a:rPr lang="en-US" dirty="0" smtClean="0"/>
              <a:t>BCM Meetings</a:t>
            </a:r>
          </a:p>
          <a:p>
            <a:pPr lvl="1"/>
            <a:r>
              <a:rPr lang="en-US" dirty="0" smtClean="0"/>
              <a:t>NLM Gateway – meetings</a:t>
            </a:r>
          </a:p>
          <a:p>
            <a:pPr lvl="1"/>
            <a:r>
              <a:rPr lang="en-US" dirty="0" smtClean="0"/>
              <a:t>DIRLINE</a:t>
            </a:r>
          </a:p>
          <a:p>
            <a:pPr lvl="1"/>
            <a:r>
              <a:rPr lang="en-US" dirty="0" smtClean="0"/>
              <a:t>COS Funding</a:t>
            </a:r>
          </a:p>
          <a:p>
            <a:pPr lvl="1"/>
            <a:r>
              <a:rPr lang="en-US" dirty="0" err="1" smtClean="0"/>
              <a:t>Grantsnet</a:t>
            </a:r>
            <a:endParaRPr lang="en-US" dirty="0" smtClean="0"/>
          </a:p>
          <a:p>
            <a:pPr lvl="1"/>
            <a:r>
              <a:rPr lang="en-US" dirty="0" smtClean="0"/>
              <a:t>Ulrich’s </a:t>
            </a:r>
          </a:p>
          <a:p>
            <a:r>
              <a:rPr lang="en-US" dirty="0" smtClean="0"/>
              <a:t>Grey Matters: a practical search tool for evidence-based medicine</a:t>
            </a:r>
          </a:p>
          <a:p>
            <a:pPr lvl="1"/>
            <a:r>
              <a:rPr lang="en-US" dirty="0" smtClean="0">
                <a:hlinkClick r:id="rId2"/>
              </a:rPr>
              <a:t>http://www.cadth.ca/resources/grey-matters</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more…</a:t>
            </a:r>
            <a:endParaRPr lang="en-US" dirty="0"/>
          </a:p>
        </p:txBody>
      </p:sp>
      <p:sp>
        <p:nvSpPr>
          <p:cNvPr id="3" name="Content Placeholder 2"/>
          <p:cNvSpPr>
            <a:spLocks noGrp="1"/>
          </p:cNvSpPr>
          <p:nvPr>
            <p:ph idx="1"/>
          </p:nvPr>
        </p:nvSpPr>
        <p:spPr/>
        <p:txBody>
          <a:bodyPr/>
          <a:lstStyle/>
          <a:p>
            <a:pPr>
              <a:buNone/>
            </a:pPr>
            <a:r>
              <a:rPr lang="en-US" dirty="0" smtClean="0"/>
              <a:t>Secure site:</a:t>
            </a:r>
          </a:p>
          <a:p>
            <a:pPr>
              <a:buNone/>
            </a:pPr>
            <a:r>
              <a:rPr lang="en-US" dirty="0">
                <a:hlinkClick r:id="rId2"/>
              </a:rPr>
              <a:t>Resources</a:t>
            </a:r>
            <a:r>
              <a:rPr lang="en-US" dirty="0"/>
              <a:t>/</a:t>
            </a:r>
            <a:r>
              <a:rPr lang="en-US" u="sng" dirty="0">
                <a:hlinkClick r:id="rId3"/>
              </a:rPr>
              <a:t>Grey Literature </a:t>
            </a:r>
            <a:r>
              <a:rPr lang="en-US" u="sng" dirty="0" smtClean="0">
                <a:hlinkClick r:id="rId3"/>
              </a:rPr>
              <a:t>Materials</a:t>
            </a:r>
            <a:endParaRPr lang="en-US" u="sng" dirty="0" smtClean="0"/>
          </a:p>
          <a:p>
            <a:pPr>
              <a:buNone/>
            </a:pPr>
            <a:endParaRPr lang="en-US" u="sng" dirty="0" smtClean="0"/>
          </a:p>
          <a:p>
            <a:pPr>
              <a:buNone/>
            </a:pPr>
            <a:r>
              <a:rPr lang="en-US" u="sng" dirty="0" smtClean="0">
                <a:hlinkClick r:id="rId4"/>
              </a:rPr>
              <a:t>relevo@ohsu.edu</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Oval 3" descr="Grey literature defined by what it isn’t “published, easily found literature” includes virtually everything outside the scope of the published journal literature.  We use Grey Literature not because it’s so accurate and specific, but mostly because clinical trials data derived from trial registries, regulatory documentation and scientific meetings is too cumbersome.  But when we say Grey Literature, that’s usually what we mean.&#10;&#10;Notes for 508 compliance: the graphic is of a Venn diagram describing various sources and types of grey literature.  The largest circle represents all grey literature.  There is a smaller circle representing the subset that is called data from clinical trials, indicating that data from clinical trials represents only a small part of the larger universe of grey literature.  There are four additional circles intersecting with this, representing four types of publications that may contain clinical data.  The overlap shows that only some of these publications present clinical data.  The fours sources represented are: Regulatory Documentation, Conference Papers, Trial Registries and Other.  The larger point of this diagram is to illustrate that grey literature is a term that refers to a large and diverse set of resources.  For the purposes of completing systematic reviews and comparative effectiveness reviews, we are really only concerned with data from clinical trials which is most likely to be found via clinical trial registries, regulatory documentation and conference materials.&#10;"/>
          <p:cNvSpPr/>
          <p:nvPr/>
        </p:nvSpPr>
        <p:spPr>
          <a:xfrm>
            <a:off x="762000" y="457200"/>
            <a:ext cx="6477000" cy="6096000"/>
          </a:xfrm>
          <a:prstGeom prst="ellipse">
            <a:avLst/>
          </a:prstGeom>
          <a:solidFill>
            <a:schemeClr val="bg1">
              <a:lumMod val="75000"/>
              <a:alpha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2133600" y="1143000"/>
            <a:ext cx="2590800" cy="2667000"/>
          </a:xfrm>
          <a:prstGeom prst="ellipse">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3276600" y="914400"/>
            <a:ext cx="2514600" cy="2362200"/>
          </a:xfrm>
          <a:prstGeom prst="ellipse">
            <a:avLst/>
          </a:prstGeom>
          <a:solidFill>
            <a:schemeClr val="bg1">
              <a:lumMod val="85000"/>
              <a:alpha val="1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2286000" y="3505200"/>
            <a:ext cx="1447800" cy="1524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3657600" y="3276600"/>
            <a:ext cx="914400" cy="914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1524000" y="1981200"/>
            <a:ext cx="1676400" cy="1600200"/>
          </a:xfrm>
          <a:prstGeom prst="ellipse">
            <a:avLst/>
          </a:prstGeom>
          <a:solidFill>
            <a:schemeClr val="bg1">
              <a:lumMod val="65000"/>
              <a:alpha val="1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3276600" y="6096000"/>
            <a:ext cx="1600200" cy="369332"/>
          </a:xfrm>
          <a:prstGeom prst="rect">
            <a:avLst/>
          </a:prstGeom>
          <a:noFill/>
        </p:spPr>
        <p:txBody>
          <a:bodyPr wrap="square" rtlCol="0">
            <a:spAutoFit/>
          </a:bodyPr>
          <a:lstStyle/>
          <a:p>
            <a:r>
              <a:rPr lang="en-US" dirty="0" smtClean="0"/>
              <a:t>Grey Literature</a:t>
            </a:r>
            <a:endParaRPr lang="en-US" dirty="0"/>
          </a:p>
        </p:txBody>
      </p:sp>
      <p:sp>
        <p:nvSpPr>
          <p:cNvPr id="13" name="TextBox 12"/>
          <p:cNvSpPr txBox="1"/>
          <p:nvPr/>
        </p:nvSpPr>
        <p:spPr>
          <a:xfrm>
            <a:off x="2514600" y="1447800"/>
            <a:ext cx="1676400" cy="646331"/>
          </a:xfrm>
          <a:prstGeom prst="rect">
            <a:avLst/>
          </a:prstGeom>
          <a:noFill/>
        </p:spPr>
        <p:txBody>
          <a:bodyPr wrap="square" rtlCol="0">
            <a:spAutoFit/>
          </a:bodyPr>
          <a:lstStyle/>
          <a:p>
            <a:r>
              <a:rPr lang="en-US" dirty="0" smtClean="0"/>
              <a:t>Data from clinical trials</a:t>
            </a:r>
            <a:endParaRPr lang="en-US" dirty="0"/>
          </a:p>
        </p:txBody>
      </p:sp>
      <p:sp>
        <p:nvSpPr>
          <p:cNvPr id="14" name="TextBox 13"/>
          <p:cNvSpPr txBox="1"/>
          <p:nvPr/>
        </p:nvSpPr>
        <p:spPr>
          <a:xfrm>
            <a:off x="4648200" y="1447800"/>
            <a:ext cx="1524000" cy="381000"/>
          </a:xfrm>
          <a:prstGeom prst="rect">
            <a:avLst/>
          </a:prstGeom>
          <a:noFill/>
        </p:spPr>
        <p:txBody>
          <a:bodyPr wrap="square" rtlCol="0">
            <a:spAutoFit/>
          </a:bodyPr>
          <a:lstStyle/>
          <a:p>
            <a:r>
              <a:rPr lang="en-US" dirty="0" smtClean="0"/>
              <a:t>Trial Registries</a:t>
            </a:r>
            <a:endParaRPr lang="en-US" dirty="0"/>
          </a:p>
        </p:txBody>
      </p:sp>
      <p:sp>
        <p:nvSpPr>
          <p:cNvPr id="15" name="TextBox 14"/>
          <p:cNvSpPr txBox="1"/>
          <p:nvPr/>
        </p:nvSpPr>
        <p:spPr>
          <a:xfrm>
            <a:off x="838200" y="2819400"/>
            <a:ext cx="1676400" cy="646331"/>
          </a:xfrm>
          <a:prstGeom prst="rect">
            <a:avLst/>
          </a:prstGeom>
          <a:noFill/>
        </p:spPr>
        <p:txBody>
          <a:bodyPr wrap="square" rtlCol="0">
            <a:spAutoFit/>
          </a:bodyPr>
          <a:lstStyle/>
          <a:p>
            <a:r>
              <a:rPr lang="en-US" dirty="0" smtClean="0"/>
              <a:t>Regulatory Documentation</a:t>
            </a:r>
            <a:endParaRPr lang="en-US" dirty="0"/>
          </a:p>
        </p:txBody>
      </p:sp>
      <p:sp>
        <p:nvSpPr>
          <p:cNvPr id="16" name="TextBox 15"/>
          <p:cNvSpPr txBox="1"/>
          <p:nvPr/>
        </p:nvSpPr>
        <p:spPr>
          <a:xfrm>
            <a:off x="1447800" y="3886200"/>
            <a:ext cx="1905000" cy="923330"/>
          </a:xfrm>
          <a:prstGeom prst="rect">
            <a:avLst/>
          </a:prstGeom>
          <a:noFill/>
        </p:spPr>
        <p:txBody>
          <a:bodyPr wrap="square" rtlCol="0">
            <a:spAutoFit/>
          </a:bodyPr>
          <a:lstStyle/>
          <a:p>
            <a:r>
              <a:rPr lang="en-US" dirty="0" smtClean="0"/>
              <a:t>Conference papers, abstracts, proceedings</a:t>
            </a:r>
            <a:endParaRPr lang="en-US" dirty="0"/>
          </a:p>
        </p:txBody>
      </p:sp>
      <p:sp>
        <p:nvSpPr>
          <p:cNvPr id="17" name="TextBox 16"/>
          <p:cNvSpPr txBox="1"/>
          <p:nvPr/>
        </p:nvSpPr>
        <p:spPr>
          <a:xfrm>
            <a:off x="4114800" y="3657600"/>
            <a:ext cx="2438400" cy="369332"/>
          </a:xfrm>
          <a:prstGeom prst="rect">
            <a:avLst/>
          </a:prstGeom>
          <a:noFill/>
        </p:spPr>
        <p:txBody>
          <a:bodyPr wrap="square" rtlCol="0">
            <a:spAutoFit/>
          </a:bodyPr>
          <a:lstStyle/>
          <a:p>
            <a:r>
              <a:rPr lang="en-US" dirty="0" smtClean="0"/>
              <a:t>Other misc. resources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Trial Registries</a:t>
            </a:r>
            <a:endParaRPr lang="en-US" dirty="0"/>
          </a:p>
        </p:txBody>
      </p:sp>
      <p:sp>
        <p:nvSpPr>
          <p:cNvPr id="3" name="Content Placeholder 2"/>
          <p:cNvSpPr>
            <a:spLocks noGrp="1"/>
          </p:cNvSpPr>
          <p:nvPr>
            <p:ph idx="1"/>
          </p:nvPr>
        </p:nvSpPr>
        <p:spPr/>
        <p:txBody>
          <a:bodyPr>
            <a:normAutofit lnSpcReduction="10000"/>
          </a:bodyPr>
          <a:lstStyle/>
          <a:p>
            <a:r>
              <a:rPr lang="en-US" dirty="0" smtClean="0"/>
              <a:t>ClinicalTrials.gov</a:t>
            </a:r>
          </a:p>
          <a:p>
            <a:r>
              <a:rPr lang="en-US" i="1" dirty="0" err="1" smtClean="0"/>
              <a:t>meta</a:t>
            </a:r>
            <a:r>
              <a:rPr lang="en-US" dirty="0" err="1" smtClean="0"/>
              <a:t>Register</a:t>
            </a:r>
            <a:r>
              <a:rPr lang="en-US" dirty="0" smtClean="0"/>
              <a:t> of Controlled Trials (</a:t>
            </a:r>
            <a:r>
              <a:rPr lang="en-US" dirty="0" err="1" smtClean="0"/>
              <a:t>mRCT</a:t>
            </a:r>
            <a:r>
              <a:rPr lang="en-US" dirty="0" smtClean="0"/>
              <a:t>)</a:t>
            </a:r>
          </a:p>
          <a:p>
            <a:pPr lvl="1">
              <a:buNone/>
            </a:pPr>
            <a:r>
              <a:rPr lang="en-US" dirty="0" smtClean="0">
                <a:hlinkClick r:id="rId2"/>
              </a:rPr>
              <a:t>http://www.controlled-trials.com/mrct/</a:t>
            </a:r>
            <a:endParaRPr lang="en-US" dirty="0" smtClean="0"/>
          </a:p>
          <a:p>
            <a:pPr lvl="1"/>
            <a:r>
              <a:rPr lang="en-US" dirty="0"/>
              <a:t>ISRCTN Register (International</a:t>
            </a:r>
            <a:r>
              <a:rPr lang="en-US" dirty="0" smtClean="0"/>
              <a:t>)</a:t>
            </a:r>
          </a:p>
          <a:p>
            <a:pPr lvl="1"/>
            <a:r>
              <a:rPr lang="en-US" dirty="0"/>
              <a:t>NIH ClinicalTrials.gov </a:t>
            </a:r>
            <a:endParaRPr lang="en-US" dirty="0" smtClean="0"/>
          </a:p>
          <a:p>
            <a:pPr lvl="1"/>
            <a:r>
              <a:rPr lang="en-US" dirty="0"/>
              <a:t>Action Medical Research (UK) </a:t>
            </a:r>
            <a:endParaRPr lang="en-US" dirty="0" smtClean="0"/>
          </a:p>
          <a:p>
            <a:pPr lvl="1"/>
            <a:r>
              <a:rPr lang="en-US" dirty="0"/>
              <a:t>The </a:t>
            </a:r>
            <a:r>
              <a:rPr lang="en-US" dirty="0" err="1"/>
              <a:t>Wellcome</a:t>
            </a:r>
            <a:r>
              <a:rPr lang="en-US" dirty="0"/>
              <a:t> Trust (UK</a:t>
            </a:r>
            <a:r>
              <a:rPr lang="en-US" dirty="0" smtClean="0"/>
              <a:t>)</a:t>
            </a:r>
          </a:p>
          <a:p>
            <a:pPr lvl="1"/>
            <a:r>
              <a:rPr lang="en-US" dirty="0"/>
              <a:t>Medical Research Council (UK</a:t>
            </a:r>
            <a:r>
              <a:rPr lang="en-US" dirty="0" smtClean="0"/>
              <a:t>)</a:t>
            </a:r>
          </a:p>
          <a:p>
            <a:pPr lvl="1"/>
            <a:r>
              <a:rPr lang="en-US" dirty="0"/>
              <a:t>UK trials (UK)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Trial Registries</a:t>
            </a:r>
            <a:endParaRPr lang="en-US" dirty="0"/>
          </a:p>
        </p:txBody>
      </p:sp>
      <p:sp>
        <p:nvSpPr>
          <p:cNvPr id="3" name="Content Placeholder 2"/>
          <p:cNvSpPr>
            <a:spLocks noGrp="1"/>
          </p:cNvSpPr>
          <p:nvPr>
            <p:ph idx="1"/>
          </p:nvPr>
        </p:nvSpPr>
        <p:spPr/>
        <p:txBody>
          <a:bodyPr>
            <a:normAutofit/>
          </a:bodyPr>
          <a:lstStyle/>
          <a:p>
            <a:r>
              <a:rPr lang="en-US" dirty="0" smtClean="0"/>
              <a:t>ClinicalStudyResults.org</a:t>
            </a:r>
          </a:p>
          <a:p>
            <a:pPr lvl="1"/>
            <a:r>
              <a:rPr lang="en-US" dirty="0" err="1" smtClean="0"/>
              <a:t>PhRMA</a:t>
            </a:r>
            <a:r>
              <a:rPr lang="en-US" dirty="0" smtClean="0"/>
              <a:t> database</a:t>
            </a:r>
          </a:p>
          <a:p>
            <a:r>
              <a:rPr lang="en-US" dirty="0" smtClean="0"/>
              <a:t>WHO International Clinical Trials Registry Platform Search Portal</a:t>
            </a:r>
          </a:p>
          <a:p>
            <a:pPr lvl="1"/>
            <a:r>
              <a:rPr lang="en-US" dirty="0" err="1"/>
              <a:t>a</a:t>
            </a:r>
            <a:r>
              <a:rPr lang="en-US" dirty="0" err="1" smtClean="0"/>
              <a:t>pps.who.ing</a:t>
            </a:r>
            <a:r>
              <a:rPr lang="en-US" dirty="0" smtClean="0"/>
              <a:t>/</a:t>
            </a:r>
            <a:r>
              <a:rPr lang="en-US" dirty="0" err="1" smtClean="0"/>
              <a:t>trialsearch</a:t>
            </a:r>
            <a:r>
              <a:rPr lang="en-US" dirty="0" smtClean="0"/>
              <a:t>/</a:t>
            </a:r>
          </a:p>
          <a:p>
            <a:pPr lvl="1"/>
            <a:r>
              <a:rPr lang="en-US" dirty="0" smtClean="0"/>
              <a:t>Australia, New Zealand, US, UK, Brazil, China, India, Korea, Cuba, Germany, Iran, Japan, Pan African, Sri Lanka, The Netherlands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do you get from a trial registry</a:t>
            </a:r>
            <a:endParaRPr lang="en-US" dirty="0"/>
          </a:p>
        </p:txBody>
      </p:sp>
      <p:sp>
        <p:nvSpPr>
          <p:cNvPr id="3" name="Content Placeholder 2"/>
          <p:cNvSpPr>
            <a:spLocks noGrp="1"/>
          </p:cNvSpPr>
          <p:nvPr>
            <p:ph idx="1"/>
          </p:nvPr>
        </p:nvSpPr>
        <p:spPr/>
        <p:txBody>
          <a:bodyPr/>
          <a:lstStyle/>
          <a:p>
            <a:r>
              <a:rPr lang="en-US" dirty="0" smtClean="0"/>
              <a:t>Know that a study exists</a:t>
            </a:r>
          </a:p>
          <a:p>
            <a:pPr lvl="1"/>
            <a:r>
              <a:rPr lang="en-US" dirty="0" smtClean="0"/>
              <a:t>Identify forthcoming publications</a:t>
            </a:r>
          </a:p>
          <a:p>
            <a:pPr lvl="1"/>
            <a:r>
              <a:rPr lang="en-US" dirty="0" smtClean="0"/>
              <a:t>Window into publication bias</a:t>
            </a:r>
          </a:p>
          <a:p>
            <a:pPr lvl="1"/>
            <a:r>
              <a:rPr lang="en-US" dirty="0" smtClean="0"/>
              <a:t>Future research needs</a:t>
            </a:r>
          </a:p>
          <a:p>
            <a:r>
              <a:rPr lang="en-US" dirty="0" smtClean="0"/>
              <a:t>Results</a:t>
            </a:r>
          </a:p>
          <a:p>
            <a:r>
              <a:rPr lang="en-US" dirty="0" smtClean="0"/>
              <a:t>Protocols</a:t>
            </a:r>
          </a:p>
          <a:p>
            <a:r>
              <a:rPr lang="en-US" dirty="0" smtClean="0"/>
              <a:t>Contact information</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Tips	</a:t>
            </a:r>
            <a:endParaRPr lang="en-US" dirty="0"/>
          </a:p>
        </p:txBody>
      </p:sp>
      <p:sp>
        <p:nvSpPr>
          <p:cNvPr id="3" name="Content Placeholder 2"/>
          <p:cNvSpPr>
            <a:spLocks noGrp="1"/>
          </p:cNvSpPr>
          <p:nvPr>
            <p:ph idx="1"/>
          </p:nvPr>
        </p:nvSpPr>
        <p:spPr/>
        <p:txBody>
          <a:bodyPr/>
          <a:lstStyle/>
          <a:p>
            <a:r>
              <a:rPr lang="en-US" dirty="0" smtClean="0"/>
              <a:t>“small” databases, searches can be simple</a:t>
            </a:r>
          </a:p>
          <a:p>
            <a:r>
              <a:rPr lang="en-US" dirty="0" err="1" smtClean="0"/>
              <a:t>EndNote</a:t>
            </a:r>
            <a:r>
              <a:rPr lang="en-US" dirty="0" smtClean="0"/>
              <a:t> import filter for ClinicalTrials.gov results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Regulatory Documentation</a:t>
            </a:r>
            <a:endParaRPr lang="en-US" dirty="0"/>
          </a:p>
        </p:txBody>
      </p:sp>
      <p:sp>
        <p:nvSpPr>
          <p:cNvPr id="3" name="Content Placeholder 2"/>
          <p:cNvSpPr>
            <a:spLocks noGrp="1"/>
          </p:cNvSpPr>
          <p:nvPr>
            <p:ph idx="1"/>
          </p:nvPr>
        </p:nvSpPr>
        <p:spPr/>
        <p:txBody>
          <a:bodyPr/>
          <a:lstStyle/>
          <a:p>
            <a:r>
              <a:rPr lang="en-US" dirty="0" err="1" smtClean="0"/>
              <a:t>Drugs@FDA</a:t>
            </a:r>
            <a:endParaRPr lang="en-US" dirty="0" smtClean="0"/>
          </a:p>
          <a:p>
            <a:pPr lvl="1"/>
            <a:r>
              <a:rPr lang="en-US" sz="2400" dirty="0" smtClean="0">
                <a:hlinkClick r:id="rId2"/>
              </a:rPr>
              <a:t>http://www.accessdata.fda.gov/scripts/cder/drugsatfda/</a:t>
            </a:r>
            <a:endParaRPr lang="en-US" sz="2400" dirty="0" smtClean="0"/>
          </a:p>
          <a:p>
            <a:pPr lvl="1"/>
            <a:r>
              <a:rPr lang="en-US" sz="2400" dirty="0" smtClean="0"/>
              <a:t>Medical and Statistical Reviews</a:t>
            </a:r>
          </a:p>
          <a:p>
            <a:pPr lvl="1"/>
            <a:r>
              <a:rPr lang="en-US" sz="2400" dirty="0" smtClean="0"/>
              <a:t>Cannot search by class, indication or presence of review</a:t>
            </a:r>
          </a:p>
          <a:p>
            <a:r>
              <a:rPr lang="en-US" dirty="0" err="1" smtClean="0"/>
              <a:t>Devices@FDA</a:t>
            </a:r>
            <a:endParaRPr lang="en-US" dirty="0" smtClean="0"/>
          </a:p>
          <a:p>
            <a:pPr lvl="1"/>
            <a:r>
              <a:rPr lang="en-US" sz="2000" dirty="0" smtClean="0">
                <a:hlinkClick r:id="rId3"/>
              </a:rPr>
              <a:t>http://www.accessdata.fda.gov/scripts/cdrh/devicesatfda/index.cfm</a:t>
            </a:r>
            <a:endParaRPr lang="en-US" sz="2000" dirty="0" smtClean="0"/>
          </a:p>
          <a:p>
            <a:pPr lvl="1"/>
            <a:r>
              <a:rPr lang="en-US" sz="2400" dirty="0"/>
              <a:t>510(k) Premarket </a:t>
            </a:r>
            <a:r>
              <a:rPr lang="en-US" sz="2400" dirty="0" smtClean="0"/>
              <a:t>Notification</a:t>
            </a:r>
          </a:p>
          <a:p>
            <a:pPr lvl="1"/>
            <a:r>
              <a:rPr lang="en-US" sz="2400" dirty="0" smtClean="0"/>
              <a:t>Need specific device names</a:t>
            </a:r>
            <a:endParaRPr lang="en-US" sz="2400" dirty="0"/>
          </a:p>
          <a:p>
            <a:pPr lvl="1"/>
            <a:endParaRPr lang="en-US" sz="2000"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Regulatory Documentation</a:t>
            </a:r>
            <a:endParaRPr lang="en-US" dirty="0"/>
          </a:p>
        </p:txBody>
      </p:sp>
      <p:sp>
        <p:nvSpPr>
          <p:cNvPr id="3" name="Content Placeholder 2"/>
          <p:cNvSpPr>
            <a:spLocks noGrp="1"/>
          </p:cNvSpPr>
          <p:nvPr>
            <p:ph idx="1"/>
          </p:nvPr>
        </p:nvSpPr>
        <p:spPr/>
        <p:txBody>
          <a:bodyPr/>
          <a:lstStyle/>
          <a:p>
            <a:r>
              <a:rPr lang="en-US" dirty="0" smtClean="0"/>
              <a:t>Health Canada Drugs and Health Products Database</a:t>
            </a:r>
          </a:p>
          <a:p>
            <a:pPr lvl="1"/>
            <a:r>
              <a:rPr lang="en-US" sz="2400" dirty="0" smtClean="0">
                <a:hlinkClick r:id="rId2"/>
              </a:rPr>
              <a:t>http://webprod3.hc-sc.gc.ca/dpd-bdpp/index-eng.jsp</a:t>
            </a:r>
            <a:endParaRPr lang="en-US" sz="2400" dirty="0" smtClean="0"/>
          </a:p>
          <a:p>
            <a:pPr lvl="1"/>
            <a:r>
              <a:rPr lang="en-US" sz="2400" dirty="0" smtClean="0"/>
              <a:t>Product Monographs</a:t>
            </a:r>
            <a:endParaRPr lang="en-US" dirty="0" smtClean="0"/>
          </a:p>
          <a:p>
            <a:r>
              <a:rPr lang="en-US" dirty="0" smtClean="0"/>
              <a:t>Authorized Medicines for EU</a:t>
            </a:r>
          </a:p>
          <a:p>
            <a:pPr lvl="1"/>
            <a:r>
              <a:rPr lang="en-US" sz="2400" dirty="0" smtClean="0">
                <a:hlinkClick r:id="rId3"/>
              </a:rPr>
              <a:t>http://www.ema.europa.eu</a:t>
            </a:r>
            <a:endParaRPr lang="en-US" sz="2400" dirty="0" smtClean="0"/>
          </a:p>
          <a:p>
            <a:pPr lvl="1"/>
            <a:r>
              <a:rPr lang="en-US" sz="2400" dirty="0" smtClean="0"/>
              <a:t>Scientific Discussions</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Tips</a:t>
            </a:r>
            <a:endParaRPr lang="en-US" dirty="0"/>
          </a:p>
        </p:txBody>
      </p:sp>
      <p:sp>
        <p:nvSpPr>
          <p:cNvPr id="3" name="Content Placeholder 2"/>
          <p:cNvSpPr>
            <a:spLocks noGrp="1"/>
          </p:cNvSpPr>
          <p:nvPr>
            <p:ph idx="1"/>
          </p:nvPr>
        </p:nvSpPr>
        <p:spPr/>
        <p:txBody>
          <a:bodyPr/>
          <a:lstStyle/>
          <a:p>
            <a:r>
              <a:rPr lang="en-US" dirty="0" smtClean="0"/>
              <a:t>FDA database</a:t>
            </a:r>
            <a:r>
              <a:rPr lang="en-US" b="1" dirty="0" smtClean="0"/>
              <a:t> NOT </a:t>
            </a:r>
            <a:r>
              <a:rPr lang="en-US" dirty="0" smtClean="0"/>
              <a:t>optimized for our purposes</a:t>
            </a:r>
          </a:p>
          <a:p>
            <a:r>
              <a:rPr lang="en-US" dirty="0" smtClean="0"/>
              <a:t>“searching” not quite accurate, “directed browsing” more accurate</a:t>
            </a:r>
          </a:p>
          <a:p>
            <a:r>
              <a:rPr lang="en-US" dirty="0" smtClean="0"/>
              <a:t>Delegate to well trained personnel</a:t>
            </a:r>
          </a:p>
          <a:p>
            <a:r>
              <a:rPr lang="en-US" dirty="0" smtClean="0"/>
              <a:t>Podcasts; biggest danger is spacing out</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340</TotalTime>
  <Words>411</Words>
  <Application>Microsoft Macintosh PowerPoint</Application>
  <PresentationFormat>On-screen Show (4:3)</PresentationFormat>
  <Paragraphs>88</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Searching the grey literature : where to look and what to expect</vt:lpstr>
      <vt:lpstr>PowerPoint Presentation</vt:lpstr>
      <vt:lpstr>Trial Registries</vt:lpstr>
      <vt:lpstr>Trial Registries</vt:lpstr>
      <vt:lpstr>What do you get from a trial registry</vt:lpstr>
      <vt:lpstr>Tips </vt:lpstr>
      <vt:lpstr>Regulatory Documentation</vt:lpstr>
      <vt:lpstr>Regulatory Documentation</vt:lpstr>
      <vt:lpstr>Tips</vt:lpstr>
      <vt:lpstr>Conferences…</vt:lpstr>
      <vt:lpstr>Tips </vt:lpstr>
      <vt:lpstr>Other sources</vt:lpstr>
      <vt:lpstr>For more…</vt:lpstr>
    </vt:vector>
  </TitlesOfParts>
  <Company>OHSU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ITG</dc:creator>
  <cp:lastModifiedBy>Vanessa Graham</cp:lastModifiedBy>
  <cp:revision>35</cp:revision>
  <dcterms:created xsi:type="dcterms:W3CDTF">2011-08-26T19:29:38Z</dcterms:created>
  <dcterms:modified xsi:type="dcterms:W3CDTF">2011-10-20T21:48:45Z</dcterms:modified>
</cp:coreProperties>
</file>