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embeddings/oleObject2.bin" ContentType="application/vnd.openxmlformats-officedocument.oleObject"/>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embeddings/oleObject3.bin" ContentType="application/vnd.openxmlformats-officedocument.oleObject"/>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embeddings/oleObject4.bin" ContentType="application/vnd.openxmlformats-officedocument.oleObject"/>
  <Override PartName="/ppt/embeddings/oleObject5.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9"/>
  </p:notesMasterIdLst>
  <p:handoutMasterIdLst>
    <p:handoutMasterId r:id="rId30"/>
  </p:handoutMasterIdLst>
  <p:sldIdLst>
    <p:sldId id="256" r:id="rId2"/>
    <p:sldId id="344" r:id="rId3"/>
    <p:sldId id="346" r:id="rId4"/>
    <p:sldId id="347" r:id="rId5"/>
    <p:sldId id="313" r:id="rId6"/>
    <p:sldId id="316" r:id="rId7"/>
    <p:sldId id="336" r:id="rId8"/>
    <p:sldId id="337" r:id="rId9"/>
    <p:sldId id="280" r:id="rId10"/>
    <p:sldId id="301" r:id="rId11"/>
    <p:sldId id="278" r:id="rId12"/>
    <p:sldId id="304" r:id="rId13"/>
    <p:sldId id="323" r:id="rId14"/>
    <p:sldId id="310" r:id="rId15"/>
    <p:sldId id="289" r:id="rId16"/>
    <p:sldId id="353" r:id="rId17"/>
    <p:sldId id="340" r:id="rId18"/>
    <p:sldId id="348" r:id="rId19"/>
    <p:sldId id="285" r:id="rId20"/>
    <p:sldId id="276" r:id="rId21"/>
    <p:sldId id="274" r:id="rId22"/>
    <p:sldId id="294" r:id="rId23"/>
    <p:sldId id="341" r:id="rId24"/>
    <p:sldId id="342" r:id="rId25"/>
    <p:sldId id="343" r:id="rId26"/>
    <p:sldId id="345" r:id="rId27"/>
    <p:sldId id="277" r:id="rId28"/>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66"/>
    <a:srgbClr val="292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54" autoAdjust="0"/>
    <p:restoredTop sz="86374" autoAdjust="0"/>
  </p:normalViewPr>
  <p:slideViewPr>
    <p:cSldViewPr snapToObjects="1">
      <p:cViewPr>
        <p:scale>
          <a:sx n="112" d="100"/>
          <a:sy n="112" d="100"/>
        </p:scale>
        <p:origin x="-648" y="-496"/>
      </p:cViewPr>
      <p:guideLst>
        <p:guide orient="horz" pos="4319"/>
        <p:guide/>
      </p:guideLst>
    </p:cSldViewPr>
  </p:slideViewPr>
  <p:outlineViewPr>
    <p:cViewPr>
      <p:scale>
        <a:sx n="33" d="100"/>
        <a:sy n="33" d="100"/>
      </p:scale>
      <p:origin x="0" y="25496"/>
    </p:cViewPr>
  </p:outlineViewPr>
  <p:notesTextViewPr>
    <p:cViewPr>
      <p:scale>
        <a:sx n="100" d="100"/>
        <a:sy n="100" d="100"/>
      </p:scale>
      <p:origin x="0" y="0"/>
    </p:cViewPr>
  </p:notesTextViewPr>
  <p:sorterViewPr>
    <p:cViewPr>
      <p:scale>
        <a:sx n="66" d="100"/>
        <a:sy n="66" d="100"/>
      </p:scale>
      <p:origin x="0" y="1440"/>
    </p:cViewPr>
  </p:sorterViewPr>
  <p:notesViewPr>
    <p:cSldViewPr snapToObjects="1">
      <p:cViewPr varScale="1">
        <p:scale>
          <a:sx n="38" d="100"/>
          <a:sy n="38" d="100"/>
        </p:scale>
        <p:origin x="-2214" y="-114"/>
      </p:cViewPr>
      <p:guideLst>
        <p:guide orient="horz" pos="2928"/>
        <p:guide pos="2160"/>
      </p:guideLst>
    </p:cSldViewPr>
  </p:notesViewPr>
  <p:gridSpacing cx="36004" cy="36004"/>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charset="0"/>
                <a:cs typeface="Arial" charset="0"/>
              </a:defRPr>
            </a:lvl1pPr>
          </a:lstStyle>
          <a:p>
            <a:pPr>
              <a:defRPr/>
            </a:pPr>
            <a:endParaRPr lang="en-US"/>
          </a:p>
        </p:txBody>
      </p:sp>
      <p:sp>
        <p:nvSpPr>
          <p:cNvPr id="4096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cs typeface="Arial" charset="0"/>
              </a:defRPr>
            </a:lvl1pPr>
          </a:lstStyle>
          <a:p>
            <a:pPr>
              <a:defRPr/>
            </a:pPr>
            <a:fld id="{3E91CE54-0558-4178-99BD-3EA0570968B7}" type="datetime1">
              <a:rPr lang="en-US"/>
              <a:pPr>
                <a:defRPr/>
              </a:pPr>
              <a:t>10/20/11</a:t>
            </a:fld>
            <a:endParaRPr lang="en-US"/>
          </a:p>
        </p:txBody>
      </p:sp>
      <p:sp>
        <p:nvSpPr>
          <p:cNvPr id="4096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cs typeface="Arial" charset="0"/>
              </a:defRPr>
            </a:lvl1pPr>
          </a:lstStyle>
          <a:p>
            <a:pPr>
              <a:defRPr/>
            </a:pPr>
            <a:endParaRPr lang="en-US"/>
          </a:p>
        </p:txBody>
      </p:sp>
      <p:sp>
        <p:nvSpPr>
          <p:cNvPr id="4096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cs typeface="Arial" charset="0"/>
              </a:defRPr>
            </a:lvl1pPr>
          </a:lstStyle>
          <a:p>
            <a:pPr>
              <a:defRPr/>
            </a:pPr>
            <a:fld id="{2D8B9418-4CD2-4C08-AB07-FDBB1B721954}" type="slidenum">
              <a:rPr lang="en-US"/>
              <a:pPr>
                <a:defRPr/>
              </a:pPr>
              <a:t>‹#›</a:t>
            </a:fld>
            <a:endParaRPr lang="en-US"/>
          </a:p>
        </p:txBody>
      </p:sp>
    </p:spTree>
    <p:extLst>
      <p:ext uri="{BB962C8B-B14F-4D97-AF65-F5344CB8AC3E}">
        <p14:creationId xmlns:p14="http://schemas.microsoft.com/office/powerpoint/2010/main" val="293986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11267"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fld id="{E91900BD-2291-42D2-B445-33BA5875D5D5}" type="datetime1">
              <a:rPr lang="en-US"/>
              <a:pPr>
                <a:defRPr/>
              </a:pPr>
              <a:t>10/20/11</a:t>
            </a:fld>
            <a:endParaRPr lang="en-US"/>
          </a:p>
        </p:txBody>
      </p:sp>
      <p:sp>
        <p:nvSpPr>
          <p:cNvPr id="3072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70"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11271"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mn-cs"/>
              </a:defRPr>
            </a:lvl1pPr>
          </a:lstStyle>
          <a:p>
            <a:pPr>
              <a:defRPr/>
            </a:pPr>
            <a:fld id="{76BCC179-2B6C-45D2-BC21-1F558EF1ADA4}" type="slidenum">
              <a:rPr lang="en-US"/>
              <a:pPr>
                <a:defRPr/>
              </a:pPr>
              <a:t>‹#›</a:t>
            </a:fld>
            <a:endParaRPr lang="en-US"/>
          </a:p>
        </p:txBody>
      </p:sp>
    </p:spTree>
    <p:extLst>
      <p:ext uri="{BB962C8B-B14F-4D97-AF65-F5344CB8AC3E}">
        <p14:creationId xmlns:p14="http://schemas.microsoft.com/office/powerpoint/2010/main" val="5982222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CD155141-2A28-4FF8-BCAD-6F8CB3DC61FF}"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xfrm>
            <a:off x="179388" y="4416425"/>
            <a:ext cx="6418262" cy="4183063"/>
          </a:xfrm>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1F2FB463-B86C-400E-80EF-10A6C23AA83E}"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6BD4265D-D5D3-4E38-A8DC-AED6C3887D91}" type="slidenum">
              <a:rPr lang="en-US"/>
              <a:pPr>
                <a:defRPr/>
              </a:pPr>
              <a:t>12</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DF3263ED-37A6-4BD6-BF31-956ECC227443}"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3EC2E32A-6513-4986-9F1B-9A09259529B9}"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624CB811-0F4E-4EA7-BF48-F750C7AC0EAA}" type="slidenum">
              <a:rPr lang="en-US" smtClean="0"/>
              <a:pPr>
                <a:defRPr/>
              </a:pPr>
              <a:t>16</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z="180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E77511A8-A8EC-4AB3-84AF-172AE41109BD}" type="slidenum">
              <a:rPr lang="en-US" smtClean="0"/>
              <a:pPr>
                <a:defRPr/>
              </a:pPr>
              <a:t>17</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sz="1800" smtClean="0"/>
              <a:t>As with the IDEALL study, the intervention involved ATSM and call backs based on particular responses.  However, SFHP used a lay health coach model for callbacks. So, SFHP and UCSF designed tailored training for the health coaches, teaching them about not only diabetes but also patient-centered behavior change counseling and action planning. We also provided detailed scripts with probes, particularly for safety triggers. We also created a second enhanced intervention arm with additional health coach counseling related to medication adherence and intensification, but I won’t focus on that for the purposes of today’s presentation.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DFE48A06-0C0F-46BF-AB9B-1D80790CF455}" type="slidenum">
              <a:rPr lang="en-US" smtClean="0"/>
              <a:pPr>
                <a:defRPr/>
              </a:pPr>
              <a:t>18</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z="18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xfrm>
            <a:off x="368300" y="4416425"/>
            <a:ext cx="6084888" cy="4183063"/>
          </a:xfrm>
          <a:noFill/>
          <a:ln/>
        </p:spPr>
        <p:txBody>
          <a:bodyPr/>
          <a:lstStyle/>
          <a:p>
            <a:r>
              <a:rPr lang="en-US" sz="1800" smtClean="0"/>
              <a:t>Participant characteristics did not differ between the intervention and wait-list groups. They averaged about 55 years in age, and over 70% were women. A quarter were Latino and 60% were Asian, and  85% were born outside the U.S.  Just over half chose Cantonese for their ATSM calls and 20% Spanish. Fewer than half had been educated past the 8</a:t>
            </a:r>
            <a:r>
              <a:rPr lang="en-US" sz="1800" baseline="30000" smtClean="0"/>
              <a:t>th</a:t>
            </a:r>
            <a:r>
              <a:rPr lang="en-US" sz="1800" smtClean="0"/>
              <a:t> grade, and about half had limited health literacy on the validated Chew screening instrument. Two-thirds earned less than $20000/year. A quarter had a hemoglobin A1c &gt;8.0%, a marker for poor control.</a:t>
            </a:r>
          </a:p>
        </p:txBody>
      </p:sp>
      <p:sp>
        <p:nvSpPr>
          <p:cNvPr id="4" name="Slide Number Placeholder 3"/>
          <p:cNvSpPr>
            <a:spLocks noGrp="1"/>
          </p:cNvSpPr>
          <p:nvPr>
            <p:ph type="sldNum" sz="quarter" idx="5"/>
          </p:nvPr>
        </p:nvSpPr>
        <p:spPr/>
        <p:txBody>
          <a:bodyPr/>
          <a:lstStyle/>
          <a:p>
            <a:pPr>
              <a:defRPr/>
            </a:pPr>
            <a:fld id="{F3739CEB-3ED8-4BA0-A747-A7E0E8453E0F}"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z="2000" smtClean="0"/>
              <a:t>We looked at engagement as the proportion of participants completing calls each week. Engagement remained high throughout the 27 weeks, especially for Cantonese-speakers.</a:t>
            </a:r>
          </a:p>
        </p:txBody>
      </p:sp>
      <p:sp>
        <p:nvSpPr>
          <p:cNvPr id="4" name="Slide Number Placeholder 3"/>
          <p:cNvSpPr>
            <a:spLocks noGrp="1"/>
          </p:cNvSpPr>
          <p:nvPr>
            <p:ph type="sldNum" sz="quarter" idx="5"/>
          </p:nvPr>
        </p:nvSpPr>
        <p:spPr/>
        <p:txBody>
          <a:bodyPr/>
          <a:lstStyle/>
          <a:p>
            <a:pPr>
              <a:defRPr/>
            </a:pPr>
            <a:fld id="{182F1233-6B01-4931-A485-B18A1803C7A4}"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z="2000" smtClean="0"/>
              <a:t>85% completed at least 1 call, there was a median of 19 calls completed by participants. Non-English speakers had higher engagement, with Cantonese speakers completing a median of 21 calls, 10.5 for Spanish speakers, and 9 for English-speakers. This difference were statistically significant.</a:t>
            </a:r>
          </a:p>
        </p:txBody>
      </p:sp>
      <p:sp>
        <p:nvSpPr>
          <p:cNvPr id="4" name="Slide Number Placeholder 3"/>
          <p:cNvSpPr>
            <a:spLocks noGrp="1"/>
          </p:cNvSpPr>
          <p:nvPr>
            <p:ph type="sldNum" sz="quarter" idx="5"/>
          </p:nvPr>
        </p:nvSpPr>
        <p:spPr/>
        <p:txBody>
          <a:bodyPr/>
          <a:lstStyle/>
          <a:p>
            <a:pPr>
              <a:defRPr/>
            </a:pPr>
            <a:fld id="{26F9D139-B36F-46C4-8213-1F0A566D5226}"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xfrm>
            <a:off x="685800" y="4416425"/>
            <a:ext cx="5486400" cy="4413250"/>
          </a:xfrm>
          <a:noFill/>
          <a:ln/>
        </p:spPr>
        <p:txBody>
          <a:bodyPr/>
          <a:lstStyle/>
          <a:p>
            <a:endParaRPr lang="en-US" sz="1800" smtClean="0"/>
          </a:p>
        </p:txBody>
      </p:sp>
      <p:sp>
        <p:nvSpPr>
          <p:cNvPr id="4" name="Slide Number Placeholder 3"/>
          <p:cNvSpPr>
            <a:spLocks noGrp="1"/>
          </p:cNvSpPr>
          <p:nvPr>
            <p:ph type="sldNum" sz="quarter" idx="5"/>
          </p:nvPr>
        </p:nvSpPr>
        <p:spPr/>
        <p:txBody>
          <a:bodyPr/>
          <a:lstStyle/>
          <a:p>
            <a:pPr>
              <a:defRPr/>
            </a:pPr>
            <a:fld id="{54D418F0-C810-4F21-837B-6549CC03B06A}"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z="2000" smtClean="0"/>
              <a:t>The intervention was associated with improvements in SF-12 physical component scores at 6 months. Changes in mental quality of life were not significantly different between the intervention and wait-list control groups at 6 months.</a:t>
            </a:r>
          </a:p>
        </p:txBody>
      </p:sp>
      <p:sp>
        <p:nvSpPr>
          <p:cNvPr id="4" name="Slide Number Placeholder 3"/>
          <p:cNvSpPr>
            <a:spLocks noGrp="1"/>
          </p:cNvSpPr>
          <p:nvPr>
            <p:ph type="sldNum" sz="quarter" idx="5"/>
          </p:nvPr>
        </p:nvSpPr>
        <p:spPr/>
        <p:txBody>
          <a:bodyPr/>
          <a:lstStyle/>
          <a:p>
            <a:pPr>
              <a:defRPr/>
            </a:pPr>
            <a:fld id="{AF7D221E-D9DB-4A63-BDCB-22671512FA3F}" type="slidenum">
              <a:rPr lang="en-US" smtClean="0"/>
              <a:pPr>
                <a:defRPr/>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z="2000" smtClean="0"/>
              <a:t>The intervention was associated with improvements overall self-care, specifically glucose monitoring and foot care. Self-reported medication adherence did not differ.</a:t>
            </a:r>
          </a:p>
          <a:p>
            <a:endParaRPr lang="en-US" sz="2000" smtClean="0"/>
          </a:p>
        </p:txBody>
      </p:sp>
      <p:sp>
        <p:nvSpPr>
          <p:cNvPr id="4" name="Slide Number Placeholder 3"/>
          <p:cNvSpPr>
            <a:spLocks noGrp="1"/>
          </p:cNvSpPr>
          <p:nvPr>
            <p:ph type="sldNum" sz="quarter" idx="5"/>
          </p:nvPr>
        </p:nvSpPr>
        <p:spPr/>
        <p:txBody>
          <a:bodyPr/>
          <a:lstStyle/>
          <a:p>
            <a:pPr>
              <a:defRPr/>
            </a:pPr>
            <a:fld id="{EED34BCA-A17F-4452-ADE0-73D276D63872}" type="slidenum">
              <a:rPr lang="en-US" smtClean="0"/>
              <a:pPr>
                <a:defRPr/>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FEC4C7E0-F001-4724-86CE-B6C41E3F99D8}" type="slidenum">
              <a:rPr lang="en-US" smtClean="0"/>
              <a:pPr>
                <a:defRPr/>
              </a:pPr>
              <a:t>24</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z="20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8FC996E5-FC47-49A6-8DFA-E67BDF3F040A}" type="slidenum">
              <a:rPr lang="en-US" smtClean="0"/>
              <a:pPr>
                <a:defRPr/>
              </a:pPr>
              <a:t>25</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z="20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4B81ADDB-954C-4999-81B5-B356AD31BBAD}" type="slidenum">
              <a:rPr lang="en-US" smtClean="0"/>
              <a:pPr>
                <a:defRPr/>
              </a:pPr>
              <a:t>26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z="200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CF164D04-3F5E-49A1-BB02-794671ADA039}" type="slidenum">
              <a:rPr lang="en-US" smtClean="0"/>
              <a:pPr>
                <a:defRPr/>
              </a:pPr>
              <a:t>27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368300" y="4416425"/>
            <a:ext cx="6084888" cy="4413250"/>
          </a:xfrm>
          <a:noFill/>
          <a:ln/>
        </p:spPr>
        <p:txBody>
          <a:bodyPr/>
          <a:lstStyle/>
          <a:p>
            <a:pPr eaLnBrk="1" hangingPunct="1">
              <a:buFontTx/>
              <a:buChar char="-"/>
            </a:pPr>
            <a:endParaRPr lang="en-US" sz="10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xfrm>
            <a:off x="685800" y="4416425"/>
            <a:ext cx="5486400" cy="4413250"/>
          </a:xfrm>
          <a:noFill/>
          <a:ln/>
        </p:spPr>
        <p:txBody>
          <a:bodyPr/>
          <a:lstStyle/>
          <a:p>
            <a:endParaRPr lang="en-US" sz="1800" smtClean="0"/>
          </a:p>
        </p:txBody>
      </p:sp>
      <p:sp>
        <p:nvSpPr>
          <p:cNvPr id="4" name="Slide Number Placeholder 3"/>
          <p:cNvSpPr>
            <a:spLocks noGrp="1"/>
          </p:cNvSpPr>
          <p:nvPr>
            <p:ph type="sldNum" sz="quarter" idx="5"/>
          </p:nvPr>
        </p:nvSpPr>
        <p:spPr/>
        <p:txBody>
          <a:bodyPr/>
          <a:lstStyle/>
          <a:p>
            <a:pPr>
              <a:defRPr/>
            </a:pPr>
            <a:fld id="{A5B81A69-917F-4F8D-8F34-0413F8BC74AC}"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xfrm>
            <a:off x="685800" y="4416425"/>
            <a:ext cx="5486400" cy="4413250"/>
          </a:xfrm>
          <a:noFill/>
          <a:ln/>
        </p:spPr>
        <p:txBody>
          <a:bodyPr/>
          <a:lstStyle/>
          <a:p>
            <a:endParaRPr lang="en-US" sz="1800" smtClean="0"/>
          </a:p>
        </p:txBody>
      </p:sp>
      <p:sp>
        <p:nvSpPr>
          <p:cNvPr id="4" name="Slide Number Placeholder 3"/>
          <p:cNvSpPr>
            <a:spLocks noGrp="1"/>
          </p:cNvSpPr>
          <p:nvPr>
            <p:ph type="sldNum" sz="quarter" idx="5"/>
          </p:nvPr>
        </p:nvSpPr>
        <p:spPr/>
        <p:txBody>
          <a:bodyPr/>
          <a:lstStyle/>
          <a:p>
            <a:pPr>
              <a:defRPr/>
            </a:pPr>
            <a:fld id="{C4716896-E56F-457C-AA3C-F22283A3E3C5}"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smtClean="0">
                <a:cs typeface="Times New Roman" pitchFamily="18" charset="0"/>
              </a:rPr>
              <a:t>Ability to read, comprehend and act on written and  numerical information received in health care settings </a:t>
            </a:r>
          </a:p>
          <a:p>
            <a:endParaRPr lang="en-US" smtClean="0"/>
          </a:p>
          <a:p>
            <a:pPr marL="0" lvl="1"/>
            <a:r>
              <a:rPr lang="en-US" sz="2600" smtClean="0">
                <a:cs typeface="Times New Roman" pitchFamily="18" charset="0"/>
              </a:rPr>
              <a:t>Higher for ethnic minorities: AA 2x odds, Spanish-(5x odds), elderly (3x odds), women (2x odds)</a:t>
            </a:r>
            <a:endParaRPr lang="en-US" smtClean="0">
              <a:cs typeface="Times New Roman" pitchFamily="18" charset="0"/>
            </a:endParaRPr>
          </a:p>
          <a:p>
            <a:endParaRPr lang="en-US" smtClean="0"/>
          </a:p>
        </p:txBody>
      </p:sp>
      <p:sp>
        <p:nvSpPr>
          <p:cNvPr id="4" name="Slide Number Placeholder 3"/>
          <p:cNvSpPr>
            <a:spLocks noGrp="1"/>
          </p:cNvSpPr>
          <p:nvPr>
            <p:ph type="sldNum" sz="quarter" idx="5"/>
          </p:nvPr>
        </p:nvSpPr>
        <p:spPr/>
        <p:txBody>
          <a:bodyPr/>
          <a:lstStyle/>
          <a:p>
            <a:pPr>
              <a:defRPr/>
            </a:pPr>
            <a:fld id="{6ED84972-0E9C-4ED3-90ED-9E8398CD1C71}"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smtClean="0"/>
              <a:t>Inadequate functional health literacy is associated with increased odds that patients feel their doctors use words they don’t understand and give test results without explanation. They also have higher odds of feeling confused about their medical care and that their physicians don’t understand the problems they having carrying out their treatment.</a:t>
            </a:r>
          </a:p>
          <a:p>
            <a:endParaRPr lang="en-US" smtClean="0"/>
          </a:p>
        </p:txBody>
      </p:sp>
      <p:sp>
        <p:nvSpPr>
          <p:cNvPr id="4" name="Slide Number Placeholder 3"/>
          <p:cNvSpPr>
            <a:spLocks noGrp="1"/>
          </p:cNvSpPr>
          <p:nvPr>
            <p:ph type="sldNum" sz="quarter" idx="5"/>
          </p:nvPr>
        </p:nvSpPr>
        <p:spPr/>
        <p:txBody>
          <a:bodyPr/>
          <a:lstStyle/>
          <a:p>
            <a:pPr>
              <a:defRPr/>
            </a:pPr>
            <a:fld id="{CB2B3C17-541E-4B75-9B2B-4656ACA7489E}"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xfrm>
            <a:off x="685800" y="4416425"/>
            <a:ext cx="5486400" cy="4413250"/>
          </a:xfrm>
          <a:noFill/>
          <a:ln/>
        </p:spPr>
        <p:txBody>
          <a:bodyPr/>
          <a:lstStyle/>
          <a:p>
            <a:endParaRPr lang="en-US" sz="1800" smtClean="0"/>
          </a:p>
          <a:p>
            <a:endParaRPr lang="en-US" sz="1800" smtClean="0"/>
          </a:p>
        </p:txBody>
      </p:sp>
      <p:sp>
        <p:nvSpPr>
          <p:cNvPr id="4" name="Slide Number Placeholder 3"/>
          <p:cNvSpPr>
            <a:spLocks noGrp="1"/>
          </p:cNvSpPr>
          <p:nvPr>
            <p:ph type="sldNum" sz="quarter" idx="5"/>
          </p:nvPr>
        </p:nvSpPr>
        <p:spPr/>
        <p:txBody>
          <a:bodyPr/>
          <a:lstStyle/>
          <a:p>
            <a:pPr>
              <a:defRPr/>
            </a:pPr>
            <a:fld id="{A24686EE-C605-4D1A-91CA-85C78C5311C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xfrm>
            <a:off x="685800" y="4416425"/>
            <a:ext cx="5486400" cy="4413250"/>
          </a:xfrm>
          <a:noFill/>
          <a:ln/>
        </p:spPr>
        <p:txBody>
          <a:bodyPr/>
          <a:lstStyle/>
          <a:p>
            <a:endParaRPr lang="en-US" sz="1800" smtClean="0"/>
          </a:p>
          <a:p>
            <a:endParaRPr lang="en-US" sz="1800" smtClean="0"/>
          </a:p>
          <a:p>
            <a:endParaRPr lang="en-US" sz="1800" smtClean="0"/>
          </a:p>
        </p:txBody>
      </p:sp>
      <p:sp>
        <p:nvSpPr>
          <p:cNvPr id="4" name="Slide Number Placeholder 3"/>
          <p:cNvSpPr>
            <a:spLocks noGrp="1"/>
          </p:cNvSpPr>
          <p:nvPr>
            <p:ph type="sldNum" sz="quarter" idx="5"/>
          </p:nvPr>
        </p:nvSpPr>
        <p:spPr/>
        <p:txBody>
          <a:bodyPr/>
          <a:lstStyle/>
          <a:p>
            <a:pPr>
              <a:defRPr/>
            </a:pPr>
            <a:fld id="{439AEFB6-76C4-4F9F-A59B-53566C6C26B9}"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p>
            <a:pPr>
              <a:defRPr/>
            </a:pPr>
            <a:fld id="{ABAE2BE0-0CDD-48D7-ADB2-5D28641BF4C4}" type="slidenum">
              <a:rPr lang="en-US" smtClean="0"/>
              <a:pPr>
                <a:defRPr/>
              </a:pPr>
              <a:t>9</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404813" y="4416425"/>
            <a:ext cx="6170612" cy="4413250"/>
          </a:xfrm>
          <a:noFill/>
          <a:ln/>
        </p:spPr>
        <p:txBody>
          <a:bodyPr/>
          <a:lstStyle/>
          <a:p>
            <a:r>
              <a:rPr lang="en-US" sz="1600" smtClean="0"/>
              <a:t>Automated telephone self-management, or ATSM, is one potential way to engage patients with limited English proficiency. The program I will describe today offers self-management support to persons with diabetes outside the context of their usual primary care and was evaluated in a randomized controlled trial called IDEALL, “Improving Diabetes Efforts Across Language and Literacy.” Developed with users in their preferred languages, this ATSM system provides weekly calls with rotating queries about self-care (such as diet, exercise, and medication adherence),  psychosocial issues (such as depressive symptoms), and access to preventive services (such as eye care). Patients respond via touch-tone commands, and based on their answers, patients hear automated health education messages in the form of narratives. Patients answering “out of range” on an item receive a call back from a language-concordant care manager within 3 days. Care managers provide education and engage in collaborative goal-setting to form patient-centered action plans.  Finally, care managers notify primary care providers regarding any concerning safety or access issues.</a:t>
            </a:r>
          </a:p>
          <a:p>
            <a:endParaRPr lang="en-US" sz="160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20638" y="6019800"/>
            <a:ext cx="9190038" cy="838200"/>
          </a:xfrm>
          <a:prstGeom prst="rect">
            <a:avLst/>
          </a:prstGeom>
          <a:solidFill>
            <a:srgbClr val="FFFFFF"/>
          </a:solidFill>
          <a:ln w="9525">
            <a:solidFill>
              <a:schemeClr val="tx1"/>
            </a:solidFill>
            <a:miter lim="800000"/>
            <a:headEnd/>
            <a:tailEnd/>
          </a:ln>
        </p:spPr>
        <p:txBody>
          <a:bodyPr wrap="none" anchor="ctr"/>
          <a:lstStyle/>
          <a:p>
            <a:pPr>
              <a:defRPr/>
            </a:pPr>
            <a:endParaRPr lang="en-US"/>
          </a:p>
        </p:txBody>
      </p:sp>
      <p:sp>
        <p:nvSpPr>
          <p:cNvPr id="5"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a:defRPr/>
            </a:pPr>
            <a:endParaRPr lang="en-US"/>
          </a:p>
        </p:txBody>
      </p:sp>
      <p:sp>
        <p:nvSpPr>
          <p:cNvPr id="6" name="Line 8"/>
          <p:cNvSpPr>
            <a:spLocks noChangeShapeType="1"/>
          </p:cNvSpPr>
          <p:nvPr/>
        </p:nvSpPr>
        <p:spPr bwMode="auto">
          <a:xfrm>
            <a:off x="1981200" y="3962400"/>
            <a:ext cx="6511925" cy="0"/>
          </a:xfrm>
          <a:prstGeom prst="line">
            <a:avLst/>
          </a:prstGeom>
          <a:noFill/>
          <a:ln w="19050">
            <a:solidFill>
              <a:schemeClr val="accent1"/>
            </a:solidFill>
            <a:round/>
            <a:headEnd/>
            <a:tailEnd/>
          </a:ln>
        </p:spPr>
        <p:txBody>
          <a:bodyPr/>
          <a:lstStyle/>
          <a:p>
            <a:pPr>
              <a:defRPr/>
            </a:pPr>
            <a:endParaRPr lang="en-US"/>
          </a:p>
        </p:txBody>
      </p:sp>
      <p:pic>
        <p:nvPicPr>
          <p:cNvPr id="7" name="Picture 10" descr="CVP Mural"/>
          <p:cNvPicPr>
            <a:picLocks noChangeAspect="1" noChangeArrowheads="1"/>
          </p:cNvPicPr>
          <p:nvPr userDrawn="1"/>
        </p:nvPicPr>
        <p:blipFill>
          <a:blip r:embed="rId2" cstate="print"/>
          <a:srcRect/>
          <a:stretch>
            <a:fillRect/>
          </a:stretch>
        </p:blipFill>
        <p:spPr bwMode="auto">
          <a:xfrm>
            <a:off x="-20638" y="6019800"/>
            <a:ext cx="1258888" cy="838200"/>
          </a:xfrm>
          <a:prstGeom prst="rect">
            <a:avLst/>
          </a:prstGeom>
          <a:noFill/>
          <a:ln w="9525">
            <a:noFill/>
            <a:miter lim="800000"/>
            <a:headEnd/>
            <a:tailEnd/>
          </a:ln>
        </p:spPr>
      </p:pic>
      <p:pic>
        <p:nvPicPr>
          <p:cNvPr id="8" name="Picture 11" descr="UCSF_teal"/>
          <p:cNvPicPr>
            <a:picLocks noChangeAspect="1" noChangeArrowheads="1"/>
          </p:cNvPicPr>
          <p:nvPr userDrawn="1"/>
        </p:nvPicPr>
        <p:blipFill>
          <a:blip r:embed="rId3" cstate="print"/>
          <a:srcRect l="10693" t="18663" r="39619" b="42166"/>
          <a:stretch>
            <a:fillRect/>
          </a:stretch>
        </p:blipFill>
        <p:spPr bwMode="auto">
          <a:xfrm>
            <a:off x="7816850" y="6189663"/>
            <a:ext cx="1352550" cy="668337"/>
          </a:xfrm>
          <a:prstGeom prst="rect">
            <a:avLst/>
          </a:prstGeom>
          <a:noFill/>
          <a:ln w="9525">
            <a:noFill/>
            <a:miter lim="800000"/>
            <a:headEnd/>
            <a:tailEnd/>
          </a:ln>
        </p:spPr>
      </p:pic>
      <p:pic>
        <p:nvPicPr>
          <p:cNvPr id="9" name="Picture 13" descr="CVP logo"/>
          <p:cNvPicPr>
            <a:picLocks noChangeAspect="1" noChangeArrowheads="1"/>
          </p:cNvPicPr>
          <p:nvPr userDrawn="1"/>
        </p:nvPicPr>
        <p:blipFill>
          <a:blip r:embed="rId4" cstate="print"/>
          <a:srcRect/>
          <a:stretch>
            <a:fillRect/>
          </a:stretch>
        </p:blipFill>
        <p:spPr bwMode="auto">
          <a:xfrm>
            <a:off x="1223963" y="6016625"/>
            <a:ext cx="2233612" cy="841375"/>
          </a:xfrm>
          <a:prstGeom prst="rect">
            <a:avLst/>
          </a:prstGeom>
          <a:noFill/>
          <a:ln w="9525">
            <a:noFill/>
            <a:miter lim="800000"/>
            <a:headEnd/>
            <a:tailEnd/>
          </a:ln>
        </p:spPr>
      </p:pic>
      <p:sp>
        <p:nvSpPr>
          <p:cNvPr id="5122" name="Rectangle 2"/>
          <p:cNvSpPr>
            <a:spLocks noGrp="1" noChangeArrowheads="1"/>
          </p:cNvSpPr>
          <p:nvPr>
            <p:ph type="ctrTitle"/>
          </p:nvPr>
        </p:nvSpPr>
        <p:spPr>
          <a:xfrm>
            <a:off x="914400" y="1524000"/>
            <a:ext cx="7623175" cy="1752600"/>
          </a:xfrm>
        </p:spPr>
        <p:txBody>
          <a:bodyPr/>
          <a:lstStyle>
            <a:lvl1pPr>
              <a:defRPr b="1">
                <a:solidFill>
                  <a:schemeClr val="tx1"/>
                </a:solidFill>
                <a:cs typeface="Times New Roman" pitchFamily="18" charset="0"/>
              </a:defRPr>
            </a:lvl1pPr>
          </a:lstStyle>
          <a:p>
            <a:r>
              <a:rPr lang="en-US" altLang="en-US"/>
              <a:t>Click to edit Master title style</a:t>
            </a:r>
          </a:p>
        </p:txBody>
      </p:sp>
      <p:sp>
        <p:nvSpPr>
          <p:cNvPr id="5123"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10" name="Rectangle 4"/>
          <p:cNvSpPr>
            <a:spLocks noGrp="1" noChangeArrowheads="1"/>
          </p:cNvSpPr>
          <p:nvPr>
            <p:ph type="dt" sz="half" idx="10"/>
          </p:nvPr>
        </p:nvSpPr>
        <p:spPr/>
        <p:txBody>
          <a:bodyPr/>
          <a:lstStyle>
            <a:lvl1pPr>
              <a:defRPr/>
            </a:lvl1pPr>
          </a:lstStyle>
          <a:p>
            <a:pPr>
              <a:defRPr/>
            </a:pPr>
            <a:fld id="{F7D0FAF3-858C-494B-BC81-B5FD8F3A718B}" type="datetime1">
              <a:rPr lang="en-US"/>
              <a:pPr>
                <a:defRPr/>
              </a:pPr>
              <a:t>10/20/11</a:t>
            </a:fld>
            <a:endParaRPr lang="en-US" altLang="en-US"/>
          </a:p>
        </p:txBody>
      </p:sp>
      <p:sp>
        <p:nvSpPr>
          <p:cNvPr id="11"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12" name="Rectangle 6"/>
          <p:cNvSpPr>
            <a:spLocks noGrp="1" noChangeArrowheads="1"/>
          </p:cNvSpPr>
          <p:nvPr>
            <p:ph type="sldNum" sz="quarter" idx="12"/>
          </p:nvPr>
        </p:nvSpPr>
        <p:spPr/>
        <p:txBody>
          <a:bodyPr/>
          <a:lstStyle>
            <a:lvl1pPr>
              <a:defRPr/>
            </a:lvl1pPr>
          </a:lstStyle>
          <a:p>
            <a:pPr>
              <a:defRPr/>
            </a:pPr>
            <a:fld id="{B5F93290-6E7F-43E9-9500-630A23C2EB3C}"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D50C7456-EAEF-40C8-9AC6-14F570B61E4B}" type="datetime1">
              <a:rPr lang="en-US"/>
              <a:pPr>
                <a:defRPr/>
              </a:pPr>
              <a:t>10/20/11</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57DF83D-FD4C-4CB7-B701-631473C22589}"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599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599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B154370A-03DF-4AFB-862F-FFF2F2EEE815}" type="datetime1">
              <a:rPr lang="en-US"/>
              <a:pPr>
                <a:defRPr/>
              </a:pPr>
              <a:t>10/20/11</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F6BF45A-7C5A-40EA-BF67-FED84A8BFCA3}" type="slidenum">
              <a:rPr lang="en-US" altLang="en-US"/>
              <a:pPr>
                <a:defRPr/>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8826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346200"/>
            <a:ext cx="8229600" cy="4530725"/>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fld id="{8F3EC990-158C-4064-A1D7-EE9A942DC25C}" type="datetime1">
              <a:rPr lang="en-US"/>
              <a:pPr>
                <a:defRPr/>
              </a:pPr>
              <a:t>10/20/11</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2046EE8-4325-4884-A332-922FAB3B92A0}"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31896E12-5478-4F38-BE51-34672AE40C0A}" type="datetime1">
              <a:rPr lang="en-US"/>
              <a:pPr>
                <a:defRPr/>
              </a:pPr>
              <a:t>10/20/11</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1AE5DF9-7739-4D9F-9940-85BBC626B52D}"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7D14194-1DB4-499C-9150-EC4DC4708740}" type="datetime1">
              <a:rPr lang="en-US"/>
              <a:pPr>
                <a:defRPr/>
              </a:pPr>
              <a:t>10/20/11</a:t>
            </a:fld>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EE955C6-AB3B-4A70-A129-5A130F271011}"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46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46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06BFEBA-1086-4AEC-BAB3-42E727AA565A}" type="datetime1">
              <a:rPr lang="en-US"/>
              <a:pPr>
                <a:defRPr/>
              </a:pPr>
              <a:t>10/20/11</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812C38C-156F-4748-A817-75D08ADDB3FA}"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104BD159-3B99-45DD-8D8E-3F4AE7355C95}" type="datetime1">
              <a:rPr lang="en-US"/>
              <a:pPr>
                <a:defRPr/>
              </a:pPr>
              <a:t>10/20/11</a:t>
            </a:fld>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CBD2CB9-F4DF-475F-8878-2F5378CA75B8}"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3FBBF2AD-2E16-4DAF-9D77-0A4D8DA8164F}" type="datetime1">
              <a:rPr lang="en-US"/>
              <a:pPr>
                <a:defRPr/>
              </a:pPr>
              <a:t>10/20/11</a:t>
            </a:fld>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E1D2AB8E-ED85-425E-8B2D-ED309580887D}"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8C6EB0D8-3DEF-4AD5-BB77-05EA667D8284}" type="datetime1">
              <a:rPr lang="en-US"/>
              <a:pPr>
                <a:defRPr/>
              </a:pPr>
              <a:t>10/20/11</a:t>
            </a:fld>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DA969D4A-BD4A-4424-BD6D-7256A1A00EA7}"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2116CB35-2855-4EAC-AAFA-1462B19DA629}" type="datetime1">
              <a:rPr lang="en-US"/>
              <a:pPr>
                <a:defRPr/>
              </a:pPr>
              <a:t>10/20/11</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B9C5295-34E9-4CD1-879D-AE4811B38F81}"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F1DBB5B3-E3B2-4951-90AC-4A68B27F045A}" type="datetime1">
              <a:rPr lang="en-US"/>
              <a:pPr>
                <a:defRPr/>
              </a:pPr>
              <a:t>10/20/11</a:t>
            </a:fld>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F107A47-4597-4CF7-9FBE-D283B72DCD81}"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jpeg"/><Relationship Id="rId16"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4"/>
          <p:cNvSpPr>
            <a:spLocks noChangeArrowheads="1"/>
          </p:cNvSpPr>
          <p:nvPr/>
        </p:nvSpPr>
        <p:spPr bwMode="auto">
          <a:xfrm>
            <a:off x="0" y="5876925"/>
            <a:ext cx="9161463" cy="1008063"/>
          </a:xfrm>
          <a:prstGeom prst="rect">
            <a:avLst/>
          </a:prstGeom>
          <a:solidFill>
            <a:schemeClr val="bg1"/>
          </a:solidFill>
          <a:ln w="9525">
            <a:solidFill>
              <a:schemeClr val="bg1"/>
            </a:solidFill>
            <a:miter lim="800000"/>
            <a:headEnd/>
            <a:tailEnd/>
          </a:ln>
        </p:spPr>
        <p:txBody>
          <a:bodyPr wrap="none" anchor="ctr"/>
          <a:lstStyle/>
          <a:p>
            <a:pPr>
              <a:defRPr/>
            </a:pPr>
            <a:endParaRPr lang="en-US"/>
          </a:p>
        </p:txBody>
      </p:sp>
      <p:sp>
        <p:nvSpPr>
          <p:cNvPr id="5123" name="Rectangle 2"/>
          <p:cNvSpPr>
            <a:spLocks noGrp="1" noChangeArrowheads="1"/>
          </p:cNvSpPr>
          <p:nvPr>
            <p:ph type="title"/>
          </p:nvPr>
        </p:nvSpPr>
        <p:spPr bwMode="auto">
          <a:xfrm>
            <a:off x="457200" y="277813"/>
            <a:ext cx="8229600" cy="8826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5124" name="Rectangle 3"/>
          <p:cNvSpPr>
            <a:spLocks noGrp="1" noChangeArrowheads="1"/>
          </p:cNvSpPr>
          <p:nvPr>
            <p:ph type="body" idx="1"/>
          </p:nvPr>
        </p:nvSpPr>
        <p:spPr bwMode="auto">
          <a:xfrm>
            <a:off x="457200" y="1346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Garamond" pitchFamily="18" charset="0"/>
                <a:cs typeface="Arial" charset="0"/>
              </a:defRPr>
            </a:lvl1pPr>
          </a:lstStyle>
          <a:p>
            <a:pPr>
              <a:defRPr/>
            </a:pPr>
            <a:fld id="{E273146D-BAAC-41D2-879F-6D03D8989DD6}" type="datetime1">
              <a:rPr lang="en-US"/>
              <a:pPr>
                <a:defRPr/>
              </a:pPr>
              <a:t>10/20/11</a:t>
            </a:fld>
            <a:endParaRPr lang="en-US" altLang="en-US"/>
          </a:p>
        </p:txBody>
      </p:sp>
      <p:sp>
        <p:nvSpPr>
          <p:cNvPr id="41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cs typeface="Arial" charset="0"/>
              </a:defRPr>
            </a:lvl1pPr>
          </a:lstStyle>
          <a:p>
            <a:pPr>
              <a:defRPr/>
            </a:pPr>
            <a:endParaRPr lang="en-US" altLang="en-US"/>
          </a:p>
        </p:txBody>
      </p:sp>
      <p:sp>
        <p:nvSpPr>
          <p:cNvPr id="4102"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cs typeface="+mn-cs"/>
              </a:defRPr>
            </a:lvl1pPr>
          </a:lstStyle>
          <a:p>
            <a:pPr>
              <a:defRPr/>
            </a:pPr>
            <a:fld id="{15973395-9467-4B5F-9586-987CD5944E49}" type="slidenum">
              <a:rPr lang="en-US" altLang="en-US"/>
              <a:pPr>
                <a:defRPr/>
              </a:pPr>
              <a:t>‹#›</a:t>
            </a:fld>
            <a:endParaRPr lang="en-US" altLang="en-US"/>
          </a:p>
        </p:txBody>
      </p:sp>
      <p:sp>
        <p:nvSpPr>
          <p:cNvPr id="1032"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defRPr/>
            </a:pPr>
            <a:endParaRPr lang="en-US"/>
          </a:p>
        </p:txBody>
      </p:sp>
      <p:sp>
        <p:nvSpPr>
          <p:cNvPr id="1033" name="Rectangle 15"/>
          <p:cNvSpPr>
            <a:spLocks noChangeArrowheads="1"/>
          </p:cNvSpPr>
          <p:nvPr/>
        </p:nvSpPr>
        <p:spPr bwMode="auto">
          <a:xfrm>
            <a:off x="0" y="6197600"/>
            <a:ext cx="9190038" cy="687388"/>
          </a:xfrm>
          <a:prstGeom prst="rect">
            <a:avLst/>
          </a:prstGeom>
          <a:solidFill>
            <a:srgbClr val="FFFFFF"/>
          </a:solidFill>
          <a:ln w="9525">
            <a:solidFill>
              <a:schemeClr val="tx1"/>
            </a:solidFill>
            <a:miter lim="800000"/>
            <a:headEnd/>
            <a:tailEnd/>
          </a:ln>
        </p:spPr>
        <p:txBody>
          <a:bodyPr wrap="none" anchor="ctr"/>
          <a:lstStyle/>
          <a:p>
            <a:pPr>
              <a:defRPr/>
            </a:pPr>
            <a:endParaRPr lang="en-US"/>
          </a:p>
        </p:txBody>
      </p:sp>
      <p:pic>
        <p:nvPicPr>
          <p:cNvPr id="5130" name="Picture 11" descr="CVP Mural"/>
          <p:cNvPicPr>
            <a:picLocks noChangeAspect="1" noChangeArrowheads="1"/>
          </p:cNvPicPr>
          <p:nvPr/>
        </p:nvPicPr>
        <p:blipFill>
          <a:blip r:embed="rId14" cstate="print"/>
          <a:srcRect b="3786"/>
          <a:stretch>
            <a:fillRect/>
          </a:stretch>
        </p:blipFill>
        <p:spPr bwMode="auto">
          <a:xfrm>
            <a:off x="0" y="6199188"/>
            <a:ext cx="1079500" cy="685800"/>
          </a:xfrm>
          <a:prstGeom prst="rect">
            <a:avLst/>
          </a:prstGeom>
          <a:noFill/>
          <a:ln w="9525">
            <a:noFill/>
            <a:miter lim="800000"/>
            <a:headEnd/>
            <a:tailEnd/>
          </a:ln>
        </p:spPr>
      </p:pic>
      <p:pic>
        <p:nvPicPr>
          <p:cNvPr id="5131" name="Picture 12" descr="UCSF_teal"/>
          <p:cNvPicPr>
            <a:picLocks noChangeAspect="1" noChangeArrowheads="1"/>
          </p:cNvPicPr>
          <p:nvPr/>
        </p:nvPicPr>
        <p:blipFill>
          <a:blip r:embed="rId15" cstate="print"/>
          <a:srcRect l="10693" t="18663" r="39619" b="42166"/>
          <a:stretch>
            <a:fillRect/>
          </a:stretch>
        </p:blipFill>
        <p:spPr bwMode="auto">
          <a:xfrm>
            <a:off x="7740650" y="6197600"/>
            <a:ext cx="1420813" cy="660400"/>
          </a:xfrm>
          <a:prstGeom prst="rect">
            <a:avLst/>
          </a:prstGeom>
          <a:noFill/>
          <a:ln w="9525">
            <a:noFill/>
            <a:miter lim="800000"/>
            <a:headEnd/>
            <a:tailEnd/>
          </a:ln>
        </p:spPr>
      </p:pic>
      <p:pic>
        <p:nvPicPr>
          <p:cNvPr id="5132" name="Picture 16" descr="CVP logo"/>
          <p:cNvPicPr>
            <a:picLocks noChangeAspect="1" noChangeArrowheads="1"/>
          </p:cNvPicPr>
          <p:nvPr/>
        </p:nvPicPr>
        <p:blipFill>
          <a:blip r:embed="rId16" cstate="print"/>
          <a:srcRect/>
          <a:stretch>
            <a:fillRect/>
          </a:stretch>
        </p:blipFill>
        <p:spPr bwMode="auto">
          <a:xfrm>
            <a:off x="1079500" y="6192838"/>
            <a:ext cx="1836738" cy="692150"/>
          </a:xfrm>
          <a:prstGeom prst="rect">
            <a:avLst/>
          </a:prstGeom>
          <a:noFill/>
          <a:ln w="9525">
            <a:noFill/>
            <a:miter lim="800000"/>
            <a:headEnd/>
            <a:tailEnd/>
          </a:ln>
        </p:spPr>
      </p:pic>
      <p:sp>
        <p:nvSpPr>
          <p:cNvPr id="1037" name="Text Box 13"/>
          <p:cNvSpPr txBox="1">
            <a:spLocks noChangeArrowheads="1"/>
          </p:cNvSpPr>
          <p:nvPr/>
        </p:nvSpPr>
        <p:spPr bwMode="auto">
          <a:xfrm>
            <a:off x="4176713" y="6243638"/>
            <a:ext cx="863600" cy="366712"/>
          </a:xfrm>
          <a:prstGeom prst="rect">
            <a:avLst/>
          </a:prstGeom>
          <a:noFill/>
          <a:ln>
            <a:noFill/>
          </a:ln>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defRPr/>
            </a:pPr>
            <a:fld id="{DC6D58B2-152D-408D-B161-940AA6843399}" type="slidenum">
              <a:rPr lang="en-US" smtClean="0">
                <a:solidFill>
                  <a:srgbClr val="000066"/>
                </a:solidFill>
              </a:rPr>
              <a:pPr algn="ctr" eaLnBrk="1" hangingPunct="1">
                <a:spcBef>
                  <a:spcPct val="50000"/>
                </a:spcBef>
                <a:defRPr/>
              </a:pPr>
              <a:t>‹#›</a:t>
            </a:fld>
            <a:endParaRPr lang="en-US" smtClean="0">
              <a:solidFill>
                <a:srgbClr val="000066"/>
              </a:solidFill>
            </a:endParaRPr>
          </a:p>
        </p:txBody>
      </p:sp>
    </p:spTree>
  </p:cSld>
  <p:clrMap bg1="dk2" tx1="lt1" bg2="dk1" tx2="lt2" accent1="accent1" accent2="accent2" accent3="accent3" accent4="accent4" accent5="accent5" accent6="accent6" hlink="hlink" folHlink="folHlink"/>
  <p:sldLayoutIdLst>
    <p:sldLayoutId id="2147484140"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 id="2147484139" r:id="rId12"/>
  </p:sldLayoutIdLst>
  <p:timing>
    <p:tnLst>
      <p:par>
        <p:cTn xmlns:p14="http://schemas.microsoft.com/office/powerpoint/2010/mai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Calibri" pitchFamily="34" charset="0"/>
        </a:defRPr>
      </a:lvl2pPr>
      <a:lvl3pPr algn="l" rtl="0" eaLnBrk="0" fontAlgn="base" hangingPunct="0">
        <a:spcBef>
          <a:spcPct val="0"/>
        </a:spcBef>
        <a:spcAft>
          <a:spcPct val="0"/>
        </a:spcAft>
        <a:defRPr sz="4200">
          <a:solidFill>
            <a:schemeClr val="tx2"/>
          </a:solidFill>
          <a:latin typeface="Calibri" pitchFamily="34" charset="0"/>
        </a:defRPr>
      </a:lvl3pPr>
      <a:lvl4pPr algn="l" rtl="0" eaLnBrk="0" fontAlgn="base" hangingPunct="0">
        <a:spcBef>
          <a:spcPct val="0"/>
        </a:spcBef>
        <a:spcAft>
          <a:spcPct val="0"/>
        </a:spcAft>
        <a:defRPr sz="4200">
          <a:solidFill>
            <a:schemeClr val="tx2"/>
          </a:solidFill>
          <a:latin typeface="Calibri" pitchFamily="34" charset="0"/>
        </a:defRPr>
      </a:lvl4pPr>
      <a:lvl5pPr algn="l" rtl="0" eaLnBrk="0" fontAlgn="base" hangingPunct="0">
        <a:spcBef>
          <a:spcPct val="0"/>
        </a:spcBef>
        <a:spcAft>
          <a:spcPct val="0"/>
        </a:spcAft>
        <a:defRPr sz="4200">
          <a:solidFill>
            <a:schemeClr val="tx2"/>
          </a:solidFill>
          <a:latin typeface="Calibri" pitchFamily="34" charset="0"/>
        </a:defRPr>
      </a:lvl5pPr>
      <a:lvl6pPr marL="457200" algn="l" rtl="0" fontAlgn="base">
        <a:spcBef>
          <a:spcPct val="0"/>
        </a:spcBef>
        <a:spcAft>
          <a:spcPct val="0"/>
        </a:spcAft>
        <a:defRPr sz="4200">
          <a:solidFill>
            <a:schemeClr val="tx2"/>
          </a:solidFill>
          <a:latin typeface="Calibri" pitchFamily="34" charset="0"/>
        </a:defRPr>
      </a:lvl6pPr>
      <a:lvl7pPr marL="914400" algn="l" rtl="0" fontAlgn="base">
        <a:spcBef>
          <a:spcPct val="0"/>
        </a:spcBef>
        <a:spcAft>
          <a:spcPct val="0"/>
        </a:spcAft>
        <a:defRPr sz="4200">
          <a:solidFill>
            <a:schemeClr val="tx2"/>
          </a:solidFill>
          <a:latin typeface="Calibri" pitchFamily="34" charset="0"/>
        </a:defRPr>
      </a:lvl7pPr>
      <a:lvl8pPr marL="1371600" algn="l" rtl="0" fontAlgn="base">
        <a:spcBef>
          <a:spcPct val="0"/>
        </a:spcBef>
        <a:spcAft>
          <a:spcPct val="0"/>
        </a:spcAft>
        <a:defRPr sz="4200">
          <a:solidFill>
            <a:schemeClr val="tx2"/>
          </a:solidFill>
          <a:latin typeface="Calibri" pitchFamily="34" charset="0"/>
        </a:defRPr>
      </a:lvl8pPr>
      <a:lvl9pPr marL="1828800" algn="l" rtl="0" fontAlgn="base">
        <a:spcBef>
          <a:spcPct val="0"/>
        </a:spcBef>
        <a:spcAft>
          <a:spcPct val="0"/>
        </a:spcAft>
        <a:defRPr sz="4200">
          <a:solidFill>
            <a:schemeClr val="tx2"/>
          </a:solidFill>
          <a:latin typeface="Calibri" pitchFamily="34"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rgbClr val="FFFFFF"/>
          </a:solidFill>
          <a:latin typeface="+mn-lt"/>
          <a:ea typeface="+mn-ea"/>
          <a:cs typeface="+mn-cs"/>
        </a:defRPr>
      </a:lvl1pPr>
      <a:lvl2pPr marL="669925" indent="-325438" algn="l" rtl="0" eaLnBrk="0" fontAlgn="base" hangingPunct="0">
        <a:spcBef>
          <a:spcPct val="20000"/>
        </a:spcBef>
        <a:spcAft>
          <a:spcPct val="0"/>
        </a:spcAft>
        <a:buClr>
          <a:schemeClr val="tx1"/>
        </a:buClr>
        <a:buFont typeface="Wingdings" pitchFamily="2" charset="2"/>
        <a:buChar char="§"/>
        <a:defRPr sz="3000">
          <a:solidFill>
            <a:srgbClr val="FFFFFF"/>
          </a:solidFill>
          <a:latin typeface="+mn-lt"/>
        </a:defRPr>
      </a:lvl2pPr>
      <a:lvl3pPr marL="1022350" indent="-350838" algn="l" rtl="0" eaLnBrk="0" fontAlgn="base" hangingPunct="0">
        <a:spcBef>
          <a:spcPct val="20000"/>
        </a:spcBef>
        <a:spcAft>
          <a:spcPct val="0"/>
        </a:spcAft>
        <a:buClr>
          <a:srgbClr val="FFFFFF"/>
        </a:buClr>
        <a:buFont typeface="Wingdings" pitchFamily="2" charset="2"/>
        <a:buChar char="§"/>
        <a:defRPr sz="3000">
          <a:solidFill>
            <a:srgbClr val="FFFFFF"/>
          </a:solidFill>
          <a:latin typeface="+mn-lt"/>
        </a:defRPr>
      </a:lvl3pPr>
      <a:lvl4pPr marL="1339850" indent="-315913" algn="l" rtl="0" eaLnBrk="0" fontAlgn="base" hangingPunct="0">
        <a:spcBef>
          <a:spcPct val="20000"/>
        </a:spcBef>
        <a:spcAft>
          <a:spcPct val="0"/>
        </a:spcAft>
        <a:buClr>
          <a:srgbClr val="FFFFFF"/>
        </a:buClr>
        <a:buFont typeface="Wingdings" pitchFamily="2" charset="2"/>
        <a:buChar char="§"/>
        <a:defRPr sz="3000">
          <a:solidFill>
            <a:srgbClr val="FFFFFF"/>
          </a:solidFill>
          <a:latin typeface="+mn-lt"/>
        </a:defRPr>
      </a:lvl4pPr>
      <a:lvl5pPr marL="1681163" indent="-339725" algn="l" rtl="0" eaLnBrk="0" fontAlgn="base" hangingPunct="0">
        <a:spcBef>
          <a:spcPct val="20000"/>
        </a:spcBef>
        <a:spcAft>
          <a:spcPct val="0"/>
        </a:spcAft>
        <a:buClr>
          <a:srgbClr val="FFFFFF"/>
        </a:buClr>
        <a:buFont typeface="Wingdings" pitchFamily="2" charset="2"/>
        <a:buChar char="§"/>
        <a:defRPr sz="3000">
          <a:solidFill>
            <a:srgbClr val="FFFFFF"/>
          </a:solidFill>
          <a:latin typeface="+mn-lt"/>
        </a:defRPr>
      </a:lvl5pPr>
      <a:lvl6pPr marL="2138363" indent="-339725" algn="l" rtl="0" fontAlgn="base">
        <a:spcBef>
          <a:spcPct val="20000"/>
        </a:spcBef>
        <a:spcAft>
          <a:spcPct val="0"/>
        </a:spcAft>
        <a:buClr>
          <a:srgbClr val="FFFFFF"/>
        </a:buClr>
        <a:buFont typeface="Wingdings" pitchFamily="2" charset="2"/>
        <a:buChar char="§"/>
        <a:defRPr sz="3000">
          <a:solidFill>
            <a:srgbClr val="FFFFFF"/>
          </a:solidFill>
          <a:latin typeface="+mn-lt"/>
        </a:defRPr>
      </a:lvl6pPr>
      <a:lvl7pPr marL="2595563" indent="-339725" algn="l" rtl="0" fontAlgn="base">
        <a:spcBef>
          <a:spcPct val="20000"/>
        </a:spcBef>
        <a:spcAft>
          <a:spcPct val="0"/>
        </a:spcAft>
        <a:buClr>
          <a:srgbClr val="FFFFFF"/>
        </a:buClr>
        <a:buFont typeface="Wingdings" pitchFamily="2" charset="2"/>
        <a:buChar char="§"/>
        <a:defRPr sz="3000">
          <a:solidFill>
            <a:srgbClr val="FFFFFF"/>
          </a:solidFill>
          <a:latin typeface="+mn-lt"/>
        </a:defRPr>
      </a:lvl7pPr>
      <a:lvl8pPr marL="3052763" indent="-339725" algn="l" rtl="0" fontAlgn="base">
        <a:spcBef>
          <a:spcPct val="20000"/>
        </a:spcBef>
        <a:spcAft>
          <a:spcPct val="0"/>
        </a:spcAft>
        <a:buClr>
          <a:srgbClr val="FFFFFF"/>
        </a:buClr>
        <a:buFont typeface="Wingdings" pitchFamily="2" charset="2"/>
        <a:buChar char="§"/>
        <a:defRPr sz="3000">
          <a:solidFill>
            <a:srgbClr val="FFFFFF"/>
          </a:solidFill>
          <a:latin typeface="+mn-lt"/>
        </a:defRPr>
      </a:lvl8pPr>
      <a:lvl9pPr marL="3509963" indent="-339725" algn="l" rtl="0" fontAlgn="base">
        <a:spcBef>
          <a:spcPct val="20000"/>
        </a:spcBef>
        <a:spcAft>
          <a:spcPct val="0"/>
        </a:spcAft>
        <a:buClr>
          <a:srgbClr val="FFFFFF"/>
        </a:buClr>
        <a:buFont typeface="Wingdings" pitchFamily="2" charset="2"/>
        <a:buChar char="§"/>
        <a:defRPr sz="3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6.jpeg"/><Relationship Id="rId5" Type="http://schemas.openxmlformats.org/officeDocument/2006/relationships/image" Target="../media/image8.jpeg"/><Relationship Id="rId6" Type="http://schemas.openxmlformats.org/officeDocument/2006/relationships/oleObject" Target="../embeddings/oleObject1.bin"/><Relationship Id="rId7" Type="http://schemas.openxmlformats.org/officeDocument/2006/relationships/image" Target="../media/image7.png"/><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oleObject" Target="../embeddings/oleObject3.bin"/><Relationship Id="rId5" Type="http://schemas.openxmlformats.org/officeDocument/2006/relationships/oleObject" Target="../embeddings/Microsoft_Excel_97_-_2004_Worksheet1.xls"/><Relationship Id="rId6" Type="http://schemas.openxmlformats.org/officeDocument/2006/relationships/image" Target="../media/image15.emf"/><Relationship Id="rId1" Type="http://schemas.openxmlformats.org/officeDocument/2006/relationships/vmlDrawing" Target="../drawings/vmlDrawing3.vml"/><Relationship Id="rId2"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4.bin"/><Relationship Id="rId5" Type="http://schemas.openxmlformats.org/officeDocument/2006/relationships/image" Target="../media/image7.png"/><Relationship Id="rId6" Type="http://schemas.openxmlformats.org/officeDocument/2006/relationships/image" Target="../media/image8.jpeg"/><Relationship Id="rId7" Type="http://schemas.openxmlformats.org/officeDocument/2006/relationships/oleObject" Target="../embeddings/oleObject5.bin"/><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2.bin"/><Relationship Id="rId5" Type="http://schemas.openxmlformats.org/officeDocument/2006/relationships/image" Target="../media/image9.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p:txBody>
          <a:bodyPr/>
          <a:lstStyle/>
          <a:p>
            <a:pPr>
              <a:defRPr/>
            </a:pPr>
            <a:fld id="{A6ACA577-0D20-4CE4-ADA2-C082F1B1D6A6}" type="slidenum">
              <a:rPr lang="en-US" altLang="en-US"/>
              <a:pPr>
                <a:defRPr/>
              </a:pPr>
              <a:t>1</a:t>
            </a:fld>
            <a:endParaRPr lang="en-US" altLang="en-US" dirty="0"/>
          </a:p>
        </p:txBody>
      </p:sp>
      <p:sp>
        <p:nvSpPr>
          <p:cNvPr id="1028" name="Rectangle 2"/>
          <p:cNvSpPr>
            <a:spLocks noGrp="1" noChangeArrowheads="1"/>
          </p:cNvSpPr>
          <p:nvPr>
            <p:ph type="ctrTitle"/>
          </p:nvPr>
        </p:nvSpPr>
        <p:spPr>
          <a:xfrm>
            <a:off x="914400" y="1268413"/>
            <a:ext cx="7942263" cy="2520950"/>
          </a:xfrm>
        </p:spPr>
        <p:txBody>
          <a:bodyPr/>
          <a:lstStyle/>
          <a:p>
            <a:pPr eaLnBrk="1" hangingPunct="1"/>
            <a:r>
              <a:rPr lang="en-US" sz="3900" dirty="0" smtClean="0"/>
              <a:t>Improving Diabetes Outcomes and Overcoming Communication Barriers for Vulnerable Communities Through Health IT Self Management Support</a:t>
            </a:r>
          </a:p>
        </p:txBody>
      </p:sp>
      <p:sp>
        <p:nvSpPr>
          <p:cNvPr id="1029" name="Rectangle 3"/>
          <p:cNvSpPr>
            <a:spLocks noGrp="1" noChangeArrowheads="1"/>
          </p:cNvSpPr>
          <p:nvPr>
            <p:ph type="subTitle" idx="1"/>
          </p:nvPr>
        </p:nvSpPr>
        <p:spPr>
          <a:xfrm>
            <a:off x="1476375" y="4292600"/>
            <a:ext cx="7380288" cy="889000"/>
          </a:xfrm>
        </p:spPr>
        <p:txBody>
          <a:bodyPr/>
          <a:lstStyle/>
          <a:p>
            <a:pPr eaLnBrk="1" hangingPunct="1"/>
            <a:r>
              <a:rPr lang="en-US" sz="3200" dirty="0" err="1" smtClean="0"/>
              <a:t>Neda</a:t>
            </a:r>
            <a:r>
              <a:rPr lang="en-US" sz="3200" dirty="0" smtClean="0"/>
              <a:t> </a:t>
            </a:r>
            <a:r>
              <a:rPr lang="en-US" sz="3200" dirty="0" err="1" smtClean="0"/>
              <a:t>Ratanawongsa</a:t>
            </a:r>
            <a:r>
              <a:rPr lang="en-US" sz="3200" dirty="0" smtClean="0"/>
              <a:t>, MD, MPH</a:t>
            </a:r>
          </a:p>
          <a:p>
            <a:pPr eaLnBrk="1" hangingPunct="1"/>
            <a:r>
              <a:rPr lang="en-US" sz="3200" dirty="0" smtClean="0"/>
              <a:t>September 20, 2011</a:t>
            </a:r>
          </a:p>
        </p:txBody>
      </p:sp>
      <p:pic>
        <p:nvPicPr>
          <p:cNvPr id="1030" name="Picture 7" descr="CVP logo"/>
          <p:cNvPicPr>
            <a:picLocks noChangeAspect="1" noChangeArrowheads="1"/>
          </p:cNvPicPr>
          <p:nvPr/>
        </p:nvPicPr>
        <p:blipFill>
          <a:blip r:embed="rId4" cstate="print"/>
          <a:srcRect/>
          <a:stretch>
            <a:fillRect/>
          </a:stretch>
        </p:blipFill>
        <p:spPr bwMode="auto">
          <a:xfrm>
            <a:off x="1223963" y="6016625"/>
            <a:ext cx="2233612" cy="841375"/>
          </a:xfrm>
          <a:prstGeom prst="rect">
            <a:avLst/>
          </a:prstGeom>
          <a:noFill/>
          <a:ln w="9525">
            <a:noFill/>
            <a:miter lim="800000"/>
            <a:headEnd/>
            <a:tailEnd/>
          </a:ln>
        </p:spPr>
      </p:pic>
      <p:pic>
        <p:nvPicPr>
          <p:cNvPr id="1031" name="Picture 2623" descr="San Francisco Health Plan logo"/>
          <p:cNvPicPr>
            <a:picLocks noChangeAspect="1" noChangeArrowheads="1"/>
          </p:cNvPicPr>
          <p:nvPr/>
        </p:nvPicPr>
        <p:blipFill>
          <a:blip r:embed="rId5" cstate="print"/>
          <a:srcRect/>
          <a:stretch>
            <a:fillRect/>
          </a:stretch>
        </p:blipFill>
        <p:spPr bwMode="auto">
          <a:xfrm>
            <a:off x="6553200" y="6032500"/>
            <a:ext cx="1244600" cy="852488"/>
          </a:xfrm>
          <a:prstGeom prst="rect">
            <a:avLst/>
          </a:prstGeom>
          <a:noFill/>
          <a:ln w="9525">
            <a:noFill/>
            <a:miter lim="800000"/>
            <a:headEnd/>
            <a:tailEnd/>
          </a:ln>
        </p:spPr>
      </p:pic>
      <p:graphicFrame>
        <p:nvGraphicFramePr>
          <p:cNvPr id="1026" name="Object 1" descr="California Diabetes Program logo"/>
          <p:cNvGraphicFramePr>
            <a:graphicFrameLocks noChangeAspect="1"/>
          </p:cNvGraphicFramePr>
          <p:nvPr>
            <p:extLst>
              <p:ext uri="{D42A27DB-BD31-4B8C-83A1-F6EECF244321}">
                <p14:modId xmlns:p14="http://schemas.microsoft.com/office/powerpoint/2010/main" val="436347291"/>
              </p:ext>
            </p:extLst>
          </p:nvPr>
        </p:nvGraphicFramePr>
        <p:xfrm>
          <a:off x="5795963" y="6010275"/>
          <a:ext cx="639762" cy="847725"/>
        </p:xfrm>
        <a:graphic>
          <a:graphicData uri="http://schemas.openxmlformats.org/presentationml/2006/ole">
            <mc:AlternateContent xmlns:mc="http://schemas.openxmlformats.org/markup-compatibility/2006">
              <mc:Choice xmlns:v="urn:schemas-microsoft-com:vml" Requires="v">
                <p:oleObj spid="_x0000_s1028" r:id="rId6" imgW="13695238" imgH="19352381" progId="">
                  <p:embed/>
                </p:oleObj>
              </mc:Choice>
              <mc:Fallback>
                <p:oleObj r:id="rId6" imgW="13695238" imgH="19352381" progId="">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5963" y="6010275"/>
                        <a:ext cx="639762" cy="847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z="4000" dirty="0" smtClean="0">
                <a:solidFill>
                  <a:srgbClr val="FFC000"/>
                </a:solidFill>
                <a:cs typeface="Times New Roman" pitchFamily="18" charset="0"/>
              </a:rPr>
              <a:t>IDEALL Development Process</a:t>
            </a:r>
          </a:p>
        </p:txBody>
      </p:sp>
      <p:sp>
        <p:nvSpPr>
          <p:cNvPr id="14339" name="Rectangle 3"/>
          <p:cNvSpPr>
            <a:spLocks noGrp="1" noChangeArrowheads="1"/>
          </p:cNvSpPr>
          <p:nvPr>
            <p:ph type="body" idx="1"/>
          </p:nvPr>
        </p:nvSpPr>
        <p:spPr>
          <a:xfrm>
            <a:off x="457200" y="981075"/>
            <a:ext cx="8229600" cy="4824413"/>
          </a:xfrm>
        </p:spPr>
        <p:txBody>
          <a:bodyPr/>
          <a:lstStyle/>
          <a:p>
            <a:pPr marL="609600" indent="-609600">
              <a:buClr>
                <a:srgbClr val="FFFFFF"/>
              </a:buClr>
              <a:buSzPct val="100000"/>
              <a:buFont typeface="Wingdings" pitchFamily="2" charset="2"/>
              <a:buAutoNum type="arabicParenR"/>
            </a:pPr>
            <a:r>
              <a:rPr lang="en-US" sz="2400" smtClean="0"/>
              <a:t>Identify priority population/condition and objectives </a:t>
            </a:r>
          </a:p>
          <a:p>
            <a:pPr marL="609600" indent="-609600">
              <a:buClr>
                <a:srgbClr val="FFFFFF"/>
              </a:buClr>
              <a:buSzPct val="100000"/>
              <a:buFont typeface="Wingdings" pitchFamily="2" charset="2"/>
              <a:buAutoNum type="arabicParenR"/>
            </a:pPr>
            <a:r>
              <a:rPr lang="en-US" sz="2400" smtClean="0"/>
              <a:t>Harness  registry  and network to identify population</a:t>
            </a:r>
          </a:p>
          <a:p>
            <a:pPr marL="609600" indent="-609600">
              <a:buClr>
                <a:srgbClr val="FFFFFF"/>
              </a:buClr>
              <a:buSzPct val="100000"/>
              <a:buFont typeface="Wingdings" pitchFamily="2" charset="2"/>
              <a:buAutoNum type="arabicParenR"/>
            </a:pPr>
            <a:r>
              <a:rPr lang="en-US" sz="2400" smtClean="0"/>
              <a:t>Develop queries to solicit  questions and concerns </a:t>
            </a:r>
          </a:p>
          <a:p>
            <a:pPr marL="609600" indent="-609600">
              <a:buClr>
                <a:srgbClr val="FFFFFF"/>
              </a:buClr>
              <a:buSzPct val="100000"/>
              <a:buFont typeface="Wingdings" pitchFamily="2" charset="2"/>
              <a:buAutoNum type="arabicParenR"/>
            </a:pPr>
            <a:r>
              <a:rPr lang="en-US" sz="2400" smtClean="0"/>
              <a:t>Write and revise health education (cooperative process)</a:t>
            </a:r>
          </a:p>
          <a:p>
            <a:pPr marL="609600" indent="-609600">
              <a:buClr>
                <a:srgbClr val="FFFFFF"/>
              </a:buClr>
              <a:buSzPct val="100000"/>
              <a:buFont typeface="Wingdings" pitchFamily="2" charset="2"/>
              <a:buAutoNum type="arabicParenR"/>
            </a:pPr>
            <a:r>
              <a:rPr lang="en-US" sz="2400" smtClean="0"/>
              <a:t>Pilot questions and health education responses with pts</a:t>
            </a:r>
          </a:p>
          <a:p>
            <a:pPr marL="609600" indent="-609600">
              <a:buClr>
                <a:srgbClr val="FFFFFF"/>
              </a:buClr>
              <a:buSzPct val="100000"/>
              <a:buFont typeface="Wingdings" pitchFamily="2" charset="2"/>
              <a:buAutoNum type="arabicParenR"/>
            </a:pPr>
            <a:r>
              <a:rPr lang="en-US" sz="2400" smtClean="0"/>
              <a:t>Translate and adapt toward cultural appropriateness</a:t>
            </a:r>
          </a:p>
          <a:p>
            <a:pPr marL="609600" indent="-609600">
              <a:buClr>
                <a:srgbClr val="FFFFFF"/>
              </a:buClr>
              <a:buSzPct val="100000"/>
              <a:buFont typeface="Wingdings" pitchFamily="2" charset="2"/>
              <a:buAutoNum type="arabicParenR"/>
            </a:pPr>
            <a:r>
              <a:rPr lang="en-US" sz="2400" smtClean="0"/>
              <a:t>Record and code</a:t>
            </a:r>
          </a:p>
          <a:p>
            <a:pPr marL="609600" indent="-609600">
              <a:buClr>
                <a:srgbClr val="FFFFFF"/>
              </a:buClr>
              <a:buSzPct val="100000"/>
              <a:buFont typeface="Wingdings" pitchFamily="2" charset="2"/>
              <a:buAutoNum type="arabicParenR"/>
            </a:pPr>
            <a:r>
              <a:rPr lang="en-US" sz="2400" smtClean="0"/>
              <a:t>Design callback algorithm (scenarios) and trigger reports </a:t>
            </a:r>
          </a:p>
          <a:p>
            <a:pPr marL="609600" indent="-609600">
              <a:buClr>
                <a:srgbClr val="FFFFFF"/>
              </a:buClr>
              <a:buSzPct val="100000"/>
              <a:buFont typeface="Wingdings" pitchFamily="2" charset="2"/>
              <a:buAutoNum type="arabicParenR"/>
            </a:pPr>
            <a:r>
              <a:rPr lang="en-US" sz="2400" smtClean="0"/>
              <a:t>Beta-test</a:t>
            </a:r>
          </a:p>
          <a:p>
            <a:pPr marL="609600" indent="-609600">
              <a:buClr>
                <a:srgbClr val="FFFFFF"/>
              </a:buClr>
              <a:buSzPct val="100000"/>
              <a:buFont typeface="Wingdings" pitchFamily="2" charset="2"/>
              <a:buAutoNum type="arabicParenR"/>
            </a:pPr>
            <a:r>
              <a:rPr lang="en-US" sz="2400" smtClean="0"/>
              <a:t>Train clinical staff</a:t>
            </a:r>
          </a:p>
          <a:p>
            <a:pPr marL="609600" indent="-609600">
              <a:buClr>
                <a:srgbClr val="FFFFFF"/>
              </a:buClr>
              <a:buSzPct val="100000"/>
              <a:buFont typeface="Wingdings" pitchFamily="2" charset="2"/>
              <a:buAutoNum type="arabicParenR"/>
            </a:pPr>
            <a:r>
              <a:rPr lang="en-US" sz="2400" smtClean="0"/>
              <a:t>Launch</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E4223CF4-B9F6-44DE-AB7E-F992FF412C46}" type="slidenum">
              <a:rPr lang="en-US" altLang="en-US"/>
              <a:pPr>
                <a:defRPr/>
              </a:pPr>
              <a:t>11</a:t>
            </a:fld>
            <a:endParaRPr lang="en-US" altLang="en-US"/>
          </a:p>
        </p:txBody>
      </p:sp>
      <p:sp>
        <p:nvSpPr>
          <p:cNvPr id="15363" name="Rectangle 2"/>
          <p:cNvSpPr>
            <a:spLocks noGrp="1" noChangeArrowheads="1"/>
          </p:cNvSpPr>
          <p:nvPr>
            <p:ph type="title"/>
          </p:nvPr>
        </p:nvSpPr>
        <p:spPr/>
        <p:txBody>
          <a:bodyPr/>
          <a:lstStyle/>
          <a:p>
            <a:pPr eaLnBrk="1" hangingPunct="1"/>
            <a:r>
              <a:rPr lang="en-US" sz="4000" dirty="0" smtClean="0"/>
              <a:t>Health IT Can Promote Patient-Centered Diabetes Care (IDEALL)</a:t>
            </a:r>
          </a:p>
        </p:txBody>
      </p:sp>
      <p:sp>
        <p:nvSpPr>
          <p:cNvPr id="44035" name="Rectangle 3"/>
          <p:cNvSpPr>
            <a:spLocks noGrp="1" noChangeArrowheads="1"/>
          </p:cNvSpPr>
          <p:nvPr>
            <p:ph type="body" idx="1"/>
          </p:nvPr>
        </p:nvSpPr>
        <p:spPr>
          <a:xfrm>
            <a:off x="457200" y="1557338"/>
            <a:ext cx="8410575" cy="4248150"/>
          </a:xfrm>
        </p:spPr>
        <p:txBody>
          <a:bodyPr/>
          <a:lstStyle/>
          <a:p>
            <a:pPr eaLnBrk="1" hangingPunct="1">
              <a:defRPr/>
            </a:pPr>
            <a:r>
              <a:rPr lang="en-US" dirty="0" smtClean="0"/>
              <a:t>Randomized trial: ATSM, group visits, &amp; usual care </a:t>
            </a:r>
          </a:p>
          <a:p>
            <a:pPr eaLnBrk="1" hangingPunct="1">
              <a:defRPr/>
            </a:pPr>
            <a:r>
              <a:rPr lang="en-US" dirty="0" smtClean="0"/>
              <a:t>339 patients with poorly controlled DM</a:t>
            </a:r>
          </a:p>
          <a:p>
            <a:pPr lvl="1" eaLnBrk="1" hangingPunct="1">
              <a:defRPr/>
            </a:pPr>
            <a:r>
              <a:rPr lang="en-US" dirty="0" smtClean="0"/>
              <a:t>43% Spanish- and 11% Cantonese-speaking</a:t>
            </a:r>
          </a:p>
          <a:p>
            <a:pPr eaLnBrk="1" hangingPunct="1">
              <a:defRPr/>
            </a:pPr>
            <a:r>
              <a:rPr lang="en-US" dirty="0" smtClean="0"/>
              <a:t>94% completed ≥1 call </a:t>
            </a:r>
            <a:r>
              <a:rPr lang="en-US" dirty="0" smtClean="0">
                <a:sym typeface="Wingdings" pitchFamily="2" charset="2"/>
              </a:rPr>
              <a:t></a:t>
            </a:r>
            <a:r>
              <a:rPr lang="en-US" dirty="0" smtClean="0"/>
              <a:t> 84% ≥1 action plan</a:t>
            </a:r>
          </a:p>
          <a:p>
            <a:pPr eaLnBrk="1" hangingPunct="1">
              <a:defRPr/>
            </a:pPr>
            <a:r>
              <a:rPr lang="en-US" dirty="0" smtClean="0"/>
              <a:t>High PCP satisfaction</a:t>
            </a:r>
          </a:p>
          <a:p>
            <a:pPr lvl="1" eaLnBrk="1" hangingPunct="1">
              <a:defRPr/>
            </a:pPr>
            <a:r>
              <a:rPr lang="en-US" dirty="0" smtClean="0"/>
              <a:t>Perceived activated </a:t>
            </a:r>
            <a:r>
              <a:rPr lang="en-US" dirty="0" err="1" smtClean="0"/>
              <a:t>pts</a:t>
            </a:r>
            <a:r>
              <a:rPr lang="en-US" dirty="0" smtClean="0"/>
              <a:t> &amp; higher quality of care</a:t>
            </a:r>
          </a:p>
          <a:p>
            <a:pPr lvl="1" eaLnBrk="1" hangingPunct="1">
              <a:defRPr/>
            </a:pPr>
            <a:r>
              <a:rPr lang="en-US" dirty="0" smtClean="0"/>
              <a:t>Overcoming barriers to LEP &amp; med </a:t>
            </a:r>
            <a:r>
              <a:rPr lang="en-US" dirty="0" err="1" smtClean="0"/>
              <a:t>mgmt</a:t>
            </a:r>
            <a:endParaRPr lang="en-US" dirty="0" smtClean="0"/>
          </a:p>
          <a:p>
            <a:pPr marL="344487" lvl="1" indent="0" algn="r" eaLnBrk="1" hangingPunct="1">
              <a:buNone/>
              <a:defRPr/>
            </a:pPr>
            <a:r>
              <a:rPr lang="en-US" sz="1800" i="1" dirty="0" err="1"/>
              <a:t>Schillinger</a:t>
            </a:r>
            <a:r>
              <a:rPr lang="en-US" sz="1800" i="1" dirty="0"/>
              <a:t>  2009</a:t>
            </a:r>
          </a:p>
          <a:p>
            <a:pPr lvl="1" eaLnBrk="1" hangingPunct="1">
              <a:defRPr/>
            </a:pPr>
            <a:endParaRPr lang="en-US" dirty="0" smtClean="0"/>
          </a:p>
          <a:p>
            <a:pPr lvl="1" eaLnBrk="1" hangingPunct="1">
              <a:defRPr/>
            </a:pPr>
            <a:endParaRPr lang="en-US" dirty="0" smtClean="0">
              <a:effectLst>
                <a:outerShdw blurRad="38100" dist="38100" dir="2700000" algn="tl">
                  <a:srgbClr val="000000"/>
                </a:outerShdw>
              </a:effectLst>
            </a:endParaRPr>
          </a:p>
          <a:p>
            <a:pPr lvl="1" eaLnBrk="1" hangingPunct="1">
              <a:defRPr/>
            </a:pPr>
            <a:endParaRPr lang="en-US" dirty="0" smtClean="0">
              <a:effectLst>
                <a:outerShdw blurRad="38100" dist="38100" dir="2700000" algn="tl">
                  <a:srgbClr val="000000"/>
                </a:outerShdw>
              </a:effectLst>
            </a:endParaRPr>
          </a:p>
        </p:txBody>
      </p:sp>
      <p:pic>
        <p:nvPicPr>
          <p:cNvPr id="15366" name="Picture 5" descr="helping hands"/>
          <p:cNvPicPr>
            <a:picLocks noChangeAspect="1" noChangeArrowheads="1"/>
          </p:cNvPicPr>
          <p:nvPr/>
        </p:nvPicPr>
        <p:blipFill>
          <a:blip r:embed="rId3" cstate="print"/>
          <a:srcRect/>
          <a:stretch>
            <a:fillRect/>
          </a:stretch>
        </p:blipFill>
        <p:spPr bwMode="auto">
          <a:xfrm>
            <a:off x="7524750" y="457200"/>
            <a:ext cx="1343025" cy="990600"/>
          </a:xfrm>
          <a:prstGeom prst="rect">
            <a:avLst/>
          </a:prstGeom>
          <a:noFill/>
          <a:ln w="12700">
            <a:no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4000" dirty="0" smtClean="0">
                <a:solidFill>
                  <a:srgbClr val="FFC000"/>
                </a:solidFill>
                <a:cs typeface="Times New Roman" pitchFamily="18" charset="0"/>
              </a:rPr>
              <a:t>IDEALL Program Outcomes</a:t>
            </a:r>
          </a:p>
        </p:txBody>
      </p:sp>
      <p:sp>
        <p:nvSpPr>
          <p:cNvPr id="16387" name="Rectangle 3"/>
          <p:cNvSpPr>
            <a:spLocks noGrp="1" noChangeArrowheads="1"/>
          </p:cNvSpPr>
          <p:nvPr>
            <p:ph idx="1"/>
          </p:nvPr>
        </p:nvSpPr>
        <p:spPr/>
        <p:txBody>
          <a:bodyPr/>
          <a:lstStyle/>
          <a:p>
            <a:pPr marL="212725" indent="-325438">
              <a:buClr>
                <a:srgbClr val="2929FF"/>
              </a:buClr>
              <a:buFont typeface="Wingdings" pitchFamily="2" charset="2"/>
              <a:buChar char="§"/>
              <a:defRPr/>
            </a:pPr>
            <a:r>
              <a:rPr lang="en-US" dirty="0">
                <a:cs typeface="Arial" pitchFamily="34" charset="0"/>
              </a:rPr>
              <a:t>Interpersonal communication with providers</a:t>
            </a:r>
          </a:p>
          <a:p>
            <a:pPr marL="212725" indent="-325438">
              <a:buClr>
                <a:srgbClr val="2929FF"/>
              </a:buClr>
              <a:buFont typeface="Wingdings" pitchFamily="2" charset="2"/>
              <a:buChar char="§"/>
              <a:defRPr/>
            </a:pPr>
            <a:r>
              <a:rPr lang="en-US" dirty="0">
                <a:cs typeface="Arial" pitchFamily="34" charset="0"/>
              </a:rPr>
              <a:t>Self-management behaviors (diet, exercise)</a:t>
            </a:r>
          </a:p>
          <a:p>
            <a:pPr marL="212725" indent="-325438">
              <a:buClr>
                <a:srgbClr val="2929FF"/>
              </a:buClr>
              <a:buFont typeface="Wingdings" pitchFamily="2" charset="2"/>
              <a:buChar char="§"/>
              <a:defRPr/>
            </a:pPr>
            <a:r>
              <a:rPr lang="en-US" dirty="0">
                <a:cs typeface="Arial" pitchFamily="34" charset="0"/>
              </a:rPr>
              <a:t>Functional status &amp; days confined to bed</a:t>
            </a:r>
          </a:p>
          <a:p>
            <a:pPr marL="212725" indent="-325438">
              <a:buClr>
                <a:srgbClr val="2929FF"/>
              </a:buClr>
              <a:buFont typeface="Wingdings" pitchFamily="2" charset="2"/>
              <a:buChar char="§"/>
              <a:defRPr/>
            </a:pPr>
            <a:r>
              <a:rPr lang="en-US" dirty="0">
                <a:cs typeface="Arial" pitchFamily="34" charset="0"/>
              </a:rPr>
              <a:t>Detected adverse / potentially adverse events</a:t>
            </a:r>
          </a:p>
          <a:p>
            <a:pPr marL="212725" lvl="2" indent="-325438">
              <a:buClr>
                <a:srgbClr val="2929FF"/>
              </a:buClr>
              <a:defRPr/>
            </a:pPr>
            <a:r>
              <a:rPr lang="en-US" dirty="0">
                <a:cs typeface="Arial" pitchFamily="34" charset="0"/>
              </a:rPr>
              <a:t>Cost-effective: </a:t>
            </a:r>
          </a:p>
          <a:p>
            <a:pPr marL="669925" lvl="3" indent="-325438">
              <a:buClr>
                <a:srgbClr val="FFC000"/>
              </a:buClr>
              <a:defRPr/>
            </a:pPr>
            <a:r>
              <a:rPr lang="en-US" dirty="0">
                <a:cs typeface="Arial" pitchFamily="34" charset="0"/>
              </a:rPr>
              <a:t>$65,167 for set-up and ongoing costs</a:t>
            </a:r>
          </a:p>
          <a:p>
            <a:pPr marL="669925" lvl="3" indent="-325438">
              <a:buClr>
                <a:srgbClr val="FFC000"/>
              </a:buClr>
              <a:defRPr/>
            </a:pPr>
            <a:r>
              <a:rPr lang="en-US" dirty="0">
                <a:cs typeface="Arial" pitchFamily="34" charset="0"/>
              </a:rPr>
              <a:t>$32,333 for ongoing costs only</a:t>
            </a:r>
          </a:p>
          <a:p>
            <a:pPr algn="r">
              <a:buClr>
                <a:schemeClr val="bg1"/>
              </a:buClr>
              <a:buNone/>
            </a:pPr>
            <a:r>
              <a:rPr lang="en-US" sz="1800" i="1" dirty="0" err="1"/>
              <a:t>Schillinger</a:t>
            </a:r>
            <a:r>
              <a:rPr lang="en-US" sz="1800" i="1" dirty="0"/>
              <a:t>  2009; </a:t>
            </a:r>
            <a:r>
              <a:rPr lang="en-US" sz="1800" i="1" dirty="0" err="1"/>
              <a:t>Sarkar</a:t>
            </a:r>
            <a:r>
              <a:rPr lang="en-US" sz="1800" i="1" dirty="0"/>
              <a:t> 2008; Handley 2008</a:t>
            </a:r>
          </a:p>
          <a:p>
            <a:pPr>
              <a:buClr>
                <a:schemeClr val="bg1"/>
              </a:buClr>
              <a:buFontTx/>
              <a:buNone/>
            </a:pPr>
            <a:endParaRPr lang="en-US" sz="3500" dirty="0" smtClean="0">
              <a:solidFill>
                <a:schemeClr val="bg1"/>
              </a:solidFill>
              <a:cs typeface="Times New Roman" pitchFamily="18" charset="0"/>
            </a:endParaRPr>
          </a:p>
          <a:p>
            <a:pPr>
              <a:buClr>
                <a:schemeClr val="bg1"/>
              </a:buClr>
            </a:pPr>
            <a:endParaRPr lang="en-US" sz="3600" dirty="0" smtClean="0">
              <a:cs typeface="Times New Roman" pitchFamily="18" charset="0"/>
            </a:endParaRPr>
          </a:p>
        </p:txBody>
      </p:sp>
      <p:sp>
        <p:nvSpPr>
          <p:cNvPr id="16388" name="Line 4"/>
          <p:cNvSpPr>
            <a:spLocks noChangeShapeType="1"/>
          </p:cNvSpPr>
          <p:nvPr/>
        </p:nvSpPr>
        <p:spPr bwMode="auto">
          <a:xfrm>
            <a:off x="914400" y="1295400"/>
            <a:ext cx="7315200" cy="0"/>
          </a:xfrm>
          <a:prstGeom prst="line">
            <a:avLst/>
          </a:prstGeom>
          <a:noFill/>
          <a:ln w="92075">
            <a:solidFill>
              <a:srgbClr val="003366"/>
            </a:solidFill>
            <a:round/>
            <a:headEnd/>
            <a:tailEnd/>
          </a:ln>
        </p:spPr>
        <p:txBody>
          <a:bodyP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228600"/>
            <a:ext cx="8610600" cy="914400"/>
          </a:xfrm>
        </p:spPr>
        <p:txBody>
          <a:bodyPr/>
          <a:lstStyle/>
          <a:p>
            <a:r>
              <a:rPr lang="en-US" sz="3600" dirty="0" smtClean="0"/>
              <a:t>Qualitative Themes</a:t>
            </a:r>
            <a:endParaRPr lang="en-US" sz="3600" b="1" dirty="0" smtClean="0"/>
          </a:p>
        </p:txBody>
      </p:sp>
      <p:sp>
        <p:nvSpPr>
          <p:cNvPr id="17411" name="Rectangle 3"/>
          <p:cNvSpPr>
            <a:spLocks noGrp="1" noChangeArrowheads="1"/>
          </p:cNvSpPr>
          <p:nvPr>
            <p:ph type="body" idx="1"/>
          </p:nvPr>
        </p:nvSpPr>
        <p:spPr>
          <a:xfrm>
            <a:off x="304800" y="692150"/>
            <a:ext cx="8458200" cy="5410200"/>
          </a:xfrm>
        </p:spPr>
        <p:txBody>
          <a:bodyPr/>
          <a:lstStyle/>
          <a:p>
            <a:pPr marL="0" indent="0">
              <a:lnSpc>
                <a:spcPct val="90000"/>
              </a:lnSpc>
              <a:buFontTx/>
              <a:buNone/>
            </a:pPr>
            <a:endParaRPr lang="en-US" sz="900" b="1" u="sng" dirty="0" smtClean="0"/>
          </a:p>
          <a:p>
            <a:pPr marL="0" indent="0">
              <a:lnSpc>
                <a:spcPct val="90000"/>
              </a:lnSpc>
              <a:buFontTx/>
              <a:buNone/>
            </a:pPr>
            <a:r>
              <a:rPr lang="en-US" sz="2400" b="1" u="sng" dirty="0" smtClean="0"/>
              <a:t>Awareness</a:t>
            </a:r>
            <a:r>
              <a:rPr lang="en-US" sz="2400" u="sng" dirty="0" smtClean="0"/>
              <a:t> </a:t>
            </a:r>
            <a:endParaRPr lang="en-US" sz="2400" dirty="0" smtClean="0"/>
          </a:p>
          <a:p>
            <a:pPr marL="0" indent="0">
              <a:lnSpc>
                <a:spcPct val="90000"/>
              </a:lnSpc>
              <a:buFontTx/>
              <a:buNone/>
            </a:pPr>
            <a:r>
              <a:rPr lang="en-US" sz="2400" i="1" dirty="0" smtClean="0"/>
              <a:t>“ I became more aware of what I put in my system and that I need to do something greater than what I’ve been doing to lose more weight… </a:t>
            </a:r>
            <a:r>
              <a:rPr lang="en-US" sz="2400" dirty="0" smtClean="0"/>
              <a:t>(ATSM narratives)</a:t>
            </a:r>
            <a:r>
              <a:rPr lang="en-US" sz="2400" i="1" dirty="0" smtClean="0"/>
              <a:t> talked about a woman who lost weight… I liked that… I could walk in those shoes.”</a:t>
            </a:r>
          </a:p>
          <a:p>
            <a:pPr marL="0" indent="0">
              <a:lnSpc>
                <a:spcPct val="90000"/>
              </a:lnSpc>
              <a:buFontTx/>
              <a:buNone/>
            </a:pPr>
            <a:endParaRPr lang="en-US" sz="1000" i="1" dirty="0" smtClean="0"/>
          </a:p>
          <a:p>
            <a:pPr marL="0" indent="0">
              <a:lnSpc>
                <a:spcPct val="90000"/>
              </a:lnSpc>
              <a:buFontTx/>
              <a:buNone/>
            </a:pPr>
            <a:r>
              <a:rPr lang="en-US" sz="2400" b="1" u="sng" dirty="0" smtClean="0"/>
              <a:t>Self-efficacy</a:t>
            </a:r>
            <a:endParaRPr lang="en-US" sz="2400" dirty="0" smtClean="0"/>
          </a:p>
          <a:p>
            <a:pPr marL="0" indent="0">
              <a:lnSpc>
                <a:spcPct val="90000"/>
              </a:lnSpc>
              <a:buFontTx/>
              <a:buNone/>
            </a:pPr>
            <a:r>
              <a:rPr lang="en-US" sz="2400" i="1" dirty="0" smtClean="0"/>
              <a:t>“I had already made a moral promise that this week I would give 100%, that I would exercise and get sweaty, and I did it.”</a:t>
            </a:r>
          </a:p>
          <a:p>
            <a:pPr marL="0" indent="0">
              <a:lnSpc>
                <a:spcPct val="90000"/>
              </a:lnSpc>
              <a:buFontTx/>
              <a:buNone/>
            </a:pPr>
            <a:endParaRPr lang="en-US" sz="1000" i="1" dirty="0" smtClean="0"/>
          </a:p>
          <a:p>
            <a:pPr marL="0" indent="0">
              <a:lnSpc>
                <a:spcPct val="90000"/>
              </a:lnSpc>
              <a:buFontTx/>
              <a:buNone/>
            </a:pPr>
            <a:r>
              <a:rPr lang="en-US" sz="2400" b="1" u="sng" dirty="0" smtClean="0"/>
              <a:t>Empowerment</a:t>
            </a:r>
            <a:endParaRPr lang="en-US" sz="2400" dirty="0" smtClean="0"/>
          </a:p>
          <a:p>
            <a:pPr marL="0" indent="0">
              <a:lnSpc>
                <a:spcPct val="90000"/>
              </a:lnSpc>
              <a:buFontTx/>
              <a:buNone/>
            </a:pPr>
            <a:r>
              <a:rPr lang="en-US" sz="2400" i="1" dirty="0" smtClean="0"/>
              <a:t>“It elevated my self-esteem so that I could ‘get fired up’ and really respond because it was up to me to gain control of my diabetes.  In other words, one needs to do their part</a:t>
            </a:r>
            <a:r>
              <a:rPr lang="en-US" sz="2400" i="1" dirty="0" smtClean="0"/>
              <a:t>.</a:t>
            </a:r>
          </a:p>
          <a:p>
            <a:pPr marL="0" indent="0" algn="r">
              <a:lnSpc>
                <a:spcPct val="90000"/>
              </a:lnSpc>
              <a:buNone/>
            </a:pPr>
            <a:r>
              <a:rPr lang="en-US" sz="1800" i="1" dirty="0"/>
              <a:t>Kim 2009</a:t>
            </a:r>
          </a:p>
          <a:p>
            <a:pPr marL="0" indent="0">
              <a:lnSpc>
                <a:spcPct val="90000"/>
              </a:lnSpc>
              <a:buFontTx/>
              <a:buNone/>
            </a:pPr>
            <a:endParaRPr lang="en-US" sz="2400" i="1" dirty="0" smtClean="0"/>
          </a:p>
          <a:p>
            <a:pPr marL="0" indent="0">
              <a:lnSpc>
                <a:spcPct val="90000"/>
              </a:lnSpc>
              <a:buFontTx/>
              <a:buNone/>
            </a:pPr>
            <a:endParaRPr lang="en-US" sz="2400" i="1" dirty="0" smtClean="0"/>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4800" y="304800"/>
            <a:ext cx="8839200" cy="914400"/>
          </a:xfrm>
        </p:spPr>
        <p:txBody>
          <a:bodyPr/>
          <a:lstStyle/>
          <a:p>
            <a:r>
              <a:rPr lang="en-US" sz="4000" dirty="0" smtClean="0">
                <a:solidFill>
                  <a:srgbClr val="FFC000"/>
                </a:solidFill>
                <a:cs typeface="Times New Roman" pitchFamily="18" charset="0"/>
              </a:rPr>
              <a:t>Potential for Medicaid Partnership </a:t>
            </a:r>
          </a:p>
        </p:txBody>
      </p:sp>
      <p:sp>
        <p:nvSpPr>
          <p:cNvPr id="18435" name="Rectangle 3"/>
          <p:cNvSpPr>
            <a:spLocks noGrp="1" noChangeArrowheads="1"/>
          </p:cNvSpPr>
          <p:nvPr>
            <p:ph type="body" idx="1"/>
          </p:nvPr>
        </p:nvSpPr>
        <p:spPr>
          <a:xfrm>
            <a:off x="503238" y="981075"/>
            <a:ext cx="8382000" cy="4876800"/>
          </a:xfrm>
        </p:spPr>
        <p:txBody>
          <a:bodyPr/>
          <a:lstStyle/>
          <a:p>
            <a:pPr>
              <a:lnSpc>
                <a:spcPct val="90000"/>
              </a:lnSpc>
              <a:buClr>
                <a:srgbClr val="2929FF"/>
              </a:buClr>
            </a:pPr>
            <a:r>
              <a:rPr lang="en-US" sz="2800" dirty="0" smtClean="0">
                <a:cs typeface="Times New Roman" pitchFamily="18" charset="0"/>
              </a:rPr>
              <a:t>Goals:</a:t>
            </a:r>
          </a:p>
          <a:p>
            <a:pPr lvl="1">
              <a:lnSpc>
                <a:spcPct val="90000"/>
              </a:lnSpc>
              <a:buClr>
                <a:srgbClr val="2929FF"/>
              </a:buClr>
            </a:pPr>
            <a:r>
              <a:rPr lang="en-US" sz="2800" dirty="0" smtClean="0">
                <a:cs typeface="Times New Roman" pitchFamily="18" charset="0"/>
              </a:rPr>
              <a:t>Improve coordination of care </a:t>
            </a:r>
          </a:p>
          <a:p>
            <a:pPr lvl="1">
              <a:lnSpc>
                <a:spcPct val="90000"/>
              </a:lnSpc>
              <a:buClr>
                <a:srgbClr val="2929FF"/>
              </a:buClr>
            </a:pPr>
            <a:r>
              <a:rPr lang="en-US" sz="2800" dirty="0" smtClean="0">
                <a:cs typeface="Times New Roman" pitchFamily="18" charset="0"/>
              </a:rPr>
              <a:t>Support patients and clinicians</a:t>
            </a:r>
          </a:p>
          <a:p>
            <a:pPr lvl="1">
              <a:lnSpc>
                <a:spcPct val="90000"/>
              </a:lnSpc>
              <a:buClr>
                <a:srgbClr val="2929FF"/>
              </a:buClr>
            </a:pPr>
            <a:r>
              <a:rPr lang="en-US" sz="2800" dirty="0" smtClean="0">
                <a:cs typeface="Times New Roman" pitchFamily="18" charset="0"/>
              </a:rPr>
              <a:t>Promote personal control over services</a:t>
            </a:r>
          </a:p>
          <a:p>
            <a:pPr lvl="1">
              <a:lnSpc>
                <a:spcPct val="90000"/>
              </a:lnSpc>
              <a:buClr>
                <a:srgbClr val="2929FF"/>
              </a:buClr>
            </a:pPr>
            <a:r>
              <a:rPr lang="en-US" sz="2800" dirty="0" smtClean="0">
                <a:cs typeface="Times New Roman" pitchFamily="18" charset="0"/>
              </a:rPr>
              <a:t>Harness IT to reduce disparities</a:t>
            </a:r>
          </a:p>
          <a:p>
            <a:pPr>
              <a:lnSpc>
                <a:spcPct val="90000"/>
              </a:lnSpc>
              <a:buClr>
                <a:srgbClr val="2929FF"/>
              </a:buClr>
            </a:pPr>
            <a:r>
              <a:rPr lang="en-US" sz="2800" dirty="0" smtClean="0">
                <a:cs typeface="Times New Roman" pitchFamily="18" charset="0"/>
              </a:rPr>
              <a:t>Survey of CA Medicaid managed care plans </a:t>
            </a:r>
          </a:p>
          <a:p>
            <a:pPr lvl="1">
              <a:lnSpc>
                <a:spcPct val="90000"/>
              </a:lnSpc>
              <a:buClr>
                <a:srgbClr val="2929FF"/>
              </a:buClr>
            </a:pPr>
            <a:r>
              <a:rPr lang="en-US" sz="2800" dirty="0" smtClean="0">
                <a:cs typeface="Times New Roman" pitchFamily="18" charset="0"/>
              </a:rPr>
              <a:t>Few had chronic care </a:t>
            </a:r>
            <a:r>
              <a:rPr lang="en-US" sz="2800" dirty="0" err="1" smtClean="0">
                <a:cs typeface="Times New Roman" pitchFamily="18" charset="0"/>
              </a:rPr>
              <a:t>mgmt</a:t>
            </a:r>
            <a:r>
              <a:rPr lang="en-US" sz="2800" dirty="0" smtClean="0">
                <a:cs typeface="Times New Roman" pitchFamily="18" charset="0"/>
              </a:rPr>
              <a:t> targeting LEP/LHL</a:t>
            </a:r>
          </a:p>
          <a:p>
            <a:pPr lvl="1">
              <a:lnSpc>
                <a:spcPct val="90000"/>
              </a:lnSpc>
              <a:buClr>
                <a:srgbClr val="2929FF"/>
              </a:buClr>
            </a:pPr>
            <a:r>
              <a:rPr lang="en-US" sz="2800" dirty="0" smtClean="0">
                <a:cs typeface="Times New Roman" pitchFamily="18" charset="0"/>
              </a:rPr>
              <a:t>68% planning to expand programs for diabetes</a:t>
            </a:r>
          </a:p>
          <a:p>
            <a:pPr lvl="1">
              <a:lnSpc>
                <a:spcPct val="90000"/>
              </a:lnSpc>
              <a:buClr>
                <a:srgbClr val="2929FF"/>
              </a:buClr>
            </a:pPr>
            <a:r>
              <a:rPr lang="en-US" sz="2800" dirty="0" smtClean="0">
                <a:cs typeface="Times New Roman" pitchFamily="18" charset="0"/>
              </a:rPr>
              <a:t>Barriers: cost of broad implementation and IT </a:t>
            </a:r>
            <a:endParaRPr lang="en-US" sz="2800" dirty="0" smtClean="0">
              <a:cs typeface="Times New Roman" pitchFamily="18" charset="0"/>
            </a:endParaRPr>
          </a:p>
          <a:p>
            <a:pPr marL="344487" lvl="1" indent="0" algn="r">
              <a:lnSpc>
                <a:spcPct val="90000"/>
              </a:lnSpc>
              <a:buClr>
                <a:srgbClr val="2929FF"/>
              </a:buClr>
              <a:buNone/>
            </a:pPr>
            <a:r>
              <a:rPr lang="da-DK" sz="1800" i="1" dirty="0"/>
              <a:t>Goldman 2007</a:t>
            </a:r>
          </a:p>
          <a:p>
            <a:pPr lvl="1">
              <a:lnSpc>
                <a:spcPct val="90000"/>
              </a:lnSpc>
              <a:buClr>
                <a:srgbClr val="2929FF"/>
              </a:buClr>
            </a:pPr>
            <a:endParaRPr lang="en-US" sz="2800" dirty="0" smtClean="0">
              <a:cs typeface="Times New Roman" pitchFamily="18" charset="0"/>
            </a:endParaRPr>
          </a:p>
          <a:p>
            <a:pPr>
              <a:lnSpc>
                <a:spcPct val="90000"/>
              </a:lnSpc>
              <a:buClr>
                <a:srgbClr val="2929FF"/>
              </a:buClr>
            </a:pPr>
            <a:endParaRPr lang="en-US" sz="2800" dirty="0" smtClean="0">
              <a:cs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8D9E7909-FC5C-44EB-8315-3A813327B0A9}" type="slidenum">
              <a:rPr lang="en-US" altLang="en-US"/>
              <a:pPr>
                <a:defRPr/>
              </a:pPr>
              <a:t>15</a:t>
            </a:fld>
            <a:endParaRPr lang="en-US" altLang="en-US"/>
          </a:p>
        </p:txBody>
      </p:sp>
      <p:sp>
        <p:nvSpPr>
          <p:cNvPr id="19459" name="Rectangle 2"/>
          <p:cNvSpPr>
            <a:spLocks noGrp="1" noChangeArrowheads="1"/>
          </p:cNvSpPr>
          <p:nvPr>
            <p:ph type="title"/>
          </p:nvPr>
        </p:nvSpPr>
        <p:spPr/>
        <p:txBody>
          <a:bodyPr/>
          <a:lstStyle/>
          <a:p>
            <a:pPr eaLnBrk="1" hangingPunct="1"/>
            <a:r>
              <a:rPr lang="en-US" sz="4000" dirty="0" smtClean="0"/>
              <a:t>SMART Steps: Partnering to Put Research Into</a:t>
            </a:r>
            <a:r>
              <a:rPr lang="en-US" sz="4000" dirty="0" smtClean="0">
                <a:sym typeface="Wingdings" pitchFamily="2" charset="2"/>
              </a:rPr>
              <a:t> </a:t>
            </a:r>
            <a:r>
              <a:rPr lang="en-US" sz="4000" dirty="0" smtClean="0"/>
              <a:t>Practice</a:t>
            </a:r>
          </a:p>
        </p:txBody>
      </p:sp>
      <p:sp>
        <p:nvSpPr>
          <p:cNvPr id="19460" name="Rectangle 3"/>
          <p:cNvSpPr>
            <a:spLocks noGrp="1" noChangeArrowheads="1"/>
          </p:cNvSpPr>
          <p:nvPr>
            <p:ph type="body" idx="1"/>
          </p:nvPr>
        </p:nvSpPr>
        <p:spPr>
          <a:xfrm>
            <a:off x="457200" y="1484313"/>
            <a:ext cx="8229600" cy="4176712"/>
          </a:xfrm>
        </p:spPr>
        <p:txBody>
          <a:bodyPr/>
          <a:lstStyle/>
          <a:p>
            <a:pPr eaLnBrk="1" hangingPunct="1"/>
            <a:r>
              <a:rPr lang="en-US" smtClean="0"/>
              <a:t>San Francisco Health Plan (SFHP): nonprofit govt-sponsored Medicaid managed-care plan </a:t>
            </a:r>
          </a:p>
          <a:p>
            <a:pPr lvl="1" eaLnBrk="1" hangingPunct="1"/>
            <a:r>
              <a:rPr lang="en-US" smtClean="0"/>
              <a:t>Linguistically diverse vulnerable population</a:t>
            </a:r>
          </a:p>
          <a:p>
            <a:pPr lvl="1" eaLnBrk="1" hangingPunct="1"/>
            <a:r>
              <a:rPr lang="en-US" smtClean="0"/>
              <a:t>SFHP recruitment for members from 4 clinics</a:t>
            </a:r>
          </a:p>
          <a:p>
            <a:pPr lvl="1" eaLnBrk="1" hangingPunct="1"/>
            <a:r>
              <a:rPr lang="en-US" smtClean="0"/>
              <a:t>SFHP implementation</a:t>
            </a:r>
          </a:p>
          <a:p>
            <a:pPr lvl="1" eaLnBrk="1" hangingPunct="1"/>
            <a:r>
              <a:rPr lang="en-US" smtClean="0"/>
              <a:t>Evaluation by UCSF</a:t>
            </a:r>
          </a:p>
          <a:p>
            <a:pPr marL="695325" lvl="2" indent="-342900" eaLnBrk="1" hangingPunct="1">
              <a:buClr>
                <a:schemeClr val="accent1"/>
              </a:buClr>
              <a:buSzPct val="65000"/>
              <a:buFont typeface="Wingdings" pitchFamily="2" charset="2"/>
              <a:buChar char="n"/>
            </a:pPr>
            <a:endParaRPr lang="en-US" smtClean="0"/>
          </a:p>
          <a:p>
            <a:pPr eaLnBrk="1" hangingPunct="1"/>
            <a:endParaRPr lang="en-US" smtClean="0"/>
          </a:p>
        </p:txBody>
      </p:sp>
      <p:grpSp>
        <p:nvGrpSpPr>
          <p:cNvPr id="2" name="Group 1" descr="San Fransico Health Plan logo and ads"/>
          <p:cNvGrpSpPr/>
          <p:nvPr/>
        </p:nvGrpSpPr>
        <p:grpSpPr>
          <a:xfrm>
            <a:off x="611188" y="4668838"/>
            <a:ext cx="7921625" cy="1427162"/>
            <a:chOff x="611188" y="4668838"/>
            <a:chExt cx="7921625" cy="1427162"/>
          </a:xfrm>
        </p:grpSpPr>
        <p:pic>
          <p:nvPicPr>
            <p:cNvPr id="19461" name="Picture 7"/>
            <p:cNvPicPr>
              <a:picLocks noChangeAspect="1" noChangeArrowheads="1"/>
            </p:cNvPicPr>
            <p:nvPr/>
          </p:nvPicPr>
          <p:blipFill>
            <a:blip r:embed="rId3" cstate="print"/>
            <a:srcRect t="50000"/>
            <a:stretch>
              <a:fillRect/>
            </a:stretch>
          </p:blipFill>
          <p:spPr bwMode="auto">
            <a:xfrm>
              <a:off x="611188" y="4713288"/>
              <a:ext cx="2038350" cy="1382712"/>
            </a:xfrm>
            <a:prstGeom prst="rect">
              <a:avLst/>
            </a:prstGeom>
            <a:noFill/>
            <a:ln w="9525">
              <a:noFill/>
              <a:miter lim="800000"/>
              <a:headEnd/>
              <a:tailEnd/>
            </a:ln>
          </p:spPr>
        </p:pic>
        <p:pic>
          <p:nvPicPr>
            <p:cNvPr id="19462" name="Picture 10"/>
            <p:cNvPicPr>
              <a:picLocks noChangeAspect="1" noChangeArrowheads="1"/>
            </p:cNvPicPr>
            <p:nvPr/>
          </p:nvPicPr>
          <p:blipFill>
            <a:blip r:embed="rId4" cstate="print"/>
            <a:srcRect t="50000"/>
            <a:stretch>
              <a:fillRect/>
            </a:stretch>
          </p:blipFill>
          <p:spPr bwMode="auto">
            <a:xfrm>
              <a:off x="6399213" y="4668838"/>
              <a:ext cx="2133600" cy="1422400"/>
            </a:xfrm>
            <a:prstGeom prst="rect">
              <a:avLst/>
            </a:prstGeom>
            <a:noFill/>
            <a:ln w="9525">
              <a:noFill/>
              <a:miter lim="800000"/>
              <a:headEnd/>
              <a:tailEnd/>
            </a:ln>
          </p:spPr>
        </p:pic>
        <p:pic>
          <p:nvPicPr>
            <p:cNvPr id="19463" name="Picture 11"/>
            <p:cNvPicPr>
              <a:picLocks noChangeAspect="1" noChangeArrowheads="1"/>
            </p:cNvPicPr>
            <p:nvPr/>
          </p:nvPicPr>
          <p:blipFill>
            <a:blip r:embed="rId5" cstate="print"/>
            <a:srcRect/>
            <a:stretch>
              <a:fillRect/>
            </a:stretch>
          </p:blipFill>
          <p:spPr bwMode="auto">
            <a:xfrm>
              <a:off x="4176713" y="4819650"/>
              <a:ext cx="1098550" cy="1189038"/>
            </a:xfrm>
            <a:prstGeom prst="rect">
              <a:avLst/>
            </a:prstGeom>
            <a:noFill/>
            <a:ln w="9525">
              <a:noFill/>
              <a:miter lim="800000"/>
              <a:headEnd/>
              <a:tailEnd/>
            </a:ln>
          </p:spPr>
        </p:pic>
      </p:gr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D803DB6F-E1FE-4FDD-BE83-6893E11AC671}" type="slidenum">
              <a:rPr lang="en-US" altLang="en-US"/>
              <a:pPr>
                <a:defRPr/>
              </a:pPr>
              <a:t>16</a:t>
            </a:fld>
            <a:endParaRPr lang="en-US" altLang="en-US"/>
          </a:p>
        </p:txBody>
      </p:sp>
      <p:sp>
        <p:nvSpPr>
          <p:cNvPr id="20483" name="Rectangle 2"/>
          <p:cNvSpPr>
            <a:spLocks noGrp="1" noChangeArrowheads="1"/>
          </p:cNvSpPr>
          <p:nvPr>
            <p:ph type="title"/>
          </p:nvPr>
        </p:nvSpPr>
        <p:spPr/>
        <p:txBody>
          <a:bodyPr/>
          <a:lstStyle/>
          <a:p>
            <a:r>
              <a:rPr lang="en-US" sz="4400" dirty="0" smtClean="0">
                <a:cs typeface="Times New Roman" pitchFamily="18" charset="0"/>
              </a:rPr>
              <a:t>Quasi-Experimental Study Design</a:t>
            </a:r>
          </a:p>
        </p:txBody>
      </p:sp>
      <p:sp>
        <p:nvSpPr>
          <p:cNvPr id="20484" name="Rectangle 3"/>
          <p:cNvSpPr>
            <a:spLocks noGrp="1" noChangeArrowheads="1"/>
          </p:cNvSpPr>
          <p:nvPr>
            <p:ph type="body" idx="1"/>
          </p:nvPr>
        </p:nvSpPr>
        <p:spPr>
          <a:xfrm>
            <a:off x="457200" y="1052513"/>
            <a:ext cx="8399463" cy="4608512"/>
          </a:xfrm>
        </p:spPr>
        <p:txBody>
          <a:bodyPr/>
          <a:lstStyle/>
          <a:p>
            <a:pPr eaLnBrk="1" hangingPunct="1"/>
            <a:r>
              <a:rPr lang="en-US" smtClean="0"/>
              <a:t>SFHP did not want control group (no intervention) </a:t>
            </a:r>
          </a:p>
          <a:p>
            <a:pPr eaLnBrk="1" hangingPunct="1"/>
            <a:r>
              <a:rPr lang="en-US" smtClean="0"/>
              <a:t>Lack of staff to ‘scale up’ quickly </a:t>
            </a:r>
          </a:p>
          <a:p>
            <a:pPr eaLnBrk="1" hangingPunct="1"/>
            <a:r>
              <a:rPr lang="en-US" smtClean="0"/>
              <a:t>Wait list with 6-mo crossover, recruiting in waves</a:t>
            </a:r>
          </a:p>
        </p:txBody>
      </p:sp>
      <p:sp>
        <p:nvSpPr>
          <p:cNvPr id="20488" name="TextBox 20"/>
          <p:cNvSpPr txBox="1">
            <a:spLocks noChangeArrowheads="1"/>
          </p:cNvSpPr>
          <p:nvPr/>
        </p:nvSpPr>
        <p:spPr bwMode="auto">
          <a:xfrm>
            <a:off x="7265988" y="5751513"/>
            <a:ext cx="1590675" cy="369887"/>
          </a:xfrm>
          <a:prstGeom prst="rect">
            <a:avLst/>
          </a:prstGeom>
          <a:noFill/>
          <a:ln w="9525">
            <a:noFill/>
            <a:miter lim="800000"/>
            <a:headEnd/>
            <a:tailEnd/>
          </a:ln>
        </p:spPr>
        <p:txBody>
          <a:bodyPr wrap="none">
            <a:spAutoFit/>
          </a:bodyPr>
          <a:lstStyle/>
          <a:p>
            <a:r>
              <a:rPr lang="en-US" i="1">
                <a:solidFill>
                  <a:srgbClr val="FFFFFF"/>
                </a:solidFill>
              </a:rPr>
              <a:t>Handley 2011</a:t>
            </a:r>
          </a:p>
        </p:txBody>
      </p:sp>
      <p:grpSp>
        <p:nvGrpSpPr>
          <p:cNvPr id="14" name="Group 13" descr="Quasi-Experimental Study Design diagram"/>
          <p:cNvGrpSpPr/>
          <p:nvPr/>
        </p:nvGrpSpPr>
        <p:grpSpPr>
          <a:xfrm>
            <a:off x="539750" y="2960688"/>
            <a:ext cx="8604250" cy="2771775"/>
            <a:chOff x="539750" y="2960688"/>
            <a:chExt cx="8604250" cy="2771775"/>
          </a:xfrm>
        </p:grpSpPr>
        <p:grpSp>
          <p:nvGrpSpPr>
            <p:cNvPr id="2" name="Group 13"/>
            <p:cNvGrpSpPr>
              <a:grpSpLocks/>
            </p:cNvGrpSpPr>
            <p:nvPr/>
          </p:nvGrpSpPr>
          <p:grpSpPr bwMode="auto">
            <a:xfrm>
              <a:off x="539750" y="2960688"/>
              <a:ext cx="1511300" cy="2760662"/>
              <a:chOff x="539552" y="2960688"/>
              <a:chExt cx="1511821" cy="2760374"/>
            </a:xfrm>
          </p:grpSpPr>
          <p:sp>
            <p:nvSpPr>
              <p:cNvPr id="5" name="TextBox 4"/>
              <p:cNvSpPr txBox="1"/>
              <p:nvPr/>
            </p:nvSpPr>
            <p:spPr>
              <a:xfrm>
                <a:off x="539552" y="2960688"/>
                <a:ext cx="1511821" cy="707951"/>
              </a:xfrm>
              <a:prstGeom prst="rect">
                <a:avLst/>
              </a:prstGeom>
              <a:solidFill>
                <a:schemeClr val="accent3">
                  <a:lumMod val="20000"/>
                  <a:lumOff val="80000"/>
                </a:schemeClr>
              </a:solidFill>
            </p:spPr>
            <p:txBody>
              <a:bodyPr>
                <a:spAutoFit/>
              </a:bodyPr>
              <a:lstStyle/>
              <a:p>
                <a:pPr algn="ctr">
                  <a:defRPr/>
                </a:pPr>
                <a:r>
                  <a:rPr lang="en-US" sz="2000" dirty="0">
                    <a:solidFill>
                      <a:schemeClr val="bg1"/>
                    </a:solidFill>
                  </a:rPr>
                  <a:t>Intervention Wave 1</a:t>
                </a:r>
              </a:p>
            </p:txBody>
          </p:sp>
          <p:sp>
            <p:nvSpPr>
              <p:cNvPr id="8" name="TextBox 7"/>
              <p:cNvSpPr txBox="1"/>
              <p:nvPr/>
            </p:nvSpPr>
            <p:spPr>
              <a:xfrm>
                <a:off x="593546" y="5013111"/>
                <a:ext cx="1457827" cy="707951"/>
              </a:xfrm>
              <a:prstGeom prst="rect">
                <a:avLst/>
              </a:prstGeom>
              <a:solidFill>
                <a:schemeClr val="accent1">
                  <a:lumMod val="20000"/>
                  <a:lumOff val="80000"/>
                </a:schemeClr>
              </a:solidFill>
            </p:spPr>
            <p:txBody>
              <a:bodyPr>
                <a:spAutoFit/>
              </a:bodyPr>
              <a:lstStyle/>
              <a:p>
                <a:pPr algn="ctr">
                  <a:defRPr/>
                </a:pPr>
                <a:r>
                  <a:rPr lang="en-US" sz="2000" dirty="0">
                    <a:solidFill>
                      <a:schemeClr val="bg1"/>
                    </a:solidFill>
                  </a:rPr>
                  <a:t>Wait-List</a:t>
                </a:r>
              </a:p>
              <a:p>
                <a:pPr algn="ctr">
                  <a:defRPr/>
                </a:pPr>
                <a:r>
                  <a:rPr lang="en-US" sz="2000" dirty="0">
                    <a:solidFill>
                      <a:schemeClr val="bg1"/>
                    </a:solidFill>
                  </a:rPr>
                  <a:t>Wave 1</a:t>
                </a:r>
              </a:p>
            </p:txBody>
          </p:sp>
        </p:grpSp>
        <p:grpSp>
          <p:nvGrpSpPr>
            <p:cNvPr id="3" name="Group 2"/>
            <p:cNvGrpSpPr>
              <a:grpSpLocks/>
            </p:cNvGrpSpPr>
            <p:nvPr/>
          </p:nvGrpSpPr>
          <p:grpSpPr bwMode="auto">
            <a:xfrm>
              <a:off x="1331913" y="2960688"/>
              <a:ext cx="2413000" cy="2760662"/>
              <a:chOff x="1331640" y="2960688"/>
              <a:chExt cx="2412801" cy="2760374"/>
            </a:xfrm>
          </p:grpSpPr>
          <p:sp>
            <p:nvSpPr>
              <p:cNvPr id="6" name="TextBox 5"/>
              <p:cNvSpPr txBox="1"/>
              <p:nvPr/>
            </p:nvSpPr>
            <p:spPr>
              <a:xfrm>
                <a:off x="2195169" y="2960688"/>
                <a:ext cx="1512762" cy="707951"/>
              </a:xfrm>
              <a:prstGeom prst="rect">
                <a:avLst/>
              </a:prstGeom>
              <a:solidFill>
                <a:schemeClr val="accent3">
                  <a:lumMod val="20000"/>
                  <a:lumOff val="80000"/>
                </a:schemeClr>
              </a:solidFill>
            </p:spPr>
            <p:txBody>
              <a:bodyPr>
                <a:spAutoFit/>
              </a:bodyPr>
              <a:lstStyle/>
              <a:p>
                <a:pPr algn="ctr">
                  <a:defRPr/>
                </a:pPr>
                <a:r>
                  <a:rPr lang="en-US" sz="2000" dirty="0">
                    <a:solidFill>
                      <a:schemeClr val="bg1"/>
                    </a:solidFill>
                  </a:rPr>
                  <a:t>Intervention Wave 2</a:t>
                </a:r>
              </a:p>
            </p:txBody>
          </p:sp>
          <p:sp>
            <p:nvSpPr>
              <p:cNvPr id="10" name="TextBox 9"/>
              <p:cNvSpPr txBox="1"/>
              <p:nvPr/>
            </p:nvSpPr>
            <p:spPr>
              <a:xfrm>
                <a:off x="2195169" y="5013111"/>
                <a:ext cx="1549272" cy="707951"/>
              </a:xfrm>
              <a:prstGeom prst="rect">
                <a:avLst/>
              </a:prstGeom>
              <a:solidFill>
                <a:schemeClr val="accent1">
                  <a:lumMod val="20000"/>
                  <a:lumOff val="80000"/>
                </a:schemeClr>
              </a:solidFill>
            </p:spPr>
            <p:txBody>
              <a:bodyPr>
                <a:spAutoFit/>
              </a:bodyPr>
              <a:lstStyle/>
              <a:p>
                <a:pPr algn="ctr">
                  <a:defRPr/>
                </a:pPr>
                <a:r>
                  <a:rPr lang="en-US" sz="2000" dirty="0">
                    <a:solidFill>
                      <a:schemeClr val="bg1"/>
                    </a:solidFill>
                  </a:rPr>
                  <a:t>Wait-List</a:t>
                </a:r>
              </a:p>
              <a:p>
                <a:pPr algn="ctr">
                  <a:defRPr/>
                </a:pPr>
                <a:r>
                  <a:rPr lang="en-US" sz="2000" dirty="0">
                    <a:solidFill>
                      <a:schemeClr val="bg1"/>
                    </a:solidFill>
                  </a:rPr>
                  <a:t>Wave 2</a:t>
                </a:r>
              </a:p>
            </p:txBody>
          </p:sp>
          <p:cxnSp>
            <p:nvCxnSpPr>
              <p:cNvPr id="12" name="Straight Arrow Connector 11"/>
              <p:cNvCxnSpPr/>
              <p:nvPr/>
            </p:nvCxnSpPr>
            <p:spPr>
              <a:xfrm flipV="1">
                <a:off x="1331640" y="4508339"/>
                <a:ext cx="1331802" cy="496836"/>
              </a:xfrm>
              <a:prstGeom prst="straightConnector1">
                <a:avLst/>
              </a:prstGeom>
              <a:ln w="6350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195169" y="4000392"/>
                <a:ext cx="1549272" cy="400008"/>
              </a:xfrm>
              <a:prstGeom prst="rect">
                <a:avLst/>
              </a:prstGeom>
              <a:solidFill>
                <a:schemeClr val="accent3">
                  <a:lumMod val="40000"/>
                  <a:lumOff val="60000"/>
                </a:schemeClr>
              </a:solidFill>
            </p:spPr>
            <p:txBody>
              <a:bodyPr>
                <a:spAutoFit/>
              </a:bodyPr>
              <a:lstStyle/>
              <a:p>
                <a:pPr algn="ctr">
                  <a:defRPr/>
                </a:pPr>
                <a:r>
                  <a:rPr lang="en-US" sz="2000" dirty="0">
                    <a:solidFill>
                      <a:schemeClr val="bg1"/>
                    </a:solidFill>
                  </a:rPr>
                  <a:t>Intervention</a:t>
                </a:r>
              </a:p>
            </p:txBody>
          </p:sp>
        </p:grpSp>
        <p:grpSp>
          <p:nvGrpSpPr>
            <p:cNvPr id="11" name="Group 10"/>
            <p:cNvGrpSpPr>
              <a:grpSpLocks/>
            </p:cNvGrpSpPr>
            <p:nvPr/>
          </p:nvGrpSpPr>
          <p:grpSpPr bwMode="auto">
            <a:xfrm>
              <a:off x="3095625" y="2967038"/>
              <a:ext cx="2466975" cy="2754312"/>
              <a:chOff x="3437384" y="2960688"/>
              <a:chExt cx="2466764" cy="2754054"/>
            </a:xfrm>
          </p:grpSpPr>
          <p:sp>
            <p:nvSpPr>
              <p:cNvPr id="7" name="TextBox 6"/>
              <p:cNvSpPr txBox="1"/>
              <p:nvPr/>
            </p:nvSpPr>
            <p:spPr>
              <a:xfrm>
                <a:off x="4248528" y="2960688"/>
                <a:ext cx="1655620" cy="707959"/>
              </a:xfrm>
              <a:prstGeom prst="rect">
                <a:avLst/>
              </a:prstGeom>
              <a:solidFill>
                <a:schemeClr val="accent3">
                  <a:lumMod val="20000"/>
                  <a:lumOff val="80000"/>
                </a:schemeClr>
              </a:solidFill>
            </p:spPr>
            <p:txBody>
              <a:bodyPr>
                <a:spAutoFit/>
              </a:bodyPr>
              <a:lstStyle/>
              <a:p>
                <a:pPr algn="ctr">
                  <a:defRPr/>
                </a:pPr>
                <a:r>
                  <a:rPr lang="en-US" sz="2000" dirty="0">
                    <a:solidFill>
                      <a:schemeClr val="bg1"/>
                    </a:solidFill>
                  </a:rPr>
                  <a:t>Intervention Wave 3</a:t>
                </a:r>
              </a:p>
            </p:txBody>
          </p:sp>
          <p:sp>
            <p:nvSpPr>
              <p:cNvPr id="9" name="TextBox 8"/>
              <p:cNvSpPr txBox="1"/>
              <p:nvPr/>
            </p:nvSpPr>
            <p:spPr>
              <a:xfrm>
                <a:off x="4248528" y="5006783"/>
                <a:ext cx="1655620" cy="707959"/>
              </a:xfrm>
              <a:prstGeom prst="rect">
                <a:avLst/>
              </a:prstGeom>
              <a:solidFill>
                <a:schemeClr val="accent1">
                  <a:lumMod val="20000"/>
                  <a:lumOff val="80000"/>
                </a:schemeClr>
              </a:solidFill>
            </p:spPr>
            <p:txBody>
              <a:bodyPr>
                <a:spAutoFit/>
              </a:bodyPr>
              <a:lstStyle/>
              <a:p>
                <a:pPr algn="ctr">
                  <a:defRPr/>
                </a:pPr>
                <a:r>
                  <a:rPr lang="en-US" sz="2000" dirty="0">
                    <a:solidFill>
                      <a:schemeClr val="bg1"/>
                    </a:solidFill>
                  </a:rPr>
                  <a:t>Wait-List</a:t>
                </a:r>
              </a:p>
              <a:p>
                <a:pPr algn="ctr">
                  <a:defRPr/>
                </a:pPr>
                <a:r>
                  <a:rPr lang="en-US" sz="2000" dirty="0">
                    <a:solidFill>
                      <a:schemeClr val="bg1"/>
                    </a:solidFill>
                  </a:rPr>
                  <a:t>Wave 3</a:t>
                </a:r>
              </a:p>
            </p:txBody>
          </p:sp>
          <p:cxnSp>
            <p:nvCxnSpPr>
              <p:cNvPr id="17" name="Straight Arrow Connector 16"/>
              <p:cNvCxnSpPr/>
              <p:nvPr/>
            </p:nvCxnSpPr>
            <p:spPr>
              <a:xfrm flipV="1">
                <a:off x="3437384" y="4475021"/>
                <a:ext cx="1331799" cy="495254"/>
              </a:xfrm>
              <a:prstGeom prst="straightConnector1">
                <a:avLst/>
              </a:prstGeom>
              <a:ln w="6350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248528" y="3998816"/>
                <a:ext cx="1655620" cy="400013"/>
              </a:xfrm>
              <a:prstGeom prst="rect">
                <a:avLst/>
              </a:prstGeom>
              <a:solidFill>
                <a:schemeClr val="accent3">
                  <a:lumMod val="40000"/>
                  <a:lumOff val="60000"/>
                </a:schemeClr>
              </a:solidFill>
            </p:spPr>
            <p:txBody>
              <a:bodyPr>
                <a:spAutoFit/>
              </a:bodyPr>
              <a:lstStyle/>
              <a:p>
                <a:pPr algn="ctr">
                  <a:defRPr/>
                </a:pPr>
                <a:r>
                  <a:rPr lang="en-US" sz="2000" dirty="0">
                    <a:solidFill>
                      <a:schemeClr val="bg1"/>
                    </a:solidFill>
                  </a:rPr>
                  <a:t>Intervention</a:t>
                </a:r>
              </a:p>
            </p:txBody>
          </p:sp>
        </p:grpSp>
        <p:grpSp>
          <p:nvGrpSpPr>
            <p:cNvPr id="13" name="Group 31"/>
            <p:cNvGrpSpPr>
              <a:grpSpLocks/>
            </p:cNvGrpSpPr>
            <p:nvPr/>
          </p:nvGrpSpPr>
          <p:grpSpPr bwMode="auto">
            <a:xfrm>
              <a:off x="4824413" y="2960688"/>
              <a:ext cx="2555875" cy="2771775"/>
              <a:chOff x="4824028" y="2960688"/>
              <a:chExt cx="2556284" cy="2772568"/>
            </a:xfrm>
          </p:grpSpPr>
          <p:grpSp>
            <p:nvGrpSpPr>
              <p:cNvPr id="20493" name="Group 12"/>
              <p:cNvGrpSpPr>
                <a:grpSpLocks/>
              </p:cNvGrpSpPr>
              <p:nvPr/>
            </p:nvGrpSpPr>
            <p:grpSpPr bwMode="auto">
              <a:xfrm>
                <a:off x="4824028" y="4005064"/>
                <a:ext cx="2556284" cy="963352"/>
                <a:chOff x="5669471" y="4005064"/>
                <a:chExt cx="2556284" cy="963352"/>
              </a:xfrm>
            </p:grpSpPr>
            <p:cxnSp>
              <p:nvCxnSpPr>
                <p:cNvPr id="19" name="Straight Arrow Connector 18"/>
                <p:cNvCxnSpPr/>
                <p:nvPr/>
              </p:nvCxnSpPr>
              <p:spPr>
                <a:xfrm flipV="1">
                  <a:off x="5669471" y="4472421"/>
                  <a:ext cx="1333713" cy="495442"/>
                </a:xfrm>
                <a:prstGeom prst="straightConnector1">
                  <a:avLst/>
                </a:prstGeom>
                <a:ln w="6350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569727" y="4005562"/>
                  <a:ext cx="1656028" cy="400165"/>
                </a:xfrm>
                <a:prstGeom prst="rect">
                  <a:avLst/>
                </a:prstGeom>
                <a:solidFill>
                  <a:schemeClr val="accent3">
                    <a:lumMod val="40000"/>
                    <a:lumOff val="60000"/>
                  </a:schemeClr>
                </a:solidFill>
              </p:spPr>
              <p:txBody>
                <a:bodyPr>
                  <a:spAutoFit/>
                </a:bodyPr>
                <a:lstStyle/>
                <a:p>
                  <a:pPr algn="ctr">
                    <a:defRPr/>
                  </a:pPr>
                  <a:r>
                    <a:rPr lang="en-US" sz="2000" dirty="0">
                      <a:solidFill>
                        <a:schemeClr val="bg1"/>
                      </a:solidFill>
                    </a:rPr>
                    <a:t>Intervention</a:t>
                  </a:r>
                </a:p>
              </p:txBody>
            </p:sp>
          </p:grpSp>
          <p:sp>
            <p:nvSpPr>
              <p:cNvPr id="22" name="TextBox 21"/>
              <p:cNvSpPr txBox="1"/>
              <p:nvPr/>
            </p:nvSpPr>
            <p:spPr bwMode="auto">
              <a:xfrm>
                <a:off x="5724284" y="2960688"/>
                <a:ext cx="1656028" cy="708228"/>
              </a:xfrm>
              <a:prstGeom prst="rect">
                <a:avLst/>
              </a:prstGeom>
              <a:solidFill>
                <a:schemeClr val="accent3">
                  <a:lumMod val="20000"/>
                  <a:lumOff val="80000"/>
                </a:schemeClr>
              </a:solidFill>
            </p:spPr>
            <p:txBody>
              <a:bodyPr>
                <a:spAutoFit/>
              </a:bodyPr>
              <a:lstStyle/>
              <a:p>
                <a:pPr algn="ctr">
                  <a:defRPr/>
                </a:pPr>
                <a:r>
                  <a:rPr lang="en-US" sz="2000" dirty="0">
                    <a:solidFill>
                      <a:schemeClr val="bg1"/>
                    </a:solidFill>
                  </a:rPr>
                  <a:t>Intervention Wave 4</a:t>
                </a:r>
              </a:p>
            </p:txBody>
          </p:sp>
          <p:sp>
            <p:nvSpPr>
              <p:cNvPr id="24" name="TextBox 23"/>
              <p:cNvSpPr txBox="1"/>
              <p:nvPr/>
            </p:nvSpPr>
            <p:spPr bwMode="auto">
              <a:xfrm>
                <a:off x="5778268" y="5025028"/>
                <a:ext cx="1602044" cy="708228"/>
              </a:xfrm>
              <a:prstGeom prst="rect">
                <a:avLst/>
              </a:prstGeom>
              <a:solidFill>
                <a:schemeClr val="accent1">
                  <a:lumMod val="20000"/>
                  <a:lumOff val="80000"/>
                </a:schemeClr>
              </a:solidFill>
            </p:spPr>
            <p:txBody>
              <a:bodyPr>
                <a:spAutoFit/>
              </a:bodyPr>
              <a:lstStyle/>
              <a:p>
                <a:pPr algn="ctr">
                  <a:defRPr/>
                </a:pPr>
                <a:r>
                  <a:rPr lang="en-US" sz="2000" dirty="0">
                    <a:solidFill>
                      <a:schemeClr val="bg1"/>
                    </a:solidFill>
                  </a:rPr>
                  <a:t>Wait-List</a:t>
                </a:r>
              </a:p>
              <a:p>
                <a:pPr algn="ctr">
                  <a:defRPr/>
                </a:pPr>
                <a:r>
                  <a:rPr lang="en-US" sz="2000" dirty="0">
                    <a:solidFill>
                      <a:schemeClr val="bg1"/>
                    </a:solidFill>
                  </a:rPr>
                  <a:t>Wave 4</a:t>
                </a:r>
              </a:p>
            </p:txBody>
          </p:sp>
        </p:grpSp>
        <p:grpSp>
          <p:nvGrpSpPr>
            <p:cNvPr id="16" name="Group 28"/>
            <p:cNvGrpSpPr>
              <a:grpSpLocks/>
            </p:cNvGrpSpPr>
            <p:nvPr/>
          </p:nvGrpSpPr>
          <p:grpSpPr bwMode="auto">
            <a:xfrm>
              <a:off x="6588125" y="4005263"/>
              <a:ext cx="2555875" cy="963612"/>
              <a:chOff x="5669471" y="4005064"/>
              <a:chExt cx="2555776" cy="963352"/>
            </a:xfrm>
          </p:grpSpPr>
          <p:cxnSp>
            <p:nvCxnSpPr>
              <p:cNvPr id="30" name="Straight Arrow Connector 29"/>
              <p:cNvCxnSpPr/>
              <p:nvPr/>
            </p:nvCxnSpPr>
            <p:spPr>
              <a:xfrm flipV="1">
                <a:off x="5669471" y="4473250"/>
                <a:ext cx="1333448" cy="495166"/>
              </a:xfrm>
              <a:prstGeom prst="straightConnector1">
                <a:avLst/>
              </a:prstGeom>
              <a:ln w="6350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569549" y="4005064"/>
                <a:ext cx="1655698" cy="399942"/>
              </a:xfrm>
              <a:prstGeom prst="rect">
                <a:avLst/>
              </a:prstGeom>
              <a:solidFill>
                <a:schemeClr val="accent3">
                  <a:lumMod val="40000"/>
                  <a:lumOff val="60000"/>
                </a:schemeClr>
              </a:solidFill>
            </p:spPr>
            <p:txBody>
              <a:bodyPr>
                <a:spAutoFit/>
              </a:bodyPr>
              <a:lstStyle/>
              <a:p>
                <a:pPr algn="ctr">
                  <a:defRPr/>
                </a:pPr>
                <a:r>
                  <a:rPr lang="en-US" sz="2000" dirty="0">
                    <a:solidFill>
                      <a:schemeClr val="bg1"/>
                    </a:solidFill>
                  </a:rPr>
                  <a:t>Intervention</a:t>
                </a:r>
              </a:p>
            </p:txBody>
          </p:sp>
        </p:grpSp>
      </p:gr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894B5040-9A43-47D2-B8A3-4CDA3F5851C1}" type="slidenum">
              <a:rPr lang="en-US" altLang="en-US"/>
              <a:pPr>
                <a:defRPr/>
              </a:pPr>
              <a:t>17</a:t>
            </a:fld>
            <a:endParaRPr lang="en-US" altLang="en-US"/>
          </a:p>
        </p:txBody>
      </p:sp>
      <p:sp>
        <p:nvSpPr>
          <p:cNvPr id="21507" name="Rectangle 2"/>
          <p:cNvSpPr>
            <a:spLocks noGrp="1" noChangeArrowheads="1"/>
          </p:cNvSpPr>
          <p:nvPr>
            <p:ph type="title"/>
          </p:nvPr>
        </p:nvSpPr>
        <p:spPr/>
        <p:txBody>
          <a:bodyPr/>
          <a:lstStyle/>
          <a:p>
            <a:pPr eaLnBrk="1" hangingPunct="1"/>
            <a:r>
              <a:rPr lang="en-US" dirty="0" smtClean="0"/>
              <a:t>Intervention: ATSM + health coach</a:t>
            </a:r>
          </a:p>
        </p:txBody>
      </p:sp>
      <p:sp>
        <p:nvSpPr>
          <p:cNvPr id="21508" name="Rectangle 3"/>
          <p:cNvSpPr>
            <a:spLocks noGrp="1" noChangeArrowheads="1"/>
          </p:cNvSpPr>
          <p:nvPr>
            <p:ph type="body" idx="1"/>
          </p:nvPr>
        </p:nvSpPr>
        <p:spPr>
          <a:xfrm>
            <a:off x="457200" y="908050"/>
            <a:ext cx="8335963" cy="4173538"/>
          </a:xfrm>
        </p:spPr>
        <p:txBody>
          <a:bodyPr/>
          <a:lstStyle/>
          <a:p>
            <a:pPr eaLnBrk="1" hangingPunct="1"/>
            <a:r>
              <a:rPr lang="en-US" smtClean="0"/>
              <a:t>27 weeks of ATSM calls</a:t>
            </a:r>
          </a:p>
          <a:p>
            <a:pPr eaLnBrk="1" hangingPunct="1"/>
            <a:r>
              <a:rPr lang="en-US" smtClean="0"/>
              <a:t>SFHP health coach for follow-up calls</a:t>
            </a:r>
          </a:p>
          <a:p>
            <a:pPr lvl="1" eaLnBrk="1" hangingPunct="1"/>
            <a:r>
              <a:rPr lang="en-US" smtClean="0"/>
              <a:t>Tailored training &amp; scripts</a:t>
            </a:r>
          </a:p>
        </p:txBody>
      </p:sp>
      <p:pic>
        <p:nvPicPr>
          <p:cNvPr id="21509" name="Picture 6" descr="Table  of Tailored training and scripts"/>
          <p:cNvPicPr>
            <a:picLocks noChangeAspect="1" noChangeArrowheads="1"/>
          </p:cNvPicPr>
          <p:nvPr/>
        </p:nvPicPr>
        <p:blipFill>
          <a:blip r:embed="rId3" cstate="print"/>
          <a:srcRect l="9174" t="32043" r="13628" b="11685"/>
          <a:stretch>
            <a:fillRect/>
          </a:stretch>
        </p:blipFill>
        <p:spPr bwMode="auto">
          <a:xfrm>
            <a:off x="144463" y="2533650"/>
            <a:ext cx="8891587" cy="3494088"/>
          </a:xfrm>
          <a:prstGeom prst="rect">
            <a:avLst/>
          </a:prstGeom>
          <a:noFill/>
          <a:ln w="9525">
            <a:noFill/>
            <a:miter lim="800000"/>
            <a:headEnd/>
            <a:tailEnd/>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6E71A08C-48A3-4DE6-9F21-8E86EC950D6D}" type="slidenum">
              <a:rPr lang="en-US" altLang="en-US"/>
              <a:pPr>
                <a:defRPr/>
              </a:pPr>
              <a:t>18</a:t>
            </a:fld>
            <a:endParaRPr lang="en-US" altLang="en-US"/>
          </a:p>
        </p:txBody>
      </p:sp>
      <p:sp>
        <p:nvSpPr>
          <p:cNvPr id="22531" name="Rectangle 2"/>
          <p:cNvSpPr>
            <a:spLocks noGrp="1" noChangeArrowheads="1"/>
          </p:cNvSpPr>
          <p:nvPr>
            <p:ph type="title"/>
          </p:nvPr>
        </p:nvSpPr>
        <p:spPr/>
        <p:txBody>
          <a:bodyPr/>
          <a:lstStyle/>
          <a:p>
            <a:pPr eaLnBrk="1" hangingPunct="1"/>
            <a:r>
              <a:rPr lang="en-US" dirty="0" smtClean="0"/>
              <a:t>Outcomes</a:t>
            </a:r>
          </a:p>
        </p:txBody>
      </p:sp>
      <p:sp>
        <p:nvSpPr>
          <p:cNvPr id="22532" name="Rectangle 3"/>
          <p:cNvSpPr>
            <a:spLocks noGrp="1" noChangeArrowheads="1"/>
          </p:cNvSpPr>
          <p:nvPr>
            <p:ph type="body" idx="1"/>
          </p:nvPr>
        </p:nvSpPr>
        <p:spPr>
          <a:xfrm>
            <a:off x="457200" y="981075"/>
            <a:ext cx="8229600" cy="4530725"/>
          </a:xfrm>
        </p:spPr>
        <p:txBody>
          <a:bodyPr/>
          <a:lstStyle/>
          <a:p>
            <a:pPr eaLnBrk="1" hangingPunct="1"/>
            <a:r>
              <a:rPr lang="en-US" smtClean="0"/>
              <a:t>Engagement in ATSM</a:t>
            </a:r>
          </a:p>
          <a:p>
            <a:pPr lvl="1" eaLnBrk="1" hangingPunct="1"/>
            <a:r>
              <a:rPr lang="en-US" smtClean="0"/>
              <a:t>% completing calls</a:t>
            </a:r>
          </a:p>
          <a:p>
            <a:pPr lvl="1" eaLnBrk="1" hangingPunct="1"/>
            <a:r>
              <a:rPr lang="en-US" smtClean="0"/>
              <a:t>Differences by language</a:t>
            </a:r>
          </a:p>
          <a:p>
            <a:pPr eaLnBrk="1" hangingPunct="1"/>
            <a:r>
              <a:rPr lang="en-US" smtClean="0"/>
              <a:t>Compare intervention (combined) vs. waitlist in change from baseline to 6-month:</a:t>
            </a:r>
          </a:p>
          <a:p>
            <a:pPr lvl="1" eaLnBrk="1" hangingPunct="1"/>
            <a:r>
              <a:rPr lang="en-US" smtClean="0"/>
              <a:t>Summary of Diabetes Self-Care Activities </a:t>
            </a:r>
          </a:p>
          <a:p>
            <a:pPr lvl="1" eaLnBrk="1" hangingPunct="1"/>
            <a:r>
              <a:rPr lang="en-US" smtClean="0"/>
              <a:t>Quality of life (SF-12)</a:t>
            </a:r>
          </a:p>
          <a:p>
            <a:pPr lvl="1" eaLnBrk="1" hangingPunct="1"/>
            <a:endParaRPr lang="en-US" smtClean="0"/>
          </a:p>
        </p:txBody>
      </p:sp>
      <p:sp>
        <p:nvSpPr>
          <p:cNvPr id="22533" name="Rectangle 13"/>
          <p:cNvSpPr>
            <a:spLocks noChangeArrowheads="1"/>
          </p:cNvSpPr>
          <p:nvPr/>
        </p:nvSpPr>
        <p:spPr bwMode="auto">
          <a:xfrm>
            <a:off x="5867400" y="5853113"/>
            <a:ext cx="2844800" cy="369887"/>
          </a:xfrm>
          <a:prstGeom prst="rect">
            <a:avLst/>
          </a:prstGeom>
          <a:noFill/>
          <a:ln w="9525">
            <a:noFill/>
            <a:miter lim="800000"/>
            <a:headEnd/>
            <a:tailEnd/>
          </a:ln>
        </p:spPr>
        <p:txBody>
          <a:bodyPr>
            <a:spAutoFit/>
          </a:bodyPr>
          <a:lstStyle/>
          <a:p>
            <a:r>
              <a:rPr lang="da-DK" i="1">
                <a:solidFill>
                  <a:srgbClr val="FFFFFF"/>
                </a:solidFill>
              </a:rPr>
              <a:t>Toobert 2000, Ware 1996</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7813"/>
            <a:ext cx="8470900" cy="882650"/>
          </a:xfrm>
        </p:spPr>
        <p:txBody>
          <a:bodyPr/>
          <a:lstStyle/>
          <a:p>
            <a:r>
              <a:rPr lang="en-US" sz="4000" dirty="0" smtClean="0"/>
              <a:t>Participants With 6-Month F/U (n=249)</a:t>
            </a:r>
          </a:p>
        </p:txBody>
      </p:sp>
      <p:sp>
        <p:nvSpPr>
          <p:cNvPr id="3" name="Slide Number Placeholder 2"/>
          <p:cNvSpPr>
            <a:spLocks noGrp="1"/>
          </p:cNvSpPr>
          <p:nvPr>
            <p:ph type="sldNum" sz="quarter" idx="12"/>
          </p:nvPr>
        </p:nvSpPr>
        <p:spPr/>
        <p:txBody>
          <a:bodyPr/>
          <a:lstStyle/>
          <a:p>
            <a:pPr>
              <a:defRPr/>
            </a:pPr>
            <a:fld id="{43A0D743-19E6-43A1-90FA-26F89DB18B94}" type="slidenum">
              <a:rPr lang="en-US" altLang="en-US" smtClean="0"/>
              <a:pPr>
                <a:defRPr/>
              </a:pPr>
              <a:t>19</a:t>
            </a:fld>
            <a:endParaRPr lang="en-US" altLang="en-US"/>
          </a:p>
        </p:txBody>
      </p:sp>
      <p:graphicFrame>
        <p:nvGraphicFramePr>
          <p:cNvPr id="11326" name="Group 62" title="Participants With 6-Month F/U (n=249)"/>
          <p:cNvGraphicFramePr>
            <a:graphicFrameLocks noGrp="1"/>
          </p:cNvGraphicFramePr>
          <p:nvPr>
            <p:extLst>
              <p:ext uri="{D42A27DB-BD31-4B8C-83A1-F6EECF244321}">
                <p14:modId xmlns:p14="http://schemas.microsoft.com/office/powerpoint/2010/main" val="2632875982"/>
              </p:ext>
            </p:extLst>
          </p:nvPr>
        </p:nvGraphicFramePr>
        <p:xfrm>
          <a:off x="576263" y="836613"/>
          <a:ext cx="8050212" cy="5212127"/>
        </p:xfrm>
        <a:graphic>
          <a:graphicData uri="http://schemas.openxmlformats.org/drawingml/2006/table">
            <a:tbl>
              <a:tblPr/>
              <a:tblGrid>
                <a:gridCol w="3599854"/>
                <a:gridCol w="2416126"/>
                <a:gridCol w="2034232"/>
              </a:tblGrid>
              <a:tr h="4269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alibri" pitchFamily="34" charset="0"/>
                          <a:cs typeface="Times New Roman" pitchFamily="18" charset="0"/>
                        </a:rPr>
                        <a:t>Characteristic</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alibri" pitchFamily="34" charset="0"/>
                          <a:cs typeface="Times New Roman" pitchFamily="18" charset="0"/>
                        </a:rPr>
                        <a:t>Intervention (n=125)</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FFFFFF"/>
                          </a:solidFill>
                          <a:effectLst/>
                          <a:latin typeface="Calibri" pitchFamily="34" charset="0"/>
                          <a:cs typeface="Times New Roman" pitchFamily="18" charset="0"/>
                        </a:rPr>
                        <a:t>Wait-List (n=124)</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Age in years, mean (SD)</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56.6 (7.9)</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54.9 (8.6)</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Women</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77%</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72%</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31050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Latino</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Black / African-American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Asian / Pacific Islander</a:t>
                      </a:r>
                      <a:br>
                        <a:rPr kumimoji="0" lang="en-US" sz="2000" b="0" i="0" u="none" strike="noStrike" cap="none" normalizeH="0" baseline="0" dirty="0" smtClean="0">
                          <a:ln>
                            <a:noFill/>
                          </a:ln>
                          <a:solidFill>
                            <a:srgbClr val="FFFFFF"/>
                          </a:solidFill>
                          <a:effectLst/>
                          <a:latin typeface="Calibri" pitchFamily="34" charset="0"/>
                          <a:cs typeface="Times New Roman" pitchFamily="18" charset="0"/>
                        </a:rPr>
                      </a:b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White / Caucasian</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26%</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60%</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20%</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10%</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62%</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7%</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Born Outside the U.S.</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86%</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85%</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0096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Cantonese-speaking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Spanish-speaking</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54%</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20%</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55%</a:t>
                      </a: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19%</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8</a:t>
                      </a:r>
                      <a:r>
                        <a:rPr kumimoji="0" lang="en-US" sz="2000" b="0" i="0" u="none" strike="noStrike" cap="none" normalizeH="0" baseline="30000" dirty="0" smtClean="0">
                          <a:ln>
                            <a:noFill/>
                          </a:ln>
                          <a:solidFill>
                            <a:srgbClr val="FFFFFF"/>
                          </a:solidFill>
                          <a:effectLst/>
                          <a:latin typeface="Calibri" pitchFamily="34" charset="0"/>
                          <a:cs typeface="Times New Roman" pitchFamily="18" charset="0"/>
                        </a:rPr>
                        <a:t>th</a:t>
                      </a: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 grade education or less</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39%</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47%</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Limited health literacy</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47%</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40%</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Income ≤ $20,000 / Yr</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61%</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60%</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9619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rgbClr val="FFFFFF"/>
                          </a:solidFill>
                          <a:effectLst/>
                          <a:latin typeface="Calibri" pitchFamily="34" charset="0"/>
                          <a:cs typeface="Times New Roman" pitchFamily="18" charset="0"/>
                        </a:rPr>
                        <a:t>Hgb A1c &gt;8.0%</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30%</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FFFF"/>
                          </a:solidFill>
                          <a:effectLst/>
                          <a:latin typeface="Calibri" pitchFamily="34" charset="0"/>
                          <a:cs typeface="Times New Roman" pitchFamily="18" charset="0"/>
                        </a:rPr>
                        <a:t>24%</a:t>
                      </a:r>
                    </a:p>
                  </a:txBody>
                  <a:tcPr marL="91426" marR="91426" marT="45710" marB="4571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4FE25A32-7DEF-4A7A-9813-BDE5C9CAEDFB}" type="slidenum">
              <a:rPr lang="en-US" altLang="en-US"/>
              <a:pPr>
                <a:defRPr/>
              </a:pPr>
              <a:t>2</a:t>
            </a:fld>
            <a:endParaRPr lang="en-US" altLang="en-US"/>
          </a:p>
        </p:txBody>
      </p:sp>
      <p:sp>
        <p:nvSpPr>
          <p:cNvPr id="7171" name="Rectangle 2"/>
          <p:cNvSpPr>
            <a:spLocks noGrp="1" noChangeArrowheads="1"/>
          </p:cNvSpPr>
          <p:nvPr>
            <p:ph type="title"/>
          </p:nvPr>
        </p:nvSpPr>
        <p:spPr/>
        <p:txBody>
          <a:bodyPr/>
          <a:lstStyle/>
          <a:p>
            <a:pPr eaLnBrk="1" hangingPunct="1"/>
            <a:r>
              <a:rPr lang="en-US" sz="4000" dirty="0" smtClean="0"/>
              <a:t>Disclosures</a:t>
            </a:r>
          </a:p>
        </p:txBody>
      </p:sp>
      <p:sp>
        <p:nvSpPr>
          <p:cNvPr id="7172" name="Rectangle 3"/>
          <p:cNvSpPr>
            <a:spLocks noGrp="1" noChangeArrowheads="1"/>
          </p:cNvSpPr>
          <p:nvPr>
            <p:ph type="body" idx="1"/>
          </p:nvPr>
        </p:nvSpPr>
        <p:spPr>
          <a:xfrm>
            <a:off x="457200" y="1160463"/>
            <a:ext cx="8229600" cy="4248150"/>
          </a:xfrm>
        </p:spPr>
        <p:txBody>
          <a:bodyPr/>
          <a:lstStyle/>
          <a:p>
            <a:pPr eaLnBrk="1" hangingPunct="1"/>
            <a:r>
              <a:rPr lang="en-US" dirty="0" smtClean="0"/>
              <a:t>Projects funded by:</a:t>
            </a:r>
          </a:p>
          <a:p>
            <a:pPr lvl="1" eaLnBrk="1" hangingPunct="1"/>
            <a:r>
              <a:rPr lang="en-US" dirty="0" smtClean="0"/>
              <a:t>AHRQ 5R21HS014864</a:t>
            </a:r>
          </a:p>
          <a:p>
            <a:pPr lvl="1" eaLnBrk="1" hangingPunct="1"/>
            <a:r>
              <a:rPr lang="en-US" dirty="0" smtClean="0"/>
              <a:t>AHRQ 5R18HS017261</a:t>
            </a:r>
          </a:p>
          <a:p>
            <a:pPr lvl="1" eaLnBrk="1" hangingPunct="1"/>
            <a:r>
              <a:rPr lang="en-US" dirty="0" smtClean="0"/>
              <a:t>McKesson Foundation</a:t>
            </a:r>
          </a:p>
          <a:p>
            <a:pPr lvl="1" eaLnBrk="1" hangingPunct="1"/>
            <a:r>
              <a:rPr lang="en-US" dirty="0" smtClean="0"/>
              <a:t>CDC Division of Diabetes Translation grant</a:t>
            </a:r>
          </a:p>
          <a:p>
            <a:pPr lvl="1" eaLnBrk="1" hangingPunct="1"/>
            <a:r>
              <a:rPr lang="en-US" dirty="0" smtClean="0"/>
              <a:t>California Diabetes Program</a:t>
            </a:r>
          </a:p>
          <a:p>
            <a:pPr lvl="1" eaLnBrk="1" hangingPunct="1"/>
            <a:endParaRPr lang="en-US" dirty="0" smtClean="0"/>
          </a:p>
          <a:p>
            <a:pPr lvl="1" eaLnBrk="1" hangingPunct="1"/>
            <a:r>
              <a:rPr lang="en-US" dirty="0" smtClean="0"/>
              <a:t>The funders had no role in design, data collection, analysis, or presentation.</a:t>
            </a:r>
          </a:p>
          <a:p>
            <a:pPr lvl="1" eaLnBrk="1" hangingPunct="1"/>
            <a:endParaRPr lang="en-US" dirty="0" smtClean="0"/>
          </a:p>
          <a:p>
            <a:pPr lvl="1" eaLnBrk="1" hangingPunct="1"/>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4" descr="Completed Calls by Language for those exposed to all weeks graph"/>
          <p:cNvGraphicFramePr>
            <a:graphicFrameLocks noChangeAspect="1"/>
          </p:cNvGraphicFramePr>
          <p:nvPr>
            <p:extLst>
              <p:ext uri="{D42A27DB-BD31-4B8C-83A1-F6EECF244321}">
                <p14:modId xmlns:p14="http://schemas.microsoft.com/office/powerpoint/2010/main" val="3407884232"/>
              </p:ext>
            </p:extLst>
          </p:nvPr>
        </p:nvGraphicFramePr>
        <p:xfrm>
          <a:off x="-22225" y="0"/>
          <a:ext cx="9166225" cy="6308725"/>
        </p:xfrm>
        <a:graphic>
          <a:graphicData uri="http://schemas.openxmlformats.org/presentationml/2006/ole">
            <mc:AlternateContent xmlns:mc="http://schemas.openxmlformats.org/markup-compatibility/2006">
              <mc:Choice xmlns:v="urn:schemas-microsoft-com:vml" Requires="v">
                <p:oleObj spid="_x0000_s3076" name="Worksheet" r:id="rId5" imgW="9115389" imgH="6820042" progId="Excel.Sheet.8">
                  <p:embed/>
                </p:oleObj>
              </mc:Choice>
              <mc:Fallback>
                <p:oleObj name="Worksheet" r:id="rId5" imgW="9115389" imgH="6820042" progId="Excel.Shee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225" y="0"/>
                        <a:ext cx="9166225" cy="6308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title="Engagement by Language Among Patients Exposed to 27 Calls (n=273) "/>
          <p:cNvGraphicFramePr>
            <a:graphicFrameLocks noGrp="1"/>
          </p:cNvGraphicFramePr>
          <p:nvPr>
            <p:extLst>
              <p:ext uri="{D42A27DB-BD31-4B8C-83A1-F6EECF244321}">
                <p14:modId xmlns:p14="http://schemas.microsoft.com/office/powerpoint/2010/main" val="3350703313"/>
              </p:ext>
            </p:extLst>
          </p:nvPr>
        </p:nvGraphicFramePr>
        <p:xfrm>
          <a:off x="260350" y="2117725"/>
          <a:ext cx="8596313" cy="3100408"/>
        </p:xfrm>
        <a:graphic>
          <a:graphicData uri="http://schemas.openxmlformats.org/drawingml/2006/table">
            <a:tbl>
              <a:tblPr/>
              <a:tblGrid>
                <a:gridCol w="1899382"/>
                <a:gridCol w="1188132"/>
                <a:gridCol w="1692188"/>
                <a:gridCol w="1368152"/>
                <a:gridCol w="1353939"/>
                <a:gridCol w="1094520"/>
              </a:tblGrid>
              <a:tr h="877555">
                <a:tc>
                  <a:txBody>
                    <a:bodyPr/>
                    <a:lstStyle/>
                    <a:p>
                      <a:pPr marL="0" marR="0">
                        <a:spcBef>
                          <a:spcPts val="0"/>
                        </a:spcBef>
                        <a:spcAft>
                          <a:spcPts val="0"/>
                        </a:spcAft>
                      </a:pPr>
                      <a:endParaRPr lang="en-US" sz="2200" dirty="0">
                        <a:solidFill>
                          <a:srgbClr val="FFFFFF"/>
                        </a:solidFill>
                        <a:latin typeface="Arial"/>
                        <a:ea typeface="Times New Roman"/>
                        <a:cs typeface="Times New Roman"/>
                      </a:endParaRPr>
                    </a:p>
                  </a:txBody>
                  <a:tcPr marL="68242" marR="68242"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marL="0" marR="0" algn="ctr">
                        <a:spcBef>
                          <a:spcPts val="0"/>
                        </a:spcBef>
                        <a:spcAft>
                          <a:spcPts val="0"/>
                        </a:spcAft>
                      </a:pPr>
                      <a:r>
                        <a:rPr lang="en-US" sz="2200" b="1" dirty="0" smtClean="0">
                          <a:solidFill>
                            <a:srgbClr val="FFFFFF"/>
                          </a:solidFill>
                          <a:latin typeface="Arial"/>
                          <a:ea typeface="Times New Roman"/>
                          <a:cs typeface="Times New Roman"/>
                        </a:rPr>
                        <a:t>All</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b="1" dirty="0">
                          <a:solidFill>
                            <a:srgbClr val="FFFFFF"/>
                          </a:solidFill>
                          <a:latin typeface="Arial"/>
                          <a:ea typeface="Times New Roman"/>
                          <a:cs typeface="Times New Roman"/>
                        </a:rPr>
                        <a:t>Cantonese </a:t>
                      </a:r>
                      <a:endParaRPr lang="en-US" sz="2200" b="1" dirty="0" smtClean="0">
                        <a:solidFill>
                          <a:srgbClr val="FFFFFF"/>
                        </a:solidFill>
                        <a:latin typeface="Arial"/>
                        <a:ea typeface="Times New Roman"/>
                        <a:cs typeface="Times New Roman"/>
                      </a:endParaRPr>
                    </a:p>
                    <a:p>
                      <a:pPr marL="0" marR="0" algn="ctr">
                        <a:spcBef>
                          <a:spcPts val="0"/>
                        </a:spcBef>
                        <a:spcAft>
                          <a:spcPts val="0"/>
                        </a:spcAft>
                      </a:pPr>
                      <a:r>
                        <a:rPr lang="en-US" sz="2200" b="1" dirty="0" smtClean="0">
                          <a:solidFill>
                            <a:srgbClr val="FFFFFF"/>
                          </a:solidFill>
                          <a:latin typeface="Arial"/>
                          <a:ea typeface="Times New Roman"/>
                          <a:cs typeface="Times New Roman"/>
                        </a:rPr>
                        <a:t>(N=141</a:t>
                      </a:r>
                      <a:r>
                        <a:rPr lang="en-US" sz="2200" b="1" dirty="0">
                          <a:solidFill>
                            <a:srgbClr val="FFFFFF"/>
                          </a:solidFill>
                          <a:latin typeface="Arial"/>
                          <a:ea typeface="Times New Roman"/>
                          <a:cs typeface="Times New Roman"/>
                        </a:rPr>
                        <a:t>)</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b="1" dirty="0" smtClean="0">
                          <a:solidFill>
                            <a:srgbClr val="FFFFFF"/>
                          </a:solidFill>
                          <a:latin typeface="Arial"/>
                          <a:ea typeface="Times New Roman"/>
                          <a:cs typeface="Times New Roman"/>
                        </a:rPr>
                        <a:t>Spanish</a:t>
                      </a:r>
                    </a:p>
                    <a:p>
                      <a:pPr marL="0" marR="0" algn="ctr">
                        <a:spcBef>
                          <a:spcPts val="0"/>
                        </a:spcBef>
                        <a:spcAft>
                          <a:spcPts val="0"/>
                        </a:spcAft>
                      </a:pPr>
                      <a:r>
                        <a:rPr lang="en-US" sz="2200" b="1" dirty="0" smtClean="0">
                          <a:solidFill>
                            <a:srgbClr val="FFFFFF"/>
                          </a:solidFill>
                          <a:latin typeface="Arial"/>
                          <a:ea typeface="Times New Roman"/>
                          <a:cs typeface="Times New Roman"/>
                        </a:rPr>
                        <a:t>(N=52)</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b="1" dirty="0" smtClean="0">
                          <a:solidFill>
                            <a:srgbClr val="FFFFFF"/>
                          </a:solidFill>
                          <a:latin typeface="Arial"/>
                          <a:ea typeface="Times New Roman"/>
                          <a:cs typeface="Times New Roman"/>
                        </a:rPr>
                        <a:t>English </a:t>
                      </a:r>
                    </a:p>
                    <a:p>
                      <a:pPr marL="0" marR="0" algn="ctr">
                        <a:spcBef>
                          <a:spcPts val="0"/>
                        </a:spcBef>
                        <a:spcAft>
                          <a:spcPts val="0"/>
                        </a:spcAft>
                      </a:pPr>
                      <a:r>
                        <a:rPr lang="en-US" sz="2200" b="1" dirty="0" smtClean="0">
                          <a:solidFill>
                            <a:srgbClr val="FFFFFF"/>
                          </a:solidFill>
                          <a:latin typeface="Arial"/>
                          <a:ea typeface="Times New Roman"/>
                          <a:cs typeface="Times New Roman"/>
                        </a:rPr>
                        <a:t>(N=80)</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b="1" dirty="0">
                          <a:solidFill>
                            <a:srgbClr val="FFFFFF"/>
                          </a:solidFill>
                          <a:latin typeface="Arial"/>
                          <a:ea typeface="Times New Roman"/>
                          <a:cs typeface="Times New Roman"/>
                        </a:rPr>
                        <a:t>p-value</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8817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FFFFFF"/>
                          </a:solidFill>
                          <a:effectLst/>
                          <a:latin typeface="Arial" charset="0"/>
                          <a:cs typeface="Times New Roman" pitchFamily="18" charset="0"/>
                        </a:rPr>
                        <a:t>Completed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FFFFFF"/>
                          </a:solidFill>
                          <a:effectLst/>
                          <a:latin typeface="Arial" charset="0"/>
                          <a:cs typeface="Times New Roman" pitchFamily="18" charset="0"/>
                        </a:rPr>
                        <a:t>≥1 Call, % </a:t>
                      </a:r>
                      <a:endParaRPr kumimoji="0" lang="en-US" sz="2200" b="0" i="0" u="none" strike="noStrike" cap="none" normalizeH="0" baseline="0" dirty="0" smtClean="0">
                        <a:ln>
                          <a:noFill/>
                        </a:ln>
                        <a:solidFill>
                          <a:srgbClr val="FFFFFF"/>
                        </a:solidFill>
                        <a:effectLst/>
                        <a:latin typeface="Arial" charset="0"/>
                        <a:cs typeface="Arial" charset="0"/>
                      </a:endParaRPr>
                    </a:p>
                  </a:txBody>
                  <a:tcPr marL="68263" marR="68263"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200" dirty="0" smtClean="0">
                          <a:solidFill>
                            <a:srgbClr val="FFFFFF"/>
                          </a:solidFill>
                          <a:latin typeface="Arial" pitchFamily="34" charset="0"/>
                          <a:cs typeface="Arial" pitchFamily="34" charset="0"/>
                        </a:rPr>
                        <a:t>85%</a:t>
                      </a:r>
                      <a:endParaRPr lang="en-US" sz="2200" dirty="0">
                        <a:solidFill>
                          <a:srgbClr val="FFFFFF"/>
                        </a:solidFill>
                        <a:latin typeface="Arial" pitchFamily="34" charset="0"/>
                        <a:cs typeface="Arial" pitchFamily="34" charset="0"/>
                      </a:endParaRPr>
                    </a:p>
                  </a:txBody>
                  <a:tcPr marL="68258" marR="68258"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200" dirty="0" smtClean="0">
                          <a:solidFill>
                            <a:srgbClr val="FFFFFF"/>
                          </a:solidFill>
                          <a:latin typeface="Arial" pitchFamily="34" charset="0"/>
                          <a:cs typeface="Arial" pitchFamily="34" charset="0"/>
                        </a:rPr>
                        <a:t>90%</a:t>
                      </a:r>
                      <a:endParaRPr lang="en-US" sz="2200" dirty="0">
                        <a:solidFill>
                          <a:srgbClr val="FFFFFF"/>
                        </a:solidFill>
                        <a:latin typeface="Arial" pitchFamily="34" charset="0"/>
                        <a:cs typeface="Arial" pitchFamily="34" charset="0"/>
                      </a:endParaRPr>
                    </a:p>
                  </a:txBody>
                  <a:tcPr marL="68263" marR="68263"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200" dirty="0" smtClean="0">
                          <a:solidFill>
                            <a:srgbClr val="FFFFFF"/>
                          </a:solidFill>
                          <a:latin typeface="Arial" pitchFamily="34" charset="0"/>
                          <a:cs typeface="Arial" pitchFamily="34" charset="0"/>
                        </a:rPr>
                        <a:t>81%</a:t>
                      </a:r>
                      <a:endParaRPr lang="en-US" sz="2200" dirty="0">
                        <a:solidFill>
                          <a:srgbClr val="FFFFFF"/>
                        </a:solidFill>
                        <a:latin typeface="Arial" pitchFamily="34" charset="0"/>
                        <a:cs typeface="Arial" pitchFamily="34" charset="0"/>
                      </a:endParaRPr>
                    </a:p>
                  </a:txBody>
                  <a:tcPr marL="68263" marR="68263"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200" dirty="0" smtClean="0">
                          <a:solidFill>
                            <a:srgbClr val="FFFFFF"/>
                          </a:solidFill>
                          <a:latin typeface="Arial" pitchFamily="34" charset="0"/>
                          <a:cs typeface="Arial" pitchFamily="34" charset="0"/>
                        </a:rPr>
                        <a:t>80%</a:t>
                      </a:r>
                      <a:endParaRPr lang="en-US" sz="2200" dirty="0">
                        <a:solidFill>
                          <a:srgbClr val="FFFFFF"/>
                        </a:solidFill>
                        <a:latin typeface="Arial" pitchFamily="34" charset="0"/>
                        <a:cs typeface="Arial" pitchFamily="34" charset="0"/>
                      </a:endParaRPr>
                    </a:p>
                  </a:txBody>
                  <a:tcPr marL="68263" marR="68263"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200" dirty="0" smtClean="0">
                          <a:solidFill>
                            <a:srgbClr val="FFFFFF"/>
                          </a:solidFill>
                          <a:latin typeface="Arial" pitchFamily="34" charset="0"/>
                          <a:cs typeface="Arial" pitchFamily="34" charset="0"/>
                        </a:rPr>
                        <a:t>0.07</a:t>
                      </a:r>
                      <a:endParaRPr lang="en-US" sz="2200" dirty="0">
                        <a:solidFill>
                          <a:srgbClr val="FFFFFF"/>
                        </a:solidFill>
                        <a:latin typeface="Arial" pitchFamily="34" charset="0"/>
                        <a:cs typeface="Arial" pitchFamily="34" charset="0"/>
                      </a:endParaRPr>
                    </a:p>
                  </a:txBody>
                  <a:tcPr marL="68263" marR="68263"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1341100">
                <a:tc>
                  <a:txBody>
                    <a:bodyPr/>
                    <a:lstStyle/>
                    <a:p>
                      <a:pPr marL="0" marR="0">
                        <a:spcBef>
                          <a:spcPts val="0"/>
                        </a:spcBef>
                        <a:spcAft>
                          <a:spcPts val="0"/>
                        </a:spcAft>
                      </a:pPr>
                      <a:r>
                        <a:rPr lang="en-US" sz="2200" dirty="0">
                          <a:solidFill>
                            <a:srgbClr val="FFFFFF"/>
                          </a:solidFill>
                          <a:latin typeface="Arial"/>
                          <a:ea typeface="Times New Roman"/>
                          <a:cs typeface="Times New Roman"/>
                        </a:rPr>
                        <a:t>Number of completed calls, median (IQR)</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dirty="0" smtClean="0">
                          <a:solidFill>
                            <a:srgbClr val="FFFFFF"/>
                          </a:solidFill>
                          <a:latin typeface="Arial" pitchFamily="34" charset="0"/>
                          <a:ea typeface="Cambria"/>
                          <a:cs typeface="Arial" pitchFamily="34" charset="0"/>
                        </a:rPr>
                        <a:t>19 </a:t>
                      </a:r>
                    </a:p>
                    <a:p>
                      <a:pPr marL="0" marR="0" algn="ctr">
                        <a:spcBef>
                          <a:spcPts val="0"/>
                        </a:spcBef>
                        <a:spcAft>
                          <a:spcPts val="0"/>
                        </a:spcAft>
                      </a:pPr>
                      <a:r>
                        <a:rPr lang="en-US" sz="2200" dirty="0" smtClean="0">
                          <a:solidFill>
                            <a:srgbClr val="FFFFFF"/>
                          </a:solidFill>
                          <a:latin typeface="Arial" pitchFamily="34" charset="0"/>
                          <a:ea typeface="Cambria"/>
                          <a:cs typeface="Arial" pitchFamily="34" charset="0"/>
                        </a:rPr>
                        <a:t>(4-24)</a:t>
                      </a:r>
                      <a:endParaRPr lang="en-US" sz="2200" dirty="0">
                        <a:solidFill>
                          <a:srgbClr val="FFFFFF"/>
                        </a:solidFill>
                        <a:latin typeface="Arial" pitchFamily="34" charset="0"/>
                        <a:ea typeface="Cambria"/>
                        <a:cs typeface="Arial" pitchFamily="34" charset="0"/>
                      </a:endParaRPr>
                    </a:p>
                  </a:txBody>
                  <a:tcPr marL="68237" marR="6823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dirty="0" smtClean="0">
                          <a:solidFill>
                            <a:srgbClr val="FFFFFF"/>
                          </a:solidFill>
                          <a:latin typeface="Arial"/>
                          <a:ea typeface="Times New Roman"/>
                          <a:cs typeface="Times New Roman"/>
                        </a:rPr>
                        <a:t>21 </a:t>
                      </a:r>
                    </a:p>
                    <a:p>
                      <a:pPr marL="0" marR="0" algn="ctr">
                        <a:spcBef>
                          <a:spcPts val="0"/>
                        </a:spcBef>
                        <a:spcAft>
                          <a:spcPts val="0"/>
                        </a:spcAft>
                      </a:pPr>
                      <a:r>
                        <a:rPr lang="en-US" sz="2200" dirty="0" smtClean="0">
                          <a:solidFill>
                            <a:srgbClr val="FFFFFF"/>
                          </a:solidFill>
                          <a:latin typeface="Arial"/>
                          <a:ea typeface="Times New Roman"/>
                          <a:cs typeface="Times New Roman"/>
                        </a:rPr>
                        <a:t>(</a:t>
                      </a:r>
                      <a:r>
                        <a:rPr lang="en-US" sz="2200" dirty="0">
                          <a:solidFill>
                            <a:srgbClr val="FFFFFF"/>
                          </a:solidFill>
                          <a:latin typeface="Arial"/>
                          <a:ea typeface="Times New Roman"/>
                          <a:cs typeface="Times New Roman"/>
                        </a:rPr>
                        <a:t>11 – 26)</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dirty="0" smtClean="0">
                          <a:solidFill>
                            <a:srgbClr val="FFFFFF"/>
                          </a:solidFill>
                          <a:latin typeface="Arial"/>
                          <a:ea typeface="Times New Roman"/>
                          <a:cs typeface="Times New Roman"/>
                        </a:rPr>
                        <a:t>10.5  </a:t>
                      </a:r>
                    </a:p>
                    <a:p>
                      <a:pPr marL="0" marR="0" algn="ctr">
                        <a:spcBef>
                          <a:spcPts val="0"/>
                        </a:spcBef>
                        <a:spcAft>
                          <a:spcPts val="0"/>
                        </a:spcAft>
                      </a:pPr>
                      <a:r>
                        <a:rPr lang="en-US" sz="2200" dirty="0" smtClean="0">
                          <a:solidFill>
                            <a:srgbClr val="FFFFFF"/>
                          </a:solidFill>
                          <a:latin typeface="Arial"/>
                          <a:ea typeface="Times New Roman"/>
                          <a:cs typeface="Times New Roman"/>
                        </a:rPr>
                        <a:t>(</a:t>
                      </a:r>
                      <a:r>
                        <a:rPr lang="en-US" sz="2200" dirty="0">
                          <a:solidFill>
                            <a:srgbClr val="FFFFFF"/>
                          </a:solidFill>
                          <a:latin typeface="Arial"/>
                          <a:ea typeface="Times New Roman"/>
                          <a:cs typeface="Times New Roman"/>
                        </a:rPr>
                        <a:t>2</a:t>
                      </a:r>
                      <a:r>
                        <a:rPr lang="en-US" sz="2200" dirty="0" smtClean="0">
                          <a:solidFill>
                            <a:srgbClr val="FFFFFF"/>
                          </a:solidFill>
                          <a:latin typeface="Arial"/>
                          <a:ea typeface="Times New Roman"/>
                          <a:cs typeface="Times New Roman"/>
                        </a:rPr>
                        <a:t> </a:t>
                      </a:r>
                      <a:r>
                        <a:rPr lang="en-US" sz="2200" dirty="0">
                          <a:solidFill>
                            <a:srgbClr val="FFFFFF"/>
                          </a:solidFill>
                          <a:latin typeface="Arial"/>
                          <a:ea typeface="Times New Roman"/>
                          <a:cs typeface="Times New Roman"/>
                        </a:rPr>
                        <a:t>– </a:t>
                      </a:r>
                      <a:r>
                        <a:rPr lang="en-US" sz="2200" dirty="0" smtClean="0">
                          <a:solidFill>
                            <a:srgbClr val="FFFFFF"/>
                          </a:solidFill>
                          <a:latin typeface="Arial"/>
                          <a:ea typeface="Times New Roman"/>
                          <a:cs typeface="Times New Roman"/>
                        </a:rPr>
                        <a:t>19.5) </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dirty="0">
                          <a:solidFill>
                            <a:srgbClr val="FFFFFF"/>
                          </a:solidFill>
                          <a:latin typeface="Arial"/>
                          <a:ea typeface="Times New Roman"/>
                          <a:cs typeface="Times New Roman"/>
                        </a:rPr>
                        <a:t>9</a:t>
                      </a:r>
                      <a:r>
                        <a:rPr lang="en-US" sz="2200" dirty="0" smtClean="0">
                          <a:solidFill>
                            <a:srgbClr val="FFFFFF"/>
                          </a:solidFill>
                          <a:latin typeface="Arial"/>
                          <a:ea typeface="Times New Roman"/>
                          <a:cs typeface="Times New Roman"/>
                        </a:rPr>
                        <a:t>  </a:t>
                      </a:r>
                    </a:p>
                    <a:p>
                      <a:pPr marL="0" marR="0" algn="ctr">
                        <a:spcBef>
                          <a:spcPts val="0"/>
                        </a:spcBef>
                        <a:spcAft>
                          <a:spcPts val="0"/>
                        </a:spcAft>
                      </a:pPr>
                      <a:r>
                        <a:rPr lang="en-US" sz="2200" dirty="0" smtClean="0">
                          <a:solidFill>
                            <a:srgbClr val="FFFFFF"/>
                          </a:solidFill>
                          <a:latin typeface="Arial"/>
                          <a:ea typeface="Times New Roman"/>
                          <a:cs typeface="Times New Roman"/>
                        </a:rPr>
                        <a:t>(</a:t>
                      </a:r>
                      <a:r>
                        <a:rPr lang="en-US" sz="2200" dirty="0">
                          <a:solidFill>
                            <a:srgbClr val="FFFFFF"/>
                          </a:solidFill>
                          <a:latin typeface="Arial"/>
                          <a:ea typeface="Times New Roman"/>
                          <a:cs typeface="Times New Roman"/>
                        </a:rPr>
                        <a:t>2</a:t>
                      </a:r>
                      <a:r>
                        <a:rPr lang="en-US" sz="2200" dirty="0" smtClean="0">
                          <a:solidFill>
                            <a:srgbClr val="FFFFFF"/>
                          </a:solidFill>
                          <a:latin typeface="Arial"/>
                          <a:ea typeface="Times New Roman"/>
                          <a:cs typeface="Times New Roman"/>
                        </a:rPr>
                        <a:t> </a:t>
                      </a:r>
                      <a:r>
                        <a:rPr lang="en-US" sz="2200" dirty="0">
                          <a:solidFill>
                            <a:srgbClr val="FFFFFF"/>
                          </a:solidFill>
                          <a:latin typeface="Arial"/>
                          <a:ea typeface="Times New Roman"/>
                          <a:cs typeface="Times New Roman"/>
                        </a:rPr>
                        <a:t>– </a:t>
                      </a:r>
                      <a:r>
                        <a:rPr lang="en-US" sz="2200" dirty="0" smtClean="0">
                          <a:solidFill>
                            <a:srgbClr val="FFFFFF"/>
                          </a:solidFill>
                          <a:latin typeface="Arial"/>
                          <a:ea typeface="Times New Roman"/>
                          <a:cs typeface="Times New Roman"/>
                        </a:rPr>
                        <a:t>23)</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200" dirty="0">
                          <a:solidFill>
                            <a:srgbClr val="FFFFFF"/>
                          </a:solidFill>
                          <a:latin typeface="Arial"/>
                          <a:ea typeface="Times New Roman"/>
                          <a:cs typeface="Times New Roman"/>
                        </a:rPr>
                        <a:t>&lt;0.01</a:t>
                      </a:r>
                      <a:endParaRPr lang="en-US" sz="2200" dirty="0">
                        <a:solidFill>
                          <a:srgbClr val="FFFFFF"/>
                        </a:solidFill>
                        <a:latin typeface="Cambria"/>
                        <a:ea typeface="Cambria"/>
                        <a:cs typeface="Times New Roman"/>
                      </a:endParaRPr>
                    </a:p>
                  </a:txBody>
                  <a:tcPr marL="68242" marR="68242"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2" name="Title 1"/>
          <p:cNvSpPr>
            <a:spLocks noGrp="1"/>
          </p:cNvSpPr>
          <p:nvPr>
            <p:ph type="title" idx="4294967295"/>
          </p:nvPr>
        </p:nvSpPr>
        <p:spPr/>
        <p:txBody>
          <a:bodyPr/>
          <a:lstStyle/>
          <a:p>
            <a:pPr rtl="0" eaLnBrk="0" fontAlgn="base" hangingPunct="0"/>
            <a:r>
              <a:rPr lang="en-US" sz="3600" b="1" kern="1200" dirty="0" smtClean="0">
                <a:solidFill>
                  <a:srgbClr val="FFCC00"/>
                </a:solidFill>
                <a:effectLst/>
                <a:latin typeface="Arial"/>
                <a:ea typeface="+mn-ea"/>
                <a:cs typeface="Arial"/>
              </a:rPr>
              <a:t>Engagement by Language Among Patients Exposed to 27 Calls (n=273)</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title="Change in Quality of Life at 6 Mos (n=249) "/>
          <p:cNvGraphicFramePr>
            <a:graphicFrameLocks noGrp="1"/>
          </p:cNvGraphicFramePr>
          <p:nvPr>
            <p:extLst>
              <p:ext uri="{D42A27DB-BD31-4B8C-83A1-F6EECF244321}">
                <p14:modId xmlns:p14="http://schemas.microsoft.com/office/powerpoint/2010/main" val="1587806819"/>
              </p:ext>
            </p:extLst>
          </p:nvPr>
        </p:nvGraphicFramePr>
        <p:xfrm>
          <a:off x="381000" y="1808163"/>
          <a:ext cx="7827963" cy="3695700"/>
        </p:xfrm>
        <a:graphic>
          <a:graphicData uri="http://schemas.openxmlformats.org/drawingml/2006/table">
            <a:tbl>
              <a:tblPr/>
              <a:tblGrid>
                <a:gridCol w="1851025"/>
                <a:gridCol w="2454275"/>
                <a:gridCol w="2046288"/>
                <a:gridCol w="1476375"/>
              </a:tblGrid>
              <a:tr h="118914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600" b="0" i="0" u="none" strike="noStrike" cap="none" normalizeH="0" baseline="0" smtClean="0">
                        <a:ln>
                          <a:noFill/>
                        </a:ln>
                        <a:solidFill>
                          <a:srgbClr val="FFFFFF"/>
                        </a:solidFill>
                        <a:effectLst/>
                        <a:latin typeface="Calibri" pitchFamily="34" charset="0"/>
                        <a:cs typeface="Times New Roman" pitchFamily="18" charset="0"/>
                      </a:endParaRPr>
                    </a:p>
                  </a:txBody>
                  <a:tcPr marL="68240" marR="6824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Adjusted* Difference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(95% CI)</a:t>
                      </a: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smtClean="0">
                          <a:ln>
                            <a:noFill/>
                          </a:ln>
                          <a:solidFill>
                            <a:srgbClr val="FFFFFF"/>
                          </a:solidFill>
                          <a:effectLst/>
                          <a:latin typeface="Calibri" pitchFamily="34" charset="0"/>
                          <a:cs typeface="Times New Roman" pitchFamily="18" charset="0"/>
                        </a:rPr>
                        <a:t>Standardized Effect Size*</a:t>
                      </a:r>
                      <a:endPar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endParaRP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smtClean="0">
                          <a:ln>
                            <a:noFill/>
                          </a:ln>
                          <a:solidFill>
                            <a:srgbClr val="FFFFFF"/>
                          </a:solidFill>
                          <a:effectLst/>
                          <a:latin typeface="Calibri" pitchFamily="34" charset="0"/>
                          <a:cs typeface="Times New Roman" pitchFamily="18" charset="0"/>
                        </a:rPr>
                        <a:t>p-value</a:t>
                      </a:r>
                      <a:endPar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endParaRP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1888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Times New Roman" pitchFamily="18" charset="0"/>
                        </a:rPr>
                        <a:t>Physical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Times New Roman" pitchFamily="18" charset="0"/>
                        </a:rPr>
                        <a:t>Component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Times New Roman" pitchFamily="18" charset="0"/>
                        </a:rPr>
                        <a:t>SF-12 </a:t>
                      </a:r>
                      <a:endParaRPr kumimoji="0" lang="en-US" sz="2600" b="0" i="0" u="none" strike="noStrike" cap="none" normalizeH="0" baseline="0" smtClean="0">
                        <a:ln>
                          <a:noFill/>
                        </a:ln>
                        <a:solidFill>
                          <a:srgbClr val="FFFFFF"/>
                        </a:solidFill>
                        <a:effectLst/>
                        <a:latin typeface="Calibri" pitchFamily="34" charset="0"/>
                        <a:cs typeface="Arial" charset="0"/>
                      </a:endParaRP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Arial" charset="0"/>
                        </a:rPr>
                        <a:t>2.0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Arial" charset="0"/>
                        </a:rPr>
                        <a:t>(0.1,3.9)</a:t>
                      </a: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00"/>
                          </a:solidFill>
                          <a:effectLst/>
                          <a:latin typeface="Calibri" pitchFamily="34" charset="0"/>
                          <a:cs typeface="Arial" charset="0"/>
                        </a:rPr>
                        <a:t>0.25</a:t>
                      </a: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00"/>
                          </a:solidFill>
                          <a:effectLst/>
                          <a:latin typeface="Calibri" pitchFamily="34" charset="0"/>
                          <a:cs typeface="Arial" charset="0"/>
                        </a:rPr>
                        <a:t>0.04</a:t>
                      </a: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3177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Times New Roman" pitchFamily="18" charset="0"/>
                        </a:rPr>
                        <a:t>Mental</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cs typeface="Times New Roman" pitchFamily="18" charset="0"/>
                        </a:rPr>
                        <a:t>Component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SF-12</a:t>
                      </a: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1.3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(-1.0,3.6)</a:t>
                      </a: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smtClean="0">
                          <a:ln>
                            <a:noFill/>
                          </a:ln>
                          <a:solidFill>
                            <a:srgbClr val="FFFFFF"/>
                          </a:solidFill>
                          <a:effectLst/>
                          <a:latin typeface="Calibri" pitchFamily="34" charset="0"/>
                          <a:ea typeface="Cambria" pitchFamily="18" charset="0"/>
                          <a:cs typeface="Times New Roman" pitchFamily="18" charset="0"/>
                        </a:rPr>
                        <a:t>0.14</a:t>
                      </a: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FFFF"/>
                          </a:solidFill>
                          <a:effectLst/>
                          <a:latin typeface="Calibri" pitchFamily="34" charset="0"/>
                          <a:cs typeface="Times New Roman" pitchFamily="18" charset="0"/>
                        </a:rPr>
                        <a:t>0.26</a:t>
                      </a:r>
                      <a:endParaRPr kumimoji="0" lang="en-US" sz="2600" b="0" i="0" u="none" strike="noStrike" cap="none" normalizeH="0" baseline="0" dirty="0" smtClean="0">
                        <a:ln>
                          <a:noFill/>
                        </a:ln>
                        <a:solidFill>
                          <a:srgbClr val="FFFFFF"/>
                        </a:solidFill>
                        <a:effectLst/>
                        <a:latin typeface="Calibri" pitchFamily="34" charset="0"/>
                        <a:ea typeface="Cambria" pitchFamily="18" charset="0"/>
                        <a:cs typeface="Times New Roman" pitchFamily="18" charset="0"/>
                      </a:endParaRPr>
                    </a:p>
                  </a:txBody>
                  <a:tcPr marL="68240" marR="68240"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25625" name="TextBox 3"/>
          <p:cNvSpPr txBox="1">
            <a:spLocks noChangeArrowheads="1"/>
          </p:cNvSpPr>
          <p:nvPr/>
        </p:nvSpPr>
        <p:spPr bwMode="auto">
          <a:xfrm>
            <a:off x="1008063" y="5651500"/>
            <a:ext cx="3592512" cy="400050"/>
          </a:xfrm>
          <a:prstGeom prst="rect">
            <a:avLst/>
          </a:prstGeom>
          <a:noFill/>
          <a:ln w="9525">
            <a:noFill/>
            <a:miter lim="800000"/>
            <a:headEnd/>
            <a:tailEnd/>
          </a:ln>
        </p:spPr>
        <p:txBody>
          <a:bodyPr wrap="none">
            <a:spAutoFit/>
          </a:bodyPr>
          <a:lstStyle/>
          <a:p>
            <a:r>
              <a:rPr lang="en-US" sz="2000">
                <a:solidFill>
                  <a:srgbClr val="FFFFFF"/>
                </a:solidFill>
              </a:rPr>
              <a:t>*Controlling for baseline value</a:t>
            </a:r>
          </a:p>
        </p:txBody>
      </p:sp>
      <p:sp>
        <p:nvSpPr>
          <p:cNvPr id="2" name="Title 1"/>
          <p:cNvSpPr>
            <a:spLocks noGrp="1"/>
          </p:cNvSpPr>
          <p:nvPr>
            <p:ph type="title" idx="4294967295"/>
          </p:nvPr>
        </p:nvSpPr>
        <p:spPr/>
        <p:txBody>
          <a:bodyPr/>
          <a:lstStyle/>
          <a:p>
            <a:pPr rtl="0" eaLnBrk="0" fontAlgn="base" hangingPunct="0"/>
            <a:r>
              <a:rPr lang="en-US" sz="3600" b="1" kern="1200" dirty="0" smtClean="0">
                <a:solidFill>
                  <a:srgbClr val="FFCC00"/>
                </a:solidFill>
                <a:effectLst/>
                <a:latin typeface="Arial"/>
                <a:ea typeface="+mn-ea"/>
                <a:cs typeface="Arial"/>
              </a:rPr>
              <a:t>Change in Quality of Life at 6 </a:t>
            </a:r>
            <a:r>
              <a:rPr lang="en-US" sz="3600" b="1" kern="1200" dirty="0" err="1" smtClean="0">
                <a:solidFill>
                  <a:srgbClr val="FFCC00"/>
                </a:solidFill>
                <a:effectLst/>
                <a:latin typeface="Arial"/>
                <a:ea typeface="+mn-ea"/>
                <a:cs typeface="Arial"/>
              </a:rPr>
              <a:t>Mos</a:t>
            </a:r>
            <a:r>
              <a:rPr lang="en-US" sz="3600" b="1" kern="1200" dirty="0" smtClean="0">
                <a:solidFill>
                  <a:srgbClr val="FFCC00"/>
                </a:solidFill>
                <a:effectLst/>
                <a:latin typeface="Arial"/>
                <a:ea typeface="+mn-ea"/>
                <a:cs typeface="Arial"/>
              </a:rPr>
              <a:t> (n=249)</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descr="Change in Self-Care at 6 Mos (n=249)&#10;"/>
          <p:cNvGraphicFramePr>
            <a:graphicFrameLocks noGrp="1"/>
          </p:cNvGraphicFramePr>
          <p:nvPr>
            <p:extLst>
              <p:ext uri="{D42A27DB-BD31-4B8C-83A1-F6EECF244321}">
                <p14:modId xmlns:p14="http://schemas.microsoft.com/office/powerpoint/2010/main" val="1843944061"/>
              </p:ext>
            </p:extLst>
          </p:nvPr>
        </p:nvGraphicFramePr>
        <p:xfrm>
          <a:off x="668338" y="1103313"/>
          <a:ext cx="7827962" cy="4378326"/>
        </p:xfrm>
        <a:graphic>
          <a:graphicData uri="http://schemas.openxmlformats.org/drawingml/2006/table">
            <a:tbl>
              <a:tblPr/>
              <a:tblGrid>
                <a:gridCol w="1850735"/>
                <a:gridCol w="2664286"/>
                <a:gridCol w="2145697"/>
                <a:gridCol w="1167244"/>
              </a:tblGrid>
              <a:tr h="1188987">
                <a:tc>
                  <a:txBody>
                    <a:bodyPr/>
                    <a:lstStyle/>
                    <a:p>
                      <a:pPr marL="0" marR="0">
                        <a:spcBef>
                          <a:spcPts val="0"/>
                        </a:spcBef>
                        <a:spcAft>
                          <a:spcPts val="0"/>
                        </a:spcAft>
                      </a:pPr>
                      <a:endParaRPr lang="en-US" sz="2600" dirty="0">
                        <a:solidFill>
                          <a:srgbClr val="FFFFFF"/>
                        </a:solidFill>
                        <a:latin typeface="+mn-lt"/>
                        <a:ea typeface="Times New Roman"/>
                        <a:cs typeface="Times New Roman"/>
                      </a:endParaRPr>
                    </a:p>
                  </a:txBody>
                  <a:tcPr marL="68240" marR="6824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marL="0" marR="0" algn="ctr">
                        <a:spcBef>
                          <a:spcPts val="0"/>
                        </a:spcBef>
                        <a:spcAft>
                          <a:spcPts val="0"/>
                        </a:spcAft>
                      </a:pPr>
                      <a:r>
                        <a:rPr lang="en-US" sz="2600" b="1" dirty="0" smtClean="0">
                          <a:solidFill>
                            <a:srgbClr val="FFFFFF"/>
                          </a:solidFill>
                          <a:latin typeface="+mn-lt"/>
                          <a:ea typeface="Cambria"/>
                          <a:cs typeface="Times New Roman"/>
                        </a:rPr>
                        <a:t>Adjusted* Dif</a:t>
                      </a:r>
                      <a:r>
                        <a:rPr lang="en-US" sz="2600" b="1" baseline="0" dirty="0" smtClean="0">
                          <a:solidFill>
                            <a:srgbClr val="FFFFFF"/>
                          </a:solidFill>
                          <a:latin typeface="+mn-lt"/>
                          <a:ea typeface="Cambria"/>
                          <a:cs typeface="Times New Roman"/>
                        </a:rPr>
                        <a:t>ference</a:t>
                      </a:r>
                    </a:p>
                    <a:p>
                      <a:pPr marL="0" marR="0" algn="ctr">
                        <a:spcBef>
                          <a:spcPts val="0"/>
                        </a:spcBef>
                        <a:spcAft>
                          <a:spcPts val="0"/>
                        </a:spcAft>
                      </a:pPr>
                      <a:r>
                        <a:rPr lang="en-US" sz="2600" b="1" baseline="0" dirty="0" smtClean="0">
                          <a:solidFill>
                            <a:srgbClr val="FFFFFF"/>
                          </a:solidFill>
                          <a:latin typeface="+mn-lt"/>
                          <a:ea typeface="Cambria"/>
                          <a:cs typeface="Times New Roman"/>
                        </a:rPr>
                        <a:t>(95% CI)</a:t>
                      </a:r>
                      <a:endParaRPr lang="en-US" sz="2600" b="1"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b="1" dirty="0" smtClean="0">
                          <a:solidFill>
                            <a:srgbClr val="FFFFFF"/>
                          </a:solidFill>
                          <a:latin typeface="+mn-lt"/>
                          <a:ea typeface="Times New Roman"/>
                          <a:cs typeface="Times New Roman"/>
                        </a:rPr>
                        <a:t>Standardized Effect Size*</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b="1" dirty="0">
                          <a:solidFill>
                            <a:srgbClr val="FFFFFF"/>
                          </a:solidFill>
                          <a:latin typeface="+mn-lt"/>
                          <a:ea typeface="Times New Roman"/>
                          <a:cs typeface="Times New Roman"/>
                        </a:rPr>
                        <a:t>p-value</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7926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600" b="0" i="0" u="none" strike="noStrike" cap="none" normalizeH="0" baseline="0" dirty="0" smtClean="0">
                          <a:ln>
                            <a:noFill/>
                          </a:ln>
                          <a:solidFill>
                            <a:srgbClr val="FFFFFF"/>
                          </a:solidFill>
                          <a:effectLst/>
                          <a:latin typeface="+mn-lt"/>
                          <a:cs typeface="Times New Roman" pitchFamily="18" charset="0"/>
                        </a:rPr>
                        <a:t>Overall Self-Care</a:t>
                      </a:r>
                      <a:endParaRPr kumimoji="0" lang="en-US" sz="2600" b="0" i="0" u="none" strike="noStrike" cap="none" normalizeH="0" baseline="0" dirty="0" smtClean="0">
                        <a:ln>
                          <a:noFill/>
                        </a:ln>
                        <a:solidFill>
                          <a:srgbClr val="FFFFFF"/>
                        </a:solidFill>
                        <a:effectLst/>
                        <a:latin typeface="+mn-lt"/>
                        <a:cs typeface="Arial" charset="0"/>
                      </a:endParaRP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600" dirty="0" smtClean="0">
                          <a:solidFill>
                            <a:srgbClr val="FFFFFF"/>
                          </a:solidFill>
                          <a:latin typeface="+mn-lt"/>
                          <a:cs typeface="Arial" pitchFamily="34" charset="0"/>
                        </a:rPr>
                        <a:t>0.2 (0.1, 0.4)</a:t>
                      </a: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r>
                        <a:rPr lang="en-US" sz="2600" dirty="0" smtClean="0">
                          <a:solidFill>
                            <a:srgbClr val="FFFF00"/>
                          </a:solidFill>
                          <a:latin typeface="+mn-lt"/>
                          <a:cs typeface="Arial" pitchFamily="34" charset="0"/>
                        </a:rPr>
                        <a:t>0.29</a:t>
                      </a:r>
                      <a:endParaRPr lang="en-US" sz="2600" dirty="0">
                        <a:solidFill>
                          <a:srgbClr val="FFFF00"/>
                        </a:solidFill>
                        <a:latin typeface="+mn-lt"/>
                        <a:cs typeface="Arial" pitchFamily="34" charset="0"/>
                      </a:endParaRP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00"/>
                          </a:solidFill>
                          <a:latin typeface="+mn-lt"/>
                          <a:ea typeface="Times New Roman"/>
                          <a:cs typeface="Times New Roman"/>
                        </a:rPr>
                        <a:t>&lt;0.01</a:t>
                      </a:r>
                      <a:endParaRPr lang="en-US" sz="2600" dirty="0">
                        <a:solidFill>
                          <a:srgbClr val="FFFF00"/>
                        </a:solidFill>
                        <a:latin typeface="+mn-lt"/>
                        <a:ea typeface="Cambria"/>
                        <a:cs typeface="Times New Roman"/>
                      </a:endParaRPr>
                    </a:p>
                  </a:txBody>
                  <a:tcPr marL="68261" marR="68261"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811365">
                <a:tc>
                  <a:txBody>
                    <a:bodyPr/>
                    <a:lstStyle/>
                    <a:p>
                      <a:pPr marL="0" marR="0">
                        <a:spcBef>
                          <a:spcPts val="0"/>
                        </a:spcBef>
                        <a:spcAft>
                          <a:spcPts val="0"/>
                        </a:spcAft>
                      </a:pPr>
                      <a:r>
                        <a:rPr lang="en-US" sz="2600" dirty="0" smtClean="0">
                          <a:solidFill>
                            <a:srgbClr val="FFFFFF"/>
                          </a:solidFill>
                          <a:latin typeface="+mn-lt"/>
                          <a:ea typeface="Cambria"/>
                          <a:cs typeface="Times New Roman"/>
                        </a:rPr>
                        <a:t>Glucose</a:t>
                      </a:r>
                      <a:r>
                        <a:rPr lang="en-US" sz="2600" baseline="0" dirty="0" smtClean="0">
                          <a:solidFill>
                            <a:srgbClr val="FFFFFF"/>
                          </a:solidFill>
                          <a:latin typeface="+mn-lt"/>
                          <a:ea typeface="Cambria"/>
                          <a:cs typeface="Times New Roman"/>
                        </a:rPr>
                        <a:t> monitoring</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FF"/>
                          </a:solidFill>
                          <a:latin typeface="+mn-lt"/>
                          <a:ea typeface="Cambria"/>
                          <a:cs typeface="Times New Roman"/>
                        </a:rPr>
                        <a:t>0.7   (0.2, 1.3)</a:t>
                      </a: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00"/>
                          </a:solidFill>
                          <a:latin typeface="+mn-lt"/>
                          <a:ea typeface="Cambria"/>
                          <a:cs typeface="Times New Roman"/>
                        </a:rPr>
                        <a:t>0.30</a:t>
                      </a:r>
                      <a:endParaRPr lang="en-US" sz="2600" dirty="0">
                        <a:solidFill>
                          <a:srgbClr val="FFFF00"/>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00"/>
                          </a:solidFill>
                          <a:latin typeface="+mn-lt"/>
                          <a:ea typeface="Times New Roman"/>
                          <a:cs typeface="Times New Roman"/>
                        </a:rPr>
                        <a:t>&lt;0.01</a:t>
                      </a:r>
                      <a:endParaRPr lang="en-US" sz="2600" dirty="0">
                        <a:solidFill>
                          <a:srgbClr val="FFFF00"/>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792658">
                <a:tc>
                  <a:txBody>
                    <a:bodyPr/>
                    <a:lstStyle/>
                    <a:p>
                      <a:pPr marL="0" marR="0">
                        <a:spcBef>
                          <a:spcPts val="0"/>
                        </a:spcBef>
                        <a:spcAft>
                          <a:spcPts val="0"/>
                        </a:spcAft>
                      </a:pPr>
                      <a:r>
                        <a:rPr lang="en-US" sz="2600" dirty="0" smtClean="0">
                          <a:solidFill>
                            <a:srgbClr val="FFFFFF"/>
                          </a:solidFill>
                          <a:latin typeface="+mn-lt"/>
                          <a:ea typeface="Cambria"/>
                          <a:cs typeface="Times New Roman"/>
                        </a:rPr>
                        <a:t>Foot </a:t>
                      </a:r>
                    </a:p>
                    <a:p>
                      <a:pPr marL="0" marR="0">
                        <a:spcBef>
                          <a:spcPts val="0"/>
                        </a:spcBef>
                        <a:spcAft>
                          <a:spcPts val="0"/>
                        </a:spcAft>
                      </a:pPr>
                      <a:r>
                        <a:rPr lang="en-US" sz="2600" dirty="0" smtClean="0">
                          <a:solidFill>
                            <a:srgbClr val="FFFFFF"/>
                          </a:solidFill>
                          <a:latin typeface="+mn-lt"/>
                          <a:ea typeface="Cambria"/>
                          <a:cs typeface="Times New Roman"/>
                        </a:rPr>
                        <a:t>care</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FF"/>
                          </a:solidFill>
                          <a:latin typeface="+mn-lt"/>
                          <a:ea typeface="Cambria"/>
                          <a:cs typeface="Times New Roman"/>
                        </a:rPr>
                        <a:t>0.6    (0.2, 0.9)</a:t>
                      </a: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00"/>
                          </a:solidFill>
                          <a:latin typeface="+mn-lt"/>
                          <a:ea typeface="Cambria"/>
                          <a:cs typeface="Times New Roman"/>
                        </a:rPr>
                        <a:t>0.32</a:t>
                      </a:r>
                      <a:endParaRPr lang="en-US" sz="2600" dirty="0">
                        <a:solidFill>
                          <a:srgbClr val="FFFF00"/>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00"/>
                          </a:solidFill>
                          <a:latin typeface="+mn-lt"/>
                          <a:ea typeface="Times New Roman"/>
                          <a:cs typeface="Times New Roman"/>
                        </a:rPr>
                        <a:t>&lt;0.01</a:t>
                      </a:r>
                      <a:endParaRPr lang="en-US" sz="2600" dirty="0">
                        <a:solidFill>
                          <a:srgbClr val="FFFF00"/>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792658">
                <a:tc>
                  <a:txBody>
                    <a:bodyPr/>
                    <a:lstStyle/>
                    <a:p>
                      <a:pPr marL="0" marR="0">
                        <a:spcBef>
                          <a:spcPts val="0"/>
                        </a:spcBef>
                        <a:spcAft>
                          <a:spcPts val="0"/>
                        </a:spcAft>
                      </a:pPr>
                      <a:r>
                        <a:rPr lang="en-US" sz="2600" dirty="0" smtClean="0">
                          <a:solidFill>
                            <a:srgbClr val="FFFFFF"/>
                          </a:solidFill>
                          <a:latin typeface="+mn-lt"/>
                          <a:ea typeface="Cambria"/>
                          <a:cs typeface="Times New Roman"/>
                        </a:rPr>
                        <a:t>Medication</a:t>
                      </a:r>
                    </a:p>
                    <a:p>
                      <a:pPr marL="0" marR="0">
                        <a:spcBef>
                          <a:spcPts val="0"/>
                        </a:spcBef>
                        <a:spcAft>
                          <a:spcPts val="0"/>
                        </a:spcAft>
                      </a:pPr>
                      <a:r>
                        <a:rPr lang="en-US" sz="2600" dirty="0" smtClean="0">
                          <a:solidFill>
                            <a:srgbClr val="FFFFFF"/>
                          </a:solidFill>
                          <a:latin typeface="+mn-lt"/>
                          <a:ea typeface="Cambria"/>
                          <a:cs typeface="Times New Roman"/>
                        </a:rPr>
                        <a:t>Adherence</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FF"/>
                          </a:solidFill>
                          <a:latin typeface="+mn-lt"/>
                          <a:ea typeface="Cambria"/>
                          <a:cs typeface="Times New Roman"/>
                        </a:rPr>
                        <a:t>0.0</a:t>
                      </a:r>
                      <a:r>
                        <a:rPr lang="en-US" sz="2600" baseline="0" dirty="0" smtClean="0">
                          <a:solidFill>
                            <a:srgbClr val="FFFFFF"/>
                          </a:solidFill>
                          <a:latin typeface="+mn-lt"/>
                          <a:ea typeface="Cambria"/>
                          <a:cs typeface="Times New Roman"/>
                        </a:rPr>
                        <a:t>    (-0.2, 0.2)</a:t>
                      </a:r>
                      <a:endParaRPr lang="en-US" sz="2600" dirty="0" smtClean="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FF"/>
                          </a:solidFill>
                          <a:latin typeface="+mn-lt"/>
                          <a:ea typeface="Cambria"/>
                          <a:cs typeface="Times New Roman"/>
                        </a:rPr>
                        <a:t>0.02</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marL="0" marR="0" algn="ctr">
                        <a:spcBef>
                          <a:spcPts val="0"/>
                        </a:spcBef>
                        <a:spcAft>
                          <a:spcPts val="0"/>
                        </a:spcAft>
                      </a:pPr>
                      <a:r>
                        <a:rPr lang="en-US" sz="2600" dirty="0" smtClean="0">
                          <a:solidFill>
                            <a:srgbClr val="FFFFFF"/>
                          </a:solidFill>
                          <a:latin typeface="+mn-lt"/>
                          <a:ea typeface="Cambria"/>
                          <a:cs typeface="Times New Roman"/>
                        </a:rPr>
                        <a:t>0.82</a:t>
                      </a:r>
                      <a:endParaRPr lang="en-US" sz="2600" dirty="0">
                        <a:solidFill>
                          <a:srgbClr val="FFFFFF"/>
                        </a:solidFill>
                        <a:latin typeface="+mn-lt"/>
                        <a:ea typeface="Cambria"/>
                        <a:cs typeface="Times New Roman"/>
                      </a:endParaRPr>
                    </a:p>
                  </a:txBody>
                  <a:tcPr marL="68240" marR="6824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
        <p:nvSpPr>
          <p:cNvPr id="26659" name="TextBox 3"/>
          <p:cNvSpPr txBox="1">
            <a:spLocks noChangeArrowheads="1"/>
          </p:cNvSpPr>
          <p:nvPr/>
        </p:nvSpPr>
        <p:spPr bwMode="auto">
          <a:xfrm>
            <a:off x="1008063" y="5651500"/>
            <a:ext cx="3592512" cy="400050"/>
          </a:xfrm>
          <a:prstGeom prst="rect">
            <a:avLst/>
          </a:prstGeom>
          <a:noFill/>
          <a:ln w="9525">
            <a:noFill/>
            <a:miter lim="800000"/>
            <a:headEnd/>
            <a:tailEnd/>
          </a:ln>
        </p:spPr>
        <p:txBody>
          <a:bodyPr wrap="none">
            <a:spAutoFit/>
          </a:bodyPr>
          <a:lstStyle/>
          <a:p>
            <a:r>
              <a:rPr lang="en-US" sz="2000">
                <a:solidFill>
                  <a:srgbClr val="FFFFFF"/>
                </a:solidFill>
              </a:rPr>
              <a:t>*Controlling for baseline value</a:t>
            </a:r>
          </a:p>
        </p:txBody>
      </p:sp>
      <p:sp>
        <p:nvSpPr>
          <p:cNvPr id="2" name="Title 1"/>
          <p:cNvSpPr>
            <a:spLocks noGrp="1"/>
          </p:cNvSpPr>
          <p:nvPr>
            <p:ph type="title" idx="4294967295"/>
          </p:nvPr>
        </p:nvSpPr>
        <p:spPr/>
        <p:txBody>
          <a:bodyPr/>
          <a:lstStyle/>
          <a:p>
            <a:pPr rtl="0" eaLnBrk="0" fontAlgn="base" hangingPunct="0"/>
            <a:r>
              <a:rPr lang="en-US" sz="3600" b="1" kern="1200" dirty="0" smtClean="0">
                <a:solidFill>
                  <a:srgbClr val="FFCC00"/>
                </a:solidFill>
                <a:effectLst/>
                <a:latin typeface="Arial"/>
                <a:ea typeface="+mn-ea"/>
                <a:cs typeface="Arial"/>
              </a:rPr>
              <a:t>Change in Self-Care at 6 </a:t>
            </a:r>
            <a:r>
              <a:rPr lang="en-US" sz="3600" b="1" kern="1200" dirty="0" err="1" smtClean="0">
                <a:solidFill>
                  <a:srgbClr val="FFCC00"/>
                </a:solidFill>
                <a:effectLst/>
                <a:latin typeface="Arial"/>
                <a:ea typeface="+mn-ea"/>
                <a:cs typeface="Arial"/>
              </a:rPr>
              <a:t>Mos</a:t>
            </a:r>
            <a:r>
              <a:rPr lang="en-US" sz="3600" b="1" kern="1200" dirty="0" smtClean="0">
                <a:solidFill>
                  <a:srgbClr val="FFCC00"/>
                </a:solidFill>
                <a:effectLst/>
                <a:latin typeface="Arial"/>
                <a:ea typeface="+mn-ea"/>
                <a:cs typeface="Arial"/>
              </a:rPr>
              <a:t> (n=249)</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946C0E33-BB90-4E77-9BC7-F6CC1F178EE3}" type="slidenum">
              <a:rPr lang="en-US" altLang="en-US"/>
              <a:pPr>
                <a:defRPr/>
              </a:pPr>
              <a:t>24</a:t>
            </a:fld>
            <a:endParaRPr lang="en-US" altLang="en-US"/>
          </a:p>
        </p:txBody>
      </p:sp>
      <p:sp>
        <p:nvSpPr>
          <p:cNvPr id="27651" name="Rectangle 2"/>
          <p:cNvSpPr>
            <a:spLocks noGrp="1" noChangeArrowheads="1"/>
          </p:cNvSpPr>
          <p:nvPr>
            <p:ph type="title"/>
          </p:nvPr>
        </p:nvSpPr>
        <p:spPr/>
        <p:txBody>
          <a:bodyPr/>
          <a:lstStyle/>
          <a:p>
            <a:pPr eaLnBrk="1" hangingPunct="1"/>
            <a:r>
              <a:rPr lang="en-US" dirty="0" smtClean="0"/>
              <a:t>Successful Engagement</a:t>
            </a:r>
          </a:p>
        </p:txBody>
      </p:sp>
      <p:sp>
        <p:nvSpPr>
          <p:cNvPr id="35844" name="Rectangle 3"/>
          <p:cNvSpPr>
            <a:spLocks noGrp="1" noChangeArrowheads="1"/>
          </p:cNvSpPr>
          <p:nvPr>
            <p:ph type="body" idx="1"/>
          </p:nvPr>
        </p:nvSpPr>
        <p:spPr>
          <a:xfrm>
            <a:off x="457200" y="981075"/>
            <a:ext cx="8229600" cy="4895850"/>
          </a:xfrm>
        </p:spPr>
        <p:txBody>
          <a:bodyPr/>
          <a:lstStyle/>
          <a:p>
            <a:pPr eaLnBrk="1" hangingPunct="1">
              <a:defRPr/>
            </a:pPr>
            <a:r>
              <a:rPr lang="en-US" dirty="0" smtClean="0"/>
              <a:t>Partnering with LHL / LEP patients:</a:t>
            </a:r>
          </a:p>
          <a:p>
            <a:pPr lvl="1" eaLnBrk="1" hangingPunct="1">
              <a:defRPr/>
            </a:pPr>
            <a:r>
              <a:rPr lang="en-US" dirty="0" smtClean="0"/>
              <a:t>Bicultural and bilingual content</a:t>
            </a:r>
          </a:p>
          <a:p>
            <a:pPr lvl="1" eaLnBrk="1" hangingPunct="1">
              <a:defRPr/>
            </a:pPr>
            <a:r>
              <a:rPr lang="en-US" dirty="0" smtClean="0"/>
              <a:t>Unmet need for language-concordant support</a:t>
            </a:r>
          </a:p>
          <a:p>
            <a:pPr eaLnBrk="1" hangingPunct="1">
              <a:defRPr/>
            </a:pPr>
            <a:r>
              <a:rPr lang="en-US" dirty="0" smtClean="0"/>
              <a:t>Practice-based </a:t>
            </a:r>
            <a:r>
              <a:rPr lang="en-US" dirty="0" smtClean="0">
                <a:sym typeface="Wingdings" pitchFamily="2" charset="2"/>
              </a:rPr>
              <a:t>research: </a:t>
            </a:r>
            <a:endParaRPr lang="en-US" dirty="0" smtClean="0"/>
          </a:p>
          <a:p>
            <a:pPr lvl="1" eaLnBrk="1" hangingPunct="1">
              <a:defRPr/>
            </a:pPr>
            <a:r>
              <a:rPr lang="en-US" dirty="0" smtClean="0"/>
              <a:t>Innovate and create from within</a:t>
            </a:r>
          </a:p>
          <a:p>
            <a:pPr lvl="1" eaLnBrk="1" hangingPunct="1">
              <a:defRPr/>
            </a:pPr>
            <a:r>
              <a:rPr lang="en-US" dirty="0" smtClean="0"/>
              <a:t>Invest in the safety net providers</a:t>
            </a:r>
          </a:p>
          <a:p>
            <a:pPr marL="342900" lvl="1" indent="-342900" eaLnBrk="1" hangingPunct="1">
              <a:buClr>
                <a:schemeClr val="accent1"/>
              </a:buClr>
              <a:buSzPct val="65000"/>
              <a:buFont typeface="Wingdings" pitchFamily="2" charset="2"/>
              <a:buChar char="n"/>
              <a:defRPr/>
            </a:pPr>
            <a:r>
              <a:rPr lang="en-US" dirty="0" smtClean="0"/>
              <a:t>Partnership with Medicaid managed care plan</a:t>
            </a:r>
          </a:p>
          <a:p>
            <a:pPr lvl="1" eaLnBrk="1" hangingPunct="1">
              <a:defRPr/>
            </a:pPr>
            <a:r>
              <a:rPr lang="en-US" dirty="0" smtClean="0"/>
              <a:t>Population-based implementation</a:t>
            </a:r>
            <a:endParaRPr lang="en-US" dirty="0"/>
          </a:p>
          <a:p>
            <a:pPr lvl="1" eaLnBrk="1" hangingPunct="1">
              <a:defRPr/>
            </a:pPr>
            <a:r>
              <a:rPr lang="en-US" dirty="0" smtClean="0"/>
              <a:t>Long-term relationships</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BB9E5920-BE23-4E00-AA5D-B080BEF90454}" type="slidenum">
              <a:rPr lang="en-US" altLang="en-US"/>
              <a:pPr>
                <a:defRPr/>
              </a:pPr>
              <a:t>25</a:t>
            </a:fld>
            <a:endParaRPr lang="en-US" altLang="en-US"/>
          </a:p>
        </p:txBody>
      </p:sp>
      <p:sp>
        <p:nvSpPr>
          <p:cNvPr id="28675" name="Rectangle 2"/>
          <p:cNvSpPr>
            <a:spLocks noGrp="1" noChangeArrowheads="1"/>
          </p:cNvSpPr>
          <p:nvPr>
            <p:ph type="title"/>
          </p:nvPr>
        </p:nvSpPr>
        <p:spPr/>
        <p:txBody>
          <a:bodyPr/>
          <a:lstStyle/>
          <a:p>
            <a:pPr eaLnBrk="1" hangingPunct="1"/>
            <a:r>
              <a:rPr lang="en-US" smtClean="0"/>
              <a:t>Learning Opportunities</a:t>
            </a:r>
          </a:p>
        </p:txBody>
      </p:sp>
      <p:sp>
        <p:nvSpPr>
          <p:cNvPr id="28676" name="Rectangle 3"/>
          <p:cNvSpPr>
            <a:spLocks noGrp="1" noChangeArrowheads="1"/>
          </p:cNvSpPr>
          <p:nvPr>
            <p:ph type="body" idx="1"/>
          </p:nvPr>
        </p:nvSpPr>
        <p:spPr>
          <a:xfrm>
            <a:off x="457200" y="981075"/>
            <a:ext cx="8229600" cy="4895850"/>
          </a:xfrm>
        </p:spPr>
        <p:txBody>
          <a:bodyPr/>
          <a:lstStyle/>
          <a:p>
            <a:pPr eaLnBrk="1" hangingPunct="1"/>
            <a:r>
              <a:rPr lang="en-US" dirty="0" smtClean="0"/>
              <a:t>Phone-based population recruitment</a:t>
            </a:r>
          </a:p>
          <a:p>
            <a:pPr eaLnBrk="1" hangingPunct="1"/>
            <a:r>
              <a:rPr lang="en-US" dirty="0" smtClean="0"/>
              <a:t>Health coaches </a:t>
            </a:r>
          </a:p>
          <a:p>
            <a:pPr lvl="1" eaLnBrk="1" hangingPunct="1"/>
            <a:r>
              <a:rPr lang="en-US" dirty="0" smtClean="0"/>
              <a:t>Tailoring, training, and turnover</a:t>
            </a:r>
          </a:p>
          <a:p>
            <a:pPr lvl="1" eaLnBrk="1" hangingPunct="1"/>
            <a:r>
              <a:rPr lang="en-US" dirty="0" smtClean="0"/>
              <a:t>Bicultural as well as bilingual staff</a:t>
            </a:r>
          </a:p>
          <a:p>
            <a:pPr eaLnBrk="1" hangingPunct="1"/>
            <a:r>
              <a:rPr lang="en-US" dirty="0" smtClean="0"/>
              <a:t>Assessing fidelity: data collection &amp; feedback</a:t>
            </a:r>
          </a:p>
          <a:p>
            <a:pPr eaLnBrk="1" hangingPunct="1"/>
            <a:r>
              <a:rPr lang="en-US" dirty="0" smtClean="0"/>
              <a:t>Quasi-experimental designs beyond RCT</a:t>
            </a:r>
          </a:p>
          <a:p>
            <a:pPr eaLnBrk="1" hangingPunct="1"/>
            <a:endParaRPr lang="en-US" dirty="0" smtClean="0"/>
          </a:p>
          <a:p>
            <a:pPr eaLnBrk="1" hangingPunct="1"/>
            <a:endParaRPr lang="en-US" dirty="0" smtClean="0"/>
          </a:p>
        </p:txBody>
      </p:sp>
      <p:sp>
        <p:nvSpPr>
          <p:cNvPr id="28677" name="Rectangle 4"/>
          <p:cNvSpPr>
            <a:spLocks noChangeArrowheads="1"/>
          </p:cNvSpPr>
          <p:nvPr/>
        </p:nvSpPr>
        <p:spPr bwMode="auto">
          <a:xfrm>
            <a:off x="6192838" y="5832475"/>
            <a:ext cx="2700337" cy="369888"/>
          </a:xfrm>
          <a:prstGeom prst="rect">
            <a:avLst/>
          </a:prstGeom>
          <a:noFill/>
          <a:ln w="9525">
            <a:noFill/>
            <a:miter lim="800000"/>
            <a:headEnd/>
            <a:tailEnd/>
          </a:ln>
        </p:spPr>
        <p:txBody>
          <a:bodyPr>
            <a:spAutoFit/>
          </a:bodyPr>
          <a:lstStyle/>
          <a:p>
            <a:r>
              <a:rPr lang="en-US" i="1">
                <a:solidFill>
                  <a:srgbClr val="FFFFFF"/>
                </a:solidFill>
              </a:rPr>
              <a:t>Handley 2011 (in press)</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44B84963-FFB5-4893-A16B-D99C4C3BAD2B}" type="slidenum">
              <a:rPr lang="en-US" altLang="en-US"/>
              <a:pPr>
                <a:defRPr/>
              </a:pPr>
              <a:t>26</a:t>
            </a:fld>
            <a:endParaRPr lang="en-US" altLang="en-US"/>
          </a:p>
        </p:txBody>
      </p:sp>
      <p:sp>
        <p:nvSpPr>
          <p:cNvPr id="29699" name="Rectangle 2"/>
          <p:cNvSpPr>
            <a:spLocks noGrp="1" noChangeArrowheads="1"/>
          </p:cNvSpPr>
          <p:nvPr>
            <p:ph type="title"/>
          </p:nvPr>
        </p:nvSpPr>
        <p:spPr/>
        <p:txBody>
          <a:bodyPr/>
          <a:lstStyle/>
          <a:p>
            <a:pPr eaLnBrk="1" hangingPunct="1"/>
            <a:r>
              <a:rPr lang="en-US" dirty="0" smtClean="0"/>
              <a:t>Future Directions</a:t>
            </a:r>
          </a:p>
        </p:txBody>
      </p:sp>
      <p:sp>
        <p:nvSpPr>
          <p:cNvPr id="29700" name="Rectangle 3"/>
          <p:cNvSpPr>
            <a:spLocks noGrp="1" noChangeArrowheads="1"/>
          </p:cNvSpPr>
          <p:nvPr>
            <p:ph type="body" idx="1"/>
          </p:nvPr>
        </p:nvSpPr>
        <p:spPr>
          <a:xfrm>
            <a:off x="457200" y="981075"/>
            <a:ext cx="8229600" cy="4895850"/>
          </a:xfrm>
        </p:spPr>
        <p:txBody>
          <a:bodyPr/>
          <a:lstStyle/>
          <a:p>
            <a:pPr eaLnBrk="1" hangingPunct="1"/>
            <a:r>
              <a:rPr lang="en-US" smtClean="0"/>
              <a:t>Scope: develop new content for health promotion self-mgmt across health conditions</a:t>
            </a:r>
          </a:p>
          <a:p>
            <a:pPr eaLnBrk="1" hangingPunct="1"/>
            <a:r>
              <a:rPr lang="en-US" smtClean="0"/>
              <a:t>Platform: mHealth beyond telephone outreach</a:t>
            </a:r>
          </a:p>
          <a:p>
            <a:pPr eaLnBrk="1" hangingPunct="1"/>
            <a:r>
              <a:rPr lang="en-US" smtClean="0"/>
              <a:t>Linkages to patient-centered medical home, including electronic health records</a:t>
            </a:r>
          </a:p>
          <a:p>
            <a:pPr eaLnBrk="1" hangingPunct="1"/>
            <a:r>
              <a:rPr lang="en-US" smtClean="0"/>
              <a:t>Fidelity to mission</a:t>
            </a:r>
          </a:p>
          <a:p>
            <a:pPr eaLnBrk="1" hangingPunct="1"/>
            <a:r>
              <a:rPr lang="en-US" smtClean="0"/>
              <a:t>Reach and sustainability: </a:t>
            </a:r>
          </a:p>
          <a:p>
            <a:pPr lvl="1" eaLnBrk="1" hangingPunct="1"/>
            <a:r>
              <a:rPr lang="en-US" smtClean="0"/>
              <a:t>Within our health system</a:t>
            </a:r>
          </a:p>
          <a:p>
            <a:pPr lvl="1" eaLnBrk="1" hangingPunct="1"/>
            <a:r>
              <a:rPr lang="en-US" smtClean="0"/>
              <a:t>Medicaid  and other insurers</a:t>
            </a:r>
          </a:p>
          <a:p>
            <a:pPr eaLnBrk="1" hangingPunct="1"/>
            <a:endParaRPr lang="en-US" smtClean="0"/>
          </a:p>
          <a:p>
            <a:pPr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9BA6B49C-543C-4B3A-8678-EB784732EBDC}" type="slidenum">
              <a:rPr lang="en-US" altLang="en-US"/>
              <a:pPr>
                <a:defRPr/>
              </a:pPr>
              <a:t>27</a:t>
            </a:fld>
            <a:endParaRPr lang="en-US" altLang="en-US"/>
          </a:p>
        </p:txBody>
      </p:sp>
      <p:sp>
        <p:nvSpPr>
          <p:cNvPr id="4101" name="Rectangle 2"/>
          <p:cNvSpPr>
            <a:spLocks noGrp="1" noChangeArrowheads="1"/>
          </p:cNvSpPr>
          <p:nvPr>
            <p:ph type="title"/>
          </p:nvPr>
        </p:nvSpPr>
        <p:spPr/>
        <p:txBody>
          <a:bodyPr/>
          <a:lstStyle/>
          <a:p>
            <a:pPr eaLnBrk="1" hangingPunct="1"/>
            <a:r>
              <a:rPr lang="en-US" smtClean="0"/>
              <a:t>Acknowledgements</a:t>
            </a:r>
          </a:p>
        </p:txBody>
      </p:sp>
      <p:sp>
        <p:nvSpPr>
          <p:cNvPr id="4102" name="Rectangle 3"/>
          <p:cNvSpPr>
            <a:spLocks noGrp="1" noChangeArrowheads="1"/>
          </p:cNvSpPr>
          <p:nvPr>
            <p:ph type="body" idx="1"/>
          </p:nvPr>
        </p:nvSpPr>
        <p:spPr>
          <a:xfrm>
            <a:off x="457200" y="1089025"/>
            <a:ext cx="8229600" cy="4932363"/>
          </a:xfrm>
        </p:spPr>
        <p:txBody>
          <a:bodyPr/>
          <a:lstStyle/>
          <a:p>
            <a:pPr eaLnBrk="1" hangingPunct="1"/>
            <a:r>
              <a:rPr lang="en-US" sz="2400" smtClean="0"/>
              <a:t>Dean Schillinger</a:t>
            </a:r>
          </a:p>
          <a:p>
            <a:pPr eaLnBrk="1" hangingPunct="1"/>
            <a:r>
              <a:rPr lang="en-US" sz="2400" smtClean="0"/>
              <a:t>Margaret Handley</a:t>
            </a:r>
          </a:p>
          <a:p>
            <a:pPr eaLnBrk="1" hangingPunct="1"/>
            <a:r>
              <a:rPr lang="en-US" sz="2400" smtClean="0"/>
              <a:t>Judy Quan</a:t>
            </a:r>
          </a:p>
          <a:p>
            <a:pPr eaLnBrk="1" hangingPunct="1"/>
            <a:r>
              <a:rPr lang="en-US" sz="2400" smtClean="0"/>
              <a:t>Urmimala Sarkar</a:t>
            </a:r>
          </a:p>
          <a:p>
            <a:pPr eaLnBrk="1" hangingPunct="1"/>
            <a:r>
              <a:rPr lang="en-US" sz="2400" smtClean="0"/>
              <a:t>Catalina Soria, Claudia Barrera, and Phiona Tan</a:t>
            </a:r>
          </a:p>
          <a:p>
            <a:pPr eaLnBrk="1" hangingPunct="1"/>
            <a:r>
              <a:rPr lang="en-US" sz="2400" smtClean="0"/>
              <a:t>Kelly Pfeifer, Allison Lum, Dawn Surratt, Karen Fong, Jennifer Beach, Juanita Gonzalez, Nicole Lam, Stanley Tan, and San Francisco Health Plan</a:t>
            </a:r>
          </a:p>
          <a:p>
            <a:pPr eaLnBrk="1" hangingPunct="1"/>
            <a:r>
              <a:rPr lang="en-US" sz="2400" smtClean="0"/>
              <a:t>California Diabetes Program</a:t>
            </a:r>
          </a:p>
        </p:txBody>
      </p:sp>
      <p:graphicFrame>
        <p:nvGraphicFramePr>
          <p:cNvPr id="4098" name="Object 1"/>
          <p:cNvGraphicFramePr>
            <a:graphicFrameLocks noChangeAspect="1"/>
          </p:cNvGraphicFramePr>
          <p:nvPr/>
        </p:nvGraphicFramePr>
        <p:xfrm>
          <a:off x="7208838" y="6200775"/>
          <a:ext cx="495300" cy="657225"/>
        </p:xfrm>
        <a:graphic>
          <a:graphicData uri="http://schemas.openxmlformats.org/presentationml/2006/ole">
            <mc:AlternateContent xmlns:mc="http://schemas.openxmlformats.org/markup-compatibility/2006">
              <mc:Choice xmlns:v="urn:schemas-microsoft-com:vml" Requires="v">
                <p:oleObj spid="_x0000_s4101" r:id="rId4" imgW="13695238" imgH="19352381" progId="">
                  <p:embed/>
                </p:oleObj>
              </mc:Choice>
              <mc:Fallback>
                <p:oleObj r:id="rId4" imgW="13695238" imgH="19352381" progId="">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8838" y="6200775"/>
                        <a:ext cx="495300" cy="65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1" descr="California Diabetes Program logo&#10;San Francisco Health Plan logo"/>
          <p:cNvGrpSpPr/>
          <p:nvPr/>
        </p:nvGrpSpPr>
        <p:grpSpPr>
          <a:xfrm>
            <a:off x="5022850" y="831850"/>
            <a:ext cx="3257550" cy="2009775"/>
            <a:chOff x="5022850" y="831850"/>
            <a:chExt cx="3257550" cy="2009775"/>
          </a:xfrm>
        </p:grpSpPr>
        <p:pic>
          <p:nvPicPr>
            <p:cNvPr id="4103" name="Picture 2623" descr="sfhp_logo_307_425_letter"/>
            <p:cNvPicPr>
              <a:picLocks noChangeAspect="1" noChangeArrowheads="1"/>
            </p:cNvPicPr>
            <p:nvPr/>
          </p:nvPicPr>
          <p:blipFill>
            <a:blip r:embed="rId6" cstate="print"/>
            <a:srcRect/>
            <a:stretch>
              <a:fillRect/>
            </a:stretch>
          </p:blipFill>
          <p:spPr bwMode="auto">
            <a:xfrm>
              <a:off x="6792913" y="831850"/>
              <a:ext cx="1487487" cy="2009775"/>
            </a:xfrm>
            <a:prstGeom prst="rect">
              <a:avLst/>
            </a:prstGeom>
            <a:noFill/>
            <a:ln w="9525">
              <a:noFill/>
              <a:miter lim="800000"/>
              <a:headEnd/>
              <a:tailEnd/>
            </a:ln>
          </p:spPr>
        </p:pic>
        <p:graphicFrame>
          <p:nvGraphicFramePr>
            <p:cNvPr id="4099" name="Object 2"/>
            <p:cNvGraphicFramePr>
              <a:graphicFrameLocks noChangeAspect="1"/>
            </p:cNvGraphicFramePr>
            <p:nvPr>
              <p:extLst>
                <p:ext uri="{D42A27DB-BD31-4B8C-83A1-F6EECF244321}">
                  <p14:modId xmlns:p14="http://schemas.microsoft.com/office/powerpoint/2010/main" val="444664556"/>
                </p:ext>
              </p:extLst>
            </p:nvPr>
          </p:nvGraphicFramePr>
          <p:xfrm>
            <a:off x="5022850" y="831850"/>
            <a:ext cx="1514475" cy="2009775"/>
          </p:xfrm>
          <a:graphic>
            <a:graphicData uri="http://schemas.openxmlformats.org/presentationml/2006/ole">
              <mc:AlternateContent xmlns:mc="http://schemas.openxmlformats.org/markup-compatibility/2006">
                <mc:Choice xmlns:v="urn:schemas-microsoft-com:vml" Requires="v">
                  <p:oleObj spid="_x0000_s4102" r:id="rId7" imgW="13695238" imgH="19352381" progId="">
                    <p:embed/>
                  </p:oleObj>
                </mc:Choice>
                <mc:Fallback>
                  <p:oleObj r:id="rId7" imgW="13695238" imgH="19352381"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2850" y="831850"/>
                          <a:ext cx="1514475" cy="2009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69046B72-A337-4B9F-B74E-77220BE13793}" type="slidenum">
              <a:rPr lang="en-US" altLang="en-US"/>
              <a:pPr>
                <a:defRPr/>
              </a:pPr>
              <a:t>3</a:t>
            </a:fld>
            <a:endParaRPr lang="en-US" altLang="en-US"/>
          </a:p>
        </p:txBody>
      </p:sp>
      <p:sp>
        <p:nvSpPr>
          <p:cNvPr id="8195" name="Rectangle 2"/>
          <p:cNvSpPr>
            <a:spLocks noGrp="1" noChangeArrowheads="1"/>
          </p:cNvSpPr>
          <p:nvPr>
            <p:ph type="title"/>
          </p:nvPr>
        </p:nvSpPr>
        <p:spPr/>
        <p:txBody>
          <a:bodyPr/>
          <a:lstStyle/>
          <a:p>
            <a:pPr eaLnBrk="1" hangingPunct="1"/>
            <a:r>
              <a:rPr lang="en-US" sz="4000" dirty="0" smtClean="0"/>
              <a:t>Defining our communities</a:t>
            </a:r>
          </a:p>
        </p:txBody>
      </p:sp>
      <p:sp>
        <p:nvSpPr>
          <p:cNvPr id="8196" name="Rectangle 3"/>
          <p:cNvSpPr>
            <a:spLocks noGrp="1" noChangeArrowheads="1"/>
          </p:cNvSpPr>
          <p:nvPr>
            <p:ph type="body" idx="1"/>
          </p:nvPr>
        </p:nvSpPr>
        <p:spPr>
          <a:xfrm>
            <a:off x="457200" y="1052513"/>
            <a:ext cx="8229600" cy="5005387"/>
          </a:xfrm>
        </p:spPr>
        <p:txBody>
          <a:bodyPr/>
          <a:lstStyle/>
          <a:p>
            <a:pPr eaLnBrk="1" hangingPunct="1"/>
            <a:r>
              <a:rPr lang="en-US" smtClean="0"/>
              <a:t>Practice-based researchers in CA safety net:</a:t>
            </a:r>
          </a:p>
          <a:p>
            <a:pPr lvl="1" eaLnBrk="1" hangingPunct="1"/>
            <a:r>
              <a:rPr lang="en-US" smtClean="0"/>
              <a:t>Persons with diabetes in San Francisco Community Health Network (CHNSF) </a:t>
            </a:r>
          </a:p>
          <a:p>
            <a:pPr lvl="1" eaLnBrk="1" hangingPunct="1"/>
            <a:r>
              <a:rPr lang="en-US" smtClean="0"/>
              <a:t>Primary care clinicians </a:t>
            </a:r>
          </a:p>
          <a:p>
            <a:pPr lvl="1" eaLnBrk="1" hangingPunct="1"/>
            <a:r>
              <a:rPr lang="en-US" smtClean="0"/>
              <a:t>Health plan / insurers overseeing care for persons with diabetes</a:t>
            </a:r>
          </a:p>
          <a:p>
            <a:pPr lvl="1" eaLnBrk="1" hangingPunct="1"/>
            <a:r>
              <a:rPr lang="en-US" smtClean="0"/>
              <a:t>Representative of larger CA communities</a:t>
            </a:r>
          </a:p>
          <a:p>
            <a:pPr eaLnBrk="1" hangingPunct="1"/>
            <a:r>
              <a:rPr lang="en-US" smtClean="0"/>
              <a:t>10-year evolution: disparities </a:t>
            </a:r>
            <a:r>
              <a:rPr lang="en-US" smtClean="0">
                <a:sym typeface="Wingdings" pitchFamily="2" charset="2"/>
              </a:rPr>
              <a:t> interventions  practice-/population-based implementation</a:t>
            </a:r>
            <a:endParaRPr lang="en-US" smtClean="0"/>
          </a:p>
          <a:p>
            <a:pPr lvl="1"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3F800196-D173-4AB5-A07A-CBB91DF1E855}" type="slidenum">
              <a:rPr lang="en-US" altLang="en-US"/>
              <a:pPr>
                <a:defRPr/>
              </a:pPr>
              <a:t>4</a:t>
            </a:fld>
            <a:endParaRPr lang="en-US" altLang="en-US"/>
          </a:p>
        </p:txBody>
      </p:sp>
      <p:sp>
        <p:nvSpPr>
          <p:cNvPr id="9219" name="Rectangle 2"/>
          <p:cNvSpPr>
            <a:spLocks noGrp="1" noChangeArrowheads="1"/>
          </p:cNvSpPr>
          <p:nvPr>
            <p:ph type="title"/>
          </p:nvPr>
        </p:nvSpPr>
        <p:spPr/>
        <p:txBody>
          <a:bodyPr/>
          <a:lstStyle/>
          <a:p>
            <a:pPr eaLnBrk="1" hangingPunct="1"/>
            <a:r>
              <a:rPr lang="en-US" sz="4000" dirty="0" smtClean="0"/>
              <a:t>Objectives</a:t>
            </a:r>
          </a:p>
        </p:txBody>
      </p:sp>
      <p:sp>
        <p:nvSpPr>
          <p:cNvPr id="9220" name="Rectangle 3"/>
          <p:cNvSpPr>
            <a:spLocks noGrp="1" noChangeArrowheads="1"/>
          </p:cNvSpPr>
          <p:nvPr>
            <p:ph type="body" idx="1"/>
          </p:nvPr>
        </p:nvSpPr>
        <p:spPr>
          <a:xfrm>
            <a:off x="457200" y="1160463"/>
            <a:ext cx="8229600" cy="4248150"/>
          </a:xfrm>
        </p:spPr>
        <p:txBody>
          <a:bodyPr/>
          <a:lstStyle/>
          <a:p>
            <a:pPr eaLnBrk="1" hangingPunct="1"/>
            <a:r>
              <a:rPr lang="en-US" smtClean="0"/>
              <a:t>Disparities in diabetes health due to communication barriers in traditional health care</a:t>
            </a:r>
          </a:p>
          <a:p>
            <a:pPr eaLnBrk="1" hangingPunct="1"/>
            <a:r>
              <a:rPr lang="en-US" smtClean="0"/>
              <a:t>Diabetes self-management  health IT intervention</a:t>
            </a:r>
          </a:p>
          <a:p>
            <a:pPr lvl="1" eaLnBrk="1" hangingPunct="1"/>
            <a:r>
              <a:rPr lang="en-US" smtClean="0"/>
              <a:t>Practice-based research  </a:t>
            </a:r>
            <a:r>
              <a:rPr lang="en-US" smtClean="0">
                <a:sym typeface="Wingdings" pitchFamily="2" charset="2"/>
              </a:rPr>
              <a:t> population-based implementation</a:t>
            </a:r>
            <a:endParaRPr lang="en-US" smtClean="0"/>
          </a:p>
          <a:p>
            <a:pPr lvl="1" eaLnBrk="1" hangingPunct="1"/>
            <a:r>
              <a:rPr lang="en-US" smtClean="0"/>
              <a:t>Impact on quality of life and self-management</a:t>
            </a:r>
          </a:p>
          <a:p>
            <a:pPr eaLnBrk="1" hangingPunct="1"/>
            <a:r>
              <a:rPr lang="en-US" smtClean="0"/>
              <a:t>Learning opportunities and next steps</a:t>
            </a:r>
          </a:p>
          <a:p>
            <a:pPr lvl="1" eaLnBrk="1" hangingPunct="1"/>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a:xfrm>
            <a:off x="609600" y="457200"/>
            <a:ext cx="7848600" cy="914400"/>
          </a:xfrm>
        </p:spPr>
        <p:txBody>
          <a:bodyPr/>
          <a:lstStyle/>
          <a:p>
            <a:r>
              <a:rPr lang="en-US" sz="4000" dirty="0" smtClean="0">
                <a:cs typeface="Times New Roman" pitchFamily="18" charset="0"/>
              </a:rPr>
              <a:t>Limited Health Literacy (LHL) </a:t>
            </a:r>
          </a:p>
        </p:txBody>
      </p:sp>
      <p:sp>
        <p:nvSpPr>
          <p:cNvPr id="10243" name="Rectangle 1027"/>
          <p:cNvSpPr>
            <a:spLocks noGrp="1" noChangeArrowheads="1"/>
          </p:cNvSpPr>
          <p:nvPr>
            <p:ph type="body" idx="1"/>
          </p:nvPr>
        </p:nvSpPr>
        <p:spPr>
          <a:xfrm>
            <a:off x="609600" y="1268413"/>
            <a:ext cx="8412163" cy="4495800"/>
          </a:xfrm>
        </p:spPr>
        <p:txBody>
          <a:bodyPr/>
          <a:lstStyle/>
          <a:p>
            <a:r>
              <a:rPr lang="en-US" sz="2800" dirty="0" smtClean="0">
                <a:cs typeface="Times New Roman" pitchFamily="18" charset="0"/>
              </a:rPr>
              <a:t>Over half of public hospital </a:t>
            </a:r>
            <a:r>
              <a:rPr lang="en-US" sz="2800" dirty="0" err="1" smtClean="0">
                <a:cs typeface="Times New Roman" pitchFamily="18" charset="0"/>
              </a:rPr>
              <a:t>pts</a:t>
            </a:r>
            <a:endParaRPr lang="en-US" sz="2800" dirty="0" smtClean="0">
              <a:cs typeface="Times New Roman" pitchFamily="18" charset="0"/>
            </a:endParaRPr>
          </a:p>
          <a:p>
            <a:r>
              <a:rPr lang="en-US" sz="2800" dirty="0" smtClean="0">
                <a:cs typeface="Times New Roman" pitchFamily="18" charset="0"/>
              </a:rPr>
              <a:t>Average reading level for Medicaid patient: grade 5</a:t>
            </a:r>
          </a:p>
          <a:p>
            <a:r>
              <a:rPr lang="en-US" sz="2800" dirty="0" smtClean="0">
                <a:cs typeface="Times New Roman" pitchFamily="18" charset="0"/>
              </a:rPr>
              <a:t>Impact on health outcomes:</a:t>
            </a:r>
          </a:p>
          <a:p>
            <a:pPr lvl="1"/>
            <a:r>
              <a:rPr lang="en-US" sz="2800" dirty="0" smtClean="0">
                <a:cs typeface="Times New Roman" pitchFamily="18" charset="0"/>
              </a:rPr>
              <a:t>Poorer knowledge of chronic conditions</a:t>
            </a:r>
          </a:p>
          <a:p>
            <a:pPr lvl="1"/>
            <a:r>
              <a:rPr lang="en-US" sz="2800" dirty="0" smtClean="0">
                <a:cs typeface="Times New Roman" pitchFamily="18" charset="0"/>
              </a:rPr>
              <a:t>Worse self-care </a:t>
            </a:r>
          </a:p>
          <a:p>
            <a:pPr lvl="1"/>
            <a:r>
              <a:rPr lang="en-US" sz="2800" dirty="0" smtClean="0">
                <a:cs typeface="Times New Roman" pitchFamily="18" charset="0"/>
              </a:rPr>
              <a:t>Higher utilization of services</a:t>
            </a:r>
          </a:p>
          <a:p>
            <a:pPr lvl="1"/>
            <a:r>
              <a:rPr lang="en-US" sz="2800" dirty="0" smtClean="0">
                <a:cs typeface="Times New Roman" pitchFamily="18" charset="0"/>
              </a:rPr>
              <a:t>Worse health outcomes</a:t>
            </a:r>
          </a:p>
          <a:p>
            <a:pPr lvl="2"/>
            <a:r>
              <a:rPr lang="en-US" sz="2800" dirty="0" smtClean="0"/>
              <a:t>Poor glycemic control (AOR 2.03; p = 0.02</a:t>
            </a:r>
            <a:r>
              <a:rPr lang="en-US" sz="2800" dirty="0" smtClean="0"/>
              <a:t>)</a:t>
            </a:r>
          </a:p>
          <a:p>
            <a:pPr marL="671512" lvl="2" indent="0" algn="ctr">
              <a:buNone/>
            </a:pPr>
            <a:r>
              <a:rPr lang="en-US" sz="2000" i="1" dirty="0"/>
              <a:t>Scott 2002, Williams 1998, Baker 2003, IOM 2004; </a:t>
            </a:r>
            <a:r>
              <a:rPr lang="en-US" sz="2000" i="1" dirty="0" err="1"/>
              <a:t>Schillinger</a:t>
            </a:r>
            <a:r>
              <a:rPr lang="en-US" sz="2000" i="1" dirty="0"/>
              <a:t> 2002</a:t>
            </a:r>
          </a:p>
          <a:p>
            <a:pPr lvl="2"/>
            <a:endParaRPr lang="en-US" sz="2800" dirty="0" smtClean="0">
              <a:cs typeface="Times New Roman" pitchFamily="18" charset="0"/>
            </a:endParaRPr>
          </a:p>
        </p:txBody>
      </p:sp>
      <p:sp>
        <p:nvSpPr>
          <p:cNvPr id="10244" name="Text Box 1028"/>
          <p:cNvSpPr txBox="1">
            <a:spLocks noChangeArrowheads="1"/>
          </p:cNvSpPr>
          <p:nvPr/>
        </p:nvSpPr>
        <p:spPr bwMode="auto">
          <a:xfrm>
            <a:off x="7721600" y="6521450"/>
            <a:ext cx="958850" cy="336550"/>
          </a:xfrm>
          <a:prstGeom prst="rect">
            <a:avLst/>
          </a:prstGeom>
          <a:noFill/>
          <a:ln w="12700">
            <a:noFill/>
            <a:miter lim="800000"/>
            <a:headEnd/>
            <a:tailEnd/>
          </a:ln>
        </p:spPr>
        <p:txBody>
          <a:bodyPr wrap="none">
            <a:spAutoFit/>
          </a:bodyPr>
          <a:lstStyle/>
          <a:p>
            <a:r>
              <a:rPr lang="en-US" sz="1600"/>
              <a:t>IOM 2004</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358775" y="228600"/>
            <a:ext cx="8534400" cy="1219200"/>
          </a:xfrm>
        </p:spPr>
        <p:txBody>
          <a:bodyPr/>
          <a:lstStyle/>
          <a:p>
            <a:r>
              <a:rPr lang="en-US" sz="3600" dirty="0" smtClean="0">
                <a:cs typeface="Times New Roman" pitchFamily="18" charset="0"/>
              </a:rPr>
              <a:t>… And Poor Communication with Clinicians</a:t>
            </a:r>
          </a:p>
        </p:txBody>
      </p:sp>
      <p:grpSp>
        <p:nvGrpSpPr>
          <p:cNvPr id="2" name="Group 1" descr="Bar graph of Inadequate HL and Adequate HL"/>
          <p:cNvGrpSpPr/>
          <p:nvPr/>
        </p:nvGrpSpPr>
        <p:grpSpPr>
          <a:xfrm>
            <a:off x="425450" y="1039813"/>
            <a:ext cx="8510588" cy="4951412"/>
            <a:chOff x="425450" y="1039813"/>
            <a:chExt cx="8510588" cy="4951412"/>
          </a:xfrm>
        </p:grpSpPr>
        <p:graphicFrame>
          <p:nvGraphicFramePr>
            <p:cNvPr id="2050" name="Object 3"/>
            <p:cNvGraphicFramePr>
              <a:graphicFrameLocks noChangeAspect="1"/>
            </p:cNvGraphicFramePr>
            <p:nvPr>
              <p:extLst>
                <p:ext uri="{D42A27DB-BD31-4B8C-83A1-F6EECF244321}">
                  <p14:modId xmlns:p14="http://schemas.microsoft.com/office/powerpoint/2010/main" val="1049037059"/>
                </p:ext>
              </p:extLst>
            </p:nvPr>
          </p:nvGraphicFramePr>
          <p:xfrm>
            <a:off x="425450" y="1039813"/>
            <a:ext cx="8356600" cy="4368800"/>
          </p:xfrm>
          <a:graphic>
            <a:graphicData uri="http://schemas.openxmlformats.org/presentationml/2006/ole">
              <mc:AlternateContent xmlns:mc="http://schemas.openxmlformats.org/markup-compatibility/2006">
                <mc:Choice xmlns:v="urn:schemas-microsoft-com:vml" Requires="v">
                  <p:oleObj spid="_x0000_s2052" name="Chart" r:id="rId4" imgW="9896551" imgH="5019726" progId="MSGraph.Chart.8">
                    <p:embed followColorScheme="full"/>
                  </p:oleObj>
                </mc:Choice>
                <mc:Fallback>
                  <p:oleObj name="Chart" r:id="rId4" imgW="9896551" imgH="5019726"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50" y="1039813"/>
                          <a:ext cx="8356600" cy="436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2" name="Text Box 8"/>
            <p:cNvSpPr txBox="1">
              <a:spLocks noChangeArrowheads="1"/>
            </p:cNvSpPr>
            <p:nvPr/>
          </p:nvSpPr>
          <p:spPr bwMode="auto">
            <a:xfrm>
              <a:off x="1403350" y="1163638"/>
              <a:ext cx="1296988" cy="860425"/>
            </a:xfrm>
            <a:prstGeom prst="rect">
              <a:avLst/>
            </a:prstGeom>
            <a:noFill/>
            <a:ln w="12700">
              <a:noFill/>
              <a:miter lim="800000"/>
              <a:headEnd/>
              <a:tailEnd/>
            </a:ln>
          </p:spPr>
          <p:txBody>
            <a:bodyPr lIns="0" tIns="0" rIns="0" bIns="0" anchor="ctr">
              <a:spAutoFit/>
            </a:bodyPr>
            <a:lstStyle/>
            <a:p>
              <a:pPr algn="ctr"/>
              <a:r>
                <a:rPr lang="en-US" sz="2800" dirty="0">
                  <a:latin typeface="Arial Narrow" pitchFamily="34" charset="0"/>
                </a:rPr>
                <a:t>OR=3.2</a:t>
              </a:r>
            </a:p>
            <a:p>
              <a:pPr algn="ctr"/>
              <a:r>
                <a:rPr lang="en-US" sz="2800" dirty="0">
                  <a:latin typeface="Arial Narrow" pitchFamily="34" charset="0"/>
                </a:rPr>
                <a:t>p&lt;0.01</a:t>
              </a:r>
            </a:p>
          </p:txBody>
        </p:sp>
        <p:sp>
          <p:nvSpPr>
            <p:cNvPr id="2053" name="Text Box 9"/>
            <p:cNvSpPr txBox="1">
              <a:spLocks noChangeArrowheads="1"/>
            </p:cNvSpPr>
            <p:nvPr/>
          </p:nvSpPr>
          <p:spPr bwMode="auto">
            <a:xfrm>
              <a:off x="3403600" y="1160463"/>
              <a:ext cx="1276350" cy="862012"/>
            </a:xfrm>
            <a:prstGeom prst="rect">
              <a:avLst/>
            </a:prstGeom>
            <a:noFill/>
            <a:ln w="12700">
              <a:noFill/>
              <a:miter lim="800000"/>
              <a:headEnd/>
              <a:tailEnd/>
            </a:ln>
          </p:spPr>
          <p:txBody>
            <a:bodyPr lIns="0" tIns="0" rIns="0" bIns="0" anchor="ctr">
              <a:spAutoFit/>
            </a:bodyPr>
            <a:lstStyle/>
            <a:p>
              <a:pPr algn="ctr"/>
              <a:r>
                <a:rPr lang="en-US" sz="2800" dirty="0">
                  <a:latin typeface="Arial Narrow" pitchFamily="34" charset="0"/>
                </a:rPr>
                <a:t>OR=3.3</a:t>
              </a:r>
            </a:p>
            <a:p>
              <a:pPr algn="ctr"/>
              <a:r>
                <a:rPr lang="en-US" sz="2800" dirty="0">
                  <a:latin typeface="Arial Narrow" pitchFamily="34" charset="0"/>
                </a:rPr>
                <a:t>p=0.02</a:t>
              </a:r>
            </a:p>
          </p:txBody>
        </p:sp>
        <p:sp>
          <p:nvSpPr>
            <p:cNvPr id="2054" name="Text Box 10"/>
            <p:cNvSpPr txBox="1">
              <a:spLocks noChangeArrowheads="1"/>
            </p:cNvSpPr>
            <p:nvPr/>
          </p:nvSpPr>
          <p:spPr bwMode="auto">
            <a:xfrm>
              <a:off x="5170488" y="1125538"/>
              <a:ext cx="1489075" cy="860425"/>
            </a:xfrm>
            <a:prstGeom prst="rect">
              <a:avLst/>
            </a:prstGeom>
            <a:noFill/>
            <a:ln w="12700">
              <a:noFill/>
              <a:miter lim="800000"/>
              <a:headEnd/>
              <a:tailEnd/>
            </a:ln>
          </p:spPr>
          <p:txBody>
            <a:bodyPr lIns="0" tIns="0" rIns="0" bIns="0" anchor="ctr">
              <a:spAutoFit/>
            </a:bodyPr>
            <a:lstStyle/>
            <a:p>
              <a:pPr algn="ctr"/>
              <a:r>
                <a:rPr lang="en-US" sz="2800">
                  <a:latin typeface="Arial Narrow" pitchFamily="34" charset="0"/>
                </a:rPr>
                <a:t>OR=2.4</a:t>
              </a:r>
            </a:p>
            <a:p>
              <a:pPr algn="ctr"/>
              <a:r>
                <a:rPr lang="en-US" sz="2800">
                  <a:latin typeface="Arial Narrow" pitchFamily="34" charset="0"/>
                </a:rPr>
                <a:t>p=0.02</a:t>
              </a:r>
            </a:p>
          </p:txBody>
        </p:sp>
        <p:sp>
          <p:nvSpPr>
            <p:cNvPr id="2055" name="Text Box 11"/>
            <p:cNvSpPr txBox="1">
              <a:spLocks noChangeArrowheads="1"/>
            </p:cNvSpPr>
            <p:nvPr/>
          </p:nvSpPr>
          <p:spPr bwMode="auto">
            <a:xfrm>
              <a:off x="7234238" y="1120775"/>
              <a:ext cx="1225550" cy="862013"/>
            </a:xfrm>
            <a:prstGeom prst="rect">
              <a:avLst/>
            </a:prstGeom>
            <a:noFill/>
            <a:ln w="12700">
              <a:noFill/>
              <a:miter lim="800000"/>
              <a:headEnd/>
              <a:tailEnd/>
            </a:ln>
          </p:spPr>
          <p:txBody>
            <a:bodyPr lIns="0" tIns="0" rIns="0" bIns="0" anchor="ctr">
              <a:spAutoFit/>
            </a:bodyPr>
            <a:lstStyle/>
            <a:p>
              <a:pPr algn="ctr"/>
              <a:r>
                <a:rPr lang="en-US" sz="2800">
                  <a:solidFill>
                    <a:srgbClr val="FFC000"/>
                  </a:solidFill>
                  <a:latin typeface="Arial Narrow" pitchFamily="34" charset="0"/>
                </a:rPr>
                <a:t>OR=1.9</a:t>
              </a:r>
            </a:p>
            <a:p>
              <a:pPr algn="ctr"/>
              <a:r>
                <a:rPr lang="en-US" sz="2800">
                  <a:solidFill>
                    <a:srgbClr val="FFC000"/>
                  </a:solidFill>
                  <a:latin typeface="Arial Narrow" pitchFamily="34" charset="0"/>
                </a:rPr>
                <a:t>p=0.04</a:t>
              </a:r>
            </a:p>
          </p:txBody>
        </p:sp>
        <p:sp>
          <p:nvSpPr>
            <p:cNvPr id="2056" name="Text Box 20"/>
            <p:cNvSpPr txBox="1">
              <a:spLocks noChangeArrowheads="1"/>
            </p:cNvSpPr>
            <p:nvPr/>
          </p:nvSpPr>
          <p:spPr bwMode="auto">
            <a:xfrm>
              <a:off x="6570663" y="5621338"/>
              <a:ext cx="2365375" cy="368300"/>
            </a:xfrm>
            <a:prstGeom prst="rect">
              <a:avLst/>
            </a:prstGeom>
            <a:noFill/>
            <a:ln w="12700">
              <a:noFill/>
              <a:miter lim="800000"/>
              <a:headEnd/>
              <a:tailEnd/>
            </a:ln>
          </p:spPr>
          <p:txBody>
            <a:bodyPr wrap="none">
              <a:spAutoFit/>
            </a:bodyPr>
            <a:lstStyle/>
            <a:p>
              <a:r>
                <a:rPr lang="en-US" i="1">
                  <a:solidFill>
                    <a:srgbClr val="FFFFFF"/>
                  </a:solidFill>
                </a:rPr>
                <a:t>Schillinger PEC 2004</a:t>
              </a:r>
            </a:p>
          </p:txBody>
        </p:sp>
        <p:sp>
          <p:nvSpPr>
            <p:cNvPr id="2057" name="TextBox 8"/>
            <p:cNvSpPr txBox="1">
              <a:spLocks noChangeArrowheads="1"/>
            </p:cNvSpPr>
            <p:nvPr/>
          </p:nvSpPr>
          <p:spPr bwMode="auto">
            <a:xfrm>
              <a:off x="695325" y="5619750"/>
              <a:ext cx="2005013" cy="369888"/>
            </a:xfrm>
            <a:prstGeom prst="rect">
              <a:avLst/>
            </a:prstGeom>
            <a:noFill/>
            <a:ln w="9525">
              <a:noFill/>
              <a:miter lim="800000"/>
              <a:headEnd/>
              <a:tailEnd/>
            </a:ln>
          </p:spPr>
          <p:txBody>
            <a:bodyPr wrap="none">
              <a:spAutoFit/>
            </a:bodyPr>
            <a:lstStyle/>
            <a:p>
              <a:r>
                <a:rPr lang="en-US">
                  <a:solidFill>
                    <a:srgbClr val="FFFFFF"/>
                  </a:solidFill>
                </a:rPr>
                <a:t>* Usually / Always</a:t>
              </a:r>
            </a:p>
          </p:txBody>
        </p:sp>
        <p:sp>
          <p:nvSpPr>
            <p:cNvPr id="2058" name="TextBox 9"/>
            <p:cNvSpPr txBox="1">
              <a:spLocks noChangeArrowheads="1"/>
            </p:cNvSpPr>
            <p:nvPr/>
          </p:nvSpPr>
          <p:spPr bwMode="auto">
            <a:xfrm>
              <a:off x="2886075" y="5621338"/>
              <a:ext cx="4568825" cy="369887"/>
            </a:xfrm>
            <a:prstGeom prst="rect">
              <a:avLst/>
            </a:prstGeom>
            <a:noFill/>
            <a:ln w="9525">
              <a:noFill/>
              <a:miter lim="800000"/>
              <a:headEnd/>
              <a:tailEnd/>
            </a:ln>
          </p:spPr>
          <p:txBody>
            <a:bodyPr>
              <a:spAutoFit/>
            </a:bodyPr>
            <a:lstStyle/>
            <a:p>
              <a:r>
                <a:rPr lang="en-US">
                  <a:solidFill>
                    <a:srgbClr val="FFFFFF"/>
                  </a:solidFill>
                </a:rPr>
                <a:t>** Never, Rarely, Sometimes</a:t>
              </a:r>
            </a:p>
          </p:txBody>
        </p:sp>
      </p:gr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AEF446EC-7480-4865-9343-091B67EE3994}" type="slidenum">
              <a:rPr lang="en-US" altLang="en-US"/>
              <a:pPr>
                <a:defRPr/>
              </a:pPr>
              <a:t>7</a:t>
            </a:fld>
            <a:endParaRPr lang="en-US" altLang="en-US"/>
          </a:p>
        </p:txBody>
      </p:sp>
      <p:sp>
        <p:nvSpPr>
          <p:cNvPr id="11267" name="Rectangle 2"/>
          <p:cNvSpPr>
            <a:spLocks noGrp="1" noChangeArrowheads="1"/>
          </p:cNvSpPr>
          <p:nvPr>
            <p:ph type="title"/>
          </p:nvPr>
        </p:nvSpPr>
        <p:spPr>
          <a:xfrm>
            <a:off x="457200" y="277813"/>
            <a:ext cx="8686800" cy="882650"/>
          </a:xfrm>
        </p:spPr>
        <p:txBody>
          <a:bodyPr/>
          <a:lstStyle/>
          <a:p>
            <a:pPr eaLnBrk="1" hangingPunct="1"/>
            <a:r>
              <a:rPr lang="en-US" sz="4000" dirty="0" smtClean="0"/>
              <a:t>Limited English Proficiency (LEP) &amp; Lack of Language-Concordant Care</a:t>
            </a:r>
          </a:p>
        </p:txBody>
      </p:sp>
      <p:sp>
        <p:nvSpPr>
          <p:cNvPr id="14340" name="Rectangle 3"/>
          <p:cNvSpPr>
            <a:spLocks noGrp="1" noChangeArrowheads="1"/>
          </p:cNvSpPr>
          <p:nvPr>
            <p:ph type="body" idx="1"/>
          </p:nvPr>
        </p:nvSpPr>
        <p:spPr>
          <a:xfrm>
            <a:off x="457200" y="1628775"/>
            <a:ext cx="8229600" cy="4248150"/>
          </a:xfrm>
        </p:spPr>
        <p:txBody>
          <a:bodyPr/>
          <a:lstStyle/>
          <a:p>
            <a:pPr marL="342900" lvl="1" indent="-342900" eaLnBrk="1" hangingPunct="1">
              <a:buClr>
                <a:schemeClr val="accent1"/>
              </a:buClr>
              <a:buSzPct val="65000"/>
              <a:buFont typeface="Wingdings" pitchFamily="2" charset="2"/>
              <a:buChar char="n"/>
              <a:defRPr/>
            </a:pPr>
            <a:r>
              <a:rPr lang="en-US" sz="2800" dirty="0" smtClean="0"/>
              <a:t>6.2 million </a:t>
            </a:r>
            <a:r>
              <a:rPr lang="en-US" sz="2800" dirty="0"/>
              <a:t>(19</a:t>
            </a:r>
            <a:r>
              <a:rPr lang="en-US" sz="2800" dirty="0" smtClean="0"/>
              <a:t>%) in California 2000 census </a:t>
            </a:r>
          </a:p>
          <a:p>
            <a:pPr marL="342900" lvl="1" indent="-342900" eaLnBrk="1" hangingPunct="1">
              <a:buClr>
                <a:schemeClr val="accent1"/>
              </a:buClr>
              <a:buSzPct val="65000"/>
              <a:buFont typeface="Wingdings" pitchFamily="2" charset="2"/>
              <a:buChar char="n"/>
              <a:defRPr/>
            </a:pPr>
            <a:r>
              <a:rPr lang="en-US" sz="2800" dirty="0" smtClean="0"/>
              <a:t>LEP Asian immigrants using interpreters report unasked questions about care (30% vs. 21%, P&lt;.001) </a:t>
            </a:r>
          </a:p>
          <a:p>
            <a:pPr eaLnBrk="1" hangingPunct="1">
              <a:defRPr/>
            </a:pPr>
            <a:r>
              <a:rPr lang="en-US" sz="2800" dirty="0" smtClean="0"/>
              <a:t>LEP Latinos with</a:t>
            </a:r>
            <a:r>
              <a:rPr lang="en-US" sz="2800" dirty="0" smtClean="0">
                <a:sym typeface="Wingdings" pitchFamily="2" charset="2"/>
              </a:rPr>
              <a:t> </a:t>
            </a:r>
            <a:r>
              <a:rPr lang="en-US" sz="2800" dirty="0" smtClean="0"/>
              <a:t>language discordant MD had increased odds of poor control (AOR 1.98)</a:t>
            </a:r>
          </a:p>
          <a:p>
            <a:pPr eaLnBrk="1" hangingPunct="1">
              <a:defRPr/>
            </a:pPr>
            <a:r>
              <a:rPr lang="en-US" sz="2800" dirty="0" smtClean="0"/>
              <a:t>Less likely to report receiving self-</a:t>
            </a:r>
            <a:r>
              <a:rPr lang="en-US" sz="2800" dirty="0" err="1" smtClean="0"/>
              <a:t>mgmt</a:t>
            </a:r>
            <a:r>
              <a:rPr lang="en-US" sz="2800" dirty="0" smtClean="0"/>
              <a:t> </a:t>
            </a:r>
            <a:r>
              <a:rPr lang="en-US" sz="2800" dirty="0" smtClean="0"/>
              <a:t>advice</a:t>
            </a:r>
          </a:p>
          <a:p>
            <a:pPr marL="0" indent="0" eaLnBrk="1" hangingPunct="1">
              <a:buNone/>
              <a:defRPr/>
            </a:pPr>
            <a:endParaRPr lang="en-US" sz="2800" dirty="0" smtClean="0"/>
          </a:p>
          <a:p>
            <a:pPr marL="0" indent="0" algn="r" eaLnBrk="1" hangingPunct="1">
              <a:buNone/>
              <a:defRPr/>
            </a:pPr>
            <a:r>
              <a:rPr lang="en-US" sz="1800" i="1" dirty="0"/>
              <a:t>Wilson 2005; Fernandez 2010; Green AR 2005;  Lopez-Quintero 2009</a:t>
            </a:r>
          </a:p>
          <a:p>
            <a:pPr eaLnBrk="1" hangingPunct="1">
              <a:defRPr/>
            </a:pPr>
            <a:endParaRPr lang="en-US" sz="2800" dirty="0" smtClean="0"/>
          </a:p>
          <a:p>
            <a:pPr lvl="1" eaLnBrk="1" hangingPunct="1">
              <a:defRPr/>
            </a:pPr>
            <a:endParaRPr lang="en-US" dirty="0" smtClean="0"/>
          </a:p>
          <a:p>
            <a:pPr lvl="1" eaLnBrk="1" hangingPunct="1">
              <a:defRPr/>
            </a:pP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2431D3EE-9D56-4C97-8B3B-C3EED80E0BE4}" type="slidenum">
              <a:rPr lang="en-US" altLang="en-US"/>
              <a:pPr>
                <a:defRPr/>
              </a:pPr>
              <a:t>8</a:t>
            </a:fld>
            <a:endParaRPr lang="en-US" altLang="en-US"/>
          </a:p>
        </p:txBody>
      </p:sp>
      <p:sp>
        <p:nvSpPr>
          <p:cNvPr id="12291" name="Rectangle 2"/>
          <p:cNvSpPr>
            <a:spLocks noGrp="1" noChangeArrowheads="1"/>
          </p:cNvSpPr>
          <p:nvPr>
            <p:ph type="title"/>
          </p:nvPr>
        </p:nvSpPr>
        <p:spPr>
          <a:xfrm>
            <a:off x="457200" y="422275"/>
            <a:ext cx="8353425" cy="919163"/>
          </a:xfrm>
        </p:spPr>
        <p:txBody>
          <a:bodyPr/>
          <a:lstStyle/>
          <a:p>
            <a:pPr eaLnBrk="1" hangingPunct="1"/>
            <a:r>
              <a:rPr lang="en-US" sz="4000" dirty="0" smtClean="0"/>
              <a:t>Health IT for Self-Management Support</a:t>
            </a:r>
          </a:p>
        </p:txBody>
      </p:sp>
      <p:sp>
        <p:nvSpPr>
          <p:cNvPr id="12292" name="Rectangle 3"/>
          <p:cNvSpPr>
            <a:spLocks noGrp="1" noChangeArrowheads="1"/>
          </p:cNvSpPr>
          <p:nvPr>
            <p:ph type="body" idx="1"/>
          </p:nvPr>
        </p:nvSpPr>
        <p:spPr>
          <a:xfrm>
            <a:off x="457200" y="1341438"/>
            <a:ext cx="8229600" cy="4535487"/>
          </a:xfrm>
        </p:spPr>
        <p:txBody>
          <a:bodyPr/>
          <a:lstStyle/>
          <a:p>
            <a:pPr eaLnBrk="1" hangingPunct="1"/>
            <a:r>
              <a:rPr lang="en-US" dirty="0" smtClean="0"/>
              <a:t>Self-management support improves behaviors, satisfaction, and outcomes </a:t>
            </a:r>
          </a:p>
          <a:p>
            <a:pPr eaLnBrk="1" hangingPunct="1"/>
            <a:r>
              <a:rPr lang="en-US" dirty="0" smtClean="0"/>
              <a:t>Desired by patients with LHL and LEP</a:t>
            </a:r>
          </a:p>
          <a:p>
            <a:pPr eaLnBrk="1" hangingPunct="1"/>
            <a:r>
              <a:rPr lang="en-US" dirty="0" smtClean="0"/>
              <a:t>Automated telephone self-management (ATSM)</a:t>
            </a:r>
          </a:p>
          <a:p>
            <a:pPr lvl="1" eaLnBrk="1" hangingPunct="1">
              <a:spcBef>
                <a:spcPct val="0"/>
              </a:spcBef>
            </a:pPr>
            <a:r>
              <a:rPr lang="en-US" dirty="0" smtClean="0"/>
              <a:t>97% of adults in CA have phone</a:t>
            </a:r>
          </a:p>
          <a:p>
            <a:pPr lvl="1" eaLnBrk="1" hangingPunct="1">
              <a:spcBef>
                <a:spcPct val="0"/>
              </a:spcBef>
            </a:pPr>
            <a:r>
              <a:rPr lang="en-US" dirty="0" smtClean="0"/>
              <a:t>Relatively inexpensive and efficient</a:t>
            </a:r>
          </a:p>
          <a:p>
            <a:pPr lvl="1" eaLnBrk="1" hangingPunct="1">
              <a:spcBef>
                <a:spcPct val="0"/>
              </a:spcBef>
            </a:pPr>
            <a:r>
              <a:rPr lang="en-US" dirty="0" smtClean="0"/>
              <a:t>Control jargon, volume, pace, and language</a:t>
            </a:r>
          </a:p>
          <a:p>
            <a:pPr lvl="1" eaLnBrk="1" hangingPunct="1">
              <a:spcBef>
                <a:spcPct val="0"/>
              </a:spcBef>
            </a:pPr>
            <a:r>
              <a:rPr lang="en-US" dirty="0" smtClean="0"/>
              <a:t>Effective in diverse, low income patients </a:t>
            </a:r>
            <a:endParaRPr lang="en-US" dirty="0" smtClean="0"/>
          </a:p>
          <a:p>
            <a:pPr marL="344487" lvl="1" indent="0" algn="r" eaLnBrk="1" hangingPunct="1">
              <a:spcBef>
                <a:spcPct val="0"/>
              </a:spcBef>
              <a:buNone/>
            </a:pPr>
            <a:r>
              <a:rPr lang="en-US" sz="1800" i="1" dirty="0" err="1"/>
              <a:t>Sarkar</a:t>
            </a:r>
            <a:r>
              <a:rPr lang="en-US" sz="1800" i="1" dirty="0"/>
              <a:t> 2008 </a:t>
            </a:r>
            <a:endParaRPr lang="en-US" sz="1800" dirty="0" smtClean="0"/>
          </a:p>
          <a:p>
            <a:pPr lvl="1" eaLnBrk="1" hangingPunct="1"/>
            <a:endParaRPr lang="en-US" dirty="0" smtClean="0"/>
          </a:p>
          <a:p>
            <a:pPr lvl="1" eaLnBrk="1" hangingPunct="1"/>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A87D9C80-2FA3-4D40-99D4-FD1843393349}" type="slidenum">
              <a:rPr lang="en-US" altLang="en-US"/>
              <a:pPr>
                <a:defRPr/>
              </a:pPr>
              <a:t>9</a:t>
            </a:fld>
            <a:endParaRPr lang="en-US" altLang="en-US"/>
          </a:p>
        </p:txBody>
      </p:sp>
      <p:sp>
        <p:nvSpPr>
          <p:cNvPr id="13315" name="Rectangle 2"/>
          <p:cNvSpPr>
            <a:spLocks noGrp="1" noChangeArrowheads="1"/>
          </p:cNvSpPr>
          <p:nvPr>
            <p:ph type="title"/>
          </p:nvPr>
        </p:nvSpPr>
        <p:spPr/>
        <p:txBody>
          <a:bodyPr/>
          <a:lstStyle/>
          <a:p>
            <a:pPr eaLnBrk="1" hangingPunct="1"/>
            <a:r>
              <a:rPr lang="en-US" sz="4000" i="1" dirty="0" smtClean="0">
                <a:solidFill>
                  <a:srgbClr val="FFC000"/>
                </a:solidFill>
                <a:cs typeface="Times New Roman" pitchFamily="18" charset="0"/>
              </a:rPr>
              <a:t>Improving Diabetes Efforts Across Language and Literacy (IDEALL)</a:t>
            </a:r>
            <a:endParaRPr lang="en-US" sz="3800" dirty="0" smtClean="0"/>
          </a:p>
        </p:txBody>
      </p:sp>
      <p:sp>
        <p:nvSpPr>
          <p:cNvPr id="8196" name="Rectangle 3"/>
          <p:cNvSpPr>
            <a:spLocks noGrp="1" noChangeArrowheads="1"/>
          </p:cNvSpPr>
          <p:nvPr>
            <p:ph type="body" idx="1"/>
          </p:nvPr>
        </p:nvSpPr>
        <p:spPr>
          <a:xfrm>
            <a:off x="457200" y="1628775"/>
            <a:ext cx="4176713" cy="2317750"/>
          </a:xfrm>
        </p:spPr>
        <p:txBody>
          <a:bodyPr/>
          <a:lstStyle/>
          <a:p>
            <a:pPr eaLnBrk="1" hangingPunct="1"/>
            <a:r>
              <a:rPr lang="en-US" sz="2800" dirty="0" smtClean="0">
                <a:cs typeface="Times New Roman" pitchFamily="18" charset="0"/>
              </a:rPr>
              <a:t>Developed with users</a:t>
            </a:r>
          </a:p>
          <a:p>
            <a:pPr eaLnBrk="1" hangingPunct="1"/>
            <a:r>
              <a:rPr lang="en-US" sz="2800" dirty="0" smtClean="0">
                <a:cs typeface="Times New Roman" pitchFamily="18" charset="0"/>
              </a:rPr>
              <a:t>Preferred language</a:t>
            </a:r>
            <a:endParaRPr lang="en-US" sz="2800" dirty="0" smtClean="0"/>
          </a:p>
          <a:p>
            <a:pPr eaLnBrk="1" hangingPunct="1"/>
            <a:r>
              <a:rPr lang="en-US" sz="2800" dirty="0" smtClean="0">
                <a:cs typeface="Times New Roman" pitchFamily="18" charset="0"/>
              </a:rPr>
              <a:t>Weekly surveillance </a:t>
            </a:r>
          </a:p>
          <a:p>
            <a:pPr eaLnBrk="1" hangingPunct="1"/>
            <a:r>
              <a:rPr lang="en-US" sz="2800" dirty="0" smtClean="0">
                <a:cs typeface="Times New Roman" pitchFamily="18" charset="0"/>
              </a:rPr>
              <a:t>Touch tone response</a:t>
            </a:r>
            <a:endParaRPr lang="en-US" sz="2800" dirty="0" smtClean="0"/>
          </a:p>
          <a:p>
            <a:pPr eaLnBrk="1" hangingPunct="1"/>
            <a:r>
              <a:rPr lang="en-US" sz="2800" dirty="0" smtClean="0">
                <a:cs typeface="Times New Roman" pitchFamily="18" charset="0"/>
              </a:rPr>
              <a:t>Tailored </a:t>
            </a:r>
            <a:r>
              <a:rPr lang="en-US" sz="2800" dirty="0" smtClean="0">
                <a:cs typeface="Times New Roman" pitchFamily="18" charset="0"/>
              </a:rPr>
              <a:t>education</a:t>
            </a:r>
          </a:p>
          <a:p>
            <a:pPr eaLnBrk="1" hangingPunct="1"/>
            <a:r>
              <a:rPr lang="en-US" sz="2800" dirty="0">
                <a:cs typeface="Times New Roman" pitchFamily="18" charset="0"/>
              </a:rPr>
              <a:t>Language-concordant care managers respond to out-of-range </a:t>
            </a:r>
            <a:r>
              <a:rPr lang="en-US" sz="2800" dirty="0" smtClean="0">
                <a:cs typeface="Times New Roman" pitchFamily="18" charset="0"/>
              </a:rPr>
              <a:t>triggers</a:t>
            </a:r>
            <a:r>
              <a:rPr lang="en-US" sz="2800" dirty="0" smtClean="0">
                <a:cs typeface="Times New Roman" pitchFamily="18" charset="0"/>
              </a:rPr>
              <a:t> </a:t>
            </a:r>
            <a:endParaRPr lang="en-US" sz="2800" dirty="0" smtClean="0">
              <a:cs typeface="Times New Roman" pitchFamily="18" charset="0"/>
            </a:endParaRPr>
          </a:p>
          <a:p>
            <a:pPr lvl="1" eaLnBrk="1" hangingPunct="1"/>
            <a:endParaRPr lang="en-US" dirty="0" smtClean="0"/>
          </a:p>
        </p:txBody>
      </p:sp>
      <p:grpSp>
        <p:nvGrpSpPr>
          <p:cNvPr id="2" name="Group 4" descr="Notify Clinics diagram"/>
          <p:cNvGrpSpPr>
            <a:grpSpLocks/>
          </p:cNvGrpSpPr>
          <p:nvPr/>
        </p:nvGrpSpPr>
        <p:grpSpPr bwMode="auto">
          <a:xfrm>
            <a:off x="4129608" y="1304764"/>
            <a:ext cx="5014900" cy="4680520"/>
            <a:chOff x="1536" y="1534"/>
            <a:chExt cx="2688" cy="1490"/>
          </a:xfrm>
          <a:solidFill>
            <a:srgbClr val="FFFFFF"/>
          </a:solidFill>
        </p:grpSpPr>
        <p:sp>
          <p:nvSpPr>
            <p:cNvPr id="6" name="Rectangle 5"/>
            <p:cNvSpPr>
              <a:spLocks noChangeArrowheads="1"/>
            </p:cNvSpPr>
            <p:nvPr/>
          </p:nvSpPr>
          <p:spPr bwMode="auto">
            <a:xfrm>
              <a:off x="1536" y="1534"/>
              <a:ext cx="2688" cy="1490"/>
            </a:xfrm>
            <a:prstGeom prst="rect">
              <a:avLst/>
            </a:prstGeom>
            <a:noFill/>
            <a:ln w="63500">
              <a:noFill/>
              <a:miter lim="800000"/>
              <a:headEnd w="lg" len="med"/>
              <a:tailEnd w="lg" len="med"/>
            </a:ln>
          </p:spPr>
          <p:txBody>
            <a:bodyPr/>
            <a:lstStyle/>
            <a:p>
              <a:pPr>
                <a:defRPr/>
              </a:pPr>
              <a:endParaRPr lang="en-US"/>
            </a:p>
          </p:txBody>
        </p:sp>
        <p:sp>
          <p:nvSpPr>
            <p:cNvPr id="7" name="Line 6"/>
            <p:cNvSpPr>
              <a:spLocks noChangeShapeType="1"/>
            </p:cNvSpPr>
            <p:nvPr/>
          </p:nvSpPr>
          <p:spPr bwMode="auto">
            <a:xfrm>
              <a:off x="2167" y="2371"/>
              <a:ext cx="223" cy="257"/>
            </a:xfrm>
            <a:prstGeom prst="line">
              <a:avLst/>
            </a:prstGeom>
            <a:grpFill/>
            <a:ln w="63500">
              <a:noFill/>
              <a:round/>
              <a:headEnd w="lg" len="med"/>
              <a:tailEnd type="triangle" w="lg" len="med"/>
            </a:ln>
          </p:spPr>
          <p:txBody>
            <a:bodyPr/>
            <a:lstStyle/>
            <a:p>
              <a:pPr>
                <a:defRPr/>
              </a:pPr>
              <a:endParaRPr lang="en-US"/>
            </a:p>
          </p:txBody>
        </p:sp>
        <p:sp>
          <p:nvSpPr>
            <p:cNvPr id="8" name="Text Box 7"/>
            <p:cNvSpPr txBox="1">
              <a:spLocks noChangeArrowheads="1"/>
            </p:cNvSpPr>
            <p:nvPr/>
          </p:nvSpPr>
          <p:spPr bwMode="auto">
            <a:xfrm>
              <a:off x="2461" y="2634"/>
              <a:ext cx="835" cy="295"/>
            </a:xfrm>
            <a:prstGeom prst="rect">
              <a:avLst/>
            </a:prstGeom>
            <a:grpFill/>
            <a:ln w="63500">
              <a:noFill/>
              <a:miter lim="800000"/>
              <a:headEnd w="lg" len="med"/>
              <a:tailEnd w="lg" len="med"/>
            </a:ln>
          </p:spPr>
          <p:txBody>
            <a:bodyPr/>
            <a:lstStyle/>
            <a:p>
              <a:pPr algn="ctr" eaLnBrk="0" hangingPunct="0">
                <a:defRPr/>
              </a:pPr>
              <a:r>
                <a:rPr lang="en-US" sz="2800" dirty="0">
                  <a:solidFill>
                    <a:srgbClr val="111111"/>
                  </a:solidFill>
                  <a:latin typeface="+mn-lt"/>
                </a:rPr>
                <a:t>NP Care manager</a:t>
              </a:r>
              <a:endParaRPr lang="en-US" sz="2800" dirty="0">
                <a:latin typeface="+mn-lt"/>
              </a:endParaRPr>
            </a:p>
          </p:txBody>
        </p:sp>
        <p:sp>
          <p:nvSpPr>
            <p:cNvPr id="9" name="Text Box 8"/>
            <p:cNvSpPr txBox="1">
              <a:spLocks noChangeArrowheads="1"/>
            </p:cNvSpPr>
            <p:nvPr/>
          </p:nvSpPr>
          <p:spPr bwMode="auto">
            <a:xfrm>
              <a:off x="3408" y="2149"/>
              <a:ext cx="537" cy="177"/>
            </a:xfrm>
            <a:prstGeom prst="rect">
              <a:avLst/>
            </a:prstGeom>
            <a:grpFill/>
            <a:ln w="63500">
              <a:noFill/>
              <a:miter lim="800000"/>
              <a:headEnd w="lg" len="med"/>
              <a:tailEnd w="lg" len="med"/>
            </a:ln>
          </p:spPr>
          <p:txBody>
            <a:bodyPr/>
            <a:lstStyle/>
            <a:p>
              <a:pPr algn="ctr" eaLnBrk="0" hangingPunct="0">
                <a:defRPr/>
              </a:pPr>
              <a:r>
                <a:rPr lang="en-US" sz="2800" dirty="0">
                  <a:solidFill>
                    <a:srgbClr val="111111"/>
                  </a:solidFill>
                  <a:latin typeface="+mn-lt"/>
                </a:rPr>
                <a:t>PCP</a:t>
              </a:r>
            </a:p>
          </p:txBody>
        </p:sp>
        <p:sp>
          <p:nvSpPr>
            <p:cNvPr id="10" name="Text Box 9"/>
            <p:cNvSpPr txBox="1">
              <a:spLocks noChangeArrowheads="1"/>
            </p:cNvSpPr>
            <p:nvPr/>
          </p:nvSpPr>
          <p:spPr bwMode="auto">
            <a:xfrm>
              <a:off x="1806" y="2149"/>
              <a:ext cx="662" cy="177"/>
            </a:xfrm>
            <a:prstGeom prst="rect">
              <a:avLst/>
            </a:prstGeom>
            <a:grpFill/>
            <a:ln w="63500">
              <a:noFill/>
              <a:miter lim="800000"/>
              <a:headEnd w="lg" len="med"/>
              <a:tailEnd w="lg" len="med"/>
            </a:ln>
          </p:spPr>
          <p:txBody>
            <a:bodyPr/>
            <a:lstStyle/>
            <a:p>
              <a:pPr algn="ctr" eaLnBrk="0" hangingPunct="0">
                <a:defRPr/>
              </a:pPr>
              <a:r>
                <a:rPr lang="en-US" sz="2800" dirty="0">
                  <a:solidFill>
                    <a:srgbClr val="111111"/>
                  </a:solidFill>
                  <a:latin typeface="+mj-lt"/>
                </a:rPr>
                <a:t>ATSM</a:t>
              </a:r>
            </a:p>
          </p:txBody>
        </p:sp>
        <p:sp>
          <p:nvSpPr>
            <p:cNvPr id="11" name="Text Box 10"/>
            <p:cNvSpPr txBox="1">
              <a:spLocks noChangeArrowheads="1"/>
            </p:cNvSpPr>
            <p:nvPr/>
          </p:nvSpPr>
          <p:spPr bwMode="auto">
            <a:xfrm>
              <a:off x="2390" y="1614"/>
              <a:ext cx="906" cy="183"/>
            </a:xfrm>
            <a:prstGeom prst="rect">
              <a:avLst/>
            </a:prstGeom>
            <a:grpFill/>
            <a:ln w="63500">
              <a:noFill/>
              <a:miter lim="800000"/>
              <a:headEnd w="lg" len="med"/>
              <a:tailEnd w="lg" len="med"/>
            </a:ln>
          </p:spPr>
          <p:txBody>
            <a:bodyPr/>
            <a:lstStyle/>
            <a:p>
              <a:pPr algn="ctr" eaLnBrk="0" hangingPunct="0">
                <a:defRPr/>
              </a:pPr>
              <a:r>
                <a:rPr lang="en-US" sz="2800" dirty="0">
                  <a:solidFill>
                    <a:srgbClr val="111111"/>
                  </a:solidFill>
                  <a:latin typeface="+mn-lt"/>
                </a:rPr>
                <a:t>Patient</a:t>
              </a:r>
            </a:p>
          </p:txBody>
        </p:sp>
        <p:sp>
          <p:nvSpPr>
            <p:cNvPr id="12" name="Line 11"/>
            <p:cNvSpPr>
              <a:spLocks noChangeShapeType="1"/>
            </p:cNvSpPr>
            <p:nvPr/>
          </p:nvSpPr>
          <p:spPr bwMode="auto">
            <a:xfrm>
              <a:off x="3310" y="1829"/>
              <a:ext cx="256" cy="254"/>
            </a:xfrm>
            <a:prstGeom prst="line">
              <a:avLst/>
            </a:prstGeom>
            <a:grpFill/>
            <a:ln w="63500">
              <a:noFill/>
              <a:round/>
              <a:headEnd type="triangle" w="lg" len="med"/>
              <a:tailEnd type="triangle" w="lg" len="med"/>
            </a:ln>
          </p:spPr>
          <p:txBody>
            <a:bodyPr/>
            <a:lstStyle/>
            <a:p>
              <a:pPr>
                <a:defRPr/>
              </a:pPr>
              <a:endParaRPr lang="en-US"/>
            </a:p>
          </p:txBody>
        </p:sp>
        <p:sp>
          <p:nvSpPr>
            <p:cNvPr id="13" name="Line 12"/>
            <p:cNvSpPr>
              <a:spLocks noChangeShapeType="1"/>
            </p:cNvSpPr>
            <p:nvPr/>
          </p:nvSpPr>
          <p:spPr bwMode="auto">
            <a:xfrm flipV="1">
              <a:off x="3296" y="2375"/>
              <a:ext cx="305" cy="259"/>
            </a:xfrm>
            <a:prstGeom prst="line">
              <a:avLst/>
            </a:prstGeom>
            <a:grpFill/>
            <a:ln w="63500">
              <a:noFill/>
              <a:round/>
              <a:headEnd type="triangle" w="lg" len="med"/>
              <a:tailEnd type="triangle" w="lg" len="med"/>
            </a:ln>
          </p:spPr>
          <p:txBody>
            <a:bodyPr/>
            <a:lstStyle/>
            <a:p>
              <a:pPr>
                <a:defRPr/>
              </a:pPr>
              <a:endParaRPr lang="en-US"/>
            </a:p>
          </p:txBody>
        </p:sp>
        <p:sp>
          <p:nvSpPr>
            <p:cNvPr id="14" name="Line 13"/>
            <p:cNvSpPr>
              <a:spLocks noChangeShapeType="1"/>
            </p:cNvSpPr>
            <p:nvPr/>
          </p:nvSpPr>
          <p:spPr bwMode="auto">
            <a:xfrm>
              <a:off x="2854" y="1860"/>
              <a:ext cx="0" cy="740"/>
            </a:xfrm>
            <a:prstGeom prst="line">
              <a:avLst/>
            </a:prstGeom>
            <a:grpFill/>
            <a:ln w="63500">
              <a:noFill/>
              <a:prstDash val="dash"/>
              <a:round/>
              <a:headEnd type="triangle" w="lg" len="med"/>
              <a:tailEnd type="triangle" w="lg" len="med"/>
            </a:ln>
          </p:spPr>
          <p:txBody>
            <a:bodyPr/>
            <a:lstStyle/>
            <a:p>
              <a:pPr>
                <a:defRPr/>
              </a:pPr>
              <a:endParaRPr lang="en-US"/>
            </a:p>
          </p:txBody>
        </p:sp>
      </p:grpSp>
      <p:sp>
        <p:nvSpPr>
          <p:cNvPr id="13319" name="Line 12"/>
          <p:cNvSpPr>
            <a:spLocks noChangeShapeType="1"/>
          </p:cNvSpPr>
          <p:nvPr/>
        </p:nvSpPr>
        <p:spPr bwMode="auto">
          <a:xfrm flipV="1">
            <a:off x="5262563" y="2255838"/>
            <a:ext cx="569912" cy="812800"/>
          </a:xfrm>
          <a:prstGeom prst="line">
            <a:avLst/>
          </a:prstGeom>
          <a:noFill/>
          <a:ln w="63500">
            <a:solidFill>
              <a:srgbClr val="FFFFFF"/>
            </a:solidFill>
            <a:round/>
            <a:headEnd type="triangle" w="lg" len="med"/>
            <a:tailEnd type="triangle" w="lg" len="med"/>
          </a:ln>
        </p:spPr>
        <p:txBody>
          <a:bodyPr/>
          <a:lstStyle/>
          <a:p>
            <a:endParaRPr lang="en-US"/>
          </a:p>
        </p:txBody>
      </p:sp>
      <p:sp>
        <p:nvSpPr>
          <p:cNvPr id="13320" name="Line 12"/>
          <p:cNvSpPr>
            <a:spLocks noChangeShapeType="1"/>
          </p:cNvSpPr>
          <p:nvPr/>
        </p:nvSpPr>
        <p:spPr bwMode="auto">
          <a:xfrm flipV="1">
            <a:off x="7475538" y="3927475"/>
            <a:ext cx="568325" cy="812800"/>
          </a:xfrm>
          <a:prstGeom prst="line">
            <a:avLst/>
          </a:prstGeom>
          <a:noFill/>
          <a:ln w="63500">
            <a:solidFill>
              <a:srgbClr val="FFFFFF"/>
            </a:solidFill>
            <a:round/>
            <a:headEnd type="triangle" w="lg" len="med"/>
            <a:tailEnd type="triangle" w="lg" len="med"/>
          </a:ln>
        </p:spPr>
        <p:txBody>
          <a:bodyPr/>
          <a:lstStyle/>
          <a:p>
            <a:endParaRPr lang="en-US"/>
          </a:p>
        </p:txBody>
      </p:sp>
      <p:sp>
        <p:nvSpPr>
          <p:cNvPr id="13321" name="Line 12"/>
          <p:cNvSpPr>
            <a:spLocks noChangeShapeType="1"/>
          </p:cNvSpPr>
          <p:nvPr/>
        </p:nvSpPr>
        <p:spPr bwMode="auto">
          <a:xfrm flipH="1" flipV="1">
            <a:off x="7470775" y="2290763"/>
            <a:ext cx="593725" cy="814387"/>
          </a:xfrm>
          <a:prstGeom prst="line">
            <a:avLst/>
          </a:prstGeom>
          <a:noFill/>
          <a:ln w="63500">
            <a:solidFill>
              <a:srgbClr val="FFFFFF"/>
            </a:solidFill>
            <a:round/>
            <a:headEnd type="triangle" w="lg" len="med"/>
            <a:tailEnd type="triangle" w="lg" len="med"/>
          </a:ln>
        </p:spPr>
        <p:txBody>
          <a:bodyPr/>
          <a:lstStyle/>
          <a:p>
            <a:endParaRPr lang="en-US"/>
          </a:p>
        </p:txBody>
      </p:sp>
      <p:sp>
        <p:nvSpPr>
          <p:cNvPr id="13322" name="Line 12"/>
          <p:cNvSpPr>
            <a:spLocks noChangeShapeType="1"/>
          </p:cNvSpPr>
          <p:nvPr/>
        </p:nvSpPr>
        <p:spPr bwMode="auto">
          <a:xfrm flipH="1" flipV="1">
            <a:off x="5383213" y="3911600"/>
            <a:ext cx="593725" cy="812800"/>
          </a:xfrm>
          <a:prstGeom prst="line">
            <a:avLst/>
          </a:prstGeom>
          <a:noFill/>
          <a:ln w="63500">
            <a:solidFill>
              <a:srgbClr val="FFFFFF"/>
            </a:solidFill>
            <a:round/>
            <a:headEnd type="triangle" w="lg" len="med"/>
            <a:tailEnd type="none" w="lg" len="med"/>
          </a:ln>
        </p:spPr>
        <p:txBody>
          <a:bodyPr/>
          <a:lstStyle/>
          <a:p>
            <a:endParaRPr lang="en-US"/>
          </a:p>
        </p:txBody>
      </p:sp>
      <p:sp>
        <p:nvSpPr>
          <p:cNvPr id="26" name="Rectangle 3"/>
          <p:cNvSpPr txBox="1">
            <a:spLocks noChangeArrowheads="1"/>
          </p:cNvSpPr>
          <p:nvPr/>
        </p:nvSpPr>
        <p:spPr bwMode="auto">
          <a:xfrm>
            <a:off x="7439025" y="4640263"/>
            <a:ext cx="1849438" cy="1092200"/>
          </a:xfrm>
          <a:prstGeom prst="rect">
            <a:avLst/>
          </a:prstGeom>
          <a:noFill/>
          <a:ln w="9525">
            <a:noFill/>
            <a:miter lim="800000"/>
            <a:headEnd/>
            <a:tailEnd/>
          </a:ln>
        </p:spPr>
        <p:txBody>
          <a:bodyPr/>
          <a:lstStyle/>
          <a:p>
            <a:pPr marL="342900" indent="-342900">
              <a:spcBef>
                <a:spcPct val="20000"/>
              </a:spcBef>
              <a:buClr>
                <a:schemeClr val="accent1"/>
              </a:buClr>
              <a:buSzPct val="65000"/>
              <a:buFont typeface="Wingdings" pitchFamily="2" charset="2"/>
              <a:buChar char="n"/>
              <a:defRPr/>
            </a:pPr>
            <a:r>
              <a:rPr lang="en-US" sz="2800" kern="0" dirty="0">
                <a:solidFill>
                  <a:srgbClr val="FFFFFF"/>
                </a:solidFill>
                <a:latin typeface="+mn-lt"/>
                <a:cs typeface="Times New Roman" pitchFamily="18" charset="0"/>
              </a:rPr>
              <a:t>Notify clinics</a:t>
            </a:r>
            <a:endParaRPr lang="en-US" sz="2800" kern="0" dirty="0">
              <a:solidFill>
                <a:srgbClr val="FFFFFF"/>
              </a:solidFill>
              <a:latin typeface="+mn-lt"/>
              <a:cs typeface="+mn-cs"/>
            </a:endParaRPr>
          </a:p>
          <a:p>
            <a:pPr marL="669925" lvl="1" indent="-325438">
              <a:spcBef>
                <a:spcPct val="20000"/>
              </a:spcBef>
              <a:buClr>
                <a:schemeClr val="tx1"/>
              </a:buClr>
              <a:buFont typeface="Wingdings" pitchFamily="2" charset="2"/>
              <a:buChar char="§"/>
              <a:defRPr/>
            </a:pPr>
            <a:endParaRPr lang="en-US" sz="2800" kern="0" dirty="0">
              <a:solidFill>
                <a:srgbClr val="FFFFFF"/>
              </a:solidFill>
              <a:latin typeface="+mn-lt"/>
            </a:endParaRPr>
          </a:p>
        </p:txBody>
      </p:sp>
      <p:sp>
        <p:nvSpPr>
          <p:cNvPr id="13324" name="Line 12"/>
          <p:cNvSpPr>
            <a:spLocks noChangeShapeType="1"/>
          </p:cNvSpPr>
          <p:nvPr/>
        </p:nvSpPr>
        <p:spPr bwMode="auto">
          <a:xfrm flipV="1">
            <a:off x="6567488" y="2290763"/>
            <a:ext cx="12700" cy="2278062"/>
          </a:xfrm>
          <a:prstGeom prst="line">
            <a:avLst/>
          </a:prstGeom>
          <a:noFill/>
          <a:ln w="63500">
            <a:solidFill>
              <a:srgbClr val="FFFFFF"/>
            </a:solidFill>
            <a:round/>
            <a:headEnd type="triangle" w="lg" len="med"/>
            <a:tailEnd type="triangle" w="lg" len="med"/>
          </a:ln>
        </p:spPr>
        <p:txBody>
          <a:bodyPr/>
          <a:lstStyle/>
          <a:p>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9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9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9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6">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P spid="26" grpId="0"/>
    </p:bldLst>
  </p:timing>
</p:sld>
</file>

<file path=ppt/theme/theme1.xml><?xml version="1.0" encoding="utf-8"?>
<a:theme xmlns:a="http://schemas.openxmlformats.org/drawingml/2006/main" name="Edge">
  <a:themeElements>
    <a:clrScheme name="Edge 11">
      <a:dk1>
        <a:srgbClr val="333399"/>
      </a:dk1>
      <a:lt1>
        <a:srgbClr val="FFCC00"/>
      </a:lt1>
      <a:dk2>
        <a:srgbClr val="000066"/>
      </a:dk2>
      <a:lt2>
        <a:srgbClr val="FFCC00"/>
      </a:lt2>
      <a:accent1>
        <a:srgbClr val="0066CC"/>
      </a:accent1>
      <a:accent2>
        <a:srgbClr val="0066CC"/>
      </a:accent2>
      <a:accent3>
        <a:srgbClr val="AAAAB8"/>
      </a:accent3>
      <a:accent4>
        <a:srgbClr val="DAAE00"/>
      </a:accent4>
      <a:accent5>
        <a:srgbClr val="AAB8E2"/>
      </a:accent5>
      <a:accent6>
        <a:srgbClr val="005CB9"/>
      </a:accent6>
      <a:hlink>
        <a:srgbClr val="3366CC"/>
      </a:hlink>
      <a:folHlink>
        <a:srgbClr val="006666"/>
      </a:folHlink>
    </a:clrScheme>
    <a:fontScheme name="Edg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10">
        <a:dk1>
          <a:srgbClr val="333399"/>
        </a:dk1>
        <a:lt1>
          <a:srgbClr val="FFCC00"/>
        </a:lt1>
        <a:dk2>
          <a:srgbClr val="000066"/>
        </a:dk2>
        <a:lt2>
          <a:srgbClr val="FFCC00"/>
        </a:lt2>
        <a:accent1>
          <a:srgbClr val="0066CC"/>
        </a:accent1>
        <a:accent2>
          <a:srgbClr val="3366CC"/>
        </a:accent2>
        <a:accent3>
          <a:srgbClr val="AAAAB8"/>
        </a:accent3>
        <a:accent4>
          <a:srgbClr val="DAAE00"/>
        </a:accent4>
        <a:accent5>
          <a:srgbClr val="AAB8E2"/>
        </a:accent5>
        <a:accent6>
          <a:srgbClr val="2D5CB9"/>
        </a:accent6>
        <a:hlink>
          <a:srgbClr val="3366CC"/>
        </a:hlink>
        <a:folHlink>
          <a:srgbClr val="006666"/>
        </a:folHlink>
      </a:clrScheme>
      <a:clrMap bg1="dk2" tx1="lt1" bg2="dk1" tx2="lt2" accent1="accent1" accent2="accent2" accent3="accent3" accent4="accent4" accent5="accent5" accent6="accent6" hlink="hlink" folHlink="folHlink"/>
    </a:extraClrScheme>
    <a:extraClrScheme>
      <a:clrScheme name="Edge 11">
        <a:dk1>
          <a:srgbClr val="333399"/>
        </a:dk1>
        <a:lt1>
          <a:srgbClr val="FFCC00"/>
        </a:lt1>
        <a:dk2>
          <a:srgbClr val="000066"/>
        </a:dk2>
        <a:lt2>
          <a:srgbClr val="FFCC00"/>
        </a:lt2>
        <a:accent1>
          <a:srgbClr val="0066CC"/>
        </a:accent1>
        <a:accent2>
          <a:srgbClr val="0066CC"/>
        </a:accent2>
        <a:accent3>
          <a:srgbClr val="AAAAB8"/>
        </a:accent3>
        <a:accent4>
          <a:srgbClr val="DAAE00"/>
        </a:accent4>
        <a:accent5>
          <a:srgbClr val="AAB8E2"/>
        </a:accent5>
        <a:accent6>
          <a:srgbClr val="005CB9"/>
        </a:accent6>
        <a:hlink>
          <a:srgbClr val="3366CC"/>
        </a:hlink>
        <a:folHlink>
          <a:srgbClr val="00666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2437</TotalTime>
  <Words>2299</Words>
  <Application>Microsoft Macintosh PowerPoint</Application>
  <PresentationFormat>On-screen Show (4:3)</PresentationFormat>
  <Paragraphs>369</Paragraphs>
  <Slides>27</Slides>
  <Notes>25</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0" baseType="lpstr">
      <vt:lpstr>Edge</vt:lpstr>
      <vt:lpstr>Chart</vt:lpstr>
      <vt:lpstr>Worksheet</vt:lpstr>
      <vt:lpstr>Improving Diabetes Outcomes and Overcoming Communication Barriers for Vulnerable Communities Through Health IT Self Management Support</vt:lpstr>
      <vt:lpstr>Disclosures</vt:lpstr>
      <vt:lpstr>Defining our communities</vt:lpstr>
      <vt:lpstr>Objectives</vt:lpstr>
      <vt:lpstr>Limited Health Literacy (LHL) </vt:lpstr>
      <vt:lpstr>… And Poor Communication with Clinicians</vt:lpstr>
      <vt:lpstr>Limited English Proficiency (LEP) &amp; Lack of Language-Concordant Care</vt:lpstr>
      <vt:lpstr>Health IT for Self-Management Support</vt:lpstr>
      <vt:lpstr>Improving Diabetes Efforts Across Language and Literacy (IDEALL)</vt:lpstr>
      <vt:lpstr>IDEALL Development Process</vt:lpstr>
      <vt:lpstr>Health IT Can Promote Patient-Centered Diabetes Care (IDEALL)</vt:lpstr>
      <vt:lpstr>IDEALL Program Outcomes</vt:lpstr>
      <vt:lpstr>Qualitative Themes</vt:lpstr>
      <vt:lpstr>Potential for Medicaid Partnership </vt:lpstr>
      <vt:lpstr>SMART Steps: Partnering to Put Research Into Practice</vt:lpstr>
      <vt:lpstr>Quasi-Experimental Study Design</vt:lpstr>
      <vt:lpstr>Intervention: ATSM + health coach</vt:lpstr>
      <vt:lpstr>Outcomes</vt:lpstr>
      <vt:lpstr>Participants With 6-Month F/U (n=249)</vt:lpstr>
      <vt:lpstr>PowerPoint Presentation</vt:lpstr>
      <vt:lpstr>Engagement by Language Among Patients Exposed to 27 Calls (n=273) </vt:lpstr>
      <vt:lpstr>Change in Quality of Life at 6 Mos (n=249) </vt:lpstr>
      <vt:lpstr>Change in Self-Care at 6 Mos (n=249) </vt:lpstr>
      <vt:lpstr>Successful Engagement</vt:lpstr>
      <vt:lpstr>Learning Opportunities</vt:lpstr>
      <vt:lpstr>Future Directions</vt:lpstr>
      <vt:lpstr>Acknowledgements</vt:lpstr>
    </vt:vector>
  </TitlesOfParts>
  <Company>UCSF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Food Insecurity Increases Risk of Frequent Severe Hypoglycemia among Patients with Diabetes</dc:title>
  <dc:creator>UCSF</dc:creator>
  <cp:lastModifiedBy>Vanessa Graham</cp:lastModifiedBy>
  <cp:revision>171</cp:revision>
  <dcterms:created xsi:type="dcterms:W3CDTF">2010-04-14T19:12:15Z</dcterms:created>
  <dcterms:modified xsi:type="dcterms:W3CDTF">2011-10-20T20:31:22Z</dcterms:modified>
</cp:coreProperties>
</file>