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71" r:id="rId4"/>
    <p:sldId id="278" r:id="rId5"/>
    <p:sldId id="277" r:id="rId6"/>
    <p:sldId id="259" r:id="rId7"/>
    <p:sldId id="279" r:id="rId8"/>
    <p:sldId id="285" r:id="rId9"/>
    <p:sldId id="276" r:id="rId10"/>
    <p:sldId id="284" r:id="rId11"/>
    <p:sldId id="288" r:id="rId12"/>
    <p:sldId id="287" r:id="rId13"/>
    <p:sldId id="292" r:id="rId14"/>
    <p:sldId id="290" r:id="rId15"/>
    <p:sldId id="289" r:id="rId16"/>
    <p:sldId id="269" r:id="rId1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BC86"/>
    <a:srgbClr val="FFDC79"/>
    <a:srgbClr val="038371"/>
    <a:srgbClr val="07954E"/>
    <a:srgbClr val="000099"/>
    <a:srgbClr val="006600"/>
    <a:srgbClr val="0099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9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214"/>
            <a:ext cx="3037840" cy="4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30214"/>
            <a:ext cx="3037840" cy="4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67" tIns="46484" rIns="92967" bIns="4648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C0DF98-DDD0-478E-8F59-DD0509017D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3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579"/>
          </a:xfrm>
          <a:prstGeom prst="rect">
            <a:avLst/>
          </a:prstGeom>
        </p:spPr>
        <p:txBody>
          <a:bodyPr vert="horz" lIns="92967" tIns="46484" rIns="92967" bIns="464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579"/>
          </a:xfrm>
          <a:prstGeom prst="rect">
            <a:avLst/>
          </a:prstGeom>
        </p:spPr>
        <p:txBody>
          <a:bodyPr vert="horz" lIns="92967" tIns="46484" rIns="92967" bIns="46484" rtlCol="0"/>
          <a:lstStyle>
            <a:lvl1pPr algn="r">
              <a:defRPr sz="1200"/>
            </a:lvl1pPr>
          </a:lstStyle>
          <a:p>
            <a:fld id="{C2B54119-4EC8-4CA1-9F99-87BF11DEB792}" type="datetimeFigureOut">
              <a:rPr lang="en-US" smtClean="0"/>
              <a:pPr/>
              <a:t>10/20/11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67" tIns="46484" rIns="92967" bIns="4648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911"/>
            <a:ext cx="5608320" cy="4182817"/>
          </a:xfrm>
          <a:prstGeom prst="rect">
            <a:avLst/>
          </a:prstGeom>
        </p:spPr>
        <p:txBody>
          <a:bodyPr vert="horz" lIns="92967" tIns="46484" rIns="92967" bIns="4648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214"/>
            <a:ext cx="3037840" cy="464578"/>
          </a:xfrm>
          <a:prstGeom prst="rect">
            <a:avLst/>
          </a:prstGeom>
        </p:spPr>
        <p:txBody>
          <a:bodyPr vert="horz" lIns="92967" tIns="46484" rIns="92967" bIns="464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30214"/>
            <a:ext cx="3037840" cy="464578"/>
          </a:xfrm>
          <a:prstGeom prst="rect">
            <a:avLst/>
          </a:prstGeom>
        </p:spPr>
        <p:txBody>
          <a:bodyPr vert="horz" lIns="92967" tIns="46484" rIns="92967" bIns="46484" rtlCol="0" anchor="b"/>
          <a:lstStyle>
            <a:lvl1pPr algn="r">
              <a:defRPr sz="1200"/>
            </a:lvl1pPr>
          </a:lstStyle>
          <a:p>
            <a:fld id="{35446114-BC48-4E74-A1AD-8447EFE241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1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2418" indent="-232418">
              <a:buFont typeface="+mj-lt"/>
              <a:buAutoNum type="arabicPeriod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46114-BC48-4E74-A1AD-8447EFE2410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46114-BC48-4E74-A1AD-8447EFE2410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46114-BC48-4E74-A1AD-8447EFE2410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80375-1764-4BB9-B3D3-42E2C1D1EDB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46114-BC48-4E74-A1AD-8447EFE2410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46114-BC48-4E74-A1AD-8447EFE2410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32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2418" indent="-232418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46114-BC48-4E74-A1AD-8447EFE2410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2418" indent="-232418">
              <a:spcBef>
                <a:spcPct val="0"/>
              </a:spcBef>
              <a:buFont typeface="Calibri" pitchFamily="34" charset="0"/>
              <a:buAutoNum type="arabi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46114-BC48-4E74-A1AD-8447EFE2410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46114-BC48-4E74-A1AD-8447EFE2410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F80375-1764-4BB9-B3D3-42E2C1D1EDB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46114-BC48-4E74-A1AD-8447EFE2410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228600" indent="-228600">
              <a:buFont typeface="+mj-lt"/>
              <a:buAutoNum type="arabicPeriod"/>
            </a:pP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46114-BC48-4E74-A1AD-8447EFE2410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46114-BC48-4E74-A1AD-8447EFE2410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 b="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="1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251F71E-24E7-4797-870B-DEE2DC3126B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21863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50800" cap="flat" cmpd="sng">
            <a:solidFill>
              <a:srgbClr val="F2BC86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1864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50800">
            <a:solidFill>
              <a:srgbClr val="F2BC8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BB94-ABED-4C3F-A334-A79FB9A0E69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358E2-768C-41F5-8EEE-8B1CE26FD5A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7B11CFD-4FAD-46D6-98D5-D5155FEEB16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CB26178-77F3-4C21-8FA1-AC03C765994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3E33100-37F8-4094-9071-6C24C421896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51D44-B4BA-4FBD-BD4E-B7E65D33CEF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8AEA5-A0E0-4186-B0F5-CCA57C1EFB7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01E06-D664-49C7-A83C-72099F96AE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E0D7C-FFB9-4F38-9804-F589A30ABBF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35D20-225E-4773-8E46-E908303D105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C4E7B-2985-4FDB-AF70-20AE58D24A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7E56D-E588-4DF1-A696-366E4CD6C2D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14E2B-58F1-4557-9030-DCF0F3430A6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964F7A51-D60A-4E32-B12F-D8CB17D097B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20839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50800" cap="flat" cmpd="sng">
            <a:solidFill>
              <a:srgbClr val="F2BC86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0840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50800">
            <a:solidFill>
              <a:srgbClr val="F2BC86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239000" y="6255076"/>
            <a:ext cx="1905000" cy="60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 b="1">
          <a:solidFill>
            <a:srgbClr val="03837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 b="1">
          <a:solidFill>
            <a:srgbClr val="038371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 b="1">
          <a:solidFill>
            <a:srgbClr val="038371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 b="1">
          <a:solidFill>
            <a:srgbClr val="038371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 b="1">
          <a:solidFill>
            <a:srgbClr val="038371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 b="1">
          <a:solidFill>
            <a:srgbClr val="038371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 b="1">
          <a:solidFill>
            <a:srgbClr val="038371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 b="1">
          <a:solidFill>
            <a:srgbClr val="038371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 b="1">
          <a:solidFill>
            <a:srgbClr val="038371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2BC86"/>
        </a:buClr>
        <a:buSzPct val="80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rgbClr val="F2BC86"/>
        </a:buClr>
        <a:buSzPct val="8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rgbClr val="F2BC86"/>
        </a:buClr>
        <a:buSzPct val="8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rgbClr val="F2BC86"/>
        </a:buClr>
        <a:buSzPct val="8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rgbClr val="F2BC86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rgbClr val="F2BC86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rgbClr val="F2BC86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rgbClr val="F2BC86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rgbClr val="F2BC86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9" name="Object 21" descr="ACP log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7897656"/>
              </p:ext>
            </p:extLst>
          </p:nvPr>
        </p:nvGraphicFramePr>
        <p:xfrm>
          <a:off x="609600" y="152400"/>
          <a:ext cx="1676400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Photo Editor Photo" r:id="rId4" imgW="1905266" imgH="1076475" progId="MSPhotoEd.3">
                  <p:embed/>
                </p:oleObj>
              </mc:Choice>
              <mc:Fallback>
                <p:oleObj name="Photo Editor Photo" r:id="rId4" imgW="1905266" imgH="1076475" progId="MSPhotoEd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52400"/>
                        <a:ext cx="1676400" cy="94773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9900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5F5F5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anchor="ctr"/>
          <a:lstStyle/>
          <a:p>
            <a:r>
              <a:rPr lang="en-US" sz="3600" b="1" dirty="0" smtClean="0"/>
              <a:t>Systematic Reviews and American </a:t>
            </a:r>
            <a:r>
              <a:rPr lang="en-US" sz="3600" b="1" dirty="0"/>
              <a:t>College of Physicians </a:t>
            </a:r>
            <a:r>
              <a:rPr lang="en-US" sz="3600" b="1" dirty="0" smtClean="0"/>
              <a:t>Clinical Practice Guidelines</a:t>
            </a:r>
            <a:endParaRPr lang="en-US" sz="3600" b="1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Amir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Qaseem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MD, PhD, MHA, FACP</a:t>
            </a:r>
          </a:p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Director, Clinical Policy</a:t>
            </a:r>
          </a:p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American College of Physicians</a:t>
            </a:r>
          </a:p>
          <a:p>
            <a:endParaRPr lang="en-US" dirty="0"/>
          </a:p>
        </p:txBody>
      </p:sp>
      <p:pic>
        <p:nvPicPr>
          <p:cNvPr id="2080" name="Picture 32" descr="AHRQ 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5802923"/>
            <a:ext cx="3429000" cy="105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Systematic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30725"/>
          </a:xfrm>
        </p:spPr>
        <p:txBody>
          <a:bodyPr/>
          <a:lstStyle/>
          <a:p>
            <a:r>
              <a:rPr lang="en-US" dirty="0" smtClean="0"/>
              <a:t>Major variation in quality</a:t>
            </a:r>
          </a:p>
          <a:p>
            <a:r>
              <a:rPr lang="en-US" dirty="0" smtClean="0"/>
              <a:t>COI</a:t>
            </a:r>
          </a:p>
          <a:p>
            <a:r>
              <a:rPr lang="en-US" dirty="0" smtClean="0"/>
              <a:t>Multidisciplinary</a:t>
            </a:r>
          </a:p>
          <a:p>
            <a:r>
              <a:rPr lang="en-US" dirty="0" smtClean="0"/>
              <a:t>Scope not clearly defined or followed</a:t>
            </a:r>
          </a:p>
          <a:p>
            <a:r>
              <a:rPr lang="en-US" dirty="0" smtClean="0"/>
              <a:t>Key Questions not well-formulated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Systematic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Poor methods or poorly documented methods</a:t>
            </a:r>
          </a:p>
          <a:p>
            <a:r>
              <a:rPr lang="en-US" dirty="0" smtClean="0"/>
              <a:t>Lack of a standard reporting system</a:t>
            </a:r>
          </a:p>
          <a:p>
            <a:r>
              <a:rPr lang="en-US" dirty="0" smtClean="0"/>
              <a:t>Lack of a grading system</a:t>
            </a:r>
          </a:p>
          <a:p>
            <a:r>
              <a:rPr lang="en-US" dirty="0" smtClean="0"/>
              <a:t>Do not address all outcomes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between Guideline Developers &amp; Systematic Review  Developers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4925"/>
          </a:xfrm>
        </p:spPr>
        <p:txBody>
          <a:bodyPr/>
          <a:lstStyle/>
          <a:p>
            <a:r>
              <a:rPr lang="en-US" dirty="0" smtClean="0"/>
              <a:t>What is the purpose of a SR?</a:t>
            </a:r>
          </a:p>
          <a:p>
            <a:r>
              <a:rPr lang="en-US" dirty="0" smtClean="0"/>
              <a:t>Balance inappropriate influence with critical input</a:t>
            </a:r>
          </a:p>
          <a:p>
            <a:r>
              <a:rPr lang="en-US" dirty="0" smtClean="0"/>
              <a:t>Develop a line of communication with guideline group</a:t>
            </a:r>
          </a:p>
          <a:p>
            <a:r>
              <a:rPr lang="en-US" dirty="0" smtClean="0"/>
              <a:t>Include a rep in TEP</a:t>
            </a:r>
          </a:p>
          <a:p>
            <a:r>
              <a:rPr lang="en-US" dirty="0" smtClean="0"/>
              <a:t>Responsiveness to the questions of guideline group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8725"/>
          </a:xfrm>
        </p:spPr>
        <p:txBody>
          <a:bodyPr/>
          <a:lstStyle/>
          <a:p>
            <a:r>
              <a:rPr lang="en-US" dirty="0" smtClean="0"/>
              <a:t>Registry of systematic reviews </a:t>
            </a:r>
          </a:p>
          <a:p>
            <a:pPr lvl="1"/>
            <a:r>
              <a:rPr lang="en-US" dirty="0" smtClean="0"/>
              <a:t>GINDER (Guidelines International Network)</a:t>
            </a:r>
          </a:p>
          <a:p>
            <a:pPr lvl="1"/>
            <a:r>
              <a:rPr lang="en-US" dirty="0" smtClean="0"/>
              <a:t>PROSPERO (National Institute for Health Research)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between Guideline Developers &amp; Systematic Review  Developers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Practice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“Clinical practice guidelines are statements that include recommendations intended to optimize patient care that are informed by a systematic review of evidence and an assessment of the benefits and harms of alternative care options”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30725"/>
          </a:xfrm>
        </p:spPr>
        <p:txBody>
          <a:bodyPr/>
          <a:lstStyle/>
          <a:p>
            <a:r>
              <a:rPr lang="en-US" dirty="0" smtClean="0"/>
              <a:t>SR are the backbone of a guideline</a:t>
            </a:r>
          </a:p>
          <a:p>
            <a:r>
              <a:rPr lang="en-US" dirty="0" smtClean="0"/>
              <a:t>A good and well-developed SR is costly, resource intensive, and time consuming</a:t>
            </a:r>
          </a:p>
          <a:p>
            <a:r>
              <a:rPr lang="en-US" dirty="0" smtClean="0"/>
              <a:t>Some of us underestimate the resources and expertise needed and the result is variability in quality of SRs</a:t>
            </a:r>
          </a:p>
          <a:p>
            <a:r>
              <a:rPr lang="en-US" dirty="0" smtClean="0"/>
              <a:t>A good SR is a collaborative effort and guideline developers should be able to provide their expertise among the contributors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5" name="Rectangle 7"/>
          <p:cNvSpPr>
            <a:spLocks noChangeArrowheads="1"/>
          </p:cNvSpPr>
          <p:nvPr/>
        </p:nvSpPr>
        <p:spPr bwMode="auto">
          <a:xfrm>
            <a:off x="2743200" y="2362200"/>
            <a:ext cx="3733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5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Questions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344488" algn="l"/>
              </a:tabLst>
            </a:pPr>
            <a:r>
              <a:rPr lang="en-US" dirty="0"/>
              <a:t>Who We Are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600" dirty="0" smtClean="0"/>
              <a:t>Largest </a:t>
            </a:r>
            <a:r>
              <a:rPr lang="en-US" sz="2600" dirty="0"/>
              <a:t>medical specialty </a:t>
            </a:r>
            <a:r>
              <a:rPr lang="en-US" sz="2600" dirty="0" smtClean="0"/>
              <a:t>organization in the US</a:t>
            </a:r>
            <a:endParaRPr lang="en-US" sz="2600" dirty="0"/>
          </a:p>
          <a:p>
            <a:pPr>
              <a:lnSpc>
                <a:spcPct val="80000"/>
              </a:lnSpc>
            </a:pPr>
            <a:r>
              <a:rPr lang="en-US" sz="2600" dirty="0" smtClean="0"/>
              <a:t>132,000 </a:t>
            </a:r>
            <a:r>
              <a:rPr lang="en-US" sz="2600" dirty="0"/>
              <a:t>members </a:t>
            </a:r>
          </a:p>
          <a:p>
            <a:pPr lvl="1">
              <a:lnSpc>
                <a:spcPct val="80000"/>
              </a:lnSpc>
              <a:spcBef>
                <a:spcPct val="45000"/>
              </a:spcBef>
            </a:pPr>
            <a:r>
              <a:rPr lang="en-US" sz="2200" dirty="0"/>
              <a:t>Internists</a:t>
            </a:r>
          </a:p>
          <a:p>
            <a:pPr lvl="1">
              <a:lnSpc>
                <a:spcPct val="80000"/>
              </a:lnSpc>
              <a:spcBef>
                <a:spcPct val="45000"/>
              </a:spcBef>
            </a:pPr>
            <a:r>
              <a:rPr lang="en-US" sz="2200" dirty="0"/>
              <a:t>Internal Medicine sub-specialists</a:t>
            </a:r>
          </a:p>
          <a:p>
            <a:pPr lvl="1">
              <a:lnSpc>
                <a:spcPct val="80000"/>
              </a:lnSpc>
              <a:spcBef>
                <a:spcPct val="45000"/>
              </a:spcBef>
            </a:pPr>
            <a:r>
              <a:rPr lang="en-US" sz="2200" dirty="0"/>
              <a:t>Residents/fellows training in Internal </a:t>
            </a:r>
            <a:br>
              <a:rPr lang="en-US" sz="2200" dirty="0"/>
            </a:br>
            <a:r>
              <a:rPr lang="en-US" sz="2200" dirty="0"/>
              <a:t>Medicine or its subspecialties</a:t>
            </a:r>
          </a:p>
          <a:p>
            <a:pPr lvl="1">
              <a:lnSpc>
                <a:spcPct val="80000"/>
              </a:lnSpc>
              <a:spcBef>
                <a:spcPct val="45000"/>
              </a:spcBef>
            </a:pPr>
            <a:r>
              <a:rPr lang="en-US" sz="2200" dirty="0"/>
              <a:t>Medical students</a:t>
            </a:r>
          </a:p>
          <a:p>
            <a:pPr>
              <a:lnSpc>
                <a:spcPct val="80000"/>
              </a:lnSpc>
            </a:pPr>
            <a:r>
              <a:rPr lang="en-US" sz="2600" dirty="0"/>
              <a:t>Headquarters in Philadelphia and an office in Washington, D.C.</a:t>
            </a:r>
          </a:p>
          <a:p>
            <a:pPr>
              <a:lnSpc>
                <a:spcPct val="80000"/>
              </a:lnSpc>
            </a:pPr>
            <a:endParaRPr lang="en-US" sz="2600" dirty="0"/>
          </a:p>
          <a:p>
            <a:pPr>
              <a:lnSpc>
                <a:spcPct val="80000"/>
              </a:lnSpc>
            </a:pPr>
            <a:endParaRPr lang="en-US" sz="2600" dirty="0"/>
          </a:p>
          <a:p>
            <a:pPr>
              <a:lnSpc>
                <a:spcPct val="80000"/>
              </a:lnSpc>
            </a:pPr>
            <a:endParaRPr lang="en-US" sz="2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/>
              <a:t>History of ACP Clinical Guidelines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Program was established in 1981</a:t>
            </a:r>
          </a:p>
          <a:p>
            <a:r>
              <a:rPr lang="en-US" dirty="0" smtClean="0"/>
              <a:t>Developed by Clinical Guidelines Committee</a:t>
            </a:r>
            <a:endParaRPr lang="en-US" dirty="0"/>
          </a:p>
          <a:p>
            <a:r>
              <a:rPr lang="en-US" dirty="0"/>
              <a:t>Screening, </a:t>
            </a:r>
            <a:r>
              <a:rPr lang="en-US" dirty="0" err="1"/>
              <a:t>Dx</a:t>
            </a:r>
            <a:r>
              <a:rPr lang="en-US" dirty="0"/>
              <a:t>, and </a:t>
            </a:r>
            <a:r>
              <a:rPr lang="en-US" dirty="0" smtClean="0"/>
              <a:t>Rx to help clinicians in making health care decisions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ACP’s Guidelines 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 3 most valued </a:t>
            </a:r>
            <a:r>
              <a:rPr lang="en-US" dirty="0"/>
              <a:t>p</a:t>
            </a:r>
            <a:r>
              <a:rPr lang="en-US" dirty="0" smtClean="0"/>
              <a:t>roduct</a:t>
            </a:r>
          </a:p>
          <a:p>
            <a:r>
              <a:rPr lang="en-US" dirty="0" smtClean="0"/>
              <a:t>Most common reason to visit ACP’s website</a:t>
            </a:r>
          </a:p>
          <a:p>
            <a:r>
              <a:rPr lang="en-US" dirty="0" smtClean="0"/>
              <a:t>25 of the top 100 most read articles ever in the Annals of Internal Medicine</a:t>
            </a:r>
          </a:p>
          <a:p>
            <a:r>
              <a:rPr lang="en-US" dirty="0" smtClean="0"/>
              <a:t>Top most read article in Internal Medicine on </a:t>
            </a:r>
            <a:r>
              <a:rPr lang="en-US" dirty="0" err="1" smtClean="0"/>
              <a:t>Medscape</a:t>
            </a:r>
            <a:endParaRPr lang="en-US" dirty="0" smtClean="0"/>
          </a:p>
          <a:p>
            <a:r>
              <a:rPr lang="en-US" dirty="0" smtClean="0"/>
              <a:t>All ACP Guidelines are regularly covered by print, TV, radio, and online stories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ACP Guidelines Coverage</a:t>
            </a:r>
            <a:endParaRPr lang="en-US" dirty="0"/>
          </a:p>
        </p:txBody>
      </p:sp>
      <p:graphicFrame>
        <p:nvGraphicFramePr>
          <p:cNvPr id="4" name="Content Placeholder 3" title="ACP Guidelines Coverage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3673428"/>
              </p:ext>
            </p:extLst>
          </p:nvPr>
        </p:nvGraphicFramePr>
        <p:xfrm>
          <a:off x="533400" y="1066800"/>
          <a:ext cx="8229600" cy="4856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447800"/>
                <a:gridCol w="135636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ACP Guideline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Print/</a:t>
                      </a:r>
                    </a:p>
                    <a:p>
                      <a:r>
                        <a:rPr lang="en-US" dirty="0" smtClean="0"/>
                        <a:t>Internet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TV</a:t>
                      </a:r>
                      <a:r>
                        <a:rPr lang="en-US" baseline="0" dirty="0" smtClean="0"/>
                        <a:t> Coverage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Downloads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Audience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ED (11/2009)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18,500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 Million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Rx of Depression (11/2008)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 Million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Rx of Osteoporosis (9/2008)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95,000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Million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Screening for</a:t>
                      </a:r>
                      <a:r>
                        <a:rPr lang="en-US" baseline="0" dirty="0" smtClean="0"/>
                        <a:t> Osteoporosis (5/2008)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 Million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Rx of Dementia (3/2008)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86,500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17 Million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Palliative Care  (1/2008)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102,500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Million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COPD (11/2007)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113,000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 Million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ACP and Systematic Reviews</a:t>
            </a:r>
            <a:endParaRPr lang="en-US" sz="3800" dirty="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Clinical Policies</a:t>
            </a:r>
          </a:p>
          <a:p>
            <a:pPr lvl="1"/>
            <a:r>
              <a:rPr lang="en-US" dirty="0" smtClean="0"/>
              <a:t>Clinical Guidelines</a:t>
            </a:r>
          </a:p>
          <a:p>
            <a:pPr lvl="1"/>
            <a:r>
              <a:rPr lang="en-US" dirty="0" smtClean="0"/>
              <a:t>Guidance Statements</a:t>
            </a:r>
          </a:p>
          <a:p>
            <a:pPr lvl="1"/>
            <a:r>
              <a:rPr lang="en-US" dirty="0" smtClean="0"/>
              <a:t>High-Value Cost Conscious Care Advice</a:t>
            </a:r>
            <a:endParaRPr lang="en-US" dirty="0"/>
          </a:p>
          <a:p>
            <a:r>
              <a:rPr lang="en-US" dirty="0" smtClean="0"/>
              <a:t>Performance measurement</a:t>
            </a:r>
          </a:p>
          <a:p>
            <a:r>
              <a:rPr lang="en-US" dirty="0" smtClean="0"/>
              <a:t>Gaps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ACP Membership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quality guidelines</a:t>
            </a:r>
          </a:p>
          <a:p>
            <a:r>
              <a:rPr lang="en-US" dirty="0" smtClean="0"/>
              <a:t>Based on scientific evidence</a:t>
            </a:r>
          </a:p>
          <a:p>
            <a:r>
              <a:rPr lang="en-US" dirty="0" smtClean="0"/>
              <a:t>Helpful source of advice</a:t>
            </a:r>
          </a:p>
          <a:p>
            <a:r>
              <a:rPr lang="en-US" dirty="0" smtClean="0"/>
              <a:t>Not rigid or difficult to apply</a:t>
            </a:r>
          </a:p>
          <a:p>
            <a:r>
              <a:rPr lang="en-US" dirty="0" smtClean="0"/>
              <a:t>Not difficult to understand or use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85800" y="1524000"/>
            <a:ext cx="22860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438400" y="2057400"/>
            <a:ext cx="34290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 for a good systematic review?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Medical literature is expanding at an extremely fast rate</a:t>
            </a:r>
          </a:p>
          <a:p>
            <a:r>
              <a:rPr lang="en-US" dirty="0" smtClean="0"/>
              <a:t>RCTs in MEDLINE (5,000 per yr from 1978-1985 to 25,000 per year in 1994-2001)</a:t>
            </a:r>
          </a:p>
          <a:p>
            <a:r>
              <a:rPr lang="en-US" dirty="0" smtClean="0"/>
              <a:t>15 million citations on MEDLINE </a:t>
            </a:r>
            <a:r>
              <a:rPr lang="en-US" smtClean="0"/>
              <a:t>and 10,000-20,000 added per week</a:t>
            </a:r>
            <a:endParaRPr lang="en-US" dirty="0" smtClean="0"/>
          </a:p>
          <a:p>
            <a:r>
              <a:rPr lang="en-US" dirty="0" smtClean="0"/>
              <a:t>Evidence → Clinical Guidelines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ACP and Systematic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Systematic Reviews</a:t>
            </a:r>
          </a:p>
          <a:p>
            <a:pPr lvl="1"/>
            <a:r>
              <a:rPr lang="en-US" sz="3000" dirty="0" smtClean="0"/>
              <a:t>ACP sponsored</a:t>
            </a:r>
          </a:p>
          <a:p>
            <a:pPr lvl="1"/>
            <a:r>
              <a:rPr lang="en-US" sz="3000" dirty="0" smtClean="0"/>
              <a:t>Collaboration with other societies</a:t>
            </a:r>
          </a:p>
          <a:p>
            <a:pPr lvl="1"/>
            <a:r>
              <a:rPr lang="en-US" sz="3000" dirty="0" smtClean="0"/>
              <a:t>AHRQ’s Evidence-based Practice Centers</a:t>
            </a:r>
          </a:p>
          <a:p>
            <a:pPr lvl="2"/>
            <a:r>
              <a:rPr lang="en-US" sz="2600" dirty="0" smtClean="0"/>
              <a:t>Working together since1999</a:t>
            </a:r>
          </a:p>
          <a:p>
            <a:pPr lvl="2"/>
            <a:r>
              <a:rPr lang="en-US" sz="2600" dirty="0" smtClean="0"/>
              <a:t>EPC &amp; EHC</a:t>
            </a:r>
          </a:p>
          <a:p>
            <a:pPr lvl="2"/>
            <a:r>
              <a:rPr lang="en-US" sz="2600" dirty="0" smtClean="0"/>
              <a:t>66% of our guidelines based on EPC evidence reports</a:t>
            </a:r>
          </a:p>
          <a:p>
            <a:r>
              <a:rPr lang="en-US" sz="3400" dirty="0" smtClean="0"/>
              <a:t>Available Systematic Reviews</a:t>
            </a:r>
            <a:endParaRPr lang="en-US" sz="3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1704</TotalTime>
  <Words>611</Words>
  <Application>Microsoft Macintosh PowerPoint</Application>
  <PresentationFormat>On-screen Show (4:3)</PresentationFormat>
  <Paragraphs>138</Paragraphs>
  <Slides>16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Edge</vt:lpstr>
      <vt:lpstr>Photo Editor Photo</vt:lpstr>
      <vt:lpstr>Systematic Reviews and American College of Physicians Clinical Practice Guidelines</vt:lpstr>
      <vt:lpstr>Who We Are</vt:lpstr>
      <vt:lpstr>History of ACP Clinical Guidelines</vt:lpstr>
      <vt:lpstr>ACP’s Guidelines Coverage</vt:lpstr>
      <vt:lpstr>ACP Guidelines Coverage</vt:lpstr>
      <vt:lpstr>ACP and Systematic Reviews</vt:lpstr>
      <vt:lpstr>ACP Membership Feedback</vt:lpstr>
      <vt:lpstr>The need for a good systematic review?</vt:lpstr>
      <vt:lpstr>ACP and Systematic Reviews</vt:lpstr>
      <vt:lpstr>Issues with Systematic Reviews</vt:lpstr>
      <vt:lpstr>Issues with Systematic Reviews</vt:lpstr>
      <vt:lpstr>Relationship between Guideline Developers &amp; Systematic Review  Developers</vt:lpstr>
      <vt:lpstr>Relationship between Guideline Developers &amp; Systematic Review  Developers</vt:lpstr>
      <vt:lpstr>Clinical Practice Guidelines</vt:lpstr>
      <vt:lpstr>Summary</vt:lpstr>
      <vt:lpstr>PowerPoint Presentation</vt:lpstr>
    </vt:vector>
  </TitlesOfParts>
  <Company>American College of Physicians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Amir Qaseem</dc:creator>
  <cp:lastModifiedBy>Vanessa Graham</cp:lastModifiedBy>
  <cp:revision>539</cp:revision>
  <dcterms:created xsi:type="dcterms:W3CDTF">2005-05-16T17:38:36Z</dcterms:created>
  <dcterms:modified xsi:type="dcterms:W3CDTF">2011-10-20T21:14:46Z</dcterms:modified>
</cp:coreProperties>
</file>