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embeddings/oleObject1.bin" ContentType="application/vnd.openxmlformats-officedocument.oleObject"/>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4" r:id="rId2"/>
  </p:sldMasterIdLst>
  <p:notesMasterIdLst>
    <p:notesMasterId r:id="rId25"/>
  </p:notesMasterIdLst>
  <p:sldIdLst>
    <p:sldId id="256" r:id="rId3"/>
    <p:sldId id="263" r:id="rId4"/>
    <p:sldId id="382" r:id="rId5"/>
    <p:sldId id="383" r:id="rId6"/>
    <p:sldId id="384" r:id="rId7"/>
    <p:sldId id="385" r:id="rId8"/>
    <p:sldId id="386" r:id="rId9"/>
    <p:sldId id="387" r:id="rId10"/>
    <p:sldId id="388" r:id="rId11"/>
    <p:sldId id="389" r:id="rId12"/>
    <p:sldId id="394" r:id="rId13"/>
    <p:sldId id="395" r:id="rId14"/>
    <p:sldId id="396" r:id="rId15"/>
    <p:sldId id="346" r:id="rId16"/>
    <p:sldId id="260" r:id="rId17"/>
    <p:sldId id="371" r:id="rId18"/>
    <p:sldId id="265" r:id="rId19"/>
    <p:sldId id="356" r:id="rId20"/>
    <p:sldId id="357" r:id="rId21"/>
    <p:sldId id="264" r:id="rId22"/>
    <p:sldId id="361" r:id="rId23"/>
    <p:sldId id="36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varScale="1">
        <p:scale>
          <a:sx n="130" d="100"/>
          <a:sy n="130" d="100"/>
        </p:scale>
        <p:origin x="-128" y="-104"/>
      </p:cViewPr>
      <p:guideLst>
        <p:guide orient="horz" pos="2160"/>
        <p:guide pos="2880"/>
      </p:guideLst>
    </p:cSldViewPr>
  </p:slideViewPr>
  <p:outlineViewPr>
    <p:cViewPr>
      <p:scale>
        <a:sx n="33" d="100"/>
        <a:sy n="33" d="100"/>
      </p:scale>
      <p:origin x="0" y="2264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510285-D465-4802-B0D8-82EE14CC900C}" type="datetimeFigureOut">
              <a:rPr lang="en-US" smtClean="0"/>
              <a:pPr/>
              <a:t>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A33C36-4E80-4845-A9DA-1376D59CDB30}" type="slidenum">
              <a:rPr lang="en-US" smtClean="0"/>
              <a:pPr/>
              <a:t>‹#›</a:t>
            </a:fld>
            <a:endParaRPr lang="en-US"/>
          </a:p>
        </p:txBody>
      </p:sp>
    </p:spTree>
    <p:extLst>
      <p:ext uri="{BB962C8B-B14F-4D97-AF65-F5344CB8AC3E}">
        <p14:creationId xmlns:p14="http://schemas.microsoft.com/office/powerpoint/2010/main" val="723665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Arial" pitchFamily="34" charset="0"/>
              <a:ea typeface="ＭＳ Ｐゴシック" pitchFamily="34" charset="-128"/>
            </a:endParaRPr>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9D49AC8-2514-42D3-856A-09F4DB4C4B1B}" type="slidenum">
              <a:rPr lang="en-US" smtClean="0">
                <a:ea typeface="ＭＳ Ｐゴシック" pitchFamily="34" charset="-128"/>
              </a:rPr>
              <a:pPr/>
              <a:t>2</a:t>
            </a:fld>
            <a:endParaRPr lang="en-US"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a:noFill/>
          <a:ln/>
        </p:spPr>
        <p:txBody>
          <a:bodyPr/>
          <a:lstStyle/>
          <a:p>
            <a:pPr marL="116837">
              <a:spcBef>
                <a:spcPts val="466"/>
              </a:spcBef>
            </a:pPr>
            <a:endParaRPr lang="en-US" sz="2400" dirty="0">
              <a:solidFill>
                <a:srgbClr val="000000"/>
              </a:solidFill>
              <a:latin typeface="Arial" charset="0"/>
              <a:cs typeface="Arial" charset="0"/>
              <a:sym typeface="Arial" charset="0"/>
            </a:endParaRPr>
          </a:p>
          <a:p>
            <a:pPr marL="116837">
              <a:spcBef>
                <a:spcPts val="466"/>
              </a:spcBef>
            </a:pPr>
            <a:endParaRPr lang="en-US" sz="2400" dirty="0">
              <a:solidFill>
                <a:srgbClr val="000000"/>
              </a:solidFill>
              <a:latin typeface="Arial" charset="0"/>
              <a:cs typeface="Arial" charset="0"/>
              <a:sym typeface="Arial" charset="0"/>
            </a:endParaRPr>
          </a:p>
          <a:p>
            <a:pPr marL="116837">
              <a:spcBef>
                <a:spcPts val="466"/>
              </a:spcBef>
            </a:pPr>
            <a:endParaRPr lang="en-US" sz="2400" dirty="0">
              <a:solidFill>
                <a:srgbClr val="000000"/>
              </a:solidFill>
              <a:latin typeface="Arial" charset="0"/>
              <a:cs typeface="Arial" charset="0"/>
              <a:sym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p:spPr>
        <p:txBody>
          <a:bodyPr/>
          <a:lstStyle/>
          <a:p>
            <a:pPr marL="116837">
              <a:spcBef>
                <a:spcPts val="466"/>
              </a:spcBef>
            </a:pPr>
            <a:endParaRPr lang="en-US" sz="2400" dirty="0">
              <a:solidFill>
                <a:srgbClr val="000000"/>
              </a:solidFill>
              <a:latin typeface="Arial" charset="0"/>
              <a:cs typeface="Arial" charset="0"/>
              <a:sym typeface="Arial" charset="0"/>
            </a:endParaRPr>
          </a:p>
          <a:p>
            <a:pPr marL="116837">
              <a:spcBef>
                <a:spcPts val="466"/>
              </a:spcBef>
            </a:pPr>
            <a:endParaRPr lang="en-US" sz="2400" dirty="0">
              <a:solidFill>
                <a:srgbClr val="000000"/>
              </a:solidFill>
              <a:latin typeface="Arial" charset="0"/>
              <a:cs typeface="Arial" charset="0"/>
              <a:sym typeface="Arial" charset="0"/>
            </a:endParaRPr>
          </a:p>
          <a:p>
            <a:pPr marL="116837">
              <a:spcBef>
                <a:spcPts val="466"/>
              </a:spcBef>
            </a:pPr>
            <a:endParaRPr lang="en-US" sz="2400" dirty="0">
              <a:solidFill>
                <a:srgbClr val="000000"/>
              </a:solidFill>
              <a:latin typeface="Arial" charset="0"/>
              <a:cs typeface="Arial" charset="0"/>
              <a:sym typeface="Arial" charset="0"/>
            </a:endParaRPr>
          </a:p>
          <a:p>
            <a:pPr marL="116837">
              <a:spcBef>
                <a:spcPts val="466"/>
              </a:spcBef>
            </a:pPr>
            <a:endParaRPr lang="en-US" sz="2400" dirty="0">
              <a:solidFill>
                <a:srgbClr val="000000"/>
              </a:solidFill>
              <a:latin typeface="Arial" charset="0"/>
              <a:cs typeface="Arial" charset="0"/>
              <a:sym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p:spPr>
        <p:txBody>
          <a:bodyPr/>
          <a:lstStyle/>
          <a:p>
            <a:pPr marL="116837">
              <a:spcBef>
                <a:spcPts val="466"/>
              </a:spcBef>
            </a:pPr>
            <a:endParaRPr lang="en-US" sz="2400" dirty="0">
              <a:solidFill>
                <a:srgbClr val="000000"/>
              </a:solidFill>
              <a:latin typeface="Arial" charset="0"/>
              <a:cs typeface="Arial" charset="0"/>
              <a:sym typeface="Arial" charset="0"/>
            </a:endParaRPr>
          </a:p>
          <a:p>
            <a:pPr marL="116837">
              <a:spcBef>
                <a:spcPts val="466"/>
              </a:spcBef>
            </a:pPr>
            <a:endParaRPr lang="en-US" sz="2400" dirty="0">
              <a:solidFill>
                <a:srgbClr val="000000"/>
              </a:solidFill>
              <a:latin typeface="Arial" charset="0"/>
              <a:cs typeface="Arial" charset="0"/>
              <a:sym typeface="Arial" charset="0"/>
            </a:endParaRPr>
          </a:p>
          <a:p>
            <a:pPr marL="116837">
              <a:spcBef>
                <a:spcPts val="466"/>
              </a:spcBef>
            </a:pPr>
            <a:endParaRPr lang="en-US" sz="2400" dirty="0">
              <a:solidFill>
                <a:srgbClr val="000000"/>
              </a:solidFill>
              <a:latin typeface="Arial" charset="0"/>
              <a:cs typeface="Arial" charset="0"/>
              <a:sym typeface="Arial" charset="0"/>
            </a:endParaRPr>
          </a:p>
          <a:p>
            <a:pPr marL="116837">
              <a:spcBef>
                <a:spcPts val="466"/>
              </a:spcBef>
            </a:pPr>
            <a:endParaRPr lang="en-US" sz="2400" dirty="0">
              <a:solidFill>
                <a:srgbClr val="000000"/>
              </a:solidFill>
              <a:latin typeface="Arial" charset="0"/>
              <a:cs typeface="Arial" charset="0"/>
              <a:sym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pPr defTabSz="922338"/>
            <a:fld id="{36529414-E458-4BB1-9BDC-60BC9413C8FD}" type="slidenum">
              <a:rPr lang="en-US" smtClean="0">
                <a:ea typeface="ＭＳ Ｐゴシック" pitchFamily="34" charset="-128"/>
              </a:rPr>
              <a:pPr defTabSz="922338"/>
              <a:t>14</a:t>
            </a:fld>
            <a:endParaRPr lang="en-US" smtClean="0">
              <a:ea typeface="ＭＳ Ｐゴシック" pitchFamily="34" charset="-128"/>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E06BA7D6-D27A-4508-8FDE-2F69526C2F53}" type="slidenum">
              <a:rPr lang="en-US" smtClean="0">
                <a:latin typeface="Arial" pitchFamily="34" charset="0"/>
                <a:ea typeface="ＭＳ Ｐゴシック" pitchFamily="34" charset="-128"/>
              </a:rPr>
              <a:pPr/>
              <a:t>15</a:t>
            </a:fld>
            <a:endParaRPr lang="en-US" smtClean="0">
              <a:latin typeface="Arial" pitchFamily="34" charset="0"/>
              <a:ea typeface="ＭＳ Ｐゴシック" pitchFamily="34" charset="-128"/>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dirty="0" smtClean="0">
                <a:latin typeface="Arial" pitchFamily="34" charset="0"/>
              </a:rPr>
              <a:t>Data on the current composition and distribution of faculty at American colleges and universities</a:t>
            </a:r>
          </a:p>
          <a:p>
            <a:pPr eaLnBrk="1" hangingPunct="1"/>
            <a:r>
              <a:rPr lang="en-US" b="1" dirty="0" smtClean="0">
                <a:latin typeface="Arial" pitchFamily="34" charset="0"/>
              </a:rPr>
              <a:t>(</a:t>
            </a:r>
            <a:r>
              <a:rPr lang="en-US" b="1" dirty="0" err="1" smtClean="0">
                <a:latin typeface="Arial" pitchFamily="34" charset="0"/>
              </a:rPr>
              <a:t>Trower</a:t>
            </a:r>
            <a:r>
              <a:rPr lang="en-US" b="1" dirty="0" smtClean="0">
                <a:latin typeface="Arial" pitchFamily="34" charset="0"/>
              </a:rPr>
              <a:t>, C. and R. </a:t>
            </a:r>
            <a:r>
              <a:rPr lang="en-US" b="1" dirty="0" err="1" smtClean="0">
                <a:latin typeface="Arial" pitchFamily="34" charset="0"/>
              </a:rPr>
              <a:t>Chait</a:t>
            </a:r>
            <a:r>
              <a:rPr lang="en-US" b="1" dirty="0" smtClean="0">
                <a:latin typeface="Arial" pitchFamily="34" charset="0"/>
              </a:rPr>
              <a:t>: </a:t>
            </a:r>
            <a:r>
              <a:rPr lang="en-US" b="1" i="1" dirty="0" smtClean="0">
                <a:latin typeface="Arial" pitchFamily="34" charset="0"/>
              </a:rPr>
              <a:t>Forum: Faculty Diversity, Too little for too long. </a:t>
            </a:r>
            <a:r>
              <a:rPr lang="en-US" b="1" dirty="0" smtClean="0">
                <a:latin typeface="Arial" pitchFamily="34" charset="0"/>
              </a:rPr>
              <a:t>Harvard Magazine, March-April 2002.)</a:t>
            </a:r>
          </a:p>
          <a:p>
            <a:pPr eaLnBrk="1" hangingPunct="1"/>
            <a:r>
              <a:rPr lang="en-US" sz="1800" b="1" dirty="0" smtClean="0">
                <a:latin typeface="Arial" pitchFamily="34" charset="0"/>
              </a:rPr>
              <a:t> 94 percent of full professors in science and engineering are white; 90 percent are male.</a:t>
            </a:r>
          </a:p>
          <a:p>
            <a:pPr eaLnBrk="1" hangingPunct="1"/>
            <a:r>
              <a:rPr lang="en-US" sz="1800" b="1" dirty="0" smtClean="0">
                <a:latin typeface="Arial" pitchFamily="34" charset="0"/>
              </a:rPr>
              <a:t> 91 percent of the full professors at research universities are white; 75 percent are male.</a:t>
            </a:r>
          </a:p>
          <a:p>
            <a:pPr eaLnBrk="1" hangingPunct="1"/>
            <a:r>
              <a:rPr lang="en-US" sz="1800" b="1" dirty="0" smtClean="0">
                <a:latin typeface="Arial" pitchFamily="34" charset="0"/>
              </a:rPr>
              <a:t> 87 percent o the full-time faculty members in the United States are white; 64 percent are male</a:t>
            </a:r>
          </a:p>
          <a:p>
            <a:pPr eaLnBrk="1" hangingPunct="1"/>
            <a:r>
              <a:rPr lang="en-US" sz="1800" b="1" dirty="0" smtClean="0">
                <a:latin typeface="Arial" pitchFamily="34" charset="0"/>
              </a:rPr>
              <a:t> The gap between the percentage of tenured men and the percentage of tenured women has not changed in 30 years.</a:t>
            </a:r>
          </a:p>
          <a:p>
            <a:pPr eaLnBrk="1" hangingPunct="1"/>
            <a:r>
              <a:rPr lang="en-US" sz="1800" b="1" dirty="0" smtClean="0">
                <a:latin typeface="Arial" pitchFamily="34" charset="0"/>
              </a:rPr>
              <a:t>Women currently constitute only 25 percent of full-time faculty at research universities, versus 10 percent in 1970.</a:t>
            </a:r>
          </a:p>
          <a:p>
            <a:pPr eaLnBrk="1" hangingPunct="1"/>
            <a:endParaRPr lang="en-US" sz="1800" b="1" dirty="0"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E06BA7D6-D27A-4508-8FDE-2F69526C2F53}" type="slidenum">
              <a:rPr lang="en-US" smtClean="0">
                <a:latin typeface="Arial" pitchFamily="34" charset="0"/>
                <a:ea typeface="ＭＳ Ｐゴシック" pitchFamily="34" charset="-128"/>
              </a:rPr>
              <a:pPr/>
              <a:t>16</a:t>
            </a:fld>
            <a:endParaRPr lang="en-US" smtClean="0">
              <a:latin typeface="Arial" pitchFamily="34" charset="0"/>
              <a:ea typeface="ＭＳ Ｐゴシック" pitchFamily="34" charset="-128"/>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dirty="0" smtClean="0">
                <a:latin typeface="Arial" pitchFamily="34" charset="0"/>
              </a:rPr>
              <a:t>Data on the current composition and distribution of faculty at American colleges and universities</a:t>
            </a:r>
          </a:p>
          <a:p>
            <a:pPr eaLnBrk="1" hangingPunct="1"/>
            <a:r>
              <a:rPr lang="en-US" b="1" dirty="0" smtClean="0">
                <a:latin typeface="Arial" pitchFamily="34" charset="0"/>
              </a:rPr>
              <a:t>(</a:t>
            </a:r>
            <a:r>
              <a:rPr lang="en-US" b="1" dirty="0" err="1" smtClean="0">
                <a:latin typeface="Arial" pitchFamily="34" charset="0"/>
              </a:rPr>
              <a:t>Trower</a:t>
            </a:r>
            <a:r>
              <a:rPr lang="en-US" b="1" dirty="0" smtClean="0">
                <a:latin typeface="Arial" pitchFamily="34" charset="0"/>
              </a:rPr>
              <a:t>, C. and R. </a:t>
            </a:r>
            <a:r>
              <a:rPr lang="en-US" b="1" dirty="0" err="1" smtClean="0">
                <a:latin typeface="Arial" pitchFamily="34" charset="0"/>
              </a:rPr>
              <a:t>Chait</a:t>
            </a:r>
            <a:r>
              <a:rPr lang="en-US" b="1" dirty="0" smtClean="0">
                <a:latin typeface="Arial" pitchFamily="34" charset="0"/>
              </a:rPr>
              <a:t>: </a:t>
            </a:r>
            <a:r>
              <a:rPr lang="en-US" b="1" i="1" dirty="0" smtClean="0">
                <a:latin typeface="Arial" pitchFamily="34" charset="0"/>
              </a:rPr>
              <a:t>Forum: Faculty Diversity, Too little for too long. </a:t>
            </a:r>
            <a:r>
              <a:rPr lang="en-US" b="1" dirty="0" smtClean="0">
                <a:latin typeface="Arial" pitchFamily="34" charset="0"/>
              </a:rPr>
              <a:t>Harvard Magazine, March-April 2002.)</a:t>
            </a:r>
          </a:p>
          <a:p>
            <a:pPr eaLnBrk="1" hangingPunct="1"/>
            <a:r>
              <a:rPr lang="en-US" sz="1800" b="1" dirty="0" smtClean="0">
                <a:latin typeface="Arial" pitchFamily="34" charset="0"/>
              </a:rPr>
              <a:t> 94 percent of full professors in science and engineering are white; 90 percent are male.</a:t>
            </a:r>
          </a:p>
          <a:p>
            <a:pPr eaLnBrk="1" hangingPunct="1"/>
            <a:r>
              <a:rPr lang="en-US" sz="1800" b="1" dirty="0" smtClean="0">
                <a:latin typeface="Arial" pitchFamily="34" charset="0"/>
              </a:rPr>
              <a:t> 91 percent of the full professors at research universities are white; 75 percent are male.</a:t>
            </a:r>
          </a:p>
          <a:p>
            <a:pPr eaLnBrk="1" hangingPunct="1"/>
            <a:r>
              <a:rPr lang="en-US" sz="1800" b="1" dirty="0" smtClean="0">
                <a:latin typeface="Arial" pitchFamily="34" charset="0"/>
              </a:rPr>
              <a:t> 87 percent o the full-time faculty members in the United States are white; 64 percent are male</a:t>
            </a:r>
          </a:p>
          <a:p>
            <a:pPr eaLnBrk="1" hangingPunct="1"/>
            <a:r>
              <a:rPr lang="en-US" sz="1800" b="1" dirty="0" smtClean="0">
                <a:latin typeface="Arial" pitchFamily="34" charset="0"/>
              </a:rPr>
              <a:t> The gap between the percentage of tenured men and the percentage of tenured women has not changed in 30 years.</a:t>
            </a:r>
          </a:p>
          <a:p>
            <a:pPr eaLnBrk="1" hangingPunct="1"/>
            <a:r>
              <a:rPr lang="en-US" sz="1800" b="1" dirty="0" smtClean="0">
                <a:latin typeface="Arial" pitchFamily="34" charset="0"/>
              </a:rPr>
              <a:t>Women currently constitute only 25 percent of full-time faculty at research universities, versus 10 percent in 1970.</a:t>
            </a:r>
          </a:p>
          <a:p>
            <a:pPr eaLnBrk="1" hangingPunct="1"/>
            <a:endParaRPr lang="en-US" sz="1800" b="1" dirty="0"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Arial" pitchFamily="34" charset="0"/>
                <a:ea typeface="ＭＳ Ｐゴシック" pitchFamily="34" charset="-128"/>
              </a:rPr>
              <a:t>Although this slide shows the percentage of students in the pipeline in Nursing, Medicine, and Dental schools in 2008, the reality is that many of these students may not graduate from these professional schools.  This fact as well as other historical issues contribute to the lack of diverse health professionals in the field today that are not proportionate to the diversity within our population.  These numbers must increase given the population growth we expect over the next several decades.</a:t>
            </a:r>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33912A9-9662-49D9-A40C-5503E8B06CBF}" type="slidenum">
              <a:rPr lang="en-US" smtClean="0">
                <a:ea typeface="ＭＳ Ｐゴシック" pitchFamily="34" charset="-128"/>
              </a:rPr>
              <a:pPr/>
              <a:t>17</a:t>
            </a:fld>
            <a:endParaRPr lang="en-US" smtClean="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Arial" pitchFamily="34" charset="0"/>
                <a:ea typeface="ＭＳ Ｐゴシック" pitchFamily="34" charset="-128"/>
              </a:rPr>
              <a:t>The U.S. Census Bureau projects  that by the year 2050, racially and ethnically diverse groups will represent approximately 54% of the U.S. population.  This fact  as well makes a strong case for significant changes to the current composition of the health care workforce in order to better meet the needs of an increasingly diverse population in this country.  .   As you can see from the findings of studies noted in this slide, diversity improves access to and quality of care for all , and particularly for those who have been historically underserved and are among the most vulnerable in our society. This issue squarely aligns with the mission of the Foundation and thus is a priority.</a:t>
            </a:r>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311A579-6B40-476F-9D65-167A5CBE65A2}" type="slidenum">
              <a:rPr lang="en-US" smtClean="0">
                <a:ea typeface="ＭＳ Ｐゴシック" pitchFamily="34" charset="-128"/>
              </a:rPr>
              <a:pPr/>
              <a:t>20</a:t>
            </a:fld>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962" name="Rectangle 2"/>
          <p:cNvSpPr>
            <a:spLocks noGrp="1" noChangeArrowheads="1"/>
          </p:cNvSpPr>
          <p:nvPr>
            <p:ph type="body" idx="1"/>
          </p:nvPr>
        </p:nvSpPr>
        <p:spPr bwMode="auto">
          <a:xfrm>
            <a:off x="686421" y="4344025"/>
            <a:ext cx="5485158" cy="4114488"/>
          </a:xfrm>
          <a:prstGeom prst="rect">
            <a:avLst/>
          </a:prstGeom>
          <a:noFill/>
          <a:ln>
            <a:miter lim="800000"/>
            <a:headEnd/>
            <a:tailEnd/>
          </a:ln>
        </p:spPr>
        <p:txBody>
          <a:bodyPr lIns="91435" tIns="45718" rIns="91435" bIns="45718"/>
          <a:lstStyle/>
          <a:p>
            <a:pPr marL="157340">
              <a:spcBef>
                <a:spcPts val="405"/>
              </a:spcBef>
            </a:pPr>
            <a:endParaRPr lang="en-US" sz="2300" dirty="0">
              <a:solidFill>
                <a:srgbClr val="000000"/>
              </a:solidFill>
              <a:latin typeface="Arial" charset="0"/>
              <a:sym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3010" name="Rectangle 2"/>
          <p:cNvSpPr>
            <a:spLocks noGrp="1" noChangeArrowheads="1"/>
          </p:cNvSpPr>
          <p:nvPr>
            <p:ph type="body" idx="1"/>
          </p:nvPr>
        </p:nvSpPr>
        <p:spPr bwMode="auto">
          <a:xfrm>
            <a:off x="686421" y="4344025"/>
            <a:ext cx="5485158" cy="4114488"/>
          </a:xfrm>
          <a:prstGeom prst="rect">
            <a:avLst/>
          </a:prstGeom>
          <a:noFill/>
          <a:ln>
            <a:miter lim="800000"/>
            <a:headEnd/>
            <a:tailEnd/>
          </a:ln>
        </p:spPr>
        <p:txBody>
          <a:bodyPr lIns="91435" tIns="45718" rIns="91435" bIns="45718"/>
          <a:lstStyle/>
          <a:p>
            <a:pPr marL="157340">
              <a:spcBef>
                <a:spcPts val="405"/>
              </a:spcBef>
            </a:pPr>
            <a:endParaRPr lang="en-US" sz="2400" dirty="0">
              <a:solidFill>
                <a:srgbClr val="000000"/>
              </a:solidFill>
              <a:latin typeface="Arial" charset="0"/>
              <a:cs typeface="Arial" charset="0"/>
              <a:sym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5058" name="Rectangle 2"/>
          <p:cNvSpPr>
            <a:spLocks noGrp="1" noChangeArrowheads="1"/>
          </p:cNvSpPr>
          <p:nvPr>
            <p:ph type="body" idx="1"/>
          </p:nvPr>
        </p:nvSpPr>
        <p:spPr bwMode="auto">
          <a:xfrm>
            <a:off x="686421" y="4344025"/>
            <a:ext cx="5485158" cy="4114488"/>
          </a:xfrm>
          <a:prstGeom prst="rect">
            <a:avLst/>
          </a:prstGeom>
          <a:noFill/>
          <a:ln>
            <a:miter lim="800000"/>
            <a:headEnd/>
            <a:tailEnd/>
          </a:ln>
        </p:spPr>
        <p:txBody>
          <a:bodyPr lIns="91435" tIns="45718" rIns="91435" bIns="45718">
            <a:normAutofit fontScale="92500" lnSpcReduction="10000"/>
          </a:bodyPr>
          <a:lstStyle/>
          <a:p>
            <a:pPr marL="116837">
              <a:spcBef>
                <a:spcPts val="405"/>
              </a:spcBef>
            </a:pPr>
            <a:r>
              <a:rPr lang="en-US" sz="2500" dirty="0">
                <a:solidFill>
                  <a:srgbClr val="262626"/>
                </a:solidFill>
                <a:latin typeface="Arial" charset="0"/>
                <a:cs typeface="Arial" charset="0"/>
                <a:sym typeface="Arial" charset="0"/>
              </a:rPr>
              <a:t>Somewhere in here also discuss/explain that FA is also designed to fill in the missing information about intervention implementation---the growing art of implementation science.</a:t>
            </a:r>
          </a:p>
          <a:p>
            <a:pPr marL="116837">
              <a:spcBef>
                <a:spcPts val="405"/>
              </a:spcBef>
            </a:pPr>
            <a:endParaRPr lang="en-US" sz="2000" dirty="0">
              <a:solidFill>
                <a:srgbClr val="262626"/>
              </a:solidFill>
              <a:latin typeface="Arial" charset="0"/>
              <a:sym typeface="Arial" charset="0"/>
            </a:endParaRPr>
          </a:p>
          <a:p>
            <a:pPr marL="116837">
              <a:spcBef>
                <a:spcPts val="405"/>
              </a:spcBef>
            </a:pPr>
            <a:r>
              <a:rPr lang="en-US" sz="2400" dirty="0">
                <a:solidFill>
                  <a:srgbClr val="000000"/>
                </a:solidFill>
                <a:latin typeface="Arial" charset="0"/>
                <a:cs typeface="Arial" charset="0"/>
                <a:sym typeface="Arial" charset="0"/>
              </a:rPr>
              <a:t>What’s missing?  Info on intervention!  How it is implemented.  Day-to-day procedural issues; </a:t>
            </a:r>
            <a:r>
              <a:rPr lang="en-US" sz="2400" dirty="0" err="1">
                <a:solidFill>
                  <a:srgbClr val="000000"/>
                </a:solidFill>
                <a:latin typeface="Arial" charset="0"/>
                <a:cs typeface="Arial" charset="0"/>
                <a:sym typeface="Arial" charset="0"/>
              </a:rPr>
              <a:t>obtstacles</a:t>
            </a:r>
            <a:r>
              <a:rPr lang="en-US" sz="2400" dirty="0">
                <a:solidFill>
                  <a:srgbClr val="000000"/>
                </a:solidFill>
                <a:latin typeface="Arial" charset="0"/>
                <a:cs typeface="Arial" charset="0"/>
                <a:sym typeface="Arial" charset="0"/>
              </a:rPr>
              <a:t> and barriers (leadership buy-in and support, front-line staff buy-in, EHR programming, clinic/patient flow)</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2226" name="Rectangle 2"/>
          <p:cNvSpPr>
            <a:spLocks noGrp="1" noChangeArrowheads="1"/>
          </p:cNvSpPr>
          <p:nvPr>
            <p:ph type="body" idx="1"/>
          </p:nvPr>
        </p:nvSpPr>
        <p:spPr bwMode="auto">
          <a:xfrm>
            <a:off x="686421" y="4344025"/>
            <a:ext cx="5485158" cy="4114488"/>
          </a:xfrm>
          <a:prstGeom prst="rect">
            <a:avLst/>
          </a:prstGeom>
          <a:noFill/>
          <a:ln>
            <a:miter lim="800000"/>
            <a:headEnd/>
            <a:tailEnd/>
          </a:ln>
        </p:spPr>
        <p:txBody>
          <a:bodyPr lIns="91435" tIns="45718" rIns="91435" bIns="45718"/>
          <a:lstStyle/>
          <a:p>
            <a:pPr marL="157340">
              <a:spcBef>
                <a:spcPts val="405"/>
              </a:spcBef>
            </a:pPr>
            <a:r>
              <a:rPr lang="en-US" dirty="0">
                <a:solidFill>
                  <a:srgbClr val="000000"/>
                </a:solidFill>
                <a:latin typeface="Arial" charset="0"/>
                <a:cs typeface="Arial" charset="0"/>
                <a:sym typeface="Arial" charset="0"/>
              </a:rPr>
              <a:t>We’re testing multiple interventions that use these strategies:</a:t>
            </a:r>
          </a:p>
          <a:p>
            <a:pPr marL="157340">
              <a:spcBef>
                <a:spcPts val="405"/>
              </a:spcBef>
            </a:pPr>
            <a:endParaRPr lang="en-US" dirty="0">
              <a:solidFill>
                <a:srgbClr val="000000"/>
              </a:solidFill>
              <a:latin typeface="Arial" charset="0"/>
              <a:cs typeface="Arial" charset="0"/>
              <a:sym typeface="Arial" charset="0"/>
            </a:endParaRPr>
          </a:p>
          <a:p>
            <a:pPr marL="157340">
              <a:spcBef>
                <a:spcPts val="405"/>
              </a:spcBef>
            </a:pPr>
            <a:r>
              <a:rPr lang="en-US" dirty="0" err="1">
                <a:solidFill>
                  <a:srgbClr val="000000"/>
                </a:solidFill>
                <a:latin typeface="Arial" charset="0"/>
                <a:cs typeface="Arial" charset="0"/>
                <a:sym typeface="Arial" charset="0"/>
              </a:rPr>
              <a:t>Telehealth</a:t>
            </a:r>
            <a:r>
              <a:rPr lang="en-US" dirty="0">
                <a:solidFill>
                  <a:srgbClr val="000000"/>
                </a:solidFill>
                <a:latin typeface="Arial" charset="0"/>
                <a:cs typeface="Arial" charset="0"/>
                <a:sym typeface="Arial" charset="0"/>
              </a:rPr>
              <a:t> (7)</a:t>
            </a:r>
          </a:p>
          <a:p>
            <a:pPr marL="157340">
              <a:spcBef>
                <a:spcPts val="405"/>
              </a:spcBef>
            </a:pPr>
            <a:r>
              <a:rPr lang="en-US" dirty="0">
                <a:solidFill>
                  <a:srgbClr val="000000"/>
                </a:solidFill>
                <a:latin typeface="Arial" charset="0"/>
                <a:cs typeface="Arial" charset="0"/>
                <a:sym typeface="Arial" charset="0"/>
              </a:rPr>
              <a:t>Other Technologies (e.g., HER provider prompts; 6)</a:t>
            </a:r>
          </a:p>
          <a:p>
            <a:pPr marL="157340">
              <a:spcBef>
                <a:spcPts val="405"/>
              </a:spcBef>
            </a:pPr>
            <a:r>
              <a:rPr lang="en-US" dirty="0">
                <a:solidFill>
                  <a:srgbClr val="000000"/>
                </a:solidFill>
                <a:latin typeface="Arial" charset="0"/>
                <a:cs typeface="Arial" charset="0"/>
                <a:sym typeface="Arial" charset="0"/>
              </a:rPr>
              <a:t>Patient Education (6)</a:t>
            </a:r>
          </a:p>
          <a:p>
            <a:pPr marL="157340">
              <a:spcBef>
                <a:spcPts val="405"/>
              </a:spcBef>
            </a:pPr>
            <a:r>
              <a:rPr lang="en-US" dirty="0">
                <a:solidFill>
                  <a:srgbClr val="000000"/>
                </a:solidFill>
                <a:latin typeface="Arial" charset="0"/>
                <a:cs typeface="Arial" charset="0"/>
                <a:sym typeface="Arial" charset="0"/>
              </a:rPr>
              <a:t>Community/Lay Health Worker (5)</a:t>
            </a:r>
          </a:p>
          <a:p>
            <a:pPr marL="157340">
              <a:spcBef>
                <a:spcPts val="405"/>
              </a:spcBef>
            </a:pPr>
            <a:r>
              <a:rPr lang="en-US" dirty="0">
                <a:solidFill>
                  <a:srgbClr val="000000"/>
                </a:solidFill>
                <a:latin typeface="Arial" charset="0"/>
                <a:cs typeface="Arial" charset="0"/>
                <a:sym typeface="Arial" charset="0"/>
              </a:rPr>
              <a:t>Performance Incentives (5)</a:t>
            </a:r>
          </a:p>
          <a:p>
            <a:pPr marL="157340">
              <a:spcBef>
                <a:spcPts val="405"/>
              </a:spcBef>
            </a:pPr>
            <a:r>
              <a:rPr lang="en-US" dirty="0">
                <a:solidFill>
                  <a:srgbClr val="000000"/>
                </a:solidFill>
                <a:latin typeface="Arial" charset="0"/>
                <a:cs typeface="Arial" charset="0"/>
                <a:sym typeface="Arial" charset="0"/>
              </a:rPr>
              <a:t>Health Care System Redesign (4)</a:t>
            </a:r>
          </a:p>
          <a:p>
            <a:pPr marL="157340">
              <a:spcBef>
                <a:spcPts val="405"/>
              </a:spcBef>
            </a:pPr>
            <a:r>
              <a:rPr lang="en-US" dirty="0">
                <a:solidFill>
                  <a:srgbClr val="000000"/>
                </a:solidFill>
                <a:latin typeface="Arial" charset="0"/>
                <a:cs typeface="Arial" charset="0"/>
                <a:sym typeface="Arial" charset="0"/>
              </a:rPr>
              <a:t>Screening (3)</a:t>
            </a:r>
          </a:p>
          <a:p>
            <a:pPr marL="157340">
              <a:spcBef>
                <a:spcPts val="405"/>
              </a:spcBef>
            </a:pPr>
            <a:r>
              <a:rPr lang="en-US" dirty="0">
                <a:solidFill>
                  <a:srgbClr val="000000"/>
                </a:solidFill>
                <a:latin typeface="Arial" charset="0"/>
                <a:cs typeface="Arial" charset="0"/>
                <a:sym typeface="Arial" charset="0"/>
              </a:rPr>
              <a:t>Provider Training (2)</a:t>
            </a:r>
          </a:p>
          <a:p>
            <a:pPr marL="157340">
              <a:spcBef>
                <a:spcPts val="405"/>
              </a:spcBef>
            </a:pPr>
            <a:r>
              <a:rPr lang="en-US" dirty="0">
                <a:solidFill>
                  <a:srgbClr val="000000"/>
                </a:solidFill>
                <a:latin typeface="Arial" charset="0"/>
                <a:cs typeface="Arial" charset="0"/>
                <a:sym typeface="Arial" charset="0"/>
              </a:rPr>
              <a:t>Community Engagement (1)</a:t>
            </a:r>
          </a:p>
          <a:p>
            <a:pPr marL="157340">
              <a:spcBef>
                <a:spcPts val="405"/>
              </a:spcBef>
            </a:pPr>
            <a:r>
              <a:rPr lang="en-US" dirty="0">
                <a:solidFill>
                  <a:srgbClr val="000000"/>
                </a:solidFill>
                <a:latin typeface="Arial" charset="0"/>
                <a:cs typeface="Arial" charset="0"/>
                <a:sym typeface="Arial" charset="0"/>
              </a:rPr>
              <a:t>Nurse-led (1)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3490" name="Rectangle 2"/>
          <p:cNvSpPr>
            <a:spLocks noGrp="1" noChangeArrowheads="1"/>
          </p:cNvSpPr>
          <p:nvPr>
            <p:ph type="body" idx="1"/>
          </p:nvPr>
        </p:nvSpPr>
        <p:spPr bwMode="auto">
          <a:xfrm>
            <a:off x="686421" y="4344025"/>
            <a:ext cx="5485158" cy="4114488"/>
          </a:xfrm>
          <a:prstGeom prst="rect">
            <a:avLst/>
          </a:prstGeom>
          <a:noFill/>
          <a:ln>
            <a:miter lim="800000"/>
            <a:headEnd/>
            <a:tailEnd/>
          </a:ln>
        </p:spPr>
        <p:txBody>
          <a:bodyPr lIns="91435" tIns="45718" rIns="91435" bIns="45718">
            <a:normAutofit fontScale="92500"/>
          </a:bodyPr>
          <a:lstStyle/>
          <a:p>
            <a:pPr marL="116837">
              <a:spcBef>
                <a:spcPts val="405"/>
              </a:spcBef>
            </a:pPr>
            <a:r>
              <a:rPr lang="en-US" sz="2600" dirty="0">
                <a:solidFill>
                  <a:srgbClr val="262626"/>
                </a:solidFill>
                <a:latin typeface="Arial" charset="0"/>
                <a:cs typeface="Arial" charset="0"/>
                <a:sym typeface="Arial" charset="0"/>
              </a:rPr>
              <a:t>These are examples of lessons being learned across our grantee projects--- (not project or intervention-class specific)</a:t>
            </a:r>
          </a:p>
          <a:p>
            <a:pPr marL="116837">
              <a:spcBef>
                <a:spcPts val="405"/>
              </a:spcBef>
            </a:pPr>
            <a:endParaRPr lang="en-US" sz="2600" dirty="0">
              <a:solidFill>
                <a:srgbClr val="262626"/>
              </a:solidFill>
              <a:latin typeface="Arial" charset="0"/>
              <a:cs typeface="Arial" charset="0"/>
              <a:sym typeface="Arial" charset="0"/>
            </a:endParaRPr>
          </a:p>
          <a:p>
            <a:pPr marL="116837">
              <a:spcBef>
                <a:spcPts val="405"/>
              </a:spcBef>
            </a:pPr>
            <a:r>
              <a:rPr lang="en-US" sz="2600" dirty="0">
                <a:solidFill>
                  <a:srgbClr val="262626"/>
                </a:solidFill>
                <a:latin typeface="Arial" charset="0"/>
                <a:cs typeface="Arial" charset="0"/>
                <a:sym typeface="Arial" charset="0"/>
              </a:rPr>
              <a:t>Need to remember that organizational change theory and application are essential to every intervention --- for both programmatic and research applications.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538" name="Rectangle 2"/>
          <p:cNvSpPr>
            <a:spLocks noGrp="1" noChangeArrowheads="1"/>
          </p:cNvSpPr>
          <p:nvPr>
            <p:ph type="body" idx="1"/>
          </p:nvPr>
        </p:nvSpPr>
        <p:spPr bwMode="auto">
          <a:xfrm>
            <a:off x="686421" y="4344025"/>
            <a:ext cx="5485158" cy="4114488"/>
          </a:xfrm>
          <a:prstGeom prst="rect">
            <a:avLst/>
          </a:prstGeom>
          <a:noFill/>
          <a:ln>
            <a:miter lim="800000"/>
            <a:headEnd/>
            <a:tailEnd/>
          </a:ln>
        </p:spPr>
        <p:txBody>
          <a:bodyPr lIns="91435" tIns="45718" rIns="91435" bIns="45718"/>
          <a:lstStyle/>
          <a:p>
            <a:pPr marL="116837">
              <a:spcBef>
                <a:spcPts val="405"/>
              </a:spcBef>
            </a:pPr>
            <a:r>
              <a:rPr lang="en-US" dirty="0">
                <a:solidFill>
                  <a:srgbClr val="000000"/>
                </a:solidFill>
                <a:latin typeface="Arial" charset="0"/>
                <a:cs typeface="Arial" charset="0"/>
                <a:sym typeface="Arial" charset="0"/>
              </a:rPr>
              <a:t>“Not us” section – refer back to “Lack of Awareness Among Providers”</a:t>
            </a:r>
          </a:p>
          <a:p>
            <a:pPr marL="116837">
              <a:spcBef>
                <a:spcPts val="405"/>
              </a:spcBef>
            </a:pPr>
            <a:endParaRPr lang="en-US" dirty="0">
              <a:solidFill>
                <a:srgbClr val="000000"/>
              </a:solidFill>
              <a:latin typeface="Arial" charset="0"/>
              <a:cs typeface="Arial" charset="0"/>
              <a:sym typeface="Arial" charset="0"/>
            </a:endParaRPr>
          </a:p>
          <a:p>
            <a:pPr marL="116837"/>
            <a:r>
              <a:rPr lang="en-US" sz="1700" dirty="0">
                <a:solidFill>
                  <a:srgbClr val="000000"/>
                </a:solidFill>
                <a:latin typeface="Arial" charset="0"/>
                <a:cs typeface="Arial" charset="0"/>
                <a:sym typeface="Arial" charset="0"/>
              </a:rPr>
              <a:t>Thomas D. Sequist, John Z. </a:t>
            </a:r>
            <a:r>
              <a:rPr lang="en-US" sz="1700" dirty="0" err="1">
                <a:solidFill>
                  <a:srgbClr val="000000"/>
                </a:solidFill>
                <a:latin typeface="Arial" charset="0"/>
                <a:cs typeface="Arial" charset="0"/>
                <a:sym typeface="Arial" charset="0"/>
              </a:rPr>
              <a:t>Ayanian</a:t>
            </a:r>
            <a:r>
              <a:rPr lang="en-US" sz="1700" dirty="0">
                <a:solidFill>
                  <a:srgbClr val="000000"/>
                </a:solidFill>
                <a:latin typeface="Arial" charset="0"/>
                <a:cs typeface="Arial" charset="0"/>
                <a:sym typeface="Arial" charset="0"/>
              </a:rPr>
              <a:t>, Richard Marshall, Garret M. Fitzmaurice, and Dana Gelb </a:t>
            </a:r>
            <a:r>
              <a:rPr lang="en-US" sz="1700" dirty="0" err="1">
                <a:solidFill>
                  <a:srgbClr val="000000"/>
                </a:solidFill>
                <a:latin typeface="Arial" charset="0"/>
                <a:cs typeface="Arial" charset="0"/>
                <a:sym typeface="Arial" charset="0"/>
              </a:rPr>
              <a:t>Safran</a:t>
            </a:r>
            <a:r>
              <a:rPr lang="en-US" sz="1700" dirty="0">
                <a:solidFill>
                  <a:srgbClr val="000000"/>
                </a:solidFill>
                <a:latin typeface="Arial" charset="0"/>
                <a:cs typeface="Arial" charset="0"/>
                <a:sym typeface="Arial" charset="0"/>
              </a:rPr>
              <a:t/>
            </a:r>
            <a:br>
              <a:rPr lang="en-US" sz="1700" dirty="0">
                <a:solidFill>
                  <a:srgbClr val="000000"/>
                </a:solidFill>
                <a:latin typeface="Arial" charset="0"/>
                <a:cs typeface="Arial" charset="0"/>
                <a:sym typeface="Arial" charset="0"/>
              </a:rPr>
            </a:br>
            <a:r>
              <a:rPr lang="en-US" sz="1700" dirty="0">
                <a:solidFill>
                  <a:srgbClr val="000000"/>
                </a:solidFill>
                <a:cs typeface="Arial Bold" charset="0"/>
                <a:sym typeface="Arial Bold" charset="0"/>
              </a:rPr>
              <a:t>Primary-care Clinician Perceptions of Racial Disparities in Diabetes Care</a:t>
            </a:r>
            <a:r>
              <a:rPr lang="en-US" sz="1700" dirty="0">
                <a:solidFill>
                  <a:srgbClr val="000000"/>
                </a:solidFill>
                <a:latin typeface="Arial" charset="0"/>
                <a:sym typeface="Arial" charset="0"/>
              </a:rPr>
              <a:t/>
            </a:r>
            <a:br>
              <a:rPr lang="en-US" sz="1700" dirty="0">
                <a:solidFill>
                  <a:srgbClr val="000000"/>
                </a:solidFill>
                <a:latin typeface="Arial" charset="0"/>
                <a:sym typeface="Arial" charset="0"/>
              </a:rPr>
            </a:br>
            <a:r>
              <a:rPr lang="en-US" sz="1700" dirty="0">
                <a:solidFill>
                  <a:srgbClr val="000000"/>
                </a:solidFill>
                <a:latin typeface="Arial Italic" charset="0"/>
                <a:cs typeface="Arial Italic" charset="0"/>
                <a:sym typeface="Arial Italic" charset="0"/>
              </a:rPr>
              <a:t>J Gen Intern Med.</a:t>
            </a:r>
            <a:r>
              <a:rPr lang="en-US" sz="1700" dirty="0">
                <a:solidFill>
                  <a:srgbClr val="000000"/>
                </a:solidFill>
                <a:latin typeface="Arial" charset="0"/>
                <a:cs typeface="Arial" charset="0"/>
                <a:sym typeface="Arial" charset="0"/>
              </a:rPr>
              <a:t> 2008. 23(5): 678-684.</a:t>
            </a:r>
          </a:p>
          <a:p>
            <a:pPr marL="116837"/>
            <a:r>
              <a:rPr lang="en-US" sz="1700" dirty="0">
                <a:solidFill>
                  <a:srgbClr val="000000"/>
                </a:solidFill>
                <a:latin typeface="Arial" charset="0"/>
                <a:cs typeface="Arial" charset="0"/>
                <a:sym typeface="Arial" charset="0"/>
              </a:rPr>
              <a:t>Thomas D. Sequist, Garrett M. Fitzmaurice, Richard Marshall, Shimon </a:t>
            </a:r>
            <a:r>
              <a:rPr lang="en-US" sz="1700" dirty="0" err="1">
                <a:solidFill>
                  <a:srgbClr val="000000"/>
                </a:solidFill>
                <a:latin typeface="Arial" charset="0"/>
                <a:cs typeface="Arial" charset="0"/>
                <a:sym typeface="Arial" charset="0"/>
              </a:rPr>
              <a:t>Shaykevich</a:t>
            </a:r>
            <a:r>
              <a:rPr lang="en-US" sz="1700" dirty="0">
                <a:solidFill>
                  <a:srgbClr val="000000"/>
                </a:solidFill>
                <a:latin typeface="Arial" charset="0"/>
                <a:cs typeface="Arial" charset="0"/>
                <a:sym typeface="Arial" charset="0"/>
              </a:rPr>
              <a:t>, Amy Marston, Dana Gelb </a:t>
            </a:r>
            <a:r>
              <a:rPr lang="en-US" sz="1700" dirty="0" err="1">
                <a:solidFill>
                  <a:srgbClr val="000000"/>
                </a:solidFill>
                <a:latin typeface="Arial" charset="0"/>
                <a:cs typeface="Arial" charset="0"/>
                <a:sym typeface="Arial" charset="0"/>
              </a:rPr>
              <a:t>Safran</a:t>
            </a:r>
            <a:r>
              <a:rPr lang="en-US" sz="1700" dirty="0">
                <a:solidFill>
                  <a:srgbClr val="000000"/>
                </a:solidFill>
                <a:latin typeface="Arial" charset="0"/>
                <a:cs typeface="Arial" charset="0"/>
                <a:sym typeface="Arial" charset="0"/>
              </a:rPr>
              <a:t>, and John Z. </a:t>
            </a:r>
            <a:r>
              <a:rPr lang="en-US" sz="1700" dirty="0" err="1">
                <a:solidFill>
                  <a:srgbClr val="000000"/>
                </a:solidFill>
                <a:latin typeface="Arial" charset="0"/>
                <a:cs typeface="Arial" charset="0"/>
                <a:sym typeface="Arial" charset="0"/>
              </a:rPr>
              <a:t>Ayanian</a:t>
            </a:r>
            <a:r>
              <a:rPr lang="en-US" sz="1700" dirty="0">
                <a:solidFill>
                  <a:srgbClr val="000000"/>
                </a:solidFill>
                <a:latin typeface="Arial" charset="0"/>
                <a:cs typeface="Arial" charset="0"/>
                <a:sym typeface="Arial" charset="0"/>
              </a:rPr>
              <a:t/>
            </a:r>
            <a:br>
              <a:rPr lang="en-US" sz="1700" dirty="0">
                <a:solidFill>
                  <a:srgbClr val="000000"/>
                </a:solidFill>
                <a:latin typeface="Arial" charset="0"/>
                <a:cs typeface="Arial" charset="0"/>
                <a:sym typeface="Arial" charset="0"/>
              </a:rPr>
            </a:br>
            <a:r>
              <a:rPr lang="en-US" sz="1700" dirty="0">
                <a:solidFill>
                  <a:srgbClr val="000000"/>
                </a:solidFill>
                <a:cs typeface="Arial Bold" charset="0"/>
                <a:sym typeface="Arial Bold" charset="0"/>
              </a:rPr>
              <a:t>Cultural Competency Training and Performance Reports to Improve Diabetes Care for Black Patients:</a:t>
            </a:r>
            <a:r>
              <a:rPr lang="en-US" sz="1700" dirty="0">
                <a:solidFill>
                  <a:srgbClr val="000000"/>
                </a:solidFill>
                <a:latin typeface="Arial" charset="0"/>
                <a:cs typeface="Arial" charset="0"/>
                <a:sym typeface="Arial" charset="0"/>
              </a:rPr>
              <a:t> </a:t>
            </a:r>
            <a:r>
              <a:rPr lang="en-US" sz="1700" dirty="0">
                <a:solidFill>
                  <a:srgbClr val="000000"/>
                </a:solidFill>
                <a:cs typeface="Arial Bold" charset="0"/>
                <a:sym typeface="Arial Bold" charset="0"/>
              </a:rPr>
              <a:t>A Cluster Randomized, Controlled Trial</a:t>
            </a:r>
            <a:r>
              <a:rPr lang="en-US" sz="1700" dirty="0">
                <a:solidFill>
                  <a:srgbClr val="000000"/>
                </a:solidFill>
                <a:latin typeface="Arial" charset="0"/>
                <a:sym typeface="Arial" charset="0"/>
              </a:rPr>
              <a:t/>
            </a:r>
            <a:br>
              <a:rPr lang="en-US" sz="1700" dirty="0">
                <a:solidFill>
                  <a:srgbClr val="000000"/>
                </a:solidFill>
                <a:latin typeface="Arial" charset="0"/>
                <a:sym typeface="Arial" charset="0"/>
              </a:rPr>
            </a:br>
            <a:r>
              <a:rPr lang="en-US" sz="1700" dirty="0">
                <a:solidFill>
                  <a:srgbClr val="000000"/>
                </a:solidFill>
                <a:latin typeface="Arial Italic" charset="0"/>
                <a:cs typeface="Arial Italic" charset="0"/>
                <a:sym typeface="Arial Italic" charset="0"/>
              </a:rPr>
              <a:t>Ann Intern Med</a:t>
            </a:r>
            <a:r>
              <a:rPr lang="en-US" sz="1700" dirty="0">
                <a:solidFill>
                  <a:srgbClr val="000000"/>
                </a:solidFill>
                <a:latin typeface="Arial" charset="0"/>
                <a:cs typeface="Arial" charset="0"/>
                <a:sym typeface="Arial" charset="0"/>
              </a:rPr>
              <a:t>. 2010.152:40-46.</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7586" name="Rectangle 2"/>
          <p:cNvSpPr>
            <a:spLocks noGrp="1" noChangeArrowheads="1"/>
          </p:cNvSpPr>
          <p:nvPr>
            <p:ph type="body" idx="1"/>
          </p:nvPr>
        </p:nvSpPr>
        <p:spPr bwMode="auto">
          <a:xfrm>
            <a:off x="686421" y="4344025"/>
            <a:ext cx="5485158" cy="4114488"/>
          </a:xfrm>
          <a:prstGeom prst="rect">
            <a:avLst/>
          </a:prstGeom>
          <a:noFill/>
          <a:ln>
            <a:miter lim="800000"/>
            <a:headEnd/>
            <a:tailEnd/>
          </a:ln>
        </p:spPr>
        <p:txBody>
          <a:bodyPr lIns="91435" tIns="45718" rIns="91435" bIns="45718"/>
          <a:lstStyle/>
          <a:p>
            <a:pPr marL="116837">
              <a:spcBef>
                <a:spcPts val="405"/>
              </a:spcBef>
            </a:pPr>
            <a:r>
              <a:rPr lang="en-US" dirty="0">
                <a:solidFill>
                  <a:srgbClr val="000000"/>
                </a:solidFill>
                <a:latin typeface="Arial" charset="0"/>
                <a:cs typeface="Arial" charset="0"/>
                <a:sym typeface="Arial" charset="0"/>
              </a:rPr>
              <a:t>Could be rephrased as “Denial of Ownership”</a:t>
            </a:r>
          </a:p>
          <a:p>
            <a:pPr marL="116837">
              <a:spcBef>
                <a:spcPts val="405"/>
              </a:spcBef>
            </a:pPr>
            <a:endParaRPr lang="en-US" dirty="0">
              <a:solidFill>
                <a:srgbClr val="000000"/>
              </a:solidFill>
              <a:latin typeface="Arial" charset="0"/>
              <a:cs typeface="Arial" charset="0"/>
              <a:sym typeface="Arial" charset="0"/>
            </a:endParaRPr>
          </a:p>
          <a:p>
            <a:pPr marL="116837">
              <a:spcBef>
                <a:spcPts val="405"/>
              </a:spcBef>
            </a:pPr>
            <a:r>
              <a:rPr lang="en-US" dirty="0">
                <a:solidFill>
                  <a:srgbClr val="000000"/>
                </a:solidFill>
                <a:latin typeface="Arial" charset="0"/>
                <a:cs typeface="Arial" charset="0"/>
                <a:sym typeface="Arial" charset="0"/>
              </a:rPr>
              <a:t>Yes exists, but “not us”</a:t>
            </a:r>
          </a:p>
          <a:p>
            <a:pPr marL="116837">
              <a:spcBef>
                <a:spcPts val="405"/>
              </a:spcBef>
            </a:pPr>
            <a:endParaRPr lang="en-US" dirty="0">
              <a:solidFill>
                <a:srgbClr val="000000"/>
              </a:solidFill>
              <a:latin typeface="Arial" charset="0"/>
              <a:cs typeface="Arial" charset="0"/>
              <a:sym typeface="Arial" charset="0"/>
            </a:endParaRPr>
          </a:p>
          <a:p>
            <a:pPr marL="116837">
              <a:spcBef>
                <a:spcPts val="405"/>
              </a:spcBef>
            </a:pPr>
            <a:r>
              <a:rPr lang="en-US" dirty="0">
                <a:solidFill>
                  <a:srgbClr val="000000"/>
                </a:solidFill>
                <a:latin typeface="Arial" charset="0"/>
                <a:cs typeface="Arial" charset="0"/>
                <a:sym typeface="Arial" charset="0"/>
              </a:rPr>
              <a:t>Seen it in our work at FA</a:t>
            </a:r>
          </a:p>
          <a:p>
            <a:pPr marL="116837">
              <a:spcBef>
                <a:spcPts val="405"/>
              </a:spcBef>
            </a:pPr>
            <a:endParaRPr lang="en-US" dirty="0">
              <a:solidFill>
                <a:srgbClr val="000000"/>
              </a:solidFill>
              <a:latin typeface="Arial" charset="0"/>
              <a:cs typeface="Arial" charset="0"/>
              <a:sym typeface="Arial" charset="0"/>
            </a:endParaRPr>
          </a:p>
          <a:p>
            <a:pPr marL="116837">
              <a:spcBef>
                <a:spcPts val="405"/>
              </a:spcBef>
            </a:pPr>
            <a:r>
              <a:rPr lang="en-US" dirty="0">
                <a:solidFill>
                  <a:srgbClr val="000000"/>
                </a:solidFill>
                <a:latin typeface="Arial" charset="0"/>
                <a:cs typeface="Arial" charset="0"/>
                <a:sym typeface="Arial" charset="0"/>
              </a:rPr>
              <a:t>This is a difficult and uncomfortable issue to acknowledge</a:t>
            </a:r>
          </a:p>
          <a:p>
            <a:pPr marL="116837">
              <a:spcBef>
                <a:spcPts val="405"/>
              </a:spcBef>
            </a:pPr>
            <a:endParaRPr lang="en-US" dirty="0">
              <a:solidFill>
                <a:srgbClr val="000000"/>
              </a:solidFill>
              <a:latin typeface="Arial" charset="0"/>
              <a:cs typeface="Arial" charset="0"/>
              <a:sym typeface="Arial" charset="0"/>
            </a:endParaRPr>
          </a:p>
          <a:p>
            <a:pPr marL="116837">
              <a:spcBef>
                <a:spcPts val="405"/>
              </a:spcBef>
            </a:pPr>
            <a:r>
              <a:rPr lang="en-US" dirty="0">
                <a:solidFill>
                  <a:srgbClr val="000000"/>
                </a:solidFill>
                <a:latin typeface="Arial" charset="0"/>
                <a:cs typeface="Arial" charset="0"/>
                <a:sym typeface="Arial" charset="0"/>
              </a:rPr>
              <a:t>One of our goals is to get you thinking about the role you play as soon-to-be-providers in changing these numbers</a:t>
            </a:r>
          </a:p>
          <a:p>
            <a:pPr marL="116837">
              <a:spcBef>
                <a:spcPts val="405"/>
              </a:spcBef>
            </a:pPr>
            <a:endParaRPr lang="en-US" dirty="0">
              <a:solidFill>
                <a:srgbClr val="000000"/>
              </a:solidFill>
              <a:latin typeface="Arial" charset="0"/>
              <a:cs typeface="Arial" charset="0"/>
              <a:sym typeface="Arial" charset="0"/>
            </a:endParaRPr>
          </a:p>
          <a:p>
            <a:pPr marL="116837">
              <a:spcBef>
                <a:spcPts val="405"/>
              </a:spcBef>
            </a:pPr>
            <a:r>
              <a:rPr lang="en-US" dirty="0">
                <a:solidFill>
                  <a:srgbClr val="000000"/>
                </a:solidFill>
                <a:latin typeface="Arial" charset="0"/>
                <a:cs typeface="Arial" charset="0"/>
                <a:sym typeface="Arial" charset="0"/>
              </a:rPr>
              <a:t>Starts with uncomfortable process of looking at own beliefs around this issue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9634" name="Rectangle 2"/>
          <p:cNvSpPr>
            <a:spLocks noGrp="1" noChangeArrowheads="1"/>
          </p:cNvSpPr>
          <p:nvPr>
            <p:ph type="body" idx="1"/>
          </p:nvPr>
        </p:nvSpPr>
        <p:spPr bwMode="auto">
          <a:xfrm>
            <a:off x="686421" y="4344025"/>
            <a:ext cx="5485158" cy="4114488"/>
          </a:xfrm>
          <a:prstGeom prst="rect">
            <a:avLst/>
          </a:prstGeom>
          <a:noFill/>
          <a:ln>
            <a:miter lim="800000"/>
            <a:headEnd/>
            <a:tailEnd/>
          </a:ln>
        </p:spPr>
        <p:txBody>
          <a:bodyPr lIns="91435" tIns="45718" rIns="91435" bIns="45718"/>
          <a:lstStyle/>
          <a:p>
            <a:pPr marL="116837">
              <a:spcBef>
                <a:spcPts val="405"/>
              </a:spcBef>
            </a:pPr>
            <a:r>
              <a:rPr lang="en-US" dirty="0">
                <a:solidFill>
                  <a:srgbClr val="000000"/>
                </a:solidFill>
                <a:latin typeface="Arial" charset="0"/>
                <a:cs typeface="Arial" charset="0"/>
                <a:sym typeface="Arial" charset="0"/>
              </a:rPr>
              <a:t>“Not us” section – refer back to “Lack of Awareness Among Providers”</a:t>
            </a:r>
          </a:p>
          <a:p>
            <a:pPr marL="116837">
              <a:spcBef>
                <a:spcPts val="405"/>
              </a:spcBef>
            </a:pPr>
            <a:endParaRPr lang="en-US" dirty="0">
              <a:solidFill>
                <a:srgbClr val="000000"/>
              </a:solidFill>
              <a:latin typeface="Arial" charset="0"/>
              <a:cs typeface="Arial" charset="0"/>
              <a:sym typeface="Arial" charset="0"/>
            </a:endParaRPr>
          </a:p>
          <a:p>
            <a:pPr marL="116837"/>
            <a:r>
              <a:rPr lang="en-US" sz="1700" dirty="0">
                <a:solidFill>
                  <a:srgbClr val="000000"/>
                </a:solidFill>
                <a:latin typeface="Arial" charset="0"/>
                <a:cs typeface="Arial" charset="0"/>
                <a:sym typeface="Arial" charset="0"/>
              </a:rPr>
              <a:t>Thomas D. Sequist, John Z. </a:t>
            </a:r>
            <a:r>
              <a:rPr lang="en-US" sz="1700" dirty="0" err="1">
                <a:solidFill>
                  <a:srgbClr val="000000"/>
                </a:solidFill>
                <a:latin typeface="Arial" charset="0"/>
                <a:cs typeface="Arial" charset="0"/>
                <a:sym typeface="Arial" charset="0"/>
              </a:rPr>
              <a:t>Ayanian</a:t>
            </a:r>
            <a:r>
              <a:rPr lang="en-US" sz="1700" dirty="0">
                <a:solidFill>
                  <a:srgbClr val="000000"/>
                </a:solidFill>
                <a:latin typeface="Arial" charset="0"/>
                <a:cs typeface="Arial" charset="0"/>
                <a:sym typeface="Arial" charset="0"/>
              </a:rPr>
              <a:t>, Richard Marshall, Garret M. Fitzmaurice, and Dana Gelb </a:t>
            </a:r>
            <a:r>
              <a:rPr lang="en-US" sz="1700" dirty="0" err="1">
                <a:solidFill>
                  <a:srgbClr val="000000"/>
                </a:solidFill>
                <a:latin typeface="Arial" charset="0"/>
                <a:cs typeface="Arial" charset="0"/>
                <a:sym typeface="Arial" charset="0"/>
              </a:rPr>
              <a:t>Safran</a:t>
            </a:r>
            <a:r>
              <a:rPr lang="en-US" sz="1700" dirty="0">
                <a:solidFill>
                  <a:srgbClr val="000000"/>
                </a:solidFill>
                <a:latin typeface="Arial" charset="0"/>
                <a:cs typeface="Arial" charset="0"/>
                <a:sym typeface="Arial" charset="0"/>
              </a:rPr>
              <a:t/>
            </a:r>
            <a:br>
              <a:rPr lang="en-US" sz="1700" dirty="0">
                <a:solidFill>
                  <a:srgbClr val="000000"/>
                </a:solidFill>
                <a:latin typeface="Arial" charset="0"/>
                <a:cs typeface="Arial" charset="0"/>
                <a:sym typeface="Arial" charset="0"/>
              </a:rPr>
            </a:br>
            <a:r>
              <a:rPr lang="en-US" sz="1700" dirty="0">
                <a:solidFill>
                  <a:srgbClr val="000000"/>
                </a:solidFill>
                <a:cs typeface="Arial Bold" charset="0"/>
                <a:sym typeface="Arial Bold" charset="0"/>
              </a:rPr>
              <a:t>Primary-care Clinician Perceptions of Racial Disparities in Diabetes Care</a:t>
            </a:r>
            <a:r>
              <a:rPr lang="en-US" sz="1700" dirty="0">
                <a:solidFill>
                  <a:srgbClr val="000000"/>
                </a:solidFill>
                <a:latin typeface="Arial" charset="0"/>
                <a:sym typeface="Arial" charset="0"/>
              </a:rPr>
              <a:t/>
            </a:r>
            <a:br>
              <a:rPr lang="en-US" sz="1700" dirty="0">
                <a:solidFill>
                  <a:srgbClr val="000000"/>
                </a:solidFill>
                <a:latin typeface="Arial" charset="0"/>
                <a:sym typeface="Arial" charset="0"/>
              </a:rPr>
            </a:br>
            <a:r>
              <a:rPr lang="en-US" sz="1700" dirty="0">
                <a:solidFill>
                  <a:srgbClr val="000000"/>
                </a:solidFill>
                <a:latin typeface="Arial Italic" charset="0"/>
                <a:cs typeface="Arial Italic" charset="0"/>
                <a:sym typeface="Arial Italic" charset="0"/>
              </a:rPr>
              <a:t>J Gen Intern Med.</a:t>
            </a:r>
            <a:r>
              <a:rPr lang="en-US" sz="1700" dirty="0">
                <a:solidFill>
                  <a:srgbClr val="000000"/>
                </a:solidFill>
                <a:latin typeface="Arial" charset="0"/>
                <a:cs typeface="Arial" charset="0"/>
                <a:sym typeface="Arial" charset="0"/>
              </a:rPr>
              <a:t> 2008. 23(5): 678-684.</a:t>
            </a:r>
          </a:p>
          <a:p>
            <a:pPr marL="116837"/>
            <a:r>
              <a:rPr lang="en-US" sz="1700" dirty="0">
                <a:solidFill>
                  <a:srgbClr val="000000"/>
                </a:solidFill>
                <a:latin typeface="Arial" charset="0"/>
                <a:cs typeface="Arial" charset="0"/>
                <a:sym typeface="Arial" charset="0"/>
              </a:rPr>
              <a:t>Thomas D. Sequist, Garrett M. Fitzmaurice, Richard Marshall, Shimon </a:t>
            </a:r>
            <a:r>
              <a:rPr lang="en-US" sz="1700" dirty="0" err="1">
                <a:solidFill>
                  <a:srgbClr val="000000"/>
                </a:solidFill>
                <a:latin typeface="Arial" charset="0"/>
                <a:cs typeface="Arial" charset="0"/>
                <a:sym typeface="Arial" charset="0"/>
              </a:rPr>
              <a:t>Shaykevich</a:t>
            </a:r>
            <a:r>
              <a:rPr lang="en-US" sz="1700" dirty="0">
                <a:solidFill>
                  <a:srgbClr val="000000"/>
                </a:solidFill>
                <a:latin typeface="Arial" charset="0"/>
                <a:cs typeface="Arial" charset="0"/>
                <a:sym typeface="Arial" charset="0"/>
              </a:rPr>
              <a:t>, Amy Marston, Dana Gelb </a:t>
            </a:r>
            <a:r>
              <a:rPr lang="en-US" sz="1700" dirty="0" err="1">
                <a:solidFill>
                  <a:srgbClr val="000000"/>
                </a:solidFill>
                <a:latin typeface="Arial" charset="0"/>
                <a:cs typeface="Arial" charset="0"/>
                <a:sym typeface="Arial" charset="0"/>
              </a:rPr>
              <a:t>Safran</a:t>
            </a:r>
            <a:r>
              <a:rPr lang="en-US" sz="1700" dirty="0">
                <a:solidFill>
                  <a:srgbClr val="000000"/>
                </a:solidFill>
                <a:latin typeface="Arial" charset="0"/>
                <a:cs typeface="Arial" charset="0"/>
                <a:sym typeface="Arial" charset="0"/>
              </a:rPr>
              <a:t>, and John Z. </a:t>
            </a:r>
            <a:r>
              <a:rPr lang="en-US" sz="1700" dirty="0" err="1">
                <a:solidFill>
                  <a:srgbClr val="000000"/>
                </a:solidFill>
                <a:latin typeface="Arial" charset="0"/>
                <a:cs typeface="Arial" charset="0"/>
                <a:sym typeface="Arial" charset="0"/>
              </a:rPr>
              <a:t>Ayanian</a:t>
            </a:r>
            <a:r>
              <a:rPr lang="en-US" sz="1700" dirty="0">
                <a:solidFill>
                  <a:srgbClr val="000000"/>
                </a:solidFill>
                <a:latin typeface="Arial" charset="0"/>
                <a:cs typeface="Arial" charset="0"/>
                <a:sym typeface="Arial" charset="0"/>
              </a:rPr>
              <a:t/>
            </a:r>
            <a:br>
              <a:rPr lang="en-US" sz="1700" dirty="0">
                <a:solidFill>
                  <a:srgbClr val="000000"/>
                </a:solidFill>
                <a:latin typeface="Arial" charset="0"/>
                <a:cs typeface="Arial" charset="0"/>
                <a:sym typeface="Arial" charset="0"/>
              </a:rPr>
            </a:br>
            <a:r>
              <a:rPr lang="en-US" sz="1700" dirty="0">
                <a:solidFill>
                  <a:srgbClr val="000000"/>
                </a:solidFill>
                <a:cs typeface="Arial Bold" charset="0"/>
                <a:sym typeface="Arial Bold" charset="0"/>
              </a:rPr>
              <a:t>Cultural Competency Training and Performance Reports to Improve Diabetes Care for Black Patients:</a:t>
            </a:r>
            <a:r>
              <a:rPr lang="en-US" sz="1700" dirty="0">
                <a:solidFill>
                  <a:srgbClr val="000000"/>
                </a:solidFill>
                <a:latin typeface="Arial" charset="0"/>
                <a:cs typeface="Arial" charset="0"/>
                <a:sym typeface="Arial" charset="0"/>
              </a:rPr>
              <a:t> </a:t>
            </a:r>
            <a:r>
              <a:rPr lang="en-US" sz="1700" dirty="0">
                <a:solidFill>
                  <a:srgbClr val="000000"/>
                </a:solidFill>
                <a:cs typeface="Arial Bold" charset="0"/>
                <a:sym typeface="Arial Bold" charset="0"/>
              </a:rPr>
              <a:t>A Cluster Randomized, Controlled Trial</a:t>
            </a:r>
            <a:r>
              <a:rPr lang="en-US" sz="1700" dirty="0">
                <a:solidFill>
                  <a:srgbClr val="000000"/>
                </a:solidFill>
                <a:latin typeface="Arial" charset="0"/>
                <a:sym typeface="Arial" charset="0"/>
              </a:rPr>
              <a:t/>
            </a:r>
            <a:br>
              <a:rPr lang="en-US" sz="1700" dirty="0">
                <a:solidFill>
                  <a:srgbClr val="000000"/>
                </a:solidFill>
                <a:latin typeface="Arial" charset="0"/>
                <a:sym typeface="Arial" charset="0"/>
              </a:rPr>
            </a:br>
            <a:r>
              <a:rPr lang="en-US" sz="1700" dirty="0">
                <a:solidFill>
                  <a:srgbClr val="000000"/>
                </a:solidFill>
                <a:latin typeface="Arial Italic" charset="0"/>
                <a:cs typeface="Arial Italic" charset="0"/>
                <a:sym typeface="Arial Italic" charset="0"/>
              </a:rPr>
              <a:t>Ann Intern Med</a:t>
            </a:r>
            <a:r>
              <a:rPr lang="en-US" sz="1700" dirty="0">
                <a:solidFill>
                  <a:srgbClr val="000000"/>
                </a:solidFill>
                <a:latin typeface="Arial" charset="0"/>
                <a:cs typeface="Arial" charset="0"/>
                <a:sym typeface="Arial" charset="0"/>
              </a:rPr>
              <a:t>. 2010.152:40-46.</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2759075"/>
            <a:ext cx="9144000" cy="2755900"/>
          </a:xfrm>
          <a:prstGeom prst="rect">
            <a:avLst/>
          </a:prstGeom>
          <a:solidFill>
            <a:srgbClr val="4D8ABE"/>
          </a:solidFill>
          <a:ln w="9525">
            <a:noFill/>
            <a:miter lim="800000"/>
            <a:headEnd/>
            <a:tailEnd/>
          </a:ln>
        </p:spPr>
        <p:txBody>
          <a:bodyPr wrap="none" anchor="ctr"/>
          <a:lstStyle/>
          <a:p>
            <a:endParaRPr lang="en-US"/>
          </a:p>
        </p:txBody>
      </p:sp>
      <p:sp>
        <p:nvSpPr>
          <p:cNvPr id="24579" name="Rectangle 3"/>
          <p:cNvSpPr>
            <a:spLocks noChangeArrowheads="1"/>
          </p:cNvSpPr>
          <p:nvPr/>
        </p:nvSpPr>
        <p:spPr bwMode="auto">
          <a:xfrm>
            <a:off x="0" y="5514975"/>
            <a:ext cx="9144000" cy="1343025"/>
          </a:xfrm>
          <a:prstGeom prst="rect">
            <a:avLst/>
          </a:prstGeom>
          <a:solidFill>
            <a:srgbClr val="005293"/>
          </a:solidFill>
          <a:ln w="9525">
            <a:noFill/>
            <a:miter lim="800000"/>
            <a:headEnd/>
            <a:tailEnd/>
          </a:ln>
        </p:spPr>
        <p:txBody>
          <a:bodyPr wrap="none" anchor="ctr"/>
          <a:lstStyle/>
          <a:p>
            <a:endParaRPr lang="en-US"/>
          </a:p>
        </p:txBody>
      </p:sp>
      <p:sp>
        <p:nvSpPr>
          <p:cNvPr id="24580" name="Rectangle 4"/>
          <p:cNvSpPr>
            <a:spLocks noGrp="1" noChangeArrowheads="1"/>
          </p:cNvSpPr>
          <p:nvPr>
            <p:ph type="ctrTitle"/>
          </p:nvPr>
        </p:nvSpPr>
        <p:spPr>
          <a:xfrm>
            <a:off x="588963" y="3198813"/>
            <a:ext cx="6680200" cy="1543050"/>
          </a:xfrm>
        </p:spPr>
        <p:txBody>
          <a:bodyPr/>
          <a:lstStyle>
            <a:lvl1pPr>
              <a:defRPr sz="3600">
                <a:solidFill>
                  <a:schemeClr val="bg1"/>
                </a:solidFill>
              </a:defRPr>
            </a:lvl1pPr>
          </a:lstStyle>
          <a:p>
            <a:r>
              <a:rPr lang="en-US" smtClean="0"/>
              <a:t>Click to edit Master title style</a:t>
            </a:r>
            <a:endParaRPr lang="en-US"/>
          </a:p>
        </p:txBody>
      </p:sp>
      <p:sp>
        <p:nvSpPr>
          <p:cNvPr id="24581" name="Rectangle 5"/>
          <p:cNvSpPr>
            <a:spLocks noGrp="1" noChangeArrowheads="1"/>
          </p:cNvSpPr>
          <p:nvPr>
            <p:ph type="subTitle" idx="1"/>
          </p:nvPr>
        </p:nvSpPr>
        <p:spPr>
          <a:xfrm>
            <a:off x="592138" y="4738688"/>
            <a:ext cx="6677025" cy="750887"/>
          </a:xfrm>
        </p:spPr>
        <p:txBody>
          <a:bodyPr/>
          <a:lstStyle>
            <a:lvl1pPr>
              <a:defRPr>
                <a:solidFill>
                  <a:schemeClr val="bg1"/>
                </a:solidFill>
              </a:defRPr>
            </a:lvl1pPr>
          </a:lstStyle>
          <a:p>
            <a:r>
              <a:rPr lang="en-US" smtClean="0"/>
              <a:t>Click to edit Master subtitle style</a:t>
            </a:r>
            <a:endParaRPr lang="en-US"/>
          </a:p>
        </p:txBody>
      </p:sp>
      <p:pic>
        <p:nvPicPr>
          <p:cNvPr id="24582" name="Picture 6" descr="RWJF_logo"/>
          <p:cNvPicPr>
            <a:picLocks noChangeAspect="1" noChangeArrowheads="1"/>
          </p:cNvPicPr>
          <p:nvPr/>
        </p:nvPicPr>
        <p:blipFill>
          <a:blip r:embed="rId2" cstate="print"/>
          <a:srcRect/>
          <a:stretch>
            <a:fillRect/>
          </a:stretch>
        </p:blipFill>
        <p:spPr bwMode="auto">
          <a:xfrm>
            <a:off x="5222875" y="1228725"/>
            <a:ext cx="3402013" cy="1182688"/>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99138" y="223838"/>
            <a:ext cx="1730375" cy="5251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8013" y="223838"/>
            <a:ext cx="5038725"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0" y="2759075"/>
            <a:ext cx="9144000" cy="2755900"/>
          </a:xfrm>
          <a:prstGeom prst="rect">
            <a:avLst/>
          </a:prstGeom>
          <a:solidFill>
            <a:srgbClr val="4D8ABE"/>
          </a:solidFill>
          <a:ln w="9525">
            <a:noFill/>
            <a:miter lim="800000"/>
            <a:headEnd/>
            <a:tailEnd/>
          </a:ln>
        </p:spPr>
        <p:txBody>
          <a:bodyPr wrap="none" anchor="ctr"/>
          <a:lstStyle/>
          <a:p>
            <a:endParaRPr lang="en-US"/>
          </a:p>
        </p:txBody>
      </p:sp>
      <p:sp>
        <p:nvSpPr>
          <p:cNvPr id="71683" name="Rectangle 3"/>
          <p:cNvSpPr>
            <a:spLocks noChangeArrowheads="1"/>
          </p:cNvSpPr>
          <p:nvPr/>
        </p:nvSpPr>
        <p:spPr bwMode="auto">
          <a:xfrm>
            <a:off x="0" y="5514975"/>
            <a:ext cx="9144000" cy="1343025"/>
          </a:xfrm>
          <a:prstGeom prst="rect">
            <a:avLst/>
          </a:prstGeom>
          <a:solidFill>
            <a:srgbClr val="005293"/>
          </a:solidFill>
          <a:ln w="9525">
            <a:noFill/>
            <a:miter lim="800000"/>
            <a:headEnd/>
            <a:tailEnd/>
          </a:ln>
        </p:spPr>
        <p:txBody>
          <a:bodyPr wrap="none" anchor="ctr"/>
          <a:lstStyle/>
          <a:p>
            <a:endParaRPr lang="en-US"/>
          </a:p>
        </p:txBody>
      </p:sp>
      <p:sp>
        <p:nvSpPr>
          <p:cNvPr id="71684" name="Rectangle 4"/>
          <p:cNvSpPr>
            <a:spLocks noGrp="1" noChangeArrowheads="1"/>
          </p:cNvSpPr>
          <p:nvPr>
            <p:ph type="ctrTitle"/>
          </p:nvPr>
        </p:nvSpPr>
        <p:spPr>
          <a:xfrm>
            <a:off x="588963" y="3198813"/>
            <a:ext cx="6680200" cy="1543050"/>
          </a:xfrm>
        </p:spPr>
        <p:txBody>
          <a:bodyPr/>
          <a:lstStyle>
            <a:lvl1pPr>
              <a:defRPr sz="3600">
                <a:solidFill>
                  <a:schemeClr val="bg1"/>
                </a:solidFill>
              </a:defRPr>
            </a:lvl1pPr>
          </a:lstStyle>
          <a:p>
            <a:r>
              <a:rPr lang="en-US" smtClean="0"/>
              <a:t>Click to edit Master title style</a:t>
            </a:r>
            <a:endParaRPr lang="en-US"/>
          </a:p>
        </p:txBody>
      </p:sp>
      <p:sp>
        <p:nvSpPr>
          <p:cNvPr id="71685" name="Rectangle 5"/>
          <p:cNvSpPr>
            <a:spLocks noGrp="1" noChangeArrowheads="1"/>
          </p:cNvSpPr>
          <p:nvPr>
            <p:ph type="subTitle" idx="1"/>
          </p:nvPr>
        </p:nvSpPr>
        <p:spPr>
          <a:xfrm>
            <a:off x="592138" y="4738688"/>
            <a:ext cx="6677025" cy="750887"/>
          </a:xfrm>
        </p:spPr>
        <p:txBody>
          <a:bodyPr/>
          <a:lstStyle>
            <a:lvl1pPr>
              <a:buFontTx/>
              <a:buNone/>
              <a:defRPr>
                <a:solidFill>
                  <a:schemeClr val="bg1"/>
                </a:solidFill>
              </a:defRPr>
            </a:lvl1pPr>
          </a:lstStyle>
          <a:p>
            <a:r>
              <a:rPr lang="en-US" smtClean="0"/>
              <a:t>Click to edit Master subtitle style</a:t>
            </a:r>
            <a:endParaRPr lang="en-US"/>
          </a:p>
        </p:txBody>
      </p:sp>
      <p:pic>
        <p:nvPicPr>
          <p:cNvPr id="71686" name="Picture 6" descr="RWJF_logo"/>
          <p:cNvPicPr>
            <a:picLocks noChangeAspect="1" noChangeArrowheads="1"/>
          </p:cNvPicPr>
          <p:nvPr/>
        </p:nvPicPr>
        <p:blipFill>
          <a:blip r:embed="rId2" cstate="print"/>
          <a:srcRect/>
          <a:stretch>
            <a:fillRect/>
          </a:stretch>
        </p:blipFill>
        <p:spPr bwMode="auto">
          <a:xfrm>
            <a:off x="5222875" y="1228725"/>
            <a:ext cx="3402013" cy="1182688"/>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85788" y="1219200"/>
            <a:ext cx="338455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22738" y="1219200"/>
            <a:ext cx="338455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76913" y="228600"/>
            <a:ext cx="1730375" cy="52911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85788" y="228600"/>
            <a:ext cx="5038725" cy="52911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8013" y="1174750"/>
            <a:ext cx="338455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44963" y="1174750"/>
            <a:ext cx="3384550" cy="43005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5518150"/>
            <a:ext cx="9144000" cy="923925"/>
          </a:xfrm>
          <a:prstGeom prst="rect">
            <a:avLst/>
          </a:prstGeom>
          <a:solidFill>
            <a:srgbClr val="E1D9D1"/>
          </a:solidFill>
          <a:ln w="9525">
            <a:noFill/>
            <a:miter lim="800000"/>
            <a:headEnd/>
            <a:tailEnd/>
          </a:ln>
        </p:spPr>
        <p:txBody>
          <a:bodyPr wrap="none" anchor="ctr"/>
          <a:lstStyle/>
          <a:p>
            <a:endParaRPr lang="en-US"/>
          </a:p>
        </p:txBody>
      </p:sp>
      <p:sp>
        <p:nvSpPr>
          <p:cNvPr id="23555" name="Rectangle 3"/>
          <p:cNvSpPr>
            <a:spLocks noChangeArrowheads="1"/>
          </p:cNvSpPr>
          <p:nvPr/>
        </p:nvSpPr>
        <p:spPr bwMode="auto">
          <a:xfrm>
            <a:off x="0" y="6432550"/>
            <a:ext cx="9144000" cy="425450"/>
          </a:xfrm>
          <a:prstGeom prst="rect">
            <a:avLst/>
          </a:prstGeom>
          <a:solidFill>
            <a:srgbClr val="4D8ABE"/>
          </a:solidFill>
          <a:ln w="9525">
            <a:noFill/>
            <a:miter lim="800000"/>
            <a:headEnd/>
            <a:tailEnd/>
          </a:ln>
        </p:spPr>
        <p:txBody>
          <a:bodyPr wrap="none" anchor="ctr"/>
          <a:lstStyle/>
          <a:p>
            <a:endParaRPr lang="en-US"/>
          </a:p>
        </p:txBody>
      </p:sp>
      <p:sp>
        <p:nvSpPr>
          <p:cNvPr id="23556" name="Rectangle 4"/>
          <p:cNvSpPr>
            <a:spLocks noGrp="1" noChangeArrowheads="1"/>
          </p:cNvSpPr>
          <p:nvPr>
            <p:ph type="title"/>
          </p:nvPr>
        </p:nvSpPr>
        <p:spPr bwMode="auto">
          <a:xfrm>
            <a:off x="631825" y="223838"/>
            <a:ext cx="5891213" cy="68103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body" idx="1"/>
          </p:nvPr>
        </p:nvSpPr>
        <p:spPr bwMode="auto">
          <a:xfrm>
            <a:off x="608013" y="1174750"/>
            <a:ext cx="6921500" cy="43005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9" name="Line 7"/>
          <p:cNvSpPr>
            <a:spLocks noChangeShapeType="1"/>
          </p:cNvSpPr>
          <p:nvPr/>
        </p:nvSpPr>
        <p:spPr bwMode="auto">
          <a:xfrm>
            <a:off x="0" y="919163"/>
            <a:ext cx="9144000" cy="0"/>
          </a:xfrm>
          <a:prstGeom prst="line">
            <a:avLst/>
          </a:prstGeom>
          <a:noFill/>
          <a:ln w="6350">
            <a:solidFill>
              <a:schemeClr val="tx1"/>
            </a:solidFill>
            <a:round/>
            <a:headEnd/>
            <a:tailEnd/>
          </a:ln>
        </p:spPr>
        <p:txBody>
          <a:bodyPr wrap="none" anchor="ctr"/>
          <a:lstStyle/>
          <a:p>
            <a:endParaRPr lang="en-US"/>
          </a:p>
        </p:txBody>
      </p:sp>
      <p:pic>
        <p:nvPicPr>
          <p:cNvPr id="23561" name="Picture 9" descr="RWJF_logo"/>
          <p:cNvPicPr>
            <a:picLocks noChangeAspect="1" noChangeArrowheads="1"/>
          </p:cNvPicPr>
          <p:nvPr/>
        </p:nvPicPr>
        <p:blipFill>
          <a:blip r:embed="rId13" cstate="print"/>
          <a:srcRect/>
          <a:stretch>
            <a:fillRect/>
          </a:stretch>
        </p:blipFill>
        <p:spPr bwMode="auto">
          <a:xfrm>
            <a:off x="6562725" y="96838"/>
            <a:ext cx="2200275" cy="766762"/>
          </a:xfrm>
          <a:prstGeom prst="rect">
            <a:avLst/>
          </a:prstGeom>
          <a:noFill/>
        </p:spPr>
      </p:pic>
      <p:grpSp>
        <p:nvGrpSpPr>
          <p:cNvPr id="8" name="Group 6"/>
          <p:cNvGrpSpPr>
            <a:grpSpLocks/>
          </p:cNvGrpSpPr>
          <p:nvPr userDrawn="1"/>
        </p:nvGrpSpPr>
        <p:grpSpPr bwMode="auto">
          <a:xfrm>
            <a:off x="0" y="6172200"/>
            <a:ext cx="9169400" cy="495300"/>
            <a:chOff x="0" y="0"/>
            <a:chExt cx="5776" cy="312"/>
          </a:xfrm>
        </p:grpSpPr>
        <p:sp>
          <p:nvSpPr>
            <p:cNvPr id="9" name="Rectangle 4"/>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10" name="Rectangle 5"/>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dirty="0">
                <a:solidFill>
                  <a:schemeClr val="tx1"/>
                </a:solidFill>
                <a:latin typeface="Lucida Grande" charset="0"/>
                <a:sym typeface="Lucida Grande" charset="0"/>
              </a:endParaRPr>
            </a:p>
            <a:p>
              <a:pPr marL="39688" algn="ctr">
                <a:spcBef>
                  <a:spcPts val="850"/>
                </a:spcBef>
              </a:pPr>
              <a:r>
                <a:rPr lang="en-US" sz="1400" dirty="0">
                  <a:solidFill>
                    <a:schemeClr val="tx1"/>
                  </a:solidFill>
                  <a:latin typeface="Lucida Grande" charset="0"/>
                  <a:sym typeface="Lucida Grande" charset="0"/>
                </a:rPr>
                <a:t>A National Program of the Robert Wood Johnson Foundation</a:t>
              </a:r>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fontAlgn="base" hangingPunct="1">
        <a:spcBef>
          <a:spcPct val="0"/>
        </a:spcBef>
        <a:spcAft>
          <a:spcPct val="0"/>
        </a:spcAft>
        <a:defRPr sz="2800" b="1">
          <a:solidFill>
            <a:schemeClr val="bg2"/>
          </a:solidFill>
          <a:latin typeface="+mj-lt"/>
          <a:ea typeface="+mj-ea"/>
          <a:cs typeface="+mj-cs"/>
        </a:defRPr>
      </a:lvl1pPr>
      <a:lvl2pPr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2pPr>
      <a:lvl3pPr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3pPr>
      <a:lvl4pPr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4pPr>
      <a:lvl5pPr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5pPr>
      <a:lvl6pPr marL="457200"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6pPr>
      <a:lvl7pPr marL="914400"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7pPr>
      <a:lvl8pPr marL="1371600"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8pPr>
      <a:lvl9pPr marL="1828800"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9pPr>
    </p:titleStyle>
    <p:bodyStyle>
      <a:lvl1pPr algn="l" rtl="0" eaLnBrk="1" fontAlgn="base" hangingPunct="1">
        <a:lnSpc>
          <a:spcPct val="110000"/>
        </a:lnSpc>
        <a:spcBef>
          <a:spcPct val="40000"/>
        </a:spcBef>
        <a:spcAft>
          <a:spcPct val="0"/>
        </a:spcAft>
        <a:defRPr sz="2000" b="1">
          <a:solidFill>
            <a:schemeClr val="accent2"/>
          </a:solidFill>
          <a:latin typeface="+mn-lt"/>
          <a:ea typeface="+mn-ea"/>
          <a:cs typeface="+mn-cs"/>
        </a:defRPr>
      </a:lvl1pPr>
      <a:lvl2pPr marL="344488" indent="-173038" algn="l" rtl="0" eaLnBrk="1" fontAlgn="base" hangingPunct="1">
        <a:lnSpc>
          <a:spcPct val="110000"/>
        </a:lnSpc>
        <a:spcBef>
          <a:spcPct val="20000"/>
        </a:spcBef>
        <a:spcAft>
          <a:spcPct val="0"/>
        </a:spcAft>
        <a:buClr>
          <a:schemeClr val="accent2"/>
        </a:buClr>
        <a:buChar char="•"/>
        <a:defRPr sz="2000">
          <a:solidFill>
            <a:schemeClr val="accent2"/>
          </a:solidFill>
          <a:latin typeface="+mn-lt"/>
          <a:ea typeface="+mn-ea"/>
          <a:cs typeface="+mn-cs"/>
        </a:defRPr>
      </a:lvl2pPr>
      <a:lvl3pPr marL="793750"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3pPr>
      <a:lvl4pPr marL="1257300" indent="-173038"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4pPr>
      <a:lvl5pPr marL="1773238"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5pPr>
      <a:lvl6pPr marL="2230438"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6pPr>
      <a:lvl7pPr marL="2687638"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7pPr>
      <a:lvl8pPr marL="3144838"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8pPr>
      <a:lvl9pPr marL="3602038"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0" y="5518150"/>
            <a:ext cx="9144000" cy="923925"/>
          </a:xfrm>
          <a:prstGeom prst="rect">
            <a:avLst/>
          </a:prstGeom>
          <a:solidFill>
            <a:srgbClr val="E1D9D1"/>
          </a:solidFill>
          <a:ln w="9525">
            <a:noFill/>
            <a:miter lim="800000"/>
            <a:headEnd/>
            <a:tailEnd/>
          </a:ln>
        </p:spPr>
        <p:txBody>
          <a:bodyPr wrap="none" anchor="ctr"/>
          <a:lstStyle/>
          <a:p>
            <a:endParaRPr lang="en-US"/>
          </a:p>
        </p:txBody>
      </p:sp>
      <p:sp>
        <p:nvSpPr>
          <p:cNvPr id="70659" name="Rectangle 3"/>
          <p:cNvSpPr>
            <a:spLocks noChangeArrowheads="1"/>
          </p:cNvSpPr>
          <p:nvPr/>
        </p:nvSpPr>
        <p:spPr bwMode="auto">
          <a:xfrm>
            <a:off x="0" y="6432550"/>
            <a:ext cx="9144000" cy="425450"/>
          </a:xfrm>
          <a:prstGeom prst="rect">
            <a:avLst/>
          </a:prstGeom>
          <a:solidFill>
            <a:srgbClr val="4D8ABE"/>
          </a:solidFill>
          <a:ln w="9525">
            <a:noFill/>
            <a:miter lim="800000"/>
            <a:headEnd/>
            <a:tailEnd/>
          </a:ln>
        </p:spPr>
        <p:txBody>
          <a:bodyPr wrap="none" anchor="ctr"/>
          <a:lstStyle/>
          <a:p>
            <a:endParaRPr lang="en-US"/>
          </a:p>
        </p:txBody>
      </p:sp>
      <p:sp>
        <p:nvSpPr>
          <p:cNvPr id="70660" name="Rectangle 4"/>
          <p:cNvSpPr>
            <a:spLocks noGrp="1" noChangeArrowheads="1"/>
          </p:cNvSpPr>
          <p:nvPr>
            <p:ph type="title"/>
          </p:nvPr>
        </p:nvSpPr>
        <p:spPr bwMode="auto">
          <a:xfrm>
            <a:off x="585788" y="228600"/>
            <a:ext cx="5891212" cy="681038"/>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70661" name="Rectangle 5"/>
          <p:cNvSpPr>
            <a:spLocks noGrp="1" noChangeArrowheads="1"/>
          </p:cNvSpPr>
          <p:nvPr>
            <p:ph type="body" idx="1"/>
          </p:nvPr>
        </p:nvSpPr>
        <p:spPr bwMode="auto">
          <a:xfrm>
            <a:off x="585788" y="1219200"/>
            <a:ext cx="6921500" cy="43005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 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70662" name="Picture 6" descr="RWJF_logo"/>
          <p:cNvPicPr>
            <a:picLocks noChangeAspect="1" noChangeArrowheads="1"/>
          </p:cNvPicPr>
          <p:nvPr/>
        </p:nvPicPr>
        <p:blipFill>
          <a:blip r:embed="rId13" cstate="print"/>
          <a:srcRect/>
          <a:stretch>
            <a:fillRect/>
          </a:stretch>
        </p:blipFill>
        <p:spPr bwMode="auto">
          <a:xfrm>
            <a:off x="6719888" y="96838"/>
            <a:ext cx="2200275" cy="766762"/>
          </a:xfrm>
          <a:prstGeom prst="rect">
            <a:avLst/>
          </a:prstGeom>
          <a:noFill/>
        </p:spPr>
      </p:pic>
      <p:sp>
        <p:nvSpPr>
          <p:cNvPr id="70663" name="Line 7"/>
          <p:cNvSpPr>
            <a:spLocks noChangeShapeType="1"/>
          </p:cNvSpPr>
          <p:nvPr/>
        </p:nvSpPr>
        <p:spPr bwMode="auto">
          <a:xfrm>
            <a:off x="0" y="919163"/>
            <a:ext cx="9144000" cy="0"/>
          </a:xfrm>
          <a:prstGeom prst="line">
            <a:avLst/>
          </a:prstGeom>
          <a:noFill/>
          <a:ln w="6350">
            <a:solidFill>
              <a:schemeClr val="tx1"/>
            </a:solidFill>
            <a:round/>
            <a:headEnd/>
            <a:tailEnd/>
          </a:ln>
        </p:spPr>
        <p:txBody>
          <a:bodyPr wrap="none" anchor="ctr"/>
          <a:lstStyle/>
          <a:p>
            <a:endParaRPr lang="en-US"/>
          </a:p>
        </p:txBody>
      </p:sp>
      <p:grpSp>
        <p:nvGrpSpPr>
          <p:cNvPr id="8" name="Group 6"/>
          <p:cNvGrpSpPr>
            <a:grpSpLocks/>
          </p:cNvGrpSpPr>
          <p:nvPr userDrawn="1"/>
        </p:nvGrpSpPr>
        <p:grpSpPr bwMode="auto">
          <a:xfrm>
            <a:off x="0" y="6172200"/>
            <a:ext cx="9169400" cy="495300"/>
            <a:chOff x="0" y="0"/>
            <a:chExt cx="5776" cy="312"/>
          </a:xfrm>
        </p:grpSpPr>
        <p:sp>
          <p:nvSpPr>
            <p:cNvPr id="9" name="Rectangle 4"/>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10" name="Rectangle 5"/>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dirty="0">
                <a:solidFill>
                  <a:schemeClr val="tx1"/>
                </a:solidFill>
                <a:latin typeface="Lucida Grande" charset="0"/>
                <a:sym typeface="Lucida Grande" charset="0"/>
              </a:endParaRPr>
            </a:p>
            <a:p>
              <a:pPr marL="39688" algn="ctr">
                <a:spcBef>
                  <a:spcPts val="850"/>
                </a:spcBef>
              </a:pPr>
              <a:r>
                <a:rPr lang="en-US" sz="1400" dirty="0">
                  <a:solidFill>
                    <a:schemeClr val="tx1"/>
                  </a:solidFill>
                  <a:latin typeface="Lucida Grande" charset="0"/>
                  <a:sym typeface="Lucida Grande" charset="0"/>
                </a:rPr>
                <a:t>A National Program of the Robert Wood Johnson Foundation</a:t>
              </a:r>
            </a:p>
          </p:txBody>
        </p:sp>
      </p:gr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rtl="0" eaLnBrk="1" fontAlgn="base" hangingPunct="1">
        <a:spcBef>
          <a:spcPct val="0"/>
        </a:spcBef>
        <a:spcAft>
          <a:spcPct val="0"/>
        </a:spcAft>
        <a:defRPr sz="2800" b="1">
          <a:solidFill>
            <a:schemeClr val="bg2"/>
          </a:solidFill>
          <a:latin typeface="+mj-lt"/>
          <a:ea typeface="+mj-ea"/>
          <a:cs typeface="+mj-cs"/>
        </a:defRPr>
      </a:lvl1pPr>
      <a:lvl2pPr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2pPr>
      <a:lvl3pPr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3pPr>
      <a:lvl4pPr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4pPr>
      <a:lvl5pPr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5pPr>
      <a:lvl6pPr marL="457200"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6pPr>
      <a:lvl7pPr marL="914400"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7pPr>
      <a:lvl8pPr marL="1371600"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8pPr>
      <a:lvl9pPr marL="1828800" algn="l" rtl="0" eaLnBrk="1" fontAlgn="base" hangingPunct="1">
        <a:spcBef>
          <a:spcPct val="0"/>
        </a:spcBef>
        <a:spcAft>
          <a:spcPct val="0"/>
        </a:spcAft>
        <a:defRPr sz="2800" b="1">
          <a:solidFill>
            <a:schemeClr val="bg2"/>
          </a:solidFill>
          <a:latin typeface="Arial" pitchFamily="34" charset="0"/>
          <a:ea typeface="ＭＳ Ｐゴシック"/>
          <a:cs typeface="ＭＳ Ｐゴシック"/>
        </a:defRPr>
      </a:lvl9pPr>
    </p:titleStyle>
    <p:bodyStyle>
      <a:lvl1pPr algn="l" rtl="0" eaLnBrk="1" fontAlgn="base" hangingPunct="1">
        <a:lnSpc>
          <a:spcPct val="110000"/>
        </a:lnSpc>
        <a:spcBef>
          <a:spcPct val="40000"/>
        </a:spcBef>
        <a:spcAft>
          <a:spcPct val="0"/>
        </a:spcAft>
        <a:buChar char="•"/>
        <a:defRPr sz="2000" b="1">
          <a:solidFill>
            <a:schemeClr val="accent2"/>
          </a:solidFill>
          <a:latin typeface="+mn-lt"/>
          <a:ea typeface="+mn-ea"/>
          <a:cs typeface="+mn-cs"/>
        </a:defRPr>
      </a:lvl1pPr>
      <a:lvl2pPr marL="344488" indent="-173038" algn="l" rtl="0" eaLnBrk="1" fontAlgn="base" hangingPunct="1">
        <a:lnSpc>
          <a:spcPct val="110000"/>
        </a:lnSpc>
        <a:spcBef>
          <a:spcPct val="20000"/>
        </a:spcBef>
        <a:spcAft>
          <a:spcPct val="0"/>
        </a:spcAft>
        <a:buClr>
          <a:schemeClr val="accent2"/>
        </a:buClr>
        <a:buChar char="•"/>
        <a:defRPr sz="2000">
          <a:solidFill>
            <a:schemeClr val="accent2"/>
          </a:solidFill>
          <a:latin typeface="+mn-lt"/>
          <a:ea typeface="+mn-ea"/>
          <a:cs typeface="+mn-cs"/>
        </a:defRPr>
      </a:lvl2pPr>
      <a:lvl3pPr marL="793750"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3pPr>
      <a:lvl4pPr marL="1257300" indent="-173038"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4pPr>
      <a:lvl5pPr marL="1773238"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5pPr>
      <a:lvl6pPr marL="2230438"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6pPr>
      <a:lvl7pPr marL="2687638"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7pPr>
      <a:lvl8pPr marL="3144838"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8pPr>
      <a:lvl9pPr marL="3602038" indent="-225425" algn="l" rtl="0" eaLnBrk="1" fontAlgn="base" hangingPunct="1">
        <a:lnSpc>
          <a:spcPct val="110000"/>
        </a:lnSpc>
        <a:spcBef>
          <a:spcPct val="50000"/>
        </a:spcBef>
        <a:spcAft>
          <a:spcPct val="0"/>
        </a:spcAft>
        <a:buClr>
          <a:schemeClr val="accent2"/>
        </a:buClr>
        <a:buChar char="–"/>
        <a:defRPr sz="2000">
          <a:solidFill>
            <a:schemeClr val="accent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5.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hyperlink" Target="http://mcr.sagepub.com/current.dtl" TargetMode="External"/><Relationship Id="rId4" Type="http://schemas.openxmlformats.org/officeDocument/2006/relationships/image" Target="../media/image3.png"/><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895600"/>
            <a:ext cx="8534400" cy="2228850"/>
          </a:xfrm>
        </p:spPr>
        <p:txBody>
          <a:bodyPr>
            <a:normAutofit fontScale="90000"/>
          </a:bodyPr>
          <a:lstStyle/>
          <a:p>
            <a:pPr>
              <a:lnSpc>
                <a:spcPct val="110000"/>
              </a:lnSpc>
              <a:spcBef>
                <a:spcPct val="40000"/>
              </a:spcBef>
            </a:pPr>
            <a:r>
              <a:rPr lang="en-US" sz="3200" dirty="0" smtClean="0"/>
              <a:t>Reducing Disparities through Research and Translation Programs: A focus on researchers and their actions</a:t>
            </a:r>
            <a:r>
              <a:rPr lang="en-US" sz="2200" dirty="0" smtClean="0">
                <a:solidFill>
                  <a:srgbClr val="FFFFFF"/>
                </a:solidFill>
              </a:rPr>
              <a:t/>
            </a:r>
            <a:br>
              <a:rPr lang="en-US" sz="2200" dirty="0" smtClean="0">
                <a:solidFill>
                  <a:srgbClr val="FFFFFF"/>
                </a:solidFill>
              </a:rPr>
            </a:br>
            <a:endParaRPr lang="en-US" sz="3200" dirty="0"/>
          </a:p>
        </p:txBody>
      </p:sp>
      <p:sp>
        <p:nvSpPr>
          <p:cNvPr id="3" name="Subtitle 2"/>
          <p:cNvSpPr>
            <a:spLocks noGrp="1"/>
          </p:cNvSpPr>
          <p:nvPr>
            <p:ph type="subTitle" idx="1"/>
          </p:nvPr>
        </p:nvSpPr>
        <p:spPr>
          <a:xfrm>
            <a:off x="304800" y="5576888"/>
            <a:ext cx="7713662" cy="1281112"/>
          </a:xfrm>
        </p:spPr>
        <p:txBody>
          <a:bodyPr>
            <a:normAutofit lnSpcReduction="10000"/>
          </a:bodyPr>
          <a:lstStyle/>
          <a:p>
            <a:r>
              <a:rPr lang="en-US" dirty="0" smtClean="0"/>
              <a:t>Dr. Debra Joy </a:t>
            </a:r>
            <a:r>
              <a:rPr lang="en-US" dirty="0" err="1" smtClean="0"/>
              <a:t>Pérez</a:t>
            </a:r>
            <a:endParaRPr lang="en-US" dirty="0" smtClean="0"/>
          </a:p>
          <a:p>
            <a:r>
              <a:rPr lang="en-US" dirty="0" smtClean="0"/>
              <a:t>Senior Program Officer</a:t>
            </a:r>
          </a:p>
          <a:p>
            <a:r>
              <a:rPr lang="en-US" dirty="0" smtClean="0"/>
              <a:t>Robert Wood Johnson Foundation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0" y="6172200"/>
            <a:ext cx="9169400" cy="495300"/>
            <a:chOff x="0" y="0"/>
            <a:chExt cx="5776" cy="312"/>
          </a:xfrm>
        </p:grpSpPr>
        <p:sp>
          <p:nvSpPr>
            <p:cNvPr id="68612" name="Rectangle 4"/>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68613" name="Rectangle 5"/>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a:solidFill>
                  <a:schemeClr val="tx1"/>
                </a:solidFill>
                <a:latin typeface="Lucida Grande" charset="0"/>
                <a:sym typeface="Lucida Grande" charset="0"/>
              </a:endParaRPr>
            </a:p>
            <a:p>
              <a:pPr marL="39688" algn="ctr">
                <a:spcBef>
                  <a:spcPts val="850"/>
                </a:spcBef>
              </a:pPr>
              <a:r>
                <a:rPr lang="en-US" sz="1400">
                  <a:solidFill>
                    <a:schemeClr val="tx1"/>
                  </a:solidFill>
                  <a:latin typeface="Lucida Grande" charset="0"/>
                  <a:sym typeface="Lucida Grande" charset="0"/>
                </a:rPr>
                <a:t>A National Program of the Robert Wood Johnson Foundation</a:t>
              </a:r>
            </a:p>
          </p:txBody>
        </p:sp>
      </p:grpSp>
      <p:sp>
        <p:nvSpPr>
          <p:cNvPr id="68615" name="Rectangle 7"/>
          <p:cNvSpPr>
            <a:spLocks noGrp="1" noChangeArrowheads="1"/>
          </p:cNvSpPr>
          <p:nvPr>
            <p:ph type="title"/>
          </p:nvPr>
        </p:nvSpPr>
        <p:spPr>
          <a:xfrm>
            <a:off x="228600" y="0"/>
            <a:ext cx="8255000" cy="1219200"/>
          </a:xfrm>
          <a:ln/>
        </p:spPr>
        <p:txBody>
          <a:bodyPr lIns="25400" tIns="25400" rIns="5078" bIns="25400"/>
          <a:lstStyle/>
          <a:p>
            <a:pPr marL="39688"/>
            <a:r>
              <a:rPr lang="en-US" sz="3600" b="0" dirty="0"/>
              <a:t>Knowledge, Attitudes, Data Helpful but not Sufficient</a:t>
            </a:r>
          </a:p>
        </p:txBody>
      </p:sp>
      <p:sp>
        <p:nvSpPr>
          <p:cNvPr id="68616" name="Rectangle 8"/>
          <p:cNvSpPr>
            <a:spLocks noGrp="1" noChangeArrowheads="1"/>
          </p:cNvSpPr>
          <p:nvPr>
            <p:ph idx="1"/>
          </p:nvPr>
        </p:nvSpPr>
        <p:spPr>
          <a:xfrm>
            <a:off x="228600" y="1371600"/>
            <a:ext cx="8382000" cy="4602162"/>
          </a:xfrm>
          <a:ln/>
        </p:spPr>
        <p:txBody>
          <a:bodyPr lIns="25400" tIns="25400" rIns="5078" bIns="25400"/>
          <a:lstStyle/>
          <a:p>
            <a:pPr marL="422275"/>
            <a:endParaRPr lang="en-US" dirty="0"/>
          </a:p>
          <a:p>
            <a:pPr marL="422275"/>
            <a:r>
              <a:rPr lang="en-US" dirty="0"/>
              <a:t>“Not us”</a:t>
            </a:r>
          </a:p>
          <a:p>
            <a:pPr marL="822325" lvl="1">
              <a:buFont typeface="Helvetica" pitchFamily="34" charset="0"/>
              <a:buChar char="–"/>
            </a:pPr>
            <a:r>
              <a:rPr lang="en-US" sz="2600" dirty="0"/>
              <a:t>Results:</a:t>
            </a:r>
          </a:p>
          <a:p>
            <a:pPr marL="1222375" lvl="2"/>
            <a:r>
              <a:rPr lang="en-US" dirty="0"/>
              <a:t>Increased acknowledgement of disparities</a:t>
            </a:r>
          </a:p>
          <a:p>
            <a:pPr marL="1222375" lvl="2"/>
            <a:r>
              <a:rPr lang="en-US" dirty="0"/>
              <a:t>No change in clinical outcome</a:t>
            </a:r>
          </a:p>
          <a:p>
            <a:pPr marL="1639888" lvl="3"/>
            <a:r>
              <a:rPr lang="en-US" sz="1700" dirty="0">
                <a:latin typeface="Arial" charset="0"/>
                <a:cs typeface="Arial" charset="0"/>
                <a:sym typeface="Arial" charset="0"/>
              </a:rPr>
              <a:t>Sequist, et al., </a:t>
            </a:r>
            <a:r>
              <a:rPr lang="en-US" sz="1700" dirty="0">
                <a:latin typeface="Arial Italic" charset="0"/>
                <a:cs typeface="Arial Italic" charset="0"/>
                <a:sym typeface="Arial Italic" charset="0"/>
              </a:rPr>
              <a:t>J Gen Intern Med.</a:t>
            </a:r>
            <a:r>
              <a:rPr lang="en-US" sz="1700" dirty="0">
                <a:latin typeface="Arial" charset="0"/>
                <a:cs typeface="Arial" charset="0"/>
                <a:sym typeface="Arial" charset="0"/>
              </a:rPr>
              <a:t> 2008. 23(5): 678-684.</a:t>
            </a:r>
            <a:endParaRPr lang="en-US" sz="1700" dirty="0">
              <a:latin typeface="Arial" charset="0"/>
              <a:sym typeface="Arial" charset="0"/>
            </a:endParaRPr>
          </a:p>
          <a:p>
            <a:pPr marL="1639888" lvl="3"/>
            <a:r>
              <a:rPr lang="en-US" sz="1700" dirty="0">
                <a:latin typeface="Arial" charset="0"/>
                <a:cs typeface="Arial" charset="0"/>
                <a:sym typeface="Arial" charset="0"/>
              </a:rPr>
              <a:t>Sequist, et al., </a:t>
            </a:r>
            <a:r>
              <a:rPr lang="en-US" sz="1700" dirty="0">
                <a:latin typeface="Arial Italic" charset="0"/>
                <a:cs typeface="Arial Italic" charset="0"/>
                <a:sym typeface="Arial Italic" charset="0"/>
              </a:rPr>
              <a:t>Ann Intern Med</a:t>
            </a:r>
            <a:r>
              <a:rPr lang="en-US" sz="1700" dirty="0">
                <a:latin typeface="Arial" charset="0"/>
                <a:cs typeface="Arial" charset="0"/>
                <a:sym typeface="Arial" charset="0"/>
              </a:rPr>
              <a:t>. 2010.152: 40-46.</a:t>
            </a:r>
            <a:endParaRPr lang="en-US" sz="1700" dirty="0">
              <a:latin typeface="Arial" charset="0"/>
              <a:sym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0" y="6172200"/>
            <a:ext cx="9169400" cy="495300"/>
            <a:chOff x="0" y="0"/>
            <a:chExt cx="5776" cy="312"/>
          </a:xfrm>
        </p:grpSpPr>
        <p:sp>
          <p:nvSpPr>
            <p:cNvPr id="93190" name="Rectangle 6"/>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93191" name="Rectangle 7"/>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a:solidFill>
                  <a:schemeClr val="tx1"/>
                </a:solidFill>
                <a:latin typeface="Lucida Grande" charset="0"/>
                <a:sym typeface="Lucida Grande" charset="0"/>
              </a:endParaRPr>
            </a:p>
            <a:p>
              <a:pPr marL="39688" algn="ctr">
                <a:spcBef>
                  <a:spcPts val="850"/>
                </a:spcBef>
              </a:pPr>
              <a:r>
                <a:rPr lang="en-US" sz="1400">
                  <a:solidFill>
                    <a:schemeClr val="tx1"/>
                  </a:solidFill>
                  <a:latin typeface="Lucida Grande" charset="0"/>
                  <a:sym typeface="Lucida Grande" charset="0"/>
                </a:rPr>
                <a:t>A National Program of the Robert Wood Johnson Foundation</a:t>
              </a:r>
            </a:p>
          </p:txBody>
        </p:sp>
      </p:grpSp>
      <p:sp>
        <p:nvSpPr>
          <p:cNvPr id="93192" name="Rectangle 8"/>
          <p:cNvSpPr>
            <a:spLocks noGrp="1" noChangeArrowheads="1"/>
          </p:cNvSpPr>
          <p:nvPr>
            <p:ph type="title"/>
          </p:nvPr>
        </p:nvSpPr>
        <p:spPr>
          <a:xfrm>
            <a:off x="457200" y="787400"/>
            <a:ext cx="8229600" cy="952500"/>
          </a:xfrm>
          <a:ln/>
        </p:spPr>
        <p:txBody>
          <a:bodyPr lIns="25400" tIns="25400" rIns="5078" bIns="25400"/>
          <a:lstStyle/>
          <a:p>
            <a:pPr marL="39688"/>
            <a:r>
              <a:rPr lang="en-US" sz="4000" dirty="0"/>
              <a:t>Disseminating Interventions</a:t>
            </a:r>
          </a:p>
        </p:txBody>
      </p:sp>
      <p:sp>
        <p:nvSpPr>
          <p:cNvPr id="93193" name="Rectangle 9"/>
          <p:cNvSpPr>
            <a:spLocks noGrp="1" noChangeArrowheads="1"/>
          </p:cNvSpPr>
          <p:nvPr>
            <p:ph idx="1"/>
          </p:nvPr>
        </p:nvSpPr>
        <p:spPr>
          <a:xfrm>
            <a:off x="533400" y="1524000"/>
            <a:ext cx="8229600" cy="3619500"/>
          </a:xfrm>
          <a:ln/>
        </p:spPr>
        <p:txBody>
          <a:bodyPr lIns="25400" tIns="25400" rIns="5078" bIns="25400"/>
          <a:lstStyle/>
          <a:p>
            <a:pPr marL="317500" indent="-317500">
              <a:lnSpc>
                <a:spcPct val="80000"/>
              </a:lnSpc>
              <a:buFont typeface="Wingdings" pitchFamily="2" charset="2"/>
              <a:buNone/>
            </a:pPr>
            <a:endParaRPr lang="en-US" sz="3600" b="1"/>
          </a:p>
          <a:p>
            <a:pPr marL="317500" indent="-317500">
              <a:lnSpc>
                <a:spcPct val="80000"/>
              </a:lnSpc>
            </a:pPr>
            <a:r>
              <a:rPr lang="en-US" sz="3600"/>
              <a:t>Assess</a:t>
            </a:r>
          </a:p>
          <a:p>
            <a:pPr lvl="1">
              <a:lnSpc>
                <a:spcPct val="80000"/>
              </a:lnSpc>
            </a:pPr>
            <a:r>
              <a:rPr lang="en-US" sz="3200"/>
              <a:t>Target Population</a:t>
            </a:r>
          </a:p>
          <a:p>
            <a:pPr lvl="1">
              <a:lnSpc>
                <a:spcPct val="80000"/>
              </a:lnSpc>
            </a:pPr>
            <a:r>
              <a:rPr lang="en-US" sz="3200"/>
              <a:t>Interventions</a:t>
            </a:r>
          </a:p>
          <a:p>
            <a:pPr lvl="1">
              <a:lnSpc>
                <a:spcPct val="80000"/>
              </a:lnSpc>
            </a:pPr>
            <a:r>
              <a:rPr lang="en-US" sz="3200"/>
              <a:t>Goodness-of-fit</a:t>
            </a:r>
          </a:p>
          <a:p>
            <a:pPr lvl="1">
              <a:lnSpc>
                <a:spcPct val="80000"/>
              </a:lnSpc>
            </a:pPr>
            <a:r>
              <a:rPr lang="en-US" sz="3200"/>
              <a:t>Stakeholders</a:t>
            </a:r>
          </a:p>
          <a:p>
            <a:pPr lvl="1">
              <a:lnSpc>
                <a:spcPct val="80000"/>
              </a:lnSpc>
            </a:pPr>
            <a:r>
              <a:rPr lang="en-US" sz="3200"/>
              <a:t>Organizational Capacity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0" y="6172200"/>
            <a:ext cx="9169400" cy="495300"/>
            <a:chOff x="0" y="0"/>
            <a:chExt cx="5776" cy="312"/>
          </a:xfrm>
        </p:grpSpPr>
        <p:sp>
          <p:nvSpPr>
            <p:cNvPr id="96262" name="Rectangle 6"/>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96263" name="Rectangle 7"/>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a:solidFill>
                  <a:schemeClr val="tx1"/>
                </a:solidFill>
                <a:latin typeface="Lucida Grande" charset="0"/>
                <a:sym typeface="Lucida Grande" charset="0"/>
              </a:endParaRPr>
            </a:p>
            <a:p>
              <a:pPr marL="39688" algn="ctr">
                <a:spcBef>
                  <a:spcPts val="850"/>
                </a:spcBef>
              </a:pPr>
              <a:r>
                <a:rPr lang="en-US" sz="1400">
                  <a:solidFill>
                    <a:schemeClr val="tx1"/>
                  </a:solidFill>
                  <a:latin typeface="Lucida Grande" charset="0"/>
                  <a:sym typeface="Lucida Grande" charset="0"/>
                </a:rPr>
                <a:t>A National Program of the Robert Wood Johnson Foundation</a:t>
              </a:r>
            </a:p>
          </p:txBody>
        </p:sp>
      </p:grpSp>
      <p:sp>
        <p:nvSpPr>
          <p:cNvPr id="96264" name="Rectangle 8"/>
          <p:cNvSpPr>
            <a:spLocks noGrp="1" noChangeArrowheads="1"/>
          </p:cNvSpPr>
          <p:nvPr>
            <p:ph type="title"/>
          </p:nvPr>
        </p:nvSpPr>
        <p:spPr>
          <a:xfrm>
            <a:off x="0" y="0"/>
            <a:ext cx="8229600" cy="952500"/>
          </a:xfrm>
          <a:ln/>
        </p:spPr>
        <p:txBody>
          <a:bodyPr lIns="25400" tIns="25400" rIns="5078" bIns="25400"/>
          <a:lstStyle/>
          <a:p>
            <a:pPr marL="39688"/>
            <a:r>
              <a:rPr lang="en-US" sz="4000" dirty="0"/>
              <a:t>Disseminating Interventions</a:t>
            </a:r>
          </a:p>
        </p:txBody>
      </p:sp>
      <p:sp>
        <p:nvSpPr>
          <p:cNvPr id="96265" name="Rectangle 9"/>
          <p:cNvSpPr>
            <a:spLocks noGrp="1" noChangeArrowheads="1"/>
          </p:cNvSpPr>
          <p:nvPr>
            <p:ph idx="1"/>
          </p:nvPr>
        </p:nvSpPr>
        <p:spPr>
          <a:xfrm>
            <a:off x="457200" y="1752600"/>
            <a:ext cx="8382000" cy="4648200"/>
          </a:xfrm>
          <a:ln/>
        </p:spPr>
        <p:txBody>
          <a:bodyPr lIns="25400" tIns="25400" rIns="5078" bIns="25400"/>
          <a:lstStyle/>
          <a:p>
            <a:pPr marL="317500" indent="-317500">
              <a:lnSpc>
                <a:spcPct val="80000"/>
              </a:lnSpc>
            </a:pPr>
            <a:r>
              <a:rPr lang="en-US" sz="2800" dirty="0"/>
              <a:t>Select </a:t>
            </a:r>
          </a:p>
          <a:p>
            <a:pPr lvl="1">
              <a:lnSpc>
                <a:spcPct val="80000"/>
              </a:lnSpc>
            </a:pPr>
            <a:r>
              <a:rPr lang="en-US" sz="2400" dirty="0"/>
              <a:t>Decide to adopt or adapt intervention</a:t>
            </a:r>
          </a:p>
          <a:p>
            <a:pPr lvl="1">
              <a:lnSpc>
                <a:spcPct val="80000"/>
              </a:lnSpc>
            </a:pPr>
            <a:r>
              <a:rPr lang="en-US" sz="2400" dirty="0"/>
              <a:t>Make necessary changes</a:t>
            </a:r>
          </a:p>
          <a:p>
            <a:pPr marL="317500" indent="-317500">
              <a:lnSpc>
                <a:spcPct val="80000"/>
              </a:lnSpc>
            </a:pPr>
            <a:r>
              <a:rPr lang="en-US" sz="2800" dirty="0"/>
              <a:t>Prepare</a:t>
            </a:r>
          </a:p>
          <a:p>
            <a:pPr lvl="1">
              <a:lnSpc>
                <a:spcPct val="80000"/>
              </a:lnSpc>
            </a:pPr>
            <a:r>
              <a:rPr lang="en-US" sz="2400" dirty="0"/>
              <a:t>Organization</a:t>
            </a:r>
          </a:p>
          <a:p>
            <a:pPr lvl="1">
              <a:lnSpc>
                <a:spcPct val="80000"/>
              </a:lnSpc>
            </a:pPr>
            <a:r>
              <a:rPr lang="en-US" sz="2400" dirty="0"/>
              <a:t>Pretest</a:t>
            </a:r>
          </a:p>
          <a:p>
            <a:pPr lvl="2">
              <a:lnSpc>
                <a:spcPct val="80000"/>
              </a:lnSpc>
            </a:pPr>
            <a:r>
              <a:rPr lang="en-US" dirty="0"/>
              <a:t>Staff</a:t>
            </a:r>
          </a:p>
          <a:p>
            <a:pPr lvl="2">
              <a:lnSpc>
                <a:spcPct val="80000"/>
              </a:lnSpc>
            </a:pPr>
            <a:r>
              <a:rPr lang="en-US" dirty="0"/>
              <a:t>Community advisory board</a:t>
            </a:r>
          </a:p>
          <a:p>
            <a:pPr lvl="2">
              <a:lnSpc>
                <a:spcPct val="80000"/>
              </a:lnSpc>
            </a:pPr>
            <a:r>
              <a:rPr lang="en-US" dirty="0"/>
              <a:t>Patients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0" y="6172200"/>
            <a:ext cx="9169400" cy="495300"/>
            <a:chOff x="0" y="0"/>
            <a:chExt cx="5776" cy="312"/>
          </a:xfrm>
        </p:grpSpPr>
        <p:sp>
          <p:nvSpPr>
            <p:cNvPr id="99334" name="Rectangle 6"/>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99335" name="Rectangle 7"/>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a:solidFill>
                  <a:schemeClr val="tx1"/>
                </a:solidFill>
                <a:latin typeface="Lucida Grande" charset="0"/>
                <a:sym typeface="Lucida Grande" charset="0"/>
              </a:endParaRPr>
            </a:p>
            <a:p>
              <a:pPr marL="39688" algn="ctr">
                <a:spcBef>
                  <a:spcPts val="850"/>
                </a:spcBef>
              </a:pPr>
              <a:r>
                <a:rPr lang="en-US" sz="1400">
                  <a:solidFill>
                    <a:schemeClr val="tx1"/>
                  </a:solidFill>
                  <a:latin typeface="Lucida Grande" charset="0"/>
                  <a:sym typeface="Lucida Grande" charset="0"/>
                </a:rPr>
                <a:t>A National Program of the Robert Wood Johnson Foundation</a:t>
              </a:r>
            </a:p>
          </p:txBody>
        </p:sp>
      </p:grpSp>
      <p:sp>
        <p:nvSpPr>
          <p:cNvPr id="99336" name="Rectangle 8"/>
          <p:cNvSpPr>
            <a:spLocks noGrp="1" noChangeArrowheads="1"/>
          </p:cNvSpPr>
          <p:nvPr>
            <p:ph type="title"/>
          </p:nvPr>
        </p:nvSpPr>
        <p:spPr>
          <a:xfrm>
            <a:off x="0" y="0"/>
            <a:ext cx="8229600" cy="952500"/>
          </a:xfrm>
          <a:ln/>
        </p:spPr>
        <p:txBody>
          <a:bodyPr lIns="25400" tIns="25400" rIns="5078" bIns="25400"/>
          <a:lstStyle/>
          <a:p>
            <a:pPr marL="39688"/>
            <a:r>
              <a:rPr lang="en-US" sz="4000" dirty="0"/>
              <a:t>Disseminating Interventions</a:t>
            </a:r>
          </a:p>
        </p:txBody>
      </p:sp>
      <p:sp>
        <p:nvSpPr>
          <p:cNvPr id="99337" name="Rectangle 9"/>
          <p:cNvSpPr>
            <a:spLocks noGrp="1" noChangeArrowheads="1"/>
          </p:cNvSpPr>
          <p:nvPr>
            <p:ph idx="1"/>
          </p:nvPr>
        </p:nvSpPr>
        <p:spPr>
          <a:xfrm>
            <a:off x="381000" y="1143000"/>
            <a:ext cx="8229600" cy="3924300"/>
          </a:xfrm>
          <a:ln/>
        </p:spPr>
        <p:txBody>
          <a:bodyPr lIns="25400" tIns="25400" rIns="5078" bIns="25400"/>
          <a:lstStyle/>
          <a:p>
            <a:pPr marL="317500" indent="-317500">
              <a:lnSpc>
                <a:spcPct val="80000"/>
              </a:lnSpc>
            </a:pPr>
            <a:r>
              <a:rPr lang="en-US" sz="3600" dirty="0"/>
              <a:t>Pilot </a:t>
            </a:r>
          </a:p>
          <a:p>
            <a:pPr lvl="1">
              <a:lnSpc>
                <a:spcPct val="80000"/>
              </a:lnSpc>
            </a:pPr>
            <a:r>
              <a:rPr lang="en-US" sz="3200" dirty="0"/>
              <a:t>Develop implementation plan, policies, protocols</a:t>
            </a:r>
          </a:p>
          <a:p>
            <a:pPr lvl="1">
              <a:lnSpc>
                <a:spcPct val="80000"/>
              </a:lnSpc>
            </a:pPr>
            <a:r>
              <a:rPr lang="en-US" sz="3200" dirty="0"/>
              <a:t>Test</a:t>
            </a:r>
          </a:p>
          <a:p>
            <a:pPr marL="317500" indent="-317500">
              <a:lnSpc>
                <a:spcPct val="80000"/>
              </a:lnSpc>
            </a:pPr>
            <a:r>
              <a:rPr lang="en-US" sz="3600" dirty="0"/>
              <a:t>Implement</a:t>
            </a:r>
          </a:p>
          <a:p>
            <a:pPr lvl="1">
              <a:lnSpc>
                <a:spcPct val="80000"/>
              </a:lnSpc>
            </a:pPr>
            <a:r>
              <a:rPr lang="en-US" sz="3200" dirty="0"/>
              <a:t>Collect process and outcome data</a:t>
            </a:r>
          </a:p>
          <a:p>
            <a:pPr lvl="1">
              <a:lnSpc>
                <a:spcPct val="80000"/>
              </a:lnSpc>
            </a:pPr>
            <a:endParaRPr lang="en-US" sz="3200" dirty="0"/>
          </a:p>
          <a:p>
            <a:pPr lvl="1">
              <a:lnSpc>
                <a:spcPct val="80000"/>
              </a:lnSpc>
              <a:buFont typeface="Lucida Grande" charset="0"/>
              <a:buNone/>
            </a:pPr>
            <a:r>
              <a:rPr lang="en-US" sz="1800" dirty="0" err="1"/>
              <a:t>McKleroy</a:t>
            </a:r>
            <a:r>
              <a:rPr lang="en-US" sz="1800" dirty="0"/>
              <a:t>, V. S. et al. (2006).  Adapting evidence-based behavioral interventions for new settings and target populations.  </a:t>
            </a:r>
            <a:r>
              <a:rPr lang="en-US" sz="1800" i="1" dirty="0"/>
              <a:t>AIDS Education and Prevention, 18</a:t>
            </a:r>
            <a:r>
              <a:rPr lang="en-US" sz="1800" dirty="0"/>
              <a:t>, Supplement A, 59-73.</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p:txBody>
          <a:bodyPr/>
          <a:lstStyle/>
          <a:p>
            <a:pPr eaLnBrk="1" hangingPunct="1"/>
            <a:r>
              <a:rPr lang="en-US" dirty="0" smtClean="0"/>
              <a:t>New Connections: Research Network for under-represented scholars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52400" y="152400"/>
            <a:ext cx="5891213" cy="681038"/>
          </a:xfrm>
        </p:spPr>
        <p:txBody>
          <a:bodyPr/>
          <a:lstStyle/>
          <a:p>
            <a:pPr eaLnBrk="1" hangingPunct="1"/>
            <a:r>
              <a:rPr lang="en-US" dirty="0" smtClean="0"/>
              <a:t>Rationale and Context</a:t>
            </a:r>
          </a:p>
        </p:txBody>
      </p:sp>
      <p:sp>
        <p:nvSpPr>
          <p:cNvPr id="4099" name="Rectangle 3"/>
          <p:cNvSpPr>
            <a:spLocks noGrp="1" noChangeArrowheads="1"/>
          </p:cNvSpPr>
          <p:nvPr>
            <p:ph idx="1"/>
          </p:nvPr>
        </p:nvSpPr>
        <p:spPr>
          <a:xfrm>
            <a:off x="228600" y="1143000"/>
            <a:ext cx="8686800" cy="4876800"/>
          </a:xfrm>
          <a:noFill/>
        </p:spPr>
        <p:txBody>
          <a:bodyPr/>
          <a:lstStyle/>
          <a:p>
            <a:pPr marL="0" indent="0" eaLnBrk="1" hangingPunct="1">
              <a:lnSpc>
                <a:spcPct val="90000"/>
              </a:lnSpc>
              <a:buFont typeface="Arial" pitchFamily="34" charset="0"/>
              <a:buChar char="•"/>
            </a:pPr>
            <a:r>
              <a:rPr lang="en-US" sz="2400" b="0" dirty="0" smtClean="0"/>
              <a:t>Only 5 percent of the full professors in the U.S. are black, Hispanic, or Native American.</a:t>
            </a:r>
          </a:p>
          <a:p>
            <a:pPr marL="0" indent="0" eaLnBrk="1" hangingPunct="1">
              <a:lnSpc>
                <a:spcPct val="90000"/>
              </a:lnSpc>
              <a:buFont typeface="Arial" pitchFamily="34" charset="0"/>
              <a:buChar char="•"/>
            </a:pPr>
            <a:r>
              <a:rPr lang="en-US" sz="2400" b="0" dirty="0" smtClean="0"/>
              <a:t> Faculty of color remain a very small part of the professoriate. Whites constituted 95 percent of all faculty members in 1972, and 83 percent in 1997.</a:t>
            </a:r>
          </a:p>
          <a:p>
            <a:pPr marL="0" indent="0" eaLnBrk="1" hangingPunct="1">
              <a:lnSpc>
                <a:spcPct val="90000"/>
              </a:lnSpc>
              <a:buFont typeface="Arial" pitchFamily="34" charset="0"/>
              <a:buChar char="•"/>
            </a:pPr>
            <a:r>
              <a:rPr lang="en-US" sz="2400" b="0" dirty="0" smtClean="0"/>
              <a:t> The percentage of African American faculty members at all levels has been remarkably stagnant—4.4 percent in 1975 and 5 percent in 1997—and almost half of all black faculty teach at historically black colleges. </a:t>
            </a:r>
          </a:p>
          <a:p>
            <a:pPr marL="0" indent="0" eaLnBrk="1" hangingPunct="1">
              <a:lnSpc>
                <a:spcPct val="90000"/>
              </a:lnSpc>
              <a:buFont typeface="Arial" pitchFamily="34" charset="0"/>
              <a:buChar char="•"/>
            </a:pPr>
            <a:r>
              <a:rPr lang="en-US" sz="2400" b="0" dirty="0" smtClean="0"/>
              <a:t> The increase in Hispanic faculty has been slow: from 1.4 percent in 1975 to 2.8 percent in 1997. </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52400" y="152400"/>
            <a:ext cx="5891213" cy="681038"/>
          </a:xfrm>
        </p:spPr>
        <p:txBody>
          <a:bodyPr/>
          <a:lstStyle/>
          <a:p>
            <a:pPr eaLnBrk="1" hangingPunct="1"/>
            <a:r>
              <a:rPr lang="en-US" dirty="0" smtClean="0"/>
              <a:t>Rationale and Context</a:t>
            </a:r>
          </a:p>
        </p:txBody>
      </p:sp>
      <p:sp>
        <p:nvSpPr>
          <p:cNvPr id="4099" name="Rectangle 3"/>
          <p:cNvSpPr>
            <a:spLocks noGrp="1" noChangeArrowheads="1"/>
          </p:cNvSpPr>
          <p:nvPr>
            <p:ph idx="1"/>
          </p:nvPr>
        </p:nvSpPr>
        <p:spPr>
          <a:xfrm>
            <a:off x="228600" y="1143000"/>
            <a:ext cx="8458200" cy="5486400"/>
          </a:xfrm>
          <a:noFill/>
        </p:spPr>
        <p:txBody>
          <a:bodyPr/>
          <a:lstStyle/>
          <a:p>
            <a:pPr marL="0" indent="0" eaLnBrk="1" hangingPunct="1">
              <a:lnSpc>
                <a:spcPct val="90000"/>
              </a:lnSpc>
              <a:buFont typeface="Arial" pitchFamily="34" charset="0"/>
              <a:buChar char="•"/>
            </a:pPr>
            <a:r>
              <a:rPr lang="en-US" sz="2400" b="0" dirty="0" smtClean="0"/>
              <a:t>Minorities earned 16% of the master’s degrees and 18.6% of the doctorates in 2000. Whites accounted for 79.3% of all earned doctorates in 2000, followed by Asians at 7.8%; other minority groups combined accounted for 10.8%.</a:t>
            </a:r>
          </a:p>
          <a:p>
            <a:pPr marL="0" indent="0" eaLnBrk="1" hangingPunct="1">
              <a:lnSpc>
                <a:spcPct val="90000"/>
              </a:lnSpc>
              <a:buFont typeface="Arial" pitchFamily="34" charset="0"/>
              <a:buChar char="•"/>
            </a:pPr>
            <a:r>
              <a:rPr lang="en-US" sz="2400" b="0" dirty="0" smtClean="0"/>
              <a:t> Blacks were most represented in education (12.4%)—and were underrepresented in most arts and sciences fields—while Asians earned 17.5% of engineering doctorates.</a:t>
            </a:r>
          </a:p>
          <a:p>
            <a:pPr marL="0" indent="0" eaLnBrk="1" hangingPunct="1">
              <a:lnSpc>
                <a:spcPct val="90000"/>
              </a:lnSpc>
              <a:buFont typeface="Arial" pitchFamily="34" charset="0"/>
              <a:buChar char="•"/>
            </a:pPr>
            <a:r>
              <a:rPr lang="en-US" sz="2400" b="0" dirty="0" smtClean="0"/>
              <a:t> The proportion of black faculty at predominantly white colleges and universities today—2.3%—is virtually the same as in 1979. </a:t>
            </a:r>
          </a:p>
          <a:p>
            <a:pPr marL="0" indent="0" eaLnBrk="1" hangingPunct="1">
              <a:lnSpc>
                <a:spcPct val="90000"/>
              </a:lnSpc>
              <a:buFont typeface="Arial" pitchFamily="34" charset="0"/>
              <a:buChar char="•"/>
            </a:pPr>
            <a:r>
              <a:rPr lang="en-US" sz="2400" b="0" dirty="0" smtClean="0"/>
              <a:t> Members of all minority groups, men and women, are less likely to be tenured than whites—and are also more likely than whites to work at less prestigious institutions. </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76200" y="176213"/>
            <a:ext cx="8394700" cy="681037"/>
          </a:xfrm>
        </p:spPr>
        <p:txBody>
          <a:bodyPr/>
          <a:lstStyle/>
          <a:p>
            <a:pPr>
              <a:defRPr/>
            </a:pPr>
            <a:r>
              <a:rPr lang="en-US" sz="1200" dirty="0">
                <a:solidFill>
                  <a:srgbClr val="7C6A55"/>
                </a:solidFill>
                <a:latin typeface="Georgia" pitchFamily="18" charset="0"/>
              </a:rPr>
              <a:t>The Facts of the Matter</a:t>
            </a:r>
            <a:r>
              <a:rPr lang="en-US" dirty="0">
                <a:latin typeface="Georgia" pitchFamily="18" charset="0"/>
              </a:rPr>
              <a:t/>
            </a:r>
            <a:br>
              <a:rPr lang="en-US" dirty="0">
                <a:latin typeface="Georgia" pitchFamily="18" charset="0"/>
              </a:rPr>
            </a:br>
            <a:r>
              <a:rPr lang="en-US" dirty="0" smtClean="0">
                <a:solidFill>
                  <a:schemeClr val="accent2"/>
                </a:solidFill>
                <a:latin typeface="+mn-lt"/>
              </a:rPr>
              <a:t>I</a:t>
            </a:r>
            <a:r>
              <a:rPr lang="en-US" dirty="0" smtClean="0">
                <a:solidFill>
                  <a:schemeClr val="accent2"/>
                </a:solidFill>
                <a:latin typeface="Georgia" pitchFamily="18" charset="0"/>
              </a:rPr>
              <a:t> </a:t>
            </a:r>
            <a:r>
              <a:rPr lang="en-US" dirty="0" smtClean="0">
                <a:solidFill>
                  <a:schemeClr val="accent2"/>
                </a:solidFill>
                <a:latin typeface="Georgia" pitchFamily="18" charset="0"/>
              </a:rPr>
              <a:t>Diversity of the Pipeline</a:t>
            </a:r>
          </a:p>
        </p:txBody>
      </p:sp>
      <p:sp>
        <p:nvSpPr>
          <p:cNvPr id="8195" name="Content Placeholder 2"/>
          <p:cNvSpPr>
            <a:spLocks noGrp="1"/>
          </p:cNvSpPr>
          <p:nvPr>
            <p:ph idx="1"/>
          </p:nvPr>
        </p:nvSpPr>
        <p:spPr>
          <a:xfrm>
            <a:off x="276225" y="1258888"/>
            <a:ext cx="8704263" cy="690562"/>
          </a:xfrm>
        </p:spPr>
        <p:txBody>
          <a:bodyPr/>
          <a:lstStyle/>
          <a:p>
            <a:pPr marL="0" indent="0" algn="ctr" eaLnBrk="1" hangingPunct="1">
              <a:lnSpc>
                <a:spcPct val="100000"/>
              </a:lnSpc>
              <a:spcBef>
                <a:spcPct val="0"/>
              </a:spcBef>
            </a:pPr>
            <a:r>
              <a:rPr lang="en-US" dirty="0" smtClean="0">
                <a:latin typeface="Georgia" pitchFamily="18" charset="0"/>
              </a:rPr>
              <a:t>Percent of under-represented minority students in nursing (BSN), medical, and dental schools in 2008</a:t>
            </a:r>
            <a:r>
              <a:rPr lang="en-US" dirty="0" smtClean="0">
                <a:latin typeface="Georgia" pitchFamily="18" charset="0"/>
              </a:rPr>
              <a:t>:</a:t>
            </a:r>
          </a:p>
          <a:p>
            <a:pPr marL="2687638" lvl="8" indent="-342900" eaLnBrk="0" hangingPunct="0">
              <a:spcBef>
                <a:spcPts val="2400"/>
              </a:spcBef>
              <a:buClr>
                <a:schemeClr val="accent6"/>
              </a:buClr>
              <a:buFont typeface="Arial"/>
              <a:buChar char="•"/>
              <a:defRPr/>
            </a:pPr>
            <a:r>
              <a:rPr lang="en-US" b="1" dirty="0">
                <a:solidFill>
                  <a:schemeClr val="tx1"/>
                </a:solidFill>
                <a:latin typeface="Georgia" pitchFamily="18" charset="0"/>
              </a:rPr>
              <a:t>Nursing - </a:t>
            </a:r>
            <a:r>
              <a:rPr lang="en-US" dirty="0">
                <a:latin typeface="Georgia" pitchFamily="18" charset="0"/>
              </a:rPr>
              <a:t>18.4%</a:t>
            </a:r>
          </a:p>
          <a:p>
            <a:pPr marL="2687638" lvl="8" indent="-342900" eaLnBrk="0" hangingPunct="0">
              <a:spcBef>
                <a:spcPts val="2400"/>
              </a:spcBef>
              <a:buClr>
                <a:schemeClr val="accent6"/>
              </a:buClr>
              <a:buFont typeface="Arial"/>
              <a:buChar char="•"/>
              <a:defRPr/>
            </a:pPr>
            <a:r>
              <a:rPr lang="en-US" b="1" dirty="0">
                <a:solidFill>
                  <a:srgbClr val="7C6A55"/>
                </a:solidFill>
                <a:latin typeface="Georgia" pitchFamily="18" charset="0"/>
              </a:rPr>
              <a:t>Medical –</a:t>
            </a:r>
            <a:r>
              <a:rPr lang="en-US" dirty="0">
                <a:solidFill>
                  <a:srgbClr val="7C6A55"/>
                </a:solidFill>
                <a:latin typeface="Georgia" pitchFamily="18" charset="0"/>
              </a:rPr>
              <a:t> </a:t>
            </a:r>
            <a:r>
              <a:rPr lang="en-US" dirty="0">
                <a:latin typeface="Georgia" pitchFamily="18" charset="0"/>
              </a:rPr>
              <a:t>14.5%</a:t>
            </a:r>
          </a:p>
          <a:p>
            <a:pPr marL="2687638" lvl="8" indent="-342900" eaLnBrk="0" hangingPunct="0">
              <a:spcBef>
                <a:spcPts val="2400"/>
              </a:spcBef>
              <a:buClr>
                <a:schemeClr val="accent6"/>
              </a:buClr>
              <a:buFont typeface="Arial"/>
              <a:buChar char="•"/>
              <a:defRPr/>
            </a:pPr>
            <a:r>
              <a:rPr lang="en-US" b="1" dirty="0">
                <a:solidFill>
                  <a:srgbClr val="7C6A55"/>
                </a:solidFill>
                <a:latin typeface="Georgia" pitchFamily="18" charset="0"/>
              </a:rPr>
              <a:t>Dental -</a:t>
            </a:r>
            <a:r>
              <a:rPr lang="en-US" dirty="0">
                <a:solidFill>
                  <a:srgbClr val="7C6A55"/>
                </a:solidFill>
                <a:latin typeface="Georgia" pitchFamily="18" charset="0"/>
              </a:rPr>
              <a:t> </a:t>
            </a:r>
            <a:r>
              <a:rPr lang="en-US" dirty="0">
                <a:latin typeface="Georgia" pitchFamily="18" charset="0"/>
              </a:rPr>
              <a:t>12.2%</a:t>
            </a:r>
          </a:p>
          <a:p>
            <a:pPr marL="0" indent="0" algn="ctr" eaLnBrk="1" hangingPunct="1">
              <a:lnSpc>
                <a:spcPct val="100000"/>
              </a:lnSpc>
              <a:spcBef>
                <a:spcPct val="0"/>
              </a:spcBef>
            </a:pPr>
            <a:endParaRPr lang="en-US" dirty="0" smtClean="0">
              <a:latin typeface="Georgia" pitchFamily="18" charset="0"/>
            </a:endParaRPr>
          </a:p>
          <a:p>
            <a:r>
              <a:rPr lang="en-US" dirty="0">
                <a:solidFill>
                  <a:schemeClr val="accent1">
                    <a:lumMod val="60000"/>
                    <a:lumOff val="40000"/>
                  </a:schemeClr>
                </a:solidFill>
                <a:latin typeface="Georgia" pitchFamily="18" charset="0"/>
              </a:rPr>
              <a:t>Under represented minority students include Black/African American, Hispanic/Latino, and American Indian/Alaska Native</a:t>
            </a:r>
          </a:p>
          <a:p>
            <a:pPr eaLnBrk="0" hangingPunct="0"/>
            <a:r>
              <a:rPr lang="en-US" sz="1200" dirty="0">
                <a:solidFill>
                  <a:srgbClr val="7C6A55"/>
                </a:solidFill>
                <a:latin typeface="Georgia" pitchFamily="18" charset="0"/>
              </a:rPr>
              <a:t>American Association of Colleges of Nursing. (2009). 2008-2009 Enrollment and Graduations in Baccalaureate and Graduate Programs in Nursing.</a:t>
            </a:r>
          </a:p>
          <a:p>
            <a:pPr eaLnBrk="0" hangingPunct="0"/>
            <a:r>
              <a:rPr lang="en-US" sz="1200" dirty="0">
                <a:solidFill>
                  <a:srgbClr val="7C6A55"/>
                </a:solidFill>
                <a:latin typeface="Georgia" pitchFamily="18" charset="0"/>
              </a:rPr>
              <a:t>American Dental Education Association. </a:t>
            </a:r>
          </a:p>
          <a:p>
            <a:pPr eaLnBrk="0" hangingPunct="0"/>
            <a:r>
              <a:rPr lang="en-US" sz="1200" dirty="0">
                <a:solidFill>
                  <a:srgbClr val="7C6A55"/>
                </a:solidFill>
                <a:latin typeface="Georgia" pitchFamily="18" charset="0"/>
              </a:rPr>
              <a:t>Association of American Medical Colleges. (2008). AAMC Data Warehouse: Applicant </a:t>
            </a:r>
            <a:r>
              <a:rPr lang="en-US" sz="1200" dirty="0" err="1">
                <a:solidFill>
                  <a:srgbClr val="7C6A55"/>
                </a:solidFill>
                <a:latin typeface="Georgia" pitchFamily="18" charset="0"/>
              </a:rPr>
              <a:t>Matriculant</a:t>
            </a:r>
            <a:r>
              <a:rPr lang="en-US" sz="1200" dirty="0">
                <a:solidFill>
                  <a:srgbClr val="7C6A55"/>
                </a:solidFill>
                <a:latin typeface="Georgia" pitchFamily="18" charset="0"/>
              </a:rPr>
              <a:t> file.</a:t>
            </a:r>
          </a:p>
          <a:p>
            <a:pPr marL="0" indent="0"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a:xfrm>
            <a:off x="382385" y="151805"/>
            <a:ext cx="8229600" cy="1750219"/>
          </a:xfrm>
          <a:ln/>
        </p:spPr>
        <p:txBody>
          <a:bodyPr rIns="112235"/>
          <a:lstStyle/>
          <a:p>
            <a:pPr marL="38548"/>
            <a:r>
              <a:rPr lang="en-US" dirty="0"/>
              <a:t>Importance of Diversity </a:t>
            </a:r>
          </a:p>
        </p:txBody>
      </p:sp>
      <p:sp>
        <p:nvSpPr>
          <p:cNvPr id="7170" name="Rectangle 2"/>
          <p:cNvSpPr>
            <a:spLocks noGrp="1" noChangeArrowheads="1"/>
          </p:cNvSpPr>
          <p:nvPr>
            <p:ph type="body" idx="1"/>
          </p:nvPr>
        </p:nvSpPr>
        <p:spPr>
          <a:xfrm>
            <a:off x="457200" y="1955601"/>
            <a:ext cx="8229600" cy="4955977"/>
          </a:xfrm>
          <a:ln/>
        </p:spPr>
        <p:txBody>
          <a:bodyPr rIns="112235"/>
          <a:lstStyle/>
          <a:p>
            <a:r>
              <a:rPr lang="en-US" dirty="0"/>
              <a:t>“Despite the importance of diversity in health professions, African Americans, American Indians and Alaska Natives, many Hispanic/Latino populations, and some Asian American (e.g., Hmong and other Southeast Asians) and Pacific Islander groups (e.g., Native Hawaiians) are grossly underrepresented among the nation’s health and health care professionals.”</a:t>
            </a:r>
            <a:br>
              <a:rPr lang="en-US" dirty="0"/>
            </a:br>
            <a:endParaRPr lang="en-US" sz="1100" dirty="0"/>
          </a:p>
          <a:p>
            <a:pPr>
              <a:buFont typeface="Lucida Grande" charset="0"/>
              <a:buNone/>
            </a:pPr>
            <a:r>
              <a:rPr lang="en-US" sz="900" dirty="0"/>
              <a:t>SOURCE: In the Nation’s Compelling Interest: Ensuring Diversity in the Health and Health Care Workforce (2004)</a:t>
            </a:r>
          </a:p>
          <a:p>
            <a:pPr>
              <a:buFont typeface="Lucida Grande" charset="0"/>
              <a:buNone/>
            </a:pPr>
            <a:endParaRPr lang="en-US" sz="800" dirty="0"/>
          </a:p>
          <a:p>
            <a:r>
              <a:rPr lang="en-US" dirty="0"/>
              <a:t>“…past research [has show] that faculty of color can enhance the overall quality of education at higher education institutions, for example, by serving as role models, advisors, and leaders.”</a:t>
            </a:r>
          </a:p>
          <a:p>
            <a:pPr>
              <a:buFont typeface="Lucida Grande" charset="0"/>
              <a:buNone/>
            </a:pPr>
            <a:endParaRPr lang="en-US" sz="800" dirty="0"/>
          </a:p>
          <a:p>
            <a:pPr>
              <a:buFont typeface="Lucida Grande" charset="0"/>
              <a:buNone/>
            </a:pPr>
            <a:r>
              <a:rPr lang="en-US" sz="900" dirty="0"/>
              <a:t>SOURCE : Irvine, J.J. (1991). Making teacher education culturally responsive. Diversity in teacher education. Washington, DC: American Association of Colleges for Teacher Education.</a:t>
            </a:r>
            <a:r>
              <a:rPr lang="en-US" dirty="0"/>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3" name="Object 1" descr="Representation of Ethic Minorities in Nation's Full-Time Instructional Faculty pie chart"/>
          <p:cNvGraphicFramePr>
            <a:graphicFrameLocks/>
          </p:cNvGraphicFramePr>
          <p:nvPr>
            <p:extLst>
              <p:ext uri="{D42A27DB-BD31-4B8C-83A1-F6EECF244321}">
                <p14:modId xmlns:p14="http://schemas.microsoft.com/office/powerpoint/2010/main" val="2924349341"/>
              </p:ext>
            </p:extLst>
          </p:nvPr>
        </p:nvGraphicFramePr>
        <p:xfrm>
          <a:off x="230678" y="138410"/>
          <a:ext cx="8487295" cy="5892478"/>
        </p:xfrm>
        <a:graphic>
          <a:graphicData uri="http://schemas.openxmlformats.org/presentationml/2006/ole">
            <mc:AlternateContent xmlns:mc="http://schemas.openxmlformats.org/markup-compatibility/2006">
              <mc:Choice xmlns:v="urn:schemas-microsoft-com:vml" Requires="v">
                <p:oleObj spid="_x0000_s1028" name="Chart" r:id="rId3" imgW="18215797" imgH="11775820" progId="MSGraph.Chart.8">
                  <p:embed/>
                </p:oleObj>
              </mc:Choice>
              <mc:Fallback>
                <p:oleObj name="Chart" r:id="rId3" imgW="18215797" imgH="11775820" progId="MSGraph.Chart.8">
                  <p:embed/>
                  <p:pic>
                    <p:nvPicPr>
                      <p:cNvPr id="0"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678" y="138410"/>
                        <a:ext cx="8487295" cy="589247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8194" name="Rectangle 2"/>
          <p:cNvSpPr>
            <a:spLocks/>
          </p:cNvSpPr>
          <p:nvPr/>
        </p:nvSpPr>
        <p:spPr bwMode="auto">
          <a:xfrm>
            <a:off x="874915" y="6086699"/>
            <a:ext cx="4085345" cy="138499"/>
          </a:xfrm>
          <a:prstGeom prst="rect">
            <a:avLst/>
          </a:prstGeom>
          <a:noFill/>
          <a:ln w="12700">
            <a:noFill/>
            <a:miter lim="800000"/>
            <a:headEnd/>
            <a:tailEnd/>
          </a:ln>
        </p:spPr>
        <p:txBody>
          <a:bodyPr wrap="none" lIns="0" tIns="0" rIns="38985" bIns="0">
            <a:spAutoFit/>
          </a:bodyPr>
          <a:lstStyle/>
          <a:p>
            <a:pPr marL="38548"/>
            <a:r>
              <a:rPr lang="en-US" sz="900" dirty="0">
                <a:latin typeface="Lucida Grande" charset="0"/>
                <a:sym typeface="Lucida Grande" charset="0"/>
              </a:rPr>
              <a:t>SOURCE: Digest of Educational Statistics 2008 (NCES 2009-020).  Table 249</a:t>
            </a:r>
          </a:p>
        </p:txBody>
      </p:sp>
      <p:sp>
        <p:nvSpPr>
          <p:cNvPr id="8195" name="Line 3"/>
          <p:cNvSpPr>
            <a:spLocks noChangeShapeType="1"/>
          </p:cNvSpPr>
          <p:nvPr/>
        </p:nvSpPr>
        <p:spPr bwMode="auto">
          <a:xfrm>
            <a:off x="6824749" y="4503912"/>
            <a:ext cx="324196" cy="305842"/>
          </a:xfrm>
          <a:prstGeom prst="line">
            <a:avLst/>
          </a:prstGeom>
          <a:noFill/>
          <a:ln w="9525">
            <a:solidFill>
              <a:schemeClr val="tx1"/>
            </a:solidFill>
            <a:round/>
            <a:headEnd/>
            <a:tailEnd/>
          </a:ln>
        </p:spPr>
        <p:txBody>
          <a:bodyPr lIns="0" tIns="0" rIns="0" bIns="0"/>
          <a:lstStyle/>
          <a:p>
            <a:endParaRPr lang="en-US"/>
          </a:p>
        </p:txBody>
      </p:sp>
      <p:sp>
        <p:nvSpPr>
          <p:cNvPr id="8196" name="Line 4"/>
          <p:cNvSpPr>
            <a:spLocks noChangeShapeType="1"/>
          </p:cNvSpPr>
          <p:nvPr/>
        </p:nvSpPr>
        <p:spPr bwMode="auto">
          <a:xfrm>
            <a:off x="7373389" y="2794992"/>
            <a:ext cx="290945" cy="17859"/>
          </a:xfrm>
          <a:prstGeom prst="line">
            <a:avLst/>
          </a:prstGeom>
          <a:noFill/>
          <a:ln w="9525">
            <a:solidFill>
              <a:schemeClr val="tx1"/>
            </a:solidFill>
            <a:round/>
            <a:headEnd/>
            <a:tailEnd/>
          </a:ln>
        </p:spPr>
        <p:txBody>
          <a:bodyPr lIns="0" tIns="0" rIns="0" bIns="0"/>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a:xfrm>
            <a:off x="492125" y="1949450"/>
            <a:ext cx="8126413" cy="2916238"/>
          </a:xfrm>
        </p:spPr>
        <p:txBody>
          <a:bodyPr/>
          <a:lstStyle/>
          <a:p>
            <a:pPr algn="ctr"/>
            <a:r>
              <a:rPr lang="en-US" sz="1800" dirty="0">
                <a:latin typeface="Georgia" pitchFamily="18" charset="0"/>
              </a:rPr>
              <a:t>RWJF Commitment to Diversity</a:t>
            </a:r>
            <a:endParaRPr lang="en-US" sz="1800" b="0" dirty="0" smtClean="0">
              <a:solidFill>
                <a:schemeClr val="tx2"/>
              </a:solidFill>
              <a:latin typeface="Georgia" pitchFamily="18" charset="0"/>
            </a:endParaRPr>
          </a:p>
          <a:p>
            <a:pPr marL="0" indent="0" eaLnBrk="1" hangingPunct="1"/>
            <a:r>
              <a:rPr lang="en-US" sz="1800" b="0" dirty="0" smtClean="0">
                <a:solidFill>
                  <a:schemeClr val="tx2"/>
                </a:solidFill>
                <a:latin typeface="Georgia" pitchFamily="18" charset="0"/>
              </a:rPr>
              <a:t>Diversity </a:t>
            </a:r>
            <a:r>
              <a:rPr lang="en-US" sz="1800" b="0" dirty="0" smtClean="0">
                <a:solidFill>
                  <a:schemeClr val="tx2"/>
                </a:solidFill>
                <a:latin typeface="Georgia" pitchFamily="18" charset="0"/>
              </a:rPr>
              <a:t>and inclusion are core values of the Robert Wood Johnson Foundation, reflected in our Guiding Principles. We value differences among individuals across multiple dimensions including, but not limited to, race, ethnicity, age, gender, sexual orientation, physical ability, religion and socioeconomic status. We believe that the more we include diverse perspectives and experiences in our work, the better able we are to help all Americans live healthier lives and get the care they need. In service to our mission, we pledge to promote these values in the work we do and to reflect on our progress regularly.© </a:t>
            </a:r>
          </a:p>
          <a:p>
            <a:pPr marL="0" indent="0" eaLnBrk="1" hangingPunct="1"/>
            <a:endParaRPr lang="en-US" dirty="0" smtClean="0"/>
          </a:p>
        </p:txBody>
      </p:sp>
      <p:sp>
        <p:nvSpPr>
          <p:cNvPr id="2" name="Title 1"/>
          <p:cNvSpPr>
            <a:spLocks noGrp="1"/>
          </p:cNvSpPr>
          <p:nvPr>
            <p:ph type="title"/>
          </p:nvPr>
        </p:nvSpPr>
        <p:spPr/>
        <p:txBody>
          <a:bodyPr/>
          <a:lstStyle/>
          <a:p>
            <a:r>
              <a:rPr lang="en-US" dirty="0" smtClean="0"/>
              <a:t>Diversity is a Core Value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Content Placeholder 4"/>
          <p:cNvSpPr>
            <a:spLocks noGrp="1"/>
          </p:cNvSpPr>
          <p:nvPr>
            <p:ph idx="1"/>
          </p:nvPr>
        </p:nvSpPr>
        <p:spPr>
          <a:xfrm>
            <a:off x="263525" y="1570038"/>
            <a:ext cx="8763000" cy="4302125"/>
          </a:xfrm>
        </p:spPr>
        <p:txBody>
          <a:bodyPr/>
          <a:lstStyle/>
          <a:p>
            <a:pPr marL="0" indent="0" eaLnBrk="1" hangingPunct="1">
              <a:buFont typeface="Arial" pitchFamily="34" charset="0"/>
              <a:buChar char="•"/>
              <a:defRPr/>
            </a:pPr>
            <a:endParaRPr lang="en-US" b="0" dirty="0" smtClean="0">
              <a:latin typeface="Georgia" pitchFamily="18" charset="0"/>
            </a:endParaRPr>
          </a:p>
          <a:p>
            <a:pPr marL="0" indent="0" eaLnBrk="1" hangingPunct="1">
              <a:buClr>
                <a:schemeClr val="accent6"/>
              </a:buClr>
              <a:buFont typeface="Arial" pitchFamily="34" charset="0"/>
              <a:buChar char="•"/>
              <a:defRPr/>
            </a:pPr>
            <a:r>
              <a:rPr lang="en-US" b="0" dirty="0" smtClean="0">
                <a:solidFill>
                  <a:schemeClr val="tx2"/>
                </a:solidFill>
                <a:latin typeface="Georgia" pitchFamily="18" charset="0"/>
              </a:rPr>
              <a:t>Studies reflect that increased diversity of the health care workforce enhances communication between providers and patients from multicultural backgrounds; promotes patient satisfaction; improves access to care; and assists in addressing disparities in health outcomes.</a:t>
            </a:r>
          </a:p>
          <a:p>
            <a:pPr marL="0" indent="0" eaLnBrk="1" hangingPunct="1">
              <a:buClr>
                <a:schemeClr val="accent6"/>
              </a:buClr>
              <a:buFont typeface="Arial" pitchFamily="34" charset="0"/>
              <a:buChar char="•"/>
              <a:defRPr/>
            </a:pPr>
            <a:endParaRPr lang="en-US" b="0" dirty="0" smtClean="0">
              <a:solidFill>
                <a:schemeClr val="tx2"/>
              </a:solidFill>
              <a:latin typeface="Georgia" pitchFamily="18" charset="0"/>
            </a:endParaRPr>
          </a:p>
          <a:p>
            <a:pPr marL="0" indent="0" eaLnBrk="1" hangingPunct="1">
              <a:buClr>
                <a:schemeClr val="accent6"/>
              </a:buClr>
              <a:buFont typeface="Arial" pitchFamily="34" charset="0"/>
              <a:buChar char="•"/>
              <a:defRPr/>
            </a:pPr>
            <a:r>
              <a:rPr lang="en-US" b="0" dirty="0" smtClean="0">
                <a:solidFill>
                  <a:schemeClr val="tx2"/>
                </a:solidFill>
                <a:latin typeface="Georgia" pitchFamily="18" charset="0"/>
              </a:rPr>
              <a:t>Health professionals from underrepresented minority backgrounds tend to disproportionately serve minority and other underserved populations. </a:t>
            </a:r>
          </a:p>
          <a:p>
            <a:pPr marL="0" indent="0" eaLnBrk="1" hangingPunct="1">
              <a:defRPr/>
            </a:pPr>
            <a:endParaRPr lang="en-US" b="0" dirty="0" smtClean="0">
              <a:latin typeface="Georgia" pitchFamily="18" charset="0"/>
            </a:endParaRPr>
          </a:p>
        </p:txBody>
      </p:sp>
      <p:sp>
        <p:nvSpPr>
          <p:cNvPr id="2" name="Title 1"/>
          <p:cNvSpPr>
            <a:spLocks noGrp="1"/>
          </p:cNvSpPr>
          <p:nvPr>
            <p:ph type="title"/>
          </p:nvPr>
        </p:nvSpPr>
        <p:spPr/>
        <p:txBody>
          <a:bodyPr/>
          <a:lstStyle/>
          <a:p>
            <a:r>
              <a:rPr lang="en-US" sz="1200" dirty="0">
                <a:solidFill>
                  <a:srgbClr val="7C6A55"/>
                </a:solidFill>
                <a:latin typeface="Georgia" pitchFamily="18" charset="0"/>
              </a:rPr>
              <a:t>The Facts of the Matter</a:t>
            </a:r>
            <a:r>
              <a:rPr lang="en-US" dirty="0">
                <a:latin typeface="Georgia" pitchFamily="18" charset="0"/>
              </a:rPr>
              <a:t/>
            </a:r>
            <a:br>
              <a:rPr lang="en-US" dirty="0">
                <a:latin typeface="Georgia" pitchFamily="18" charset="0"/>
              </a:rPr>
            </a:br>
            <a:r>
              <a:rPr lang="en-US" dirty="0" smtClean="0">
                <a:solidFill>
                  <a:schemeClr val="accent2"/>
                </a:solidFill>
                <a:latin typeface="Georgia" pitchFamily="18" charset="0"/>
              </a:rPr>
              <a:t>Why </a:t>
            </a:r>
            <a:r>
              <a:rPr lang="en-US" dirty="0">
                <a:solidFill>
                  <a:schemeClr val="accent2"/>
                </a:solidFill>
                <a:latin typeface="Georgia" pitchFamily="18" charset="0"/>
              </a:rPr>
              <a:t>We Care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xfrm>
            <a:off x="0" y="228600"/>
            <a:ext cx="8836429" cy="651867"/>
          </a:xfrm>
          <a:ln/>
        </p:spPr>
        <p:txBody>
          <a:bodyPr rIns="112235"/>
          <a:lstStyle/>
          <a:p>
            <a:pPr marL="38548"/>
            <a:r>
              <a:rPr lang="en-US" dirty="0"/>
              <a:t>New Connections: Program Activities</a:t>
            </a:r>
          </a:p>
        </p:txBody>
      </p:sp>
      <p:sp>
        <p:nvSpPr>
          <p:cNvPr id="18434" name="Rectangle 2"/>
          <p:cNvSpPr>
            <a:spLocks noGrp="1" noChangeArrowheads="1"/>
          </p:cNvSpPr>
          <p:nvPr>
            <p:ph type="body" idx="1"/>
          </p:nvPr>
        </p:nvSpPr>
        <p:spPr>
          <a:xfrm>
            <a:off x="0" y="1143000"/>
            <a:ext cx="3424844" cy="4509492"/>
          </a:xfrm>
          <a:ln/>
        </p:spPr>
        <p:txBody>
          <a:bodyPr rIns="112235"/>
          <a:lstStyle/>
          <a:p>
            <a:pPr>
              <a:lnSpc>
                <a:spcPct val="80000"/>
              </a:lnSpc>
            </a:pPr>
            <a:r>
              <a:rPr lang="en-US" sz="1600" dirty="0" err="1"/>
              <a:t>Grantmaking</a:t>
            </a:r>
            <a:endParaRPr lang="en-US" sz="1600" dirty="0"/>
          </a:p>
          <a:p>
            <a:pPr marL="527889" lvl="1">
              <a:lnSpc>
                <a:spcPct val="80000"/>
              </a:lnSpc>
            </a:pPr>
            <a:r>
              <a:rPr lang="en-US" sz="1600" dirty="0"/>
              <a:t>Call for Proposals</a:t>
            </a:r>
          </a:p>
          <a:p>
            <a:pPr marL="797723" lvl="2">
              <a:lnSpc>
                <a:spcPct val="80000"/>
              </a:lnSpc>
            </a:pPr>
            <a:r>
              <a:rPr lang="en-US" sz="1100" dirty="0"/>
              <a:t>Round 1-4 from 2006 to 2009</a:t>
            </a:r>
          </a:p>
          <a:p>
            <a:pPr marL="797723" lvl="2">
              <a:lnSpc>
                <a:spcPct val="80000"/>
              </a:lnSpc>
            </a:pPr>
            <a:r>
              <a:rPr lang="en-US" sz="1100" dirty="0"/>
              <a:t>Round 5 awards start Nov 2010</a:t>
            </a:r>
          </a:p>
          <a:p>
            <a:pPr marL="797723" lvl="2">
              <a:lnSpc>
                <a:spcPct val="80000"/>
              </a:lnSpc>
            </a:pPr>
            <a:r>
              <a:rPr lang="en-US" sz="1100" dirty="0"/>
              <a:t>Round 6 CFP released early 2011</a:t>
            </a:r>
          </a:p>
          <a:p>
            <a:pPr marL="797723" lvl="2">
              <a:lnSpc>
                <a:spcPct val="80000"/>
              </a:lnSpc>
              <a:buNone/>
            </a:pPr>
            <a:endParaRPr lang="en-US" sz="1100" dirty="0"/>
          </a:p>
          <a:p>
            <a:pPr>
              <a:lnSpc>
                <a:spcPct val="80000"/>
              </a:lnSpc>
            </a:pPr>
            <a:r>
              <a:rPr lang="en-US" sz="1600" dirty="0"/>
              <a:t>Career Development</a:t>
            </a:r>
          </a:p>
          <a:p>
            <a:pPr marL="527889" lvl="1">
              <a:lnSpc>
                <a:spcPct val="80000"/>
              </a:lnSpc>
            </a:pPr>
            <a:r>
              <a:rPr lang="en-US" sz="1600" dirty="0"/>
              <a:t>Mentoring</a:t>
            </a:r>
          </a:p>
          <a:p>
            <a:pPr marL="797723" lvl="2">
              <a:lnSpc>
                <a:spcPct val="80000"/>
              </a:lnSpc>
            </a:pPr>
            <a:r>
              <a:rPr lang="en-US" sz="1100" dirty="0"/>
              <a:t>Project mentors</a:t>
            </a:r>
          </a:p>
          <a:p>
            <a:pPr marL="797723" lvl="2">
              <a:lnSpc>
                <a:spcPct val="80000"/>
              </a:lnSpc>
            </a:pPr>
            <a:r>
              <a:rPr lang="en-US" sz="1100" dirty="0"/>
              <a:t>Liaisons at RWJF</a:t>
            </a:r>
          </a:p>
          <a:p>
            <a:pPr marL="527889" lvl="1">
              <a:lnSpc>
                <a:spcPct val="80000"/>
              </a:lnSpc>
            </a:pPr>
            <a:r>
              <a:rPr lang="en-US" sz="1600" dirty="0"/>
              <a:t>Training Events</a:t>
            </a:r>
          </a:p>
          <a:p>
            <a:pPr marL="797723" lvl="2">
              <a:lnSpc>
                <a:spcPct val="80000"/>
              </a:lnSpc>
            </a:pPr>
            <a:r>
              <a:rPr lang="en-US" sz="1100" dirty="0"/>
              <a:t>Symposium</a:t>
            </a:r>
          </a:p>
          <a:p>
            <a:pPr marL="797723" lvl="2">
              <a:lnSpc>
                <a:spcPct val="80000"/>
              </a:lnSpc>
            </a:pPr>
            <a:r>
              <a:rPr lang="en-US" sz="1100" dirty="0"/>
              <a:t>Research and Coaching Clinic</a:t>
            </a:r>
          </a:p>
          <a:p>
            <a:pPr marL="797723" lvl="2">
              <a:lnSpc>
                <a:spcPct val="80000"/>
              </a:lnSpc>
            </a:pPr>
            <a:endParaRPr lang="en-US" sz="1100" dirty="0"/>
          </a:p>
          <a:p>
            <a:pPr>
              <a:lnSpc>
                <a:spcPct val="80000"/>
              </a:lnSpc>
            </a:pPr>
            <a:r>
              <a:rPr lang="en-US" sz="1600" dirty="0"/>
              <a:t>Outreach</a:t>
            </a:r>
          </a:p>
          <a:p>
            <a:pPr marL="527889" lvl="1">
              <a:lnSpc>
                <a:spcPct val="80000"/>
              </a:lnSpc>
            </a:pPr>
            <a:r>
              <a:rPr lang="en-US" sz="1600" dirty="0"/>
              <a:t>Social Media</a:t>
            </a:r>
          </a:p>
          <a:p>
            <a:pPr marL="527889" lvl="1">
              <a:lnSpc>
                <a:spcPct val="80000"/>
              </a:lnSpc>
            </a:pPr>
            <a:r>
              <a:rPr lang="en-US" sz="1600" dirty="0"/>
              <a:t>Regional Meetings</a:t>
            </a:r>
          </a:p>
          <a:p>
            <a:pPr marL="527889" lvl="1">
              <a:lnSpc>
                <a:spcPct val="80000"/>
              </a:lnSpc>
            </a:pPr>
            <a:r>
              <a:rPr lang="en-US" sz="1600" dirty="0"/>
              <a:t>Professional Meetings</a:t>
            </a:r>
          </a:p>
          <a:p>
            <a:pPr marL="797723" lvl="2">
              <a:lnSpc>
                <a:spcPct val="80000"/>
              </a:lnSpc>
            </a:pPr>
            <a:r>
              <a:rPr lang="en-US" sz="1100" dirty="0"/>
              <a:t>Presentations</a:t>
            </a:r>
          </a:p>
          <a:p>
            <a:pPr marL="797723" lvl="2">
              <a:lnSpc>
                <a:spcPct val="80000"/>
              </a:lnSpc>
            </a:pPr>
            <a:r>
              <a:rPr lang="en-US" sz="1100" dirty="0"/>
              <a:t>Networking Events</a:t>
            </a:r>
          </a:p>
        </p:txBody>
      </p:sp>
      <p:pic>
        <p:nvPicPr>
          <p:cNvPr id="18435" name="Picture 3" descr="group of people"/>
          <p:cNvPicPr>
            <a:picLocks noChangeArrowheads="1"/>
          </p:cNvPicPr>
          <p:nvPr/>
        </p:nvPicPr>
        <p:blipFill>
          <a:blip r:embed="rId2" cstate="print"/>
          <a:srcRect l="6470" t="9631" r="7692"/>
          <a:stretch>
            <a:fillRect/>
          </a:stretch>
        </p:blipFill>
        <p:spPr bwMode="auto">
          <a:xfrm>
            <a:off x="3541222" y="1964531"/>
            <a:ext cx="5203767" cy="3916785"/>
          </a:xfrm>
          <a:prstGeom prst="rect">
            <a:avLst/>
          </a:prstGeom>
          <a:noFill/>
          <a:ln w="9525">
            <a:noFill/>
            <a:miter lim="800000"/>
            <a:headEnd/>
            <a:tailEnd/>
          </a:ln>
          <a:effectLst>
            <a:outerShdw dist="76199" dir="2700000" algn="ctr" rotWithShape="0">
              <a:schemeClr val="bg2">
                <a:alpha val="75000"/>
              </a:schemeClr>
            </a:outerShdw>
          </a:effec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ln/>
        </p:spPr>
        <p:txBody>
          <a:bodyPr rIns="112235"/>
          <a:lstStyle/>
          <a:p>
            <a:pPr marL="38548"/>
            <a:r>
              <a:rPr lang="en-US" dirty="0"/>
              <a:t>New Connections: Applicants </a:t>
            </a:r>
          </a:p>
        </p:txBody>
      </p:sp>
      <p:sp>
        <p:nvSpPr>
          <p:cNvPr id="19458" name="Rectangle 2"/>
          <p:cNvSpPr>
            <a:spLocks noGrp="1" noChangeArrowheads="1"/>
          </p:cNvSpPr>
          <p:nvPr>
            <p:ph sz="half" idx="1"/>
          </p:nvPr>
        </p:nvSpPr>
        <p:spPr>
          <a:ln/>
        </p:spPr>
        <p:txBody>
          <a:bodyPr rIns="112235"/>
          <a:lstStyle/>
          <a:p>
            <a:r>
              <a:rPr lang="en-US" sz="1600" dirty="0"/>
              <a:t>Historically underrepresented groups in RWJF Programming (R&amp;E) activities:</a:t>
            </a:r>
          </a:p>
          <a:p>
            <a:pPr marL="527889" lvl="1"/>
            <a:r>
              <a:rPr lang="en-US" sz="1800" dirty="0"/>
              <a:t>Black</a:t>
            </a:r>
          </a:p>
          <a:p>
            <a:pPr marL="527889" lvl="1"/>
            <a:r>
              <a:rPr lang="en-US" sz="1800" dirty="0"/>
              <a:t>Latino/Hispanic</a:t>
            </a:r>
          </a:p>
          <a:p>
            <a:pPr marL="527889" lvl="1"/>
            <a:r>
              <a:rPr lang="en-US" sz="1800" dirty="0"/>
              <a:t>Asian/Pacific </a:t>
            </a:r>
            <a:r>
              <a:rPr lang="en-US" sz="1800" dirty="0" smtClean="0"/>
              <a:t>Islander</a:t>
            </a:r>
            <a:endParaRPr lang="en-US" sz="1800" dirty="0"/>
          </a:p>
          <a:p>
            <a:pPr marL="527889" lvl="1"/>
            <a:r>
              <a:rPr lang="en-US" sz="1800" dirty="0"/>
              <a:t>First-in-family college graduate</a:t>
            </a:r>
          </a:p>
          <a:p>
            <a:pPr marL="527889" lvl="1"/>
            <a:r>
              <a:rPr lang="en-US" sz="1800" dirty="0"/>
              <a:t>Low-income community</a:t>
            </a:r>
          </a:p>
        </p:txBody>
      </p:sp>
      <p:sp>
        <p:nvSpPr>
          <p:cNvPr id="2" name="Content Placeholder 1"/>
          <p:cNvSpPr>
            <a:spLocks noGrp="1"/>
          </p:cNvSpPr>
          <p:nvPr>
            <p:ph sz="half" idx="2"/>
          </p:nvPr>
        </p:nvSpPr>
        <p:spPr/>
        <p:txBody>
          <a:bodyPr/>
          <a:lstStyle/>
          <a:p>
            <a:pPr marL="258056" indent="-231286">
              <a:spcBef>
                <a:spcPts val="363"/>
              </a:spcBef>
              <a:buClr>
                <a:srgbClr val="000000"/>
              </a:buClr>
              <a:buSzPct val="100000"/>
              <a:buFont typeface="Lucida Grande" charset="0"/>
              <a:buChar char="•"/>
            </a:pPr>
            <a:r>
              <a:rPr lang="en-US" dirty="0">
                <a:latin typeface="Lucida Grande" charset="0"/>
                <a:sym typeface="Lucida Grande" charset="0"/>
              </a:rPr>
              <a:t>New to RWJF</a:t>
            </a:r>
          </a:p>
          <a:p>
            <a:pPr marL="258056" indent="-231286">
              <a:spcBef>
                <a:spcPts val="320"/>
              </a:spcBef>
              <a:buClr>
                <a:srgbClr val="000000"/>
              </a:buClr>
              <a:buSzPct val="100000"/>
              <a:buFont typeface="Lucida Grande" charset="0"/>
              <a:buChar char="–"/>
            </a:pPr>
            <a:r>
              <a:rPr lang="en-US" sz="2000" dirty="0">
                <a:latin typeface="Lucida Grande" charset="0"/>
                <a:sym typeface="Lucida Grande" charset="0"/>
              </a:rPr>
              <a:t>First-time grantee of Foundation</a:t>
            </a:r>
          </a:p>
          <a:p>
            <a:pPr marL="258056" indent="-231286">
              <a:spcBef>
                <a:spcPts val="363"/>
              </a:spcBef>
              <a:buClr>
                <a:srgbClr val="000000"/>
              </a:buClr>
              <a:buSzPct val="100000"/>
              <a:buFont typeface="Lucida Grande" charset="0"/>
              <a:buChar char="•"/>
            </a:pPr>
            <a:r>
              <a:rPr lang="en-US" dirty="0">
                <a:latin typeface="Lucida Grande" charset="0"/>
                <a:sym typeface="Lucida Grande" charset="0"/>
              </a:rPr>
              <a:t>Apply as either:</a:t>
            </a:r>
          </a:p>
          <a:p>
            <a:pPr marL="258056" indent="-231286">
              <a:spcBef>
                <a:spcPts val="320"/>
              </a:spcBef>
              <a:buClr>
                <a:srgbClr val="000000"/>
              </a:buClr>
              <a:buSzPct val="100000"/>
              <a:buFont typeface="Lucida Grande" charset="0"/>
              <a:buChar char="–"/>
            </a:pPr>
            <a:r>
              <a:rPr lang="en-US" sz="2000" dirty="0">
                <a:latin typeface="Lucida Grande" charset="0"/>
                <a:sym typeface="Lucida Grande" charset="0"/>
              </a:rPr>
              <a:t>Junior Investigator</a:t>
            </a:r>
          </a:p>
          <a:p>
            <a:pPr lvl="1">
              <a:spcBef>
                <a:spcPts val="262"/>
              </a:spcBef>
              <a:buClr>
                <a:srgbClr val="000000"/>
              </a:buClr>
              <a:buSzPct val="100000"/>
              <a:buFont typeface="Lucida Grande" charset="0"/>
              <a:buChar char="•"/>
            </a:pPr>
            <a:r>
              <a:rPr lang="en-US" sz="2000" dirty="0">
                <a:latin typeface="Lucida Grande" charset="0"/>
                <a:sym typeface="Lucida Grande" charset="0"/>
              </a:rPr>
              <a:t>≤ 10 years from receipt of doctorate</a:t>
            </a:r>
          </a:p>
          <a:p>
            <a:pPr marL="258056" indent="-231286">
              <a:spcBef>
                <a:spcPts val="320"/>
              </a:spcBef>
              <a:buClr>
                <a:srgbClr val="000000"/>
              </a:buClr>
              <a:buSzPct val="100000"/>
              <a:buFont typeface="Lucida Grande" charset="0"/>
              <a:buChar char="–"/>
            </a:pPr>
            <a:r>
              <a:rPr lang="en-US" sz="2000" dirty="0">
                <a:latin typeface="Lucida Grande" charset="0"/>
                <a:sym typeface="Lucida Grande" charset="0"/>
              </a:rPr>
              <a:t>Mid-Career Consultant</a:t>
            </a:r>
          </a:p>
          <a:p>
            <a:pPr lvl="1">
              <a:spcBef>
                <a:spcPts val="262"/>
              </a:spcBef>
              <a:buClr>
                <a:srgbClr val="000000"/>
              </a:buClr>
              <a:buSzPct val="100000"/>
              <a:buFont typeface="Lucida Grande" charset="0"/>
              <a:buChar char="•"/>
            </a:pPr>
            <a:r>
              <a:rPr lang="en-US" sz="2000" dirty="0">
                <a:latin typeface="Lucida Grande" charset="0"/>
                <a:sym typeface="Lucida Grande" charset="0"/>
              </a:rPr>
              <a:t>Between 10-15 years of experience</a:t>
            </a: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3" name="Rectangle 7"/>
          <p:cNvSpPr>
            <a:spLocks noGrp="1" noChangeArrowheads="1"/>
          </p:cNvSpPr>
          <p:nvPr>
            <p:ph type="title"/>
          </p:nvPr>
        </p:nvSpPr>
        <p:spPr>
          <a:xfrm>
            <a:off x="0" y="0"/>
            <a:ext cx="8229600" cy="1036637"/>
          </a:xfrm>
          <a:ln/>
        </p:spPr>
        <p:txBody>
          <a:bodyPr lIns="25400" tIns="25400" rIns="5078" bIns="25400"/>
          <a:lstStyle/>
          <a:p>
            <a:pPr marL="39688"/>
            <a:r>
              <a:rPr lang="en-US" dirty="0" smtClean="0"/>
              <a:t>Finding Answers: Disparities Research for Change</a:t>
            </a:r>
            <a:endParaRPr lang="en-US" dirty="0"/>
          </a:p>
        </p:txBody>
      </p:sp>
      <p:sp>
        <p:nvSpPr>
          <p:cNvPr id="39944" name="Rectangle 8"/>
          <p:cNvSpPr>
            <a:spLocks noGrp="1" noChangeArrowheads="1"/>
          </p:cNvSpPr>
          <p:nvPr>
            <p:ph idx="1"/>
          </p:nvPr>
        </p:nvSpPr>
        <p:spPr>
          <a:xfrm>
            <a:off x="457200" y="1219200"/>
            <a:ext cx="8229600" cy="4648200"/>
          </a:xfrm>
          <a:ln/>
        </p:spPr>
        <p:txBody>
          <a:bodyPr lIns="25400" tIns="25400" rIns="5078" bIns="25400"/>
          <a:lstStyle/>
          <a:p>
            <a:pPr>
              <a:lnSpc>
                <a:spcPct val="90000"/>
              </a:lnSpc>
              <a:buFont typeface="Arial" pitchFamily="34" charset="0"/>
              <a:buChar char="•"/>
            </a:pPr>
            <a:r>
              <a:rPr lang="en-US" sz="3200" b="0" dirty="0"/>
              <a:t>Conduct systematic reviews of racial and ethnic health care disparities interventions</a:t>
            </a:r>
          </a:p>
          <a:p>
            <a:pPr>
              <a:lnSpc>
                <a:spcPct val="90000"/>
              </a:lnSpc>
              <a:buFont typeface="Arial" pitchFamily="34" charset="0"/>
              <a:buChar char="•"/>
            </a:pPr>
            <a:r>
              <a:rPr lang="en-US" sz="3200" b="0" dirty="0"/>
              <a:t>Grant funds to evaluate innovative, practical solutions </a:t>
            </a:r>
          </a:p>
          <a:p>
            <a:pPr>
              <a:lnSpc>
                <a:spcPct val="90000"/>
              </a:lnSpc>
              <a:spcBef>
                <a:spcPts val="1500"/>
              </a:spcBef>
              <a:buFont typeface="Arial" pitchFamily="34" charset="0"/>
              <a:buChar char="•"/>
            </a:pPr>
            <a:r>
              <a:rPr lang="en-US" sz="3200" b="0" dirty="0"/>
              <a:t>Disseminate results to encourage health care systems to address gaps in </a:t>
            </a:r>
            <a:r>
              <a:rPr lang="en-US" sz="3200" b="0" dirty="0" smtClean="0"/>
              <a:t>care</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0" y="6172200"/>
            <a:ext cx="9169400" cy="495300"/>
            <a:chOff x="0" y="0"/>
            <a:chExt cx="5776" cy="312"/>
          </a:xfrm>
        </p:grpSpPr>
        <p:sp>
          <p:nvSpPr>
            <p:cNvPr id="41988" name="Rectangle 4"/>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41989" name="Rectangle 5"/>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dirty="0">
                <a:solidFill>
                  <a:schemeClr val="tx1"/>
                </a:solidFill>
                <a:latin typeface="Lucida Grande" charset="0"/>
                <a:sym typeface="Lucida Grande" charset="0"/>
              </a:endParaRPr>
            </a:p>
            <a:p>
              <a:pPr marL="39688" algn="ctr">
                <a:spcBef>
                  <a:spcPts val="850"/>
                </a:spcBef>
              </a:pPr>
              <a:r>
                <a:rPr lang="en-US" sz="1400" dirty="0">
                  <a:solidFill>
                    <a:schemeClr val="tx1"/>
                  </a:solidFill>
                  <a:latin typeface="Lucida Grande" charset="0"/>
                  <a:sym typeface="Lucida Grande" charset="0"/>
                </a:rPr>
                <a:t>A National Program of the Robert Wood Johnson Foundation</a:t>
              </a:r>
            </a:p>
          </p:txBody>
        </p:sp>
      </p:grpSp>
      <p:sp>
        <p:nvSpPr>
          <p:cNvPr id="41991" name="Rectangle 7"/>
          <p:cNvSpPr>
            <a:spLocks noGrp="1" noChangeArrowheads="1"/>
          </p:cNvSpPr>
          <p:nvPr>
            <p:ph type="title"/>
          </p:nvPr>
        </p:nvSpPr>
        <p:spPr>
          <a:ln/>
        </p:spPr>
        <p:txBody>
          <a:bodyPr lIns="25400" tIns="25400" rIns="5078" bIns="25400"/>
          <a:lstStyle/>
          <a:p>
            <a:pPr marL="39688"/>
            <a:r>
              <a:rPr lang="en-US" sz="3800" dirty="0"/>
              <a:t>Systematic Reviews</a:t>
            </a:r>
          </a:p>
        </p:txBody>
      </p:sp>
      <p:sp>
        <p:nvSpPr>
          <p:cNvPr id="41992" name="Rectangle 8"/>
          <p:cNvSpPr>
            <a:spLocks noGrp="1" noChangeArrowheads="1"/>
          </p:cNvSpPr>
          <p:nvPr>
            <p:ph sz="half" idx="1"/>
          </p:nvPr>
        </p:nvSpPr>
        <p:spPr>
          <a:xfrm>
            <a:off x="1981200" y="1066800"/>
            <a:ext cx="3384550" cy="4300538"/>
          </a:xfrm>
          <a:ln/>
        </p:spPr>
        <p:txBody>
          <a:bodyPr lIns="25400" tIns="25400" rIns="5078" bIns="25400"/>
          <a:lstStyle/>
          <a:p>
            <a:pPr marL="39688" indent="0"/>
            <a:r>
              <a:rPr lang="en-US" sz="2000" dirty="0" smtClean="0"/>
              <a:t>Reviewed </a:t>
            </a:r>
            <a:r>
              <a:rPr lang="en-US" sz="2000" dirty="0"/>
              <a:t>200+ articles</a:t>
            </a:r>
          </a:p>
          <a:p>
            <a:pPr marL="1222375" lvl="2"/>
            <a:r>
              <a:rPr lang="en-US" sz="2000" dirty="0"/>
              <a:t>Cardiovascular disease</a:t>
            </a:r>
          </a:p>
          <a:p>
            <a:pPr marL="1222375" lvl="2"/>
            <a:r>
              <a:rPr lang="en-US" sz="2000" dirty="0"/>
              <a:t>Diabetes</a:t>
            </a:r>
          </a:p>
          <a:p>
            <a:pPr marL="1222375" lvl="2"/>
            <a:r>
              <a:rPr lang="en-US" sz="2000" dirty="0"/>
              <a:t>Depression</a:t>
            </a:r>
          </a:p>
          <a:p>
            <a:pPr marL="1222375" lvl="2"/>
            <a:r>
              <a:rPr lang="en-US" sz="2000" dirty="0"/>
              <a:t>Breast cancer</a:t>
            </a:r>
          </a:p>
          <a:p>
            <a:pPr marL="1222375" lvl="2"/>
            <a:r>
              <a:rPr lang="en-US" sz="2000" dirty="0"/>
              <a:t>Cultural leverage</a:t>
            </a:r>
          </a:p>
          <a:p>
            <a:pPr marL="1222375" lvl="2"/>
            <a:r>
              <a:rPr lang="en-US" sz="2000" dirty="0"/>
              <a:t>Pay-for-performance incentives</a:t>
            </a:r>
          </a:p>
        </p:txBody>
      </p:sp>
      <p:sp>
        <p:nvSpPr>
          <p:cNvPr id="3" name="Content Placeholder 2"/>
          <p:cNvSpPr>
            <a:spLocks noGrp="1"/>
          </p:cNvSpPr>
          <p:nvPr>
            <p:ph sz="half" idx="2"/>
          </p:nvPr>
        </p:nvSpPr>
        <p:spPr>
          <a:xfrm>
            <a:off x="5638800" y="990600"/>
            <a:ext cx="3384550" cy="4300538"/>
          </a:xfrm>
        </p:spPr>
        <p:txBody>
          <a:bodyPr/>
          <a:lstStyle/>
          <a:p>
            <a:pPr marL="39688">
              <a:spcBef>
                <a:spcPts val="475"/>
              </a:spcBef>
            </a:pPr>
            <a:r>
              <a:rPr lang="en-US" dirty="0">
                <a:solidFill>
                  <a:schemeClr val="tx1"/>
                </a:solidFill>
                <a:latin typeface="Lucida Grande" charset="0"/>
                <a:sym typeface="Lucida Grande" charset="0"/>
              </a:rPr>
              <a:t>Round 2</a:t>
            </a:r>
          </a:p>
          <a:p>
            <a:pPr marL="39688">
              <a:spcBef>
                <a:spcPts val="475"/>
              </a:spcBef>
              <a:buClr>
                <a:srgbClr val="A32638"/>
              </a:buClr>
              <a:buSzPct val="100000"/>
              <a:buFont typeface="Wingdings" pitchFamily="2" charset="2"/>
              <a:buChar char="§"/>
            </a:pPr>
            <a:r>
              <a:rPr lang="en-US" dirty="0">
                <a:solidFill>
                  <a:schemeClr val="tx1"/>
                </a:solidFill>
                <a:latin typeface="Lucida Grande" charset="0"/>
                <a:sym typeface="Lucida Grande" charset="0"/>
              </a:rPr>
              <a:t>Ongoing</a:t>
            </a:r>
          </a:p>
          <a:p>
            <a:pPr marL="39688">
              <a:spcBef>
                <a:spcPts val="475"/>
              </a:spcBef>
              <a:buClr>
                <a:srgbClr val="C1BF0A"/>
              </a:buClr>
              <a:buSzPct val="100000"/>
              <a:buFont typeface="Wingdings" pitchFamily="2" charset="2"/>
              <a:buChar char="§"/>
            </a:pPr>
            <a:r>
              <a:rPr lang="en-US" dirty="0">
                <a:solidFill>
                  <a:schemeClr val="tx1"/>
                </a:solidFill>
                <a:latin typeface="Lucida Grande" charset="0"/>
                <a:sym typeface="Lucida Grande" charset="0"/>
              </a:rPr>
              <a:t>Cervical Cancer</a:t>
            </a:r>
          </a:p>
          <a:p>
            <a:pPr marL="39688">
              <a:spcBef>
                <a:spcPts val="475"/>
              </a:spcBef>
              <a:buClr>
                <a:srgbClr val="C1BF0A"/>
              </a:buClr>
              <a:buSzPct val="100000"/>
              <a:buFont typeface="Wingdings" pitchFamily="2" charset="2"/>
              <a:buChar char="§"/>
            </a:pPr>
            <a:r>
              <a:rPr lang="en-US" dirty="0">
                <a:solidFill>
                  <a:schemeClr val="tx1"/>
                </a:solidFill>
                <a:latin typeface="Lucida Grande" charset="0"/>
                <a:sym typeface="Lucida Grande" charset="0"/>
              </a:rPr>
              <a:t>Breast Cancer</a:t>
            </a:r>
          </a:p>
          <a:p>
            <a:pPr marL="39688">
              <a:spcBef>
                <a:spcPts val="475"/>
              </a:spcBef>
              <a:buClr>
                <a:srgbClr val="C1BF0A"/>
              </a:buClr>
              <a:buSzPct val="100000"/>
              <a:buFont typeface="Wingdings" pitchFamily="2" charset="2"/>
              <a:buChar char="§"/>
            </a:pPr>
            <a:r>
              <a:rPr lang="en-US" dirty="0">
                <a:solidFill>
                  <a:schemeClr val="tx1"/>
                </a:solidFill>
                <a:latin typeface="Lucida Grande" charset="0"/>
                <a:sym typeface="Lucida Grande" charset="0"/>
              </a:rPr>
              <a:t>Colorectal Cancer</a:t>
            </a:r>
          </a:p>
          <a:p>
            <a:pPr marL="39688">
              <a:spcBef>
                <a:spcPts val="475"/>
              </a:spcBef>
              <a:buClr>
                <a:srgbClr val="C1BF0A"/>
              </a:buClr>
              <a:buSzPct val="100000"/>
              <a:buFont typeface="Wingdings" pitchFamily="2" charset="2"/>
              <a:buChar char="§"/>
            </a:pPr>
            <a:r>
              <a:rPr lang="en-US" dirty="0">
                <a:solidFill>
                  <a:schemeClr val="tx1"/>
                </a:solidFill>
                <a:latin typeface="Lucida Grande" charset="0"/>
                <a:sym typeface="Lucida Grande" charset="0"/>
              </a:rPr>
              <a:t>Asthma</a:t>
            </a:r>
          </a:p>
          <a:p>
            <a:pPr marL="39688">
              <a:spcBef>
                <a:spcPts val="475"/>
              </a:spcBef>
              <a:buClr>
                <a:srgbClr val="C1BF0A"/>
              </a:buClr>
              <a:buSzPct val="100000"/>
              <a:buFont typeface="Wingdings" pitchFamily="2" charset="2"/>
              <a:buChar char="§"/>
            </a:pPr>
            <a:r>
              <a:rPr lang="en-US" dirty="0">
                <a:solidFill>
                  <a:schemeClr val="tx1"/>
                </a:solidFill>
                <a:latin typeface="Lucida Grande" charset="0"/>
                <a:sym typeface="Lucida Grande" charset="0"/>
              </a:rPr>
              <a:t>HIV/</a:t>
            </a:r>
            <a:r>
              <a:rPr lang="en-US" dirty="0" smtClean="0">
                <a:solidFill>
                  <a:schemeClr val="tx1"/>
                </a:solidFill>
                <a:latin typeface="Lucida Grande" charset="0"/>
                <a:sym typeface="Lucida Grande" charset="0"/>
              </a:rPr>
              <a:t>AIDS</a:t>
            </a:r>
          </a:p>
          <a:p>
            <a:pPr marL="39688">
              <a:spcBef>
                <a:spcPts val="475"/>
              </a:spcBef>
              <a:buClr>
                <a:srgbClr val="C1BF0A"/>
              </a:buClr>
              <a:buSzPct val="100000"/>
              <a:buNone/>
            </a:pPr>
            <a:r>
              <a:rPr lang="en-US" b="0" dirty="0">
                <a:solidFill>
                  <a:schemeClr val="tx1"/>
                </a:solidFill>
                <a:latin typeface="Arial" charset="0"/>
                <a:cs typeface="Arial" charset="0"/>
                <a:sym typeface="Arial" charset="0"/>
              </a:rPr>
              <a:t>FAIR </a:t>
            </a:r>
            <a:r>
              <a:rPr lang="en-US" b="0" dirty="0" smtClean="0">
                <a:solidFill>
                  <a:schemeClr val="tx1"/>
                </a:solidFill>
                <a:latin typeface="Arial" charset="0"/>
                <a:cs typeface="Arial" charset="0"/>
                <a:sym typeface="Arial" charset="0"/>
              </a:rPr>
              <a:t>Database</a:t>
            </a:r>
            <a:endParaRPr lang="en-US" b="0" dirty="0">
              <a:solidFill>
                <a:schemeClr val="tx1"/>
              </a:solidFill>
              <a:latin typeface="Arial" charset="0"/>
              <a:cs typeface="Arial" charset="0"/>
              <a:sym typeface="Arial" charset="0"/>
            </a:endParaRPr>
          </a:p>
        </p:txBody>
      </p:sp>
      <p:pic>
        <p:nvPicPr>
          <p:cNvPr id="41993" name="Picture 9">
            <a:hlinkClick r:id="rId3"/>
          </p:cNvPr>
          <p:cNvPicPr>
            <a:picLocks noChangeArrowheads="1"/>
          </p:cNvPicPr>
          <p:nvPr/>
        </p:nvPicPr>
        <p:blipFill>
          <a:blip r:embed="rId4" cstate="print"/>
          <a:srcRect/>
          <a:stretch>
            <a:fillRect/>
          </a:stretch>
        </p:blipFill>
        <p:spPr bwMode="auto">
          <a:xfrm>
            <a:off x="304800" y="1066800"/>
            <a:ext cx="1525587" cy="2438400"/>
          </a:xfrm>
          <a:prstGeom prst="rect">
            <a:avLst/>
          </a:prstGeom>
          <a:noFill/>
          <a:ln w="9525">
            <a:noFill/>
            <a:miter lim="800000"/>
            <a:headEnd/>
            <a:tailEnd/>
          </a:ln>
        </p:spPr>
      </p:pic>
      <p:sp>
        <p:nvSpPr>
          <p:cNvPr id="41994" name="Rectangle 10"/>
          <p:cNvSpPr>
            <a:spLocks/>
          </p:cNvSpPr>
          <p:nvPr/>
        </p:nvSpPr>
        <p:spPr bwMode="auto">
          <a:xfrm>
            <a:off x="5638800" y="4950897"/>
            <a:ext cx="41036" cy="369332"/>
          </a:xfrm>
          <a:prstGeom prst="rect">
            <a:avLst/>
          </a:prstGeom>
          <a:noFill/>
          <a:ln w="12700">
            <a:noFill/>
            <a:miter lim="800000"/>
            <a:headEnd/>
            <a:tailEnd/>
          </a:ln>
        </p:spPr>
        <p:txBody>
          <a:bodyPr wrap="none" lIns="0" tIns="0" rIns="40639" bIns="0" anchor="ctr">
            <a:spAutoFit/>
          </a:bodyPr>
          <a:lstStyle/>
          <a:p>
            <a:pPr marL="39688"/>
            <a:endParaRPr lang="en-US" sz="2400" dirty="0">
              <a:solidFill>
                <a:schemeClr val="tx1"/>
              </a:solidFill>
              <a:latin typeface="Arial" charset="0"/>
              <a:cs typeface="Arial" charset="0"/>
              <a:sym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9" name="Rectangle 7"/>
          <p:cNvSpPr>
            <a:spLocks noGrp="1" noChangeArrowheads="1"/>
          </p:cNvSpPr>
          <p:nvPr>
            <p:ph type="title"/>
          </p:nvPr>
        </p:nvSpPr>
        <p:spPr>
          <a:xfrm>
            <a:off x="631825" y="223838"/>
            <a:ext cx="7750175" cy="681037"/>
          </a:xfrm>
          <a:ln/>
        </p:spPr>
        <p:txBody>
          <a:bodyPr lIns="25400" tIns="25400" rIns="5078" bIns="25400"/>
          <a:lstStyle/>
          <a:p>
            <a:pPr marL="39688"/>
            <a:r>
              <a:rPr lang="en-US" sz="4000" dirty="0"/>
              <a:t>Systematic Review Lessons</a:t>
            </a:r>
          </a:p>
        </p:txBody>
      </p:sp>
      <p:sp>
        <p:nvSpPr>
          <p:cNvPr id="44040" name="Rectangle 8"/>
          <p:cNvSpPr>
            <a:spLocks noGrp="1" noChangeArrowheads="1"/>
          </p:cNvSpPr>
          <p:nvPr>
            <p:ph idx="1"/>
          </p:nvPr>
        </p:nvSpPr>
        <p:spPr>
          <a:ln/>
        </p:spPr>
        <p:txBody>
          <a:bodyPr lIns="25400" tIns="25400" rIns="5078" bIns="25400"/>
          <a:lstStyle/>
          <a:p>
            <a:pPr>
              <a:lnSpc>
                <a:spcPct val="90000"/>
              </a:lnSpc>
              <a:buFont typeface="Arial" pitchFamily="34" charset="0"/>
              <a:buChar char="•"/>
            </a:pPr>
            <a:r>
              <a:rPr lang="en-US" sz="3200" b="0" dirty="0" smtClean="0"/>
              <a:t>Multi-factorial </a:t>
            </a:r>
            <a:r>
              <a:rPr lang="en-US" sz="3200" b="0" dirty="0"/>
              <a:t>interventions that address multiple leverage points along a patient’s pathway of care</a:t>
            </a:r>
          </a:p>
          <a:p>
            <a:pPr>
              <a:lnSpc>
                <a:spcPct val="90000"/>
              </a:lnSpc>
              <a:spcBef>
                <a:spcPts val="1500"/>
              </a:spcBef>
              <a:buFont typeface="Arial" pitchFamily="34" charset="0"/>
              <a:buChar char="•"/>
            </a:pPr>
            <a:r>
              <a:rPr lang="en-US" sz="3200" b="0" dirty="0"/>
              <a:t>Culturally tailored QI &gt; generic QI</a:t>
            </a:r>
          </a:p>
          <a:p>
            <a:pPr>
              <a:lnSpc>
                <a:spcPct val="90000"/>
              </a:lnSpc>
              <a:spcBef>
                <a:spcPts val="1500"/>
              </a:spcBef>
              <a:buFont typeface="Arial" pitchFamily="34" charset="0"/>
              <a:buChar char="•"/>
            </a:pPr>
            <a:r>
              <a:rPr lang="en-US" sz="3200" b="0" dirty="0"/>
              <a:t>Nurse-led interventions with multidisciplinary teams and close tracking and monitoring of patients</a:t>
            </a:r>
            <a:r>
              <a:rPr lang="en-US" sz="3200" b="0" dirty="0" smtClean="0"/>
              <a:t>.</a:t>
            </a:r>
          </a:p>
          <a:p>
            <a:pPr>
              <a:lnSpc>
                <a:spcPct val="90000"/>
              </a:lnSpc>
              <a:spcBef>
                <a:spcPts val="1500"/>
              </a:spcBef>
              <a:buFont typeface="Arial" pitchFamily="34" charset="0"/>
              <a:buChar char="•"/>
            </a:pPr>
            <a:endParaRPr lang="en-US" sz="3200" b="0" dirty="0"/>
          </a:p>
          <a:p>
            <a:pPr>
              <a:lnSpc>
                <a:spcPct val="90000"/>
              </a:lnSpc>
              <a:spcBef>
                <a:spcPts val="1500"/>
              </a:spcBef>
            </a:pPr>
            <a:r>
              <a:rPr lang="en-US" sz="1400" dirty="0">
                <a:solidFill>
                  <a:schemeClr val="tx1"/>
                </a:solidFill>
                <a:latin typeface="Arial Italic" charset="0"/>
                <a:cs typeface="Arial Italic" charset="0"/>
                <a:sym typeface="Arial Italic" charset="0"/>
              </a:rPr>
              <a:t>Chin MH, et al. Med Care Res Rev 2007; 64:7S-28S</a:t>
            </a:r>
            <a:r>
              <a:rPr lang="en-US" sz="1400" dirty="0" smtClean="0">
                <a:solidFill>
                  <a:schemeClr val="tx1"/>
                </a:solidFill>
                <a:latin typeface="Arial Italic" charset="0"/>
                <a:cs typeface="Arial Italic" charset="0"/>
                <a:sym typeface="Arial Italic" charset="0"/>
              </a:rPr>
              <a:t>.</a:t>
            </a:r>
            <a:r>
              <a:rPr lang="en-US" sz="1400" dirty="0"/>
              <a:t/>
            </a:r>
            <a:br>
              <a:rPr lang="en-US" sz="1400" dirty="0"/>
            </a:br>
            <a:endParaRPr lang="en-US" sz="14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p:cNvSpPr>
          <p:nvPr/>
        </p:nvSpPr>
        <p:spPr bwMode="auto">
          <a:xfrm>
            <a:off x="0" y="0"/>
            <a:ext cx="9169400" cy="571500"/>
          </a:xfrm>
          <a:prstGeom prst="rect">
            <a:avLst/>
          </a:prstGeom>
          <a:noFill/>
          <a:ln w="12700">
            <a:noFill/>
            <a:miter lim="800000"/>
            <a:headEnd/>
            <a:tailEnd/>
          </a:ln>
        </p:spPr>
        <p:txBody>
          <a:bodyPr lIns="0" tIns="0" rIns="40639" bIns="0"/>
          <a:lstStyle/>
          <a:p>
            <a:pPr marL="314325"/>
            <a:endParaRPr lang="en-US" sz="1000" dirty="0">
              <a:solidFill>
                <a:srgbClr val="FFFFFF"/>
              </a:solidFill>
            </a:endParaRPr>
          </a:p>
          <a:p>
            <a:pPr marL="314325"/>
            <a:r>
              <a:rPr lang="en-US" sz="1400" dirty="0">
                <a:solidFill>
                  <a:srgbClr val="FFFFFF"/>
                </a:solidFill>
                <a:latin typeface="Lucida Grande" charset="0"/>
                <a:sym typeface="Lucida Grande" charset="0"/>
              </a:rPr>
              <a:t>Finding Answers</a:t>
            </a:r>
          </a:p>
          <a:p>
            <a:pPr marL="314325"/>
            <a:r>
              <a:rPr lang="en-US" sz="1400" dirty="0">
                <a:solidFill>
                  <a:srgbClr val="FFFFFF"/>
                </a:solidFill>
                <a:latin typeface="Lucida Grande" charset="0"/>
                <a:sym typeface="Lucida Grande" charset="0"/>
              </a:rPr>
              <a:t>Disparities Research for Change</a:t>
            </a:r>
          </a:p>
        </p:txBody>
      </p:sp>
      <p:grpSp>
        <p:nvGrpSpPr>
          <p:cNvPr id="2" name="Group 6"/>
          <p:cNvGrpSpPr>
            <a:grpSpLocks/>
          </p:cNvGrpSpPr>
          <p:nvPr/>
        </p:nvGrpSpPr>
        <p:grpSpPr bwMode="auto">
          <a:xfrm>
            <a:off x="0" y="6172200"/>
            <a:ext cx="9169400" cy="495300"/>
            <a:chOff x="0" y="0"/>
            <a:chExt cx="5776" cy="312"/>
          </a:xfrm>
        </p:grpSpPr>
        <p:sp>
          <p:nvSpPr>
            <p:cNvPr id="51204" name="Rectangle 4"/>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51205" name="Rectangle 5"/>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a:solidFill>
                  <a:schemeClr val="tx1"/>
                </a:solidFill>
                <a:latin typeface="Lucida Grande" charset="0"/>
                <a:sym typeface="Lucida Grande" charset="0"/>
              </a:endParaRPr>
            </a:p>
            <a:p>
              <a:pPr marL="39688" algn="ctr">
                <a:spcBef>
                  <a:spcPts val="850"/>
                </a:spcBef>
              </a:pPr>
              <a:r>
                <a:rPr lang="en-US" sz="1400">
                  <a:solidFill>
                    <a:schemeClr val="tx1"/>
                  </a:solidFill>
                  <a:latin typeface="Lucida Grande" charset="0"/>
                  <a:sym typeface="Lucida Grande" charset="0"/>
                </a:rPr>
                <a:t>A National Program of the Robert Wood Johnson Foundation</a:t>
              </a:r>
            </a:p>
          </p:txBody>
        </p:sp>
      </p:grpSp>
      <p:sp>
        <p:nvSpPr>
          <p:cNvPr id="51207" name="Rectangle 7"/>
          <p:cNvSpPr>
            <a:spLocks noGrp="1" noChangeArrowheads="1"/>
          </p:cNvSpPr>
          <p:nvPr>
            <p:ph type="title"/>
          </p:nvPr>
        </p:nvSpPr>
        <p:spPr>
          <a:xfrm>
            <a:off x="0" y="0"/>
            <a:ext cx="8229600" cy="914400"/>
          </a:xfrm>
          <a:ln/>
        </p:spPr>
        <p:txBody>
          <a:bodyPr lIns="25400" tIns="25400" rIns="5078" bIns="25400"/>
          <a:lstStyle/>
          <a:p>
            <a:pPr marL="39688"/>
            <a:r>
              <a:rPr lang="en-US" dirty="0"/>
              <a:t>Intervention Strategies</a:t>
            </a:r>
          </a:p>
        </p:txBody>
      </p:sp>
      <p:sp>
        <p:nvSpPr>
          <p:cNvPr id="51208" name="Rectangle 8"/>
          <p:cNvSpPr>
            <a:spLocks noGrp="1" noChangeArrowheads="1"/>
          </p:cNvSpPr>
          <p:nvPr>
            <p:ph idx="1"/>
          </p:nvPr>
        </p:nvSpPr>
        <p:spPr>
          <a:xfrm>
            <a:off x="381000" y="1066800"/>
            <a:ext cx="8229600" cy="4297362"/>
          </a:xfrm>
          <a:ln/>
        </p:spPr>
        <p:txBody>
          <a:bodyPr lIns="25400" tIns="25400" rIns="5078" bIns="25400"/>
          <a:lstStyle/>
          <a:p>
            <a:pPr marL="422275">
              <a:lnSpc>
                <a:spcPct val="90000"/>
              </a:lnSpc>
            </a:pPr>
            <a:r>
              <a:rPr lang="en-US" sz="2800" dirty="0"/>
              <a:t>Patient</a:t>
            </a:r>
          </a:p>
          <a:p>
            <a:pPr marL="822325" lvl="1">
              <a:lnSpc>
                <a:spcPct val="90000"/>
              </a:lnSpc>
              <a:buFont typeface="Helvetica" pitchFamily="34" charset="0"/>
              <a:buChar char="–"/>
            </a:pPr>
            <a:r>
              <a:rPr lang="en-US" sz="2400" dirty="0"/>
              <a:t>e.g. self-management, empowerment, narratives</a:t>
            </a:r>
          </a:p>
          <a:p>
            <a:pPr marL="422275">
              <a:lnSpc>
                <a:spcPct val="90000"/>
              </a:lnSpc>
            </a:pPr>
            <a:r>
              <a:rPr lang="en-US" sz="2800" dirty="0"/>
              <a:t>Provider</a:t>
            </a:r>
          </a:p>
          <a:p>
            <a:pPr marL="822325" lvl="1">
              <a:lnSpc>
                <a:spcPct val="90000"/>
              </a:lnSpc>
              <a:buFont typeface="Helvetica" pitchFamily="34" charset="0"/>
              <a:buChar char="–"/>
            </a:pPr>
            <a:r>
              <a:rPr lang="en-US" sz="2400" dirty="0"/>
              <a:t>e.g. training, report cards</a:t>
            </a:r>
          </a:p>
          <a:p>
            <a:pPr marL="422275">
              <a:lnSpc>
                <a:spcPct val="90000"/>
              </a:lnSpc>
            </a:pPr>
            <a:r>
              <a:rPr lang="en-US" sz="2800" dirty="0"/>
              <a:t>Health Care Organization</a:t>
            </a:r>
          </a:p>
          <a:p>
            <a:pPr marL="822325" lvl="1">
              <a:lnSpc>
                <a:spcPct val="90000"/>
              </a:lnSpc>
              <a:buFont typeface="Helvetica" pitchFamily="34" charset="0"/>
              <a:buChar char="–"/>
            </a:pPr>
            <a:r>
              <a:rPr lang="en-US" sz="2400" dirty="0"/>
              <a:t>e.g. system redesign, reminders, </a:t>
            </a:r>
            <a:r>
              <a:rPr lang="en-US" sz="2400" dirty="0" err="1"/>
              <a:t>telehealth</a:t>
            </a:r>
            <a:endParaRPr lang="en-US" sz="2400" dirty="0"/>
          </a:p>
          <a:p>
            <a:pPr marL="422275">
              <a:lnSpc>
                <a:spcPct val="90000"/>
              </a:lnSpc>
            </a:pPr>
            <a:r>
              <a:rPr lang="en-US" sz="2800" dirty="0"/>
              <a:t>Community</a:t>
            </a:r>
          </a:p>
          <a:p>
            <a:pPr marL="822325" lvl="1">
              <a:lnSpc>
                <a:spcPct val="90000"/>
              </a:lnSpc>
              <a:buFont typeface="Helvetica" pitchFamily="34" charset="0"/>
              <a:buChar char="–"/>
            </a:pPr>
            <a:r>
              <a:rPr lang="en-US" sz="2400" dirty="0"/>
              <a:t>e.g. community health workers, peer educators</a:t>
            </a:r>
          </a:p>
          <a:p>
            <a:pPr marL="422275">
              <a:lnSpc>
                <a:spcPct val="90000"/>
              </a:lnSpc>
            </a:pPr>
            <a:r>
              <a:rPr lang="en-US" sz="2800" dirty="0"/>
              <a:t>Policy</a:t>
            </a:r>
          </a:p>
          <a:p>
            <a:pPr marL="822325" lvl="1">
              <a:lnSpc>
                <a:spcPct val="90000"/>
              </a:lnSpc>
              <a:buFont typeface="Helvetica" pitchFamily="34" charset="0"/>
              <a:buChar char="–"/>
            </a:pPr>
            <a:r>
              <a:rPr lang="en-US" sz="2400" dirty="0"/>
              <a:t>e.g. performance incentives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0" y="6172200"/>
            <a:ext cx="9169400" cy="495300"/>
            <a:chOff x="0" y="0"/>
            <a:chExt cx="5776" cy="312"/>
          </a:xfrm>
        </p:grpSpPr>
        <p:sp>
          <p:nvSpPr>
            <p:cNvPr id="62468" name="Rectangle 4"/>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62469" name="Rectangle 5"/>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a:solidFill>
                  <a:schemeClr val="tx1"/>
                </a:solidFill>
                <a:latin typeface="Lucida Grande" charset="0"/>
                <a:sym typeface="Lucida Grande" charset="0"/>
              </a:endParaRPr>
            </a:p>
            <a:p>
              <a:pPr marL="39688" algn="ctr">
                <a:spcBef>
                  <a:spcPts val="850"/>
                </a:spcBef>
              </a:pPr>
              <a:r>
                <a:rPr lang="en-US" sz="1400">
                  <a:solidFill>
                    <a:schemeClr val="tx1"/>
                  </a:solidFill>
                  <a:latin typeface="Lucida Grande" charset="0"/>
                  <a:sym typeface="Lucida Grande" charset="0"/>
                </a:rPr>
                <a:t>A National Program of the Robert Wood Johnson Foundation</a:t>
              </a:r>
            </a:p>
          </p:txBody>
        </p:sp>
      </p:grpSp>
      <p:sp>
        <p:nvSpPr>
          <p:cNvPr id="62471" name="Rectangle 7"/>
          <p:cNvSpPr>
            <a:spLocks noGrp="1" noChangeArrowheads="1"/>
          </p:cNvSpPr>
          <p:nvPr>
            <p:ph type="title"/>
          </p:nvPr>
        </p:nvSpPr>
        <p:spPr>
          <a:xfrm>
            <a:off x="457200" y="228600"/>
            <a:ext cx="8229600" cy="561975"/>
          </a:xfrm>
          <a:ln/>
        </p:spPr>
        <p:txBody>
          <a:bodyPr lIns="25400" tIns="25400" rIns="5078" bIns="25400"/>
          <a:lstStyle/>
          <a:p>
            <a:pPr marL="39688"/>
            <a:r>
              <a:rPr lang="en-US" dirty="0"/>
              <a:t>Lessons from Grantees</a:t>
            </a:r>
          </a:p>
        </p:txBody>
      </p:sp>
      <p:sp>
        <p:nvSpPr>
          <p:cNvPr id="62472" name="Rectangle 8"/>
          <p:cNvSpPr>
            <a:spLocks noGrp="1" noChangeArrowheads="1"/>
          </p:cNvSpPr>
          <p:nvPr>
            <p:ph idx="1"/>
          </p:nvPr>
        </p:nvSpPr>
        <p:spPr>
          <a:xfrm>
            <a:off x="457200" y="1066800"/>
            <a:ext cx="8229600" cy="4062413"/>
          </a:xfrm>
          <a:ln/>
        </p:spPr>
        <p:txBody>
          <a:bodyPr lIns="25400" tIns="25400" rIns="5078" bIns="25400"/>
          <a:lstStyle/>
          <a:p>
            <a:pPr>
              <a:lnSpc>
                <a:spcPct val="90000"/>
              </a:lnSpc>
              <a:buFont typeface="Arial" pitchFamily="34" charset="0"/>
              <a:buChar char="•"/>
            </a:pPr>
            <a:r>
              <a:rPr lang="en-US" sz="2800" b="0" dirty="0"/>
              <a:t>Organization culture and Q/I infrastructure are critical</a:t>
            </a:r>
          </a:p>
          <a:p>
            <a:pPr>
              <a:lnSpc>
                <a:spcPct val="90000"/>
              </a:lnSpc>
              <a:buFont typeface="Arial" pitchFamily="34" charset="0"/>
              <a:buChar char="•"/>
            </a:pPr>
            <a:r>
              <a:rPr lang="en-US" sz="2800" b="0" dirty="0"/>
              <a:t>Knowledge/attitude interventions helpful but not sufficient</a:t>
            </a:r>
          </a:p>
          <a:p>
            <a:pPr>
              <a:lnSpc>
                <a:spcPct val="90000"/>
              </a:lnSpc>
              <a:buFont typeface="Arial" pitchFamily="34" charset="0"/>
              <a:buChar char="•"/>
            </a:pPr>
            <a:r>
              <a:rPr lang="en-US" sz="2800" b="0" dirty="0"/>
              <a:t>Context and tailoring are critical</a:t>
            </a:r>
          </a:p>
          <a:p>
            <a:pPr>
              <a:lnSpc>
                <a:spcPct val="90000"/>
              </a:lnSpc>
              <a:buFont typeface="Arial" pitchFamily="34" charset="0"/>
              <a:buChar char="•"/>
            </a:pPr>
            <a:r>
              <a:rPr lang="en-US" sz="2800" b="0" dirty="0"/>
              <a:t>Directly involve the target population</a:t>
            </a:r>
          </a:p>
          <a:p>
            <a:pPr>
              <a:lnSpc>
                <a:spcPct val="90000"/>
              </a:lnSpc>
              <a:buFont typeface="Arial" pitchFamily="34" charset="0"/>
              <a:buChar char="•"/>
            </a:pPr>
            <a:r>
              <a:rPr lang="en-US" sz="2800" b="0" dirty="0" smtClean="0"/>
              <a:t>Multi-factorial</a:t>
            </a:r>
            <a:r>
              <a:rPr lang="en-US" sz="2800" b="0" dirty="0"/>
              <a:t>, </a:t>
            </a:r>
            <a:r>
              <a:rPr lang="en-US" sz="2800" b="0" dirty="0" smtClean="0"/>
              <a:t>multi-target </a:t>
            </a:r>
            <a:r>
              <a:rPr lang="en-US" sz="2800" b="0" dirty="0"/>
              <a:t>interventions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p:cNvSpPr>
          <p:nvPr/>
        </p:nvSpPr>
        <p:spPr bwMode="auto">
          <a:xfrm>
            <a:off x="0" y="0"/>
            <a:ext cx="9169400" cy="571500"/>
          </a:xfrm>
          <a:prstGeom prst="rect">
            <a:avLst/>
          </a:prstGeom>
          <a:noFill/>
          <a:ln w="12700">
            <a:noFill/>
            <a:miter lim="800000"/>
            <a:headEnd/>
            <a:tailEnd/>
          </a:ln>
        </p:spPr>
        <p:txBody>
          <a:bodyPr lIns="0" tIns="0" rIns="40639" bIns="0"/>
          <a:lstStyle/>
          <a:p>
            <a:pPr marL="314325"/>
            <a:endParaRPr lang="en-US" sz="1000" dirty="0">
              <a:solidFill>
                <a:srgbClr val="FFFFFF"/>
              </a:solidFill>
            </a:endParaRPr>
          </a:p>
          <a:p>
            <a:pPr marL="314325"/>
            <a:r>
              <a:rPr lang="en-US" sz="1400" dirty="0">
                <a:solidFill>
                  <a:srgbClr val="FFFFFF"/>
                </a:solidFill>
                <a:latin typeface="Lucida Grande" charset="0"/>
                <a:sym typeface="Lucida Grande" charset="0"/>
              </a:rPr>
              <a:t>Finding Answers</a:t>
            </a:r>
          </a:p>
          <a:p>
            <a:pPr marL="314325"/>
            <a:r>
              <a:rPr lang="en-US" sz="1400" dirty="0">
                <a:solidFill>
                  <a:srgbClr val="FFFFFF"/>
                </a:solidFill>
                <a:latin typeface="Lucida Grande" charset="0"/>
                <a:sym typeface="Lucida Grande" charset="0"/>
              </a:rPr>
              <a:t>Disparities Research for Change</a:t>
            </a:r>
          </a:p>
        </p:txBody>
      </p:sp>
      <p:grpSp>
        <p:nvGrpSpPr>
          <p:cNvPr id="2" name="Group 6"/>
          <p:cNvGrpSpPr>
            <a:grpSpLocks/>
          </p:cNvGrpSpPr>
          <p:nvPr/>
        </p:nvGrpSpPr>
        <p:grpSpPr bwMode="auto">
          <a:xfrm>
            <a:off x="0" y="6172200"/>
            <a:ext cx="9169400" cy="495300"/>
            <a:chOff x="0" y="0"/>
            <a:chExt cx="5776" cy="312"/>
          </a:xfrm>
        </p:grpSpPr>
        <p:sp>
          <p:nvSpPr>
            <p:cNvPr id="64516" name="Rectangle 4"/>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64517" name="Rectangle 5"/>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a:solidFill>
                  <a:schemeClr val="tx1"/>
                </a:solidFill>
                <a:latin typeface="Lucida Grande" charset="0"/>
                <a:sym typeface="Lucida Grande" charset="0"/>
              </a:endParaRPr>
            </a:p>
            <a:p>
              <a:pPr marL="39688" algn="ctr">
                <a:spcBef>
                  <a:spcPts val="850"/>
                </a:spcBef>
              </a:pPr>
              <a:r>
                <a:rPr lang="en-US" sz="1400">
                  <a:solidFill>
                    <a:schemeClr val="tx1"/>
                  </a:solidFill>
                  <a:latin typeface="Lucida Grande" charset="0"/>
                  <a:sym typeface="Lucida Grande" charset="0"/>
                </a:rPr>
                <a:t>A National Program of the Robert Wood Johnson Foundation</a:t>
              </a:r>
            </a:p>
          </p:txBody>
        </p:sp>
      </p:grpSp>
      <p:sp>
        <p:nvSpPr>
          <p:cNvPr id="64519" name="Rectangle 7"/>
          <p:cNvSpPr>
            <a:spLocks noGrp="1" noChangeArrowheads="1"/>
          </p:cNvSpPr>
          <p:nvPr>
            <p:ph type="title"/>
          </p:nvPr>
        </p:nvSpPr>
        <p:spPr>
          <a:xfrm>
            <a:off x="0" y="152400"/>
            <a:ext cx="8229600" cy="1204912"/>
          </a:xfrm>
          <a:ln/>
        </p:spPr>
        <p:txBody>
          <a:bodyPr lIns="25400" tIns="25400" rIns="5078" bIns="25400"/>
          <a:lstStyle/>
          <a:p>
            <a:pPr marL="39688"/>
            <a:r>
              <a:rPr lang="en-US" sz="3600" dirty="0"/>
              <a:t>Knowledge, Attitudes, Data Helpful but not Sufficient</a:t>
            </a:r>
          </a:p>
        </p:txBody>
      </p:sp>
      <p:sp>
        <p:nvSpPr>
          <p:cNvPr id="64520" name="Rectangle 8"/>
          <p:cNvSpPr>
            <a:spLocks noGrp="1" noChangeArrowheads="1"/>
          </p:cNvSpPr>
          <p:nvPr>
            <p:ph idx="1"/>
          </p:nvPr>
        </p:nvSpPr>
        <p:spPr>
          <a:xfrm>
            <a:off x="0" y="1295400"/>
            <a:ext cx="9144000" cy="4602162"/>
          </a:xfrm>
          <a:ln/>
        </p:spPr>
        <p:txBody>
          <a:bodyPr lIns="25400" tIns="25400" rIns="5078" bIns="25400"/>
          <a:lstStyle/>
          <a:p>
            <a:pPr marL="422275"/>
            <a:endParaRPr lang="en-US" dirty="0"/>
          </a:p>
          <a:p>
            <a:pPr marL="422275"/>
            <a:r>
              <a:rPr lang="en-US" dirty="0"/>
              <a:t>Harvard Vanguard Medical Associates, Inc.</a:t>
            </a:r>
          </a:p>
          <a:p>
            <a:pPr marL="822325" lvl="1">
              <a:buFont typeface="Helvetica" pitchFamily="34" charset="0"/>
              <a:buChar char="–"/>
            </a:pPr>
            <a:r>
              <a:rPr lang="en-US" sz="2600" dirty="0"/>
              <a:t>Physician Group Practice in Massachusetts</a:t>
            </a:r>
          </a:p>
          <a:p>
            <a:pPr marL="822325" lvl="1">
              <a:buFont typeface="Helvetica" pitchFamily="34" charset="0"/>
              <a:buChar char="–"/>
            </a:pPr>
            <a:r>
              <a:rPr lang="en-US" sz="2600" dirty="0"/>
              <a:t>Cultural competency training + disparity report cards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0" y="6172200"/>
            <a:ext cx="9169400" cy="495300"/>
            <a:chOff x="0" y="0"/>
            <a:chExt cx="5776" cy="312"/>
          </a:xfrm>
        </p:grpSpPr>
        <p:sp>
          <p:nvSpPr>
            <p:cNvPr id="66564" name="Rectangle 4"/>
            <p:cNvSpPr>
              <a:spLocks/>
            </p:cNvSpPr>
            <p:nvPr/>
          </p:nvSpPr>
          <p:spPr bwMode="auto">
            <a:xfrm>
              <a:off x="0" y="0"/>
              <a:ext cx="5768" cy="312"/>
            </a:xfrm>
            <a:prstGeom prst="rect">
              <a:avLst/>
            </a:prstGeom>
            <a:solidFill>
              <a:schemeClr val="accent1">
                <a:alpha val="63921"/>
              </a:schemeClr>
            </a:solidFill>
            <a:ln w="12700">
              <a:noFill/>
              <a:miter lim="800000"/>
              <a:headEnd/>
              <a:tailEnd/>
            </a:ln>
          </p:spPr>
          <p:txBody>
            <a:bodyPr lIns="0" tIns="0" rIns="0" bIns="0"/>
            <a:lstStyle/>
            <a:p>
              <a:endParaRPr lang="en-US"/>
            </a:p>
          </p:txBody>
        </p:sp>
        <p:sp>
          <p:nvSpPr>
            <p:cNvPr id="66565" name="Rectangle 5"/>
            <p:cNvSpPr>
              <a:spLocks/>
            </p:cNvSpPr>
            <p:nvPr/>
          </p:nvSpPr>
          <p:spPr bwMode="auto">
            <a:xfrm>
              <a:off x="0" y="0"/>
              <a:ext cx="5776" cy="248"/>
            </a:xfrm>
            <a:prstGeom prst="rect">
              <a:avLst/>
            </a:prstGeom>
            <a:noFill/>
            <a:ln w="12700">
              <a:noFill/>
              <a:miter lim="800000"/>
              <a:headEnd/>
              <a:tailEnd/>
            </a:ln>
          </p:spPr>
          <p:txBody>
            <a:bodyPr lIns="0" tIns="0" rIns="40639" bIns="0"/>
            <a:lstStyle/>
            <a:p>
              <a:pPr marL="39688" algn="ctr">
                <a:spcBef>
                  <a:spcPts val="250"/>
                </a:spcBef>
              </a:pPr>
              <a:endParaRPr lang="en-US" sz="400">
                <a:solidFill>
                  <a:schemeClr val="tx1"/>
                </a:solidFill>
                <a:latin typeface="Lucida Grande" charset="0"/>
                <a:sym typeface="Lucida Grande" charset="0"/>
              </a:endParaRPr>
            </a:p>
            <a:p>
              <a:pPr marL="39688" algn="ctr">
                <a:spcBef>
                  <a:spcPts val="850"/>
                </a:spcBef>
              </a:pPr>
              <a:r>
                <a:rPr lang="en-US" sz="1400">
                  <a:solidFill>
                    <a:schemeClr val="tx1"/>
                  </a:solidFill>
                  <a:latin typeface="Lucida Grande" charset="0"/>
                  <a:sym typeface="Lucida Grande" charset="0"/>
                </a:rPr>
                <a:t>A National Program of the Robert Wood Johnson Foundation</a:t>
              </a:r>
            </a:p>
          </p:txBody>
        </p:sp>
      </p:grpSp>
      <p:sp>
        <p:nvSpPr>
          <p:cNvPr id="66567" name="Rectangle 7"/>
          <p:cNvSpPr>
            <a:spLocks noGrp="1" noChangeArrowheads="1"/>
          </p:cNvSpPr>
          <p:nvPr>
            <p:ph type="title"/>
          </p:nvPr>
        </p:nvSpPr>
        <p:spPr>
          <a:xfrm>
            <a:off x="152400" y="-381000"/>
            <a:ext cx="8991600" cy="1295400"/>
          </a:xfrm>
          <a:ln/>
        </p:spPr>
        <p:txBody>
          <a:bodyPr rIns="30479"/>
          <a:lstStyle/>
          <a:p>
            <a:pPr marL="39688"/>
            <a:r>
              <a:rPr lang="en-US" sz="3400" dirty="0"/>
              <a:t>Lack of Awareness Among Providers</a:t>
            </a:r>
          </a:p>
        </p:txBody>
      </p:sp>
      <p:pic>
        <p:nvPicPr>
          <p:cNvPr id="66568" name="Picture 8" descr="Disparities in Health Care System Bar graph"/>
          <p:cNvPicPr>
            <a:picLocks noChangeArrowheads="1"/>
          </p:cNvPicPr>
          <p:nvPr/>
        </p:nvPicPr>
        <p:blipFill>
          <a:blip r:embed="rId3" cstate="print"/>
          <a:srcRect/>
          <a:stretch>
            <a:fillRect/>
          </a:stretch>
        </p:blipFill>
        <p:spPr bwMode="auto">
          <a:xfrm>
            <a:off x="1371600" y="762000"/>
            <a:ext cx="6096000" cy="5065713"/>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RWJF_Board_Theme">
  <a:themeElements>
    <a:clrScheme name="">
      <a:dk1>
        <a:srgbClr val="7C6A55"/>
      </a:dk1>
      <a:lt1>
        <a:srgbClr val="FFFFFF"/>
      </a:lt1>
      <a:dk2>
        <a:srgbClr val="675C53"/>
      </a:dk2>
      <a:lt2>
        <a:srgbClr val="000000"/>
      </a:lt2>
      <a:accent1>
        <a:srgbClr val="4D8ABE"/>
      </a:accent1>
      <a:accent2>
        <a:srgbClr val="005293"/>
      </a:accent2>
      <a:accent3>
        <a:srgbClr val="FFFFFF"/>
      </a:accent3>
      <a:accent4>
        <a:srgbClr val="695947"/>
      </a:accent4>
      <a:accent5>
        <a:srgbClr val="B2C4DB"/>
      </a:accent5>
      <a:accent6>
        <a:srgbClr val="004985"/>
      </a:accent6>
      <a:hlink>
        <a:srgbClr val="DBE3F0"/>
      </a:hlink>
      <a:folHlink>
        <a:srgbClr val="E1D9D1"/>
      </a:folHlink>
    </a:clrScheme>
    <a:fontScheme name="1_RWJF_Template">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a:cs typeface="ＭＳ Ｐゴシック"/>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a:cs typeface="ＭＳ Ｐゴシック"/>
          </a:defRPr>
        </a:defPPr>
      </a:lstStyle>
    </a:lnDef>
  </a:objectDefaults>
  <a:extraClrSchemeLst>
    <a:extraClrScheme>
      <a:clrScheme name="1_RWJF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RWJF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RWJF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RWJF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RWJF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RWJF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RWJF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RWJF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RWJF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RWJF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RWJF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RWJF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RWJF_Template 13">
        <a:dk1>
          <a:srgbClr val="6EC82D"/>
        </a:dk1>
        <a:lt1>
          <a:srgbClr val="FFFFFF"/>
        </a:lt1>
        <a:dk2>
          <a:srgbClr val="004BB4"/>
        </a:dk2>
        <a:lt2>
          <a:srgbClr val="808080"/>
        </a:lt2>
        <a:accent1>
          <a:srgbClr val="BBE0E3"/>
        </a:accent1>
        <a:accent2>
          <a:srgbClr val="333399"/>
        </a:accent2>
        <a:accent3>
          <a:srgbClr val="FFFFFF"/>
        </a:accent3>
        <a:accent4>
          <a:srgbClr val="5DAA25"/>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RWJF TEMPLATE 04.06">
  <a:themeElements>
    <a:clrScheme name="">
      <a:dk1>
        <a:srgbClr val="7C6A55"/>
      </a:dk1>
      <a:lt1>
        <a:srgbClr val="FFFFFF"/>
      </a:lt1>
      <a:dk2>
        <a:srgbClr val="675C53"/>
      </a:dk2>
      <a:lt2>
        <a:srgbClr val="000000"/>
      </a:lt2>
      <a:accent1>
        <a:srgbClr val="4D8ABE"/>
      </a:accent1>
      <a:accent2>
        <a:srgbClr val="005293"/>
      </a:accent2>
      <a:accent3>
        <a:srgbClr val="FFFFFF"/>
      </a:accent3>
      <a:accent4>
        <a:srgbClr val="695947"/>
      </a:accent4>
      <a:accent5>
        <a:srgbClr val="B2C4DB"/>
      </a:accent5>
      <a:accent6>
        <a:srgbClr val="004985"/>
      </a:accent6>
      <a:hlink>
        <a:srgbClr val="DBE3F0"/>
      </a:hlink>
      <a:folHlink>
        <a:srgbClr val="E1D9D1"/>
      </a:folHlink>
    </a:clrScheme>
    <a:fontScheme name="RWJF TEMPLATE 04.06">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a:cs typeface="ＭＳ Ｐゴシック"/>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a:cs typeface="ＭＳ Ｐゴシック"/>
          </a:defRPr>
        </a:defPPr>
      </a:lstStyle>
    </a:lnDef>
  </a:objectDefaults>
  <a:extraClrSchemeLst>
    <a:extraClrScheme>
      <a:clrScheme name="RWJF TEMPLATE 04.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WJF TEMPLATE 04.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WJF TEMPLATE 04.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WJF TEMPLATE 04.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WJF TEMPLATE 04.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WJF TEMPLATE 04.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WJF TEMPLATE 04.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WJF TEMPLATE 04.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WJF TEMPLATE 04.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WJF TEMPLATE 04.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WJF TEMPLATE 04.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WJF TEMPLATE 04.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RWJF TEMPLATE 04.06 13">
        <a:dk1>
          <a:srgbClr val="6EC82D"/>
        </a:dk1>
        <a:lt1>
          <a:srgbClr val="FFFFFF"/>
        </a:lt1>
        <a:dk2>
          <a:srgbClr val="004BB4"/>
        </a:dk2>
        <a:lt2>
          <a:srgbClr val="808080"/>
        </a:lt2>
        <a:accent1>
          <a:srgbClr val="BBE0E3"/>
        </a:accent1>
        <a:accent2>
          <a:srgbClr val="333399"/>
        </a:accent2>
        <a:accent3>
          <a:srgbClr val="FFFFFF"/>
        </a:accent3>
        <a:accent4>
          <a:srgbClr val="5DAA25"/>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RWJF_Board_Theme</Template>
  <TotalTime>527</TotalTime>
  <Words>2117</Words>
  <Application>Microsoft Macintosh PowerPoint</Application>
  <PresentationFormat>On-screen Show (4:3)</PresentationFormat>
  <Paragraphs>247</Paragraphs>
  <Slides>22</Slides>
  <Notes>17</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22</vt:i4>
      </vt:variant>
    </vt:vector>
  </HeadingPairs>
  <TitlesOfParts>
    <vt:vector size="25" baseType="lpstr">
      <vt:lpstr>RWJF_Board_Theme</vt:lpstr>
      <vt:lpstr>RWJF TEMPLATE 04.06</vt:lpstr>
      <vt:lpstr>Chart</vt:lpstr>
      <vt:lpstr>Reducing Disparities through Research and Translation Programs: A focus on researchers and their actions </vt:lpstr>
      <vt:lpstr>Diversity is a Core Value</vt:lpstr>
      <vt:lpstr>Finding Answers: Disparities Research for Change</vt:lpstr>
      <vt:lpstr>Systematic Reviews</vt:lpstr>
      <vt:lpstr>Systematic Review Lessons</vt:lpstr>
      <vt:lpstr>Intervention Strategies</vt:lpstr>
      <vt:lpstr>Lessons from Grantees</vt:lpstr>
      <vt:lpstr>Knowledge, Attitudes, Data Helpful but not Sufficient</vt:lpstr>
      <vt:lpstr>Lack of Awareness Among Providers</vt:lpstr>
      <vt:lpstr>Knowledge, Attitudes, Data Helpful but not Sufficient</vt:lpstr>
      <vt:lpstr>Disseminating Interventions</vt:lpstr>
      <vt:lpstr>Disseminating Interventions</vt:lpstr>
      <vt:lpstr>Disseminating Interventions</vt:lpstr>
      <vt:lpstr>New Connections: Research Network for under-represented scholars</vt:lpstr>
      <vt:lpstr>Rationale and Context</vt:lpstr>
      <vt:lpstr>Rationale and Context</vt:lpstr>
      <vt:lpstr>The Facts of the Matter I Diversity of the Pipeline</vt:lpstr>
      <vt:lpstr>Importance of Diversity </vt:lpstr>
      <vt:lpstr>PowerPoint Presentation</vt:lpstr>
      <vt:lpstr>The Facts of the Matter Why We Care</vt:lpstr>
      <vt:lpstr>New Connections: Program Activities</vt:lpstr>
      <vt:lpstr>New Connections: Applicants </vt:lpstr>
    </vt:vector>
  </TitlesOfParts>
  <Company>RWJF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on Under-represented Researchers/Faculty</dc:title>
  <dc:creator>dperez</dc:creator>
  <cp:lastModifiedBy>Vanessa Graham</cp:lastModifiedBy>
  <cp:revision>116</cp:revision>
  <dcterms:created xsi:type="dcterms:W3CDTF">2010-01-13T20:57:14Z</dcterms:created>
  <dcterms:modified xsi:type="dcterms:W3CDTF">2011-10-20T17:11:47Z</dcterms:modified>
</cp:coreProperties>
</file>