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0" r:id="rId1"/>
  </p:sldMasterIdLst>
  <p:notesMasterIdLst>
    <p:notesMasterId r:id="rId22"/>
  </p:notesMasterIdLst>
  <p:handoutMasterIdLst>
    <p:handoutMasterId r:id="rId23"/>
  </p:handoutMasterIdLst>
  <p:sldIdLst>
    <p:sldId id="263" r:id="rId2"/>
    <p:sldId id="256" r:id="rId3"/>
    <p:sldId id="261" r:id="rId4"/>
    <p:sldId id="273" r:id="rId5"/>
    <p:sldId id="274" r:id="rId6"/>
    <p:sldId id="275" r:id="rId7"/>
    <p:sldId id="264" r:id="rId8"/>
    <p:sldId id="265" r:id="rId9"/>
    <p:sldId id="276" r:id="rId10"/>
    <p:sldId id="277" r:id="rId11"/>
    <p:sldId id="278" r:id="rId12"/>
    <p:sldId id="272" r:id="rId13"/>
    <p:sldId id="280" r:id="rId14"/>
    <p:sldId id="281" r:id="rId15"/>
    <p:sldId id="282" r:id="rId16"/>
    <p:sldId id="289" r:id="rId17"/>
    <p:sldId id="287" r:id="rId18"/>
    <p:sldId id="288" r:id="rId19"/>
    <p:sldId id="286" r:id="rId20"/>
    <p:sldId id="266" r:id="rId2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54" autoAdjust="0"/>
    <p:restoredTop sz="86374" autoAdjust="0"/>
  </p:normalViewPr>
  <p:slideViewPr>
    <p:cSldViewPr snapToGrid="0" snapToObjects="1">
      <p:cViewPr varScale="1">
        <p:scale>
          <a:sx n="127" d="100"/>
          <a:sy n="127" d="100"/>
        </p:scale>
        <p:origin x="-216" y="-112"/>
      </p:cViewPr>
      <p:guideLst>
        <p:guide orient="horz" pos="2160"/>
        <p:guide pos="2880"/>
      </p:guideLst>
    </p:cSldViewPr>
  </p:slideViewPr>
  <p:outlineViewPr>
    <p:cViewPr>
      <p:scale>
        <a:sx n="33" d="100"/>
        <a:sy n="33" d="100"/>
      </p:scale>
      <p:origin x="0" y="19784"/>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handoutMaster" Target="handoutMasters/handout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2A078601-9AAE-4951-A250-D0F5CA143891}" type="datetimeFigureOut">
              <a:rPr lang="en-US"/>
              <a:pPr>
                <a:defRPr/>
              </a:pPr>
              <a:t>10/20/11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C2FB9660-9066-4000-94E3-2E2762C3F4D8}" type="slidenum">
              <a:rPr lang="en-US"/>
              <a:pPr>
                <a:defRPr/>
              </a:pPr>
              <a:t>‹#›</a:t>
            </a:fld>
            <a:endParaRPr lang="en-US"/>
          </a:p>
        </p:txBody>
      </p:sp>
    </p:spTree>
    <p:extLst>
      <p:ext uri="{BB962C8B-B14F-4D97-AF65-F5344CB8AC3E}">
        <p14:creationId xmlns:p14="http://schemas.microsoft.com/office/powerpoint/2010/main" val="9152472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A77F39C9-7225-4F57-AFEC-3580A139A947}" type="datetimeFigureOut">
              <a:rPr lang="en-US"/>
              <a:pPr>
                <a:defRPr/>
              </a:pPr>
              <a:t>10/20/11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B0F79BD9-312C-4D96-9EC1-8D99DBCAE00E}" type="slidenum">
              <a:rPr lang="en-US"/>
              <a:pPr>
                <a:defRPr/>
              </a:pPr>
              <a:t>‹#›</a:t>
            </a:fld>
            <a:endParaRPr lang="en-US"/>
          </a:p>
        </p:txBody>
      </p:sp>
    </p:spTree>
    <p:extLst>
      <p:ext uri="{BB962C8B-B14F-4D97-AF65-F5344CB8AC3E}">
        <p14:creationId xmlns:p14="http://schemas.microsoft.com/office/powerpoint/2010/main" val="298140847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7AB12CA7-97BD-474F-9633-819F8BDDE5E9}" type="slidenum">
              <a:rPr lang="en-US" smtClean="0"/>
              <a:pPr>
                <a:defRPr/>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C005109A-03F8-4E83-ACF5-F8323BD6E89A}" type="slidenum">
              <a:rPr lang="en-US" smtClean="0"/>
              <a:pPr>
                <a:defRPr/>
              </a:pPr>
              <a:t>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3886E817-186C-48B7-91F3-634295AAAA1D}" type="slidenum">
              <a:rPr lang="en-US" smtClean="0"/>
              <a:pPr>
                <a:defRPr/>
              </a:pPr>
              <a:t>11</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04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C26A6BE-0FDA-4CF0-A7ED-2483076EF9BF}" type="slidenum">
              <a:rPr lang="en-US" smtClean="0"/>
              <a:pPr fontAlgn="base">
                <a:spcBef>
                  <a:spcPct val="0"/>
                </a:spcBef>
                <a:spcAft>
                  <a:spcPct val="0"/>
                </a:spcAft>
                <a:defRPr/>
              </a:pPr>
              <a:t>12</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a:p>
            <a:endParaRPr lang="en-US" smtClean="0"/>
          </a:p>
          <a:p>
            <a:endParaRPr lang="en-US" smtClean="0"/>
          </a:p>
        </p:txBody>
      </p:sp>
      <p:sp>
        <p:nvSpPr>
          <p:cNvPr id="4" name="Slide Number Placeholder 3"/>
          <p:cNvSpPr>
            <a:spLocks noGrp="1"/>
          </p:cNvSpPr>
          <p:nvPr>
            <p:ph type="sldNum" sz="quarter" idx="5"/>
          </p:nvPr>
        </p:nvSpPr>
        <p:spPr/>
        <p:txBody>
          <a:bodyPr/>
          <a:lstStyle/>
          <a:p>
            <a:pPr>
              <a:defRPr/>
            </a:pPr>
            <a:fld id="{277014F2-7958-4AD6-9830-7A58CAB476D3}" type="slidenum">
              <a:rPr lang="en-US" smtClean="0"/>
              <a:pPr>
                <a:defRPr/>
              </a:pPr>
              <a:t>18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15C04CAD-10D5-4B16-9EFB-0BBCACB50337}" type="datetimeFigureOut">
              <a:rPr lang="en-US"/>
              <a:pPr>
                <a:defRPr/>
              </a:pPr>
              <a:t>10/20/11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818250-C8E4-4894-8877-0139723CDCD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52083C5-8437-4710-93B3-523D27632766}" type="datetimeFigureOut">
              <a:rPr lang="en-US"/>
              <a:pPr>
                <a:defRPr/>
              </a:pPr>
              <a:t>10/20/11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E92B3E4-8500-42ED-9AE0-7F632CAFA19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55B66E1-B146-4168-9E68-56C2F4B7FBFB}" type="datetimeFigureOut">
              <a:rPr lang="en-US"/>
              <a:pPr>
                <a:defRPr/>
              </a:pPr>
              <a:t>10/20/11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5EBFC68-6D33-418A-A9B2-5D848E209A6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D51F92E-47C0-4BBA-AFEF-FF554F121D24}" type="datetimeFigureOut">
              <a:rPr lang="en-US"/>
              <a:pPr>
                <a:defRPr/>
              </a:pPr>
              <a:t>10/20/11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777A67B-A1FC-414B-8A7A-695544664B6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FD5E9BF-7BAB-4A6D-BC7D-5217F4B41EB0}" type="datetimeFigureOut">
              <a:rPr lang="en-US"/>
              <a:pPr>
                <a:defRPr/>
              </a:pPr>
              <a:t>10/20/11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BA74900-CE81-4D55-AD6C-F4CDB6B5F9C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AB7CD15A-F1DB-4EDA-9AC6-4498EB623F51}" type="datetimeFigureOut">
              <a:rPr lang="en-US"/>
              <a:pPr>
                <a:defRPr/>
              </a:pPr>
              <a:t>10/20/11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6BAA9F4-FE02-48DB-963E-1BAF9531E5D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ACE22A96-E1A4-4861-8499-10E9AE5BCE86}" type="datetimeFigureOut">
              <a:rPr lang="en-US"/>
              <a:pPr>
                <a:defRPr/>
              </a:pPr>
              <a:t>10/20/11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D0B7453-5C0B-41A5-8AC7-7D2108AEDFB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20479CB9-B78D-4CFF-AF0D-A900A59BBC79}" type="datetimeFigureOut">
              <a:rPr lang="en-US"/>
              <a:pPr>
                <a:defRPr/>
              </a:pPr>
              <a:t>10/20/11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A76EF121-E0E9-4540-8D9B-1DDD865F58A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5E92F69-B77E-49AE-A2B4-D5974185EA89}" type="datetimeFigureOut">
              <a:rPr lang="en-US"/>
              <a:pPr>
                <a:defRPr/>
              </a:pPr>
              <a:t>10/20/11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EE3AF640-C747-49DF-B840-465CD31E598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B151A7D-7216-4686-B9BA-B30648B949A0}" type="datetimeFigureOut">
              <a:rPr lang="en-US"/>
              <a:pPr>
                <a:defRPr/>
              </a:pPr>
              <a:t>10/20/11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0614AB7-11FB-4C36-9BF5-FCB49F40F51A}"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7EB00D6-9638-4D45-8D08-118523BA9E1E}" type="datetimeFigureOut">
              <a:rPr lang="en-US"/>
              <a:pPr>
                <a:defRPr/>
              </a:pPr>
              <a:t>10/20/11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46F40C0-E72B-485A-86F1-A6063C7E443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F508E6A5-D686-4171-99B3-34EC8532B761}" type="datetimeFigureOut">
              <a:rPr lang="en-US"/>
              <a:pPr>
                <a:defRPr/>
              </a:pPr>
              <a:t>10/20/11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B82198CE-1996-48DB-BE85-CCCDA7C5AE2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hyperlink" Target="http://www.innovations.ahrq.gov/videos.aspx" TargetMode="External"/><Relationship Id="rId4" Type="http://schemas.openxmlformats.org/officeDocument/2006/relationships/hyperlink" Target="http://www.healthymemphis.org/" TargetMode="External"/><Relationship Id="rId5" Type="http://schemas.openxmlformats.org/officeDocument/2006/relationships/hyperlink" Target="http://www.christcommunityhealth.org/" TargetMode="External"/><Relationship Id="rId6" Type="http://schemas.openxmlformats.org/officeDocument/2006/relationships/hyperlink" Target="http://www.innovations.ahrq.gov/" TargetMode="External"/><Relationship Id="rId7" Type="http://schemas.openxmlformats.org/officeDocument/2006/relationships/hyperlink" Target="http://www.lifp.org/" TargetMode="External"/><Relationship Id="rId1" Type="http://schemas.openxmlformats.org/officeDocument/2006/relationships/slideLayout" Target="../slideLayouts/slideLayout2.xml"/><Relationship Id="rId2" Type="http://schemas.openxmlformats.org/officeDocument/2006/relationships/hyperlink" Target="http://www.innovations.ahrq.gov/content.aspx?id=1843"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4" descr="Memphis Healthy Churches logo"/>
          <p:cNvPicPr>
            <a:picLocks noChangeAspect="1"/>
          </p:cNvPicPr>
          <p:nvPr/>
        </p:nvPicPr>
        <p:blipFill>
          <a:blip r:embed="rId3"/>
          <a:srcRect/>
          <a:stretch>
            <a:fillRect/>
          </a:stretch>
        </p:blipFill>
        <p:spPr bwMode="auto">
          <a:xfrm>
            <a:off x="3144838" y="419100"/>
            <a:ext cx="5300662" cy="2989263"/>
          </a:xfrm>
          <a:prstGeom prst="rect">
            <a:avLst/>
          </a:prstGeom>
          <a:noFill/>
          <a:ln w="9525">
            <a:noFill/>
            <a:miter lim="800000"/>
            <a:headEnd/>
            <a:tailEnd/>
          </a:ln>
        </p:spPr>
      </p:pic>
      <p:cxnSp>
        <p:nvCxnSpPr>
          <p:cNvPr id="8" name="Straight Connector 7"/>
          <p:cNvCxnSpPr/>
          <p:nvPr/>
        </p:nvCxnSpPr>
        <p:spPr>
          <a:xfrm rot="5400000">
            <a:off x="-1039018" y="3269456"/>
            <a:ext cx="6540500" cy="1587"/>
          </a:xfrm>
          <a:prstGeom prst="line">
            <a:avLst/>
          </a:prstGeom>
          <a:ln>
            <a:solidFill>
              <a:srgbClr val="7030A0"/>
            </a:solidFill>
          </a:ln>
        </p:spPr>
        <p:style>
          <a:lnRef idx="3">
            <a:schemeClr val="accent4"/>
          </a:lnRef>
          <a:fillRef idx="0">
            <a:schemeClr val="accent4"/>
          </a:fillRef>
          <a:effectRef idx="2">
            <a:schemeClr val="accent4"/>
          </a:effectRef>
          <a:fontRef idx="minor">
            <a:schemeClr val="tx1"/>
          </a:fontRef>
        </p:style>
      </p:cxnSp>
      <p:sp>
        <p:nvSpPr>
          <p:cNvPr id="2" name="Title 1"/>
          <p:cNvSpPr>
            <a:spLocks noGrp="1"/>
          </p:cNvSpPr>
          <p:nvPr>
            <p:ph type="ctrTitle"/>
          </p:nvPr>
        </p:nvSpPr>
        <p:spPr>
          <a:xfrm>
            <a:off x="3144838" y="3888880"/>
            <a:ext cx="5313362" cy="2588113"/>
          </a:xfrm>
        </p:spPr>
        <p:txBody>
          <a:bodyPr>
            <a:normAutofit/>
          </a:bodyPr>
          <a:lstStyle/>
          <a:p>
            <a:r>
              <a:rPr lang="en-US" sz="2400" dirty="0">
                <a:latin typeface="Times New Roman" pitchFamily="18" charset="0"/>
                <a:cs typeface="Times New Roman" pitchFamily="18" charset="0"/>
              </a:rPr>
              <a:t>An outreach program of Christ Community Health Services (CCHS)</a:t>
            </a:r>
            <a:br>
              <a:rPr lang="en-US" sz="2400" dirty="0">
                <a:latin typeface="Times New Roman" pitchFamily="18" charset="0"/>
                <a:cs typeface="Times New Roman" pitchFamily="18" charset="0"/>
              </a:rPr>
            </a:br>
            <a:r>
              <a:rPr lang="en-US" sz="2400" dirty="0">
                <a:latin typeface="Times New Roman" pitchFamily="18" charset="0"/>
                <a:cs typeface="Times New Roman" pitchFamily="18" charset="0"/>
              </a:rPr>
              <a:t>A Federally Qualified Healthcare </a:t>
            </a:r>
            <a:r>
              <a:rPr lang="en-US" sz="2400" dirty="0" smtClean="0">
                <a:latin typeface="Times New Roman" pitchFamily="18" charset="0"/>
                <a:cs typeface="Times New Roman" pitchFamily="18" charset="0"/>
              </a:rPr>
              <a:t>Center</a:t>
            </a:r>
            <a:br>
              <a:rPr lang="en-US" sz="2400" dirty="0" smtClean="0">
                <a:latin typeface="Times New Roman" pitchFamily="18" charset="0"/>
                <a:cs typeface="Times New Roman" pitchFamily="18" charset="0"/>
              </a:rPr>
            </a:br>
            <a:r>
              <a:rPr lang="en-US" sz="2000" dirty="0">
                <a:latin typeface="Times New Roman" pitchFamily="18" charset="0"/>
                <a:cs typeface="Times New Roman" pitchFamily="18" charset="0"/>
              </a:rPr>
              <a:t>Georgia M. Oliver, MS, BA, RN</a:t>
            </a:r>
            <a:r>
              <a:rPr lang="en-US" sz="2700" dirty="0">
                <a:latin typeface="Times New Roman" pitchFamily="18" charset="0"/>
                <a:cs typeface="Times New Roman" pitchFamily="18" charset="0"/>
              </a:rPr>
              <a:t/>
            </a:r>
            <a:br>
              <a:rPr lang="en-US" sz="2700" dirty="0">
                <a:latin typeface="Times New Roman" pitchFamily="18" charset="0"/>
                <a:cs typeface="Times New Roman" pitchFamily="18" charset="0"/>
              </a:rPr>
            </a:br>
            <a:endParaRPr lang="en-US" sz="2700" dirty="0"/>
          </a:p>
        </p:txBody>
      </p:sp>
      <p:sp>
        <p:nvSpPr>
          <p:cNvPr id="3" name="Subtitle 2"/>
          <p:cNvSpPr>
            <a:spLocks noGrp="1"/>
          </p:cNvSpPr>
          <p:nvPr>
            <p:ph type="subTitle" idx="1"/>
          </p:nvPr>
        </p:nvSpPr>
        <p:spPr>
          <a:xfrm>
            <a:off x="195385" y="1748692"/>
            <a:ext cx="1856153" cy="3890108"/>
          </a:xfrm>
        </p:spPr>
        <p:txBody>
          <a:bodyPr>
            <a:normAutofit fontScale="47500" lnSpcReduction="20000"/>
          </a:bodyPr>
          <a:lstStyle/>
          <a:p>
            <a:r>
              <a:rPr lang="en-US" sz="4400" b="1" dirty="0">
                <a:solidFill>
                  <a:schemeClr val="tx1"/>
                </a:solidFill>
                <a:latin typeface="Times New Roman" pitchFamily="18" charset="0"/>
                <a:cs typeface="Times New Roman" pitchFamily="18" charset="0"/>
              </a:rPr>
              <a:t>AHRQ 2011</a:t>
            </a:r>
            <a:endParaRPr lang="en-US" sz="4400" b="1" i="1" dirty="0">
              <a:solidFill>
                <a:schemeClr val="tx1"/>
              </a:solidFill>
              <a:latin typeface="Times New Roman" pitchFamily="18" charset="0"/>
              <a:cs typeface="Times New Roman" pitchFamily="18" charset="0"/>
            </a:endParaRPr>
          </a:p>
          <a:p>
            <a:r>
              <a:rPr lang="en-US" i="1" dirty="0">
                <a:solidFill>
                  <a:schemeClr val="tx1"/>
                </a:solidFill>
                <a:latin typeface="Times New Roman" pitchFamily="18" charset="0"/>
                <a:cs typeface="Times New Roman" pitchFamily="18" charset="0"/>
              </a:rPr>
              <a:t>Eliminating Health Disparities Through Community Based Research</a:t>
            </a:r>
          </a:p>
          <a:p>
            <a:endParaRPr lang="en-US" i="1" dirty="0">
              <a:solidFill>
                <a:schemeClr val="tx1"/>
              </a:solidFill>
              <a:latin typeface="Times New Roman" pitchFamily="18" charset="0"/>
              <a:cs typeface="Times New Roman" pitchFamily="18" charset="0"/>
            </a:endParaRPr>
          </a:p>
          <a:p>
            <a:endParaRPr lang="en-US" i="1" dirty="0">
              <a:solidFill>
                <a:schemeClr val="tx1"/>
              </a:solidFill>
              <a:latin typeface="Times New Roman" pitchFamily="18" charset="0"/>
              <a:cs typeface="Times New Roman" pitchFamily="18" charset="0"/>
            </a:endParaRPr>
          </a:p>
          <a:p>
            <a:endParaRPr lang="en-US" i="1" dirty="0">
              <a:solidFill>
                <a:schemeClr val="tx1"/>
              </a:solidFill>
              <a:latin typeface="Times New Roman" pitchFamily="18" charset="0"/>
              <a:cs typeface="Times New Roman" pitchFamily="18" charset="0"/>
            </a:endParaRPr>
          </a:p>
          <a:p>
            <a:endParaRPr lang="en-US" i="1" dirty="0">
              <a:solidFill>
                <a:schemeClr val="tx1"/>
              </a:solidFill>
              <a:latin typeface="Times New Roman" pitchFamily="18" charset="0"/>
              <a:cs typeface="Times New Roman" pitchFamily="18" charset="0"/>
            </a:endParaRPr>
          </a:p>
          <a:p>
            <a:endParaRPr lang="en-US" i="1" dirty="0">
              <a:solidFill>
                <a:schemeClr val="tx1"/>
              </a:solidFill>
              <a:latin typeface="Times New Roman" pitchFamily="18" charset="0"/>
              <a:cs typeface="Times New Roman" pitchFamily="18" charset="0"/>
            </a:endParaRPr>
          </a:p>
          <a:p>
            <a:endParaRPr lang="en-US" i="1" dirty="0">
              <a:solidFill>
                <a:schemeClr val="tx1"/>
              </a:solidFill>
              <a:latin typeface="Times New Roman" pitchFamily="18" charset="0"/>
              <a:cs typeface="Times New Roman" pitchFamily="18" charset="0"/>
            </a:endParaRPr>
          </a:p>
          <a:p>
            <a:r>
              <a:rPr lang="en-US" dirty="0">
                <a:solidFill>
                  <a:schemeClr val="tx1"/>
                </a:solidFill>
                <a:latin typeface="Times New Roman" pitchFamily="18" charset="0"/>
                <a:cs typeface="Times New Roman" pitchFamily="18" charset="0"/>
              </a:rPr>
              <a:t>Bethesda, MD</a:t>
            </a:r>
          </a:p>
          <a:p>
            <a:r>
              <a:rPr lang="en-US" dirty="0">
                <a:solidFill>
                  <a:schemeClr val="tx1"/>
                </a:solidFill>
                <a:latin typeface="Times New Roman" pitchFamily="18" charset="0"/>
                <a:cs typeface="Times New Roman" pitchFamily="18" charset="0"/>
              </a:rPr>
              <a:t>September 20, 2011</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sz="4000" dirty="0" smtClean="0">
                <a:latin typeface="Times New Roman" pitchFamily="18" charset="0"/>
                <a:cs typeface="Times New Roman" pitchFamily="18" charset="0"/>
              </a:rPr>
              <a:t>The Church Health Representative Role</a:t>
            </a:r>
          </a:p>
        </p:txBody>
      </p:sp>
      <p:sp>
        <p:nvSpPr>
          <p:cNvPr id="11267" name="Content Placeholder 2"/>
          <p:cNvSpPr>
            <a:spLocks noGrp="1"/>
          </p:cNvSpPr>
          <p:nvPr>
            <p:ph idx="1"/>
          </p:nvPr>
        </p:nvSpPr>
        <p:spPr/>
        <p:txBody>
          <a:bodyPr/>
          <a:lstStyle/>
          <a:p>
            <a:pPr eaLnBrk="1" hangingPunct="1"/>
            <a:r>
              <a:rPr lang="en-US" sz="2400" smtClean="0">
                <a:latin typeface="Times New Roman" pitchFamily="18" charset="0"/>
                <a:cs typeface="Times New Roman" pitchFamily="18" charset="0"/>
              </a:rPr>
              <a:t>Usually already active in the church’s Health Ministry. </a:t>
            </a:r>
          </a:p>
          <a:p>
            <a:pPr eaLnBrk="1" hangingPunct="1"/>
            <a:r>
              <a:rPr lang="en-US" sz="2400" smtClean="0">
                <a:latin typeface="Times New Roman" pitchFamily="18" charset="0"/>
                <a:cs typeface="Times New Roman" pitchFamily="18" charset="0"/>
              </a:rPr>
              <a:t>Most of them have some medical background, i.e. RN, LPN, PA, CMA, CNA, but not required</a:t>
            </a:r>
          </a:p>
          <a:p>
            <a:pPr eaLnBrk="1" hangingPunct="1"/>
            <a:r>
              <a:rPr lang="en-US" sz="2400" smtClean="0">
                <a:latin typeface="Times New Roman" pitchFamily="18" charset="0"/>
                <a:cs typeface="Times New Roman" pitchFamily="18" charset="0"/>
              </a:rPr>
              <a:t>Appointed by the pastor</a:t>
            </a:r>
          </a:p>
          <a:p>
            <a:pPr eaLnBrk="1" hangingPunct="1"/>
            <a:r>
              <a:rPr lang="en-US" sz="2400" smtClean="0">
                <a:latin typeface="Times New Roman" pitchFamily="18" charset="0"/>
                <a:cs typeface="Times New Roman" pitchFamily="18" charset="0"/>
              </a:rPr>
              <a:t>Attends MHC quarterly meetings and workshops</a:t>
            </a:r>
          </a:p>
          <a:p>
            <a:pPr eaLnBrk="1" hangingPunct="1"/>
            <a:r>
              <a:rPr lang="en-US" sz="2400" smtClean="0">
                <a:latin typeface="Times New Roman" pitchFamily="18" charset="0"/>
                <a:cs typeface="Times New Roman" pitchFamily="18" charset="0"/>
              </a:rPr>
              <a:t>Organizes and designs health programs at their local church</a:t>
            </a:r>
          </a:p>
          <a:p>
            <a:pPr eaLnBrk="1" hangingPunct="1"/>
            <a:r>
              <a:rPr lang="en-US" sz="2400" smtClean="0">
                <a:latin typeface="Times New Roman" pitchFamily="18" charset="0"/>
                <a:cs typeface="Times New Roman" pitchFamily="18" charset="0"/>
              </a:rPr>
              <a:t>Reports activities, interventions, and outcomes to MHC</a:t>
            </a:r>
          </a:p>
          <a:p>
            <a:pPr eaLnBrk="1" hangingPunct="1"/>
            <a:endParaRPr lang="en-US" sz="2400" smtClean="0">
              <a:latin typeface="Times New Roman" pitchFamily="18" charset="0"/>
              <a:cs typeface="Times New Roman" pitchFamily="18" charset="0"/>
            </a:endParaRPr>
          </a:p>
          <a:p>
            <a:pPr eaLnBrk="1" hangingPunct="1"/>
            <a:endParaRPr lang="en-US" sz="2400" smtClean="0">
              <a:latin typeface="Times New Roman" pitchFamily="18" charset="0"/>
              <a:cs typeface="Times New Roman" pitchFamily="18" charset="0"/>
            </a:endParaRPr>
          </a:p>
          <a:p>
            <a:pPr eaLnBrk="1" hangingPunct="1">
              <a:buFont typeface="Arial" charset="0"/>
              <a:buNone/>
            </a:pPr>
            <a:r>
              <a:rPr lang="en-US" sz="2400" smtClean="0">
                <a:latin typeface="Times New Roman" pitchFamily="18" charset="0"/>
                <a:cs typeface="Times New Roman" pitchFamily="18" charset="0"/>
              </a:rPr>
              <a:t>*</a:t>
            </a:r>
            <a:r>
              <a:rPr lang="en-US" sz="2000" smtClean="0">
                <a:latin typeface="Times New Roman" pitchFamily="18" charset="0"/>
                <a:cs typeface="Times New Roman" pitchFamily="18" charset="0"/>
              </a:rPr>
              <a:t>Church Health Representatives are not paid. </a:t>
            </a:r>
            <a:endParaRPr lang="en-US" sz="2400" smtClean="0">
              <a:latin typeface="Times New Roman" pitchFamily="18" charset="0"/>
              <a:cs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dirty="0" smtClean="0">
                <a:latin typeface="Times New Roman" pitchFamily="18" charset="0"/>
                <a:cs typeface="Times New Roman" pitchFamily="18" charset="0"/>
              </a:rPr>
              <a:t>Who Trains the Volunteers/CHR?</a:t>
            </a:r>
          </a:p>
        </p:txBody>
      </p:sp>
      <p:sp>
        <p:nvSpPr>
          <p:cNvPr id="12291" name="Content Placeholder 2"/>
          <p:cNvSpPr>
            <a:spLocks noGrp="1"/>
          </p:cNvSpPr>
          <p:nvPr>
            <p:ph idx="1"/>
          </p:nvPr>
        </p:nvSpPr>
        <p:spPr/>
        <p:txBody>
          <a:bodyPr/>
          <a:lstStyle/>
          <a:p>
            <a:pPr eaLnBrk="1" hangingPunct="1"/>
            <a:r>
              <a:rPr lang="en-US" smtClean="0">
                <a:latin typeface="Times New Roman" pitchFamily="18" charset="0"/>
                <a:cs typeface="Times New Roman" pitchFamily="18" charset="0"/>
              </a:rPr>
              <a:t>Doctors				</a:t>
            </a:r>
          </a:p>
          <a:p>
            <a:pPr eaLnBrk="1" hangingPunct="1"/>
            <a:r>
              <a:rPr lang="en-US" smtClean="0">
                <a:latin typeface="Times New Roman" pitchFamily="18" charset="0"/>
                <a:cs typeface="Times New Roman" pitchFamily="18" charset="0"/>
              </a:rPr>
              <a:t>Nurses</a:t>
            </a:r>
          </a:p>
          <a:p>
            <a:pPr eaLnBrk="1" hangingPunct="1"/>
            <a:r>
              <a:rPr lang="en-US" smtClean="0">
                <a:latin typeface="Times New Roman" pitchFamily="18" charset="0"/>
                <a:cs typeface="Times New Roman" pitchFamily="18" charset="0"/>
              </a:rPr>
              <a:t>Certified Diabetes Educator</a:t>
            </a:r>
          </a:p>
          <a:p>
            <a:pPr eaLnBrk="1" hangingPunct="1"/>
            <a:r>
              <a:rPr lang="en-US" smtClean="0">
                <a:latin typeface="Times New Roman" pitchFamily="18" charset="0"/>
                <a:cs typeface="Times New Roman" pitchFamily="18" charset="0"/>
              </a:rPr>
              <a:t>Psychologist</a:t>
            </a:r>
          </a:p>
          <a:p>
            <a:pPr eaLnBrk="1" hangingPunct="1"/>
            <a:r>
              <a:rPr lang="en-US" smtClean="0">
                <a:latin typeface="Times New Roman" pitchFamily="18" charset="0"/>
                <a:cs typeface="Times New Roman" pitchFamily="18" charset="0"/>
              </a:rPr>
              <a:t>Social Worker</a:t>
            </a:r>
          </a:p>
          <a:p>
            <a:pPr eaLnBrk="1" hangingPunct="1"/>
            <a:r>
              <a:rPr lang="en-US" smtClean="0">
                <a:latin typeface="Times New Roman" pitchFamily="18" charset="0"/>
                <a:cs typeface="Times New Roman" pitchFamily="18" charset="0"/>
              </a:rPr>
              <a:t>Education Specialist (HIV/AIDS)</a:t>
            </a:r>
          </a:p>
          <a:p>
            <a:pPr eaLnBrk="1" hangingPunct="1"/>
            <a:endParaRPr lang="en-US" smtClean="0">
              <a:latin typeface="Times New Roman" pitchFamily="18" charset="0"/>
              <a:cs typeface="Times New Roman" pitchFamily="18" charset="0"/>
            </a:endParaRPr>
          </a:p>
          <a:p>
            <a:pPr eaLnBrk="1" hangingPunct="1"/>
            <a:endParaRPr lang="en-US" smtClean="0">
              <a:latin typeface="Times New Roman" pitchFamily="18" charset="0"/>
              <a:cs typeface="Times New Roman" pitchFamily="18" charset="0"/>
            </a:endParaRPr>
          </a:p>
          <a:p>
            <a:pPr eaLnBrk="1" hangingPunct="1">
              <a:buFont typeface="Arial" charset="0"/>
              <a:buNone/>
            </a:pPr>
            <a:endParaRPr lang="en-US" smtClean="0">
              <a:latin typeface="Times New Roman" pitchFamily="18" charset="0"/>
              <a:cs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57200" y="263525"/>
            <a:ext cx="8229600" cy="1143000"/>
          </a:xfrm>
        </p:spPr>
        <p:txBody>
          <a:bodyPr/>
          <a:lstStyle/>
          <a:p>
            <a:pPr eaLnBrk="1" hangingPunct="1"/>
            <a:r>
              <a:rPr lang="en-US" dirty="0" smtClean="0">
                <a:latin typeface="Times New Roman" pitchFamily="18" charset="0"/>
                <a:cs typeface="Times New Roman" pitchFamily="18" charset="0"/>
              </a:rPr>
              <a:t>How the Church Promotes Healthy Lifestyles</a:t>
            </a:r>
          </a:p>
        </p:txBody>
      </p:sp>
      <p:sp>
        <p:nvSpPr>
          <p:cNvPr id="3" name="Content Placeholder 2"/>
          <p:cNvSpPr>
            <a:spLocks noGrp="1"/>
          </p:cNvSpPr>
          <p:nvPr>
            <p:ph idx="1"/>
          </p:nvPr>
        </p:nvSpPr>
        <p:spPr/>
        <p:txBody>
          <a:bodyPr rtlCol="0">
            <a:normAutofit fontScale="62500" lnSpcReduction="20000"/>
          </a:bodyPr>
          <a:lstStyle/>
          <a:p>
            <a:pPr eaLnBrk="1" fontAlgn="auto" hangingPunct="1">
              <a:spcAft>
                <a:spcPts val="0"/>
              </a:spcAft>
              <a:buFont typeface="Arial" pitchFamily="34" charset="0"/>
              <a:buChar char="•"/>
              <a:defRPr/>
            </a:pPr>
            <a:r>
              <a:rPr lang="en-US" dirty="0" smtClean="0">
                <a:latin typeface="Times New Roman" pitchFamily="18" charset="0"/>
                <a:cs typeface="Times New Roman" pitchFamily="18" charset="0"/>
              </a:rPr>
              <a:t>Resource Room  </a:t>
            </a:r>
          </a:p>
          <a:p>
            <a:pPr eaLnBrk="1" fontAlgn="auto" hangingPunct="1">
              <a:spcAft>
                <a:spcPts val="0"/>
              </a:spcAft>
              <a:buFont typeface="Arial" pitchFamily="34" charset="0"/>
              <a:buChar char="•"/>
              <a:defRPr/>
            </a:pPr>
            <a:r>
              <a:rPr lang="en-US" dirty="0" smtClean="0">
                <a:latin typeface="Times New Roman" pitchFamily="18" charset="0"/>
                <a:cs typeface="Times New Roman" pitchFamily="18" charset="0"/>
              </a:rPr>
              <a:t>Newsletter   </a:t>
            </a:r>
          </a:p>
          <a:p>
            <a:pPr eaLnBrk="1" fontAlgn="auto" hangingPunct="1">
              <a:spcAft>
                <a:spcPts val="0"/>
              </a:spcAft>
              <a:buFont typeface="Arial" pitchFamily="34" charset="0"/>
              <a:buChar char="•"/>
              <a:defRPr/>
            </a:pPr>
            <a:r>
              <a:rPr lang="en-US" dirty="0" smtClean="0">
                <a:latin typeface="Times New Roman" pitchFamily="18" charset="0"/>
                <a:cs typeface="Times New Roman" pitchFamily="18" charset="0"/>
              </a:rPr>
              <a:t>Community Workshops</a:t>
            </a:r>
          </a:p>
          <a:p>
            <a:pPr eaLnBrk="1" fontAlgn="auto" hangingPunct="1">
              <a:spcAft>
                <a:spcPts val="0"/>
              </a:spcAft>
              <a:buFont typeface="Arial" pitchFamily="34" charset="0"/>
              <a:buChar char="•"/>
              <a:defRPr/>
            </a:pPr>
            <a:r>
              <a:rPr lang="en-US" dirty="0" smtClean="0">
                <a:latin typeface="Times New Roman" pitchFamily="18" charset="0"/>
                <a:cs typeface="Times New Roman" pitchFamily="18" charset="0"/>
              </a:rPr>
              <a:t>Health and Wellness Fairs</a:t>
            </a:r>
          </a:p>
          <a:p>
            <a:pPr eaLnBrk="1" fontAlgn="auto" hangingPunct="1">
              <a:spcAft>
                <a:spcPts val="0"/>
              </a:spcAft>
              <a:buFont typeface="Arial" pitchFamily="34" charset="0"/>
              <a:buChar char="•"/>
              <a:defRPr/>
            </a:pPr>
            <a:r>
              <a:rPr lang="en-US" dirty="0" smtClean="0">
                <a:latin typeface="Times New Roman" pitchFamily="18" charset="0"/>
                <a:cs typeface="Times New Roman" pitchFamily="18" charset="0"/>
              </a:rPr>
              <a:t>Free Community Screenings</a:t>
            </a:r>
          </a:p>
          <a:p>
            <a:pPr eaLnBrk="1" fontAlgn="auto" hangingPunct="1">
              <a:spcAft>
                <a:spcPts val="0"/>
              </a:spcAft>
              <a:buFont typeface="Arial" pitchFamily="34" charset="0"/>
              <a:buChar char="•"/>
              <a:defRPr/>
            </a:pPr>
            <a:r>
              <a:rPr lang="en-US" dirty="0" smtClean="0">
                <a:latin typeface="Times New Roman" pitchFamily="18" charset="0"/>
                <a:cs typeface="Times New Roman" pitchFamily="18" charset="0"/>
              </a:rPr>
              <a:t>Counseling</a:t>
            </a:r>
          </a:p>
          <a:p>
            <a:pPr eaLnBrk="1" fontAlgn="auto" hangingPunct="1">
              <a:spcAft>
                <a:spcPts val="0"/>
              </a:spcAft>
              <a:buFont typeface="Arial" pitchFamily="34" charset="0"/>
              <a:buChar char="•"/>
              <a:defRPr/>
            </a:pPr>
            <a:r>
              <a:rPr lang="en-US" dirty="0" smtClean="0">
                <a:latin typeface="Times New Roman" pitchFamily="18" charset="0"/>
                <a:cs typeface="Times New Roman" pitchFamily="18" charset="0"/>
              </a:rPr>
              <a:t>Speaker’s Bureau</a:t>
            </a:r>
          </a:p>
          <a:p>
            <a:pPr eaLnBrk="1" fontAlgn="auto" hangingPunct="1">
              <a:spcAft>
                <a:spcPts val="0"/>
              </a:spcAft>
              <a:buFont typeface="Arial" pitchFamily="34" charset="0"/>
              <a:buChar char="•"/>
              <a:defRPr/>
            </a:pPr>
            <a:r>
              <a:rPr lang="en-US" dirty="0" smtClean="0">
                <a:latin typeface="Times New Roman" pitchFamily="18" charset="0"/>
                <a:cs typeface="Times New Roman" pitchFamily="18" charset="0"/>
              </a:rPr>
              <a:t>One on One Consultation</a:t>
            </a:r>
          </a:p>
          <a:p>
            <a:pPr eaLnBrk="1" fontAlgn="auto" hangingPunct="1">
              <a:spcAft>
                <a:spcPts val="0"/>
              </a:spcAft>
              <a:buFont typeface="Arial" pitchFamily="34" charset="0"/>
              <a:buChar char="•"/>
              <a:defRPr/>
            </a:pPr>
            <a:r>
              <a:rPr lang="en-US" dirty="0" smtClean="0">
                <a:latin typeface="Times New Roman" pitchFamily="18" charset="0"/>
                <a:cs typeface="Times New Roman" pitchFamily="18" charset="0"/>
              </a:rPr>
              <a:t>Support Groups   </a:t>
            </a:r>
          </a:p>
          <a:p>
            <a:pPr eaLnBrk="1" fontAlgn="auto" hangingPunct="1">
              <a:spcAft>
                <a:spcPts val="0"/>
              </a:spcAft>
              <a:buFont typeface="Arial" pitchFamily="34" charset="0"/>
              <a:buChar char="•"/>
              <a:defRPr/>
            </a:pPr>
            <a:r>
              <a:rPr lang="en-US" dirty="0" smtClean="0">
                <a:latin typeface="Times New Roman" pitchFamily="18" charset="0"/>
                <a:cs typeface="Times New Roman" pitchFamily="18" charset="0"/>
              </a:rPr>
              <a:t>Training  </a:t>
            </a:r>
          </a:p>
          <a:p>
            <a:pPr eaLnBrk="1" fontAlgn="auto" hangingPunct="1">
              <a:spcAft>
                <a:spcPts val="0"/>
              </a:spcAft>
              <a:buFont typeface="Arial" pitchFamily="34" charset="0"/>
              <a:buChar char="•"/>
              <a:defRPr/>
            </a:pPr>
            <a:r>
              <a:rPr lang="en-US" dirty="0" smtClean="0">
                <a:latin typeface="Times New Roman" pitchFamily="18" charset="0"/>
                <a:cs typeface="Times New Roman" pitchFamily="18" charset="0"/>
              </a:rPr>
              <a:t>Quarterly Meetings   </a:t>
            </a:r>
          </a:p>
          <a:p>
            <a:pPr eaLnBrk="1" fontAlgn="auto" hangingPunct="1">
              <a:spcAft>
                <a:spcPts val="0"/>
              </a:spcAft>
              <a:buFont typeface="Arial" pitchFamily="34" charset="0"/>
              <a:buChar char="•"/>
              <a:defRPr/>
            </a:pPr>
            <a:r>
              <a:rPr lang="en-US" dirty="0" smtClean="0">
                <a:latin typeface="Times New Roman" pitchFamily="18" charset="0"/>
                <a:cs typeface="Times New Roman" pitchFamily="18" charset="0"/>
              </a:rPr>
              <a:t>Special Events </a:t>
            </a:r>
          </a:p>
          <a:p>
            <a:pPr eaLnBrk="1" fontAlgn="auto" hangingPunct="1">
              <a:spcAft>
                <a:spcPts val="0"/>
              </a:spcAft>
              <a:buFont typeface="Arial" pitchFamily="34" charset="0"/>
              <a:buChar char="•"/>
              <a:defRPr/>
            </a:pPr>
            <a:r>
              <a:rPr lang="en-US" dirty="0" smtClean="0">
                <a:latin typeface="Times New Roman" pitchFamily="18" charset="0"/>
                <a:cs typeface="Times New Roman" pitchFamily="18" charset="0"/>
              </a:rPr>
              <a:t>Clergy Orientation Luncheon    </a:t>
            </a:r>
          </a:p>
          <a:p>
            <a:pPr eaLnBrk="1" fontAlgn="auto" hangingPunct="1">
              <a:spcAft>
                <a:spcPts val="0"/>
              </a:spcAft>
              <a:buFont typeface="Arial" charset="0"/>
              <a:buNone/>
              <a:defRPr/>
            </a:pPr>
            <a:r>
              <a:rPr lang="en-US" dirty="0" smtClean="0"/>
              <a:t> </a:t>
            </a:r>
          </a:p>
          <a:p>
            <a:pPr eaLnBrk="1" fontAlgn="auto" hangingPunct="1">
              <a:spcAft>
                <a:spcPts val="0"/>
              </a:spcAft>
              <a:buFont typeface="Arial" pitchFamily="34" charset="0"/>
              <a:buChar char="•"/>
              <a:defRPr/>
            </a:pPr>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US" dirty="0" smtClean="0">
                <a:latin typeface="Times New Roman" pitchFamily="18" charset="0"/>
                <a:cs typeface="Times New Roman" pitchFamily="18" charset="0"/>
              </a:rPr>
              <a:t>Measuring Healthy Outcomes</a:t>
            </a:r>
          </a:p>
        </p:txBody>
      </p:sp>
      <p:sp>
        <p:nvSpPr>
          <p:cNvPr id="14339" name="Content Placeholder 2"/>
          <p:cNvSpPr>
            <a:spLocks noGrp="1"/>
          </p:cNvSpPr>
          <p:nvPr>
            <p:ph idx="1"/>
          </p:nvPr>
        </p:nvSpPr>
        <p:spPr/>
        <p:txBody>
          <a:bodyPr/>
          <a:lstStyle/>
          <a:p>
            <a:pPr eaLnBrk="1" hangingPunct="1"/>
            <a:r>
              <a:rPr lang="en-US" smtClean="0">
                <a:latin typeface="Times New Roman" pitchFamily="18" charset="0"/>
                <a:cs typeface="Times New Roman" pitchFamily="18" charset="0"/>
              </a:rPr>
              <a:t>Monthly Reports</a:t>
            </a:r>
          </a:p>
          <a:p>
            <a:pPr eaLnBrk="1" hangingPunct="1"/>
            <a:r>
              <a:rPr lang="en-US" smtClean="0">
                <a:latin typeface="Times New Roman" pitchFamily="18" charset="0"/>
                <a:cs typeface="Times New Roman" pitchFamily="18" charset="0"/>
              </a:rPr>
              <a:t>Wellness Surveillance</a:t>
            </a:r>
          </a:p>
          <a:p>
            <a:pPr eaLnBrk="1" hangingPunct="1"/>
            <a:r>
              <a:rPr lang="en-US" smtClean="0">
                <a:latin typeface="Times New Roman" pitchFamily="18" charset="0"/>
                <a:cs typeface="Times New Roman" pitchFamily="18" charset="0"/>
              </a:rPr>
              <a:t>Event Summaries</a:t>
            </a:r>
          </a:p>
          <a:p>
            <a:pPr eaLnBrk="1" hangingPunct="1"/>
            <a:r>
              <a:rPr lang="en-US" smtClean="0">
                <a:latin typeface="Times New Roman" pitchFamily="18" charset="0"/>
                <a:cs typeface="Times New Roman" pitchFamily="18" charset="0"/>
              </a:rPr>
              <a:t>Self-reported Testimonies</a:t>
            </a: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3" descr="RWJFoundation Picture"/>
          <p:cNvPicPr>
            <a:picLocks noChangeAspect="1"/>
          </p:cNvPicPr>
          <p:nvPr/>
        </p:nvPicPr>
        <p:blipFill>
          <a:blip r:embed="rId2"/>
          <a:srcRect/>
          <a:stretch>
            <a:fillRect/>
          </a:stretch>
        </p:blipFill>
        <p:spPr bwMode="auto">
          <a:xfrm>
            <a:off x="7280275" y="5368925"/>
            <a:ext cx="1863725" cy="1489075"/>
          </a:xfrm>
          <a:prstGeom prst="rect">
            <a:avLst/>
          </a:prstGeom>
          <a:noFill/>
          <a:ln w="9525">
            <a:noFill/>
            <a:miter lim="800000"/>
            <a:headEnd/>
            <a:tailEnd/>
          </a:ln>
        </p:spPr>
      </p:pic>
      <p:sp>
        <p:nvSpPr>
          <p:cNvPr id="15363" name="Title 1"/>
          <p:cNvSpPr>
            <a:spLocks noGrp="1"/>
          </p:cNvSpPr>
          <p:nvPr>
            <p:ph type="title"/>
          </p:nvPr>
        </p:nvSpPr>
        <p:spPr>
          <a:xfrm>
            <a:off x="457200" y="260350"/>
            <a:ext cx="8229600" cy="1143000"/>
          </a:xfrm>
        </p:spPr>
        <p:txBody>
          <a:bodyPr/>
          <a:lstStyle/>
          <a:p>
            <a:pPr eaLnBrk="1" hangingPunct="1"/>
            <a:r>
              <a:rPr lang="en-US" dirty="0" smtClean="0">
                <a:latin typeface="Times New Roman" pitchFamily="18" charset="0"/>
                <a:cs typeface="Times New Roman" pitchFamily="18" charset="0"/>
              </a:rPr>
              <a:t>Church Based Wellness Surveillance</a:t>
            </a:r>
          </a:p>
        </p:txBody>
      </p:sp>
      <p:sp>
        <p:nvSpPr>
          <p:cNvPr id="15364" name="Content Placeholder 2"/>
          <p:cNvSpPr>
            <a:spLocks noGrp="1"/>
          </p:cNvSpPr>
          <p:nvPr>
            <p:ph idx="1"/>
          </p:nvPr>
        </p:nvSpPr>
        <p:spPr>
          <a:xfrm>
            <a:off x="277813" y="1403350"/>
            <a:ext cx="8229600" cy="4938713"/>
          </a:xfrm>
        </p:spPr>
        <p:txBody>
          <a:bodyPr/>
          <a:lstStyle/>
          <a:p>
            <a:pPr eaLnBrk="1" hangingPunct="1"/>
            <a:r>
              <a:rPr lang="en-US" sz="2000" smtClean="0">
                <a:latin typeface="Times New Roman" pitchFamily="18" charset="0"/>
                <a:cs typeface="Times New Roman" pitchFamily="18" charset="0"/>
              </a:rPr>
              <a:t>Memphis Healthy Churches developed a 4 page “wellness questionnaire”</a:t>
            </a:r>
          </a:p>
          <a:p>
            <a:pPr eaLnBrk="1" hangingPunct="1"/>
            <a:r>
              <a:rPr lang="en-US" sz="2000" smtClean="0">
                <a:latin typeface="Times New Roman" pitchFamily="18" charset="0"/>
                <a:cs typeface="Times New Roman" pitchFamily="18" charset="0"/>
              </a:rPr>
              <a:t>The “wellness questionnaire” was conducted by University of TN Dept. of Preventive medicine</a:t>
            </a:r>
          </a:p>
          <a:p>
            <a:pPr eaLnBrk="1" hangingPunct="1"/>
            <a:r>
              <a:rPr lang="en-US" sz="2000" smtClean="0">
                <a:latin typeface="Times New Roman" pitchFamily="18" charset="0"/>
                <a:cs typeface="Times New Roman" pitchFamily="18" charset="0"/>
              </a:rPr>
              <a:t>When asked, 88% of the participants indicated that they would participate in health related activities held at their church </a:t>
            </a:r>
          </a:p>
          <a:p>
            <a:pPr eaLnBrk="1" hangingPunct="1"/>
            <a:r>
              <a:rPr lang="en-US" sz="2000" smtClean="0">
                <a:latin typeface="Times New Roman" pitchFamily="18" charset="0"/>
                <a:cs typeface="Times New Roman" pitchFamily="18" charset="0"/>
              </a:rPr>
              <a:t>In 2001, 2,155 congregants from 20 churches, 98% of whom were African Americans participated in the inaugural administration of the survey</a:t>
            </a:r>
          </a:p>
          <a:p>
            <a:pPr eaLnBrk="1" hangingPunct="1"/>
            <a:r>
              <a:rPr lang="en-US" sz="2000" smtClean="0">
                <a:latin typeface="Times New Roman" pitchFamily="18" charset="0"/>
                <a:cs typeface="Times New Roman" pitchFamily="18" charset="0"/>
              </a:rPr>
              <a:t>In 2002, researchers state that this “represents the first collaborative effort to examine an array of modifiable risk factors that contribute to high mortality and morbidity among African Americans attending churches in Shelby County, TN.” </a:t>
            </a:r>
          </a:p>
          <a:p>
            <a:pPr eaLnBrk="1" hangingPunct="1">
              <a:buFont typeface="Arial" charset="0"/>
              <a:buNone/>
            </a:pPr>
            <a:endParaRPr lang="en-US" sz="2000" b="1" smtClean="0">
              <a:latin typeface="Times New Roman" pitchFamily="18" charset="0"/>
              <a:cs typeface="Times New Roman" pitchFamily="18" charset="0"/>
            </a:endParaRPr>
          </a:p>
          <a:p>
            <a:pPr eaLnBrk="1" hangingPunct="1">
              <a:buFont typeface="Arial" charset="0"/>
              <a:buNone/>
            </a:pPr>
            <a:r>
              <a:rPr lang="en-US" sz="2000" b="1" smtClean="0">
                <a:latin typeface="Times New Roman" pitchFamily="18" charset="0"/>
                <a:cs typeface="Times New Roman" pitchFamily="18" charset="0"/>
              </a:rPr>
              <a:t>Each church receives a profile of their survey results</a:t>
            </a:r>
          </a:p>
          <a:p>
            <a:pPr eaLnBrk="1" hangingPunct="1"/>
            <a:endParaRPr lang="en-US" sz="2000" smtClean="0">
              <a:latin typeface="Times New Roman" pitchFamily="18" charset="0"/>
              <a:cs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7030A0">
            <a:alpha val="0"/>
          </a:srgbClr>
        </a:solidFill>
        <a:effectLst/>
      </p:bgPr>
    </p:bg>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0"/>
            <a:ext cx="8229600" cy="1143000"/>
          </a:xfrm>
        </p:spPr>
        <p:txBody>
          <a:bodyPr/>
          <a:lstStyle/>
          <a:p>
            <a:pPr eaLnBrk="1" hangingPunct="1"/>
            <a:r>
              <a:rPr lang="en-US" dirty="0" smtClean="0">
                <a:latin typeface="Times New Roman" pitchFamily="18" charset="0"/>
                <a:cs typeface="Times New Roman" pitchFamily="18" charset="0"/>
              </a:rPr>
              <a:t>Lessons Learned</a:t>
            </a:r>
          </a:p>
        </p:txBody>
      </p:sp>
      <p:sp>
        <p:nvSpPr>
          <p:cNvPr id="16387" name="Content Placeholder 2"/>
          <p:cNvSpPr>
            <a:spLocks noGrp="1"/>
          </p:cNvSpPr>
          <p:nvPr>
            <p:ph idx="1"/>
          </p:nvPr>
        </p:nvSpPr>
        <p:spPr>
          <a:xfrm>
            <a:off x="457200" y="955675"/>
            <a:ext cx="8229600" cy="5478463"/>
          </a:xfrm>
        </p:spPr>
        <p:txBody>
          <a:bodyPr/>
          <a:lstStyle/>
          <a:p>
            <a:pPr eaLnBrk="1" hangingPunct="1"/>
            <a:r>
              <a:rPr lang="en-US" sz="2000" smtClean="0">
                <a:latin typeface="Times New Roman" pitchFamily="18" charset="0"/>
                <a:cs typeface="Times New Roman" pitchFamily="18" charset="0"/>
              </a:rPr>
              <a:t>Many myths about African Americans in research were dispelled</a:t>
            </a:r>
          </a:p>
          <a:p>
            <a:pPr eaLnBrk="1" hangingPunct="1"/>
            <a:r>
              <a:rPr lang="en-US" sz="2000" smtClean="0">
                <a:latin typeface="Times New Roman" pitchFamily="18" charset="0"/>
                <a:cs typeface="Times New Roman" pitchFamily="18" charset="0"/>
              </a:rPr>
              <a:t>African Americans will complete the “wellness surveys”</a:t>
            </a:r>
          </a:p>
          <a:p>
            <a:pPr eaLnBrk="1" hangingPunct="1"/>
            <a:r>
              <a:rPr lang="en-US" sz="2000" smtClean="0">
                <a:latin typeface="Times New Roman" pitchFamily="18" charset="0"/>
                <a:cs typeface="Times New Roman" pitchFamily="18" charset="0"/>
              </a:rPr>
              <a:t>How much time the CHR;s are willing to volunteer their time for no pay</a:t>
            </a:r>
          </a:p>
          <a:p>
            <a:pPr eaLnBrk="1" hangingPunct="1"/>
            <a:r>
              <a:rPr lang="en-US" sz="2000" smtClean="0">
                <a:latin typeface="Times New Roman" pitchFamily="18" charset="0"/>
                <a:cs typeface="Times New Roman" pitchFamily="18" charset="0"/>
              </a:rPr>
              <a:t>If the pastor/clergy endorses the program, the congregation will follow </a:t>
            </a:r>
          </a:p>
          <a:p>
            <a:pPr eaLnBrk="1" hangingPunct="1"/>
            <a:r>
              <a:rPr lang="en-US" sz="2000" smtClean="0">
                <a:latin typeface="Times New Roman" pitchFamily="18" charset="0"/>
                <a:cs typeface="Times New Roman" pitchFamily="18" charset="0"/>
              </a:rPr>
              <a:t>Not all who attend churches located in the “hood” are poor </a:t>
            </a:r>
          </a:p>
          <a:p>
            <a:pPr eaLnBrk="1" hangingPunct="1"/>
            <a:r>
              <a:rPr lang="en-US" sz="2000" smtClean="0">
                <a:latin typeface="Times New Roman" pitchFamily="18" charset="0"/>
                <a:cs typeface="Times New Roman" pitchFamily="18" charset="0"/>
              </a:rPr>
              <a:t>African Americans with money, insurance and access to healthcare are faced with some of the same health disparities as those who have no insurance or healthcare.</a:t>
            </a:r>
          </a:p>
          <a:p>
            <a:pPr eaLnBrk="1" hangingPunct="1"/>
            <a:r>
              <a:rPr lang="en-US" sz="2000" smtClean="0">
                <a:latin typeface="Times New Roman" pitchFamily="18" charset="0"/>
                <a:cs typeface="Times New Roman" pitchFamily="18" charset="0"/>
              </a:rPr>
              <a:t>Many just did not seek healthcare i.e., annual check ups</a:t>
            </a:r>
          </a:p>
          <a:p>
            <a:pPr eaLnBrk="1" hangingPunct="1"/>
            <a:r>
              <a:rPr lang="en-US" sz="2000" smtClean="0">
                <a:latin typeface="Times New Roman" pitchFamily="18" charset="0"/>
                <a:cs typeface="Times New Roman" pitchFamily="18" charset="0"/>
              </a:rPr>
              <a:t>Highly educated members of the church did not understand how to manage their chronic disease</a:t>
            </a:r>
          </a:p>
          <a:p>
            <a:pPr eaLnBrk="1" hangingPunct="1"/>
            <a:r>
              <a:rPr lang="en-US" sz="2000" smtClean="0">
                <a:latin typeface="Times New Roman" pitchFamily="18" charset="0"/>
                <a:cs typeface="Times New Roman" pitchFamily="18" charset="0"/>
              </a:rPr>
              <a:t>There are not enough primary care providers in neighborhoods where the churches are located</a:t>
            </a:r>
          </a:p>
          <a:p>
            <a:pPr eaLnBrk="1" hangingPunct="1"/>
            <a:r>
              <a:rPr lang="en-US" sz="2000" smtClean="0">
                <a:latin typeface="Times New Roman" pitchFamily="18" charset="0"/>
                <a:cs typeface="Times New Roman" pitchFamily="18" charset="0"/>
              </a:rPr>
              <a:t>Church members will advocate for health policies that benefits them</a:t>
            </a:r>
          </a:p>
          <a:p>
            <a:pPr eaLnBrk="1" hangingPunct="1"/>
            <a:r>
              <a:rPr lang="en-US" sz="2000" smtClean="0">
                <a:latin typeface="Times New Roman" pitchFamily="18" charset="0"/>
                <a:cs typeface="Times New Roman" pitchFamily="18" charset="0"/>
              </a:rPr>
              <a:t>Staff Must flex time (Weekends, evenings, nights etc)</a:t>
            </a:r>
          </a:p>
          <a:p>
            <a:pPr eaLnBrk="1" hangingPunct="1"/>
            <a:r>
              <a:rPr lang="en-US" sz="2000" smtClean="0">
                <a:latin typeface="Times New Roman" pitchFamily="18" charset="0"/>
                <a:cs typeface="Times New Roman" pitchFamily="18" charset="0"/>
              </a:rPr>
              <a:t>Transportation was a barrier</a:t>
            </a:r>
          </a:p>
          <a:p>
            <a:pPr eaLnBrk="1" hangingPunct="1">
              <a:buFont typeface="Arial" charset="0"/>
              <a:buNone/>
            </a:pPr>
            <a:endParaRPr lang="en-US" sz="2000" smtClean="0">
              <a:latin typeface="Times New Roman" pitchFamily="18" charset="0"/>
              <a:cs typeface="Times New Roman" pitchFamily="18" charset="0"/>
            </a:endParaRPr>
          </a:p>
          <a:p>
            <a:pPr eaLnBrk="1" hangingPunct="1"/>
            <a:endParaRPr lang="en-US" sz="2000" smtClean="0">
              <a:latin typeface="Times New Roman" pitchFamily="18" charset="0"/>
              <a:cs typeface="Times New Roman" pitchFamily="18" charset="0"/>
            </a:endParaRPr>
          </a:p>
          <a:p>
            <a:pPr eaLnBrk="1" hangingPunct="1"/>
            <a:endParaRPr lang="en-US" sz="2000" smtClean="0">
              <a:latin typeface="Times New Roman" pitchFamily="18" charset="0"/>
              <a:cs typeface="Times New Roman" pitchFamily="18" charset="0"/>
            </a:endParaRPr>
          </a:p>
          <a:p>
            <a:pPr eaLnBrk="1" hangingPunct="1"/>
            <a:endParaRPr lang="en-US" sz="2000" smtClean="0">
              <a:latin typeface="Times New Roman" pitchFamily="18" charset="0"/>
              <a:cs typeface="Times New Roman" pitchFamily="18" charset="0"/>
            </a:endParaRPr>
          </a:p>
          <a:p>
            <a:pPr eaLnBrk="1" hangingPunct="1">
              <a:buFont typeface="Arial" charset="0"/>
              <a:buNone/>
            </a:pPr>
            <a:endParaRPr lang="en-US" sz="2000" smtClean="0">
              <a:latin typeface="Times New Roman" pitchFamily="18" charset="0"/>
              <a:cs typeface="Times New Roman" pitchFamily="18" charset="0"/>
            </a:endParaRPr>
          </a:p>
          <a:p>
            <a:pPr eaLnBrk="1" hangingPunct="1"/>
            <a:endParaRPr lang="en-US" sz="2000" smtClean="0">
              <a:latin typeface="Times New Roman" pitchFamily="18" charset="0"/>
              <a:cs typeface="Times New Roman" pitchFamily="18" charset="0"/>
            </a:endParaRPr>
          </a:p>
          <a:p>
            <a:pPr eaLnBrk="1" hangingPunct="1"/>
            <a:endParaRPr lang="en-US" sz="2000" smtClean="0">
              <a:latin typeface="Times New Roman" pitchFamily="18" charset="0"/>
              <a:cs typeface="Times New Roman" pitchFamily="18" charset="0"/>
            </a:endParaRPr>
          </a:p>
          <a:p>
            <a:pPr eaLnBrk="1" hangingPunct="1"/>
            <a:endParaRPr lang="en-US" sz="2000" smtClean="0">
              <a:latin typeface="Times New Roman" pitchFamily="18" charset="0"/>
              <a:cs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dirty="0" smtClean="0">
                <a:latin typeface="Times New Roman" pitchFamily="18" charset="0"/>
                <a:cs typeface="Times New Roman" pitchFamily="18" charset="0"/>
              </a:rPr>
              <a:t>What Did Not Work</a:t>
            </a:r>
          </a:p>
        </p:txBody>
      </p:sp>
      <p:sp>
        <p:nvSpPr>
          <p:cNvPr id="17411" name="Content Placeholder 2"/>
          <p:cNvSpPr>
            <a:spLocks noGrp="1"/>
          </p:cNvSpPr>
          <p:nvPr>
            <p:ph idx="1"/>
          </p:nvPr>
        </p:nvSpPr>
        <p:spPr>
          <a:xfrm>
            <a:off x="457200" y="1135063"/>
            <a:ext cx="8229600" cy="5451475"/>
          </a:xfrm>
        </p:spPr>
        <p:txBody>
          <a:bodyPr/>
          <a:lstStyle/>
          <a:p>
            <a:r>
              <a:rPr lang="en-US" sz="2800" smtClean="0">
                <a:latin typeface="Times New Roman" pitchFamily="18" charset="0"/>
                <a:cs typeface="Times New Roman" pitchFamily="18" charset="0"/>
              </a:rPr>
              <a:t>Normal business hours (M-F 8AM-5PM)</a:t>
            </a:r>
          </a:p>
          <a:p>
            <a:r>
              <a:rPr lang="en-US" sz="2800" smtClean="0">
                <a:latin typeface="Times New Roman" pitchFamily="18" charset="0"/>
                <a:cs typeface="Times New Roman" pitchFamily="18" charset="0"/>
              </a:rPr>
              <a:t>Reaching the population without buy in from all stakeholders</a:t>
            </a:r>
          </a:p>
          <a:p>
            <a:r>
              <a:rPr lang="en-US" sz="2800" smtClean="0">
                <a:latin typeface="Times New Roman" pitchFamily="18" charset="0"/>
                <a:cs typeface="Times New Roman" pitchFamily="18" charset="0"/>
              </a:rPr>
              <a:t>Offering education, support and services to the church solely based on local, state and national statistics.</a:t>
            </a:r>
          </a:p>
          <a:p>
            <a:r>
              <a:rPr lang="en-US" sz="2800" smtClean="0">
                <a:latin typeface="Times New Roman" pitchFamily="18" charset="0"/>
                <a:cs typeface="Times New Roman" pitchFamily="18" charset="0"/>
              </a:rPr>
              <a:t>Trying to sustain the program without a strategic plan or business plan</a:t>
            </a:r>
          </a:p>
          <a:p>
            <a:r>
              <a:rPr lang="en-US" sz="2800" smtClean="0">
                <a:latin typeface="Times New Roman" pitchFamily="18" charset="0"/>
                <a:cs typeface="Times New Roman" pitchFamily="18" charset="0"/>
              </a:rPr>
              <a:t>Not having full time staff dedicated to the program</a:t>
            </a:r>
          </a:p>
          <a:p>
            <a:pPr>
              <a:buFont typeface="Arial" charset="0"/>
              <a:buNone/>
            </a:pPr>
            <a:endParaRPr lang="en-US" smtClean="0">
              <a:latin typeface="Times New Roman" pitchFamily="18" charset="0"/>
              <a:cs typeface="Times New Roman" pitchFamily="18" charset="0"/>
            </a:endParaRPr>
          </a:p>
          <a:p>
            <a:endParaRPr lang="en-US" smtClean="0">
              <a:latin typeface="Times New Roman" pitchFamily="18" charset="0"/>
              <a:cs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US" dirty="0" smtClean="0">
                <a:latin typeface="Times New Roman" pitchFamily="18" charset="0"/>
                <a:cs typeface="Times New Roman" pitchFamily="18" charset="0"/>
              </a:rPr>
              <a:t>Current Status of Memphis Healthy Churches</a:t>
            </a:r>
          </a:p>
        </p:txBody>
      </p:sp>
      <p:sp>
        <p:nvSpPr>
          <p:cNvPr id="18435" name="Content Placeholder 2"/>
          <p:cNvSpPr>
            <a:spLocks noGrp="1"/>
          </p:cNvSpPr>
          <p:nvPr>
            <p:ph idx="1"/>
          </p:nvPr>
        </p:nvSpPr>
        <p:spPr/>
        <p:txBody>
          <a:bodyPr/>
          <a:lstStyle/>
          <a:p>
            <a:pPr eaLnBrk="1" hangingPunct="1"/>
            <a:r>
              <a:rPr lang="en-US" sz="2800" smtClean="0">
                <a:latin typeface="Times New Roman" pitchFamily="18" charset="0"/>
                <a:cs typeface="Times New Roman" pitchFamily="18" charset="0"/>
              </a:rPr>
              <a:t>Memphis Healthy Churches partners with Healthy Memphis Common Table Diabetes For Life Program to reach 1,000 individuals living with Type2 diabetes through promotion of education, self-management and prevention</a:t>
            </a:r>
          </a:p>
          <a:p>
            <a:pPr eaLnBrk="1" hangingPunct="1"/>
            <a:r>
              <a:rPr lang="en-US" sz="2800" smtClean="0">
                <a:latin typeface="Times New Roman" pitchFamily="18" charset="0"/>
                <a:cs typeface="Times New Roman" pitchFamily="18" charset="0"/>
              </a:rPr>
              <a:t> Memphis Healthy Churches continues to support more than 100 congregations through ­­­­150 trained health representatives providing more than 156,000 health awareness encounters annually.</a:t>
            </a:r>
            <a:r>
              <a:rPr lang="en-US" smtClean="0"/>
              <a:t/>
            </a:r>
            <a:br>
              <a:rPr lang="en-US" smtClean="0"/>
            </a:br>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ctrTitle"/>
          </p:nvPr>
        </p:nvSpPr>
        <p:spPr>
          <a:xfrm>
            <a:off x="979488" y="660400"/>
            <a:ext cx="7772400" cy="1470025"/>
          </a:xfrm>
        </p:spPr>
        <p:txBody>
          <a:bodyPr/>
          <a:lstStyle/>
          <a:p>
            <a:pPr eaLnBrk="1" hangingPunct="1"/>
            <a:r>
              <a:rPr lang="en-US" dirty="0" smtClean="0">
                <a:latin typeface="Times New Roman" pitchFamily="18" charset="0"/>
                <a:cs typeface="Times New Roman" pitchFamily="18" charset="0"/>
              </a:rPr>
              <a:t>Adapted by other Organizations/Communities</a:t>
            </a:r>
          </a:p>
        </p:txBody>
      </p:sp>
      <p:sp>
        <p:nvSpPr>
          <p:cNvPr id="12" name="Subtitle 11"/>
          <p:cNvSpPr>
            <a:spLocks noGrp="1"/>
          </p:cNvSpPr>
          <p:nvPr>
            <p:ph type="subTitle" idx="1"/>
          </p:nvPr>
        </p:nvSpPr>
        <p:spPr>
          <a:xfrm>
            <a:off x="406400" y="2130425"/>
            <a:ext cx="8345488" cy="4462463"/>
          </a:xfrm>
        </p:spPr>
        <p:txBody>
          <a:bodyPr/>
          <a:lstStyle/>
          <a:p>
            <a:pPr eaLnBrk="1" hangingPunct="1">
              <a:defRPr/>
            </a:pPr>
            <a:r>
              <a:rPr lang="en-US" sz="2400" dirty="0" smtClean="0">
                <a:solidFill>
                  <a:schemeClr val="tx1"/>
                </a:solidFill>
                <a:latin typeface="Times New Roman" pitchFamily="18" charset="0"/>
                <a:cs typeface="Times New Roman" pitchFamily="18" charset="0"/>
              </a:rPr>
              <a:t>“We have been contacted by several communities across the country to provide site visits and technical assistance on building infrastructure for viable health and wellness programs within churches</a:t>
            </a:r>
            <a:r>
              <a:rPr lang="en-US" sz="2400" dirty="0" smtClean="0">
                <a:solidFill>
                  <a:srgbClr val="000000"/>
                </a:solidFill>
              </a:rPr>
              <a:t>.</a:t>
            </a:r>
            <a:r>
              <a:rPr lang="en-US" sz="2400" dirty="0" smtClean="0">
                <a:solidFill>
                  <a:srgbClr val="000000"/>
                </a:solidFill>
              </a:rPr>
              <a:t>”</a:t>
            </a:r>
          </a:p>
          <a:p>
            <a:pPr eaLnBrk="1" hangingPunct="1">
              <a:defRPr/>
            </a:pPr>
            <a:endParaRPr lang="en-US" sz="2400" dirty="0" smtClean="0">
              <a:solidFill>
                <a:srgbClr val="000000"/>
              </a:solidFill>
            </a:endParaRPr>
          </a:p>
          <a:p>
            <a:pPr eaLnBrk="1" hangingPunct="1">
              <a:defRPr/>
            </a:pPr>
            <a:r>
              <a:rPr lang="en-US" sz="2400" dirty="0" smtClean="0">
                <a:solidFill>
                  <a:schemeClr val="accent4">
                    <a:lumMod val="75000"/>
                  </a:schemeClr>
                </a:solidFill>
              </a:rPr>
              <a:t>Oklahoma   Philadelphia   Buffalo, NY</a:t>
            </a:r>
          </a:p>
          <a:p>
            <a:pPr eaLnBrk="1" hangingPunct="1">
              <a:defRPr/>
            </a:pPr>
            <a:r>
              <a:rPr lang="en-US" sz="2400" dirty="0" smtClean="0">
                <a:solidFill>
                  <a:schemeClr val="accent4">
                    <a:lumMod val="75000"/>
                  </a:schemeClr>
                </a:solidFill>
              </a:rPr>
              <a:t>Pittsburg</a:t>
            </a:r>
          </a:p>
          <a:p>
            <a:pPr eaLnBrk="1" hangingPunct="1">
              <a:defRPr/>
            </a:pPr>
            <a:r>
              <a:rPr lang="en-US" sz="2400" dirty="0" smtClean="0">
                <a:solidFill>
                  <a:schemeClr val="accent4">
                    <a:lumMod val="75000"/>
                  </a:schemeClr>
                </a:solidFill>
              </a:rPr>
              <a:t>Primary Care Associations</a:t>
            </a:r>
          </a:p>
          <a:p>
            <a:pPr eaLnBrk="1" hangingPunct="1">
              <a:defRPr/>
            </a:pPr>
            <a:r>
              <a:rPr lang="en-US" sz="2400" dirty="0" smtClean="0">
                <a:solidFill>
                  <a:schemeClr val="accent4">
                    <a:lumMod val="75000"/>
                  </a:schemeClr>
                </a:solidFill>
              </a:rPr>
              <a:t>Washington County, PA   Community Health Centers</a:t>
            </a:r>
          </a:p>
          <a:p>
            <a:pPr eaLnBrk="1" hangingPunct="1">
              <a:defRPr/>
            </a:pPr>
            <a:r>
              <a:rPr lang="en-US" sz="2400" dirty="0" smtClean="0">
                <a:solidFill>
                  <a:schemeClr val="accent4">
                    <a:lumMod val="75000"/>
                  </a:schemeClr>
                </a:solidFill>
              </a:rPr>
              <a:t>Washington, DC National Black </a:t>
            </a:r>
            <a:r>
              <a:rPr lang="en-US" sz="2400" dirty="0" err="1" smtClean="0">
                <a:solidFill>
                  <a:schemeClr val="accent4">
                    <a:lumMod val="75000"/>
                  </a:schemeClr>
                </a:solidFill>
              </a:rPr>
              <a:t>Cacus</a:t>
            </a:r>
            <a:endParaRPr lang="en-US" sz="2400" dirty="0" smtClean="0">
              <a:solidFill>
                <a:schemeClr val="accent4">
                  <a:lumMod val="75000"/>
                </a:schemeClr>
              </a:solidFill>
            </a:endParaRPr>
          </a:p>
          <a:p>
            <a:pPr eaLnBrk="1" hangingPunct="1">
              <a:defRPr/>
            </a:pPr>
            <a:endParaRPr lang="en-US" b="1" dirty="0"/>
          </a:p>
        </p:txBody>
      </p:sp>
      <p:sp>
        <p:nvSpPr>
          <p:cNvPr id="19460" name="TextBox 7"/>
          <p:cNvSpPr txBox="1">
            <a:spLocks noChangeArrowheads="1"/>
          </p:cNvSpPr>
          <p:nvPr/>
        </p:nvSpPr>
        <p:spPr bwMode="auto">
          <a:xfrm>
            <a:off x="2039938" y="1077913"/>
            <a:ext cx="4641850" cy="647700"/>
          </a:xfrm>
          <a:prstGeom prst="rect">
            <a:avLst/>
          </a:prstGeom>
          <a:noFill/>
          <a:ln w="9525">
            <a:noFill/>
            <a:miter lim="800000"/>
            <a:headEnd/>
            <a:tailEnd/>
          </a:ln>
        </p:spPr>
        <p:txBody>
          <a:bodyPr>
            <a:spAutoFit/>
          </a:bodyPr>
          <a:lstStyle/>
          <a:p>
            <a:endParaRPr lang="en-US"/>
          </a:p>
          <a:p>
            <a:endParaRPr lang="en-US"/>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3" descr="C:\Documents and Settings\detricia.peeples\Local Settings\Temporary Internet Files\Content.IE5\INSZKU5B\MC900057374[1].wmf"/>
          <p:cNvPicPr>
            <a:picLocks noChangeAspect="1" noChangeArrowheads="1"/>
          </p:cNvPicPr>
          <p:nvPr/>
        </p:nvPicPr>
        <p:blipFill>
          <a:blip r:embed="rId2"/>
          <a:srcRect/>
          <a:stretch>
            <a:fillRect/>
          </a:stretch>
        </p:blipFill>
        <p:spPr bwMode="auto">
          <a:xfrm>
            <a:off x="6713538" y="4794250"/>
            <a:ext cx="2430462" cy="2063750"/>
          </a:xfrm>
          <a:prstGeom prst="rect">
            <a:avLst/>
          </a:prstGeom>
          <a:noFill/>
          <a:ln w="9525">
            <a:noFill/>
            <a:miter lim="800000"/>
            <a:headEnd/>
            <a:tailEnd/>
          </a:ln>
        </p:spPr>
      </p:pic>
      <p:sp>
        <p:nvSpPr>
          <p:cNvPr id="20483" name="Title 1"/>
          <p:cNvSpPr>
            <a:spLocks noGrp="1"/>
          </p:cNvSpPr>
          <p:nvPr>
            <p:ph type="title"/>
          </p:nvPr>
        </p:nvSpPr>
        <p:spPr>
          <a:xfrm>
            <a:off x="457200" y="65088"/>
            <a:ext cx="8229600" cy="919162"/>
          </a:xfrm>
        </p:spPr>
        <p:txBody>
          <a:bodyPr/>
          <a:lstStyle/>
          <a:p>
            <a:pPr eaLnBrk="1" hangingPunct="1"/>
            <a:r>
              <a:rPr lang="en-US" dirty="0" smtClean="0">
                <a:latin typeface="Times New Roman" pitchFamily="18" charset="0"/>
                <a:cs typeface="Times New Roman" pitchFamily="18" charset="0"/>
              </a:rPr>
              <a:t>Next Steps</a:t>
            </a:r>
          </a:p>
        </p:txBody>
      </p:sp>
      <p:sp>
        <p:nvSpPr>
          <p:cNvPr id="20484" name="Content Placeholder 2"/>
          <p:cNvSpPr>
            <a:spLocks noGrp="1"/>
          </p:cNvSpPr>
          <p:nvPr>
            <p:ph idx="1"/>
          </p:nvPr>
        </p:nvSpPr>
        <p:spPr>
          <a:xfrm>
            <a:off x="457200" y="984250"/>
            <a:ext cx="8229600" cy="5651500"/>
          </a:xfrm>
        </p:spPr>
        <p:txBody>
          <a:bodyPr/>
          <a:lstStyle/>
          <a:p>
            <a:pPr eaLnBrk="1" hangingPunct="1"/>
            <a:r>
              <a:rPr lang="en-US" sz="2000" smtClean="0">
                <a:latin typeface="Times New Roman" pitchFamily="18" charset="0"/>
                <a:cs typeface="Times New Roman" pitchFamily="18" charset="0"/>
              </a:rPr>
              <a:t>Decrease in the number of congregations experiencing complications associated with diabetes by 20% by 2013</a:t>
            </a:r>
          </a:p>
          <a:p>
            <a:pPr eaLnBrk="1" hangingPunct="1"/>
            <a:r>
              <a:rPr lang="en-US" sz="2000" smtClean="0">
                <a:latin typeface="Times New Roman" pitchFamily="18" charset="0"/>
                <a:cs typeface="Times New Roman" pitchFamily="18" charset="0"/>
              </a:rPr>
              <a:t>Deliver culturally sensitive health and wellness programs by increasing unrestricted revenue by 20% annually over the next five years</a:t>
            </a:r>
          </a:p>
          <a:p>
            <a:pPr eaLnBrk="1" hangingPunct="1"/>
            <a:r>
              <a:rPr lang="en-US" sz="2000" smtClean="0">
                <a:latin typeface="Times New Roman" pitchFamily="18" charset="0"/>
                <a:cs typeface="Times New Roman" pitchFamily="18" charset="0"/>
              </a:rPr>
              <a:t>Develop a marketing plan to sell MHC program model in the form of a “Tool Kit” for successful faith-based health and wellness programs in 10 communities by 2014</a:t>
            </a:r>
          </a:p>
          <a:p>
            <a:pPr eaLnBrk="1" hangingPunct="1"/>
            <a:r>
              <a:rPr lang="en-US" sz="2000" smtClean="0">
                <a:latin typeface="Times New Roman" pitchFamily="18" charset="0"/>
                <a:cs typeface="Times New Roman" pitchFamily="18" charset="0"/>
              </a:rPr>
              <a:t>To increase MHC capacity by delivering health and wellness programs that produce measurable outcomes </a:t>
            </a:r>
          </a:p>
          <a:p>
            <a:pPr eaLnBrk="1" hangingPunct="1"/>
            <a:r>
              <a:rPr lang="en-US" sz="2000" smtClean="0">
                <a:latin typeface="Times New Roman" pitchFamily="18" charset="0"/>
                <a:cs typeface="Times New Roman" pitchFamily="18" charset="0"/>
              </a:rPr>
              <a:t>Become a training site for the Stanford Chronic Disease Self Management Program offering 10 workshops by 2013</a:t>
            </a:r>
          </a:p>
          <a:p>
            <a:pPr eaLnBrk="1" hangingPunct="1"/>
            <a:r>
              <a:rPr lang="en-US" sz="2000" smtClean="0">
                <a:latin typeface="Times New Roman" pitchFamily="18" charset="0"/>
                <a:cs typeface="Times New Roman" pitchFamily="18" charset="0"/>
              </a:rPr>
              <a:t>Develop a youth-focused replica of MHC in 5 congregations by 2014</a:t>
            </a:r>
          </a:p>
          <a:p>
            <a:pPr eaLnBrk="1" hangingPunct="1"/>
            <a:r>
              <a:rPr lang="en-US" sz="2000" smtClean="0">
                <a:latin typeface="Times New Roman" pitchFamily="18" charset="0"/>
                <a:cs typeface="Times New Roman" pitchFamily="18" charset="0"/>
              </a:rPr>
              <a:t>To become sustainable by generating funding through the sell of  program replication tool kits and financial  contributions from all member congregations by 2015</a:t>
            </a:r>
          </a:p>
          <a:p>
            <a:pPr eaLnBrk="1" hangingPunct="1"/>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3" descr="HRSA 2008 Report Card"/>
          <p:cNvPicPr>
            <a:picLocks noChangeAspect="1"/>
          </p:cNvPicPr>
          <p:nvPr/>
        </p:nvPicPr>
        <p:blipFill>
          <a:blip r:embed="rId2"/>
          <a:srcRect/>
          <a:stretch>
            <a:fillRect/>
          </a:stretch>
        </p:blipFill>
        <p:spPr bwMode="auto">
          <a:xfrm>
            <a:off x="0" y="104775"/>
            <a:ext cx="8874125" cy="68580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en-US" sz="3600" b="1" smtClean="0">
                <a:latin typeface="Times New Roman" pitchFamily="18" charset="0"/>
                <a:cs typeface="Times New Roman" pitchFamily="18" charset="0"/>
              </a:rPr>
              <a:t>Memphis Healthy Churches on The Web</a:t>
            </a:r>
          </a:p>
        </p:txBody>
      </p:sp>
      <p:sp>
        <p:nvSpPr>
          <p:cNvPr id="21507" name="Content Placeholder 2"/>
          <p:cNvSpPr>
            <a:spLocks noGrp="1"/>
          </p:cNvSpPr>
          <p:nvPr>
            <p:ph idx="1"/>
          </p:nvPr>
        </p:nvSpPr>
        <p:spPr/>
        <p:txBody>
          <a:bodyPr/>
          <a:lstStyle/>
          <a:p>
            <a:pPr eaLnBrk="1" hangingPunct="1"/>
            <a:r>
              <a:rPr lang="en-US" dirty="0" smtClean="0">
                <a:latin typeface="Times New Roman" pitchFamily="18" charset="0"/>
                <a:cs typeface="Times New Roman" pitchFamily="18" charset="0"/>
                <a:hlinkClick r:id="rId2"/>
              </a:rPr>
              <a:t>http://www.innovations.ahrq.gov/content.aspx?id=1843#</a:t>
            </a:r>
            <a:endParaRPr lang="en-US" dirty="0" smtClean="0">
              <a:latin typeface="Times New Roman" pitchFamily="18" charset="0"/>
              <a:cs typeface="Times New Roman" pitchFamily="18" charset="0"/>
            </a:endParaRPr>
          </a:p>
          <a:p>
            <a:pPr eaLnBrk="1" hangingPunct="1"/>
            <a:r>
              <a:rPr lang="en-US" dirty="0" smtClean="0">
                <a:hlinkClick r:id="rId3"/>
              </a:rPr>
              <a:t>http://www.innovations.ahrq.gov/videos.aspx#Oliver</a:t>
            </a:r>
            <a:endParaRPr lang="en-US" dirty="0" smtClean="0"/>
          </a:p>
          <a:p>
            <a:pPr eaLnBrk="1" hangingPunct="1"/>
            <a:r>
              <a:rPr lang="en-US" dirty="0" smtClean="0">
                <a:hlinkClick r:id="rId4"/>
              </a:rPr>
              <a:t>http://www.healthymemphis.org</a:t>
            </a:r>
            <a:endParaRPr lang="en-US" dirty="0" smtClean="0"/>
          </a:p>
          <a:p>
            <a:pPr eaLnBrk="1" hangingPunct="1"/>
            <a:r>
              <a:rPr lang="en-US" u="sng" dirty="0" smtClean="0">
                <a:hlinkClick r:id="rId5"/>
              </a:rPr>
              <a:t>http://www.christcommunityhealth.org</a:t>
            </a:r>
            <a:endParaRPr lang="en-US" dirty="0" smtClean="0"/>
          </a:p>
          <a:p>
            <a:pPr eaLnBrk="1" hangingPunct="1"/>
            <a:r>
              <a:rPr lang="en-US" u="sng" dirty="0" smtClean="0">
                <a:hlinkClick r:id="rId6"/>
              </a:rPr>
              <a:t>http://www.innovations.ahrq.gov</a:t>
            </a:r>
            <a:endParaRPr lang="en-US" dirty="0" smtClean="0"/>
          </a:p>
          <a:p>
            <a:pPr eaLnBrk="1" hangingPunct="1"/>
            <a:r>
              <a:rPr lang="en-US" u="sng" dirty="0" smtClean="0">
                <a:hlinkClick r:id="rId7"/>
              </a:rPr>
              <a:t>http://</a:t>
            </a:r>
            <a:r>
              <a:rPr lang="en-US" u="sng" smtClean="0">
                <a:hlinkClick r:id="rId7"/>
              </a:rPr>
              <a:t>www.lifp.org</a:t>
            </a:r>
            <a:endParaRPr lang="en-US" dirty="0" smtClean="0"/>
          </a:p>
          <a:p>
            <a:pPr eaLnBrk="1" hangingPunct="1"/>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3" descr="HRSA 2008 Report Card"/>
          <p:cNvPicPr>
            <a:picLocks noChangeAspect="1"/>
          </p:cNvPicPr>
          <p:nvPr/>
        </p:nvPicPr>
        <p:blipFill>
          <a:blip r:embed="rId2"/>
          <a:srcRect/>
          <a:stretch>
            <a:fillRect/>
          </a:stretch>
        </p:blipFill>
        <p:spPr bwMode="auto">
          <a:xfrm>
            <a:off x="269875" y="-227013"/>
            <a:ext cx="8874125" cy="6858001"/>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r>
              <a:rPr lang="en-US" dirty="0" smtClean="0">
                <a:latin typeface="Times New Roman" pitchFamily="18" charset="0"/>
                <a:cs typeface="Times New Roman" pitchFamily="18" charset="0"/>
              </a:rPr>
              <a:t>Program Statement</a:t>
            </a:r>
          </a:p>
        </p:txBody>
      </p:sp>
      <p:sp>
        <p:nvSpPr>
          <p:cNvPr id="5123" name="Content Placeholder 2"/>
          <p:cNvSpPr>
            <a:spLocks noGrp="1"/>
          </p:cNvSpPr>
          <p:nvPr>
            <p:ph idx="1"/>
          </p:nvPr>
        </p:nvSpPr>
        <p:spPr/>
        <p:txBody>
          <a:bodyPr/>
          <a:lstStyle/>
          <a:p>
            <a:pPr algn="ctr" eaLnBrk="1" hangingPunct="1">
              <a:buFont typeface="Arial" charset="0"/>
              <a:buNone/>
            </a:pPr>
            <a:r>
              <a:rPr lang="en-US" sz="2800" smtClean="0">
                <a:latin typeface="Times New Roman" pitchFamily="18" charset="0"/>
                <a:cs typeface="Times New Roman" pitchFamily="18" charset="0"/>
              </a:rPr>
              <a:t>Memphis Healthy Churches is positioned on the front line in the fight against preventable diseases in the African American Community including cancer, cardiovascular disease, obesity, diabetes and HIV/AIDS. Currently, we provide disease prevention education in African American churches. Volunteer Health Representatives are trained to promote lifestyle changes and healthy behaviors in their congregation. </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US" sz="4000" dirty="0" smtClean="0">
                <a:latin typeface="Times New Roman" pitchFamily="18" charset="0"/>
                <a:cs typeface="Times New Roman" pitchFamily="18" charset="0"/>
              </a:rPr>
              <a:t>What is Memphis Healthy Churches?</a:t>
            </a:r>
          </a:p>
        </p:txBody>
      </p:sp>
      <p:sp>
        <p:nvSpPr>
          <p:cNvPr id="6147" name="Content Placeholder 2"/>
          <p:cNvSpPr>
            <a:spLocks noGrp="1"/>
          </p:cNvSpPr>
          <p:nvPr>
            <p:ph idx="1"/>
          </p:nvPr>
        </p:nvSpPr>
        <p:spPr/>
        <p:txBody>
          <a:bodyPr/>
          <a:lstStyle/>
          <a:p>
            <a:pPr eaLnBrk="1" hangingPunct="1"/>
            <a:r>
              <a:rPr lang="en-US" smtClean="0">
                <a:latin typeface="Times New Roman" pitchFamily="18" charset="0"/>
                <a:cs typeface="Times New Roman" pitchFamily="18" charset="0"/>
              </a:rPr>
              <a:t>Began in 1998, as a partnership with Baptist Memorial Health Care Corporation and CCHS, Inc as the ACCESS ( A Community-based Cancer Education and Support Services) Program</a:t>
            </a:r>
          </a:p>
          <a:p>
            <a:pPr eaLnBrk="1" hangingPunct="1"/>
            <a:r>
              <a:rPr lang="en-US" smtClean="0">
                <a:latin typeface="Times New Roman" pitchFamily="18" charset="0"/>
                <a:cs typeface="Times New Roman" pitchFamily="18" charset="0"/>
              </a:rPr>
              <a:t>In the first year, over 20 churches participated in the program</a:t>
            </a: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en-US" dirty="0" smtClean="0">
                <a:latin typeface="Times New Roman" pitchFamily="18" charset="0"/>
                <a:cs typeface="Times New Roman" pitchFamily="18" charset="0"/>
              </a:rPr>
              <a:t>What is Memphis Healthy Churches Continued</a:t>
            </a:r>
          </a:p>
        </p:txBody>
      </p:sp>
      <p:sp>
        <p:nvSpPr>
          <p:cNvPr id="7171" name="Content Placeholder 2"/>
          <p:cNvSpPr>
            <a:spLocks noGrp="1"/>
          </p:cNvSpPr>
          <p:nvPr>
            <p:ph idx="1"/>
          </p:nvPr>
        </p:nvSpPr>
        <p:spPr/>
        <p:txBody>
          <a:bodyPr/>
          <a:lstStyle/>
          <a:p>
            <a:pPr eaLnBrk="1" hangingPunct="1"/>
            <a:r>
              <a:rPr lang="en-US" sz="2800" smtClean="0">
                <a:latin typeface="Times New Roman" pitchFamily="18" charset="0"/>
                <a:cs typeface="Times New Roman" pitchFamily="18" charset="0"/>
              </a:rPr>
              <a:t>Due to the programs’ successful reception, we seized the opportunity to include other major diseases that effect African Americans, such as Diabetes, Heart Disease, Stroke and HIV/AIDS</a:t>
            </a:r>
          </a:p>
          <a:p>
            <a:pPr eaLnBrk="1" hangingPunct="1"/>
            <a:r>
              <a:rPr lang="en-US" sz="2800" smtClean="0">
                <a:latin typeface="Times New Roman" pitchFamily="18" charset="0"/>
                <a:cs typeface="Times New Roman" pitchFamily="18" charset="0"/>
              </a:rPr>
              <a:t>In 1999, name changed to “Memphis Healthy Churches”</a:t>
            </a:r>
          </a:p>
          <a:p>
            <a:pPr eaLnBrk="1" hangingPunct="1"/>
            <a:r>
              <a:rPr lang="en-US" sz="2800" smtClean="0">
                <a:latin typeface="Times New Roman" pitchFamily="18" charset="0"/>
                <a:cs typeface="Times New Roman" pitchFamily="18" charset="0"/>
              </a:rPr>
              <a:t>Since 1998, we have enrolled 100 churches, with 151 Church Health Representatives (CHR) participating in the program</a:t>
            </a: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Content Placeholder 5" descr="MHC Community Flow Chart"/>
          <p:cNvPicPr>
            <a:picLocks noGrp="1" noChangeAspect="1"/>
          </p:cNvPicPr>
          <p:nvPr>
            <p:ph idx="1"/>
          </p:nvPr>
        </p:nvPicPr>
        <p:blipFill>
          <a:blip r:embed="rId2"/>
          <a:srcRect/>
          <a:stretch>
            <a:fillRect/>
          </a:stretch>
        </p:blipFill>
        <p:spPr>
          <a:xfrm>
            <a:off x="207963" y="609600"/>
            <a:ext cx="8534400" cy="6026150"/>
          </a:xfrm>
        </p:spPr>
      </p:pic>
      <p:sp>
        <p:nvSpPr>
          <p:cNvPr id="2" name="Title 1"/>
          <p:cNvSpPr>
            <a:spLocks noGrp="1"/>
          </p:cNvSpPr>
          <p:nvPr>
            <p:ph type="title"/>
          </p:nvPr>
        </p:nvSpPr>
        <p:spPr/>
        <p:txBody>
          <a:bodyPr/>
          <a:lstStyle/>
          <a:p>
            <a:pPr rtl="0" fontAlgn="base"/>
            <a:r>
              <a:rPr lang="en-US" sz="3200" kern="1200" dirty="0" smtClean="0">
                <a:solidFill>
                  <a:srgbClr val="000000"/>
                </a:solidFill>
                <a:effectLst/>
                <a:latin typeface="Times New Roman"/>
                <a:ea typeface="+mn-ea"/>
                <a:cs typeface="Times New Roman"/>
              </a:rPr>
              <a:t>Original Stakeholders</a:t>
            </a:r>
            <a:endParaRPr lang="en-US" dirty="0" smtClean="0">
              <a:effectLst/>
            </a:endParaRP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Content Placeholder 3" descr="MHC Program Flow"/>
          <p:cNvPicPr>
            <a:picLocks noGrp="1" noChangeAspect="1"/>
          </p:cNvPicPr>
          <p:nvPr>
            <p:ph idx="1"/>
          </p:nvPr>
        </p:nvPicPr>
        <p:blipFill>
          <a:blip r:embed="rId3"/>
          <a:srcRect/>
          <a:stretch>
            <a:fillRect/>
          </a:stretch>
        </p:blipFill>
        <p:spPr>
          <a:xfrm>
            <a:off x="457200" y="179388"/>
            <a:ext cx="8451850" cy="6165850"/>
          </a:xfrm>
        </p:spPr>
      </p:pic>
      <p:sp>
        <p:nvSpPr>
          <p:cNvPr id="2" name="Title 1"/>
          <p:cNvSpPr>
            <a:spLocks noGrp="1"/>
          </p:cNvSpPr>
          <p:nvPr>
            <p:ph type="title"/>
          </p:nvPr>
        </p:nvSpPr>
        <p:spPr>
          <a:xfrm>
            <a:off x="457200" y="6165067"/>
            <a:ext cx="8229600" cy="545422"/>
          </a:xfrm>
        </p:spPr>
        <p:txBody>
          <a:bodyPr anchor="t">
            <a:normAutofit/>
          </a:bodyPr>
          <a:lstStyle/>
          <a:p>
            <a:pPr rtl="0" fontAlgn="base"/>
            <a:r>
              <a:rPr lang="en-US" sz="2200" b="1" kern="1200" dirty="0" smtClean="0">
                <a:solidFill>
                  <a:srgbClr val="000000"/>
                </a:solidFill>
                <a:effectLst/>
                <a:latin typeface="Times New Roman"/>
                <a:ea typeface="+mn-ea"/>
                <a:cs typeface="Times New Roman"/>
              </a:rPr>
              <a:t>This program model may be adapted for other target populations</a:t>
            </a:r>
            <a:endParaRPr lang="en-US" sz="2200" dirty="0" smtClean="0">
              <a:effectLst/>
            </a:endParaRP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dirty="0" smtClean="0">
                <a:latin typeface="Times New Roman" pitchFamily="18" charset="0"/>
                <a:cs typeface="Times New Roman" pitchFamily="18" charset="0"/>
              </a:rPr>
              <a:t>Pastor’s Role</a:t>
            </a:r>
          </a:p>
        </p:txBody>
      </p:sp>
      <p:sp>
        <p:nvSpPr>
          <p:cNvPr id="10243" name="Content Placeholder 2"/>
          <p:cNvSpPr>
            <a:spLocks noGrp="1"/>
          </p:cNvSpPr>
          <p:nvPr>
            <p:ph idx="1"/>
          </p:nvPr>
        </p:nvSpPr>
        <p:spPr/>
        <p:txBody>
          <a:bodyPr/>
          <a:lstStyle/>
          <a:p>
            <a:pPr eaLnBrk="1" hangingPunct="1"/>
            <a:r>
              <a:rPr lang="en-US" sz="2800" smtClean="0">
                <a:latin typeface="Times New Roman" pitchFamily="18" charset="0"/>
                <a:cs typeface="Times New Roman" pitchFamily="18" charset="0"/>
              </a:rPr>
              <a:t>Education is the cornerstone of awareness</a:t>
            </a:r>
          </a:p>
          <a:p>
            <a:pPr eaLnBrk="1" hangingPunct="1"/>
            <a:r>
              <a:rPr lang="en-US" sz="2800" smtClean="0">
                <a:latin typeface="Times New Roman" pitchFamily="18" charset="0"/>
                <a:cs typeface="Times New Roman" pitchFamily="18" charset="0"/>
              </a:rPr>
              <a:t>Pastors have the opportunity on a weekly basis to integrate health awareness into their sermons</a:t>
            </a:r>
          </a:p>
          <a:p>
            <a:pPr eaLnBrk="1" hangingPunct="1"/>
            <a:r>
              <a:rPr lang="en-US" sz="2800" smtClean="0">
                <a:latin typeface="Times New Roman" pitchFamily="18" charset="0"/>
                <a:cs typeface="Times New Roman" pitchFamily="18" charset="0"/>
              </a:rPr>
              <a:t>Pastors provide information that will assist their congregation in making informed health choices</a:t>
            </a:r>
          </a:p>
          <a:p>
            <a:pPr eaLnBrk="1" hangingPunct="1"/>
            <a:r>
              <a:rPr lang="en-US" sz="2800" smtClean="0">
                <a:latin typeface="Times New Roman" pitchFamily="18" charset="0"/>
                <a:cs typeface="Times New Roman" pitchFamily="18" charset="0"/>
              </a:rPr>
              <a:t>Pastors provide ongoing support and encouragement that helps their congregation be receptive to the activities offered from that health and wellness ministry</a:t>
            </a: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757</TotalTime>
  <Words>1069</Words>
  <Application>Microsoft Macintosh PowerPoint</Application>
  <PresentationFormat>On-screen Show (4:3)</PresentationFormat>
  <Paragraphs>130</Paragraphs>
  <Slides>20</Slides>
  <Notes>5</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An outreach program of Christ Community Health Services (CCHS) A Federally Qualified Healthcare Center Georgia M. Oliver, MS, BA, RN </vt:lpstr>
      <vt:lpstr>PowerPoint Presentation</vt:lpstr>
      <vt:lpstr>PowerPoint Presentation</vt:lpstr>
      <vt:lpstr>Program Statement</vt:lpstr>
      <vt:lpstr>What is Memphis Healthy Churches?</vt:lpstr>
      <vt:lpstr>What is Memphis Healthy Churches Continued</vt:lpstr>
      <vt:lpstr>Original Stakeholders </vt:lpstr>
      <vt:lpstr>This program model may be adapted for other target populations </vt:lpstr>
      <vt:lpstr>Pastor’s Role</vt:lpstr>
      <vt:lpstr>The Church Health Representative Role</vt:lpstr>
      <vt:lpstr>Who Trains the Volunteers/CHR?</vt:lpstr>
      <vt:lpstr>How the Church Promotes Healthy Lifestyles</vt:lpstr>
      <vt:lpstr>Measuring Healthy Outcomes</vt:lpstr>
      <vt:lpstr>Church Based Wellness Surveillance</vt:lpstr>
      <vt:lpstr>Lessons Learned</vt:lpstr>
      <vt:lpstr>What Did Not Work</vt:lpstr>
      <vt:lpstr>Current Status of Memphis Healthy Churches</vt:lpstr>
      <vt:lpstr>Adapted by other Organizations/Communities</vt:lpstr>
      <vt:lpstr>Next Steps</vt:lpstr>
      <vt:lpstr>Memphis Healthy Churches on The Web</vt:lpstr>
    </vt:vector>
  </TitlesOfParts>
  <Manager/>
  <Company>Christ Community Health Services</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
  <dc:creator>Jason Stevens</dc:creator>
  <cp:keywords/>
  <dc:description/>
  <cp:lastModifiedBy>Vanessa Graham</cp:lastModifiedBy>
  <cp:revision>75</cp:revision>
  <dcterms:created xsi:type="dcterms:W3CDTF">2011-09-02T22:01:04Z</dcterms:created>
  <dcterms:modified xsi:type="dcterms:W3CDTF">2011-10-20T20:39:02Z</dcterms:modified>
  <cp:category/>
</cp:coreProperties>
</file>