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embeddings/oleObject1.bin" ContentType="application/vnd.openxmlformats-officedocument.oleObject"/>
  <Override PartName="/ppt/embeddings/oleObject2.bin" ContentType="application/vnd.openxmlformats-officedocument.oleObject"/>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0"/>
  </p:notesMasterIdLst>
  <p:handoutMasterIdLst>
    <p:handoutMasterId r:id="rId61"/>
  </p:handoutMasterIdLst>
  <p:sldIdLst>
    <p:sldId id="401" r:id="rId2"/>
    <p:sldId id="416" r:id="rId3"/>
    <p:sldId id="414" r:id="rId4"/>
    <p:sldId id="425" r:id="rId5"/>
    <p:sldId id="421" r:id="rId6"/>
    <p:sldId id="417" r:id="rId7"/>
    <p:sldId id="411" r:id="rId8"/>
    <p:sldId id="423" r:id="rId9"/>
    <p:sldId id="426" r:id="rId10"/>
    <p:sldId id="429" r:id="rId11"/>
    <p:sldId id="430" r:id="rId12"/>
    <p:sldId id="431" r:id="rId13"/>
    <p:sldId id="432" r:id="rId14"/>
    <p:sldId id="477" r:id="rId15"/>
    <p:sldId id="433" r:id="rId16"/>
    <p:sldId id="434" r:id="rId17"/>
    <p:sldId id="435" r:id="rId18"/>
    <p:sldId id="436" r:id="rId19"/>
    <p:sldId id="437" r:id="rId20"/>
    <p:sldId id="438" r:id="rId21"/>
    <p:sldId id="439" r:id="rId22"/>
    <p:sldId id="440" r:id="rId23"/>
    <p:sldId id="441" r:id="rId24"/>
    <p:sldId id="442" r:id="rId25"/>
    <p:sldId id="443" r:id="rId26"/>
    <p:sldId id="444" r:id="rId27"/>
    <p:sldId id="445" r:id="rId28"/>
    <p:sldId id="446" r:id="rId29"/>
    <p:sldId id="447" r:id="rId30"/>
    <p:sldId id="448" r:id="rId31"/>
    <p:sldId id="449" r:id="rId32"/>
    <p:sldId id="450" r:id="rId33"/>
    <p:sldId id="451" r:id="rId34"/>
    <p:sldId id="452" r:id="rId35"/>
    <p:sldId id="453" r:id="rId36"/>
    <p:sldId id="454" r:id="rId37"/>
    <p:sldId id="455" r:id="rId38"/>
    <p:sldId id="456" r:id="rId39"/>
    <p:sldId id="457" r:id="rId40"/>
    <p:sldId id="458" r:id="rId41"/>
    <p:sldId id="459" r:id="rId42"/>
    <p:sldId id="475" r:id="rId43"/>
    <p:sldId id="460" r:id="rId44"/>
    <p:sldId id="461" r:id="rId45"/>
    <p:sldId id="462" r:id="rId46"/>
    <p:sldId id="464" r:id="rId47"/>
    <p:sldId id="465" r:id="rId48"/>
    <p:sldId id="466" r:id="rId49"/>
    <p:sldId id="467" r:id="rId50"/>
    <p:sldId id="468" r:id="rId51"/>
    <p:sldId id="469" r:id="rId52"/>
    <p:sldId id="470" r:id="rId53"/>
    <p:sldId id="471" r:id="rId54"/>
    <p:sldId id="472" r:id="rId55"/>
    <p:sldId id="473" r:id="rId56"/>
    <p:sldId id="474" r:id="rId57"/>
    <p:sldId id="476" r:id="rId58"/>
    <p:sldId id="427" r:id="rId59"/>
  </p:sldIdLst>
  <p:sldSz cx="9144000" cy="6858000" type="screen4x3"/>
  <p:notesSz cx="7010400" cy="9296400"/>
  <p:defaultTextStyle>
    <a:defPPr>
      <a:defRPr lang="en-US"/>
    </a:defPPr>
    <a:lvl1pPr algn="l" rtl="0" eaLnBrk="0" fontAlgn="base" hangingPunct="0">
      <a:spcBef>
        <a:spcPct val="0"/>
      </a:spcBef>
      <a:spcAft>
        <a:spcPct val="0"/>
      </a:spcAft>
      <a:defRPr sz="2800" i="1" kern="1200">
        <a:solidFill>
          <a:schemeClr val="tx1"/>
        </a:solidFill>
        <a:latin typeface="Times New Roman" charset="0"/>
        <a:ea typeface="ＭＳ Ｐゴシック" charset="0"/>
        <a:cs typeface="+mn-cs"/>
      </a:defRPr>
    </a:lvl1pPr>
    <a:lvl2pPr marL="457200" algn="l" rtl="0" eaLnBrk="0" fontAlgn="base" hangingPunct="0">
      <a:spcBef>
        <a:spcPct val="0"/>
      </a:spcBef>
      <a:spcAft>
        <a:spcPct val="0"/>
      </a:spcAft>
      <a:defRPr sz="2800" i="1" kern="1200">
        <a:solidFill>
          <a:schemeClr val="tx1"/>
        </a:solidFill>
        <a:latin typeface="Times New Roman" charset="0"/>
        <a:ea typeface="ＭＳ Ｐゴシック" charset="0"/>
        <a:cs typeface="+mn-cs"/>
      </a:defRPr>
    </a:lvl2pPr>
    <a:lvl3pPr marL="914400" algn="l" rtl="0" eaLnBrk="0" fontAlgn="base" hangingPunct="0">
      <a:spcBef>
        <a:spcPct val="0"/>
      </a:spcBef>
      <a:spcAft>
        <a:spcPct val="0"/>
      </a:spcAft>
      <a:defRPr sz="2800" i="1" kern="1200">
        <a:solidFill>
          <a:schemeClr val="tx1"/>
        </a:solidFill>
        <a:latin typeface="Times New Roman" charset="0"/>
        <a:ea typeface="ＭＳ Ｐゴシック" charset="0"/>
        <a:cs typeface="+mn-cs"/>
      </a:defRPr>
    </a:lvl3pPr>
    <a:lvl4pPr marL="1371600" algn="l" rtl="0" eaLnBrk="0" fontAlgn="base" hangingPunct="0">
      <a:spcBef>
        <a:spcPct val="0"/>
      </a:spcBef>
      <a:spcAft>
        <a:spcPct val="0"/>
      </a:spcAft>
      <a:defRPr sz="2800" i="1" kern="1200">
        <a:solidFill>
          <a:schemeClr val="tx1"/>
        </a:solidFill>
        <a:latin typeface="Times New Roman" charset="0"/>
        <a:ea typeface="ＭＳ Ｐゴシック" charset="0"/>
        <a:cs typeface="+mn-cs"/>
      </a:defRPr>
    </a:lvl4pPr>
    <a:lvl5pPr marL="1828800" algn="l" rtl="0" eaLnBrk="0" fontAlgn="base" hangingPunct="0">
      <a:spcBef>
        <a:spcPct val="0"/>
      </a:spcBef>
      <a:spcAft>
        <a:spcPct val="0"/>
      </a:spcAft>
      <a:defRPr sz="2800" i="1" kern="1200">
        <a:solidFill>
          <a:schemeClr val="tx1"/>
        </a:solidFill>
        <a:latin typeface="Times New Roman" charset="0"/>
        <a:ea typeface="ＭＳ Ｐゴシック" charset="0"/>
        <a:cs typeface="+mn-cs"/>
      </a:defRPr>
    </a:lvl5pPr>
    <a:lvl6pPr marL="2286000" algn="l" defTabSz="457200" rtl="0" eaLnBrk="1" latinLnBrk="0" hangingPunct="1">
      <a:defRPr sz="2800" i="1" kern="1200">
        <a:solidFill>
          <a:schemeClr val="tx1"/>
        </a:solidFill>
        <a:latin typeface="Times New Roman" charset="0"/>
        <a:ea typeface="ＭＳ Ｐゴシック" charset="0"/>
        <a:cs typeface="+mn-cs"/>
      </a:defRPr>
    </a:lvl6pPr>
    <a:lvl7pPr marL="2743200" algn="l" defTabSz="457200" rtl="0" eaLnBrk="1" latinLnBrk="0" hangingPunct="1">
      <a:defRPr sz="2800" i="1" kern="1200">
        <a:solidFill>
          <a:schemeClr val="tx1"/>
        </a:solidFill>
        <a:latin typeface="Times New Roman" charset="0"/>
        <a:ea typeface="ＭＳ Ｐゴシック" charset="0"/>
        <a:cs typeface="+mn-cs"/>
      </a:defRPr>
    </a:lvl7pPr>
    <a:lvl8pPr marL="3200400" algn="l" defTabSz="457200" rtl="0" eaLnBrk="1" latinLnBrk="0" hangingPunct="1">
      <a:defRPr sz="2800" i="1" kern="1200">
        <a:solidFill>
          <a:schemeClr val="tx1"/>
        </a:solidFill>
        <a:latin typeface="Times New Roman" charset="0"/>
        <a:ea typeface="ＭＳ Ｐゴシック" charset="0"/>
        <a:cs typeface="+mn-cs"/>
      </a:defRPr>
    </a:lvl8pPr>
    <a:lvl9pPr marL="3657600" algn="l" defTabSz="457200" rtl="0" eaLnBrk="1" latinLnBrk="0" hangingPunct="1">
      <a:defRPr sz="2800" i="1" kern="1200">
        <a:solidFill>
          <a:schemeClr val="tx1"/>
        </a:solidFill>
        <a:latin typeface="Times New Roman"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FF"/>
    <a:srgbClr val="66CCFF"/>
    <a:srgbClr val="0000E4"/>
    <a:srgbClr val="0000F0"/>
    <a:srgbClr val="1B8DFF"/>
    <a:srgbClr val="0066FF"/>
    <a:srgbClr val="0000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4" autoAdjust="0"/>
    <p:restoredTop sz="86374" autoAdjust="0"/>
  </p:normalViewPr>
  <p:slideViewPr>
    <p:cSldViewPr>
      <p:cViewPr varScale="1">
        <p:scale>
          <a:sx n="127" d="100"/>
          <a:sy n="127" d="100"/>
        </p:scale>
        <p:origin x="-216" y="-112"/>
      </p:cViewPr>
      <p:guideLst>
        <p:guide orient="horz" pos="2160"/>
        <p:guide pos="2880"/>
      </p:guideLst>
    </p:cSldViewPr>
  </p:slideViewPr>
  <p:outlineViewPr>
    <p:cViewPr>
      <p:scale>
        <a:sx n="33" d="100"/>
        <a:sy n="33" d="100"/>
      </p:scale>
      <p:origin x="0" y="57568"/>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2784" y="210"/>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notesMaster" Target="notesMasters/notesMaster1.xml"/><Relationship Id="rId61" Type="http://schemas.openxmlformats.org/officeDocument/2006/relationships/handoutMaster" Target="handoutMasters/handoutMaster1.xml"/><Relationship Id="rId62"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A05E86-C660-471C-B3B9-93B752979203}" type="doc">
      <dgm:prSet loTypeId="urn:microsoft.com/office/officeart/2005/8/layout/matrix2" loCatId="matrix" qsTypeId="urn:microsoft.com/office/officeart/2005/8/quickstyle/3d2" qsCatId="3D" csTypeId="urn:microsoft.com/office/officeart/2005/8/colors/accent1_2" csCatId="accent1" phldr="1"/>
      <dgm:spPr/>
      <dgm:t>
        <a:bodyPr/>
        <a:lstStyle/>
        <a:p>
          <a:endParaRPr lang="en-US"/>
        </a:p>
      </dgm:t>
    </dgm:pt>
    <dgm:pt modelId="{F779ABCD-54B0-4F90-B8E1-67E6AD3A23FB}">
      <dgm:prSet phldrT="[Text]" custT="1"/>
      <dgm:spPr>
        <a:solidFill>
          <a:srgbClr val="002060"/>
        </a:solidFill>
      </dgm:spPr>
      <dgm:t>
        <a:bodyPr/>
        <a:lstStyle/>
        <a:p>
          <a:r>
            <a:rPr lang="en-US" sz="2700" dirty="0" smtClean="0"/>
            <a:t>Is the product being used?</a:t>
          </a:r>
          <a:endParaRPr lang="en-US" sz="2700" dirty="0"/>
        </a:p>
      </dgm:t>
    </dgm:pt>
    <dgm:pt modelId="{F259ECA8-B08B-420D-AFEE-EF444A73C59F}" type="parTrans" cxnId="{FBCFB1E5-E066-4E33-9978-7A10DA6DAC50}">
      <dgm:prSet/>
      <dgm:spPr/>
      <dgm:t>
        <a:bodyPr/>
        <a:lstStyle/>
        <a:p>
          <a:endParaRPr lang="en-US"/>
        </a:p>
      </dgm:t>
    </dgm:pt>
    <dgm:pt modelId="{C3692F05-17C4-4A4D-ABA3-6BC76081EB65}" type="sibTrans" cxnId="{FBCFB1E5-E066-4E33-9978-7A10DA6DAC50}">
      <dgm:prSet/>
      <dgm:spPr/>
      <dgm:t>
        <a:bodyPr/>
        <a:lstStyle/>
        <a:p>
          <a:endParaRPr lang="en-US"/>
        </a:p>
      </dgm:t>
    </dgm:pt>
    <dgm:pt modelId="{8FA01FD4-48BD-4269-8CD9-25CB0CCF1FC8}">
      <dgm:prSet phldrT="[Text]"/>
      <dgm:spPr>
        <a:solidFill>
          <a:srgbClr val="002060"/>
        </a:solidFill>
      </dgm:spPr>
      <dgm:t>
        <a:bodyPr/>
        <a:lstStyle/>
        <a:p>
          <a:r>
            <a:rPr lang="en-US" dirty="0" smtClean="0"/>
            <a:t>How can it be improved/ refined?</a:t>
          </a:r>
          <a:endParaRPr lang="en-US" dirty="0"/>
        </a:p>
      </dgm:t>
    </dgm:pt>
    <dgm:pt modelId="{5A3098A6-D97D-4AA4-A3E4-44BA5532D7CE}" type="parTrans" cxnId="{A8AD39F2-841D-49FF-95D1-07A60996A714}">
      <dgm:prSet/>
      <dgm:spPr/>
      <dgm:t>
        <a:bodyPr/>
        <a:lstStyle/>
        <a:p>
          <a:endParaRPr lang="en-US"/>
        </a:p>
      </dgm:t>
    </dgm:pt>
    <dgm:pt modelId="{60CCBFB0-DC6E-4563-A651-0E212AF50BE2}" type="sibTrans" cxnId="{A8AD39F2-841D-49FF-95D1-07A60996A714}">
      <dgm:prSet/>
      <dgm:spPr/>
      <dgm:t>
        <a:bodyPr/>
        <a:lstStyle/>
        <a:p>
          <a:endParaRPr lang="en-US"/>
        </a:p>
      </dgm:t>
    </dgm:pt>
    <dgm:pt modelId="{BFD170F0-D802-4198-A93D-A54C52BB9C4E}">
      <dgm:prSet phldrT="[Text]" phldr="1"/>
      <dgm:spPr/>
      <dgm:t>
        <a:bodyPr/>
        <a:lstStyle/>
        <a:p>
          <a:endParaRPr lang="en-US" dirty="0"/>
        </a:p>
      </dgm:t>
    </dgm:pt>
    <dgm:pt modelId="{69D5D61E-658E-418D-A0D0-0AB994BD803C}" type="parTrans" cxnId="{2BDEE4CD-260A-4DCA-A6AA-D82A3DBDABE1}">
      <dgm:prSet/>
      <dgm:spPr/>
      <dgm:t>
        <a:bodyPr/>
        <a:lstStyle/>
        <a:p>
          <a:endParaRPr lang="en-US"/>
        </a:p>
      </dgm:t>
    </dgm:pt>
    <dgm:pt modelId="{3DCCE3D6-2A34-486A-936B-E986F758CEB2}" type="sibTrans" cxnId="{2BDEE4CD-260A-4DCA-A6AA-D82A3DBDABE1}">
      <dgm:prSet/>
      <dgm:spPr/>
      <dgm:t>
        <a:bodyPr/>
        <a:lstStyle/>
        <a:p>
          <a:endParaRPr lang="en-US"/>
        </a:p>
      </dgm:t>
    </dgm:pt>
    <dgm:pt modelId="{83FDAA8C-3BAA-4359-B7FC-F2D4E879605C}">
      <dgm:prSet phldrT="[Text]" phldr="1"/>
      <dgm:spPr/>
      <dgm:t>
        <a:bodyPr/>
        <a:lstStyle/>
        <a:p>
          <a:endParaRPr lang="en-US" dirty="0"/>
        </a:p>
      </dgm:t>
    </dgm:pt>
    <dgm:pt modelId="{AFB4C98D-6E24-4BB8-9629-B21CD86C103E}" type="parTrans" cxnId="{5BA7F988-6A32-45AD-9DEB-AB8BF4836A69}">
      <dgm:prSet/>
      <dgm:spPr/>
      <dgm:t>
        <a:bodyPr/>
        <a:lstStyle/>
        <a:p>
          <a:endParaRPr lang="en-US"/>
        </a:p>
      </dgm:t>
    </dgm:pt>
    <dgm:pt modelId="{D0E5B477-E858-4DD3-89FF-60047AF36452}" type="sibTrans" cxnId="{5BA7F988-6A32-45AD-9DEB-AB8BF4836A69}">
      <dgm:prSet/>
      <dgm:spPr/>
      <dgm:t>
        <a:bodyPr/>
        <a:lstStyle/>
        <a:p>
          <a:endParaRPr lang="en-US"/>
        </a:p>
      </dgm:t>
    </dgm:pt>
    <dgm:pt modelId="{8F0B3D96-7915-4FD7-9746-F203A942293B}">
      <dgm:prSet phldrT="[Text]" custT="1"/>
      <dgm:spPr>
        <a:solidFill>
          <a:srgbClr val="002060"/>
        </a:solidFill>
      </dgm:spPr>
      <dgm:t>
        <a:bodyPr/>
        <a:lstStyle/>
        <a:p>
          <a:r>
            <a:rPr lang="en-US" sz="2700" dirty="0" smtClean="0"/>
            <a:t>Is it being used correctly?</a:t>
          </a:r>
          <a:endParaRPr lang="en-US" sz="2700" dirty="0"/>
        </a:p>
      </dgm:t>
    </dgm:pt>
    <dgm:pt modelId="{4284847C-3003-4B43-8ADA-35C356D577CC}" type="parTrans" cxnId="{B2386860-9C0E-413A-8E82-2F1AD04B1528}">
      <dgm:prSet/>
      <dgm:spPr/>
      <dgm:t>
        <a:bodyPr/>
        <a:lstStyle/>
        <a:p>
          <a:endParaRPr lang="en-US"/>
        </a:p>
      </dgm:t>
    </dgm:pt>
    <dgm:pt modelId="{E086FAB6-A011-4528-B054-7C204E9E6FD6}" type="sibTrans" cxnId="{B2386860-9C0E-413A-8E82-2F1AD04B1528}">
      <dgm:prSet/>
      <dgm:spPr/>
      <dgm:t>
        <a:bodyPr/>
        <a:lstStyle/>
        <a:p>
          <a:endParaRPr lang="en-US"/>
        </a:p>
      </dgm:t>
    </dgm:pt>
    <dgm:pt modelId="{4BC73AA1-5D72-4457-A8BB-2C5669C4E9D0}">
      <dgm:prSet phldrT="[Text]" custT="1"/>
      <dgm:spPr>
        <a:solidFill>
          <a:srgbClr val="002060"/>
        </a:solidFill>
      </dgm:spPr>
      <dgm:t>
        <a:bodyPr/>
        <a:lstStyle/>
        <a:p>
          <a:r>
            <a:rPr lang="en-US" sz="2700" dirty="0" smtClean="0"/>
            <a:t>Is it useful in its current form</a:t>
          </a:r>
          <a:r>
            <a:rPr lang="en-US" sz="2400" dirty="0" smtClean="0"/>
            <a:t>?</a:t>
          </a:r>
          <a:endParaRPr lang="en-US" sz="2400" dirty="0"/>
        </a:p>
      </dgm:t>
    </dgm:pt>
    <dgm:pt modelId="{81E43E6C-266F-45DF-BB29-4055A1AC74F0}" type="parTrans" cxnId="{9AB03CD9-15F3-4C2F-AA8D-FF03AAEA01EF}">
      <dgm:prSet/>
      <dgm:spPr/>
      <dgm:t>
        <a:bodyPr/>
        <a:lstStyle/>
        <a:p>
          <a:endParaRPr lang="en-US"/>
        </a:p>
      </dgm:t>
    </dgm:pt>
    <dgm:pt modelId="{C159F31C-C943-464E-B6D2-5369AA59092A}" type="sibTrans" cxnId="{9AB03CD9-15F3-4C2F-AA8D-FF03AAEA01EF}">
      <dgm:prSet/>
      <dgm:spPr/>
      <dgm:t>
        <a:bodyPr/>
        <a:lstStyle/>
        <a:p>
          <a:endParaRPr lang="en-US"/>
        </a:p>
      </dgm:t>
    </dgm:pt>
    <dgm:pt modelId="{9A64294B-7812-4633-9702-32B8CB28DC34}" type="pres">
      <dgm:prSet presAssocID="{89A05E86-C660-471C-B3B9-93B752979203}" presName="matrix" presStyleCnt="0">
        <dgm:presLayoutVars>
          <dgm:chMax val="1"/>
          <dgm:dir/>
          <dgm:resizeHandles val="exact"/>
        </dgm:presLayoutVars>
      </dgm:prSet>
      <dgm:spPr/>
      <dgm:t>
        <a:bodyPr/>
        <a:lstStyle/>
        <a:p>
          <a:endParaRPr lang="en-US"/>
        </a:p>
      </dgm:t>
    </dgm:pt>
    <dgm:pt modelId="{65C828A7-C4FF-4106-B95A-EADFAA18BDDF}" type="pres">
      <dgm:prSet presAssocID="{89A05E86-C660-471C-B3B9-93B752979203}" presName="axisShape" presStyleLbl="bgShp" presStyleIdx="0" presStyleCnt="1"/>
      <dgm:spPr/>
    </dgm:pt>
    <dgm:pt modelId="{56BF9A12-409F-4FE6-911C-06686F35C6E9}" type="pres">
      <dgm:prSet presAssocID="{89A05E86-C660-471C-B3B9-93B752979203}" presName="rect1" presStyleLbl="node1" presStyleIdx="0" presStyleCnt="4">
        <dgm:presLayoutVars>
          <dgm:chMax val="0"/>
          <dgm:chPref val="0"/>
          <dgm:bulletEnabled val="1"/>
        </dgm:presLayoutVars>
      </dgm:prSet>
      <dgm:spPr/>
      <dgm:t>
        <a:bodyPr/>
        <a:lstStyle/>
        <a:p>
          <a:endParaRPr lang="en-US"/>
        </a:p>
      </dgm:t>
    </dgm:pt>
    <dgm:pt modelId="{2DF8EC64-ED2C-4FB1-A27B-CA83D751383C}" type="pres">
      <dgm:prSet presAssocID="{89A05E86-C660-471C-B3B9-93B752979203}" presName="rect2" presStyleLbl="node1" presStyleIdx="1" presStyleCnt="4">
        <dgm:presLayoutVars>
          <dgm:chMax val="0"/>
          <dgm:chPref val="0"/>
          <dgm:bulletEnabled val="1"/>
        </dgm:presLayoutVars>
      </dgm:prSet>
      <dgm:spPr/>
      <dgm:t>
        <a:bodyPr/>
        <a:lstStyle/>
        <a:p>
          <a:endParaRPr lang="en-US"/>
        </a:p>
      </dgm:t>
    </dgm:pt>
    <dgm:pt modelId="{F9A04304-7943-4A15-BFBF-ADFB126C5A4D}" type="pres">
      <dgm:prSet presAssocID="{89A05E86-C660-471C-B3B9-93B752979203}" presName="rect3" presStyleLbl="node1" presStyleIdx="2" presStyleCnt="4">
        <dgm:presLayoutVars>
          <dgm:chMax val="0"/>
          <dgm:chPref val="0"/>
          <dgm:bulletEnabled val="1"/>
        </dgm:presLayoutVars>
      </dgm:prSet>
      <dgm:spPr>
        <a:solidFill>
          <a:srgbClr val="002060"/>
        </a:solidFill>
      </dgm:spPr>
      <dgm:t>
        <a:bodyPr/>
        <a:lstStyle/>
        <a:p>
          <a:endParaRPr lang="en-US"/>
        </a:p>
      </dgm:t>
    </dgm:pt>
    <dgm:pt modelId="{4F24633C-443E-4815-9F23-470F01C0E074}" type="pres">
      <dgm:prSet presAssocID="{89A05E86-C660-471C-B3B9-93B752979203}" presName="rect4" presStyleLbl="node1" presStyleIdx="3" presStyleCnt="4">
        <dgm:presLayoutVars>
          <dgm:chMax val="0"/>
          <dgm:chPref val="0"/>
          <dgm:bulletEnabled val="1"/>
        </dgm:presLayoutVars>
      </dgm:prSet>
      <dgm:spPr/>
      <dgm:t>
        <a:bodyPr/>
        <a:lstStyle/>
        <a:p>
          <a:endParaRPr lang="en-US"/>
        </a:p>
      </dgm:t>
    </dgm:pt>
  </dgm:ptLst>
  <dgm:cxnLst>
    <dgm:cxn modelId="{5BA7F988-6A32-45AD-9DEB-AB8BF4836A69}" srcId="{89A05E86-C660-471C-B3B9-93B752979203}" destId="{83FDAA8C-3BAA-4359-B7FC-F2D4E879605C}" srcOrd="5" destOrd="0" parTransId="{AFB4C98D-6E24-4BB8-9629-B21CD86C103E}" sibTransId="{D0E5B477-E858-4DD3-89FF-60047AF36452}"/>
    <dgm:cxn modelId="{51746ABE-F8FF-4EB6-83EF-61006D422E53}" type="presOf" srcId="{8F0B3D96-7915-4FD7-9746-F203A942293B}" destId="{2DF8EC64-ED2C-4FB1-A27B-CA83D751383C}" srcOrd="0" destOrd="0" presId="urn:microsoft.com/office/officeart/2005/8/layout/matrix2"/>
    <dgm:cxn modelId="{DD14AB14-B737-48C5-8F76-24D73F87657E}" type="presOf" srcId="{8FA01FD4-48BD-4269-8CD9-25CB0CCF1FC8}" destId="{4F24633C-443E-4815-9F23-470F01C0E074}" srcOrd="0" destOrd="0" presId="urn:microsoft.com/office/officeart/2005/8/layout/matrix2"/>
    <dgm:cxn modelId="{5E573D18-C398-44BB-B4D4-534C1A97213A}" type="presOf" srcId="{F779ABCD-54B0-4F90-B8E1-67E6AD3A23FB}" destId="{56BF9A12-409F-4FE6-911C-06686F35C6E9}" srcOrd="0" destOrd="0" presId="urn:microsoft.com/office/officeart/2005/8/layout/matrix2"/>
    <dgm:cxn modelId="{B2386860-9C0E-413A-8E82-2F1AD04B1528}" srcId="{89A05E86-C660-471C-B3B9-93B752979203}" destId="{8F0B3D96-7915-4FD7-9746-F203A942293B}" srcOrd="1" destOrd="0" parTransId="{4284847C-3003-4B43-8ADA-35C356D577CC}" sibTransId="{E086FAB6-A011-4528-B054-7C204E9E6FD6}"/>
    <dgm:cxn modelId="{3110B81F-666A-4CB1-9EC0-B3C5B605ECE9}" type="presOf" srcId="{4BC73AA1-5D72-4457-A8BB-2C5669C4E9D0}" destId="{F9A04304-7943-4A15-BFBF-ADFB126C5A4D}" srcOrd="0" destOrd="0" presId="urn:microsoft.com/office/officeart/2005/8/layout/matrix2"/>
    <dgm:cxn modelId="{B267771E-01C9-4F76-B0B2-6EB0DC64D223}" type="presOf" srcId="{89A05E86-C660-471C-B3B9-93B752979203}" destId="{9A64294B-7812-4633-9702-32B8CB28DC34}" srcOrd="0" destOrd="0" presId="urn:microsoft.com/office/officeart/2005/8/layout/matrix2"/>
    <dgm:cxn modelId="{FBCFB1E5-E066-4E33-9978-7A10DA6DAC50}" srcId="{89A05E86-C660-471C-B3B9-93B752979203}" destId="{F779ABCD-54B0-4F90-B8E1-67E6AD3A23FB}" srcOrd="0" destOrd="0" parTransId="{F259ECA8-B08B-420D-AFEE-EF444A73C59F}" sibTransId="{C3692F05-17C4-4A4D-ABA3-6BC76081EB65}"/>
    <dgm:cxn modelId="{A8AD39F2-841D-49FF-95D1-07A60996A714}" srcId="{89A05E86-C660-471C-B3B9-93B752979203}" destId="{8FA01FD4-48BD-4269-8CD9-25CB0CCF1FC8}" srcOrd="3" destOrd="0" parTransId="{5A3098A6-D97D-4AA4-A3E4-44BA5532D7CE}" sibTransId="{60CCBFB0-DC6E-4563-A651-0E212AF50BE2}"/>
    <dgm:cxn modelId="{2BDEE4CD-260A-4DCA-A6AA-D82A3DBDABE1}" srcId="{89A05E86-C660-471C-B3B9-93B752979203}" destId="{BFD170F0-D802-4198-A93D-A54C52BB9C4E}" srcOrd="4" destOrd="0" parTransId="{69D5D61E-658E-418D-A0D0-0AB994BD803C}" sibTransId="{3DCCE3D6-2A34-486A-936B-E986F758CEB2}"/>
    <dgm:cxn modelId="{9AB03CD9-15F3-4C2F-AA8D-FF03AAEA01EF}" srcId="{89A05E86-C660-471C-B3B9-93B752979203}" destId="{4BC73AA1-5D72-4457-A8BB-2C5669C4E9D0}" srcOrd="2" destOrd="0" parTransId="{81E43E6C-266F-45DF-BB29-4055A1AC74F0}" sibTransId="{C159F31C-C943-464E-B6D2-5369AA59092A}"/>
    <dgm:cxn modelId="{9149500D-11E4-4ED8-979F-929684D7FF5A}" type="presParOf" srcId="{9A64294B-7812-4633-9702-32B8CB28DC34}" destId="{65C828A7-C4FF-4106-B95A-EADFAA18BDDF}" srcOrd="0" destOrd="0" presId="urn:microsoft.com/office/officeart/2005/8/layout/matrix2"/>
    <dgm:cxn modelId="{F67E429E-1F92-4701-8C6E-B2848944184A}" type="presParOf" srcId="{9A64294B-7812-4633-9702-32B8CB28DC34}" destId="{56BF9A12-409F-4FE6-911C-06686F35C6E9}" srcOrd="1" destOrd="0" presId="urn:microsoft.com/office/officeart/2005/8/layout/matrix2"/>
    <dgm:cxn modelId="{077404A6-D922-4B8D-B4CB-B547E7709758}" type="presParOf" srcId="{9A64294B-7812-4633-9702-32B8CB28DC34}" destId="{2DF8EC64-ED2C-4FB1-A27B-CA83D751383C}" srcOrd="2" destOrd="0" presId="urn:microsoft.com/office/officeart/2005/8/layout/matrix2"/>
    <dgm:cxn modelId="{E86573F6-1330-4048-9D50-4D3D0D12EA06}" type="presParOf" srcId="{9A64294B-7812-4633-9702-32B8CB28DC34}" destId="{F9A04304-7943-4A15-BFBF-ADFB126C5A4D}" srcOrd="3" destOrd="0" presId="urn:microsoft.com/office/officeart/2005/8/layout/matrix2"/>
    <dgm:cxn modelId="{78820B5E-F51C-45B6-8288-900CC42F025C}" type="presParOf" srcId="{9A64294B-7812-4633-9702-32B8CB28DC34}" destId="{4F24633C-443E-4815-9F23-470F01C0E074}"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CE9C6A-CE01-4E55-9F9C-B63443B55A04}" type="doc">
      <dgm:prSet loTypeId="urn:microsoft.com/office/officeart/2005/8/layout/cycle8" loCatId="cycle" qsTypeId="urn:microsoft.com/office/officeart/2005/8/quickstyle/simple1" qsCatId="simple" csTypeId="urn:microsoft.com/office/officeart/2005/8/colors/accent1_2" csCatId="accent1" phldr="1"/>
      <dgm:spPr/>
    </dgm:pt>
    <dgm:pt modelId="{E35B2133-8D50-4F10-978B-7D0C44BD5013}">
      <dgm:prSet phldrT="[Text]"/>
      <dgm:spPr/>
      <dgm:t>
        <a:bodyPr/>
        <a:lstStyle/>
        <a:p>
          <a:r>
            <a:rPr lang="en-US" b="1" dirty="0" smtClean="0">
              <a:solidFill>
                <a:schemeClr val="bg1"/>
              </a:solidFill>
            </a:rPr>
            <a:t>The</a:t>
          </a:r>
          <a:r>
            <a:rPr lang="en-US" dirty="0" smtClean="0"/>
            <a:t> </a:t>
          </a:r>
          <a:r>
            <a:rPr lang="en-US" b="1" dirty="0" smtClean="0">
              <a:solidFill>
                <a:schemeClr val="bg1"/>
              </a:solidFill>
            </a:rPr>
            <a:t>Introduction</a:t>
          </a:r>
          <a:endParaRPr lang="en-US" b="1" dirty="0">
            <a:solidFill>
              <a:schemeClr val="bg1"/>
            </a:solidFill>
          </a:endParaRPr>
        </a:p>
      </dgm:t>
    </dgm:pt>
    <dgm:pt modelId="{E691296A-24CF-4C9D-8841-69E1043E1F8C}" type="parTrans" cxnId="{763FF4A4-FC8F-4F7A-BC9D-649FF0684ECE}">
      <dgm:prSet/>
      <dgm:spPr/>
      <dgm:t>
        <a:bodyPr/>
        <a:lstStyle/>
        <a:p>
          <a:endParaRPr lang="en-US"/>
        </a:p>
      </dgm:t>
    </dgm:pt>
    <dgm:pt modelId="{223EB9EF-8A61-49EB-84C9-EEA3B0E0FFC2}" type="sibTrans" cxnId="{763FF4A4-FC8F-4F7A-BC9D-649FF0684ECE}">
      <dgm:prSet/>
      <dgm:spPr/>
      <dgm:t>
        <a:bodyPr/>
        <a:lstStyle/>
        <a:p>
          <a:endParaRPr lang="en-US"/>
        </a:p>
      </dgm:t>
    </dgm:pt>
    <dgm:pt modelId="{FA935A25-F53C-484B-9A87-2D0B22CA0DCB}">
      <dgm:prSet phldrT="[Text]"/>
      <dgm:spPr/>
      <dgm:t>
        <a:bodyPr/>
        <a:lstStyle/>
        <a:p>
          <a:r>
            <a:rPr lang="en-US" b="1" dirty="0" smtClean="0">
              <a:solidFill>
                <a:srgbClr val="FFFF00"/>
              </a:solidFill>
            </a:rPr>
            <a:t>The Sweet Spot</a:t>
          </a:r>
          <a:endParaRPr lang="en-US" b="1" dirty="0">
            <a:solidFill>
              <a:srgbClr val="FFFF00"/>
            </a:solidFill>
          </a:endParaRPr>
        </a:p>
      </dgm:t>
    </dgm:pt>
    <dgm:pt modelId="{DBDDB8BD-F7B3-44E5-BE13-3184E6DE0CC1}" type="parTrans" cxnId="{2395786B-A812-4805-8802-FAF6BBC9BA8B}">
      <dgm:prSet/>
      <dgm:spPr/>
      <dgm:t>
        <a:bodyPr/>
        <a:lstStyle/>
        <a:p>
          <a:endParaRPr lang="en-US"/>
        </a:p>
      </dgm:t>
    </dgm:pt>
    <dgm:pt modelId="{85554490-4C1C-4DF5-A5D2-E8B828BDB2AD}" type="sibTrans" cxnId="{2395786B-A812-4805-8802-FAF6BBC9BA8B}">
      <dgm:prSet/>
      <dgm:spPr/>
      <dgm:t>
        <a:bodyPr/>
        <a:lstStyle/>
        <a:p>
          <a:endParaRPr lang="en-US"/>
        </a:p>
      </dgm:t>
    </dgm:pt>
    <dgm:pt modelId="{BAE99B66-4FC1-459D-8FA0-86632B2D52EF}">
      <dgm:prSet phldrT="[Text]"/>
      <dgm:spPr/>
      <dgm:t>
        <a:bodyPr/>
        <a:lstStyle/>
        <a:p>
          <a:r>
            <a:rPr lang="en-US" b="1" dirty="0" smtClean="0">
              <a:solidFill>
                <a:schemeClr val="bg2"/>
              </a:solidFill>
            </a:rPr>
            <a:t>Good as it Gets</a:t>
          </a:r>
          <a:endParaRPr lang="en-US" b="1" dirty="0">
            <a:solidFill>
              <a:schemeClr val="bg2"/>
            </a:solidFill>
          </a:endParaRPr>
        </a:p>
      </dgm:t>
    </dgm:pt>
    <dgm:pt modelId="{CDD8EEBD-4732-4FA2-BB3B-92519301FE5E}" type="parTrans" cxnId="{ED22B298-2709-4757-89D4-83C34BE278EF}">
      <dgm:prSet/>
      <dgm:spPr/>
      <dgm:t>
        <a:bodyPr/>
        <a:lstStyle/>
        <a:p>
          <a:endParaRPr lang="en-US"/>
        </a:p>
      </dgm:t>
    </dgm:pt>
    <dgm:pt modelId="{30E3D0B3-2EFD-4630-B1EE-4BB74E60BBBF}" type="sibTrans" cxnId="{ED22B298-2709-4757-89D4-83C34BE278EF}">
      <dgm:prSet/>
      <dgm:spPr/>
      <dgm:t>
        <a:bodyPr/>
        <a:lstStyle/>
        <a:p>
          <a:endParaRPr lang="en-US"/>
        </a:p>
      </dgm:t>
    </dgm:pt>
    <dgm:pt modelId="{D51E6D43-9106-40E1-A7FE-91D824133EBC}">
      <dgm:prSet/>
      <dgm:spPr/>
      <dgm:t>
        <a:bodyPr/>
        <a:lstStyle/>
        <a:p>
          <a:r>
            <a:rPr lang="en-US" b="1" dirty="0" smtClean="0">
              <a:solidFill>
                <a:srgbClr val="FF0000"/>
              </a:solidFill>
            </a:rPr>
            <a:t>We’re Dating</a:t>
          </a:r>
          <a:endParaRPr lang="en-US" b="1" dirty="0">
            <a:solidFill>
              <a:srgbClr val="FF0000"/>
            </a:solidFill>
          </a:endParaRPr>
        </a:p>
      </dgm:t>
    </dgm:pt>
    <dgm:pt modelId="{ED06C592-26FD-4AA8-9666-D77D8D404F73}" type="parTrans" cxnId="{3C93FCAE-3971-4681-95FD-E9705342E71B}">
      <dgm:prSet/>
      <dgm:spPr/>
      <dgm:t>
        <a:bodyPr/>
        <a:lstStyle/>
        <a:p>
          <a:endParaRPr lang="en-US"/>
        </a:p>
      </dgm:t>
    </dgm:pt>
    <dgm:pt modelId="{7DEB2CB2-3E27-499C-8A86-B11BD1A239E6}" type="sibTrans" cxnId="{3C93FCAE-3971-4681-95FD-E9705342E71B}">
      <dgm:prSet/>
      <dgm:spPr/>
      <dgm:t>
        <a:bodyPr/>
        <a:lstStyle/>
        <a:p>
          <a:endParaRPr lang="en-US"/>
        </a:p>
      </dgm:t>
    </dgm:pt>
    <dgm:pt modelId="{2EC5B9B5-E397-4AC9-BF52-DDEE7BC150F1}">
      <dgm:prSet/>
      <dgm:spPr/>
      <dgm:t>
        <a:bodyPr/>
        <a:lstStyle/>
        <a:p>
          <a:r>
            <a:rPr lang="en-US" b="1" dirty="0" smtClean="0">
              <a:solidFill>
                <a:srgbClr val="00B050"/>
              </a:solidFill>
            </a:rPr>
            <a:t>Yes! Let’s Do This</a:t>
          </a:r>
          <a:endParaRPr lang="en-US" b="1" dirty="0">
            <a:solidFill>
              <a:srgbClr val="00B050"/>
            </a:solidFill>
          </a:endParaRPr>
        </a:p>
      </dgm:t>
    </dgm:pt>
    <dgm:pt modelId="{E7DA8D74-DBFD-4C2C-9F0C-AF8DE6EF44BD}" type="parTrans" cxnId="{905819E5-84D4-41F1-9B79-A3E3EFE0BCCE}">
      <dgm:prSet/>
      <dgm:spPr/>
      <dgm:t>
        <a:bodyPr/>
        <a:lstStyle/>
        <a:p>
          <a:endParaRPr lang="en-US"/>
        </a:p>
      </dgm:t>
    </dgm:pt>
    <dgm:pt modelId="{A8E33240-F3E6-4DFB-9CDB-A56D7A3CD895}" type="sibTrans" cxnId="{905819E5-84D4-41F1-9B79-A3E3EFE0BCCE}">
      <dgm:prSet/>
      <dgm:spPr/>
      <dgm:t>
        <a:bodyPr/>
        <a:lstStyle/>
        <a:p>
          <a:endParaRPr lang="en-US"/>
        </a:p>
      </dgm:t>
    </dgm:pt>
    <dgm:pt modelId="{3A4FF234-04C7-4C10-8948-B3E297610D79}" type="pres">
      <dgm:prSet presAssocID="{3DCE9C6A-CE01-4E55-9F9C-B63443B55A04}" presName="compositeShape" presStyleCnt="0">
        <dgm:presLayoutVars>
          <dgm:chMax val="7"/>
          <dgm:dir/>
          <dgm:resizeHandles val="exact"/>
        </dgm:presLayoutVars>
      </dgm:prSet>
      <dgm:spPr/>
    </dgm:pt>
    <dgm:pt modelId="{A62B0624-0258-4835-8643-06D17B3A58E8}" type="pres">
      <dgm:prSet presAssocID="{3DCE9C6A-CE01-4E55-9F9C-B63443B55A04}" presName="wedge1" presStyleLbl="node1" presStyleIdx="0" presStyleCnt="5"/>
      <dgm:spPr/>
      <dgm:t>
        <a:bodyPr/>
        <a:lstStyle/>
        <a:p>
          <a:endParaRPr lang="en-US"/>
        </a:p>
      </dgm:t>
    </dgm:pt>
    <dgm:pt modelId="{0E1A68A8-5487-4DD7-9ADE-2A6474225A7C}" type="pres">
      <dgm:prSet presAssocID="{3DCE9C6A-CE01-4E55-9F9C-B63443B55A04}" presName="dummy1a" presStyleCnt="0"/>
      <dgm:spPr/>
    </dgm:pt>
    <dgm:pt modelId="{769A00AD-5121-4247-9119-7E42CF1EAC2A}" type="pres">
      <dgm:prSet presAssocID="{3DCE9C6A-CE01-4E55-9F9C-B63443B55A04}" presName="dummy1b" presStyleCnt="0"/>
      <dgm:spPr/>
    </dgm:pt>
    <dgm:pt modelId="{75938F3F-56B4-42BB-9CE0-D7003B439181}" type="pres">
      <dgm:prSet presAssocID="{3DCE9C6A-CE01-4E55-9F9C-B63443B55A04}" presName="wedge1Tx" presStyleLbl="node1" presStyleIdx="0" presStyleCnt="5">
        <dgm:presLayoutVars>
          <dgm:chMax val="0"/>
          <dgm:chPref val="0"/>
          <dgm:bulletEnabled val="1"/>
        </dgm:presLayoutVars>
      </dgm:prSet>
      <dgm:spPr/>
      <dgm:t>
        <a:bodyPr/>
        <a:lstStyle/>
        <a:p>
          <a:endParaRPr lang="en-US"/>
        </a:p>
      </dgm:t>
    </dgm:pt>
    <dgm:pt modelId="{A927D992-6E16-420B-A1B9-AF797FE01036}" type="pres">
      <dgm:prSet presAssocID="{3DCE9C6A-CE01-4E55-9F9C-B63443B55A04}" presName="wedge2" presStyleLbl="node1" presStyleIdx="1" presStyleCnt="5"/>
      <dgm:spPr/>
      <dgm:t>
        <a:bodyPr/>
        <a:lstStyle/>
        <a:p>
          <a:endParaRPr lang="en-US"/>
        </a:p>
      </dgm:t>
    </dgm:pt>
    <dgm:pt modelId="{768F8495-C71E-411C-94FD-439FE67035CB}" type="pres">
      <dgm:prSet presAssocID="{3DCE9C6A-CE01-4E55-9F9C-B63443B55A04}" presName="dummy2a" presStyleCnt="0"/>
      <dgm:spPr/>
    </dgm:pt>
    <dgm:pt modelId="{23F45F70-C744-4B67-8178-4FE8D0509A00}" type="pres">
      <dgm:prSet presAssocID="{3DCE9C6A-CE01-4E55-9F9C-B63443B55A04}" presName="dummy2b" presStyleCnt="0"/>
      <dgm:spPr/>
    </dgm:pt>
    <dgm:pt modelId="{C0CAEF16-3AAD-4B77-A356-3FAA264AF0B1}" type="pres">
      <dgm:prSet presAssocID="{3DCE9C6A-CE01-4E55-9F9C-B63443B55A04}" presName="wedge2Tx" presStyleLbl="node1" presStyleIdx="1" presStyleCnt="5">
        <dgm:presLayoutVars>
          <dgm:chMax val="0"/>
          <dgm:chPref val="0"/>
          <dgm:bulletEnabled val="1"/>
        </dgm:presLayoutVars>
      </dgm:prSet>
      <dgm:spPr/>
      <dgm:t>
        <a:bodyPr/>
        <a:lstStyle/>
        <a:p>
          <a:endParaRPr lang="en-US"/>
        </a:p>
      </dgm:t>
    </dgm:pt>
    <dgm:pt modelId="{0F26D0A5-EFBE-47AD-B9E7-E66E0555EA84}" type="pres">
      <dgm:prSet presAssocID="{3DCE9C6A-CE01-4E55-9F9C-B63443B55A04}" presName="wedge3" presStyleLbl="node1" presStyleIdx="2" presStyleCnt="5"/>
      <dgm:spPr/>
      <dgm:t>
        <a:bodyPr/>
        <a:lstStyle/>
        <a:p>
          <a:endParaRPr lang="en-US"/>
        </a:p>
      </dgm:t>
    </dgm:pt>
    <dgm:pt modelId="{C9C38AB7-9D2E-452E-AA56-E2F3C2FA40E7}" type="pres">
      <dgm:prSet presAssocID="{3DCE9C6A-CE01-4E55-9F9C-B63443B55A04}" presName="dummy3a" presStyleCnt="0"/>
      <dgm:spPr/>
    </dgm:pt>
    <dgm:pt modelId="{605051C4-154A-4ED7-80C3-37E0F0BB42CC}" type="pres">
      <dgm:prSet presAssocID="{3DCE9C6A-CE01-4E55-9F9C-B63443B55A04}" presName="dummy3b" presStyleCnt="0"/>
      <dgm:spPr/>
    </dgm:pt>
    <dgm:pt modelId="{71D0FCCD-C3A9-4065-808E-9434B386C477}" type="pres">
      <dgm:prSet presAssocID="{3DCE9C6A-CE01-4E55-9F9C-B63443B55A04}" presName="wedge3Tx" presStyleLbl="node1" presStyleIdx="2" presStyleCnt="5">
        <dgm:presLayoutVars>
          <dgm:chMax val="0"/>
          <dgm:chPref val="0"/>
          <dgm:bulletEnabled val="1"/>
        </dgm:presLayoutVars>
      </dgm:prSet>
      <dgm:spPr/>
      <dgm:t>
        <a:bodyPr/>
        <a:lstStyle/>
        <a:p>
          <a:endParaRPr lang="en-US"/>
        </a:p>
      </dgm:t>
    </dgm:pt>
    <dgm:pt modelId="{1836B1B5-F912-4A4D-963D-C735584092C2}" type="pres">
      <dgm:prSet presAssocID="{3DCE9C6A-CE01-4E55-9F9C-B63443B55A04}" presName="wedge4" presStyleLbl="node1" presStyleIdx="3" presStyleCnt="5"/>
      <dgm:spPr/>
      <dgm:t>
        <a:bodyPr/>
        <a:lstStyle/>
        <a:p>
          <a:endParaRPr lang="en-US"/>
        </a:p>
      </dgm:t>
    </dgm:pt>
    <dgm:pt modelId="{2CDC0BCA-6BE7-497C-ABD9-5C8C0E8E2142}" type="pres">
      <dgm:prSet presAssocID="{3DCE9C6A-CE01-4E55-9F9C-B63443B55A04}" presName="dummy4a" presStyleCnt="0"/>
      <dgm:spPr/>
    </dgm:pt>
    <dgm:pt modelId="{737E9E24-2ABA-4C97-8685-5FCCDE5D3AE3}" type="pres">
      <dgm:prSet presAssocID="{3DCE9C6A-CE01-4E55-9F9C-B63443B55A04}" presName="dummy4b" presStyleCnt="0"/>
      <dgm:spPr/>
    </dgm:pt>
    <dgm:pt modelId="{DC601959-579E-47FC-B284-8DAFA53EC645}" type="pres">
      <dgm:prSet presAssocID="{3DCE9C6A-CE01-4E55-9F9C-B63443B55A04}" presName="wedge4Tx" presStyleLbl="node1" presStyleIdx="3" presStyleCnt="5">
        <dgm:presLayoutVars>
          <dgm:chMax val="0"/>
          <dgm:chPref val="0"/>
          <dgm:bulletEnabled val="1"/>
        </dgm:presLayoutVars>
      </dgm:prSet>
      <dgm:spPr/>
      <dgm:t>
        <a:bodyPr/>
        <a:lstStyle/>
        <a:p>
          <a:endParaRPr lang="en-US"/>
        </a:p>
      </dgm:t>
    </dgm:pt>
    <dgm:pt modelId="{E5538AAF-5DA7-4CD7-95A4-4474A75597E9}" type="pres">
      <dgm:prSet presAssocID="{3DCE9C6A-CE01-4E55-9F9C-B63443B55A04}" presName="wedge5" presStyleLbl="node1" presStyleIdx="4" presStyleCnt="5"/>
      <dgm:spPr/>
      <dgm:t>
        <a:bodyPr/>
        <a:lstStyle/>
        <a:p>
          <a:endParaRPr lang="en-US"/>
        </a:p>
      </dgm:t>
    </dgm:pt>
    <dgm:pt modelId="{A8ADAF22-314A-49B7-A88F-14922A44D202}" type="pres">
      <dgm:prSet presAssocID="{3DCE9C6A-CE01-4E55-9F9C-B63443B55A04}" presName="dummy5a" presStyleCnt="0"/>
      <dgm:spPr/>
    </dgm:pt>
    <dgm:pt modelId="{A2AB069E-9D7A-42DF-9F09-A2D136B39050}" type="pres">
      <dgm:prSet presAssocID="{3DCE9C6A-CE01-4E55-9F9C-B63443B55A04}" presName="dummy5b" presStyleCnt="0"/>
      <dgm:spPr/>
    </dgm:pt>
    <dgm:pt modelId="{9F9CD84C-517A-43F2-A3AC-52D805E5340E}" type="pres">
      <dgm:prSet presAssocID="{3DCE9C6A-CE01-4E55-9F9C-B63443B55A04}" presName="wedge5Tx" presStyleLbl="node1" presStyleIdx="4" presStyleCnt="5">
        <dgm:presLayoutVars>
          <dgm:chMax val="0"/>
          <dgm:chPref val="0"/>
          <dgm:bulletEnabled val="1"/>
        </dgm:presLayoutVars>
      </dgm:prSet>
      <dgm:spPr/>
      <dgm:t>
        <a:bodyPr/>
        <a:lstStyle/>
        <a:p>
          <a:endParaRPr lang="en-US"/>
        </a:p>
      </dgm:t>
    </dgm:pt>
    <dgm:pt modelId="{52070556-4027-43BC-8B8B-FF90317EF6FA}" type="pres">
      <dgm:prSet presAssocID="{223EB9EF-8A61-49EB-84C9-EEA3B0E0FFC2}" presName="arrowWedge1" presStyleLbl="fgSibTrans2D1" presStyleIdx="0" presStyleCnt="5"/>
      <dgm:spPr/>
    </dgm:pt>
    <dgm:pt modelId="{A9D983EA-354A-45F8-979B-086202BC3195}" type="pres">
      <dgm:prSet presAssocID="{7DEB2CB2-3E27-499C-8A86-B11BD1A239E6}" presName="arrowWedge2" presStyleLbl="fgSibTrans2D1" presStyleIdx="1" presStyleCnt="5"/>
      <dgm:spPr/>
    </dgm:pt>
    <dgm:pt modelId="{774280C5-F3E1-4C30-9B62-91BA95F24E2F}" type="pres">
      <dgm:prSet presAssocID="{A8E33240-F3E6-4DFB-9CDB-A56D7A3CD895}" presName="arrowWedge3" presStyleLbl="fgSibTrans2D1" presStyleIdx="2" presStyleCnt="5"/>
      <dgm:spPr/>
    </dgm:pt>
    <dgm:pt modelId="{BDAB1C5D-968E-4861-9C2F-C5217F18FF0C}" type="pres">
      <dgm:prSet presAssocID="{85554490-4C1C-4DF5-A5D2-E8B828BDB2AD}" presName="arrowWedge4" presStyleLbl="fgSibTrans2D1" presStyleIdx="3" presStyleCnt="5"/>
      <dgm:spPr/>
    </dgm:pt>
    <dgm:pt modelId="{B42FBE29-7D45-480C-9F1B-755649736E7E}" type="pres">
      <dgm:prSet presAssocID="{30E3D0B3-2EFD-4630-B1EE-4BB74E60BBBF}" presName="arrowWedge5" presStyleLbl="fgSibTrans2D1" presStyleIdx="4" presStyleCnt="5"/>
      <dgm:spPr/>
    </dgm:pt>
  </dgm:ptLst>
  <dgm:cxnLst>
    <dgm:cxn modelId="{2395786B-A812-4805-8802-FAF6BBC9BA8B}" srcId="{3DCE9C6A-CE01-4E55-9F9C-B63443B55A04}" destId="{FA935A25-F53C-484B-9A87-2D0B22CA0DCB}" srcOrd="3" destOrd="0" parTransId="{DBDDB8BD-F7B3-44E5-BE13-3184E6DE0CC1}" sibTransId="{85554490-4C1C-4DF5-A5D2-E8B828BDB2AD}"/>
    <dgm:cxn modelId="{763FF4A4-FC8F-4F7A-BC9D-649FF0684ECE}" srcId="{3DCE9C6A-CE01-4E55-9F9C-B63443B55A04}" destId="{E35B2133-8D50-4F10-978B-7D0C44BD5013}" srcOrd="0" destOrd="0" parTransId="{E691296A-24CF-4C9D-8841-69E1043E1F8C}" sibTransId="{223EB9EF-8A61-49EB-84C9-EEA3B0E0FFC2}"/>
    <dgm:cxn modelId="{7D0DCE7E-5783-4524-B538-57D2365C95BA}" type="presOf" srcId="{3DCE9C6A-CE01-4E55-9F9C-B63443B55A04}" destId="{3A4FF234-04C7-4C10-8948-B3E297610D79}" srcOrd="0" destOrd="0" presId="urn:microsoft.com/office/officeart/2005/8/layout/cycle8"/>
    <dgm:cxn modelId="{55EDECCC-1C7D-482A-933A-DC60E74CEB28}" type="presOf" srcId="{2EC5B9B5-E397-4AC9-BF52-DDEE7BC150F1}" destId="{0F26D0A5-EFBE-47AD-B9E7-E66E0555EA84}" srcOrd="0" destOrd="0" presId="urn:microsoft.com/office/officeart/2005/8/layout/cycle8"/>
    <dgm:cxn modelId="{CC2EEE27-F4E4-454E-8CF1-238BC5A3E5BB}" type="presOf" srcId="{BAE99B66-4FC1-459D-8FA0-86632B2D52EF}" destId="{9F9CD84C-517A-43F2-A3AC-52D805E5340E}" srcOrd="1" destOrd="0" presId="urn:microsoft.com/office/officeart/2005/8/layout/cycle8"/>
    <dgm:cxn modelId="{3C93FCAE-3971-4681-95FD-E9705342E71B}" srcId="{3DCE9C6A-CE01-4E55-9F9C-B63443B55A04}" destId="{D51E6D43-9106-40E1-A7FE-91D824133EBC}" srcOrd="1" destOrd="0" parTransId="{ED06C592-26FD-4AA8-9666-D77D8D404F73}" sibTransId="{7DEB2CB2-3E27-499C-8A86-B11BD1A239E6}"/>
    <dgm:cxn modelId="{46B65622-CA86-4ECA-A8BC-DED9A1462A6B}" type="presOf" srcId="{FA935A25-F53C-484B-9A87-2D0B22CA0DCB}" destId="{1836B1B5-F912-4A4D-963D-C735584092C2}" srcOrd="0" destOrd="0" presId="urn:microsoft.com/office/officeart/2005/8/layout/cycle8"/>
    <dgm:cxn modelId="{0322F5E9-E151-4DA6-9E79-40F94759DF73}" type="presOf" srcId="{D51E6D43-9106-40E1-A7FE-91D824133EBC}" destId="{A927D992-6E16-420B-A1B9-AF797FE01036}" srcOrd="0" destOrd="0" presId="urn:microsoft.com/office/officeart/2005/8/layout/cycle8"/>
    <dgm:cxn modelId="{918A6DE9-99EB-49EB-A1EF-5628B313A4DC}" type="presOf" srcId="{2EC5B9B5-E397-4AC9-BF52-DDEE7BC150F1}" destId="{71D0FCCD-C3A9-4065-808E-9434B386C477}" srcOrd="1" destOrd="0" presId="urn:microsoft.com/office/officeart/2005/8/layout/cycle8"/>
    <dgm:cxn modelId="{C350447A-72F8-4F88-B224-806CDCDB0BBA}" type="presOf" srcId="{BAE99B66-4FC1-459D-8FA0-86632B2D52EF}" destId="{E5538AAF-5DA7-4CD7-95A4-4474A75597E9}" srcOrd="0" destOrd="0" presId="urn:microsoft.com/office/officeart/2005/8/layout/cycle8"/>
    <dgm:cxn modelId="{D693C0ED-220A-409E-AAE0-4C1D03CC3A5B}" type="presOf" srcId="{E35B2133-8D50-4F10-978B-7D0C44BD5013}" destId="{75938F3F-56B4-42BB-9CE0-D7003B439181}" srcOrd="1" destOrd="0" presId="urn:microsoft.com/office/officeart/2005/8/layout/cycle8"/>
    <dgm:cxn modelId="{905819E5-84D4-41F1-9B79-A3E3EFE0BCCE}" srcId="{3DCE9C6A-CE01-4E55-9F9C-B63443B55A04}" destId="{2EC5B9B5-E397-4AC9-BF52-DDEE7BC150F1}" srcOrd="2" destOrd="0" parTransId="{E7DA8D74-DBFD-4C2C-9F0C-AF8DE6EF44BD}" sibTransId="{A8E33240-F3E6-4DFB-9CDB-A56D7A3CD895}"/>
    <dgm:cxn modelId="{54F45ECC-695C-4D49-A988-EEB8EB6209EE}" type="presOf" srcId="{E35B2133-8D50-4F10-978B-7D0C44BD5013}" destId="{A62B0624-0258-4835-8643-06D17B3A58E8}" srcOrd="0" destOrd="0" presId="urn:microsoft.com/office/officeart/2005/8/layout/cycle8"/>
    <dgm:cxn modelId="{3FB8A14C-3C68-4922-BB05-426277686A27}" type="presOf" srcId="{D51E6D43-9106-40E1-A7FE-91D824133EBC}" destId="{C0CAEF16-3AAD-4B77-A356-3FAA264AF0B1}" srcOrd="1" destOrd="0" presId="urn:microsoft.com/office/officeart/2005/8/layout/cycle8"/>
    <dgm:cxn modelId="{CDB969D6-DE9C-460E-AE35-2A3A8304D025}" type="presOf" srcId="{FA935A25-F53C-484B-9A87-2D0B22CA0DCB}" destId="{DC601959-579E-47FC-B284-8DAFA53EC645}" srcOrd="1" destOrd="0" presId="urn:microsoft.com/office/officeart/2005/8/layout/cycle8"/>
    <dgm:cxn modelId="{ED22B298-2709-4757-89D4-83C34BE278EF}" srcId="{3DCE9C6A-CE01-4E55-9F9C-B63443B55A04}" destId="{BAE99B66-4FC1-459D-8FA0-86632B2D52EF}" srcOrd="4" destOrd="0" parTransId="{CDD8EEBD-4732-4FA2-BB3B-92519301FE5E}" sibTransId="{30E3D0B3-2EFD-4630-B1EE-4BB74E60BBBF}"/>
    <dgm:cxn modelId="{31C4346A-72AA-42C9-89CC-435A388A302E}" type="presParOf" srcId="{3A4FF234-04C7-4C10-8948-B3E297610D79}" destId="{A62B0624-0258-4835-8643-06D17B3A58E8}" srcOrd="0" destOrd="0" presId="urn:microsoft.com/office/officeart/2005/8/layout/cycle8"/>
    <dgm:cxn modelId="{6B6EEA10-44B3-4AC0-B112-B3733E5F97B3}" type="presParOf" srcId="{3A4FF234-04C7-4C10-8948-B3E297610D79}" destId="{0E1A68A8-5487-4DD7-9ADE-2A6474225A7C}" srcOrd="1" destOrd="0" presId="urn:microsoft.com/office/officeart/2005/8/layout/cycle8"/>
    <dgm:cxn modelId="{A557BC07-2780-4F41-BEFA-9B9A330CA6E0}" type="presParOf" srcId="{3A4FF234-04C7-4C10-8948-B3E297610D79}" destId="{769A00AD-5121-4247-9119-7E42CF1EAC2A}" srcOrd="2" destOrd="0" presId="urn:microsoft.com/office/officeart/2005/8/layout/cycle8"/>
    <dgm:cxn modelId="{9475299F-928C-4908-B8D2-CA19B5F04D08}" type="presParOf" srcId="{3A4FF234-04C7-4C10-8948-B3E297610D79}" destId="{75938F3F-56B4-42BB-9CE0-D7003B439181}" srcOrd="3" destOrd="0" presId="urn:microsoft.com/office/officeart/2005/8/layout/cycle8"/>
    <dgm:cxn modelId="{9FB550C7-53A0-4852-931D-2A0B3F26FE91}" type="presParOf" srcId="{3A4FF234-04C7-4C10-8948-B3E297610D79}" destId="{A927D992-6E16-420B-A1B9-AF797FE01036}" srcOrd="4" destOrd="0" presId="urn:microsoft.com/office/officeart/2005/8/layout/cycle8"/>
    <dgm:cxn modelId="{4C3F3B09-F1B6-490E-AB99-9920E78AB3EF}" type="presParOf" srcId="{3A4FF234-04C7-4C10-8948-B3E297610D79}" destId="{768F8495-C71E-411C-94FD-439FE67035CB}" srcOrd="5" destOrd="0" presId="urn:microsoft.com/office/officeart/2005/8/layout/cycle8"/>
    <dgm:cxn modelId="{A976F839-D503-47ED-8C4E-310FD3742764}" type="presParOf" srcId="{3A4FF234-04C7-4C10-8948-B3E297610D79}" destId="{23F45F70-C744-4B67-8178-4FE8D0509A00}" srcOrd="6" destOrd="0" presId="urn:microsoft.com/office/officeart/2005/8/layout/cycle8"/>
    <dgm:cxn modelId="{2F64F503-B855-46BB-B419-1DAC2F8B9A22}" type="presParOf" srcId="{3A4FF234-04C7-4C10-8948-B3E297610D79}" destId="{C0CAEF16-3AAD-4B77-A356-3FAA264AF0B1}" srcOrd="7" destOrd="0" presId="urn:microsoft.com/office/officeart/2005/8/layout/cycle8"/>
    <dgm:cxn modelId="{DD699F2D-A826-4158-A8AA-8738C15FFA98}" type="presParOf" srcId="{3A4FF234-04C7-4C10-8948-B3E297610D79}" destId="{0F26D0A5-EFBE-47AD-B9E7-E66E0555EA84}" srcOrd="8" destOrd="0" presId="urn:microsoft.com/office/officeart/2005/8/layout/cycle8"/>
    <dgm:cxn modelId="{585C8F01-D165-4ACE-8516-3A1E04687FE7}" type="presParOf" srcId="{3A4FF234-04C7-4C10-8948-B3E297610D79}" destId="{C9C38AB7-9D2E-452E-AA56-E2F3C2FA40E7}" srcOrd="9" destOrd="0" presId="urn:microsoft.com/office/officeart/2005/8/layout/cycle8"/>
    <dgm:cxn modelId="{830540C2-7F78-4ACC-8034-D577B3EA161D}" type="presParOf" srcId="{3A4FF234-04C7-4C10-8948-B3E297610D79}" destId="{605051C4-154A-4ED7-80C3-37E0F0BB42CC}" srcOrd="10" destOrd="0" presId="urn:microsoft.com/office/officeart/2005/8/layout/cycle8"/>
    <dgm:cxn modelId="{BAFECCF7-35F9-4A20-8BF7-CF8D0C4365D2}" type="presParOf" srcId="{3A4FF234-04C7-4C10-8948-B3E297610D79}" destId="{71D0FCCD-C3A9-4065-808E-9434B386C477}" srcOrd="11" destOrd="0" presId="urn:microsoft.com/office/officeart/2005/8/layout/cycle8"/>
    <dgm:cxn modelId="{4B52F998-EF59-4CCB-AF63-36132156FEAF}" type="presParOf" srcId="{3A4FF234-04C7-4C10-8948-B3E297610D79}" destId="{1836B1B5-F912-4A4D-963D-C735584092C2}" srcOrd="12" destOrd="0" presId="urn:microsoft.com/office/officeart/2005/8/layout/cycle8"/>
    <dgm:cxn modelId="{D1B8CBE1-2C3D-4E95-A5B8-B2981B5E9AAB}" type="presParOf" srcId="{3A4FF234-04C7-4C10-8948-B3E297610D79}" destId="{2CDC0BCA-6BE7-497C-ABD9-5C8C0E8E2142}" srcOrd="13" destOrd="0" presId="urn:microsoft.com/office/officeart/2005/8/layout/cycle8"/>
    <dgm:cxn modelId="{60B2FC32-63AA-4844-BCED-AEB8F4C50CDC}" type="presParOf" srcId="{3A4FF234-04C7-4C10-8948-B3E297610D79}" destId="{737E9E24-2ABA-4C97-8685-5FCCDE5D3AE3}" srcOrd="14" destOrd="0" presId="urn:microsoft.com/office/officeart/2005/8/layout/cycle8"/>
    <dgm:cxn modelId="{048C2A1C-2ACB-4A20-80AF-83A4717F37F7}" type="presParOf" srcId="{3A4FF234-04C7-4C10-8948-B3E297610D79}" destId="{DC601959-579E-47FC-B284-8DAFA53EC645}" srcOrd="15" destOrd="0" presId="urn:microsoft.com/office/officeart/2005/8/layout/cycle8"/>
    <dgm:cxn modelId="{3D643282-2497-44B8-A064-1CCB7B3EF3B8}" type="presParOf" srcId="{3A4FF234-04C7-4C10-8948-B3E297610D79}" destId="{E5538AAF-5DA7-4CD7-95A4-4474A75597E9}" srcOrd="16" destOrd="0" presId="urn:microsoft.com/office/officeart/2005/8/layout/cycle8"/>
    <dgm:cxn modelId="{AA007091-65BF-4799-B7A1-C545C5DC3228}" type="presParOf" srcId="{3A4FF234-04C7-4C10-8948-B3E297610D79}" destId="{A8ADAF22-314A-49B7-A88F-14922A44D202}" srcOrd="17" destOrd="0" presId="urn:microsoft.com/office/officeart/2005/8/layout/cycle8"/>
    <dgm:cxn modelId="{91052F4A-9AD9-4DFA-905D-BEDF9705CCA2}" type="presParOf" srcId="{3A4FF234-04C7-4C10-8948-B3E297610D79}" destId="{A2AB069E-9D7A-42DF-9F09-A2D136B39050}" srcOrd="18" destOrd="0" presId="urn:microsoft.com/office/officeart/2005/8/layout/cycle8"/>
    <dgm:cxn modelId="{1A7334BE-9EEE-4B42-A7B0-8668CCEAB2F5}" type="presParOf" srcId="{3A4FF234-04C7-4C10-8948-B3E297610D79}" destId="{9F9CD84C-517A-43F2-A3AC-52D805E5340E}" srcOrd="19" destOrd="0" presId="urn:microsoft.com/office/officeart/2005/8/layout/cycle8"/>
    <dgm:cxn modelId="{ABB12C2E-49F6-4242-A72F-4E157B0F77DA}" type="presParOf" srcId="{3A4FF234-04C7-4C10-8948-B3E297610D79}" destId="{52070556-4027-43BC-8B8B-FF90317EF6FA}" srcOrd="20" destOrd="0" presId="urn:microsoft.com/office/officeart/2005/8/layout/cycle8"/>
    <dgm:cxn modelId="{15F1BE9C-B2EC-4573-A0C4-6138BE3D53B9}" type="presParOf" srcId="{3A4FF234-04C7-4C10-8948-B3E297610D79}" destId="{A9D983EA-354A-45F8-979B-086202BC3195}" srcOrd="21" destOrd="0" presId="urn:microsoft.com/office/officeart/2005/8/layout/cycle8"/>
    <dgm:cxn modelId="{7A883AFD-372A-459E-9E87-722A30A9DA06}" type="presParOf" srcId="{3A4FF234-04C7-4C10-8948-B3E297610D79}" destId="{774280C5-F3E1-4C30-9B62-91BA95F24E2F}" srcOrd="22" destOrd="0" presId="urn:microsoft.com/office/officeart/2005/8/layout/cycle8"/>
    <dgm:cxn modelId="{FC78E712-BADA-4C25-92D0-57ADE195BB1D}" type="presParOf" srcId="{3A4FF234-04C7-4C10-8948-B3E297610D79}" destId="{BDAB1C5D-968E-4861-9C2F-C5217F18FF0C}" srcOrd="23" destOrd="0" presId="urn:microsoft.com/office/officeart/2005/8/layout/cycle8"/>
    <dgm:cxn modelId="{C84492CD-5A02-47E0-AD98-F99CA1C453C1}" type="presParOf" srcId="{3A4FF234-04C7-4C10-8948-B3E297610D79}" destId="{B42FBE29-7D45-480C-9F1B-755649736E7E}"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CE9C6A-CE01-4E55-9F9C-B63443B55A04}" type="doc">
      <dgm:prSet loTypeId="urn:microsoft.com/office/officeart/2005/8/layout/cycle8" loCatId="cycle" qsTypeId="urn:microsoft.com/office/officeart/2005/8/quickstyle/simple1" qsCatId="simple" csTypeId="urn:microsoft.com/office/officeart/2005/8/colors/accent1_2" csCatId="accent1" phldr="1"/>
      <dgm:spPr/>
    </dgm:pt>
    <dgm:pt modelId="{E35B2133-8D50-4F10-978B-7D0C44BD5013}">
      <dgm:prSet phldrT="[Text]"/>
      <dgm:spPr/>
      <dgm:t>
        <a:bodyPr/>
        <a:lstStyle/>
        <a:p>
          <a:r>
            <a:rPr lang="en-US" b="1" dirty="0" smtClean="0">
              <a:solidFill>
                <a:schemeClr val="bg1"/>
              </a:solidFill>
            </a:rPr>
            <a:t>The</a:t>
          </a:r>
          <a:r>
            <a:rPr lang="en-US" dirty="0" smtClean="0"/>
            <a:t> </a:t>
          </a:r>
          <a:r>
            <a:rPr lang="en-US" b="1" dirty="0" smtClean="0">
              <a:solidFill>
                <a:schemeClr val="bg1"/>
              </a:solidFill>
            </a:rPr>
            <a:t>Introduction</a:t>
          </a:r>
          <a:endParaRPr lang="en-US" b="1" dirty="0">
            <a:solidFill>
              <a:schemeClr val="bg1"/>
            </a:solidFill>
          </a:endParaRPr>
        </a:p>
      </dgm:t>
    </dgm:pt>
    <dgm:pt modelId="{E691296A-24CF-4C9D-8841-69E1043E1F8C}" type="parTrans" cxnId="{763FF4A4-FC8F-4F7A-BC9D-649FF0684ECE}">
      <dgm:prSet/>
      <dgm:spPr/>
      <dgm:t>
        <a:bodyPr/>
        <a:lstStyle/>
        <a:p>
          <a:endParaRPr lang="en-US"/>
        </a:p>
      </dgm:t>
    </dgm:pt>
    <dgm:pt modelId="{223EB9EF-8A61-49EB-84C9-EEA3B0E0FFC2}" type="sibTrans" cxnId="{763FF4A4-FC8F-4F7A-BC9D-649FF0684ECE}">
      <dgm:prSet/>
      <dgm:spPr/>
      <dgm:t>
        <a:bodyPr/>
        <a:lstStyle/>
        <a:p>
          <a:endParaRPr lang="en-US"/>
        </a:p>
      </dgm:t>
    </dgm:pt>
    <dgm:pt modelId="{FA935A25-F53C-484B-9A87-2D0B22CA0DCB}">
      <dgm:prSet phldrT="[Text]"/>
      <dgm:spPr/>
      <dgm:t>
        <a:bodyPr/>
        <a:lstStyle/>
        <a:p>
          <a:r>
            <a:rPr lang="en-US" b="1" dirty="0" smtClean="0">
              <a:solidFill>
                <a:srgbClr val="FFFF00"/>
              </a:solidFill>
            </a:rPr>
            <a:t>The Sweet Spot</a:t>
          </a:r>
          <a:endParaRPr lang="en-US" b="1" dirty="0">
            <a:solidFill>
              <a:srgbClr val="FFFF00"/>
            </a:solidFill>
          </a:endParaRPr>
        </a:p>
      </dgm:t>
    </dgm:pt>
    <dgm:pt modelId="{DBDDB8BD-F7B3-44E5-BE13-3184E6DE0CC1}" type="parTrans" cxnId="{2395786B-A812-4805-8802-FAF6BBC9BA8B}">
      <dgm:prSet/>
      <dgm:spPr/>
      <dgm:t>
        <a:bodyPr/>
        <a:lstStyle/>
        <a:p>
          <a:endParaRPr lang="en-US"/>
        </a:p>
      </dgm:t>
    </dgm:pt>
    <dgm:pt modelId="{85554490-4C1C-4DF5-A5D2-E8B828BDB2AD}" type="sibTrans" cxnId="{2395786B-A812-4805-8802-FAF6BBC9BA8B}">
      <dgm:prSet/>
      <dgm:spPr/>
      <dgm:t>
        <a:bodyPr/>
        <a:lstStyle/>
        <a:p>
          <a:endParaRPr lang="en-US"/>
        </a:p>
      </dgm:t>
    </dgm:pt>
    <dgm:pt modelId="{BAE99B66-4FC1-459D-8FA0-86632B2D52EF}">
      <dgm:prSet phldrT="[Text]"/>
      <dgm:spPr/>
      <dgm:t>
        <a:bodyPr/>
        <a:lstStyle/>
        <a:p>
          <a:r>
            <a:rPr lang="en-US" b="1" dirty="0" smtClean="0">
              <a:solidFill>
                <a:schemeClr val="bg2"/>
              </a:solidFill>
            </a:rPr>
            <a:t>Good as it Gets</a:t>
          </a:r>
          <a:endParaRPr lang="en-US" b="1" dirty="0">
            <a:solidFill>
              <a:schemeClr val="bg2"/>
            </a:solidFill>
          </a:endParaRPr>
        </a:p>
      </dgm:t>
    </dgm:pt>
    <dgm:pt modelId="{CDD8EEBD-4732-4FA2-BB3B-92519301FE5E}" type="parTrans" cxnId="{ED22B298-2709-4757-89D4-83C34BE278EF}">
      <dgm:prSet/>
      <dgm:spPr/>
      <dgm:t>
        <a:bodyPr/>
        <a:lstStyle/>
        <a:p>
          <a:endParaRPr lang="en-US"/>
        </a:p>
      </dgm:t>
    </dgm:pt>
    <dgm:pt modelId="{30E3D0B3-2EFD-4630-B1EE-4BB74E60BBBF}" type="sibTrans" cxnId="{ED22B298-2709-4757-89D4-83C34BE278EF}">
      <dgm:prSet/>
      <dgm:spPr/>
      <dgm:t>
        <a:bodyPr/>
        <a:lstStyle/>
        <a:p>
          <a:endParaRPr lang="en-US"/>
        </a:p>
      </dgm:t>
    </dgm:pt>
    <dgm:pt modelId="{D51E6D43-9106-40E1-A7FE-91D824133EBC}">
      <dgm:prSet/>
      <dgm:spPr/>
      <dgm:t>
        <a:bodyPr/>
        <a:lstStyle/>
        <a:p>
          <a:r>
            <a:rPr lang="en-US" b="1" dirty="0" smtClean="0">
              <a:solidFill>
                <a:srgbClr val="FF0000"/>
              </a:solidFill>
            </a:rPr>
            <a:t>We’re Dating</a:t>
          </a:r>
          <a:endParaRPr lang="en-US" b="1" dirty="0">
            <a:solidFill>
              <a:srgbClr val="FF0000"/>
            </a:solidFill>
          </a:endParaRPr>
        </a:p>
      </dgm:t>
    </dgm:pt>
    <dgm:pt modelId="{ED06C592-26FD-4AA8-9666-D77D8D404F73}" type="parTrans" cxnId="{3C93FCAE-3971-4681-95FD-E9705342E71B}">
      <dgm:prSet/>
      <dgm:spPr/>
      <dgm:t>
        <a:bodyPr/>
        <a:lstStyle/>
        <a:p>
          <a:endParaRPr lang="en-US"/>
        </a:p>
      </dgm:t>
    </dgm:pt>
    <dgm:pt modelId="{7DEB2CB2-3E27-499C-8A86-B11BD1A239E6}" type="sibTrans" cxnId="{3C93FCAE-3971-4681-95FD-E9705342E71B}">
      <dgm:prSet/>
      <dgm:spPr/>
      <dgm:t>
        <a:bodyPr/>
        <a:lstStyle/>
        <a:p>
          <a:endParaRPr lang="en-US"/>
        </a:p>
      </dgm:t>
    </dgm:pt>
    <dgm:pt modelId="{2EC5B9B5-E397-4AC9-BF52-DDEE7BC150F1}">
      <dgm:prSet/>
      <dgm:spPr/>
      <dgm:t>
        <a:bodyPr/>
        <a:lstStyle/>
        <a:p>
          <a:r>
            <a:rPr lang="en-US" b="1" dirty="0" smtClean="0">
              <a:solidFill>
                <a:srgbClr val="00B050"/>
              </a:solidFill>
            </a:rPr>
            <a:t>Yes! Let’s Do This</a:t>
          </a:r>
          <a:endParaRPr lang="en-US" b="1" dirty="0">
            <a:solidFill>
              <a:srgbClr val="00B050"/>
            </a:solidFill>
          </a:endParaRPr>
        </a:p>
      </dgm:t>
    </dgm:pt>
    <dgm:pt modelId="{E7DA8D74-DBFD-4C2C-9F0C-AF8DE6EF44BD}" type="parTrans" cxnId="{905819E5-84D4-41F1-9B79-A3E3EFE0BCCE}">
      <dgm:prSet/>
      <dgm:spPr/>
      <dgm:t>
        <a:bodyPr/>
        <a:lstStyle/>
        <a:p>
          <a:endParaRPr lang="en-US"/>
        </a:p>
      </dgm:t>
    </dgm:pt>
    <dgm:pt modelId="{A8E33240-F3E6-4DFB-9CDB-A56D7A3CD895}" type="sibTrans" cxnId="{905819E5-84D4-41F1-9B79-A3E3EFE0BCCE}">
      <dgm:prSet/>
      <dgm:spPr/>
      <dgm:t>
        <a:bodyPr/>
        <a:lstStyle/>
        <a:p>
          <a:endParaRPr lang="en-US"/>
        </a:p>
      </dgm:t>
    </dgm:pt>
    <dgm:pt modelId="{3A4FF234-04C7-4C10-8948-B3E297610D79}" type="pres">
      <dgm:prSet presAssocID="{3DCE9C6A-CE01-4E55-9F9C-B63443B55A04}" presName="compositeShape" presStyleCnt="0">
        <dgm:presLayoutVars>
          <dgm:chMax val="7"/>
          <dgm:dir/>
          <dgm:resizeHandles val="exact"/>
        </dgm:presLayoutVars>
      </dgm:prSet>
      <dgm:spPr/>
    </dgm:pt>
    <dgm:pt modelId="{A62B0624-0258-4835-8643-06D17B3A58E8}" type="pres">
      <dgm:prSet presAssocID="{3DCE9C6A-CE01-4E55-9F9C-B63443B55A04}" presName="wedge1" presStyleLbl="node1" presStyleIdx="0" presStyleCnt="5" custLinFactNeighborX="16875" custLinFactNeighborY="-23816"/>
      <dgm:spPr/>
      <dgm:t>
        <a:bodyPr/>
        <a:lstStyle/>
        <a:p>
          <a:endParaRPr lang="en-US"/>
        </a:p>
      </dgm:t>
    </dgm:pt>
    <dgm:pt modelId="{0E1A68A8-5487-4DD7-9ADE-2A6474225A7C}" type="pres">
      <dgm:prSet presAssocID="{3DCE9C6A-CE01-4E55-9F9C-B63443B55A04}" presName="dummy1a" presStyleCnt="0"/>
      <dgm:spPr/>
    </dgm:pt>
    <dgm:pt modelId="{769A00AD-5121-4247-9119-7E42CF1EAC2A}" type="pres">
      <dgm:prSet presAssocID="{3DCE9C6A-CE01-4E55-9F9C-B63443B55A04}" presName="dummy1b" presStyleCnt="0"/>
      <dgm:spPr/>
    </dgm:pt>
    <dgm:pt modelId="{75938F3F-56B4-42BB-9CE0-D7003B439181}" type="pres">
      <dgm:prSet presAssocID="{3DCE9C6A-CE01-4E55-9F9C-B63443B55A04}" presName="wedge1Tx" presStyleLbl="node1" presStyleIdx="0" presStyleCnt="5">
        <dgm:presLayoutVars>
          <dgm:chMax val="0"/>
          <dgm:chPref val="0"/>
          <dgm:bulletEnabled val="1"/>
        </dgm:presLayoutVars>
      </dgm:prSet>
      <dgm:spPr/>
      <dgm:t>
        <a:bodyPr/>
        <a:lstStyle/>
        <a:p>
          <a:endParaRPr lang="en-US"/>
        </a:p>
      </dgm:t>
    </dgm:pt>
    <dgm:pt modelId="{A927D992-6E16-420B-A1B9-AF797FE01036}" type="pres">
      <dgm:prSet presAssocID="{3DCE9C6A-CE01-4E55-9F9C-B63443B55A04}" presName="wedge2" presStyleLbl="node1" presStyleIdx="1" presStyleCnt="5"/>
      <dgm:spPr/>
      <dgm:t>
        <a:bodyPr/>
        <a:lstStyle/>
        <a:p>
          <a:endParaRPr lang="en-US"/>
        </a:p>
      </dgm:t>
    </dgm:pt>
    <dgm:pt modelId="{768F8495-C71E-411C-94FD-439FE67035CB}" type="pres">
      <dgm:prSet presAssocID="{3DCE9C6A-CE01-4E55-9F9C-B63443B55A04}" presName="dummy2a" presStyleCnt="0"/>
      <dgm:spPr/>
    </dgm:pt>
    <dgm:pt modelId="{23F45F70-C744-4B67-8178-4FE8D0509A00}" type="pres">
      <dgm:prSet presAssocID="{3DCE9C6A-CE01-4E55-9F9C-B63443B55A04}" presName="dummy2b" presStyleCnt="0"/>
      <dgm:spPr/>
    </dgm:pt>
    <dgm:pt modelId="{C0CAEF16-3AAD-4B77-A356-3FAA264AF0B1}" type="pres">
      <dgm:prSet presAssocID="{3DCE9C6A-CE01-4E55-9F9C-B63443B55A04}" presName="wedge2Tx" presStyleLbl="node1" presStyleIdx="1" presStyleCnt="5">
        <dgm:presLayoutVars>
          <dgm:chMax val="0"/>
          <dgm:chPref val="0"/>
          <dgm:bulletEnabled val="1"/>
        </dgm:presLayoutVars>
      </dgm:prSet>
      <dgm:spPr/>
      <dgm:t>
        <a:bodyPr/>
        <a:lstStyle/>
        <a:p>
          <a:endParaRPr lang="en-US"/>
        </a:p>
      </dgm:t>
    </dgm:pt>
    <dgm:pt modelId="{0F26D0A5-EFBE-47AD-B9E7-E66E0555EA84}" type="pres">
      <dgm:prSet presAssocID="{3DCE9C6A-CE01-4E55-9F9C-B63443B55A04}" presName="wedge3" presStyleLbl="node1" presStyleIdx="2" presStyleCnt="5"/>
      <dgm:spPr/>
      <dgm:t>
        <a:bodyPr/>
        <a:lstStyle/>
        <a:p>
          <a:endParaRPr lang="en-US"/>
        </a:p>
      </dgm:t>
    </dgm:pt>
    <dgm:pt modelId="{C9C38AB7-9D2E-452E-AA56-E2F3C2FA40E7}" type="pres">
      <dgm:prSet presAssocID="{3DCE9C6A-CE01-4E55-9F9C-B63443B55A04}" presName="dummy3a" presStyleCnt="0"/>
      <dgm:spPr/>
    </dgm:pt>
    <dgm:pt modelId="{605051C4-154A-4ED7-80C3-37E0F0BB42CC}" type="pres">
      <dgm:prSet presAssocID="{3DCE9C6A-CE01-4E55-9F9C-B63443B55A04}" presName="dummy3b" presStyleCnt="0"/>
      <dgm:spPr/>
    </dgm:pt>
    <dgm:pt modelId="{71D0FCCD-C3A9-4065-808E-9434B386C477}" type="pres">
      <dgm:prSet presAssocID="{3DCE9C6A-CE01-4E55-9F9C-B63443B55A04}" presName="wedge3Tx" presStyleLbl="node1" presStyleIdx="2" presStyleCnt="5">
        <dgm:presLayoutVars>
          <dgm:chMax val="0"/>
          <dgm:chPref val="0"/>
          <dgm:bulletEnabled val="1"/>
        </dgm:presLayoutVars>
      </dgm:prSet>
      <dgm:spPr/>
      <dgm:t>
        <a:bodyPr/>
        <a:lstStyle/>
        <a:p>
          <a:endParaRPr lang="en-US"/>
        </a:p>
      </dgm:t>
    </dgm:pt>
    <dgm:pt modelId="{1836B1B5-F912-4A4D-963D-C735584092C2}" type="pres">
      <dgm:prSet presAssocID="{3DCE9C6A-CE01-4E55-9F9C-B63443B55A04}" presName="wedge4" presStyleLbl="node1" presStyleIdx="3" presStyleCnt="5"/>
      <dgm:spPr/>
      <dgm:t>
        <a:bodyPr/>
        <a:lstStyle/>
        <a:p>
          <a:endParaRPr lang="en-US"/>
        </a:p>
      </dgm:t>
    </dgm:pt>
    <dgm:pt modelId="{2CDC0BCA-6BE7-497C-ABD9-5C8C0E8E2142}" type="pres">
      <dgm:prSet presAssocID="{3DCE9C6A-CE01-4E55-9F9C-B63443B55A04}" presName="dummy4a" presStyleCnt="0"/>
      <dgm:spPr/>
    </dgm:pt>
    <dgm:pt modelId="{737E9E24-2ABA-4C97-8685-5FCCDE5D3AE3}" type="pres">
      <dgm:prSet presAssocID="{3DCE9C6A-CE01-4E55-9F9C-B63443B55A04}" presName="dummy4b" presStyleCnt="0"/>
      <dgm:spPr/>
    </dgm:pt>
    <dgm:pt modelId="{DC601959-579E-47FC-B284-8DAFA53EC645}" type="pres">
      <dgm:prSet presAssocID="{3DCE9C6A-CE01-4E55-9F9C-B63443B55A04}" presName="wedge4Tx" presStyleLbl="node1" presStyleIdx="3" presStyleCnt="5">
        <dgm:presLayoutVars>
          <dgm:chMax val="0"/>
          <dgm:chPref val="0"/>
          <dgm:bulletEnabled val="1"/>
        </dgm:presLayoutVars>
      </dgm:prSet>
      <dgm:spPr/>
      <dgm:t>
        <a:bodyPr/>
        <a:lstStyle/>
        <a:p>
          <a:endParaRPr lang="en-US"/>
        </a:p>
      </dgm:t>
    </dgm:pt>
    <dgm:pt modelId="{E5538AAF-5DA7-4CD7-95A4-4474A75597E9}" type="pres">
      <dgm:prSet presAssocID="{3DCE9C6A-CE01-4E55-9F9C-B63443B55A04}" presName="wedge5" presStyleLbl="node1" presStyleIdx="4" presStyleCnt="5"/>
      <dgm:spPr/>
      <dgm:t>
        <a:bodyPr/>
        <a:lstStyle/>
        <a:p>
          <a:endParaRPr lang="en-US"/>
        </a:p>
      </dgm:t>
    </dgm:pt>
    <dgm:pt modelId="{A8ADAF22-314A-49B7-A88F-14922A44D202}" type="pres">
      <dgm:prSet presAssocID="{3DCE9C6A-CE01-4E55-9F9C-B63443B55A04}" presName="dummy5a" presStyleCnt="0"/>
      <dgm:spPr/>
    </dgm:pt>
    <dgm:pt modelId="{A2AB069E-9D7A-42DF-9F09-A2D136B39050}" type="pres">
      <dgm:prSet presAssocID="{3DCE9C6A-CE01-4E55-9F9C-B63443B55A04}" presName="dummy5b" presStyleCnt="0"/>
      <dgm:spPr/>
    </dgm:pt>
    <dgm:pt modelId="{9F9CD84C-517A-43F2-A3AC-52D805E5340E}" type="pres">
      <dgm:prSet presAssocID="{3DCE9C6A-CE01-4E55-9F9C-B63443B55A04}" presName="wedge5Tx" presStyleLbl="node1" presStyleIdx="4" presStyleCnt="5">
        <dgm:presLayoutVars>
          <dgm:chMax val="0"/>
          <dgm:chPref val="0"/>
          <dgm:bulletEnabled val="1"/>
        </dgm:presLayoutVars>
      </dgm:prSet>
      <dgm:spPr/>
      <dgm:t>
        <a:bodyPr/>
        <a:lstStyle/>
        <a:p>
          <a:endParaRPr lang="en-US"/>
        </a:p>
      </dgm:t>
    </dgm:pt>
    <dgm:pt modelId="{52070556-4027-43BC-8B8B-FF90317EF6FA}" type="pres">
      <dgm:prSet presAssocID="{223EB9EF-8A61-49EB-84C9-EEA3B0E0FFC2}" presName="arrowWedge1" presStyleLbl="fgSibTrans2D1" presStyleIdx="0" presStyleCnt="5"/>
      <dgm:spPr/>
    </dgm:pt>
    <dgm:pt modelId="{A9D983EA-354A-45F8-979B-086202BC3195}" type="pres">
      <dgm:prSet presAssocID="{7DEB2CB2-3E27-499C-8A86-B11BD1A239E6}" presName="arrowWedge2" presStyleLbl="fgSibTrans2D1" presStyleIdx="1" presStyleCnt="5"/>
      <dgm:spPr/>
    </dgm:pt>
    <dgm:pt modelId="{774280C5-F3E1-4C30-9B62-91BA95F24E2F}" type="pres">
      <dgm:prSet presAssocID="{A8E33240-F3E6-4DFB-9CDB-A56D7A3CD895}" presName="arrowWedge3" presStyleLbl="fgSibTrans2D1" presStyleIdx="2" presStyleCnt="5"/>
      <dgm:spPr/>
    </dgm:pt>
    <dgm:pt modelId="{BDAB1C5D-968E-4861-9C2F-C5217F18FF0C}" type="pres">
      <dgm:prSet presAssocID="{85554490-4C1C-4DF5-A5D2-E8B828BDB2AD}" presName="arrowWedge4" presStyleLbl="fgSibTrans2D1" presStyleIdx="3" presStyleCnt="5"/>
      <dgm:spPr/>
    </dgm:pt>
    <dgm:pt modelId="{B42FBE29-7D45-480C-9F1B-755649736E7E}" type="pres">
      <dgm:prSet presAssocID="{30E3D0B3-2EFD-4630-B1EE-4BB74E60BBBF}" presName="arrowWedge5" presStyleLbl="fgSibTrans2D1" presStyleIdx="4" presStyleCnt="5"/>
      <dgm:spPr/>
    </dgm:pt>
  </dgm:ptLst>
  <dgm:cxnLst>
    <dgm:cxn modelId="{DF623CAB-7B31-41AF-B65D-F4B3B1E0AE0E}" type="presOf" srcId="{2EC5B9B5-E397-4AC9-BF52-DDEE7BC150F1}" destId="{71D0FCCD-C3A9-4065-808E-9434B386C477}" srcOrd="1" destOrd="0" presId="urn:microsoft.com/office/officeart/2005/8/layout/cycle8"/>
    <dgm:cxn modelId="{2395786B-A812-4805-8802-FAF6BBC9BA8B}" srcId="{3DCE9C6A-CE01-4E55-9F9C-B63443B55A04}" destId="{FA935A25-F53C-484B-9A87-2D0B22CA0DCB}" srcOrd="3" destOrd="0" parTransId="{DBDDB8BD-F7B3-44E5-BE13-3184E6DE0CC1}" sibTransId="{85554490-4C1C-4DF5-A5D2-E8B828BDB2AD}"/>
    <dgm:cxn modelId="{F61B09FE-2A5E-41EC-ABCA-FE5DE7D647F7}" type="presOf" srcId="{BAE99B66-4FC1-459D-8FA0-86632B2D52EF}" destId="{E5538AAF-5DA7-4CD7-95A4-4474A75597E9}" srcOrd="0" destOrd="0" presId="urn:microsoft.com/office/officeart/2005/8/layout/cycle8"/>
    <dgm:cxn modelId="{30E475F3-DC27-46A8-BCC8-5BE4602E228D}" type="presOf" srcId="{D51E6D43-9106-40E1-A7FE-91D824133EBC}" destId="{C0CAEF16-3AAD-4B77-A356-3FAA264AF0B1}" srcOrd="1" destOrd="0" presId="urn:microsoft.com/office/officeart/2005/8/layout/cycle8"/>
    <dgm:cxn modelId="{763FF4A4-FC8F-4F7A-BC9D-649FF0684ECE}" srcId="{3DCE9C6A-CE01-4E55-9F9C-B63443B55A04}" destId="{E35B2133-8D50-4F10-978B-7D0C44BD5013}" srcOrd="0" destOrd="0" parTransId="{E691296A-24CF-4C9D-8841-69E1043E1F8C}" sibTransId="{223EB9EF-8A61-49EB-84C9-EEA3B0E0FFC2}"/>
    <dgm:cxn modelId="{3C93FCAE-3971-4681-95FD-E9705342E71B}" srcId="{3DCE9C6A-CE01-4E55-9F9C-B63443B55A04}" destId="{D51E6D43-9106-40E1-A7FE-91D824133EBC}" srcOrd="1" destOrd="0" parTransId="{ED06C592-26FD-4AA8-9666-D77D8D404F73}" sibTransId="{7DEB2CB2-3E27-499C-8A86-B11BD1A239E6}"/>
    <dgm:cxn modelId="{3EB8034D-BECD-4830-BDD9-EE7BEAA2DB2B}" type="presOf" srcId="{D51E6D43-9106-40E1-A7FE-91D824133EBC}" destId="{A927D992-6E16-420B-A1B9-AF797FE01036}" srcOrd="0" destOrd="0" presId="urn:microsoft.com/office/officeart/2005/8/layout/cycle8"/>
    <dgm:cxn modelId="{B5B58AAF-4ABA-4A8D-84BE-8BB3FCADD7AD}" type="presOf" srcId="{E35B2133-8D50-4F10-978B-7D0C44BD5013}" destId="{A62B0624-0258-4835-8643-06D17B3A58E8}" srcOrd="0" destOrd="0" presId="urn:microsoft.com/office/officeart/2005/8/layout/cycle8"/>
    <dgm:cxn modelId="{73461B60-92F7-4500-B74C-916E43DF1E21}" type="presOf" srcId="{BAE99B66-4FC1-459D-8FA0-86632B2D52EF}" destId="{9F9CD84C-517A-43F2-A3AC-52D805E5340E}" srcOrd="1" destOrd="0" presId="urn:microsoft.com/office/officeart/2005/8/layout/cycle8"/>
    <dgm:cxn modelId="{EE750632-9D3F-438B-8088-7575591FF363}" type="presOf" srcId="{3DCE9C6A-CE01-4E55-9F9C-B63443B55A04}" destId="{3A4FF234-04C7-4C10-8948-B3E297610D79}" srcOrd="0" destOrd="0" presId="urn:microsoft.com/office/officeart/2005/8/layout/cycle8"/>
    <dgm:cxn modelId="{905819E5-84D4-41F1-9B79-A3E3EFE0BCCE}" srcId="{3DCE9C6A-CE01-4E55-9F9C-B63443B55A04}" destId="{2EC5B9B5-E397-4AC9-BF52-DDEE7BC150F1}" srcOrd="2" destOrd="0" parTransId="{E7DA8D74-DBFD-4C2C-9F0C-AF8DE6EF44BD}" sibTransId="{A8E33240-F3E6-4DFB-9CDB-A56D7A3CD895}"/>
    <dgm:cxn modelId="{545C72EB-1D16-4EBA-A24D-BC64AB56A213}" type="presOf" srcId="{FA935A25-F53C-484B-9A87-2D0B22CA0DCB}" destId="{1836B1B5-F912-4A4D-963D-C735584092C2}" srcOrd="0" destOrd="0" presId="urn:microsoft.com/office/officeart/2005/8/layout/cycle8"/>
    <dgm:cxn modelId="{16110129-6C81-4400-A5F9-29E1CCCFAD91}" type="presOf" srcId="{E35B2133-8D50-4F10-978B-7D0C44BD5013}" destId="{75938F3F-56B4-42BB-9CE0-D7003B439181}" srcOrd="1" destOrd="0" presId="urn:microsoft.com/office/officeart/2005/8/layout/cycle8"/>
    <dgm:cxn modelId="{932E6416-99A9-40FB-9655-D4490E7A9C19}" type="presOf" srcId="{2EC5B9B5-E397-4AC9-BF52-DDEE7BC150F1}" destId="{0F26D0A5-EFBE-47AD-B9E7-E66E0555EA84}" srcOrd="0" destOrd="0" presId="urn:microsoft.com/office/officeart/2005/8/layout/cycle8"/>
    <dgm:cxn modelId="{FA0A7829-8AF3-4B27-A211-CC275961FA7C}" type="presOf" srcId="{FA935A25-F53C-484B-9A87-2D0B22CA0DCB}" destId="{DC601959-579E-47FC-B284-8DAFA53EC645}" srcOrd="1" destOrd="0" presId="urn:microsoft.com/office/officeart/2005/8/layout/cycle8"/>
    <dgm:cxn modelId="{ED22B298-2709-4757-89D4-83C34BE278EF}" srcId="{3DCE9C6A-CE01-4E55-9F9C-B63443B55A04}" destId="{BAE99B66-4FC1-459D-8FA0-86632B2D52EF}" srcOrd="4" destOrd="0" parTransId="{CDD8EEBD-4732-4FA2-BB3B-92519301FE5E}" sibTransId="{30E3D0B3-2EFD-4630-B1EE-4BB74E60BBBF}"/>
    <dgm:cxn modelId="{5FC0F202-574C-4DE4-8163-DF2DA4AB5F10}" type="presParOf" srcId="{3A4FF234-04C7-4C10-8948-B3E297610D79}" destId="{A62B0624-0258-4835-8643-06D17B3A58E8}" srcOrd="0" destOrd="0" presId="urn:microsoft.com/office/officeart/2005/8/layout/cycle8"/>
    <dgm:cxn modelId="{6519CF21-6728-4493-A3FE-58D14709A26C}" type="presParOf" srcId="{3A4FF234-04C7-4C10-8948-B3E297610D79}" destId="{0E1A68A8-5487-4DD7-9ADE-2A6474225A7C}" srcOrd="1" destOrd="0" presId="urn:microsoft.com/office/officeart/2005/8/layout/cycle8"/>
    <dgm:cxn modelId="{E335266E-089C-4AED-BBC9-5FC3BBDC937C}" type="presParOf" srcId="{3A4FF234-04C7-4C10-8948-B3E297610D79}" destId="{769A00AD-5121-4247-9119-7E42CF1EAC2A}" srcOrd="2" destOrd="0" presId="urn:microsoft.com/office/officeart/2005/8/layout/cycle8"/>
    <dgm:cxn modelId="{F260CED2-990C-4435-B4FD-726036AEFF6D}" type="presParOf" srcId="{3A4FF234-04C7-4C10-8948-B3E297610D79}" destId="{75938F3F-56B4-42BB-9CE0-D7003B439181}" srcOrd="3" destOrd="0" presId="urn:microsoft.com/office/officeart/2005/8/layout/cycle8"/>
    <dgm:cxn modelId="{AE1A9CE1-C7A2-4897-90C2-13BD101ACF3C}" type="presParOf" srcId="{3A4FF234-04C7-4C10-8948-B3E297610D79}" destId="{A927D992-6E16-420B-A1B9-AF797FE01036}" srcOrd="4" destOrd="0" presId="urn:microsoft.com/office/officeart/2005/8/layout/cycle8"/>
    <dgm:cxn modelId="{EEC8448E-363E-45F0-AF68-65D7299AA91B}" type="presParOf" srcId="{3A4FF234-04C7-4C10-8948-B3E297610D79}" destId="{768F8495-C71E-411C-94FD-439FE67035CB}" srcOrd="5" destOrd="0" presId="urn:microsoft.com/office/officeart/2005/8/layout/cycle8"/>
    <dgm:cxn modelId="{89D48C47-F4E3-4880-8500-67E9D072EAC8}" type="presParOf" srcId="{3A4FF234-04C7-4C10-8948-B3E297610D79}" destId="{23F45F70-C744-4B67-8178-4FE8D0509A00}" srcOrd="6" destOrd="0" presId="urn:microsoft.com/office/officeart/2005/8/layout/cycle8"/>
    <dgm:cxn modelId="{C92DABF6-E207-4E31-9817-B6E70F8BA410}" type="presParOf" srcId="{3A4FF234-04C7-4C10-8948-B3E297610D79}" destId="{C0CAEF16-3AAD-4B77-A356-3FAA264AF0B1}" srcOrd="7" destOrd="0" presId="urn:microsoft.com/office/officeart/2005/8/layout/cycle8"/>
    <dgm:cxn modelId="{978830C9-4F6C-4D1C-AC1F-131A0B77DFDD}" type="presParOf" srcId="{3A4FF234-04C7-4C10-8948-B3E297610D79}" destId="{0F26D0A5-EFBE-47AD-B9E7-E66E0555EA84}" srcOrd="8" destOrd="0" presId="urn:microsoft.com/office/officeart/2005/8/layout/cycle8"/>
    <dgm:cxn modelId="{C623CBC3-265A-4BE1-9FD0-BB8EB67F96D9}" type="presParOf" srcId="{3A4FF234-04C7-4C10-8948-B3E297610D79}" destId="{C9C38AB7-9D2E-452E-AA56-E2F3C2FA40E7}" srcOrd="9" destOrd="0" presId="urn:microsoft.com/office/officeart/2005/8/layout/cycle8"/>
    <dgm:cxn modelId="{84A70E6F-DF81-4D56-A46F-693738CD6E0C}" type="presParOf" srcId="{3A4FF234-04C7-4C10-8948-B3E297610D79}" destId="{605051C4-154A-4ED7-80C3-37E0F0BB42CC}" srcOrd="10" destOrd="0" presId="urn:microsoft.com/office/officeart/2005/8/layout/cycle8"/>
    <dgm:cxn modelId="{BE98087F-696E-438A-84FC-83009EE3D67C}" type="presParOf" srcId="{3A4FF234-04C7-4C10-8948-B3E297610D79}" destId="{71D0FCCD-C3A9-4065-808E-9434B386C477}" srcOrd="11" destOrd="0" presId="urn:microsoft.com/office/officeart/2005/8/layout/cycle8"/>
    <dgm:cxn modelId="{43CCEA09-5504-4754-AE32-4977B532DB6F}" type="presParOf" srcId="{3A4FF234-04C7-4C10-8948-B3E297610D79}" destId="{1836B1B5-F912-4A4D-963D-C735584092C2}" srcOrd="12" destOrd="0" presId="urn:microsoft.com/office/officeart/2005/8/layout/cycle8"/>
    <dgm:cxn modelId="{4726FB16-45E8-4D95-A276-1292FC22ED45}" type="presParOf" srcId="{3A4FF234-04C7-4C10-8948-B3E297610D79}" destId="{2CDC0BCA-6BE7-497C-ABD9-5C8C0E8E2142}" srcOrd="13" destOrd="0" presId="urn:microsoft.com/office/officeart/2005/8/layout/cycle8"/>
    <dgm:cxn modelId="{9996F40A-78FE-46E0-8BF1-2EACB0BE55CC}" type="presParOf" srcId="{3A4FF234-04C7-4C10-8948-B3E297610D79}" destId="{737E9E24-2ABA-4C97-8685-5FCCDE5D3AE3}" srcOrd="14" destOrd="0" presId="urn:microsoft.com/office/officeart/2005/8/layout/cycle8"/>
    <dgm:cxn modelId="{8D277176-003B-41C7-AD3E-D1BE0E7A18BE}" type="presParOf" srcId="{3A4FF234-04C7-4C10-8948-B3E297610D79}" destId="{DC601959-579E-47FC-B284-8DAFA53EC645}" srcOrd="15" destOrd="0" presId="urn:microsoft.com/office/officeart/2005/8/layout/cycle8"/>
    <dgm:cxn modelId="{009598FF-15FB-4099-835F-371547E820BC}" type="presParOf" srcId="{3A4FF234-04C7-4C10-8948-B3E297610D79}" destId="{E5538AAF-5DA7-4CD7-95A4-4474A75597E9}" srcOrd="16" destOrd="0" presId="urn:microsoft.com/office/officeart/2005/8/layout/cycle8"/>
    <dgm:cxn modelId="{AE81683A-3B53-49A0-8F7F-DF7168FCE3FF}" type="presParOf" srcId="{3A4FF234-04C7-4C10-8948-B3E297610D79}" destId="{A8ADAF22-314A-49B7-A88F-14922A44D202}" srcOrd="17" destOrd="0" presId="urn:microsoft.com/office/officeart/2005/8/layout/cycle8"/>
    <dgm:cxn modelId="{D4D71297-3F15-441D-8223-8DCC834897F6}" type="presParOf" srcId="{3A4FF234-04C7-4C10-8948-B3E297610D79}" destId="{A2AB069E-9D7A-42DF-9F09-A2D136B39050}" srcOrd="18" destOrd="0" presId="urn:microsoft.com/office/officeart/2005/8/layout/cycle8"/>
    <dgm:cxn modelId="{60303776-3F81-487D-B71E-9A48EEAD1745}" type="presParOf" srcId="{3A4FF234-04C7-4C10-8948-B3E297610D79}" destId="{9F9CD84C-517A-43F2-A3AC-52D805E5340E}" srcOrd="19" destOrd="0" presId="urn:microsoft.com/office/officeart/2005/8/layout/cycle8"/>
    <dgm:cxn modelId="{B27CF807-5946-4EF6-959D-43355085E07F}" type="presParOf" srcId="{3A4FF234-04C7-4C10-8948-B3E297610D79}" destId="{52070556-4027-43BC-8B8B-FF90317EF6FA}" srcOrd="20" destOrd="0" presId="urn:microsoft.com/office/officeart/2005/8/layout/cycle8"/>
    <dgm:cxn modelId="{8D08FE18-1AD3-4C4A-8FB3-9B2770B1EF50}" type="presParOf" srcId="{3A4FF234-04C7-4C10-8948-B3E297610D79}" destId="{A9D983EA-354A-45F8-979B-086202BC3195}" srcOrd="21" destOrd="0" presId="urn:microsoft.com/office/officeart/2005/8/layout/cycle8"/>
    <dgm:cxn modelId="{ECA8A60D-DEE2-4DA0-9BB5-68AC3ACA99F1}" type="presParOf" srcId="{3A4FF234-04C7-4C10-8948-B3E297610D79}" destId="{774280C5-F3E1-4C30-9B62-91BA95F24E2F}" srcOrd="22" destOrd="0" presId="urn:microsoft.com/office/officeart/2005/8/layout/cycle8"/>
    <dgm:cxn modelId="{E42B9E35-DA11-4D61-B13F-0CA38661BD46}" type="presParOf" srcId="{3A4FF234-04C7-4C10-8948-B3E297610D79}" destId="{BDAB1C5D-968E-4861-9C2F-C5217F18FF0C}" srcOrd="23" destOrd="0" presId="urn:microsoft.com/office/officeart/2005/8/layout/cycle8"/>
    <dgm:cxn modelId="{A809D320-6E09-481A-BADE-0EF47C3C8F54}" type="presParOf" srcId="{3A4FF234-04C7-4C10-8948-B3E297610D79}" destId="{B42FBE29-7D45-480C-9F1B-755649736E7E}"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DCE9C6A-CE01-4E55-9F9C-B63443B55A04}" type="doc">
      <dgm:prSet loTypeId="urn:microsoft.com/office/officeart/2005/8/layout/cycle8" loCatId="cycle" qsTypeId="urn:microsoft.com/office/officeart/2005/8/quickstyle/simple1" qsCatId="simple" csTypeId="urn:microsoft.com/office/officeart/2005/8/colors/accent1_2" csCatId="accent1" phldr="1"/>
      <dgm:spPr/>
    </dgm:pt>
    <dgm:pt modelId="{E35B2133-8D50-4F10-978B-7D0C44BD5013}">
      <dgm:prSet phldrT="[Text]"/>
      <dgm:spPr/>
      <dgm:t>
        <a:bodyPr/>
        <a:lstStyle/>
        <a:p>
          <a:r>
            <a:rPr lang="en-US" b="1" dirty="0" smtClean="0">
              <a:solidFill>
                <a:schemeClr val="bg1"/>
              </a:solidFill>
            </a:rPr>
            <a:t>The</a:t>
          </a:r>
          <a:r>
            <a:rPr lang="en-US" dirty="0" smtClean="0"/>
            <a:t> </a:t>
          </a:r>
          <a:r>
            <a:rPr lang="en-US" b="1" dirty="0" smtClean="0">
              <a:solidFill>
                <a:schemeClr val="bg1"/>
              </a:solidFill>
            </a:rPr>
            <a:t>Introduction</a:t>
          </a:r>
          <a:endParaRPr lang="en-US" b="1" dirty="0">
            <a:solidFill>
              <a:schemeClr val="bg1"/>
            </a:solidFill>
          </a:endParaRPr>
        </a:p>
      </dgm:t>
    </dgm:pt>
    <dgm:pt modelId="{E691296A-24CF-4C9D-8841-69E1043E1F8C}" type="parTrans" cxnId="{763FF4A4-FC8F-4F7A-BC9D-649FF0684ECE}">
      <dgm:prSet/>
      <dgm:spPr/>
      <dgm:t>
        <a:bodyPr/>
        <a:lstStyle/>
        <a:p>
          <a:endParaRPr lang="en-US"/>
        </a:p>
      </dgm:t>
    </dgm:pt>
    <dgm:pt modelId="{223EB9EF-8A61-49EB-84C9-EEA3B0E0FFC2}" type="sibTrans" cxnId="{763FF4A4-FC8F-4F7A-BC9D-649FF0684ECE}">
      <dgm:prSet/>
      <dgm:spPr/>
      <dgm:t>
        <a:bodyPr/>
        <a:lstStyle/>
        <a:p>
          <a:endParaRPr lang="en-US"/>
        </a:p>
      </dgm:t>
    </dgm:pt>
    <dgm:pt modelId="{FA935A25-F53C-484B-9A87-2D0B22CA0DCB}">
      <dgm:prSet phldrT="[Text]"/>
      <dgm:spPr/>
      <dgm:t>
        <a:bodyPr/>
        <a:lstStyle/>
        <a:p>
          <a:r>
            <a:rPr lang="en-US" b="1" dirty="0" smtClean="0">
              <a:solidFill>
                <a:srgbClr val="FFFF00"/>
              </a:solidFill>
            </a:rPr>
            <a:t>The Sweet Spot</a:t>
          </a:r>
          <a:endParaRPr lang="en-US" b="1" dirty="0">
            <a:solidFill>
              <a:srgbClr val="FFFF00"/>
            </a:solidFill>
          </a:endParaRPr>
        </a:p>
      </dgm:t>
    </dgm:pt>
    <dgm:pt modelId="{DBDDB8BD-F7B3-44E5-BE13-3184E6DE0CC1}" type="parTrans" cxnId="{2395786B-A812-4805-8802-FAF6BBC9BA8B}">
      <dgm:prSet/>
      <dgm:spPr/>
      <dgm:t>
        <a:bodyPr/>
        <a:lstStyle/>
        <a:p>
          <a:endParaRPr lang="en-US"/>
        </a:p>
      </dgm:t>
    </dgm:pt>
    <dgm:pt modelId="{85554490-4C1C-4DF5-A5D2-E8B828BDB2AD}" type="sibTrans" cxnId="{2395786B-A812-4805-8802-FAF6BBC9BA8B}">
      <dgm:prSet/>
      <dgm:spPr/>
      <dgm:t>
        <a:bodyPr/>
        <a:lstStyle/>
        <a:p>
          <a:endParaRPr lang="en-US"/>
        </a:p>
      </dgm:t>
    </dgm:pt>
    <dgm:pt modelId="{BAE99B66-4FC1-459D-8FA0-86632B2D52EF}">
      <dgm:prSet phldrT="[Text]"/>
      <dgm:spPr/>
      <dgm:t>
        <a:bodyPr/>
        <a:lstStyle/>
        <a:p>
          <a:r>
            <a:rPr lang="en-US" b="1" dirty="0" smtClean="0">
              <a:solidFill>
                <a:schemeClr val="bg2"/>
              </a:solidFill>
            </a:rPr>
            <a:t>Good as it Gets</a:t>
          </a:r>
          <a:endParaRPr lang="en-US" b="1" dirty="0">
            <a:solidFill>
              <a:schemeClr val="bg2"/>
            </a:solidFill>
          </a:endParaRPr>
        </a:p>
      </dgm:t>
    </dgm:pt>
    <dgm:pt modelId="{CDD8EEBD-4732-4FA2-BB3B-92519301FE5E}" type="parTrans" cxnId="{ED22B298-2709-4757-89D4-83C34BE278EF}">
      <dgm:prSet/>
      <dgm:spPr/>
      <dgm:t>
        <a:bodyPr/>
        <a:lstStyle/>
        <a:p>
          <a:endParaRPr lang="en-US"/>
        </a:p>
      </dgm:t>
    </dgm:pt>
    <dgm:pt modelId="{30E3D0B3-2EFD-4630-B1EE-4BB74E60BBBF}" type="sibTrans" cxnId="{ED22B298-2709-4757-89D4-83C34BE278EF}">
      <dgm:prSet/>
      <dgm:spPr/>
      <dgm:t>
        <a:bodyPr/>
        <a:lstStyle/>
        <a:p>
          <a:endParaRPr lang="en-US"/>
        </a:p>
      </dgm:t>
    </dgm:pt>
    <dgm:pt modelId="{D51E6D43-9106-40E1-A7FE-91D824133EBC}">
      <dgm:prSet/>
      <dgm:spPr/>
      <dgm:t>
        <a:bodyPr/>
        <a:lstStyle/>
        <a:p>
          <a:r>
            <a:rPr lang="en-US" b="1" dirty="0" smtClean="0">
              <a:solidFill>
                <a:srgbClr val="FF0000"/>
              </a:solidFill>
            </a:rPr>
            <a:t>We’re Dating</a:t>
          </a:r>
          <a:endParaRPr lang="en-US" b="1" dirty="0">
            <a:solidFill>
              <a:srgbClr val="FF0000"/>
            </a:solidFill>
          </a:endParaRPr>
        </a:p>
      </dgm:t>
    </dgm:pt>
    <dgm:pt modelId="{ED06C592-26FD-4AA8-9666-D77D8D404F73}" type="parTrans" cxnId="{3C93FCAE-3971-4681-95FD-E9705342E71B}">
      <dgm:prSet/>
      <dgm:spPr/>
      <dgm:t>
        <a:bodyPr/>
        <a:lstStyle/>
        <a:p>
          <a:endParaRPr lang="en-US"/>
        </a:p>
      </dgm:t>
    </dgm:pt>
    <dgm:pt modelId="{7DEB2CB2-3E27-499C-8A86-B11BD1A239E6}" type="sibTrans" cxnId="{3C93FCAE-3971-4681-95FD-E9705342E71B}">
      <dgm:prSet/>
      <dgm:spPr/>
      <dgm:t>
        <a:bodyPr/>
        <a:lstStyle/>
        <a:p>
          <a:endParaRPr lang="en-US"/>
        </a:p>
      </dgm:t>
    </dgm:pt>
    <dgm:pt modelId="{2EC5B9B5-E397-4AC9-BF52-DDEE7BC150F1}">
      <dgm:prSet/>
      <dgm:spPr/>
      <dgm:t>
        <a:bodyPr/>
        <a:lstStyle/>
        <a:p>
          <a:r>
            <a:rPr lang="en-US" b="1" dirty="0" smtClean="0">
              <a:solidFill>
                <a:srgbClr val="00B050"/>
              </a:solidFill>
            </a:rPr>
            <a:t>Yes! Let’s Do This</a:t>
          </a:r>
          <a:endParaRPr lang="en-US" b="1" dirty="0">
            <a:solidFill>
              <a:srgbClr val="00B050"/>
            </a:solidFill>
          </a:endParaRPr>
        </a:p>
      </dgm:t>
    </dgm:pt>
    <dgm:pt modelId="{E7DA8D74-DBFD-4C2C-9F0C-AF8DE6EF44BD}" type="parTrans" cxnId="{905819E5-84D4-41F1-9B79-A3E3EFE0BCCE}">
      <dgm:prSet/>
      <dgm:spPr/>
      <dgm:t>
        <a:bodyPr/>
        <a:lstStyle/>
        <a:p>
          <a:endParaRPr lang="en-US"/>
        </a:p>
      </dgm:t>
    </dgm:pt>
    <dgm:pt modelId="{A8E33240-F3E6-4DFB-9CDB-A56D7A3CD895}" type="sibTrans" cxnId="{905819E5-84D4-41F1-9B79-A3E3EFE0BCCE}">
      <dgm:prSet/>
      <dgm:spPr/>
      <dgm:t>
        <a:bodyPr/>
        <a:lstStyle/>
        <a:p>
          <a:endParaRPr lang="en-US"/>
        </a:p>
      </dgm:t>
    </dgm:pt>
    <dgm:pt modelId="{3A4FF234-04C7-4C10-8948-B3E297610D79}" type="pres">
      <dgm:prSet presAssocID="{3DCE9C6A-CE01-4E55-9F9C-B63443B55A04}" presName="compositeShape" presStyleCnt="0">
        <dgm:presLayoutVars>
          <dgm:chMax val="7"/>
          <dgm:dir/>
          <dgm:resizeHandles val="exact"/>
        </dgm:presLayoutVars>
      </dgm:prSet>
      <dgm:spPr/>
    </dgm:pt>
    <dgm:pt modelId="{A62B0624-0258-4835-8643-06D17B3A58E8}" type="pres">
      <dgm:prSet presAssocID="{3DCE9C6A-CE01-4E55-9F9C-B63443B55A04}" presName="wedge1" presStyleLbl="node1" presStyleIdx="0" presStyleCnt="5"/>
      <dgm:spPr/>
      <dgm:t>
        <a:bodyPr/>
        <a:lstStyle/>
        <a:p>
          <a:endParaRPr lang="en-US"/>
        </a:p>
      </dgm:t>
    </dgm:pt>
    <dgm:pt modelId="{0E1A68A8-5487-4DD7-9ADE-2A6474225A7C}" type="pres">
      <dgm:prSet presAssocID="{3DCE9C6A-CE01-4E55-9F9C-B63443B55A04}" presName="dummy1a" presStyleCnt="0"/>
      <dgm:spPr/>
    </dgm:pt>
    <dgm:pt modelId="{769A00AD-5121-4247-9119-7E42CF1EAC2A}" type="pres">
      <dgm:prSet presAssocID="{3DCE9C6A-CE01-4E55-9F9C-B63443B55A04}" presName="dummy1b" presStyleCnt="0"/>
      <dgm:spPr/>
    </dgm:pt>
    <dgm:pt modelId="{75938F3F-56B4-42BB-9CE0-D7003B439181}" type="pres">
      <dgm:prSet presAssocID="{3DCE9C6A-CE01-4E55-9F9C-B63443B55A04}" presName="wedge1Tx" presStyleLbl="node1" presStyleIdx="0" presStyleCnt="5">
        <dgm:presLayoutVars>
          <dgm:chMax val="0"/>
          <dgm:chPref val="0"/>
          <dgm:bulletEnabled val="1"/>
        </dgm:presLayoutVars>
      </dgm:prSet>
      <dgm:spPr/>
      <dgm:t>
        <a:bodyPr/>
        <a:lstStyle/>
        <a:p>
          <a:endParaRPr lang="en-US"/>
        </a:p>
      </dgm:t>
    </dgm:pt>
    <dgm:pt modelId="{A927D992-6E16-420B-A1B9-AF797FE01036}" type="pres">
      <dgm:prSet presAssocID="{3DCE9C6A-CE01-4E55-9F9C-B63443B55A04}" presName="wedge2" presStyleLbl="node1" presStyleIdx="1" presStyleCnt="5" custLinFactNeighborX="28941" custLinFactNeighborY="6412"/>
      <dgm:spPr/>
      <dgm:t>
        <a:bodyPr/>
        <a:lstStyle/>
        <a:p>
          <a:endParaRPr lang="en-US"/>
        </a:p>
      </dgm:t>
    </dgm:pt>
    <dgm:pt modelId="{768F8495-C71E-411C-94FD-439FE67035CB}" type="pres">
      <dgm:prSet presAssocID="{3DCE9C6A-CE01-4E55-9F9C-B63443B55A04}" presName="dummy2a" presStyleCnt="0"/>
      <dgm:spPr/>
    </dgm:pt>
    <dgm:pt modelId="{23F45F70-C744-4B67-8178-4FE8D0509A00}" type="pres">
      <dgm:prSet presAssocID="{3DCE9C6A-CE01-4E55-9F9C-B63443B55A04}" presName="dummy2b" presStyleCnt="0"/>
      <dgm:spPr/>
    </dgm:pt>
    <dgm:pt modelId="{C0CAEF16-3AAD-4B77-A356-3FAA264AF0B1}" type="pres">
      <dgm:prSet presAssocID="{3DCE9C6A-CE01-4E55-9F9C-B63443B55A04}" presName="wedge2Tx" presStyleLbl="node1" presStyleIdx="1" presStyleCnt="5">
        <dgm:presLayoutVars>
          <dgm:chMax val="0"/>
          <dgm:chPref val="0"/>
          <dgm:bulletEnabled val="1"/>
        </dgm:presLayoutVars>
      </dgm:prSet>
      <dgm:spPr/>
      <dgm:t>
        <a:bodyPr/>
        <a:lstStyle/>
        <a:p>
          <a:endParaRPr lang="en-US"/>
        </a:p>
      </dgm:t>
    </dgm:pt>
    <dgm:pt modelId="{0F26D0A5-EFBE-47AD-B9E7-E66E0555EA84}" type="pres">
      <dgm:prSet presAssocID="{3DCE9C6A-CE01-4E55-9F9C-B63443B55A04}" presName="wedge3" presStyleLbl="node1" presStyleIdx="2" presStyleCnt="5"/>
      <dgm:spPr/>
      <dgm:t>
        <a:bodyPr/>
        <a:lstStyle/>
        <a:p>
          <a:endParaRPr lang="en-US"/>
        </a:p>
      </dgm:t>
    </dgm:pt>
    <dgm:pt modelId="{C9C38AB7-9D2E-452E-AA56-E2F3C2FA40E7}" type="pres">
      <dgm:prSet presAssocID="{3DCE9C6A-CE01-4E55-9F9C-B63443B55A04}" presName="dummy3a" presStyleCnt="0"/>
      <dgm:spPr/>
    </dgm:pt>
    <dgm:pt modelId="{605051C4-154A-4ED7-80C3-37E0F0BB42CC}" type="pres">
      <dgm:prSet presAssocID="{3DCE9C6A-CE01-4E55-9F9C-B63443B55A04}" presName="dummy3b" presStyleCnt="0"/>
      <dgm:spPr/>
    </dgm:pt>
    <dgm:pt modelId="{71D0FCCD-C3A9-4065-808E-9434B386C477}" type="pres">
      <dgm:prSet presAssocID="{3DCE9C6A-CE01-4E55-9F9C-B63443B55A04}" presName="wedge3Tx" presStyleLbl="node1" presStyleIdx="2" presStyleCnt="5">
        <dgm:presLayoutVars>
          <dgm:chMax val="0"/>
          <dgm:chPref val="0"/>
          <dgm:bulletEnabled val="1"/>
        </dgm:presLayoutVars>
      </dgm:prSet>
      <dgm:spPr/>
      <dgm:t>
        <a:bodyPr/>
        <a:lstStyle/>
        <a:p>
          <a:endParaRPr lang="en-US"/>
        </a:p>
      </dgm:t>
    </dgm:pt>
    <dgm:pt modelId="{1836B1B5-F912-4A4D-963D-C735584092C2}" type="pres">
      <dgm:prSet presAssocID="{3DCE9C6A-CE01-4E55-9F9C-B63443B55A04}" presName="wedge4" presStyleLbl="node1" presStyleIdx="3" presStyleCnt="5"/>
      <dgm:spPr/>
      <dgm:t>
        <a:bodyPr/>
        <a:lstStyle/>
        <a:p>
          <a:endParaRPr lang="en-US"/>
        </a:p>
      </dgm:t>
    </dgm:pt>
    <dgm:pt modelId="{2CDC0BCA-6BE7-497C-ABD9-5C8C0E8E2142}" type="pres">
      <dgm:prSet presAssocID="{3DCE9C6A-CE01-4E55-9F9C-B63443B55A04}" presName="dummy4a" presStyleCnt="0"/>
      <dgm:spPr/>
    </dgm:pt>
    <dgm:pt modelId="{737E9E24-2ABA-4C97-8685-5FCCDE5D3AE3}" type="pres">
      <dgm:prSet presAssocID="{3DCE9C6A-CE01-4E55-9F9C-B63443B55A04}" presName="dummy4b" presStyleCnt="0"/>
      <dgm:spPr/>
    </dgm:pt>
    <dgm:pt modelId="{DC601959-579E-47FC-B284-8DAFA53EC645}" type="pres">
      <dgm:prSet presAssocID="{3DCE9C6A-CE01-4E55-9F9C-B63443B55A04}" presName="wedge4Tx" presStyleLbl="node1" presStyleIdx="3" presStyleCnt="5">
        <dgm:presLayoutVars>
          <dgm:chMax val="0"/>
          <dgm:chPref val="0"/>
          <dgm:bulletEnabled val="1"/>
        </dgm:presLayoutVars>
      </dgm:prSet>
      <dgm:spPr/>
      <dgm:t>
        <a:bodyPr/>
        <a:lstStyle/>
        <a:p>
          <a:endParaRPr lang="en-US"/>
        </a:p>
      </dgm:t>
    </dgm:pt>
    <dgm:pt modelId="{E5538AAF-5DA7-4CD7-95A4-4474A75597E9}" type="pres">
      <dgm:prSet presAssocID="{3DCE9C6A-CE01-4E55-9F9C-B63443B55A04}" presName="wedge5" presStyleLbl="node1" presStyleIdx="4" presStyleCnt="5"/>
      <dgm:spPr/>
      <dgm:t>
        <a:bodyPr/>
        <a:lstStyle/>
        <a:p>
          <a:endParaRPr lang="en-US"/>
        </a:p>
      </dgm:t>
    </dgm:pt>
    <dgm:pt modelId="{A8ADAF22-314A-49B7-A88F-14922A44D202}" type="pres">
      <dgm:prSet presAssocID="{3DCE9C6A-CE01-4E55-9F9C-B63443B55A04}" presName="dummy5a" presStyleCnt="0"/>
      <dgm:spPr/>
    </dgm:pt>
    <dgm:pt modelId="{A2AB069E-9D7A-42DF-9F09-A2D136B39050}" type="pres">
      <dgm:prSet presAssocID="{3DCE9C6A-CE01-4E55-9F9C-B63443B55A04}" presName="dummy5b" presStyleCnt="0"/>
      <dgm:spPr/>
    </dgm:pt>
    <dgm:pt modelId="{9F9CD84C-517A-43F2-A3AC-52D805E5340E}" type="pres">
      <dgm:prSet presAssocID="{3DCE9C6A-CE01-4E55-9F9C-B63443B55A04}" presName="wedge5Tx" presStyleLbl="node1" presStyleIdx="4" presStyleCnt="5">
        <dgm:presLayoutVars>
          <dgm:chMax val="0"/>
          <dgm:chPref val="0"/>
          <dgm:bulletEnabled val="1"/>
        </dgm:presLayoutVars>
      </dgm:prSet>
      <dgm:spPr/>
      <dgm:t>
        <a:bodyPr/>
        <a:lstStyle/>
        <a:p>
          <a:endParaRPr lang="en-US"/>
        </a:p>
      </dgm:t>
    </dgm:pt>
    <dgm:pt modelId="{52070556-4027-43BC-8B8B-FF90317EF6FA}" type="pres">
      <dgm:prSet presAssocID="{223EB9EF-8A61-49EB-84C9-EEA3B0E0FFC2}" presName="arrowWedge1" presStyleLbl="fgSibTrans2D1" presStyleIdx="0" presStyleCnt="5" custLinFactNeighborX="112" custLinFactNeighborY="-1049"/>
      <dgm:spPr/>
      <dgm:extLst>
        <a:ext uri="{E40237B7-FDA0-4F09-8148-C483321AD2D9}">
          <dgm14:cNvPr xmlns:dgm14="http://schemas.microsoft.com/office/drawing/2010/diagram" id="0" name="" descr="FIVE Steps diagram"/>
        </a:ext>
      </dgm:extLst>
    </dgm:pt>
    <dgm:pt modelId="{A9D983EA-354A-45F8-979B-086202BC3195}" type="pres">
      <dgm:prSet presAssocID="{7DEB2CB2-3E27-499C-8A86-B11BD1A239E6}" presName="arrowWedge2" presStyleLbl="fgSibTrans2D1" presStyleIdx="1" presStyleCnt="5"/>
      <dgm:spPr/>
    </dgm:pt>
    <dgm:pt modelId="{774280C5-F3E1-4C30-9B62-91BA95F24E2F}" type="pres">
      <dgm:prSet presAssocID="{A8E33240-F3E6-4DFB-9CDB-A56D7A3CD895}" presName="arrowWedge3" presStyleLbl="fgSibTrans2D1" presStyleIdx="2" presStyleCnt="5"/>
      <dgm:spPr/>
    </dgm:pt>
    <dgm:pt modelId="{BDAB1C5D-968E-4861-9C2F-C5217F18FF0C}" type="pres">
      <dgm:prSet presAssocID="{85554490-4C1C-4DF5-A5D2-E8B828BDB2AD}" presName="arrowWedge4" presStyleLbl="fgSibTrans2D1" presStyleIdx="3" presStyleCnt="5"/>
      <dgm:spPr/>
    </dgm:pt>
    <dgm:pt modelId="{B42FBE29-7D45-480C-9F1B-755649736E7E}" type="pres">
      <dgm:prSet presAssocID="{30E3D0B3-2EFD-4630-B1EE-4BB74E60BBBF}" presName="arrowWedge5" presStyleLbl="fgSibTrans2D1" presStyleIdx="4" presStyleCnt="5"/>
      <dgm:spPr/>
    </dgm:pt>
  </dgm:ptLst>
  <dgm:cxnLst>
    <dgm:cxn modelId="{8E71BC61-7F8C-4854-AF89-53852AA95A9C}" type="presOf" srcId="{FA935A25-F53C-484B-9A87-2D0B22CA0DCB}" destId="{DC601959-579E-47FC-B284-8DAFA53EC645}" srcOrd="1" destOrd="0" presId="urn:microsoft.com/office/officeart/2005/8/layout/cycle8"/>
    <dgm:cxn modelId="{6FA35BEE-6F4F-40C2-8662-7AA6FA632CB6}" type="presOf" srcId="{2EC5B9B5-E397-4AC9-BF52-DDEE7BC150F1}" destId="{0F26D0A5-EFBE-47AD-B9E7-E66E0555EA84}" srcOrd="0" destOrd="0" presId="urn:microsoft.com/office/officeart/2005/8/layout/cycle8"/>
    <dgm:cxn modelId="{2395786B-A812-4805-8802-FAF6BBC9BA8B}" srcId="{3DCE9C6A-CE01-4E55-9F9C-B63443B55A04}" destId="{FA935A25-F53C-484B-9A87-2D0B22CA0DCB}" srcOrd="3" destOrd="0" parTransId="{DBDDB8BD-F7B3-44E5-BE13-3184E6DE0CC1}" sibTransId="{85554490-4C1C-4DF5-A5D2-E8B828BDB2AD}"/>
    <dgm:cxn modelId="{D7FB1509-2E11-4159-9D98-2B27B5DFEF38}" type="presOf" srcId="{3DCE9C6A-CE01-4E55-9F9C-B63443B55A04}" destId="{3A4FF234-04C7-4C10-8948-B3E297610D79}" srcOrd="0" destOrd="0" presId="urn:microsoft.com/office/officeart/2005/8/layout/cycle8"/>
    <dgm:cxn modelId="{763FF4A4-FC8F-4F7A-BC9D-649FF0684ECE}" srcId="{3DCE9C6A-CE01-4E55-9F9C-B63443B55A04}" destId="{E35B2133-8D50-4F10-978B-7D0C44BD5013}" srcOrd="0" destOrd="0" parTransId="{E691296A-24CF-4C9D-8841-69E1043E1F8C}" sibTransId="{223EB9EF-8A61-49EB-84C9-EEA3B0E0FFC2}"/>
    <dgm:cxn modelId="{EE48F6C2-E0DF-486C-A960-9AD0B7214A2A}" type="presOf" srcId="{E35B2133-8D50-4F10-978B-7D0C44BD5013}" destId="{A62B0624-0258-4835-8643-06D17B3A58E8}" srcOrd="0" destOrd="0" presId="urn:microsoft.com/office/officeart/2005/8/layout/cycle8"/>
    <dgm:cxn modelId="{CB7E073A-341C-4F0A-BF28-36EF6AAF9402}" type="presOf" srcId="{2EC5B9B5-E397-4AC9-BF52-DDEE7BC150F1}" destId="{71D0FCCD-C3A9-4065-808E-9434B386C477}" srcOrd="1" destOrd="0" presId="urn:microsoft.com/office/officeart/2005/8/layout/cycle8"/>
    <dgm:cxn modelId="{DA730CDA-5E10-40C9-B9F6-3C25541C5AC7}" type="presOf" srcId="{D51E6D43-9106-40E1-A7FE-91D824133EBC}" destId="{A927D992-6E16-420B-A1B9-AF797FE01036}" srcOrd="0" destOrd="0" presId="urn:microsoft.com/office/officeart/2005/8/layout/cycle8"/>
    <dgm:cxn modelId="{3C93FCAE-3971-4681-95FD-E9705342E71B}" srcId="{3DCE9C6A-CE01-4E55-9F9C-B63443B55A04}" destId="{D51E6D43-9106-40E1-A7FE-91D824133EBC}" srcOrd="1" destOrd="0" parTransId="{ED06C592-26FD-4AA8-9666-D77D8D404F73}" sibTransId="{7DEB2CB2-3E27-499C-8A86-B11BD1A239E6}"/>
    <dgm:cxn modelId="{A99A3B03-D6E4-48FD-85D9-4A744565FDEA}" type="presOf" srcId="{BAE99B66-4FC1-459D-8FA0-86632B2D52EF}" destId="{9F9CD84C-517A-43F2-A3AC-52D805E5340E}" srcOrd="1" destOrd="0" presId="urn:microsoft.com/office/officeart/2005/8/layout/cycle8"/>
    <dgm:cxn modelId="{9AC50DF0-38D3-4F16-94DF-3C5AB67996D1}" type="presOf" srcId="{E35B2133-8D50-4F10-978B-7D0C44BD5013}" destId="{75938F3F-56B4-42BB-9CE0-D7003B439181}" srcOrd="1" destOrd="0" presId="urn:microsoft.com/office/officeart/2005/8/layout/cycle8"/>
    <dgm:cxn modelId="{8C2E4A19-0740-4B6E-AEC7-A18DAE1F709E}" type="presOf" srcId="{BAE99B66-4FC1-459D-8FA0-86632B2D52EF}" destId="{E5538AAF-5DA7-4CD7-95A4-4474A75597E9}" srcOrd="0" destOrd="0" presId="urn:microsoft.com/office/officeart/2005/8/layout/cycle8"/>
    <dgm:cxn modelId="{79D4C18A-099E-44ED-829A-FE4AA5EC2A51}" type="presOf" srcId="{D51E6D43-9106-40E1-A7FE-91D824133EBC}" destId="{C0CAEF16-3AAD-4B77-A356-3FAA264AF0B1}" srcOrd="1" destOrd="0" presId="urn:microsoft.com/office/officeart/2005/8/layout/cycle8"/>
    <dgm:cxn modelId="{905819E5-84D4-41F1-9B79-A3E3EFE0BCCE}" srcId="{3DCE9C6A-CE01-4E55-9F9C-B63443B55A04}" destId="{2EC5B9B5-E397-4AC9-BF52-DDEE7BC150F1}" srcOrd="2" destOrd="0" parTransId="{E7DA8D74-DBFD-4C2C-9F0C-AF8DE6EF44BD}" sibTransId="{A8E33240-F3E6-4DFB-9CDB-A56D7A3CD895}"/>
    <dgm:cxn modelId="{67C0FE37-74CB-430F-8831-D8070E5D490C}" type="presOf" srcId="{FA935A25-F53C-484B-9A87-2D0B22CA0DCB}" destId="{1836B1B5-F912-4A4D-963D-C735584092C2}" srcOrd="0" destOrd="0" presId="urn:microsoft.com/office/officeart/2005/8/layout/cycle8"/>
    <dgm:cxn modelId="{ED22B298-2709-4757-89D4-83C34BE278EF}" srcId="{3DCE9C6A-CE01-4E55-9F9C-B63443B55A04}" destId="{BAE99B66-4FC1-459D-8FA0-86632B2D52EF}" srcOrd="4" destOrd="0" parTransId="{CDD8EEBD-4732-4FA2-BB3B-92519301FE5E}" sibTransId="{30E3D0B3-2EFD-4630-B1EE-4BB74E60BBBF}"/>
    <dgm:cxn modelId="{75D724E5-631F-4941-8EA0-B37B9AE7B70D}" type="presParOf" srcId="{3A4FF234-04C7-4C10-8948-B3E297610D79}" destId="{A62B0624-0258-4835-8643-06D17B3A58E8}" srcOrd="0" destOrd="0" presId="urn:microsoft.com/office/officeart/2005/8/layout/cycle8"/>
    <dgm:cxn modelId="{60019E0E-D59A-4F6C-96BA-FB3EC6EF660E}" type="presParOf" srcId="{3A4FF234-04C7-4C10-8948-B3E297610D79}" destId="{0E1A68A8-5487-4DD7-9ADE-2A6474225A7C}" srcOrd="1" destOrd="0" presId="urn:microsoft.com/office/officeart/2005/8/layout/cycle8"/>
    <dgm:cxn modelId="{1796AFAD-1CDD-4097-A96E-3CB60EAB0819}" type="presParOf" srcId="{3A4FF234-04C7-4C10-8948-B3E297610D79}" destId="{769A00AD-5121-4247-9119-7E42CF1EAC2A}" srcOrd="2" destOrd="0" presId="urn:microsoft.com/office/officeart/2005/8/layout/cycle8"/>
    <dgm:cxn modelId="{CDEE97FB-8005-42F3-A933-D160BF015319}" type="presParOf" srcId="{3A4FF234-04C7-4C10-8948-B3E297610D79}" destId="{75938F3F-56B4-42BB-9CE0-D7003B439181}" srcOrd="3" destOrd="0" presId="urn:microsoft.com/office/officeart/2005/8/layout/cycle8"/>
    <dgm:cxn modelId="{C04B7BB5-E87D-4F76-A936-592D0B7EF117}" type="presParOf" srcId="{3A4FF234-04C7-4C10-8948-B3E297610D79}" destId="{A927D992-6E16-420B-A1B9-AF797FE01036}" srcOrd="4" destOrd="0" presId="urn:microsoft.com/office/officeart/2005/8/layout/cycle8"/>
    <dgm:cxn modelId="{59564F88-8149-472C-9B7F-49BEB6C9A64B}" type="presParOf" srcId="{3A4FF234-04C7-4C10-8948-B3E297610D79}" destId="{768F8495-C71E-411C-94FD-439FE67035CB}" srcOrd="5" destOrd="0" presId="urn:microsoft.com/office/officeart/2005/8/layout/cycle8"/>
    <dgm:cxn modelId="{4F91BC50-71E0-473A-A2F1-9D13163A6CB2}" type="presParOf" srcId="{3A4FF234-04C7-4C10-8948-B3E297610D79}" destId="{23F45F70-C744-4B67-8178-4FE8D0509A00}" srcOrd="6" destOrd="0" presId="urn:microsoft.com/office/officeart/2005/8/layout/cycle8"/>
    <dgm:cxn modelId="{0EA273BA-4DB8-4F76-92E1-DA7C3EF9D83A}" type="presParOf" srcId="{3A4FF234-04C7-4C10-8948-B3E297610D79}" destId="{C0CAEF16-3AAD-4B77-A356-3FAA264AF0B1}" srcOrd="7" destOrd="0" presId="urn:microsoft.com/office/officeart/2005/8/layout/cycle8"/>
    <dgm:cxn modelId="{A95CF98D-C7CC-4DF3-8DFE-A67436A6892A}" type="presParOf" srcId="{3A4FF234-04C7-4C10-8948-B3E297610D79}" destId="{0F26D0A5-EFBE-47AD-B9E7-E66E0555EA84}" srcOrd="8" destOrd="0" presId="urn:microsoft.com/office/officeart/2005/8/layout/cycle8"/>
    <dgm:cxn modelId="{C428A975-FCF5-4232-966B-494D8867EC9D}" type="presParOf" srcId="{3A4FF234-04C7-4C10-8948-B3E297610D79}" destId="{C9C38AB7-9D2E-452E-AA56-E2F3C2FA40E7}" srcOrd="9" destOrd="0" presId="urn:microsoft.com/office/officeart/2005/8/layout/cycle8"/>
    <dgm:cxn modelId="{07B0A71B-6C75-49BF-AD29-7235A064B609}" type="presParOf" srcId="{3A4FF234-04C7-4C10-8948-B3E297610D79}" destId="{605051C4-154A-4ED7-80C3-37E0F0BB42CC}" srcOrd="10" destOrd="0" presId="urn:microsoft.com/office/officeart/2005/8/layout/cycle8"/>
    <dgm:cxn modelId="{6581964A-89B8-41DF-85ED-E28C87C6B52B}" type="presParOf" srcId="{3A4FF234-04C7-4C10-8948-B3E297610D79}" destId="{71D0FCCD-C3A9-4065-808E-9434B386C477}" srcOrd="11" destOrd="0" presId="urn:microsoft.com/office/officeart/2005/8/layout/cycle8"/>
    <dgm:cxn modelId="{1B0D9EC6-545F-4AA1-A064-E8B2A2A0FF42}" type="presParOf" srcId="{3A4FF234-04C7-4C10-8948-B3E297610D79}" destId="{1836B1B5-F912-4A4D-963D-C735584092C2}" srcOrd="12" destOrd="0" presId="urn:microsoft.com/office/officeart/2005/8/layout/cycle8"/>
    <dgm:cxn modelId="{37B1130F-6D90-43E4-9664-98F29C99DC08}" type="presParOf" srcId="{3A4FF234-04C7-4C10-8948-B3E297610D79}" destId="{2CDC0BCA-6BE7-497C-ABD9-5C8C0E8E2142}" srcOrd="13" destOrd="0" presId="urn:microsoft.com/office/officeart/2005/8/layout/cycle8"/>
    <dgm:cxn modelId="{31046203-61EA-411B-A5BA-FBD039FDD8AB}" type="presParOf" srcId="{3A4FF234-04C7-4C10-8948-B3E297610D79}" destId="{737E9E24-2ABA-4C97-8685-5FCCDE5D3AE3}" srcOrd="14" destOrd="0" presId="urn:microsoft.com/office/officeart/2005/8/layout/cycle8"/>
    <dgm:cxn modelId="{52BADC26-2998-4C39-920B-D0C5FA0EA964}" type="presParOf" srcId="{3A4FF234-04C7-4C10-8948-B3E297610D79}" destId="{DC601959-579E-47FC-B284-8DAFA53EC645}" srcOrd="15" destOrd="0" presId="urn:microsoft.com/office/officeart/2005/8/layout/cycle8"/>
    <dgm:cxn modelId="{ED708570-0E01-42C8-8AAE-9AB8D661F7AB}" type="presParOf" srcId="{3A4FF234-04C7-4C10-8948-B3E297610D79}" destId="{E5538AAF-5DA7-4CD7-95A4-4474A75597E9}" srcOrd="16" destOrd="0" presId="urn:microsoft.com/office/officeart/2005/8/layout/cycle8"/>
    <dgm:cxn modelId="{8FDDD456-E702-4452-8952-F6DCDEC79DE5}" type="presParOf" srcId="{3A4FF234-04C7-4C10-8948-B3E297610D79}" destId="{A8ADAF22-314A-49B7-A88F-14922A44D202}" srcOrd="17" destOrd="0" presId="urn:microsoft.com/office/officeart/2005/8/layout/cycle8"/>
    <dgm:cxn modelId="{922B61CE-3F97-4D37-A168-BD9FBA65A6CD}" type="presParOf" srcId="{3A4FF234-04C7-4C10-8948-B3E297610D79}" destId="{A2AB069E-9D7A-42DF-9F09-A2D136B39050}" srcOrd="18" destOrd="0" presId="urn:microsoft.com/office/officeart/2005/8/layout/cycle8"/>
    <dgm:cxn modelId="{C4541E4C-0FF9-4026-AF00-8B7719DBCA33}" type="presParOf" srcId="{3A4FF234-04C7-4C10-8948-B3E297610D79}" destId="{9F9CD84C-517A-43F2-A3AC-52D805E5340E}" srcOrd="19" destOrd="0" presId="urn:microsoft.com/office/officeart/2005/8/layout/cycle8"/>
    <dgm:cxn modelId="{E3200286-08F6-4E8C-929A-29769A8079DB}" type="presParOf" srcId="{3A4FF234-04C7-4C10-8948-B3E297610D79}" destId="{52070556-4027-43BC-8B8B-FF90317EF6FA}" srcOrd="20" destOrd="0" presId="urn:microsoft.com/office/officeart/2005/8/layout/cycle8"/>
    <dgm:cxn modelId="{85C7609A-3E8F-4286-9E37-77396C9841F5}" type="presParOf" srcId="{3A4FF234-04C7-4C10-8948-B3E297610D79}" destId="{A9D983EA-354A-45F8-979B-086202BC3195}" srcOrd="21" destOrd="0" presId="urn:microsoft.com/office/officeart/2005/8/layout/cycle8"/>
    <dgm:cxn modelId="{A431454C-37AE-4B56-87D4-3D3B61BBC01E}" type="presParOf" srcId="{3A4FF234-04C7-4C10-8948-B3E297610D79}" destId="{774280C5-F3E1-4C30-9B62-91BA95F24E2F}" srcOrd="22" destOrd="0" presId="urn:microsoft.com/office/officeart/2005/8/layout/cycle8"/>
    <dgm:cxn modelId="{E90F8063-FA48-408C-BEB3-6D54EAEE8EB9}" type="presParOf" srcId="{3A4FF234-04C7-4C10-8948-B3E297610D79}" destId="{BDAB1C5D-968E-4861-9C2F-C5217F18FF0C}" srcOrd="23" destOrd="0" presId="urn:microsoft.com/office/officeart/2005/8/layout/cycle8"/>
    <dgm:cxn modelId="{B0CE42D6-A17A-4C86-AB05-59AF77F1107D}" type="presParOf" srcId="{3A4FF234-04C7-4C10-8948-B3E297610D79}" destId="{B42FBE29-7D45-480C-9F1B-755649736E7E}"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DCE9C6A-CE01-4E55-9F9C-B63443B55A04}" type="doc">
      <dgm:prSet loTypeId="urn:microsoft.com/office/officeart/2005/8/layout/cycle8" loCatId="cycle" qsTypeId="urn:microsoft.com/office/officeart/2005/8/quickstyle/simple1" qsCatId="simple" csTypeId="urn:microsoft.com/office/officeart/2005/8/colors/accent1_2" csCatId="accent1" phldr="1"/>
      <dgm:spPr/>
    </dgm:pt>
    <dgm:pt modelId="{E35B2133-8D50-4F10-978B-7D0C44BD5013}">
      <dgm:prSet phldrT="[Text]"/>
      <dgm:spPr/>
      <dgm:t>
        <a:bodyPr/>
        <a:lstStyle/>
        <a:p>
          <a:r>
            <a:rPr lang="en-US" b="1" dirty="0" smtClean="0">
              <a:solidFill>
                <a:schemeClr val="bg1"/>
              </a:solidFill>
            </a:rPr>
            <a:t>The</a:t>
          </a:r>
          <a:r>
            <a:rPr lang="en-US" dirty="0" smtClean="0"/>
            <a:t> </a:t>
          </a:r>
          <a:r>
            <a:rPr lang="en-US" b="1" dirty="0" smtClean="0">
              <a:solidFill>
                <a:schemeClr val="bg1"/>
              </a:solidFill>
            </a:rPr>
            <a:t>Introduction</a:t>
          </a:r>
          <a:endParaRPr lang="en-US" b="1" dirty="0">
            <a:solidFill>
              <a:schemeClr val="bg1"/>
            </a:solidFill>
          </a:endParaRPr>
        </a:p>
      </dgm:t>
    </dgm:pt>
    <dgm:pt modelId="{E691296A-24CF-4C9D-8841-69E1043E1F8C}" type="parTrans" cxnId="{763FF4A4-FC8F-4F7A-BC9D-649FF0684ECE}">
      <dgm:prSet/>
      <dgm:spPr/>
      <dgm:t>
        <a:bodyPr/>
        <a:lstStyle/>
        <a:p>
          <a:endParaRPr lang="en-US"/>
        </a:p>
      </dgm:t>
    </dgm:pt>
    <dgm:pt modelId="{223EB9EF-8A61-49EB-84C9-EEA3B0E0FFC2}" type="sibTrans" cxnId="{763FF4A4-FC8F-4F7A-BC9D-649FF0684ECE}">
      <dgm:prSet/>
      <dgm:spPr/>
      <dgm:t>
        <a:bodyPr/>
        <a:lstStyle/>
        <a:p>
          <a:endParaRPr lang="en-US"/>
        </a:p>
      </dgm:t>
    </dgm:pt>
    <dgm:pt modelId="{FA935A25-F53C-484B-9A87-2D0B22CA0DCB}">
      <dgm:prSet phldrT="[Text]"/>
      <dgm:spPr/>
      <dgm:t>
        <a:bodyPr/>
        <a:lstStyle/>
        <a:p>
          <a:r>
            <a:rPr lang="en-US" b="1" dirty="0" smtClean="0">
              <a:solidFill>
                <a:srgbClr val="FFFF00"/>
              </a:solidFill>
            </a:rPr>
            <a:t>The Sweet Spot</a:t>
          </a:r>
          <a:endParaRPr lang="en-US" b="1" dirty="0">
            <a:solidFill>
              <a:srgbClr val="FFFF00"/>
            </a:solidFill>
          </a:endParaRPr>
        </a:p>
      </dgm:t>
    </dgm:pt>
    <dgm:pt modelId="{DBDDB8BD-F7B3-44E5-BE13-3184E6DE0CC1}" type="parTrans" cxnId="{2395786B-A812-4805-8802-FAF6BBC9BA8B}">
      <dgm:prSet/>
      <dgm:spPr/>
      <dgm:t>
        <a:bodyPr/>
        <a:lstStyle/>
        <a:p>
          <a:endParaRPr lang="en-US"/>
        </a:p>
      </dgm:t>
    </dgm:pt>
    <dgm:pt modelId="{85554490-4C1C-4DF5-A5D2-E8B828BDB2AD}" type="sibTrans" cxnId="{2395786B-A812-4805-8802-FAF6BBC9BA8B}">
      <dgm:prSet/>
      <dgm:spPr/>
      <dgm:t>
        <a:bodyPr/>
        <a:lstStyle/>
        <a:p>
          <a:endParaRPr lang="en-US"/>
        </a:p>
      </dgm:t>
    </dgm:pt>
    <dgm:pt modelId="{BAE99B66-4FC1-459D-8FA0-86632B2D52EF}">
      <dgm:prSet phldrT="[Text]"/>
      <dgm:spPr/>
      <dgm:t>
        <a:bodyPr/>
        <a:lstStyle/>
        <a:p>
          <a:r>
            <a:rPr lang="en-US" b="1" dirty="0" smtClean="0">
              <a:solidFill>
                <a:schemeClr val="bg2"/>
              </a:solidFill>
            </a:rPr>
            <a:t>Good as it Gets</a:t>
          </a:r>
          <a:endParaRPr lang="en-US" b="1" dirty="0">
            <a:solidFill>
              <a:schemeClr val="bg2"/>
            </a:solidFill>
          </a:endParaRPr>
        </a:p>
      </dgm:t>
    </dgm:pt>
    <dgm:pt modelId="{CDD8EEBD-4732-4FA2-BB3B-92519301FE5E}" type="parTrans" cxnId="{ED22B298-2709-4757-89D4-83C34BE278EF}">
      <dgm:prSet/>
      <dgm:spPr/>
      <dgm:t>
        <a:bodyPr/>
        <a:lstStyle/>
        <a:p>
          <a:endParaRPr lang="en-US"/>
        </a:p>
      </dgm:t>
    </dgm:pt>
    <dgm:pt modelId="{30E3D0B3-2EFD-4630-B1EE-4BB74E60BBBF}" type="sibTrans" cxnId="{ED22B298-2709-4757-89D4-83C34BE278EF}">
      <dgm:prSet/>
      <dgm:spPr/>
      <dgm:t>
        <a:bodyPr/>
        <a:lstStyle/>
        <a:p>
          <a:endParaRPr lang="en-US"/>
        </a:p>
      </dgm:t>
    </dgm:pt>
    <dgm:pt modelId="{D51E6D43-9106-40E1-A7FE-91D824133EBC}">
      <dgm:prSet/>
      <dgm:spPr/>
      <dgm:t>
        <a:bodyPr/>
        <a:lstStyle/>
        <a:p>
          <a:r>
            <a:rPr lang="en-US" b="1" dirty="0" smtClean="0">
              <a:solidFill>
                <a:srgbClr val="FF0000"/>
              </a:solidFill>
            </a:rPr>
            <a:t>We’re Dating</a:t>
          </a:r>
          <a:endParaRPr lang="en-US" b="1" dirty="0">
            <a:solidFill>
              <a:srgbClr val="FF0000"/>
            </a:solidFill>
          </a:endParaRPr>
        </a:p>
      </dgm:t>
    </dgm:pt>
    <dgm:pt modelId="{ED06C592-26FD-4AA8-9666-D77D8D404F73}" type="parTrans" cxnId="{3C93FCAE-3971-4681-95FD-E9705342E71B}">
      <dgm:prSet/>
      <dgm:spPr/>
      <dgm:t>
        <a:bodyPr/>
        <a:lstStyle/>
        <a:p>
          <a:endParaRPr lang="en-US"/>
        </a:p>
      </dgm:t>
    </dgm:pt>
    <dgm:pt modelId="{7DEB2CB2-3E27-499C-8A86-B11BD1A239E6}" type="sibTrans" cxnId="{3C93FCAE-3971-4681-95FD-E9705342E71B}">
      <dgm:prSet/>
      <dgm:spPr/>
      <dgm:t>
        <a:bodyPr/>
        <a:lstStyle/>
        <a:p>
          <a:endParaRPr lang="en-US"/>
        </a:p>
      </dgm:t>
    </dgm:pt>
    <dgm:pt modelId="{2EC5B9B5-E397-4AC9-BF52-DDEE7BC150F1}">
      <dgm:prSet/>
      <dgm:spPr/>
      <dgm:t>
        <a:bodyPr/>
        <a:lstStyle/>
        <a:p>
          <a:r>
            <a:rPr lang="en-US" b="1" dirty="0" smtClean="0">
              <a:solidFill>
                <a:srgbClr val="00B050"/>
              </a:solidFill>
            </a:rPr>
            <a:t>Yes! Let’s Do This</a:t>
          </a:r>
          <a:endParaRPr lang="en-US" b="1" dirty="0">
            <a:solidFill>
              <a:srgbClr val="00B050"/>
            </a:solidFill>
          </a:endParaRPr>
        </a:p>
      </dgm:t>
    </dgm:pt>
    <dgm:pt modelId="{E7DA8D74-DBFD-4C2C-9F0C-AF8DE6EF44BD}" type="parTrans" cxnId="{905819E5-84D4-41F1-9B79-A3E3EFE0BCCE}">
      <dgm:prSet/>
      <dgm:spPr/>
      <dgm:t>
        <a:bodyPr/>
        <a:lstStyle/>
        <a:p>
          <a:endParaRPr lang="en-US"/>
        </a:p>
      </dgm:t>
    </dgm:pt>
    <dgm:pt modelId="{A8E33240-F3E6-4DFB-9CDB-A56D7A3CD895}" type="sibTrans" cxnId="{905819E5-84D4-41F1-9B79-A3E3EFE0BCCE}">
      <dgm:prSet/>
      <dgm:spPr/>
      <dgm:t>
        <a:bodyPr/>
        <a:lstStyle/>
        <a:p>
          <a:endParaRPr lang="en-US"/>
        </a:p>
      </dgm:t>
    </dgm:pt>
    <dgm:pt modelId="{3A4FF234-04C7-4C10-8948-B3E297610D79}" type="pres">
      <dgm:prSet presAssocID="{3DCE9C6A-CE01-4E55-9F9C-B63443B55A04}" presName="compositeShape" presStyleCnt="0">
        <dgm:presLayoutVars>
          <dgm:chMax val="7"/>
          <dgm:dir/>
          <dgm:resizeHandles val="exact"/>
        </dgm:presLayoutVars>
      </dgm:prSet>
      <dgm:spPr/>
    </dgm:pt>
    <dgm:pt modelId="{A62B0624-0258-4835-8643-06D17B3A58E8}" type="pres">
      <dgm:prSet presAssocID="{3DCE9C6A-CE01-4E55-9F9C-B63443B55A04}" presName="wedge1" presStyleLbl="node1" presStyleIdx="0" presStyleCnt="5"/>
      <dgm:spPr/>
      <dgm:t>
        <a:bodyPr/>
        <a:lstStyle/>
        <a:p>
          <a:endParaRPr lang="en-US"/>
        </a:p>
      </dgm:t>
    </dgm:pt>
    <dgm:pt modelId="{0E1A68A8-5487-4DD7-9ADE-2A6474225A7C}" type="pres">
      <dgm:prSet presAssocID="{3DCE9C6A-CE01-4E55-9F9C-B63443B55A04}" presName="dummy1a" presStyleCnt="0"/>
      <dgm:spPr/>
    </dgm:pt>
    <dgm:pt modelId="{769A00AD-5121-4247-9119-7E42CF1EAC2A}" type="pres">
      <dgm:prSet presAssocID="{3DCE9C6A-CE01-4E55-9F9C-B63443B55A04}" presName="dummy1b" presStyleCnt="0"/>
      <dgm:spPr/>
    </dgm:pt>
    <dgm:pt modelId="{75938F3F-56B4-42BB-9CE0-D7003B439181}" type="pres">
      <dgm:prSet presAssocID="{3DCE9C6A-CE01-4E55-9F9C-B63443B55A04}" presName="wedge1Tx" presStyleLbl="node1" presStyleIdx="0" presStyleCnt="5">
        <dgm:presLayoutVars>
          <dgm:chMax val="0"/>
          <dgm:chPref val="0"/>
          <dgm:bulletEnabled val="1"/>
        </dgm:presLayoutVars>
      </dgm:prSet>
      <dgm:spPr/>
      <dgm:t>
        <a:bodyPr/>
        <a:lstStyle/>
        <a:p>
          <a:endParaRPr lang="en-US"/>
        </a:p>
      </dgm:t>
    </dgm:pt>
    <dgm:pt modelId="{A927D992-6E16-420B-A1B9-AF797FE01036}" type="pres">
      <dgm:prSet presAssocID="{3DCE9C6A-CE01-4E55-9F9C-B63443B55A04}" presName="wedge2" presStyleLbl="node1" presStyleIdx="1" presStyleCnt="5"/>
      <dgm:spPr/>
      <dgm:t>
        <a:bodyPr/>
        <a:lstStyle/>
        <a:p>
          <a:endParaRPr lang="en-US"/>
        </a:p>
      </dgm:t>
    </dgm:pt>
    <dgm:pt modelId="{768F8495-C71E-411C-94FD-439FE67035CB}" type="pres">
      <dgm:prSet presAssocID="{3DCE9C6A-CE01-4E55-9F9C-B63443B55A04}" presName="dummy2a" presStyleCnt="0"/>
      <dgm:spPr/>
    </dgm:pt>
    <dgm:pt modelId="{23F45F70-C744-4B67-8178-4FE8D0509A00}" type="pres">
      <dgm:prSet presAssocID="{3DCE9C6A-CE01-4E55-9F9C-B63443B55A04}" presName="dummy2b" presStyleCnt="0"/>
      <dgm:spPr/>
    </dgm:pt>
    <dgm:pt modelId="{C0CAEF16-3AAD-4B77-A356-3FAA264AF0B1}" type="pres">
      <dgm:prSet presAssocID="{3DCE9C6A-CE01-4E55-9F9C-B63443B55A04}" presName="wedge2Tx" presStyleLbl="node1" presStyleIdx="1" presStyleCnt="5">
        <dgm:presLayoutVars>
          <dgm:chMax val="0"/>
          <dgm:chPref val="0"/>
          <dgm:bulletEnabled val="1"/>
        </dgm:presLayoutVars>
      </dgm:prSet>
      <dgm:spPr/>
      <dgm:t>
        <a:bodyPr/>
        <a:lstStyle/>
        <a:p>
          <a:endParaRPr lang="en-US"/>
        </a:p>
      </dgm:t>
    </dgm:pt>
    <dgm:pt modelId="{0F26D0A5-EFBE-47AD-B9E7-E66E0555EA84}" type="pres">
      <dgm:prSet presAssocID="{3DCE9C6A-CE01-4E55-9F9C-B63443B55A04}" presName="wedge3" presStyleLbl="node1" presStyleIdx="2" presStyleCnt="5" custLinFactNeighborX="-1020" custLinFactNeighborY="24765"/>
      <dgm:spPr/>
      <dgm:t>
        <a:bodyPr/>
        <a:lstStyle/>
        <a:p>
          <a:endParaRPr lang="en-US"/>
        </a:p>
      </dgm:t>
    </dgm:pt>
    <dgm:pt modelId="{C9C38AB7-9D2E-452E-AA56-E2F3C2FA40E7}" type="pres">
      <dgm:prSet presAssocID="{3DCE9C6A-CE01-4E55-9F9C-B63443B55A04}" presName="dummy3a" presStyleCnt="0"/>
      <dgm:spPr/>
    </dgm:pt>
    <dgm:pt modelId="{605051C4-154A-4ED7-80C3-37E0F0BB42CC}" type="pres">
      <dgm:prSet presAssocID="{3DCE9C6A-CE01-4E55-9F9C-B63443B55A04}" presName="dummy3b" presStyleCnt="0"/>
      <dgm:spPr/>
    </dgm:pt>
    <dgm:pt modelId="{71D0FCCD-C3A9-4065-808E-9434B386C477}" type="pres">
      <dgm:prSet presAssocID="{3DCE9C6A-CE01-4E55-9F9C-B63443B55A04}" presName="wedge3Tx" presStyleLbl="node1" presStyleIdx="2" presStyleCnt="5">
        <dgm:presLayoutVars>
          <dgm:chMax val="0"/>
          <dgm:chPref val="0"/>
          <dgm:bulletEnabled val="1"/>
        </dgm:presLayoutVars>
      </dgm:prSet>
      <dgm:spPr/>
      <dgm:t>
        <a:bodyPr/>
        <a:lstStyle/>
        <a:p>
          <a:endParaRPr lang="en-US"/>
        </a:p>
      </dgm:t>
    </dgm:pt>
    <dgm:pt modelId="{1836B1B5-F912-4A4D-963D-C735584092C2}" type="pres">
      <dgm:prSet presAssocID="{3DCE9C6A-CE01-4E55-9F9C-B63443B55A04}" presName="wedge4" presStyleLbl="node1" presStyleIdx="3" presStyleCnt="5"/>
      <dgm:spPr/>
      <dgm:t>
        <a:bodyPr/>
        <a:lstStyle/>
        <a:p>
          <a:endParaRPr lang="en-US"/>
        </a:p>
      </dgm:t>
    </dgm:pt>
    <dgm:pt modelId="{2CDC0BCA-6BE7-497C-ABD9-5C8C0E8E2142}" type="pres">
      <dgm:prSet presAssocID="{3DCE9C6A-CE01-4E55-9F9C-B63443B55A04}" presName="dummy4a" presStyleCnt="0"/>
      <dgm:spPr/>
    </dgm:pt>
    <dgm:pt modelId="{737E9E24-2ABA-4C97-8685-5FCCDE5D3AE3}" type="pres">
      <dgm:prSet presAssocID="{3DCE9C6A-CE01-4E55-9F9C-B63443B55A04}" presName="dummy4b" presStyleCnt="0"/>
      <dgm:spPr/>
    </dgm:pt>
    <dgm:pt modelId="{DC601959-579E-47FC-B284-8DAFA53EC645}" type="pres">
      <dgm:prSet presAssocID="{3DCE9C6A-CE01-4E55-9F9C-B63443B55A04}" presName="wedge4Tx" presStyleLbl="node1" presStyleIdx="3" presStyleCnt="5">
        <dgm:presLayoutVars>
          <dgm:chMax val="0"/>
          <dgm:chPref val="0"/>
          <dgm:bulletEnabled val="1"/>
        </dgm:presLayoutVars>
      </dgm:prSet>
      <dgm:spPr/>
      <dgm:t>
        <a:bodyPr/>
        <a:lstStyle/>
        <a:p>
          <a:endParaRPr lang="en-US"/>
        </a:p>
      </dgm:t>
    </dgm:pt>
    <dgm:pt modelId="{E5538AAF-5DA7-4CD7-95A4-4474A75597E9}" type="pres">
      <dgm:prSet presAssocID="{3DCE9C6A-CE01-4E55-9F9C-B63443B55A04}" presName="wedge5" presStyleLbl="node1" presStyleIdx="4" presStyleCnt="5"/>
      <dgm:spPr/>
      <dgm:t>
        <a:bodyPr/>
        <a:lstStyle/>
        <a:p>
          <a:endParaRPr lang="en-US"/>
        </a:p>
      </dgm:t>
    </dgm:pt>
    <dgm:pt modelId="{A8ADAF22-314A-49B7-A88F-14922A44D202}" type="pres">
      <dgm:prSet presAssocID="{3DCE9C6A-CE01-4E55-9F9C-B63443B55A04}" presName="dummy5a" presStyleCnt="0"/>
      <dgm:spPr/>
    </dgm:pt>
    <dgm:pt modelId="{A2AB069E-9D7A-42DF-9F09-A2D136B39050}" type="pres">
      <dgm:prSet presAssocID="{3DCE9C6A-CE01-4E55-9F9C-B63443B55A04}" presName="dummy5b" presStyleCnt="0"/>
      <dgm:spPr/>
    </dgm:pt>
    <dgm:pt modelId="{9F9CD84C-517A-43F2-A3AC-52D805E5340E}" type="pres">
      <dgm:prSet presAssocID="{3DCE9C6A-CE01-4E55-9F9C-B63443B55A04}" presName="wedge5Tx" presStyleLbl="node1" presStyleIdx="4" presStyleCnt="5">
        <dgm:presLayoutVars>
          <dgm:chMax val="0"/>
          <dgm:chPref val="0"/>
          <dgm:bulletEnabled val="1"/>
        </dgm:presLayoutVars>
      </dgm:prSet>
      <dgm:spPr/>
      <dgm:t>
        <a:bodyPr/>
        <a:lstStyle/>
        <a:p>
          <a:endParaRPr lang="en-US"/>
        </a:p>
      </dgm:t>
    </dgm:pt>
    <dgm:pt modelId="{52070556-4027-43BC-8B8B-FF90317EF6FA}" type="pres">
      <dgm:prSet presAssocID="{223EB9EF-8A61-49EB-84C9-EEA3B0E0FFC2}" presName="arrowWedge1" presStyleLbl="fgSibTrans2D1" presStyleIdx="0" presStyleCnt="5"/>
      <dgm:spPr/>
    </dgm:pt>
    <dgm:pt modelId="{A9D983EA-354A-45F8-979B-086202BC3195}" type="pres">
      <dgm:prSet presAssocID="{7DEB2CB2-3E27-499C-8A86-B11BD1A239E6}" presName="arrowWedge2" presStyleLbl="fgSibTrans2D1" presStyleIdx="1" presStyleCnt="5"/>
      <dgm:spPr/>
    </dgm:pt>
    <dgm:pt modelId="{774280C5-F3E1-4C30-9B62-91BA95F24E2F}" type="pres">
      <dgm:prSet presAssocID="{A8E33240-F3E6-4DFB-9CDB-A56D7A3CD895}" presName="arrowWedge3" presStyleLbl="fgSibTrans2D1" presStyleIdx="2" presStyleCnt="5"/>
      <dgm:spPr/>
    </dgm:pt>
    <dgm:pt modelId="{BDAB1C5D-968E-4861-9C2F-C5217F18FF0C}" type="pres">
      <dgm:prSet presAssocID="{85554490-4C1C-4DF5-A5D2-E8B828BDB2AD}" presName="arrowWedge4" presStyleLbl="fgSibTrans2D1" presStyleIdx="3" presStyleCnt="5"/>
      <dgm:spPr/>
    </dgm:pt>
    <dgm:pt modelId="{B42FBE29-7D45-480C-9F1B-755649736E7E}" type="pres">
      <dgm:prSet presAssocID="{30E3D0B3-2EFD-4630-B1EE-4BB74E60BBBF}" presName="arrowWedge5" presStyleLbl="fgSibTrans2D1" presStyleIdx="4" presStyleCnt="5"/>
      <dgm:spPr/>
    </dgm:pt>
  </dgm:ptLst>
  <dgm:cxnLst>
    <dgm:cxn modelId="{510329CC-37B7-4180-8F7B-ABA59A2820A7}" type="presOf" srcId="{E35B2133-8D50-4F10-978B-7D0C44BD5013}" destId="{A62B0624-0258-4835-8643-06D17B3A58E8}" srcOrd="0" destOrd="0" presId="urn:microsoft.com/office/officeart/2005/8/layout/cycle8"/>
    <dgm:cxn modelId="{5F49032E-F49D-4C8A-ADD5-AD5B321CACE1}" type="presOf" srcId="{BAE99B66-4FC1-459D-8FA0-86632B2D52EF}" destId="{9F9CD84C-517A-43F2-A3AC-52D805E5340E}" srcOrd="1" destOrd="0" presId="urn:microsoft.com/office/officeart/2005/8/layout/cycle8"/>
    <dgm:cxn modelId="{F751D517-F828-4CD4-8271-7F98BA78BE22}" type="presOf" srcId="{2EC5B9B5-E397-4AC9-BF52-DDEE7BC150F1}" destId="{71D0FCCD-C3A9-4065-808E-9434B386C477}" srcOrd="1" destOrd="0" presId="urn:microsoft.com/office/officeart/2005/8/layout/cycle8"/>
    <dgm:cxn modelId="{73045202-5F17-47D4-A86C-2822AAF16C06}" type="presOf" srcId="{2EC5B9B5-E397-4AC9-BF52-DDEE7BC150F1}" destId="{0F26D0A5-EFBE-47AD-B9E7-E66E0555EA84}" srcOrd="0" destOrd="0" presId="urn:microsoft.com/office/officeart/2005/8/layout/cycle8"/>
    <dgm:cxn modelId="{C45850B5-17A5-4529-90E7-C1A1C1677F02}" type="presOf" srcId="{D51E6D43-9106-40E1-A7FE-91D824133EBC}" destId="{A927D992-6E16-420B-A1B9-AF797FE01036}" srcOrd="0" destOrd="0" presId="urn:microsoft.com/office/officeart/2005/8/layout/cycle8"/>
    <dgm:cxn modelId="{2395786B-A812-4805-8802-FAF6BBC9BA8B}" srcId="{3DCE9C6A-CE01-4E55-9F9C-B63443B55A04}" destId="{FA935A25-F53C-484B-9A87-2D0B22CA0DCB}" srcOrd="3" destOrd="0" parTransId="{DBDDB8BD-F7B3-44E5-BE13-3184E6DE0CC1}" sibTransId="{85554490-4C1C-4DF5-A5D2-E8B828BDB2AD}"/>
    <dgm:cxn modelId="{EB33E858-EAC6-4085-A80D-3E2C2221EAC3}" type="presOf" srcId="{BAE99B66-4FC1-459D-8FA0-86632B2D52EF}" destId="{E5538AAF-5DA7-4CD7-95A4-4474A75597E9}" srcOrd="0" destOrd="0" presId="urn:microsoft.com/office/officeart/2005/8/layout/cycle8"/>
    <dgm:cxn modelId="{280A3CF0-9FEC-43FA-96D4-2D83B5E7BB01}" type="presOf" srcId="{FA935A25-F53C-484B-9A87-2D0B22CA0DCB}" destId="{1836B1B5-F912-4A4D-963D-C735584092C2}" srcOrd="0" destOrd="0" presId="urn:microsoft.com/office/officeart/2005/8/layout/cycle8"/>
    <dgm:cxn modelId="{ED22B298-2709-4757-89D4-83C34BE278EF}" srcId="{3DCE9C6A-CE01-4E55-9F9C-B63443B55A04}" destId="{BAE99B66-4FC1-459D-8FA0-86632B2D52EF}" srcOrd="4" destOrd="0" parTransId="{CDD8EEBD-4732-4FA2-BB3B-92519301FE5E}" sibTransId="{30E3D0B3-2EFD-4630-B1EE-4BB74E60BBBF}"/>
    <dgm:cxn modelId="{763FF4A4-FC8F-4F7A-BC9D-649FF0684ECE}" srcId="{3DCE9C6A-CE01-4E55-9F9C-B63443B55A04}" destId="{E35B2133-8D50-4F10-978B-7D0C44BD5013}" srcOrd="0" destOrd="0" parTransId="{E691296A-24CF-4C9D-8841-69E1043E1F8C}" sibTransId="{223EB9EF-8A61-49EB-84C9-EEA3B0E0FFC2}"/>
    <dgm:cxn modelId="{905819E5-84D4-41F1-9B79-A3E3EFE0BCCE}" srcId="{3DCE9C6A-CE01-4E55-9F9C-B63443B55A04}" destId="{2EC5B9B5-E397-4AC9-BF52-DDEE7BC150F1}" srcOrd="2" destOrd="0" parTransId="{E7DA8D74-DBFD-4C2C-9F0C-AF8DE6EF44BD}" sibTransId="{A8E33240-F3E6-4DFB-9CDB-A56D7A3CD895}"/>
    <dgm:cxn modelId="{36B22273-7E03-44F1-B383-8D7C84ED1990}" type="presOf" srcId="{FA935A25-F53C-484B-9A87-2D0B22CA0DCB}" destId="{DC601959-579E-47FC-B284-8DAFA53EC645}" srcOrd="1" destOrd="0" presId="urn:microsoft.com/office/officeart/2005/8/layout/cycle8"/>
    <dgm:cxn modelId="{56DD0B1B-56DE-4760-BCD2-35DE2A84E3E0}" type="presOf" srcId="{3DCE9C6A-CE01-4E55-9F9C-B63443B55A04}" destId="{3A4FF234-04C7-4C10-8948-B3E297610D79}" srcOrd="0" destOrd="0" presId="urn:microsoft.com/office/officeart/2005/8/layout/cycle8"/>
    <dgm:cxn modelId="{3C93FCAE-3971-4681-95FD-E9705342E71B}" srcId="{3DCE9C6A-CE01-4E55-9F9C-B63443B55A04}" destId="{D51E6D43-9106-40E1-A7FE-91D824133EBC}" srcOrd="1" destOrd="0" parTransId="{ED06C592-26FD-4AA8-9666-D77D8D404F73}" sibTransId="{7DEB2CB2-3E27-499C-8A86-B11BD1A239E6}"/>
    <dgm:cxn modelId="{05121E98-4CEE-4D19-8695-3FBDB42B5AF3}" type="presOf" srcId="{E35B2133-8D50-4F10-978B-7D0C44BD5013}" destId="{75938F3F-56B4-42BB-9CE0-D7003B439181}" srcOrd="1" destOrd="0" presId="urn:microsoft.com/office/officeart/2005/8/layout/cycle8"/>
    <dgm:cxn modelId="{C37DFA0A-09E9-4A3B-9B4C-5959BF87E6C8}" type="presOf" srcId="{D51E6D43-9106-40E1-A7FE-91D824133EBC}" destId="{C0CAEF16-3AAD-4B77-A356-3FAA264AF0B1}" srcOrd="1" destOrd="0" presId="urn:microsoft.com/office/officeart/2005/8/layout/cycle8"/>
    <dgm:cxn modelId="{7D1CC6BF-9F7E-437E-846B-8D40CE742DA0}" type="presParOf" srcId="{3A4FF234-04C7-4C10-8948-B3E297610D79}" destId="{A62B0624-0258-4835-8643-06D17B3A58E8}" srcOrd="0" destOrd="0" presId="urn:microsoft.com/office/officeart/2005/8/layout/cycle8"/>
    <dgm:cxn modelId="{31B6275E-39EE-49BD-B453-D7212D88D639}" type="presParOf" srcId="{3A4FF234-04C7-4C10-8948-B3E297610D79}" destId="{0E1A68A8-5487-4DD7-9ADE-2A6474225A7C}" srcOrd="1" destOrd="0" presId="urn:microsoft.com/office/officeart/2005/8/layout/cycle8"/>
    <dgm:cxn modelId="{6206B488-7403-4F10-BE40-839A04818295}" type="presParOf" srcId="{3A4FF234-04C7-4C10-8948-B3E297610D79}" destId="{769A00AD-5121-4247-9119-7E42CF1EAC2A}" srcOrd="2" destOrd="0" presId="urn:microsoft.com/office/officeart/2005/8/layout/cycle8"/>
    <dgm:cxn modelId="{176AE391-3E58-4B4C-810D-1ED6D953F078}" type="presParOf" srcId="{3A4FF234-04C7-4C10-8948-B3E297610D79}" destId="{75938F3F-56B4-42BB-9CE0-D7003B439181}" srcOrd="3" destOrd="0" presId="urn:microsoft.com/office/officeart/2005/8/layout/cycle8"/>
    <dgm:cxn modelId="{967C31F9-FEC6-4676-9586-14E1346C6FC8}" type="presParOf" srcId="{3A4FF234-04C7-4C10-8948-B3E297610D79}" destId="{A927D992-6E16-420B-A1B9-AF797FE01036}" srcOrd="4" destOrd="0" presId="urn:microsoft.com/office/officeart/2005/8/layout/cycle8"/>
    <dgm:cxn modelId="{731EA135-1FA6-4CB9-AC2C-7C463BD59123}" type="presParOf" srcId="{3A4FF234-04C7-4C10-8948-B3E297610D79}" destId="{768F8495-C71E-411C-94FD-439FE67035CB}" srcOrd="5" destOrd="0" presId="urn:microsoft.com/office/officeart/2005/8/layout/cycle8"/>
    <dgm:cxn modelId="{EBB8D1E1-2973-48E2-AD67-702D569893E0}" type="presParOf" srcId="{3A4FF234-04C7-4C10-8948-B3E297610D79}" destId="{23F45F70-C744-4B67-8178-4FE8D0509A00}" srcOrd="6" destOrd="0" presId="urn:microsoft.com/office/officeart/2005/8/layout/cycle8"/>
    <dgm:cxn modelId="{58FB6025-93DA-452C-BB07-DD1AA24EE115}" type="presParOf" srcId="{3A4FF234-04C7-4C10-8948-B3E297610D79}" destId="{C0CAEF16-3AAD-4B77-A356-3FAA264AF0B1}" srcOrd="7" destOrd="0" presId="urn:microsoft.com/office/officeart/2005/8/layout/cycle8"/>
    <dgm:cxn modelId="{6BACE3C2-823D-4867-80C8-798EA723C6C4}" type="presParOf" srcId="{3A4FF234-04C7-4C10-8948-B3E297610D79}" destId="{0F26D0A5-EFBE-47AD-B9E7-E66E0555EA84}" srcOrd="8" destOrd="0" presId="urn:microsoft.com/office/officeart/2005/8/layout/cycle8"/>
    <dgm:cxn modelId="{290E4755-C4A3-47B8-8DA5-3CE2B4F0D3BA}" type="presParOf" srcId="{3A4FF234-04C7-4C10-8948-B3E297610D79}" destId="{C9C38AB7-9D2E-452E-AA56-E2F3C2FA40E7}" srcOrd="9" destOrd="0" presId="urn:microsoft.com/office/officeart/2005/8/layout/cycle8"/>
    <dgm:cxn modelId="{6A175E37-A139-40C1-86C0-82F76A866675}" type="presParOf" srcId="{3A4FF234-04C7-4C10-8948-B3E297610D79}" destId="{605051C4-154A-4ED7-80C3-37E0F0BB42CC}" srcOrd="10" destOrd="0" presId="urn:microsoft.com/office/officeart/2005/8/layout/cycle8"/>
    <dgm:cxn modelId="{4F1D9797-A24F-4340-8546-8A5FFDD1FD63}" type="presParOf" srcId="{3A4FF234-04C7-4C10-8948-B3E297610D79}" destId="{71D0FCCD-C3A9-4065-808E-9434B386C477}" srcOrd="11" destOrd="0" presId="urn:microsoft.com/office/officeart/2005/8/layout/cycle8"/>
    <dgm:cxn modelId="{E98D1519-1057-4042-92D4-E40D5B98454D}" type="presParOf" srcId="{3A4FF234-04C7-4C10-8948-B3E297610D79}" destId="{1836B1B5-F912-4A4D-963D-C735584092C2}" srcOrd="12" destOrd="0" presId="urn:microsoft.com/office/officeart/2005/8/layout/cycle8"/>
    <dgm:cxn modelId="{6A25D428-B645-4C2A-98F3-902E3061DCCA}" type="presParOf" srcId="{3A4FF234-04C7-4C10-8948-B3E297610D79}" destId="{2CDC0BCA-6BE7-497C-ABD9-5C8C0E8E2142}" srcOrd="13" destOrd="0" presId="urn:microsoft.com/office/officeart/2005/8/layout/cycle8"/>
    <dgm:cxn modelId="{E488F828-9D75-4576-B412-159C6EF50841}" type="presParOf" srcId="{3A4FF234-04C7-4C10-8948-B3E297610D79}" destId="{737E9E24-2ABA-4C97-8685-5FCCDE5D3AE3}" srcOrd="14" destOrd="0" presId="urn:microsoft.com/office/officeart/2005/8/layout/cycle8"/>
    <dgm:cxn modelId="{45FB2D2F-89C6-4179-88AE-3DF1E24259E9}" type="presParOf" srcId="{3A4FF234-04C7-4C10-8948-B3E297610D79}" destId="{DC601959-579E-47FC-B284-8DAFA53EC645}" srcOrd="15" destOrd="0" presId="urn:microsoft.com/office/officeart/2005/8/layout/cycle8"/>
    <dgm:cxn modelId="{5A810C69-3A00-491C-AF5E-E7EA77329E03}" type="presParOf" srcId="{3A4FF234-04C7-4C10-8948-B3E297610D79}" destId="{E5538AAF-5DA7-4CD7-95A4-4474A75597E9}" srcOrd="16" destOrd="0" presId="urn:microsoft.com/office/officeart/2005/8/layout/cycle8"/>
    <dgm:cxn modelId="{2EBEF1A3-1ABC-45B5-A76B-FAB02005A36E}" type="presParOf" srcId="{3A4FF234-04C7-4C10-8948-B3E297610D79}" destId="{A8ADAF22-314A-49B7-A88F-14922A44D202}" srcOrd="17" destOrd="0" presId="urn:microsoft.com/office/officeart/2005/8/layout/cycle8"/>
    <dgm:cxn modelId="{A86435F1-1EEF-4419-9CC2-54B8C3C18634}" type="presParOf" srcId="{3A4FF234-04C7-4C10-8948-B3E297610D79}" destId="{A2AB069E-9D7A-42DF-9F09-A2D136B39050}" srcOrd="18" destOrd="0" presId="urn:microsoft.com/office/officeart/2005/8/layout/cycle8"/>
    <dgm:cxn modelId="{D92ACB51-4D3E-40FE-83A7-A3C732E360A3}" type="presParOf" srcId="{3A4FF234-04C7-4C10-8948-B3E297610D79}" destId="{9F9CD84C-517A-43F2-A3AC-52D805E5340E}" srcOrd="19" destOrd="0" presId="urn:microsoft.com/office/officeart/2005/8/layout/cycle8"/>
    <dgm:cxn modelId="{F0DD320F-7D19-4113-A171-0FC145B1F07B}" type="presParOf" srcId="{3A4FF234-04C7-4C10-8948-B3E297610D79}" destId="{52070556-4027-43BC-8B8B-FF90317EF6FA}" srcOrd="20" destOrd="0" presId="urn:microsoft.com/office/officeart/2005/8/layout/cycle8"/>
    <dgm:cxn modelId="{5B496398-3E32-46D9-9FAB-45273CEB8313}" type="presParOf" srcId="{3A4FF234-04C7-4C10-8948-B3E297610D79}" destId="{A9D983EA-354A-45F8-979B-086202BC3195}" srcOrd="21" destOrd="0" presId="urn:microsoft.com/office/officeart/2005/8/layout/cycle8"/>
    <dgm:cxn modelId="{2C398C34-C6CB-4995-8E5A-FCD8E79EB877}" type="presParOf" srcId="{3A4FF234-04C7-4C10-8948-B3E297610D79}" destId="{774280C5-F3E1-4C30-9B62-91BA95F24E2F}" srcOrd="22" destOrd="0" presId="urn:microsoft.com/office/officeart/2005/8/layout/cycle8"/>
    <dgm:cxn modelId="{E9F76B8D-922F-4787-B395-E830F72F6949}" type="presParOf" srcId="{3A4FF234-04C7-4C10-8948-B3E297610D79}" destId="{BDAB1C5D-968E-4861-9C2F-C5217F18FF0C}" srcOrd="23" destOrd="0" presId="urn:microsoft.com/office/officeart/2005/8/layout/cycle8"/>
    <dgm:cxn modelId="{8C444075-BF22-4E82-BFC8-FBDBF6E713EB}" type="presParOf" srcId="{3A4FF234-04C7-4C10-8948-B3E297610D79}" destId="{B42FBE29-7D45-480C-9F1B-755649736E7E}"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DCE9C6A-CE01-4E55-9F9C-B63443B55A04}" type="doc">
      <dgm:prSet loTypeId="urn:microsoft.com/office/officeart/2005/8/layout/cycle8" loCatId="cycle" qsTypeId="urn:microsoft.com/office/officeart/2005/8/quickstyle/simple1" qsCatId="simple" csTypeId="urn:microsoft.com/office/officeart/2005/8/colors/accent1_2" csCatId="accent1" phldr="1"/>
      <dgm:spPr/>
    </dgm:pt>
    <dgm:pt modelId="{E35B2133-8D50-4F10-978B-7D0C44BD5013}">
      <dgm:prSet phldrT="[Text]"/>
      <dgm:spPr/>
      <dgm:t>
        <a:bodyPr/>
        <a:lstStyle/>
        <a:p>
          <a:r>
            <a:rPr lang="en-US" b="1" dirty="0" smtClean="0">
              <a:solidFill>
                <a:schemeClr val="bg1"/>
              </a:solidFill>
            </a:rPr>
            <a:t>The</a:t>
          </a:r>
          <a:r>
            <a:rPr lang="en-US" dirty="0" smtClean="0"/>
            <a:t> </a:t>
          </a:r>
          <a:r>
            <a:rPr lang="en-US" b="1" dirty="0" smtClean="0">
              <a:solidFill>
                <a:schemeClr val="bg1"/>
              </a:solidFill>
            </a:rPr>
            <a:t>Introduction</a:t>
          </a:r>
          <a:endParaRPr lang="en-US" b="1" dirty="0">
            <a:solidFill>
              <a:schemeClr val="bg1"/>
            </a:solidFill>
          </a:endParaRPr>
        </a:p>
      </dgm:t>
    </dgm:pt>
    <dgm:pt modelId="{E691296A-24CF-4C9D-8841-69E1043E1F8C}" type="parTrans" cxnId="{763FF4A4-FC8F-4F7A-BC9D-649FF0684ECE}">
      <dgm:prSet/>
      <dgm:spPr/>
      <dgm:t>
        <a:bodyPr/>
        <a:lstStyle/>
        <a:p>
          <a:endParaRPr lang="en-US"/>
        </a:p>
      </dgm:t>
    </dgm:pt>
    <dgm:pt modelId="{223EB9EF-8A61-49EB-84C9-EEA3B0E0FFC2}" type="sibTrans" cxnId="{763FF4A4-FC8F-4F7A-BC9D-649FF0684ECE}">
      <dgm:prSet/>
      <dgm:spPr/>
      <dgm:t>
        <a:bodyPr/>
        <a:lstStyle/>
        <a:p>
          <a:endParaRPr lang="en-US"/>
        </a:p>
      </dgm:t>
    </dgm:pt>
    <dgm:pt modelId="{FA935A25-F53C-484B-9A87-2D0B22CA0DCB}">
      <dgm:prSet phldrT="[Text]"/>
      <dgm:spPr/>
      <dgm:t>
        <a:bodyPr/>
        <a:lstStyle/>
        <a:p>
          <a:r>
            <a:rPr lang="en-US" b="1" dirty="0" smtClean="0">
              <a:solidFill>
                <a:srgbClr val="FFFF00"/>
              </a:solidFill>
            </a:rPr>
            <a:t>The Sweet Spot</a:t>
          </a:r>
          <a:endParaRPr lang="en-US" b="1" dirty="0">
            <a:solidFill>
              <a:srgbClr val="FFFF00"/>
            </a:solidFill>
          </a:endParaRPr>
        </a:p>
      </dgm:t>
    </dgm:pt>
    <dgm:pt modelId="{DBDDB8BD-F7B3-44E5-BE13-3184E6DE0CC1}" type="parTrans" cxnId="{2395786B-A812-4805-8802-FAF6BBC9BA8B}">
      <dgm:prSet/>
      <dgm:spPr/>
      <dgm:t>
        <a:bodyPr/>
        <a:lstStyle/>
        <a:p>
          <a:endParaRPr lang="en-US"/>
        </a:p>
      </dgm:t>
    </dgm:pt>
    <dgm:pt modelId="{85554490-4C1C-4DF5-A5D2-E8B828BDB2AD}" type="sibTrans" cxnId="{2395786B-A812-4805-8802-FAF6BBC9BA8B}">
      <dgm:prSet/>
      <dgm:spPr/>
      <dgm:t>
        <a:bodyPr/>
        <a:lstStyle/>
        <a:p>
          <a:endParaRPr lang="en-US"/>
        </a:p>
      </dgm:t>
    </dgm:pt>
    <dgm:pt modelId="{BAE99B66-4FC1-459D-8FA0-86632B2D52EF}">
      <dgm:prSet phldrT="[Text]"/>
      <dgm:spPr/>
      <dgm:t>
        <a:bodyPr/>
        <a:lstStyle/>
        <a:p>
          <a:r>
            <a:rPr lang="en-US" b="1" dirty="0" smtClean="0">
              <a:solidFill>
                <a:schemeClr val="bg2"/>
              </a:solidFill>
            </a:rPr>
            <a:t>Good as it Gets</a:t>
          </a:r>
          <a:endParaRPr lang="en-US" b="1" dirty="0">
            <a:solidFill>
              <a:schemeClr val="bg2"/>
            </a:solidFill>
          </a:endParaRPr>
        </a:p>
      </dgm:t>
    </dgm:pt>
    <dgm:pt modelId="{CDD8EEBD-4732-4FA2-BB3B-92519301FE5E}" type="parTrans" cxnId="{ED22B298-2709-4757-89D4-83C34BE278EF}">
      <dgm:prSet/>
      <dgm:spPr/>
      <dgm:t>
        <a:bodyPr/>
        <a:lstStyle/>
        <a:p>
          <a:endParaRPr lang="en-US"/>
        </a:p>
      </dgm:t>
    </dgm:pt>
    <dgm:pt modelId="{30E3D0B3-2EFD-4630-B1EE-4BB74E60BBBF}" type="sibTrans" cxnId="{ED22B298-2709-4757-89D4-83C34BE278EF}">
      <dgm:prSet/>
      <dgm:spPr/>
      <dgm:t>
        <a:bodyPr/>
        <a:lstStyle/>
        <a:p>
          <a:endParaRPr lang="en-US"/>
        </a:p>
      </dgm:t>
    </dgm:pt>
    <dgm:pt modelId="{D51E6D43-9106-40E1-A7FE-91D824133EBC}">
      <dgm:prSet/>
      <dgm:spPr/>
      <dgm:t>
        <a:bodyPr/>
        <a:lstStyle/>
        <a:p>
          <a:r>
            <a:rPr lang="en-US" b="1" dirty="0" smtClean="0">
              <a:solidFill>
                <a:srgbClr val="FF0000"/>
              </a:solidFill>
            </a:rPr>
            <a:t>We’re Dating</a:t>
          </a:r>
          <a:endParaRPr lang="en-US" b="1" dirty="0">
            <a:solidFill>
              <a:srgbClr val="FF0000"/>
            </a:solidFill>
          </a:endParaRPr>
        </a:p>
      </dgm:t>
    </dgm:pt>
    <dgm:pt modelId="{ED06C592-26FD-4AA8-9666-D77D8D404F73}" type="parTrans" cxnId="{3C93FCAE-3971-4681-95FD-E9705342E71B}">
      <dgm:prSet/>
      <dgm:spPr/>
      <dgm:t>
        <a:bodyPr/>
        <a:lstStyle/>
        <a:p>
          <a:endParaRPr lang="en-US"/>
        </a:p>
      </dgm:t>
    </dgm:pt>
    <dgm:pt modelId="{7DEB2CB2-3E27-499C-8A86-B11BD1A239E6}" type="sibTrans" cxnId="{3C93FCAE-3971-4681-95FD-E9705342E71B}">
      <dgm:prSet/>
      <dgm:spPr/>
      <dgm:t>
        <a:bodyPr/>
        <a:lstStyle/>
        <a:p>
          <a:endParaRPr lang="en-US"/>
        </a:p>
      </dgm:t>
    </dgm:pt>
    <dgm:pt modelId="{2EC5B9B5-E397-4AC9-BF52-DDEE7BC150F1}">
      <dgm:prSet/>
      <dgm:spPr/>
      <dgm:t>
        <a:bodyPr/>
        <a:lstStyle/>
        <a:p>
          <a:r>
            <a:rPr lang="en-US" b="1" dirty="0" smtClean="0">
              <a:solidFill>
                <a:srgbClr val="00B050"/>
              </a:solidFill>
            </a:rPr>
            <a:t>Yes! Let’s Do This</a:t>
          </a:r>
          <a:endParaRPr lang="en-US" b="1" dirty="0">
            <a:solidFill>
              <a:srgbClr val="00B050"/>
            </a:solidFill>
          </a:endParaRPr>
        </a:p>
      </dgm:t>
    </dgm:pt>
    <dgm:pt modelId="{E7DA8D74-DBFD-4C2C-9F0C-AF8DE6EF44BD}" type="parTrans" cxnId="{905819E5-84D4-41F1-9B79-A3E3EFE0BCCE}">
      <dgm:prSet/>
      <dgm:spPr/>
      <dgm:t>
        <a:bodyPr/>
        <a:lstStyle/>
        <a:p>
          <a:endParaRPr lang="en-US"/>
        </a:p>
      </dgm:t>
    </dgm:pt>
    <dgm:pt modelId="{A8E33240-F3E6-4DFB-9CDB-A56D7A3CD895}" type="sibTrans" cxnId="{905819E5-84D4-41F1-9B79-A3E3EFE0BCCE}">
      <dgm:prSet/>
      <dgm:spPr/>
      <dgm:t>
        <a:bodyPr/>
        <a:lstStyle/>
        <a:p>
          <a:endParaRPr lang="en-US"/>
        </a:p>
      </dgm:t>
    </dgm:pt>
    <dgm:pt modelId="{3A4FF234-04C7-4C10-8948-B3E297610D79}" type="pres">
      <dgm:prSet presAssocID="{3DCE9C6A-CE01-4E55-9F9C-B63443B55A04}" presName="compositeShape" presStyleCnt="0">
        <dgm:presLayoutVars>
          <dgm:chMax val="7"/>
          <dgm:dir/>
          <dgm:resizeHandles val="exact"/>
        </dgm:presLayoutVars>
      </dgm:prSet>
      <dgm:spPr/>
    </dgm:pt>
    <dgm:pt modelId="{A62B0624-0258-4835-8643-06D17B3A58E8}" type="pres">
      <dgm:prSet presAssocID="{3DCE9C6A-CE01-4E55-9F9C-B63443B55A04}" presName="wedge1" presStyleLbl="node1" presStyleIdx="0" presStyleCnt="5"/>
      <dgm:spPr/>
      <dgm:t>
        <a:bodyPr/>
        <a:lstStyle/>
        <a:p>
          <a:endParaRPr lang="en-US"/>
        </a:p>
      </dgm:t>
    </dgm:pt>
    <dgm:pt modelId="{0E1A68A8-5487-4DD7-9ADE-2A6474225A7C}" type="pres">
      <dgm:prSet presAssocID="{3DCE9C6A-CE01-4E55-9F9C-B63443B55A04}" presName="dummy1a" presStyleCnt="0"/>
      <dgm:spPr/>
    </dgm:pt>
    <dgm:pt modelId="{769A00AD-5121-4247-9119-7E42CF1EAC2A}" type="pres">
      <dgm:prSet presAssocID="{3DCE9C6A-CE01-4E55-9F9C-B63443B55A04}" presName="dummy1b" presStyleCnt="0"/>
      <dgm:spPr/>
    </dgm:pt>
    <dgm:pt modelId="{75938F3F-56B4-42BB-9CE0-D7003B439181}" type="pres">
      <dgm:prSet presAssocID="{3DCE9C6A-CE01-4E55-9F9C-B63443B55A04}" presName="wedge1Tx" presStyleLbl="node1" presStyleIdx="0" presStyleCnt="5">
        <dgm:presLayoutVars>
          <dgm:chMax val="0"/>
          <dgm:chPref val="0"/>
          <dgm:bulletEnabled val="1"/>
        </dgm:presLayoutVars>
      </dgm:prSet>
      <dgm:spPr/>
      <dgm:t>
        <a:bodyPr/>
        <a:lstStyle/>
        <a:p>
          <a:endParaRPr lang="en-US"/>
        </a:p>
      </dgm:t>
    </dgm:pt>
    <dgm:pt modelId="{A927D992-6E16-420B-A1B9-AF797FE01036}" type="pres">
      <dgm:prSet presAssocID="{3DCE9C6A-CE01-4E55-9F9C-B63443B55A04}" presName="wedge2" presStyleLbl="node1" presStyleIdx="1" presStyleCnt="5"/>
      <dgm:spPr/>
      <dgm:t>
        <a:bodyPr/>
        <a:lstStyle/>
        <a:p>
          <a:endParaRPr lang="en-US"/>
        </a:p>
      </dgm:t>
    </dgm:pt>
    <dgm:pt modelId="{768F8495-C71E-411C-94FD-439FE67035CB}" type="pres">
      <dgm:prSet presAssocID="{3DCE9C6A-CE01-4E55-9F9C-B63443B55A04}" presName="dummy2a" presStyleCnt="0"/>
      <dgm:spPr/>
    </dgm:pt>
    <dgm:pt modelId="{23F45F70-C744-4B67-8178-4FE8D0509A00}" type="pres">
      <dgm:prSet presAssocID="{3DCE9C6A-CE01-4E55-9F9C-B63443B55A04}" presName="dummy2b" presStyleCnt="0"/>
      <dgm:spPr/>
    </dgm:pt>
    <dgm:pt modelId="{C0CAEF16-3AAD-4B77-A356-3FAA264AF0B1}" type="pres">
      <dgm:prSet presAssocID="{3DCE9C6A-CE01-4E55-9F9C-B63443B55A04}" presName="wedge2Tx" presStyleLbl="node1" presStyleIdx="1" presStyleCnt="5">
        <dgm:presLayoutVars>
          <dgm:chMax val="0"/>
          <dgm:chPref val="0"/>
          <dgm:bulletEnabled val="1"/>
        </dgm:presLayoutVars>
      </dgm:prSet>
      <dgm:spPr/>
      <dgm:t>
        <a:bodyPr/>
        <a:lstStyle/>
        <a:p>
          <a:endParaRPr lang="en-US"/>
        </a:p>
      </dgm:t>
    </dgm:pt>
    <dgm:pt modelId="{0F26D0A5-EFBE-47AD-B9E7-E66E0555EA84}" type="pres">
      <dgm:prSet presAssocID="{3DCE9C6A-CE01-4E55-9F9C-B63443B55A04}" presName="wedge3" presStyleLbl="node1" presStyleIdx="2" presStyleCnt="5"/>
      <dgm:spPr/>
      <dgm:t>
        <a:bodyPr/>
        <a:lstStyle/>
        <a:p>
          <a:endParaRPr lang="en-US"/>
        </a:p>
      </dgm:t>
    </dgm:pt>
    <dgm:pt modelId="{C9C38AB7-9D2E-452E-AA56-E2F3C2FA40E7}" type="pres">
      <dgm:prSet presAssocID="{3DCE9C6A-CE01-4E55-9F9C-B63443B55A04}" presName="dummy3a" presStyleCnt="0"/>
      <dgm:spPr/>
    </dgm:pt>
    <dgm:pt modelId="{605051C4-154A-4ED7-80C3-37E0F0BB42CC}" type="pres">
      <dgm:prSet presAssocID="{3DCE9C6A-CE01-4E55-9F9C-B63443B55A04}" presName="dummy3b" presStyleCnt="0"/>
      <dgm:spPr/>
    </dgm:pt>
    <dgm:pt modelId="{71D0FCCD-C3A9-4065-808E-9434B386C477}" type="pres">
      <dgm:prSet presAssocID="{3DCE9C6A-CE01-4E55-9F9C-B63443B55A04}" presName="wedge3Tx" presStyleLbl="node1" presStyleIdx="2" presStyleCnt="5">
        <dgm:presLayoutVars>
          <dgm:chMax val="0"/>
          <dgm:chPref val="0"/>
          <dgm:bulletEnabled val="1"/>
        </dgm:presLayoutVars>
      </dgm:prSet>
      <dgm:spPr/>
      <dgm:t>
        <a:bodyPr/>
        <a:lstStyle/>
        <a:p>
          <a:endParaRPr lang="en-US"/>
        </a:p>
      </dgm:t>
    </dgm:pt>
    <dgm:pt modelId="{1836B1B5-F912-4A4D-963D-C735584092C2}" type="pres">
      <dgm:prSet presAssocID="{3DCE9C6A-CE01-4E55-9F9C-B63443B55A04}" presName="wedge4" presStyleLbl="node1" presStyleIdx="3" presStyleCnt="5" custLinFactNeighborX="-17766" custLinFactNeighborY="6304"/>
      <dgm:spPr/>
      <dgm:t>
        <a:bodyPr/>
        <a:lstStyle/>
        <a:p>
          <a:endParaRPr lang="en-US"/>
        </a:p>
      </dgm:t>
    </dgm:pt>
    <dgm:pt modelId="{2CDC0BCA-6BE7-497C-ABD9-5C8C0E8E2142}" type="pres">
      <dgm:prSet presAssocID="{3DCE9C6A-CE01-4E55-9F9C-B63443B55A04}" presName="dummy4a" presStyleCnt="0"/>
      <dgm:spPr/>
    </dgm:pt>
    <dgm:pt modelId="{737E9E24-2ABA-4C97-8685-5FCCDE5D3AE3}" type="pres">
      <dgm:prSet presAssocID="{3DCE9C6A-CE01-4E55-9F9C-B63443B55A04}" presName="dummy4b" presStyleCnt="0"/>
      <dgm:spPr/>
    </dgm:pt>
    <dgm:pt modelId="{DC601959-579E-47FC-B284-8DAFA53EC645}" type="pres">
      <dgm:prSet presAssocID="{3DCE9C6A-CE01-4E55-9F9C-B63443B55A04}" presName="wedge4Tx" presStyleLbl="node1" presStyleIdx="3" presStyleCnt="5">
        <dgm:presLayoutVars>
          <dgm:chMax val="0"/>
          <dgm:chPref val="0"/>
          <dgm:bulletEnabled val="1"/>
        </dgm:presLayoutVars>
      </dgm:prSet>
      <dgm:spPr/>
      <dgm:t>
        <a:bodyPr/>
        <a:lstStyle/>
        <a:p>
          <a:endParaRPr lang="en-US"/>
        </a:p>
      </dgm:t>
    </dgm:pt>
    <dgm:pt modelId="{E5538AAF-5DA7-4CD7-95A4-4474A75597E9}" type="pres">
      <dgm:prSet presAssocID="{3DCE9C6A-CE01-4E55-9F9C-B63443B55A04}" presName="wedge5" presStyleLbl="node1" presStyleIdx="4" presStyleCnt="5"/>
      <dgm:spPr/>
      <dgm:t>
        <a:bodyPr/>
        <a:lstStyle/>
        <a:p>
          <a:endParaRPr lang="en-US"/>
        </a:p>
      </dgm:t>
    </dgm:pt>
    <dgm:pt modelId="{A8ADAF22-314A-49B7-A88F-14922A44D202}" type="pres">
      <dgm:prSet presAssocID="{3DCE9C6A-CE01-4E55-9F9C-B63443B55A04}" presName="dummy5a" presStyleCnt="0"/>
      <dgm:spPr/>
    </dgm:pt>
    <dgm:pt modelId="{A2AB069E-9D7A-42DF-9F09-A2D136B39050}" type="pres">
      <dgm:prSet presAssocID="{3DCE9C6A-CE01-4E55-9F9C-B63443B55A04}" presName="dummy5b" presStyleCnt="0"/>
      <dgm:spPr/>
    </dgm:pt>
    <dgm:pt modelId="{9F9CD84C-517A-43F2-A3AC-52D805E5340E}" type="pres">
      <dgm:prSet presAssocID="{3DCE9C6A-CE01-4E55-9F9C-B63443B55A04}" presName="wedge5Tx" presStyleLbl="node1" presStyleIdx="4" presStyleCnt="5">
        <dgm:presLayoutVars>
          <dgm:chMax val="0"/>
          <dgm:chPref val="0"/>
          <dgm:bulletEnabled val="1"/>
        </dgm:presLayoutVars>
      </dgm:prSet>
      <dgm:spPr/>
      <dgm:t>
        <a:bodyPr/>
        <a:lstStyle/>
        <a:p>
          <a:endParaRPr lang="en-US"/>
        </a:p>
      </dgm:t>
    </dgm:pt>
    <dgm:pt modelId="{52070556-4027-43BC-8B8B-FF90317EF6FA}" type="pres">
      <dgm:prSet presAssocID="{223EB9EF-8A61-49EB-84C9-EEA3B0E0FFC2}" presName="arrowWedge1" presStyleLbl="fgSibTrans2D1" presStyleIdx="0" presStyleCnt="5"/>
      <dgm:spPr/>
    </dgm:pt>
    <dgm:pt modelId="{A9D983EA-354A-45F8-979B-086202BC3195}" type="pres">
      <dgm:prSet presAssocID="{7DEB2CB2-3E27-499C-8A86-B11BD1A239E6}" presName="arrowWedge2" presStyleLbl="fgSibTrans2D1" presStyleIdx="1" presStyleCnt="5"/>
      <dgm:spPr/>
    </dgm:pt>
    <dgm:pt modelId="{774280C5-F3E1-4C30-9B62-91BA95F24E2F}" type="pres">
      <dgm:prSet presAssocID="{A8E33240-F3E6-4DFB-9CDB-A56D7A3CD895}" presName="arrowWedge3" presStyleLbl="fgSibTrans2D1" presStyleIdx="2" presStyleCnt="5"/>
      <dgm:spPr/>
    </dgm:pt>
    <dgm:pt modelId="{BDAB1C5D-968E-4861-9C2F-C5217F18FF0C}" type="pres">
      <dgm:prSet presAssocID="{85554490-4C1C-4DF5-A5D2-E8B828BDB2AD}" presName="arrowWedge4" presStyleLbl="fgSibTrans2D1" presStyleIdx="3" presStyleCnt="5"/>
      <dgm:spPr/>
    </dgm:pt>
    <dgm:pt modelId="{B42FBE29-7D45-480C-9F1B-755649736E7E}" type="pres">
      <dgm:prSet presAssocID="{30E3D0B3-2EFD-4630-B1EE-4BB74E60BBBF}" presName="arrowWedge5" presStyleLbl="fgSibTrans2D1" presStyleIdx="4" presStyleCnt="5"/>
      <dgm:spPr/>
    </dgm:pt>
  </dgm:ptLst>
  <dgm:cxnLst>
    <dgm:cxn modelId="{9831291B-C9D6-466D-AAA7-DC4BD9A3E0C8}" type="presOf" srcId="{FA935A25-F53C-484B-9A87-2D0B22CA0DCB}" destId="{1836B1B5-F912-4A4D-963D-C735584092C2}" srcOrd="0" destOrd="0" presId="urn:microsoft.com/office/officeart/2005/8/layout/cycle8"/>
    <dgm:cxn modelId="{541D38A2-BC44-4785-AD3E-408D0C54736A}" type="presOf" srcId="{D51E6D43-9106-40E1-A7FE-91D824133EBC}" destId="{C0CAEF16-3AAD-4B77-A356-3FAA264AF0B1}" srcOrd="1" destOrd="0" presId="urn:microsoft.com/office/officeart/2005/8/layout/cycle8"/>
    <dgm:cxn modelId="{2395786B-A812-4805-8802-FAF6BBC9BA8B}" srcId="{3DCE9C6A-CE01-4E55-9F9C-B63443B55A04}" destId="{FA935A25-F53C-484B-9A87-2D0B22CA0DCB}" srcOrd="3" destOrd="0" parTransId="{DBDDB8BD-F7B3-44E5-BE13-3184E6DE0CC1}" sibTransId="{85554490-4C1C-4DF5-A5D2-E8B828BDB2AD}"/>
    <dgm:cxn modelId="{ED22B298-2709-4757-89D4-83C34BE278EF}" srcId="{3DCE9C6A-CE01-4E55-9F9C-B63443B55A04}" destId="{BAE99B66-4FC1-459D-8FA0-86632B2D52EF}" srcOrd="4" destOrd="0" parTransId="{CDD8EEBD-4732-4FA2-BB3B-92519301FE5E}" sibTransId="{30E3D0B3-2EFD-4630-B1EE-4BB74E60BBBF}"/>
    <dgm:cxn modelId="{B244BC50-5531-4D82-A99C-3D645AF6B4BC}" type="presOf" srcId="{2EC5B9B5-E397-4AC9-BF52-DDEE7BC150F1}" destId="{71D0FCCD-C3A9-4065-808E-9434B386C477}" srcOrd="1" destOrd="0" presId="urn:microsoft.com/office/officeart/2005/8/layout/cycle8"/>
    <dgm:cxn modelId="{037B62AE-A6AF-4B3C-9576-877706D0220C}" type="presOf" srcId="{D51E6D43-9106-40E1-A7FE-91D824133EBC}" destId="{A927D992-6E16-420B-A1B9-AF797FE01036}" srcOrd="0" destOrd="0" presId="urn:microsoft.com/office/officeart/2005/8/layout/cycle8"/>
    <dgm:cxn modelId="{7F961D11-9791-4ADB-9954-AA8313A208E0}" type="presOf" srcId="{E35B2133-8D50-4F10-978B-7D0C44BD5013}" destId="{75938F3F-56B4-42BB-9CE0-D7003B439181}" srcOrd="1" destOrd="0" presId="urn:microsoft.com/office/officeart/2005/8/layout/cycle8"/>
    <dgm:cxn modelId="{763FF4A4-FC8F-4F7A-BC9D-649FF0684ECE}" srcId="{3DCE9C6A-CE01-4E55-9F9C-B63443B55A04}" destId="{E35B2133-8D50-4F10-978B-7D0C44BD5013}" srcOrd="0" destOrd="0" parTransId="{E691296A-24CF-4C9D-8841-69E1043E1F8C}" sibTransId="{223EB9EF-8A61-49EB-84C9-EEA3B0E0FFC2}"/>
    <dgm:cxn modelId="{463AC203-E9B9-4A01-A425-435F2320A883}" type="presOf" srcId="{E35B2133-8D50-4F10-978B-7D0C44BD5013}" destId="{A62B0624-0258-4835-8643-06D17B3A58E8}" srcOrd="0" destOrd="0" presId="urn:microsoft.com/office/officeart/2005/8/layout/cycle8"/>
    <dgm:cxn modelId="{214E0877-977B-4F72-BAB2-0CA76A1AC5AD}" type="presOf" srcId="{BAE99B66-4FC1-459D-8FA0-86632B2D52EF}" destId="{E5538AAF-5DA7-4CD7-95A4-4474A75597E9}" srcOrd="0" destOrd="0" presId="urn:microsoft.com/office/officeart/2005/8/layout/cycle8"/>
    <dgm:cxn modelId="{905819E5-84D4-41F1-9B79-A3E3EFE0BCCE}" srcId="{3DCE9C6A-CE01-4E55-9F9C-B63443B55A04}" destId="{2EC5B9B5-E397-4AC9-BF52-DDEE7BC150F1}" srcOrd="2" destOrd="0" parTransId="{E7DA8D74-DBFD-4C2C-9F0C-AF8DE6EF44BD}" sibTransId="{A8E33240-F3E6-4DFB-9CDB-A56D7A3CD895}"/>
    <dgm:cxn modelId="{968A06D6-1534-404C-9ECF-92F8232C031C}" type="presOf" srcId="{FA935A25-F53C-484B-9A87-2D0B22CA0DCB}" destId="{DC601959-579E-47FC-B284-8DAFA53EC645}" srcOrd="1" destOrd="0" presId="urn:microsoft.com/office/officeart/2005/8/layout/cycle8"/>
    <dgm:cxn modelId="{7B17979A-4E8C-4C65-AA10-5BEB6218530A}" type="presOf" srcId="{2EC5B9B5-E397-4AC9-BF52-DDEE7BC150F1}" destId="{0F26D0A5-EFBE-47AD-B9E7-E66E0555EA84}" srcOrd="0" destOrd="0" presId="urn:microsoft.com/office/officeart/2005/8/layout/cycle8"/>
    <dgm:cxn modelId="{3C93FCAE-3971-4681-95FD-E9705342E71B}" srcId="{3DCE9C6A-CE01-4E55-9F9C-B63443B55A04}" destId="{D51E6D43-9106-40E1-A7FE-91D824133EBC}" srcOrd="1" destOrd="0" parTransId="{ED06C592-26FD-4AA8-9666-D77D8D404F73}" sibTransId="{7DEB2CB2-3E27-499C-8A86-B11BD1A239E6}"/>
    <dgm:cxn modelId="{660690AB-9FCD-40E3-8819-06E23FA1C28A}" type="presOf" srcId="{BAE99B66-4FC1-459D-8FA0-86632B2D52EF}" destId="{9F9CD84C-517A-43F2-A3AC-52D805E5340E}" srcOrd="1" destOrd="0" presId="urn:microsoft.com/office/officeart/2005/8/layout/cycle8"/>
    <dgm:cxn modelId="{7564C670-75D2-492C-9F99-B806D71BFA5D}" type="presOf" srcId="{3DCE9C6A-CE01-4E55-9F9C-B63443B55A04}" destId="{3A4FF234-04C7-4C10-8948-B3E297610D79}" srcOrd="0" destOrd="0" presId="urn:microsoft.com/office/officeart/2005/8/layout/cycle8"/>
    <dgm:cxn modelId="{9F61DF0B-FA1F-4C0A-92FC-2196F8EA6307}" type="presParOf" srcId="{3A4FF234-04C7-4C10-8948-B3E297610D79}" destId="{A62B0624-0258-4835-8643-06D17B3A58E8}" srcOrd="0" destOrd="0" presId="urn:microsoft.com/office/officeart/2005/8/layout/cycle8"/>
    <dgm:cxn modelId="{C42C4CDB-77D6-4050-BCE8-AF56145D0785}" type="presParOf" srcId="{3A4FF234-04C7-4C10-8948-B3E297610D79}" destId="{0E1A68A8-5487-4DD7-9ADE-2A6474225A7C}" srcOrd="1" destOrd="0" presId="urn:microsoft.com/office/officeart/2005/8/layout/cycle8"/>
    <dgm:cxn modelId="{C72815E8-0EF2-4333-9A23-199AEA26D7D2}" type="presParOf" srcId="{3A4FF234-04C7-4C10-8948-B3E297610D79}" destId="{769A00AD-5121-4247-9119-7E42CF1EAC2A}" srcOrd="2" destOrd="0" presId="urn:microsoft.com/office/officeart/2005/8/layout/cycle8"/>
    <dgm:cxn modelId="{9C5AEFE3-0EC4-469D-908A-A2F21C15FA77}" type="presParOf" srcId="{3A4FF234-04C7-4C10-8948-B3E297610D79}" destId="{75938F3F-56B4-42BB-9CE0-D7003B439181}" srcOrd="3" destOrd="0" presId="urn:microsoft.com/office/officeart/2005/8/layout/cycle8"/>
    <dgm:cxn modelId="{B44EE871-9709-4F97-B3CB-0009140B0151}" type="presParOf" srcId="{3A4FF234-04C7-4C10-8948-B3E297610D79}" destId="{A927D992-6E16-420B-A1B9-AF797FE01036}" srcOrd="4" destOrd="0" presId="urn:microsoft.com/office/officeart/2005/8/layout/cycle8"/>
    <dgm:cxn modelId="{4A6365F7-C453-4C7A-B5FB-DD23078C9659}" type="presParOf" srcId="{3A4FF234-04C7-4C10-8948-B3E297610D79}" destId="{768F8495-C71E-411C-94FD-439FE67035CB}" srcOrd="5" destOrd="0" presId="urn:microsoft.com/office/officeart/2005/8/layout/cycle8"/>
    <dgm:cxn modelId="{22CBE30E-3EB2-4D97-A1C8-A68F6395ED40}" type="presParOf" srcId="{3A4FF234-04C7-4C10-8948-B3E297610D79}" destId="{23F45F70-C744-4B67-8178-4FE8D0509A00}" srcOrd="6" destOrd="0" presId="urn:microsoft.com/office/officeart/2005/8/layout/cycle8"/>
    <dgm:cxn modelId="{9192BA15-7E16-4B0C-88BF-0F082576A1B7}" type="presParOf" srcId="{3A4FF234-04C7-4C10-8948-B3E297610D79}" destId="{C0CAEF16-3AAD-4B77-A356-3FAA264AF0B1}" srcOrd="7" destOrd="0" presId="urn:microsoft.com/office/officeart/2005/8/layout/cycle8"/>
    <dgm:cxn modelId="{793620B2-02AA-4415-ACE5-9FA293C414B5}" type="presParOf" srcId="{3A4FF234-04C7-4C10-8948-B3E297610D79}" destId="{0F26D0A5-EFBE-47AD-B9E7-E66E0555EA84}" srcOrd="8" destOrd="0" presId="urn:microsoft.com/office/officeart/2005/8/layout/cycle8"/>
    <dgm:cxn modelId="{304E305B-A820-4D16-9A02-8FACF6CDE4A0}" type="presParOf" srcId="{3A4FF234-04C7-4C10-8948-B3E297610D79}" destId="{C9C38AB7-9D2E-452E-AA56-E2F3C2FA40E7}" srcOrd="9" destOrd="0" presId="urn:microsoft.com/office/officeart/2005/8/layout/cycle8"/>
    <dgm:cxn modelId="{3F430DC0-21C5-4811-BE03-EAC2A8A5BF75}" type="presParOf" srcId="{3A4FF234-04C7-4C10-8948-B3E297610D79}" destId="{605051C4-154A-4ED7-80C3-37E0F0BB42CC}" srcOrd="10" destOrd="0" presId="urn:microsoft.com/office/officeart/2005/8/layout/cycle8"/>
    <dgm:cxn modelId="{47DAB830-DECD-4618-8708-E2793F883F89}" type="presParOf" srcId="{3A4FF234-04C7-4C10-8948-B3E297610D79}" destId="{71D0FCCD-C3A9-4065-808E-9434B386C477}" srcOrd="11" destOrd="0" presId="urn:microsoft.com/office/officeart/2005/8/layout/cycle8"/>
    <dgm:cxn modelId="{19547BED-C0E5-460D-B74D-5CD2A218D216}" type="presParOf" srcId="{3A4FF234-04C7-4C10-8948-B3E297610D79}" destId="{1836B1B5-F912-4A4D-963D-C735584092C2}" srcOrd="12" destOrd="0" presId="urn:microsoft.com/office/officeart/2005/8/layout/cycle8"/>
    <dgm:cxn modelId="{9F492496-E652-437A-AC05-6A906169A969}" type="presParOf" srcId="{3A4FF234-04C7-4C10-8948-B3E297610D79}" destId="{2CDC0BCA-6BE7-497C-ABD9-5C8C0E8E2142}" srcOrd="13" destOrd="0" presId="urn:microsoft.com/office/officeart/2005/8/layout/cycle8"/>
    <dgm:cxn modelId="{AFA942B4-E12E-4180-9A49-494430E3C99A}" type="presParOf" srcId="{3A4FF234-04C7-4C10-8948-B3E297610D79}" destId="{737E9E24-2ABA-4C97-8685-5FCCDE5D3AE3}" srcOrd="14" destOrd="0" presId="urn:microsoft.com/office/officeart/2005/8/layout/cycle8"/>
    <dgm:cxn modelId="{1A6F5727-92A0-4114-A29E-BBA424C36318}" type="presParOf" srcId="{3A4FF234-04C7-4C10-8948-B3E297610D79}" destId="{DC601959-579E-47FC-B284-8DAFA53EC645}" srcOrd="15" destOrd="0" presId="urn:microsoft.com/office/officeart/2005/8/layout/cycle8"/>
    <dgm:cxn modelId="{6EAA77F6-A929-4E4D-9360-AAC3C592663E}" type="presParOf" srcId="{3A4FF234-04C7-4C10-8948-B3E297610D79}" destId="{E5538AAF-5DA7-4CD7-95A4-4474A75597E9}" srcOrd="16" destOrd="0" presId="urn:microsoft.com/office/officeart/2005/8/layout/cycle8"/>
    <dgm:cxn modelId="{5804F881-60D6-4A87-99F5-C61055227A2E}" type="presParOf" srcId="{3A4FF234-04C7-4C10-8948-B3E297610D79}" destId="{A8ADAF22-314A-49B7-A88F-14922A44D202}" srcOrd="17" destOrd="0" presId="urn:microsoft.com/office/officeart/2005/8/layout/cycle8"/>
    <dgm:cxn modelId="{624DBB32-AED7-4997-80E4-F5328E517809}" type="presParOf" srcId="{3A4FF234-04C7-4C10-8948-B3E297610D79}" destId="{A2AB069E-9D7A-42DF-9F09-A2D136B39050}" srcOrd="18" destOrd="0" presId="urn:microsoft.com/office/officeart/2005/8/layout/cycle8"/>
    <dgm:cxn modelId="{9BF74D2A-019D-47C6-B8B2-35BD609C68FA}" type="presParOf" srcId="{3A4FF234-04C7-4C10-8948-B3E297610D79}" destId="{9F9CD84C-517A-43F2-A3AC-52D805E5340E}" srcOrd="19" destOrd="0" presId="urn:microsoft.com/office/officeart/2005/8/layout/cycle8"/>
    <dgm:cxn modelId="{11A41F85-1509-4ACC-98E5-9B46E1A643EC}" type="presParOf" srcId="{3A4FF234-04C7-4C10-8948-B3E297610D79}" destId="{52070556-4027-43BC-8B8B-FF90317EF6FA}" srcOrd="20" destOrd="0" presId="urn:microsoft.com/office/officeart/2005/8/layout/cycle8"/>
    <dgm:cxn modelId="{EA84C800-21C5-4CEF-8B45-1A288F291622}" type="presParOf" srcId="{3A4FF234-04C7-4C10-8948-B3E297610D79}" destId="{A9D983EA-354A-45F8-979B-086202BC3195}" srcOrd="21" destOrd="0" presId="urn:microsoft.com/office/officeart/2005/8/layout/cycle8"/>
    <dgm:cxn modelId="{1491D6CB-BCF5-4CC7-A23F-4D8EE83E49B8}" type="presParOf" srcId="{3A4FF234-04C7-4C10-8948-B3E297610D79}" destId="{774280C5-F3E1-4C30-9B62-91BA95F24E2F}" srcOrd="22" destOrd="0" presId="urn:microsoft.com/office/officeart/2005/8/layout/cycle8"/>
    <dgm:cxn modelId="{B6A800BF-AE9D-4B0D-9FEB-EC61C00157B7}" type="presParOf" srcId="{3A4FF234-04C7-4C10-8948-B3E297610D79}" destId="{BDAB1C5D-968E-4861-9C2F-C5217F18FF0C}" srcOrd="23" destOrd="0" presId="urn:microsoft.com/office/officeart/2005/8/layout/cycle8"/>
    <dgm:cxn modelId="{B66E44AC-3C7E-4893-BE09-8D1125933218}" type="presParOf" srcId="{3A4FF234-04C7-4C10-8948-B3E297610D79}" destId="{B42FBE29-7D45-480C-9F1B-755649736E7E}"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DCE9C6A-CE01-4E55-9F9C-B63443B55A04}" type="doc">
      <dgm:prSet loTypeId="urn:microsoft.com/office/officeart/2005/8/layout/cycle8" loCatId="cycle" qsTypeId="urn:microsoft.com/office/officeart/2005/8/quickstyle/simple1" qsCatId="simple" csTypeId="urn:microsoft.com/office/officeart/2005/8/colors/accent1_2" csCatId="accent1" phldr="1"/>
      <dgm:spPr/>
    </dgm:pt>
    <dgm:pt modelId="{E35B2133-8D50-4F10-978B-7D0C44BD5013}">
      <dgm:prSet phldrT="[Text]"/>
      <dgm:spPr/>
      <dgm:t>
        <a:bodyPr/>
        <a:lstStyle/>
        <a:p>
          <a:r>
            <a:rPr lang="en-US" b="1" dirty="0" smtClean="0">
              <a:solidFill>
                <a:schemeClr val="bg1"/>
              </a:solidFill>
            </a:rPr>
            <a:t>The</a:t>
          </a:r>
          <a:r>
            <a:rPr lang="en-US" dirty="0" smtClean="0"/>
            <a:t> </a:t>
          </a:r>
          <a:r>
            <a:rPr lang="en-US" b="1" dirty="0" smtClean="0">
              <a:solidFill>
                <a:schemeClr val="bg1"/>
              </a:solidFill>
            </a:rPr>
            <a:t>Introduction</a:t>
          </a:r>
          <a:endParaRPr lang="en-US" b="1" dirty="0">
            <a:solidFill>
              <a:schemeClr val="bg1"/>
            </a:solidFill>
          </a:endParaRPr>
        </a:p>
      </dgm:t>
    </dgm:pt>
    <dgm:pt modelId="{E691296A-24CF-4C9D-8841-69E1043E1F8C}" type="parTrans" cxnId="{763FF4A4-FC8F-4F7A-BC9D-649FF0684ECE}">
      <dgm:prSet/>
      <dgm:spPr/>
      <dgm:t>
        <a:bodyPr/>
        <a:lstStyle/>
        <a:p>
          <a:endParaRPr lang="en-US"/>
        </a:p>
      </dgm:t>
    </dgm:pt>
    <dgm:pt modelId="{223EB9EF-8A61-49EB-84C9-EEA3B0E0FFC2}" type="sibTrans" cxnId="{763FF4A4-FC8F-4F7A-BC9D-649FF0684ECE}">
      <dgm:prSet/>
      <dgm:spPr/>
      <dgm:t>
        <a:bodyPr/>
        <a:lstStyle/>
        <a:p>
          <a:endParaRPr lang="en-US"/>
        </a:p>
      </dgm:t>
    </dgm:pt>
    <dgm:pt modelId="{FA935A25-F53C-484B-9A87-2D0B22CA0DCB}">
      <dgm:prSet phldrT="[Text]"/>
      <dgm:spPr/>
      <dgm:t>
        <a:bodyPr/>
        <a:lstStyle/>
        <a:p>
          <a:r>
            <a:rPr lang="en-US" b="1" dirty="0" smtClean="0">
              <a:solidFill>
                <a:srgbClr val="FFFF00"/>
              </a:solidFill>
            </a:rPr>
            <a:t>The Sweet Spot</a:t>
          </a:r>
          <a:endParaRPr lang="en-US" b="1" dirty="0">
            <a:solidFill>
              <a:srgbClr val="FFFF00"/>
            </a:solidFill>
          </a:endParaRPr>
        </a:p>
      </dgm:t>
    </dgm:pt>
    <dgm:pt modelId="{DBDDB8BD-F7B3-44E5-BE13-3184E6DE0CC1}" type="parTrans" cxnId="{2395786B-A812-4805-8802-FAF6BBC9BA8B}">
      <dgm:prSet/>
      <dgm:spPr/>
      <dgm:t>
        <a:bodyPr/>
        <a:lstStyle/>
        <a:p>
          <a:endParaRPr lang="en-US"/>
        </a:p>
      </dgm:t>
    </dgm:pt>
    <dgm:pt modelId="{85554490-4C1C-4DF5-A5D2-E8B828BDB2AD}" type="sibTrans" cxnId="{2395786B-A812-4805-8802-FAF6BBC9BA8B}">
      <dgm:prSet/>
      <dgm:spPr/>
      <dgm:t>
        <a:bodyPr/>
        <a:lstStyle/>
        <a:p>
          <a:endParaRPr lang="en-US"/>
        </a:p>
      </dgm:t>
    </dgm:pt>
    <dgm:pt modelId="{BAE99B66-4FC1-459D-8FA0-86632B2D52EF}">
      <dgm:prSet phldrT="[Text]"/>
      <dgm:spPr/>
      <dgm:t>
        <a:bodyPr/>
        <a:lstStyle/>
        <a:p>
          <a:r>
            <a:rPr lang="en-US" b="1" dirty="0" smtClean="0">
              <a:solidFill>
                <a:schemeClr val="bg2"/>
              </a:solidFill>
            </a:rPr>
            <a:t>Good as it Gets</a:t>
          </a:r>
          <a:endParaRPr lang="en-US" b="1" dirty="0">
            <a:solidFill>
              <a:schemeClr val="bg2"/>
            </a:solidFill>
          </a:endParaRPr>
        </a:p>
      </dgm:t>
    </dgm:pt>
    <dgm:pt modelId="{CDD8EEBD-4732-4FA2-BB3B-92519301FE5E}" type="parTrans" cxnId="{ED22B298-2709-4757-89D4-83C34BE278EF}">
      <dgm:prSet/>
      <dgm:spPr/>
      <dgm:t>
        <a:bodyPr/>
        <a:lstStyle/>
        <a:p>
          <a:endParaRPr lang="en-US"/>
        </a:p>
      </dgm:t>
    </dgm:pt>
    <dgm:pt modelId="{30E3D0B3-2EFD-4630-B1EE-4BB74E60BBBF}" type="sibTrans" cxnId="{ED22B298-2709-4757-89D4-83C34BE278EF}">
      <dgm:prSet/>
      <dgm:spPr/>
      <dgm:t>
        <a:bodyPr/>
        <a:lstStyle/>
        <a:p>
          <a:endParaRPr lang="en-US"/>
        </a:p>
      </dgm:t>
    </dgm:pt>
    <dgm:pt modelId="{D51E6D43-9106-40E1-A7FE-91D824133EBC}">
      <dgm:prSet/>
      <dgm:spPr/>
      <dgm:t>
        <a:bodyPr/>
        <a:lstStyle/>
        <a:p>
          <a:r>
            <a:rPr lang="en-US" b="1" dirty="0" smtClean="0">
              <a:solidFill>
                <a:srgbClr val="FF0000"/>
              </a:solidFill>
            </a:rPr>
            <a:t>We’re Dating</a:t>
          </a:r>
          <a:endParaRPr lang="en-US" b="1" dirty="0">
            <a:solidFill>
              <a:srgbClr val="FF0000"/>
            </a:solidFill>
          </a:endParaRPr>
        </a:p>
      </dgm:t>
    </dgm:pt>
    <dgm:pt modelId="{ED06C592-26FD-4AA8-9666-D77D8D404F73}" type="parTrans" cxnId="{3C93FCAE-3971-4681-95FD-E9705342E71B}">
      <dgm:prSet/>
      <dgm:spPr/>
      <dgm:t>
        <a:bodyPr/>
        <a:lstStyle/>
        <a:p>
          <a:endParaRPr lang="en-US"/>
        </a:p>
      </dgm:t>
    </dgm:pt>
    <dgm:pt modelId="{7DEB2CB2-3E27-499C-8A86-B11BD1A239E6}" type="sibTrans" cxnId="{3C93FCAE-3971-4681-95FD-E9705342E71B}">
      <dgm:prSet/>
      <dgm:spPr/>
      <dgm:t>
        <a:bodyPr/>
        <a:lstStyle/>
        <a:p>
          <a:endParaRPr lang="en-US"/>
        </a:p>
      </dgm:t>
    </dgm:pt>
    <dgm:pt modelId="{2EC5B9B5-E397-4AC9-BF52-DDEE7BC150F1}">
      <dgm:prSet/>
      <dgm:spPr/>
      <dgm:t>
        <a:bodyPr/>
        <a:lstStyle/>
        <a:p>
          <a:r>
            <a:rPr lang="en-US" b="1" dirty="0" smtClean="0">
              <a:solidFill>
                <a:srgbClr val="00B050"/>
              </a:solidFill>
            </a:rPr>
            <a:t>Yes! Let’s Do This</a:t>
          </a:r>
          <a:endParaRPr lang="en-US" b="1" dirty="0">
            <a:solidFill>
              <a:srgbClr val="00B050"/>
            </a:solidFill>
          </a:endParaRPr>
        </a:p>
      </dgm:t>
    </dgm:pt>
    <dgm:pt modelId="{E7DA8D74-DBFD-4C2C-9F0C-AF8DE6EF44BD}" type="parTrans" cxnId="{905819E5-84D4-41F1-9B79-A3E3EFE0BCCE}">
      <dgm:prSet/>
      <dgm:spPr/>
      <dgm:t>
        <a:bodyPr/>
        <a:lstStyle/>
        <a:p>
          <a:endParaRPr lang="en-US"/>
        </a:p>
      </dgm:t>
    </dgm:pt>
    <dgm:pt modelId="{A8E33240-F3E6-4DFB-9CDB-A56D7A3CD895}" type="sibTrans" cxnId="{905819E5-84D4-41F1-9B79-A3E3EFE0BCCE}">
      <dgm:prSet/>
      <dgm:spPr/>
      <dgm:t>
        <a:bodyPr/>
        <a:lstStyle/>
        <a:p>
          <a:endParaRPr lang="en-US"/>
        </a:p>
      </dgm:t>
    </dgm:pt>
    <dgm:pt modelId="{3A4FF234-04C7-4C10-8948-B3E297610D79}" type="pres">
      <dgm:prSet presAssocID="{3DCE9C6A-CE01-4E55-9F9C-B63443B55A04}" presName="compositeShape" presStyleCnt="0">
        <dgm:presLayoutVars>
          <dgm:chMax val="7"/>
          <dgm:dir/>
          <dgm:resizeHandles val="exact"/>
        </dgm:presLayoutVars>
      </dgm:prSet>
      <dgm:spPr/>
    </dgm:pt>
    <dgm:pt modelId="{A62B0624-0258-4835-8643-06D17B3A58E8}" type="pres">
      <dgm:prSet presAssocID="{3DCE9C6A-CE01-4E55-9F9C-B63443B55A04}" presName="wedge1" presStyleLbl="node1" presStyleIdx="0" presStyleCnt="5"/>
      <dgm:spPr/>
      <dgm:t>
        <a:bodyPr/>
        <a:lstStyle/>
        <a:p>
          <a:endParaRPr lang="en-US"/>
        </a:p>
      </dgm:t>
    </dgm:pt>
    <dgm:pt modelId="{0E1A68A8-5487-4DD7-9ADE-2A6474225A7C}" type="pres">
      <dgm:prSet presAssocID="{3DCE9C6A-CE01-4E55-9F9C-B63443B55A04}" presName="dummy1a" presStyleCnt="0"/>
      <dgm:spPr/>
    </dgm:pt>
    <dgm:pt modelId="{769A00AD-5121-4247-9119-7E42CF1EAC2A}" type="pres">
      <dgm:prSet presAssocID="{3DCE9C6A-CE01-4E55-9F9C-B63443B55A04}" presName="dummy1b" presStyleCnt="0"/>
      <dgm:spPr/>
    </dgm:pt>
    <dgm:pt modelId="{75938F3F-56B4-42BB-9CE0-D7003B439181}" type="pres">
      <dgm:prSet presAssocID="{3DCE9C6A-CE01-4E55-9F9C-B63443B55A04}" presName="wedge1Tx" presStyleLbl="node1" presStyleIdx="0" presStyleCnt="5">
        <dgm:presLayoutVars>
          <dgm:chMax val="0"/>
          <dgm:chPref val="0"/>
          <dgm:bulletEnabled val="1"/>
        </dgm:presLayoutVars>
      </dgm:prSet>
      <dgm:spPr/>
      <dgm:t>
        <a:bodyPr/>
        <a:lstStyle/>
        <a:p>
          <a:endParaRPr lang="en-US"/>
        </a:p>
      </dgm:t>
    </dgm:pt>
    <dgm:pt modelId="{A927D992-6E16-420B-A1B9-AF797FE01036}" type="pres">
      <dgm:prSet presAssocID="{3DCE9C6A-CE01-4E55-9F9C-B63443B55A04}" presName="wedge2" presStyleLbl="node1" presStyleIdx="1" presStyleCnt="5"/>
      <dgm:spPr/>
      <dgm:t>
        <a:bodyPr/>
        <a:lstStyle/>
        <a:p>
          <a:endParaRPr lang="en-US"/>
        </a:p>
      </dgm:t>
    </dgm:pt>
    <dgm:pt modelId="{768F8495-C71E-411C-94FD-439FE67035CB}" type="pres">
      <dgm:prSet presAssocID="{3DCE9C6A-CE01-4E55-9F9C-B63443B55A04}" presName="dummy2a" presStyleCnt="0"/>
      <dgm:spPr/>
    </dgm:pt>
    <dgm:pt modelId="{23F45F70-C744-4B67-8178-4FE8D0509A00}" type="pres">
      <dgm:prSet presAssocID="{3DCE9C6A-CE01-4E55-9F9C-B63443B55A04}" presName="dummy2b" presStyleCnt="0"/>
      <dgm:spPr/>
    </dgm:pt>
    <dgm:pt modelId="{C0CAEF16-3AAD-4B77-A356-3FAA264AF0B1}" type="pres">
      <dgm:prSet presAssocID="{3DCE9C6A-CE01-4E55-9F9C-B63443B55A04}" presName="wedge2Tx" presStyleLbl="node1" presStyleIdx="1" presStyleCnt="5">
        <dgm:presLayoutVars>
          <dgm:chMax val="0"/>
          <dgm:chPref val="0"/>
          <dgm:bulletEnabled val="1"/>
        </dgm:presLayoutVars>
      </dgm:prSet>
      <dgm:spPr/>
      <dgm:t>
        <a:bodyPr/>
        <a:lstStyle/>
        <a:p>
          <a:endParaRPr lang="en-US"/>
        </a:p>
      </dgm:t>
    </dgm:pt>
    <dgm:pt modelId="{0F26D0A5-EFBE-47AD-B9E7-E66E0555EA84}" type="pres">
      <dgm:prSet presAssocID="{3DCE9C6A-CE01-4E55-9F9C-B63443B55A04}" presName="wedge3" presStyleLbl="node1" presStyleIdx="2" presStyleCnt="5"/>
      <dgm:spPr/>
      <dgm:t>
        <a:bodyPr/>
        <a:lstStyle/>
        <a:p>
          <a:endParaRPr lang="en-US"/>
        </a:p>
      </dgm:t>
    </dgm:pt>
    <dgm:pt modelId="{C9C38AB7-9D2E-452E-AA56-E2F3C2FA40E7}" type="pres">
      <dgm:prSet presAssocID="{3DCE9C6A-CE01-4E55-9F9C-B63443B55A04}" presName="dummy3a" presStyleCnt="0"/>
      <dgm:spPr/>
    </dgm:pt>
    <dgm:pt modelId="{605051C4-154A-4ED7-80C3-37E0F0BB42CC}" type="pres">
      <dgm:prSet presAssocID="{3DCE9C6A-CE01-4E55-9F9C-B63443B55A04}" presName="dummy3b" presStyleCnt="0"/>
      <dgm:spPr/>
    </dgm:pt>
    <dgm:pt modelId="{71D0FCCD-C3A9-4065-808E-9434B386C477}" type="pres">
      <dgm:prSet presAssocID="{3DCE9C6A-CE01-4E55-9F9C-B63443B55A04}" presName="wedge3Tx" presStyleLbl="node1" presStyleIdx="2" presStyleCnt="5">
        <dgm:presLayoutVars>
          <dgm:chMax val="0"/>
          <dgm:chPref val="0"/>
          <dgm:bulletEnabled val="1"/>
        </dgm:presLayoutVars>
      </dgm:prSet>
      <dgm:spPr/>
      <dgm:t>
        <a:bodyPr/>
        <a:lstStyle/>
        <a:p>
          <a:endParaRPr lang="en-US"/>
        </a:p>
      </dgm:t>
    </dgm:pt>
    <dgm:pt modelId="{1836B1B5-F912-4A4D-963D-C735584092C2}" type="pres">
      <dgm:prSet presAssocID="{3DCE9C6A-CE01-4E55-9F9C-B63443B55A04}" presName="wedge4" presStyleLbl="node1" presStyleIdx="3" presStyleCnt="5"/>
      <dgm:spPr/>
      <dgm:t>
        <a:bodyPr/>
        <a:lstStyle/>
        <a:p>
          <a:endParaRPr lang="en-US"/>
        </a:p>
      </dgm:t>
    </dgm:pt>
    <dgm:pt modelId="{2CDC0BCA-6BE7-497C-ABD9-5C8C0E8E2142}" type="pres">
      <dgm:prSet presAssocID="{3DCE9C6A-CE01-4E55-9F9C-B63443B55A04}" presName="dummy4a" presStyleCnt="0"/>
      <dgm:spPr/>
    </dgm:pt>
    <dgm:pt modelId="{737E9E24-2ABA-4C97-8685-5FCCDE5D3AE3}" type="pres">
      <dgm:prSet presAssocID="{3DCE9C6A-CE01-4E55-9F9C-B63443B55A04}" presName="dummy4b" presStyleCnt="0"/>
      <dgm:spPr/>
    </dgm:pt>
    <dgm:pt modelId="{DC601959-579E-47FC-B284-8DAFA53EC645}" type="pres">
      <dgm:prSet presAssocID="{3DCE9C6A-CE01-4E55-9F9C-B63443B55A04}" presName="wedge4Tx" presStyleLbl="node1" presStyleIdx="3" presStyleCnt="5">
        <dgm:presLayoutVars>
          <dgm:chMax val="0"/>
          <dgm:chPref val="0"/>
          <dgm:bulletEnabled val="1"/>
        </dgm:presLayoutVars>
      </dgm:prSet>
      <dgm:spPr/>
      <dgm:t>
        <a:bodyPr/>
        <a:lstStyle/>
        <a:p>
          <a:endParaRPr lang="en-US"/>
        </a:p>
      </dgm:t>
    </dgm:pt>
    <dgm:pt modelId="{E5538AAF-5DA7-4CD7-95A4-4474A75597E9}" type="pres">
      <dgm:prSet presAssocID="{3DCE9C6A-CE01-4E55-9F9C-B63443B55A04}" presName="wedge5" presStyleLbl="node1" presStyleIdx="4" presStyleCnt="5" custLinFactNeighborX="-16937" custLinFactNeighborY="-20597"/>
      <dgm:spPr/>
      <dgm:t>
        <a:bodyPr/>
        <a:lstStyle/>
        <a:p>
          <a:endParaRPr lang="en-US"/>
        </a:p>
      </dgm:t>
    </dgm:pt>
    <dgm:pt modelId="{A8ADAF22-314A-49B7-A88F-14922A44D202}" type="pres">
      <dgm:prSet presAssocID="{3DCE9C6A-CE01-4E55-9F9C-B63443B55A04}" presName="dummy5a" presStyleCnt="0"/>
      <dgm:spPr/>
    </dgm:pt>
    <dgm:pt modelId="{A2AB069E-9D7A-42DF-9F09-A2D136B39050}" type="pres">
      <dgm:prSet presAssocID="{3DCE9C6A-CE01-4E55-9F9C-B63443B55A04}" presName="dummy5b" presStyleCnt="0"/>
      <dgm:spPr/>
    </dgm:pt>
    <dgm:pt modelId="{9F9CD84C-517A-43F2-A3AC-52D805E5340E}" type="pres">
      <dgm:prSet presAssocID="{3DCE9C6A-CE01-4E55-9F9C-B63443B55A04}" presName="wedge5Tx" presStyleLbl="node1" presStyleIdx="4" presStyleCnt="5">
        <dgm:presLayoutVars>
          <dgm:chMax val="0"/>
          <dgm:chPref val="0"/>
          <dgm:bulletEnabled val="1"/>
        </dgm:presLayoutVars>
      </dgm:prSet>
      <dgm:spPr/>
      <dgm:t>
        <a:bodyPr/>
        <a:lstStyle/>
        <a:p>
          <a:endParaRPr lang="en-US"/>
        </a:p>
      </dgm:t>
    </dgm:pt>
    <dgm:pt modelId="{52070556-4027-43BC-8B8B-FF90317EF6FA}" type="pres">
      <dgm:prSet presAssocID="{223EB9EF-8A61-49EB-84C9-EEA3B0E0FFC2}" presName="arrowWedge1" presStyleLbl="fgSibTrans2D1" presStyleIdx="0" presStyleCnt="5"/>
      <dgm:spPr/>
    </dgm:pt>
    <dgm:pt modelId="{A9D983EA-354A-45F8-979B-086202BC3195}" type="pres">
      <dgm:prSet presAssocID="{7DEB2CB2-3E27-499C-8A86-B11BD1A239E6}" presName="arrowWedge2" presStyleLbl="fgSibTrans2D1" presStyleIdx="1" presStyleCnt="5"/>
      <dgm:spPr/>
    </dgm:pt>
    <dgm:pt modelId="{774280C5-F3E1-4C30-9B62-91BA95F24E2F}" type="pres">
      <dgm:prSet presAssocID="{A8E33240-F3E6-4DFB-9CDB-A56D7A3CD895}" presName="arrowWedge3" presStyleLbl="fgSibTrans2D1" presStyleIdx="2" presStyleCnt="5"/>
      <dgm:spPr/>
    </dgm:pt>
    <dgm:pt modelId="{BDAB1C5D-968E-4861-9C2F-C5217F18FF0C}" type="pres">
      <dgm:prSet presAssocID="{85554490-4C1C-4DF5-A5D2-E8B828BDB2AD}" presName="arrowWedge4" presStyleLbl="fgSibTrans2D1" presStyleIdx="3" presStyleCnt="5"/>
      <dgm:spPr/>
    </dgm:pt>
    <dgm:pt modelId="{B42FBE29-7D45-480C-9F1B-755649736E7E}" type="pres">
      <dgm:prSet presAssocID="{30E3D0B3-2EFD-4630-B1EE-4BB74E60BBBF}" presName="arrowWedge5" presStyleLbl="fgSibTrans2D1" presStyleIdx="4" presStyleCnt="5"/>
      <dgm:spPr/>
    </dgm:pt>
  </dgm:ptLst>
  <dgm:cxnLst>
    <dgm:cxn modelId="{9196E94F-3A74-41E2-A4CE-50FF6C4CF865}" type="presOf" srcId="{E35B2133-8D50-4F10-978B-7D0C44BD5013}" destId="{75938F3F-56B4-42BB-9CE0-D7003B439181}" srcOrd="1" destOrd="0" presId="urn:microsoft.com/office/officeart/2005/8/layout/cycle8"/>
    <dgm:cxn modelId="{2395786B-A812-4805-8802-FAF6BBC9BA8B}" srcId="{3DCE9C6A-CE01-4E55-9F9C-B63443B55A04}" destId="{FA935A25-F53C-484B-9A87-2D0B22CA0DCB}" srcOrd="3" destOrd="0" parTransId="{DBDDB8BD-F7B3-44E5-BE13-3184E6DE0CC1}" sibTransId="{85554490-4C1C-4DF5-A5D2-E8B828BDB2AD}"/>
    <dgm:cxn modelId="{9FF3DEB1-CF6A-47FA-9C0F-3507D4E7529A}" type="presOf" srcId="{D51E6D43-9106-40E1-A7FE-91D824133EBC}" destId="{C0CAEF16-3AAD-4B77-A356-3FAA264AF0B1}" srcOrd="1" destOrd="0" presId="urn:microsoft.com/office/officeart/2005/8/layout/cycle8"/>
    <dgm:cxn modelId="{763FF4A4-FC8F-4F7A-BC9D-649FF0684ECE}" srcId="{3DCE9C6A-CE01-4E55-9F9C-B63443B55A04}" destId="{E35B2133-8D50-4F10-978B-7D0C44BD5013}" srcOrd="0" destOrd="0" parTransId="{E691296A-24CF-4C9D-8841-69E1043E1F8C}" sibTransId="{223EB9EF-8A61-49EB-84C9-EEA3B0E0FFC2}"/>
    <dgm:cxn modelId="{FA7B3CF2-087F-4C93-AACF-8E739F75302F}" type="presOf" srcId="{FA935A25-F53C-484B-9A87-2D0B22CA0DCB}" destId="{DC601959-579E-47FC-B284-8DAFA53EC645}" srcOrd="1" destOrd="0" presId="urn:microsoft.com/office/officeart/2005/8/layout/cycle8"/>
    <dgm:cxn modelId="{50EBAF01-E305-45D6-9D71-AF4FDEB10095}" type="presOf" srcId="{E35B2133-8D50-4F10-978B-7D0C44BD5013}" destId="{A62B0624-0258-4835-8643-06D17B3A58E8}" srcOrd="0" destOrd="0" presId="urn:microsoft.com/office/officeart/2005/8/layout/cycle8"/>
    <dgm:cxn modelId="{437024D7-3DC9-4FE4-B466-AE448988F71D}" type="presOf" srcId="{2EC5B9B5-E397-4AC9-BF52-DDEE7BC150F1}" destId="{0F26D0A5-EFBE-47AD-B9E7-E66E0555EA84}" srcOrd="0" destOrd="0" presId="urn:microsoft.com/office/officeart/2005/8/layout/cycle8"/>
    <dgm:cxn modelId="{3C93FCAE-3971-4681-95FD-E9705342E71B}" srcId="{3DCE9C6A-CE01-4E55-9F9C-B63443B55A04}" destId="{D51E6D43-9106-40E1-A7FE-91D824133EBC}" srcOrd="1" destOrd="0" parTransId="{ED06C592-26FD-4AA8-9666-D77D8D404F73}" sibTransId="{7DEB2CB2-3E27-499C-8A86-B11BD1A239E6}"/>
    <dgm:cxn modelId="{FBA2DCE4-B2B0-4E8F-872E-B69E95E61BA3}" type="presOf" srcId="{3DCE9C6A-CE01-4E55-9F9C-B63443B55A04}" destId="{3A4FF234-04C7-4C10-8948-B3E297610D79}" srcOrd="0" destOrd="0" presId="urn:microsoft.com/office/officeart/2005/8/layout/cycle8"/>
    <dgm:cxn modelId="{1473EF22-7B60-40E5-BA2B-A697CF463822}" type="presOf" srcId="{BAE99B66-4FC1-459D-8FA0-86632B2D52EF}" destId="{E5538AAF-5DA7-4CD7-95A4-4474A75597E9}" srcOrd="0" destOrd="0" presId="urn:microsoft.com/office/officeart/2005/8/layout/cycle8"/>
    <dgm:cxn modelId="{05E1116F-AA3B-47C1-BDC0-B66C66532D59}" type="presOf" srcId="{BAE99B66-4FC1-459D-8FA0-86632B2D52EF}" destId="{9F9CD84C-517A-43F2-A3AC-52D805E5340E}" srcOrd="1" destOrd="0" presId="urn:microsoft.com/office/officeart/2005/8/layout/cycle8"/>
    <dgm:cxn modelId="{D865754F-ABD7-46F5-B8ED-D086B604455C}" type="presOf" srcId="{2EC5B9B5-E397-4AC9-BF52-DDEE7BC150F1}" destId="{71D0FCCD-C3A9-4065-808E-9434B386C477}" srcOrd="1" destOrd="0" presId="urn:microsoft.com/office/officeart/2005/8/layout/cycle8"/>
    <dgm:cxn modelId="{DFCF0E5D-55AD-4305-8700-6E4E4BF56CD5}" type="presOf" srcId="{D51E6D43-9106-40E1-A7FE-91D824133EBC}" destId="{A927D992-6E16-420B-A1B9-AF797FE01036}" srcOrd="0" destOrd="0" presId="urn:microsoft.com/office/officeart/2005/8/layout/cycle8"/>
    <dgm:cxn modelId="{905819E5-84D4-41F1-9B79-A3E3EFE0BCCE}" srcId="{3DCE9C6A-CE01-4E55-9F9C-B63443B55A04}" destId="{2EC5B9B5-E397-4AC9-BF52-DDEE7BC150F1}" srcOrd="2" destOrd="0" parTransId="{E7DA8D74-DBFD-4C2C-9F0C-AF8DE6EF44BD}" sibTransId="{A8E33240-F3E6-4DFB-9CDB-A56D7A3CD895}"/>
    <dgm:cxn modelId="{A5256F56-6ADE-4FBE-BF6F-8889C548A025}" type="presOf" srcId="{FA935A25-F53C-484B-9A87-2D0B22CA0DCB}" destId="{1836B1B5-F912-4A4D-963D-C735584092C2}" srcOrd="0" destOrd="0" presId="urn:microsoft.com/office/officeart/2005/8/layout/cycle8"/>
    <dgm:cxn modelId="{ED22B298-2709-4757-89D4-83C34BE278EF}" srcId="{3DCE9C6A-CE01-4E55-9F9C-B63443B55A04}" destId="{BAE99B66-4FC1-459D-8FA0-86632B2D52EF}" srcOrd="4" destOrd="0" parTransId="{CDD8EEBD-4732-4FA2-BB3B-92519301FE5E}" sibTransId="{30E3D0B3-2EFD-4630-B1EE-4BB74E60BBBF}"/>
    <dgm:cxn modelId="{301576A8-0DA3-4927-AF17-DF18B292F494}" type="presParOf" srcId="{3A4FF234-04C7-4C10-8948-B3E297610D79}" destId="{A62B0624-0258-4835-8643-06D17B3A58E8}" srcOrd="0" destOrd="0" presId="urn:microsoft.com/office/officeart/2005/8/layout/cycle8"/>
    <dgm:cxn modelId="{380E9766-A4EC-4B7F-8A30-AB9FFA83E55E}" type="presParOf" srcId="{3A4FF234-04C7-4C10-8948-B3E297610D79}" destId="{0E1A68A8-5487-4DD7-9ADE-2A6474225A7C}" srcOrd="1" destOrd="0" presId="urn:microsoft.com/office/officeart/2005/8/layout/cycle8"/>
    <dgm:cxn modelId="{F0B65B96-5CEB-41DE-9336-B6293FADB9DF}" type="presParOf" srcId="{3A4FF234-04C7-4C10-8948-B3E297610D79}" destId="{769A00AD-5121-4247-9119-7E42CF1EAC2A}" srcOrd="2" destOrd="0" presId="urn:microsoft.com/office/officeart/2005/8/layout/cycle8"/>
    <dgm:cxn modelId="{21DD6D39-965D-44C3-B010-0711CC734D24}" type="presParOf" srcId="{3A4FF234-04C7-4C10-8948-B3E297610D79}" destId="{75938F3F-56B4-42BB-9CE0-D7003B439181}" srcOrd="3" destOrd="0" presId="urn:microsoft.com/office/officeart/2005/8/layout/cycle8"/>
    <dgm:cxn modelId="{F15E6F73-D7F3-4ADA-A14C-44259DE073BD}" type="presParOf" srcId="{3A4FF234-04C7-4C10-8948-B3E297610D79}" destId="{A927D992-6E16-420B-A1B9-AF797FE01036}" srcOrd="4" destOrd="0" presId="urn:microsoft.com/office/officeart/2005/8/layout/cycle8"/>
    <dgm:cxn modelId="{8D463988-93DE-423A-9876-9B09AABDD2AD}" type="presParOf" srcId="{3A4FF234-04C7-4C10-8948-B3E297610D79}" destId="{768F8495-C71E-411C-94FD-439FE67035CB}" srcOrd="5" destOrd="0" presId="urn:microsoft.com/office/officeart/2005/8/layout/cycle8"/>
    <dgm:cxn modelId="{669E838B-FF97-47ED-BD8E-8BE511C64A14}" type="presParOf" srcId="{3A4FF234-04C7-4C10-8948-B3E297610D79}" destId="{23F45F70-C744-4B67-8178-4FE8D0509A00}" srcOrd="6" destOrd="0" presId="urn:microsoft.com/office/officeart/2005/8/layout/cycle8"/>
    <dgm:cxn modelId="{1F1C1BA1-AD13-4837-8CE0-DA8F5B18877C}" type="presParOf" srcId="{3A4FF234-04C7-4C10-8948-B3E297610D79}" destId="{C0CAEF16-3AAD-4B77-A356-3FAA264AF0B1}" srcOrd="7" destOrd="0" presId="urn:microsoft.com/office/officeart/2005/8/layout/cycle8"/>
    <dgm:cxn modelId="{475A57D1-3515-43D2-96B0-E74858A94C40}" type="presParOf" srcId="{3A4FF234-04C7-4C10-8948-B3E297610D79}" destId="{0F26D0A5-EFBE-47AD-B9E7-E66E0555EA84}" srcOrd="8" destOrd="0" presId="urn:microsoft.com/office/officeart/2005/8/layout/cycle8"/>
    <dgm:cxn modelId="{4BEFF1A6-2223-435A-9993-D275900D54F6}" type="presParOf" srcId="{3A4FF234-04C7-4C10-8948-B3E297610D79}" destId="{C9C38AB7-9D2E-452E-AA56-E2F3C2FA40E7}" srcOrd="9" destOrd="0" presId="urn:microsoft.com/office/officeart/2005/8/layout/cycle8"/>
    <dgm:cxn modelId="{D3A2E406-5265-4006-BB47-B091DB572BED}" type="presParOf" srcId="{3A4FF234-04C7-4C10-8948-B3E297610D79}" destId="{605051C4-154A-4ED7-80C3-37E0F0BB42CC}" srcOrd="10" destOrd="0" presId="urn:microsoft.com/office/officeart/2005/8/layout/cycle8"/>
    <dgm:cxn modelId="{36619A73-1234-45F1-9648-9670D906D2B9}" type="presParOf" srcId="{3A4FF234-04C7-4C10-8948-B3E297610D79}" destId="{71D0FCCD-C3A9-4065-808E-9434B386C477}" srcOrd="11" destOrd="0" presId="urn:microsoft.com/office/officeart/2005/8/layout/cycle8"/>
    <dgm:cxn modelId="{D3BE5CD4-F9C7-4994-B574-F063D998751A}" type="presParOf" srcId="{3A4FF234-04C7-4C10-8948-B3E297610D79}" destId="{1836B1B5-F912-4A4D-963D-C735584092C2}" srcOrd="12" destOrd="0" presId="urn:microsoft.com/office/officeart/2005/8/layout/cycle8"/>
    <dgm:cxn modelId="{CD04E40A-5632-42CA-B131-005067C3E0A1}" type="presParOf" srcId="{3A4FF234-04C7-4C10-8948-B3E297610D79}" destId="{2CDC0BCA-6BE7-497C-ABD9-5C8C0E8E2142}" srcOrd="13" destOrd="0" presId="urn:microsoft.com/office/officeart/2005/8/layout/cycle8"/>
    <dgm:cxn modelId="{F9B50043-EA33-4BB5-B0E6-7C6E82C2F8AF}" type="presParOf" srcId="{3A4FF234-04C7-4C10-8948-B3E297610D79}" destId="{737E9E24-2ABA-4C97-8685-5FCCDE5D3AE3}" srcOrd="14" destOrd="0" presId="urn:microsoft.com/office/officeart/2005/8/layout/cycle8"/>
    <dgm:cxn modelId="{5050203B-D500-4723-9A3F-5F9CDFF0DFAC}" type="presParOf" srcId="{3A4FF234-04C7-4C10-8948-B3E297610D79}" destId="{DC601959-579E-47FC-B284-8DAFA53EC645}" srcOrd="15" destOrd="0" presId="urn:microsoft.com/office/officeart/2005/8/layout/cycle8"/>
    <dgm:cxn modelId="{82F54A03-AD62-44C6-BF14-E6A513DE6645}" type="presParOf" srcId="{3A4FF234-04C7-4C10-8948-B3E297610D79}" destId="{E5538AAF-5DA7-4CD7-95A4-4474A75597E9}" srcOrd="16" destOrd="0" presId="urn:microsoft.com/office/officeart/2005/8/layout/cycle8"/>
    <dgm:cxn modelId="{109CB473-8B04-4DCD-8FDD-0FF4C2F58441}" type="presParOf" srcId="{3A4FF234-04C7-4C10-8948-B3E297610D79}" destId="{A8ADAF22-314A-49B7-A88F-14922A44D202}" srcOrd="17" destOrd="0" presId="urn:microsoft.com/office/officeart/2005/8/layout/cycle8"/>
    <dgm:cxn modelId="{6DD9B47B-3FF0-44E2-A29F-FEC42D4F9F9B}" type="presParOf" srcId="{3A4FF234-04C7-4C10-8948-B3E297610D79}" destId="{A2AB069E-9D7A-42DF-9F09-A2D136B39050}" srcOrd="18" destOrd="0" presId="urn:microsoft.com/office/officeart/2005/8/layout/cycle8"/>
    <dgm:cxn modelId="{3CF0D5CF-7DB6-4D89-9064-CFFF9381C42E}" type="presParOf" srcId="{3A4FF234-04C7-4C10-8948-B3E297610D79}" destId="{9F9CD84C-517A-43F2-A3AC-52D805E5340E}" srcOrd="19" destOrd="0" presId="urn:microsoft.com/office/officeart/2005/8/layout/cycle8"/>
    <dgm:cxn modelId="{08903B71-2B1D-448C-B74D-3928B7C974B7}" type="presParOf" srcId="{3A4FF234-04C7-4C10-8948-B3E297610D79}" destId="{52070556-4027-43BC-8B8B-FF90317EF6FA}" srcOrd="20" destOrd="0" presId="urn:microsoft.com/office/officeart/2005/8/layout/cycle8"/>
    <dgm:cxn modelId="{2226CB8E-B47F-4E52-8999-0DAB55164131}" type="presParOf" srcId="{3A4FF234-04C7-4C10-8948-B3E297610D79}" destId="{A9D983EA-354A-45F8-979B-086202BC3195}" srcOrd="21" destOrd="0" presId="urn:microsoft.com/office/officeart/2005/8/layout/cycle8"/>
    <dgm:cxn modelId="{6D3E20C8-891C-4AB8-8A7A-402818CA9A47}" type="presParOf" srcId="{3A4FF234-04C7-4C10-8948-B3E297610D79}" destId="{774280C5-F3E1-4C30-9B62-91BA95F24E2F}" srcOrd="22" destOrd="0" presId="urn:microsoft.com/office/officeart/2005/8/layout/cycle8"/>
    <dgm:cxn modelId="{99102A37-F81D-4568-9AB0-665CD4EF459F}" type="presParOf" srcId="{3A4FF234-04C7-4C10-8948-B3E297610D79}" destId="{BDAB1C5D-968E-4861-9C2F-C5217F18FF0C}" srcOrd="23" destOrd="0" presId="urn:microsoft.com/office/officeart/2005/8/layout/cycle8"/>
    <dgm:cxn modelId="{6931F66E-4680-41E8-BC4A-D2B36E7EF129}" type="presParOf" srcId="{3A4FF234-04C7-4C10-8948-B3E297610D79}" destId="{B42FBE29-7D45-480C-9F1B-755649736E7E}" srcOrd="2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C828A7-C4FF-4106-B95A-EADFAA18BDDF}">
      <dsp:nvSpPr>
        <dsp:cNvPr id="0" name=""/>
        <dsp:cNvSpPr/>
      </dsp:nvSpPr>
      <dsp:spPr>
        <a:xfrm>
          <a:off x="1866900" y="0"/>
          <a:ext cx="4876800" cy="4876800"/>
        </a:xfrm>
        <a:prstGeom prst="quadArrow">
          <a:avLst>
            <a:gd name="adj1" fmla="val 2000"/>
            <a:gd name="adj2" fmla="val 4000"/>
            <a:gd name="adj3" fmla="val 5000"/>
          </a:avLst>
        </a:prstGeom>
        <a:gradFill rotWithShape="0">
          <a:gsLst>
            <a:gs pos="0">
              <a:schemeClr val="accent1">
                <a:tint val="40000"/>
                <a:hueOff val="0"/>
                <a:satOff val="0"/>
                <a:lumOff val="0"/>
                <a:alphaOff val="0"/>
                <a:shade val="51000"/>
                <a:satMod val="130000"/>
              </a:schemeClr>
            </a:gs>
            <a:gs pos="80000">
              <a:schemeClr val="accent1">
                <a:tint val="40000"/>
                <a:hueOff val="0"/>
                <a:satOff val="0"/>
                <a:lumOff val="0"/>
                <a:alphaOff val="0"/>
                <a:shade val="93000"/>
                <a:satMod val="130000"/>
              </a:schemeClr>
            </a:gs>
            <a:gs pos="100000">
              <a:schemeClr val="accent1">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56BF9A12-409F-4FE6-911C-06686F35C6E9}">
      <dsp:nvSpPr>
        <dsp:cNvPr id="0" name=""/>
        <dsp:cNvSpPr/>
      </dsp:nvSpPr>
      <dsp:spPr>
        <a:xfrm>
          <a:off x="2183892" y="316992"/>
          <a:ext cx="1950720" cy="1950720"/>
        </a:xfrm>
        <a:prstGeom prst="roundRect">
          <a:avLst/>
        </a:prstGeom>
        <a:solidFill>
          <a:srgbClr val="00206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t>Is the product being used?</a:t>
          </a:r>
          <a:endParaRPr lang="en-US" sz="2700" kern="1200" dirty="0"/>
        </a:p>
      </dsp:txBody>
      <dsp:txXfrm>
        <a:off x="2279118" y="412218"/>
        <a:ext cx="1760268" cy="1760268"/>
      </dsp:txXfrm>
    </dsp:sp>
    <dsp:sp modelId="{2DF8EC64-ED2C-4FB1-A27B-CA83D751383C}">
      <dsp:nvSpPr>
        <dsp:cNvPr id="0" name=""/>
        <dsp:cNvSpPr/>
      </dsp:nvSpPr>
      <dsp:spPr>
        <a:xfrm>
          <a:off x="4475988" y="316992"/>
          <a:ext cx="1950720" cy="1950720"/>
        </a:xfrm>
        <a:prstGeom prst="roundRect">
          <a:avLst/>
        </a:prstGeom>
        <a:solidFill>
          <a:srgbClr val="00206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t>Is it being used correctly?</a:t>
          </a:r>
          <a:endParaRPr lang="en-US" sz="2700" kern="1200" dirty="0"/>
        </a:p>
      </dsp:txBody>
      <dsp:txXfrm>
        <a:off x="4571214" y="412218"/>
        <a:ext cx="1760268" cy="1760268"/>
      </dsp:txXfrm>
    </dsp:sp>
    <dsp:sp modelId="{F9A04304-7943-4A15-BFBF-ADFB126C5A4D}">
      <dsp:nvSpPr>
        <dsp:cNvPr id="0" name=""/>
        <dsp:cNvSpPr/>
      </dsp:nvSpPr>
      <dsp:spPr>
        <a:xfrm>
          <a:off x="2183892" y="2609088"/>
          <a:ext cx="1950720" cy="1950720"/>
        </a:xfrm>
        <a:prstGeom prst="roundRect">
          <a:avLst/>
        </a:prstGeom>
        <a:solidFill>
          <a:srgbClr val="00206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t>Is it useful in its current form</a:t>
          </a:r>
          <a:r>
            <a:rPr lang="en-US" sz="2400" kern="1200" dirty="0" smtClean="0"/>
            <a:t>?</a:t>
          </a:r>
          <a:endParaRPr lang="en-US" sz="2400" kern="1200" dirty="0"/>
        </a:p>
      </dsp:txBody>
      <dsp:txXfrm>
        <a:off x="2279118" y="2704314"/>
        <a:ext cx="1760268" cy="1760268"/>
      </dsp:txXfrm>
    </dsp:sp>
    <dsp:sp modelId="{4F24633C-443E-4815-9F23-470F01C0E074}">
      <dsp:nvSpPr>
        <dsp:cNvPr id="0" name=""/>
        <dsp:cNvSpPr/>
      </dsp:nvSpPr>
      <dsp:spPr>
        <a:xfrm>
          <a:off x="4475988" y="2609088"/>
          <a:ext cx="1950720" cy="1950720"/>
        </a:xfrm>
        <a:prstGeom prst="roundRect">
          <a:avLst/>
        </a:prstGeom>
        <a:solidFill>
          <a:srgbClr val="00206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US" sz="2700" kern="1200" dirty="0" smtClean="0"/>
            <a:t>How can it be improved/ refined?</a:t>
          </a:r>
          <a:endParaRPr lang="en-US" sz="2700" kern="1200" dirty="0"/>
        </a:p>
      </dsp:txBody>
      <dsp:txXfrm>
        <a:off x="4571214" y="2704314"/>
        <a:ext cx="1760268" cy="17602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B0624-0258-4835-8643-06D17B3A58E8}">
      <dsp:nvSpPr>
        <dsp:cNvPr id="0" name=""/>
        <dsp:cNvSpPr/>
      </dsp:nvSpPr>
      <dsp:spPr>
        <a:xfrm>
          <a:off x="1310248" y="309735"/>
          <a:ext cx="4203192" cy="4203192"/>
        </a:xfrm>
        <a:prstGeom prst="pie">
          <a:avLst>
            <a:gd name="adj1" fmla="val 16200000"/>
            <a:gd name="adj2" fmla="val 2052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bg1"/>
              </a:solidFill>
            </a:rPr>
            <a:t>The</a:t>
          </a:r>
          <a:r>
            <a:rPr lang="en-US" sz="1700" kern="1200" dirty="0" smtClean="0"/>
            <a:t> </a:t>
          </a:r>
          <a:r>
            <a:rPr lang="en-US" sz="1700" b="1" kern="1200" dirty="0" smtClean="0">
              <a:solidFill>
                <a:schemeClr val="bg1"/>
              </a:solidFill>
            </a:rPr>
            <a:t>Introduction</a:t>
          </a:r>
          <a:endParaRPr lang="en-US" sz="1700" b="1" kern="1200" dirty="0">
            <a:solidFill>
              <a:schemeClr val="bg1"/>
            </a:solidFill>
          </a:endParaRPr>
        </a:p>
      </dsp:txBody>
      <dsp:txXfrm>
        <a:off x="3502914" y="1016271"/>
        <a:ext cx="1351026" cy="900684"/>
      </dsp:txXfrm>
    </dsp:sp>
    <dsp:sp modelId="{A927D992-6E16-420B-A1B9-AF797FE01036}">
      <dsp:nvSpPr>
        <dsp:cNvPr id="0" name=""/>
        <dsp:cNvSpPr/>
      </dsp:nvSpPr>
      <dsp:spPr>
        <a:xfrm>
          <a:off x="1346276" y="421820"/>
          <a:ext cx="4203192" cy="4203192"/>
        </a:xfrm>
        <a:prstGeom prst="pie">
          <a:avLst>
            <a:gd name="adj1" fmla="val 20520000"/>
            <a:gd name="adj2" fmla="val 32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rgbClr val="FF0000"/>
              </a:solidFill>
            </a:rPr>
            <a:t>We’re Dating</a:t>
          </a:r>
          <a:endParaRPr lang="en-US" sz="1700" b="1" kern="1200" dirty="0">
            <a:solidFill>
              <a:srgbClr val="FF0000"/>
            </a:solidFill>
          </a:endParaRPr>
        </a:p>
      </dsp:txBody>
      <dsp:txXfrm>
        <a:off x="4053332" y="2342278"/>
        <a:ext cx="1250950" cy="1000760"/>
      </dsp:txXfrm>
    </dsp:sp>
    <dsp:sp modelId="{0F26D0A5-EFBE-47AD-B9E7-E66E0555EA84}">
      <dsp:nvSpPr>
        <dsp:cNvPr id="0" name=""/>
        <dsp:cNvSpPr/>
      </dsp:nvSpPr>
      <dsp:spPr>
        <a:xfrm>
          <a:off x="1251204" y="490872"/>
          <a:ext cx="4203192" cy="4203192"/>
        </a:xfrm>
        <a:prstGeom prst="pie">
          <a:avLst>
            <a:gd name="adj1" fmla="val 3240000"/>
            <a:gd name="adj2" fmla="val 756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rgbClr val="00B050"/>
              </a:solidFill>
            </a:rPr>
            <a:t>Yes! Let’s Do This</a:t>
          </a:r>
          <a:endParaRPr lang="en-US" sz="1700" b="1" kern="1200" dirty="0">
            <a:solidFill>
              <a:srgbClr val="00B050"/>
            </a:solidFill>
          </a:endParaRPr>
        </a:p>
      </dsp:txBody>
      <dsp:txXfrm>
        <a:off x="2752344" y="3443114"/>
        <a:ext cx="1200912" cy="1100836"/>
      </dsp:txXfrm>
    </dsp:sp>
    <dsp:sp modelId="{1836B1B5-F912-4A4D-963D-C735584092C2}">
      <dsp:nvSpPr>
        <dsp:cNvPr id="0" name=""/>
        <dsp:cNvSpPr/>
      </dsp:nvSpPr>
      <dsp:spPr>
        <a:xfrm>
          <a:off x="1156131" y="421820"/>
          <a:ext cx="4203192" cy="4203192"/>
        </a:xfrm>
        <a:prstGeom prst="pie">
          <a:avLst>
            <a:gd name="adj1" fmla="val 7560000"/>
            <a:gd name="adj2" fmla="val 1188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rgbClr val="FFFF00"/>
              </a:solidFill>
            </a:rPr>
            <a:t>The Sweet Spot</a:t>
          </a:r>
          <a:endParaRPr lang="en-US" sz="1700" b="1" kern="1200" dirty="0">
            <a:solidFill>
              <a:srgbClr val="FFFF00"/>
            </a:solidFill>
          </a:endParaRPr>
        </a:p>
      </dsp:txBody>
      <dsp:txXfrm>
        <a:off x="1401318" y="2342278"/>
        <a:ext cx="1250950" cy="1000760"/>
      </dsp:txXfrm>
    </dsp:sp>
    <dsp:sp modelId="{E5538AAF-5DA7-4CD7-95A4-4474A75597E9}">
      <dsp:nvSpPr>
        <dsp:cNvPr id="0" name=""/>
        <dsp:cNvSpPr/>
      </dsp:nvSpPr>
      <dsp:spPr>
        <a:xfrm>
          <a:off x="1192159" y="309735"/>
          <a:ext cx="4203192" cy="4203192"/>
        </a:xfrm>
        <a:prstGeom prst="pie">
          <a:avLst>
            <a:gd name="adj1" fmla="val 1188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solidFill>
                <a:schemeClr val="bg2"/>
              </a:solidFill>
            </a:rPr>
            <a:t>Good as it Gets</a:t>
          </a:r>
          <a:endParaRPr lang="en-US" sz="1700" b="1" kern="1200" dirty="0">
            <a:solidFill>
              <a:schemeClr val="bg2"/>
            </a:solidFill>
          </a:endParaRPr>
        </a:p>
      </dsp:txBody>
      <dsp:txXfrm>
        <a:off x="1851660" y="1016271"/>
        <a:ext cx="1351026" cy="900684"/>
      </dsp:txXfrm>
    </dsp:sp>
    <dsp:sp modelId="{52070556-4027-43BC-8B8B-FF90317EF6FA}">
      <dsp:nvSpPr>
        <dsp:cNvPr id="0" name=""/>
        <dsp:cNvSpPr/>
      </dsp:nvSpPr>
      <dsp:spPr>
        <a:xfrm>
          <a:off x="1049853" y="49537"/>
          <a:ext cx="4723587" cy="4723587"/>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9D983EA-354A-45F8-979B-086202BC3195}">
      <dsp:nvSpPr>
        <dsp:cNvPr id="0" name=""/>
        <dsp:cNvSpPr/>
      </dsp:nvSpPr>
      <dsp:spPr>
        <a:xfrm>
          <a:off x="1086369" y="161585"/>
          <a:ext cx="4723587" cy="4723587"/>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4280C5-F3E1-4C30-9B62-91BA95F24E2F}">
      <dsp:nvSpPr>
        <dsp:cNvPr id="0" name=""/>
        <dsp:cNvSpPr/>
      </dsp:nvSpPr>
      <dsp:spPr>
        <a:xfrm>
          <a:off x="991006" y="230849"/>
          <a:ext cx="4723587" cy="4723587"/>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AB1C5D-968E-4861-9C2F-C5217F18FF0C}">
      <dsp:nvSpPr>
        <dsp:cNvPr id="0" name=""/>
        <dsp:cNvSpPr/>
      </dsp:nvSpPr>
      <dsp:spPr>
        <a:xfrm>
          <a:off x="895643" y="161585"/>
          <a:ext cx="4723587" cy="4723587"/>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2FBE29-7D45-480C-9F1B-755649736E7E}">
      <dsp:nvSpPr>
        <dsp:cNvPr id="0" name=""/>
        <dsp:cNvSpPr/>
      </dsp:nvSpPr>
      <dsp:spPr>
        <a:xfrm>
          <a:off x="932159" y="49537"/>
          <a:ext cx="4723587" cy="4723587"/>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B0624-0258-4835-8643-06D17B3A58E8}">
      <dsp:nvSpPr>
        <dsp:cNvPr id="0" name=""/>
        <dsp:cNvSpPr/>
      </dsp:nvSpPr>
      <dsp:spPr>
        <a:xfrm>
          <a:off x="1066789" y="-533386"/>
          <a:ext cx="3243072" cy="3243072"/>
        </a:xfrm>
        <a:prstGeom prst="pie">
          <a:avLst>
            <a:gd name="adj1" fmla="val 16200000"/>
            <a:gd name="adj2" fmla="val 2052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bg1"/>
              </a:solidFill>
            </a:rPr>
            <a:t>The</a:t>
          </a:r>
          <a:r>
            <a:rPr lang="en-US" sz="1300" kern="1200" dirty="0" smtClean="0"/>
            <a:t> </a:t>
          </a:r>
          <a:r>
            <a:rPr lang="en-US" sz="1300" b="1" kern="1200" dirty="0" smtClean="0">
              <a:solidFill>
                <a:schemeClr val="bg1"/>
              </a:solidFill>
            </a:rPr>
            <a:t>Introduction</a:t>
          </a:r>
          <a:endParaRPr lang="en-US" sz="1300" b="1" kern="1200" dirty="0">
            <a:solidFill>
              <a:schemeClr val="bg1"/>
            </a:solidFill>
          </a:endParaRPr>
        </a:p>
      </dsp:txBody>
      <dsp:txXfrm>
        <a:off x="2758592" y="11758"/>
        <a:ext cx="1042416" cy="694944"/>
      </dsp:txXfrm>
    </dsp:sp>
    <dsp:sp modelId="{A927D992-6E16-420B-A1B9-AF797FE01036}">
      <dsp:nvSpPr>
        <dsp:cNvPr id="0" name=""/>
        <dsp:cNvSpPr/>
      </dsp:nvSpPr>
      <dsp:spPr>
        <a:xfrm>
          <a:off x="547319" y="325465"/>
          <a:ext cx="3243072" cy="3243072"/>
        </a:xfrm>
        <a:prstGeom prst="pie">
          <a:avLst>
            <a:gd name="adj1" fmla="val 20520000"/>
            <a:gd name="adj2" fmla="val 32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FF0000"/>
              </a:solidFill>
            </a:rPr>
            <a:t>We’re Dating</a:t>
          </a:r>
          <a:endParaRPr lang="en-US" sz="1300" b="1" kern="1200" dirty="0">
            <a:solidFill>
              <a:srgbClr val="FF0000"/>
            </a:solidFill>
          </a:endParaRPr>
        </a:p>
      </dsp:txBody>
      <dsp:txXfrm>
        <a:off x="2636012" y="1807240"/>
        <a:ext cx="965200" cy="772160"/>
      </dsp:txXfrm>
    </dsp:sp>
    <dsp:sp modelId="{0F26D0A5-EFBE-47AD-B9E7-E66E0555EA84}">
      <dsp:nvSpPr>
        <dsp:cNvPr id="0" name=""/>
        <dsp:cNvSpPr/>
      </dsp:nvSpPr>
      <dsp:spPr>
        <a:xfrm>
          <a:off x="473963" y="378744"/>
          <a:ext cx="3243072" cy="3243072"/>
        </a:xfrm>
        <a:prstGeom prst="pie">
          <a:avLst>
            <a:gd name="adj1" fmla="val 3240000"/>
            <a:gd name="adj2" fmla="val 756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00B050"/>
              </a:solidFill>
            </a:rPr>
            <a:t>Yes! Let’s Do This</a:t>
          </a:r>
          <a:endParaRPr lang="en-US" sz="1300" b="1" kern="1200" dirty="0">
            <a:solidFill>
              <a:srgbClr val="00B050"/>
            </a:solidFill>
          </a:endParaRPr>
        </a:p>
      </dsp:txBody>
      <dsp:txXfrm>
        <a:off x="1632204" y="2656616"/>
        <a:ext cx="926592" cy="849376"/>
      </dsp:txXfrm>
    </dsp:sp>
    <dsp:sp modelId="{1836B1B5-F912-4A4D-963D-C735584092C2}">
      <dsp:nvSpPr>
        <dsp:cNvPr id="0" name=""/>
        <dsp:cNvSpPr/>
      </dsp:nvSpPr>
      <dsp:spPr>
        <a:xfrm>
          <a:off x="400608" y="325465"/>
          <a:ext cx="3243072" cy="3243072"/>
        </a:xfrm>
        <a:prstGeom prst="pie">
          <a:avLst>
            <a:gd name="adj1" fmla="val 7560000"/>
            <a:gd name="adj2" fmla="val 1188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FFFF00"/>
              </a:solidFill>
            </a:rPr>
            <a:t>The Sweet Spot</a:t>
          </a:r>
          <a:endParaRPr lang="en-US" sz="1300" b="1" kern="1200" dirty="0">
            <a:solidFill>
              <a:srgbClr val="FFFF00"/>
            </a:solidFill>
          </a:endParaRPr>
        </a:p>
      </dsp:txBody>
      <dsp:txXfrm>
        <a:off x="589788" y="1807240"/>
        <a:ext cx="965200" cy="772160"/>
      </dsp:txXfrm>
    </dsp:sp>
    <dsp:sp modelId="{E5538AAF-5DA7-4CD7-95A4-4474A75597E9}">
      <dsp:nvSpPr>
        <dsp:cNvPr id="0" name=""/>
        <dsp:cNvSpPr/>
      </dsp:nvSpPr>
      <dsp:spPr>
        <a:xfrm>
          <a:off x="428406" y="238983"/>
          <a:ext cx="3243072" cy="3243072"/>
        </a:xfrm>
        <a:prstGeom prst="pie">
          <a:avLst>
            <a:gd name="adj1" fmla="val 1188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bg2"/>
              </a:solidFill>
            </a:rPr>
            <a:t>Good as it Gets</a:t>
          </a:r>
          <a:endParaRPr lang="en-US" sz="1300" b="1" kern="1200" dirty="0">
            <a:solidFill>
              <a:schemeClr val="bg2"/>
            </a:solidFill>
          </a:endParaRPr>
        </a:p>
      </dsp:txBody>
      <dsp:txXfrm>
        <a:off x="937260" y="784128"/>
        <a:ext cx="1042416" cy="694944"/>
      </dsp:txXfrm>
    </dsp:sp>
    <dsp:sp modelId="{52070556-4027-43BC-8B8B-FF90317EF6FA}">
      <dsp:nvSpPr>
        <dsp:cNvPr id="0" name=""/>
        <dsp:cNvSpPr/>
      </dsp:nvSpPr>
      <dsp:spPr>
        <a:xfrm>
          <a:off x="865875" y="-734148"/>
          <a:ext cx="3644595" cy="3644595"/>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9D983EA-354A-45F8-979B-086202BC3195}">
      <dsp:nvSpPr>
        <dsp:cNvPr id="0" name=""/>
        <dsp:cNvSpPr/>
      </dsp:nvSpPr>
      <dsp:spPr>
        <a:xfrm>
          <a:off x="346781" y="124675"/>
          <a:ext cx="3644595" cy="3644595"/>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4280C5-F3E1-4C30-9B62-91BA95F24E2F}">
      <dsp:nvSpPr>
        <dsp:cNvPr id="0" name=""/>
        <dsp:cNvSpPr/>
      </dsp:nvSpPr>
      <dsp:spPr>
        <a:xfrm>
          <a:off x="273202" y="178117"/>
          <a:ext cx="3644595" cy="3644595"/>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AB1C5D-968E-4861-9C2F-C5217F18FF0C}">
      <dsp:nvSpPr>
        <dsp:cNvPr id="0" name=""/>
        <dsp:cNvSpPr/>
      </dsp:nvSpPr>
      <dsp:spPr>
        <a:xfrm>
          <a:off x="199623" y="124675"/>
          <a:ext cx="3644595" cy="3644595"/>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2FBE29-7D45-480C-9F1B-755649736E7E}">
      <dsp:nvSpPr>
        <dsp:cNvPr id="0" name=""/>
        <dsp:cNvSpPr/>
      </dsp:nvSpPr>
      <dsp:spPr>
        <a:xfrm>
          <a:off x="227797" y="38221"/>
          <a:ext cx="3644595" cy="3644595"/>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B0624-0258-4835-8643-06D17B3A58E8}">
      <dsp:nvSpPr>
        <dsp:cNvPr id="0" name=""/>
        <dsp:cNvSpPr/>
      </dsp:nvSpPr>
      <dsp:spPr>
        <a:xfrm>
          <a:off x="571362" y="231122"/>
          <a:ext cx="3136392" cy="3136392"/>
        </a:xfrm>
        <a:prstGeom prst="pie">
          <a:avLst>
            <a:gd name="adj1" fmla="val 16200000"/>
            <a:gd name="adj2" fmla="val 2052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bg1"/>
              </a:solidFill>
            </a:rPr>
            <a:t>The</a:t>
          </a:r>
          <a:r>
            <a:rPr lang="en-US" sz="1300" kern="1200" dirty="0" smtClean="0"/>
            <a:t> </a:t>
          </a:r>
          <a:r>
            <a:rPr lang="en-US" sz="1300" b="1" kern="1200" dirty="0" smtClean="0">
              <a:solidFill>
                <a:schemeClr val="bg1"/>
              </a:solidFill>
            </a:rPr>
            <a:t>Introduction</a:t>
          </a:r>
          <a:endParaRPr lang="en-US" sz="1300" b="1" kern="1200" dirty="0">
            <a:solidFill>
              <a:schemeClr val="bg1"/>
            </a:solidFill>
          </a:endParaRPr>
        </a:p>
      </dsp:txBody>
      <dsp:txXfrm>
        <a:off x="2207513" y="758334"/>
        <a:ext cx="1008126" cy="672084"/>
      </dsp:txXfrm>
    </dsp:sp>
    <dsp:sp modelId="{A927D992-6E16-420B-A1B9-AF797FE01036}">
      <dsp:nvSpPr>
        <dsp:cNvPr id="0" name=""/>
        <dsp:cNvSpPr/>
      </dsp:nvSpPr>
      <dsp:spPr>
        <a:xfrm>
          <a:off x="1505949" y="515864"/>
          <a:ext cx="3136392" cy="3136392"/>
        </a:xfrm>
        <a:prstGeom prst="pie">
          <a:avLst>
            <a:gd name="adj1" fmla="val 20520000"/>
            <a:gd name="adj2" fmla="val 32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FF0000"/>
              </a:solidFill>
            </a:rPr>
            <a:t>We’re Dating</a:t>
          </a:r>
          <a:endParaRPr lang="en-US" sz="1300" b="1" kern="1200" dirty="0">
            <a:solidFill>
              <a:srgbClr val="FF0000"/>
            </a:solidFill>
          </a:endParaRPr>
        </a:p>
      </dsp:txBody>
      <dsp:txXfrm>
        <a:off x="3525935" y="1948897"/>
        <a:ext cx="933450" cy="746760"/>
      </dsp:txXfrm>
    </dsp:sp>
    <dsp:sp modelId="{0F26D0A5-EFBE-47AD-B9E7-E66E0555EA84}">
      <dsp:nvSpPr>
        <dsp:cNvPr id="0" name=""/>
        <dsp:cNvSpPr/>
      </dsp:nvSpPr>
      <dsp:spPr>
        <a:xfrm>
          <a:off x="527303" y="366285"/>
          <a:ext cx="3136392" cy="3136392"/>
        </a:xfrm>
        <a:prstGeom prst="pie">
          <a:avLst>
            <a:gd name="adj1" fmla="val 3240000"/>
            <a:gd name="adj2" fmla="val 756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00B050"/>
              </a:solidFill>
            </a:rPr>
            <a:t>Yes! Let’s Do This</a:t>
          </a:r>
          <a:endParaRPr lang="en-US" sz="1300" b="1" kern="1200" dirty="0">
            <a:solidFill>
              <a:srgbClr val="00B050"/>
            </a:solidFill>
          </a:endParaRPr>
        </a:p>
      </dsp:txBody>
      <dsp:txXfrm>
        <a:off x="1647443" y="2569227"/>
        <a:ext cx="896112" cy="821436"/>
      </dsp:txXfrm>
    </dsp:sp>
    <dsp:sp modelId="{1836B1B5-F912-4A4D-963D-C735584092C2}">
      <dsp:nvSpPr>
        <dsp:cNvPr id="0" name=""/>
        <dsp:cNvSpPr/>
      </dsp:nvSpPr>
      <dsp:spPr>
        <a:xfrm>
          <a:off x="456361" y="314759"/>
          <a:ext cx="3136392" cy="3136392"/>
        </a:xfrm>
        <a:prstGeom prst="pie">
          <a:avLst>
            <a:gd name="adj1" fmla="val 7560000"/>
            <a:gd name="adj2" fmla="val 1188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FFFF00"/>
              </a:solidFill>
            </a:rPr>
            <a:t>The Sweet Spot</a:t>
          </a:r>
          <a:endParaRPr lang="en-US" sz="1300" b="1" kern="1200" dirty="0">
            <a:solidFill>
              <a:srgbClr val="FFFF00"/>
            </a:solidFill>
          </a:endParaRPr>
        </a:p>
      </dsp:txBody>
      <dsp:txXfrm>
        <a:off x="639317" y="1747791"/>
        <a:ext cx="933450" cy="746760"/>
      </dsp:txXfrm>
    </dsp:sp>
    <dsp:sp modelId="{E5538AAF-5DA7-4CD7-95A4-4474A75597E9}">
      <dsp:nvSpPr>
        <dsp:cNvPr id="0" name=""/>
        <dsp:cNvSpPr/>
      </dsp:nvSpPr>
      <dsp:spPr>
        <a:xfrm>
          <a:off x="483245" y="231122"/>
          <a:ext cx="3136392" cy="3136392"/>
        </a:xfrm>
        <a:prstGeom prst="pie">
          <a:avLst>
            <a:gd name="adj1" fmla="val 1188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bg2"/>
              </a:solidFill>
            </a:rPr>
            <a:t>Good as it Gets</a:t>
          </a:r>
          <a:endParaRPr lang="en-US" sz="1300" b="1" kern="1200" dirty="0">
            <a:solidFill>
              <a:schemeClr val="bg2"/>
            </a:solidFill>
          </a:endParaRPr>
        </a:p>
      </dsp:txBody>
      <dsp:txXfrm>
        <a:off x="975359" y="758334"/>
        <a:ext cx="1008126" cy="672084"/>
      </dsp:txXfrm>
    </dsp:sp>
    <dsp:sp modelId="{52070556-4027-43BC-8B8B-FF90317EF6FA}">
      <dsp:nvSpPr>
        <dsp:cNvPr id="0" name=""/>
        <dsp:cNvSpPr/>
      </dsp:nvSpPr>
      <dsp:spPr>
        <a:xfrm>
          <a:off x="381005" y="-9"/>
          <a:ext cx="3524707" cy="3524707"/>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9D983EA-354A-45F8-979B-086202BC3195}">
      <dsp:nvSpPr>
        <dsp:cNvPr id="0" name=""/>
        <dsp:cNvSpPr/>
      </dsp:nvSpPr>
      <dsp:spPr>
        <a:xfrm>
          <a:off x="1312008" y="321679"/>
          <a:ext cx="3524707" cy="3524707"/>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4280C5-F3E1-4C30-9B62-91BA95F24E2F}">
      <dsp:nvSpPr>
        <dsp:cNvPr id="0" name=""/>
        <dsp:cNvSpPr/>
      </dsp:nvSpPr>
      <dsp:spPr>
        <a:xfrm>
          <a:off x="333146" y="172258"/>
          <a:ext cx="3524707" cy="3524707"/>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AB1C5D-968E-4861-9C2F-C5217F18FF0C}">
      <dsp:nvSpPr>
        <dsp:cNvPr id="0" name=""/>
        <dsp:cNvSpPr/>
      </dsp:nvSpPr>
      <dsp:spPr>
        <a:xfrm>
          <a:off x="261987" y="120574"/>
          <a:ext cx="3524707" cy="3524707"/>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2FBE29-7D45-480C-9F1B-755649736E7E}">
      <dsp:nvSpPr>
        <dsp:cNvPr id="0" name=""/>
        <dsp:cNvSpPr/>
      </dsp:nvSpPr>
      <dsp:spPr>
        <a:xfrm>
          <a:off x="289235" y="36964"/>
          <a:ext cx="3524707" cy="3524707"/>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B0624-0258-4835-8643-06D17B3A58E8}">
      <dsp:nvSpPr>
        <dsp:cNvPr id="0" name=""/>
        <dsp:cNvSpPr/>
      </dsp:nvSpPr>
      <dsp:spPr>
        <a:xfrm>
          <a:off x="630448" y="245272"/>
          <a:ext cx="3328416" cy="3328416"/>
        </a:xfrm>
        <a:prstGeom prst="pie">
          <a:avLst>
            <a:gd name="adj1" fmla="val 16200000"/>
            <a:gd name="adj2" fmla="val 2052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1"/>
              </a:solidFill>
            </a:rPr>
            <a:t>The</a:t>
          </a:r>
          <a:r>
            <a:rPr lang="en-US" sz="1400" kern="1200" dirty="0" smtClean="0"/>
            <a:t> </a:t>
          </a:r>
          <a:r>
            <a:rPr lang="en-US" sz="1400" b="1" kern="1200" dirty="0" smtClean="0">
              <a:solidFill>
                <a:schemeClr val="bg1"/>
              </a:solidFill>
            </a:rPr>
            <a:t>Introduction</a:t>
          </a:r>
          <a:endParaRPr lang="en-US" sz="1400" b="1" kern="1200" dirty="0">
            <a:solidFill>
              <a:schemeClr val="bg1"/>
            </a:solidFill>
          </a:endParaRPr>
        </a:p>
      </dsp:txBody>
      <dsp:txXfrm>
        <a:off x="2366772" y="804763"/>
        <a:ext cx="1069848" cy="713232"/>
      </dsp:txXfrm>
    </dsp:sp>
    <dsp:sp modelId="{A927D992-6E16-420B-A1B9-AF797FE01036}">
      <dsp:nvSpPr>
        <dsp:cNvPr id="0" name=""/>
        <dsp:cNvSpPr/>
      </dsp:nvSpPr>
      <dsp:spPr>
        <a:xfrm>
          <a:off x="658977" y="334030"/>
          <a:ext cx="3328416" cy="3328416"/>
        </a:xfrm>
        <a:prstGeom prst="pie">
          <a:avLst>
            <a:gd name="adj1" fmla="val 20520000"/>
            <a:gd name="adj2" fmla="val 32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0000"/>
              </a:solidFill>
            </a:rPr>
            <a:t>We’re Dating</a:t>
          </a:r>
          <a:endParaRPr lang="en-US" sz="1400" b="1" kern="1200" dirty="0">
            <a:solidFill>
              <a:srgbClr val="FF0000"/>
            </a:solidFill>
          </a:endParaRPr>
        </a:p>
      </dsp:txBody>
      <dsp:txXfrm>
        <a:off x="2802636" y="1854799"/>
        <a:ext cx="990600" cy="792480"/>
      </dsp:txXfrm>
    </dsp:sp>
    <dsp:sp modelId="{0F26D0A5-EFBE-47AD-B9E7-E66E0555EA84}">
      <dsp:nvSpPr>
        <dsp:cNvPr id="0" name=""/>
        <dsp:cNvSpPr/>
      </dsp:nvSpPr>
      <dsp:spPr>
        <a:xfrm>
          <a:off x="549742" y="1212993"/>
          <a:ext cx="3328416" cy="3328416"/>
        </a:xfrm>
        <a:prstGeom prst="pie">
          <a:avLst>
            <a:gd name="adj1" fmla="val 3240000"/>
            <a:gd name="adj2" fmla="val 756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00B050"/>
              </a:solidFill>
            </a:rPr>
            <a:t>Yes! Let’s Do This</a:t>
          </a:r>
          <a:endParaRPr lang="en-US" sz="1400" b="1" kern="1200" dirty="0">
            <a:solidFill>
              <a:srgbClr val="00B050"/>
            </a:solidFill>
          </a:endParaRPr>
        </a:p>
      </dsp:txBody>
      <dsp:txXfrm>
        <a:off x="1738462" y="3550809"/>
        <a:ext cx="950976" cy="871728"/>
      </dsp:txXfrm>
    </dsp:sp>
    <dsp:sp modelId="{1836B1B5-F912-4A4D-963D-C735584092C2}">
      <dsp:nvSpPr>
        <dsp:cNvPr id="0" name=""/>
        <dsp:cNvSpPr/>
      </dsp:nvSpPr>
      <dsp:spPr>
        <a:xfrm>
          <a:off x="508406" y="334030"/>
          <a:ext cx="3328416" cy="3328416"/>
        </a:xfrm>
        <a:prstGeom prst="pie">
          <a:avLst>
            <a:gd name="adj1" fmla="val 7560000"/>
            <a:gd name="adj2" fmla="val 1188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FF00"/>
              </a:solidFill>
            </a:rPr>
            <a:t>The Sweet Spot</a:t>
          </a:r>
          <a:endParaRPr lang="en-US" sz="1400" b="1" kern="1200" dirty="0">
            <a:solidFill>
              <a:srgbClr val="FFFF00"/>
            </a:solidFill>
          </a:endParaRPr>
        </a:p>
      </dsp:txBody>
      <dsp:txXfrm>
        <a:off x="702564" y="1854799"/>
        <a:ext cx="990600" cy="792480"/>
      </dsp:txXfrm>
    </dsp:sp>
    <dsp:sp modelId="{E5538AAF-5DA7-4CD7-95A4-4474A75597E9}">
      <dsp:nvSpPr>
        <dsp:cNvPr id="0" name=""/>
        <dsp:cNvSpPr/>
      </dsp:nvSpPr>
      <dsp:spPr>
        <a:xfrm>
          <a:off x="536935" y="245272"/>
          <a:ext cx="3328416" cy="3328416"/>
        </a:xfrm>
        <a:prstGeom prst="pie">
          <a:avLst>
            <a:gd name="adj1" fmla="val 1188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2"/>
              </a:solidFill>
            </a:rPr>
            <a:t>Good as it Gets</a:t>
          </a:r>
          <a:endParaRPr lang="en-US" sz="1400" b="1" kern="1200" dirty="0">
            <a:solidFill>
              <a:schemeClr val="bg2"/>
            </a:solidFill>
          </a:endParaRPr>
        </a:p>
      </dsp:txBody>
      <dsp:txXfrm>
        <a:off x="1059180" y="804763"/>
        <a:ext cx="1069848" cy="713232"/>
      </dsp:txXfrm>
    </dsp:sp>
    <dsp:sp modelId="{52070556-4027-43BC-8B8B-FF90317EF6FA}">
      <dsp:nvSpPr>
        <dsp:cNvPr id="0" name=""/>
        <dsp:cNvSpPr/>
      </dsp:nvSpPr>
      <dsp:spPr>
        <a:xfrm>
          <a:off x="424246" y="39227"/>
          <a:ext cx="3740505" cy="3740505"/>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9D983EA-354A-45F8-979B-086202BC3195}">
      <dsp:nvSpPr>
        <dsp:cNvPr id="0" name=""/>
        <dsp:cNvSpPr/>
      </dsp:nvSpPr>
      <dsp:spPr>
        <a:xfrm>
          <a:off x="453162" y="127956"/>
          <a:ext cx="3740505" cy="3740505"/>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4280C5-F3E1-4C30-9B62-91BA95F24E2F}">
      <dsp:nvSpPr>
        <dsp:cNvPr id="0" name=""/>
        <dsp:cNvSpPr/>
      </dsp:nvSpPr>
      <dsp:spPr>
        <a:xfrm>
          <a:off x="343697" y="1007086"/>
          <a:ext cx="3740505" cy="3740505"/>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AB1C5D-968E-4861-9C2F-C5217F18FF0C}">
      <dsp:nvSpPr>
        <dsp:cNvPr id="0" name=""/>
        <dsp:cNvSpPr/>
      </dsp:nvSpPr>
      <dsp:spPr>
        <a:xfrm>
          <a:off x="302131" y="127956"/>
          <a:ext cx="3740505" cy="3740505"/>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2FBE29-7D45-480C-9F1B-755649736E7E}">
      <dsp:nvSpPr>
        <dsp:cNvPr id="0" name=""/>
        <dsp:cNvSpPr/>
      </dsp:nvSpPr>
      <dsp:spPr>
        <a:xfrm>
          <a:off x="331047" y="39227"/>
          <a:ext cx="3740505" cy="3740505"/>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B0624-0258-4835-8643-06D17B3A58E8}">
      <dsp:nvSpPr>
        <dsp:cNvPr id="0" name=""/>
        <dsp:cNvSpPr/>
      </dsp:nvSpPr>
      <dsp:spPr>
        <a:xfrm>
          <a:off x="471053" y="240555"/>
          <a:ext cx="3264408" cy="3264408"/>
        </a:xfrm>
        <a:prstGeom prst="pie">
          <a:avLst>
            <a:gd name="adj1" fmla="val 16200000"/>
            <a:gd name="adj2" fmla="val 2052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bg1"/>
              </a:solidFill>
            </a:rPr>
            <a:t>The</a:t>
          </a:r>
          <a:r>
            <a:rPr lang="en-US" sz="1300" kern="1200" dirty="0" smtClean="0"/>
            <a:t> </a:t>
          </a:r>
          <a:r>
            <a:rPr lang="en-US" sz="1300" b="1" kern="1200" dirty="0" smtClean="0">
              <a:solidFill>
                <a:schemeClr val="bg1"/>
              </a:solidFill>
            </a:rPr>
            <a:t>Introduction</a:t>
          </a:r>
          <a:endParaRPr lang="en-US" sz="1300" b="1" kern="1200" dirty="0">
            <a:solidFill>
              <a:schemeClr val="bg1"/>
            </a:solidFill>
          </a:endParaRPr>
        </a:p>
      </dsp:txBody>
      <dsp:txXfrm>
        <a:off x="2173986" y="789287"/>
        <a:ext cx="1049274" cy="699516"/>
      </dsp:txXfrm>
    </dsp:sp>
    <dsp:sp modelId="{A927D992-6E16-420B-A1B9-AF797FE01036}">
      <dsp:nvSpPr>
        <dsp:cNvPr id="0" name=""/>
        <dsp:cNvSpPr/>
      </dsp:nvSpPr>
      <dsp:spPr>
        <a:xfrm>
          <a:off x="499033" y="327606"/>
          <a:ext cx="3264408" cy="3264408"/>
        </a:xfrm>
        <a:prstGeom prst="pie">
          <a:avLst>
            <a:gd name="adj1" fmla="val 20520000"/>
            <a:gd name="adj2" fmla="val 32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FF0000"/>
              </a:solidFill>
            </a:rPr>
            <a:t>We’re Dating</a:t>
          </a:r>
          <a:endParaRPr lang="en-US" sz="1300" b="1" kern="1200" dirty="0">
            <a:solidFill>
              <a:srgbClr val="FF0000"/>
            </a:solidFill>
          </a:endParaRPr>
        </a:p>
      </dsp:txBody>
      <dsp:txXfrm>
        <a:off x="2601468" y="1819130"/>
        <a:ext cx="971550" cy="777240"/>
      </dsp:txXfrm>
    </dsp:sp>
    <dsp:sp modelId="{0F26D0A5-EFBE-47AD-B9E7-E66E0555EA84}">
      <dsp:nvSpPr>
        <dsp:cNvPr id="0" name=""/>
        <dsp:cNvSpPr/>
      </dsp:nvSpPr>
      <dsp:spPr>
        <a:xfrm>
          <a:off x="425196" y="381236"/>
          <a:ext cx="3264408" cy="3264408"/>
        </a:xfrm>
        <a:prstGeom prst="pie">
          <a:avLst>
            <a:gd name="adj1" fmla="val 3240000"/>
            <a:gd name="adj2" fmla="val 756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00B050"/>
              </a:solidFill>
            </a:rPr>
            <a:t>Yes! Let’s Do This</a:t>
          </a:r>
          <a:endParaRPr lang="en-US" sz="1300" b="1" kern="1200" dirty="0">
            <a:solidFill>
              <a:srgbClr val="00B050"/>
            </a:solidFill>
          </a:endParaRPr>
        </a:p>
      </dsp:txBody>
      <dsp:txXfrm>
        <a:off x="1591056" y="2674094"/>
        <a:ext cx="932688" cy="854964"/>
      </dsp:txXfrm>
    </dsp:sp>
    <dsp:sp modelId="{1836B1B5-F912-4A4D-963D-C735584092C2}">
      <dsp:nvSpPr>
        <dsp:cNvPr id="0" name=""/>
        <dsp:cNvSpPr/>
      </dsp:nvSpPr>
      <dsp:spPr>
        <a:xfrm>
          <a:off x="-228596" y="533394"/>
          <a:ext cx="3264408" cy="3264408"/>
        </a:xfrm>
        <a:prstGeom prst="pie">
          <a:avLst>
            <a:gd name="adj1" fmla="val 7560000"/>
            <a:gd name="adj2" fmla="val 1188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rgbClr val="FFFF00"/>
              </a:solidFill>
            </a:rPr>
            <a:t>The Sweet Spot</a:t>
          </a:r>
          <a:endParaRPr lang="en-US" sz="1300" b="1" kern="1200" dirty="0">
            <a:solidFill>
              <a:srgbClr val="FFFF00"/>
            </a:solidFill>
          </a:endParaRPr>
        </a:p>
      </dsp:txBody>
      <dsp:txXfrm>
        <a:off x="-38172" y="2024918"/>
        <a:ext cx="971550" cy="777240"/>
      </dsp:txXfrm>
    </dsp:sp>
    <dsp:sp modelId="{E5538AAF-5DA7-4CD7-95A4-4474A75597E9}">
      <dsp:nvSpPr>
        <dsp:cNvPr id="0" name=""/>
        <dsp:cNvSpPr/>
      </dsp:nvSpPr>
      <dsp:spPr>
        <a:xfrm>
          <a:off x="379338" y="240555"/>
          <a:ext cx="3264408" cy="3264408"/>
        </a:xfrm>
        <a:prstGeom prst="pie">
          <a:avLst>
            <a:gd name="adj1" fmla="val 1188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solidFill>
                <a:schemeClr val="bg2"/>
              </a:solidFill>
            </a:rPr>
            <a:t>Good as it Gets</a:t>
          </a:r>
          <a:endParaRPr lang="en-US" sz="1300" b="1" kern="1200" dirty="0">
            <a:solidFill>
              <a:schemeClr val="bg2"/>
            </a:solidFill>
          </a:endParaRPr>
        </a:p>
      </dsp:txBody>
      <dsp:txXfrm>
        <a:off x="891540" y="789287"/>
        <a:ext cx="1049274" cy="699516"/>
      </dsp:txXfrm>
    </dsp:sp>
    <dsp:sp modelId="{52070556-4027-43BC-8B8B-FF90317EF6FA}">
      <dsp:nvSpPr>
        <dsp:cNvPr id="0" name=""/>
        <dsp:cNvSpPr/>
      </dsp:nvSpPr>
      <dsp:spPr>
        <a:xfrm>
          <a:off x="268817" y="38473"/>
          <a:ext cx="3668572" cy="3668572"/>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9D983EA-354A-45F8-979B-086202BC3195}">
      <dsp:nvSpPr>
        <dsp:cNvPr id="0" name=""/>
        <dsp:cNvSpPr/>
      </dsp:nvSpPr>
      <dsp:spPr>
        <a:xfrm>
          <a:off x="297176" y="125495"/>
          <a:ext cx="3668572" cy="3668572"/>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4280C5-F3E1-4C30-9B62-91BA95F24E2F}">
      <dsp:nvSpPr>
        <dsp:cNvPr id="0" name=""/>
        <dsp:cNvSpPr/>
      </dsp:nvSpPr>
      <dsp:spPr>
        <a:xfrm>
          <a:off x="223113" y="179289"/>
          <a:ext cx="3668572" cy="3668572"/>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AB1C5D-968E-4861-9C2F-C5217F18FF0C}">
      <dsp:nvSpPr>
        <dsp:cNvPr id="0" name=""/>
        <dsp:cNvSpPr/>
      </dsp:nvSpPr>
      <dsp:spPr>
        <a:xfrm>
          <a:off x="-430904" y="331283"/>
          <a:ext cx="3668572" cy="3668572"/>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2FBE29-7D45-480C-9F1B-755649736E7E}">
      <dsp:nvSpPr>
        <dsp:cNvPr id="0" name=""/>
        <dsp:cNvSpPr/>
      </dsp:nvSpPr>
      <dsp:spPr>
        <a:xfrm>
          <a:off x="177410" y="38473"/>
          <a:ext cx="3668572" cy="3668572"/>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2B0624-0258-4835-8643-06D17B3A58E8}">
      <dsp:nvSpPr>
        <dsp:cNvPr id="0" name=""/>
        <dsp:cNvSpPr/>
      </dsp:nvSpPr>
      <dsp:spPr>
        <a:xfrm>
          <a:off x="530138" y="254706"/>
          <a:ext cx="3456432" cy="3456432"/>
        </a:xfrm>
        <a:prstGeom prst="pie">
          <a:avLst>
            <a:gd name="adj1" fmla="val 16200000"/>
            <a:gd name="adj2" fmla="val 2052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1"/>
              </a:solidFill>
            </a:rPr>
            <a:t>The</a:t>
          </a:r>
          <a:r>
            <a:rPr lang="en-US" sz="1400" kern="1200" dirty="0" smtClean="0"/>
            <a:t> </a:t>
          </a:r>
          <a:r>
            <a:rPr lang="en-US" sz="1400" b="1" kern="1200" dirty="0" smtClean="0">
              <a:solidFill>
                <a:schemeClr val="bg1"/>
              </a:solidFill>
            </a:rPr>
            <a:t>Introduction</a:t>
          </a:r>
          <a:endParaRPr lang="en-US" sz="1400" b="1" kern="1200" dirty="0">
            <a:solidFill>
              <a:schemeClr val="bg1"/>
            </a:solidFill>
          </a:endParaRPr>
        </a:p>
      </dsp:txBody>
      <dsp:txXfrm>
        <a:off x="2333243" y="835715"/>
        <a:ext cx="1110996" cy="740664"/>
      </dsp:txXfrm>
    </dsp:sp>
    <dsp:sp modelId="{A927D992-6E16-420B-A1B9-AF797FE01036}">
      <dsp:nvSpPr>
        <dsp:cNvPr id="0" name=""/>
        <dsp:cNvSpPr/>
      </dsp:nvSpPr>
      <dsp:spPr>
        <a:xfrm>
          <a:off x="559765" y="346877"/>
          <a:ext cx="3456432" cy="3456432"/>
        </a:xfrm>
        <a:prstGeom prst="pie">
          <a:avLst>
            <a:gd name="adj1" fmla="val 20520000"/>
            <a:gd name="adj2" fmla="val 32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0000"/>
              </a:solidFill>
            </a:rPr>
            <a:t>We’re Dating</a:t>
          </a:r>
          <a:endParaRPr lang="en-US" sz="1400" b="1" kern="1200" dirty="0">
            <a:solidFill>
              <a:srgbClr val="FF0000"/>
            </a:solidFill>
          </a:endParaRPr>
        </a:p>
      </dsp:txBody>
      <dsp:txXfrm>
        <a:off x="2785872" y="1926137"/>
        <a:ext cx="1028700" cy="822960"/>
      </dsp:txXfrm>
    </dsp:sp>
    <dsp:sp modelId="{0F26D0A5-EFBE-47AD-B9E7-E66E0555EA84}">
      <dsp:nvSpPr>
        <dsp:cNvPr id="0" name=""/>
        <dsp:cNvSpPr/>
      </dsp:nvSpPr>
      <dsp:spPr>
        <a:xfrm>
          <a:off x="481584" y="403661"/>
          <a:ext cx="3456432" cy="3456432"/>
        </a:xfrm>
        <a:prstGeom prst="pie">
          <a:avLst>
            <a:gd name="adj1" fmla="val 3240000"/>
            <a:gd name="adj2" fmla="val 756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00B050"/>
              </a:solidFill>
            </a:rPr>
            <a:t>Yes! Let’s Do This</a:t>
          </a:r>
          <a:endParaRPr lang="en-US" sz="1400" b="1" kern="1200" dirty="0">
            <a:solidFill>
              <a:srgbClr val="00B050"/>
            </a:solidFill>
          </a:endParaRPr>
        </a:p>
      </dsp:txBody>
      <dsp:txXfrm>
        <a:off x="1716024" y="2831393"/>
        <a:ext cx="987552" cy="905256"/>
      </dsp:txXfrm>
    </dsp:sp>
    <dsp:sp modelId="{1836B1B5-F912-4A4D-963D-C735584092C2}">
      <dsp:nvSpPr>
        <dsp:cNvPr id="0" name=""/>
        <dsp:cNvSpPr/>
      </dsp:nvSpPr>
      <dsp:spPr>
        <a:xfrm>
          <a:off x="403402" y="346877"/>
          <a:ext cx="3456432" cy="3456432"/>
        </a:xfrm>
        <a:prstGeom prst="pie">
          <a:avLst>
            <a:gd name="adj1" fmla="val 7560000"/>
            <a:gd name="adj2" fmla="val 1188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FF00"/>
              </a:solidFill>
            </a:rPr>
            <a:t>The Sweet Spot</a:t>
          </a:r>
          <a:endParaRPr lang="en-US" sz="1400" b="1" kern="1200" dirty="0">
            <a:solidFill>
              <a:srgbClr val="FFFF00"/>
            </a:solidFill>
          </a:endParaRPr>
        </a:p>
      </dsp:txBody>
      <dsp:txXfrm>
        <a:off x="605028" y="1926137"/>
        <a:ext cx="1028700" cy="822960"/>
      </dsp:txXfrm>
    </dsp:sp>
    <dsp:sp modelId="{E5538AAF-5DA7-4CD7-95A4-4474A75597E9}">
      <dsp:nvSpPr>
        <dsp:cNvPr id="0" name=""/>
        <dsp:cNvSpPr/>
      </dsp:nvSpPr>
      <dsp:spPr>
        <a:xfrm>
          <a:off x="-152386" y="-457215"/>
          <a:ext cx="3456432" cy="3456432"/>
        </a:xfrm>
        <a:prstGeom prst="pie">
          <a:avLst>
            <a:gd name="adj1" fmla="val 1188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2"/>
              </a:solidFill>
            </a:rPr>
            <a:t>Good as it Gets</a:t>
          </a:r>
          <a:endParaRPr lang="en-US" sz="1400" b="1" kern="1200" dirty="0">
            <a:solidFill>
              <a:schemeClr val="bg2"/>
            </a:solidFill>
          </a:endParaRPr>
        </a:p>
      </dsp:txBody>
      <dsp:txXfrm>
        <a:off x="389944" y="123794"/>
        <a:ext cx="1110996" cy="740664"/>
      </dsp:txXfrm>
    </dsp:sp>
    <dsp:sp modelId="{52070556-4027-43BC-8B8B-FF90317EF6FA}">
      <dsp:nvSpPr>
        <dsp:cNvPr id="0" name=""/>
        <dsp:cNvSpPr/>
      </dsp:nvSpPr>
      <dsp:spPr>
        <a:xfrm>
          <a:off x="316006" y="40736"/>
          <a:ext cx="3884371" cy="3884371"/>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9D983EA-354A-45F8-979B-086202BC3195}">
      <dsp:nvSpPr>
        <dsp:cNvPr id="0" name=""/>
        <dsp:cNvSpPr/>
      </dsp:nvSpPr>
      <dsp:spPr>
        <a:xfrm>
          <a:off x="346034" y="132877"/>
          <a:ext cx="3884371" cy="3884371"/>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74280C5-F3E1-4C30-9B62-91BA95F24E2F}">
      <dsp:nvSpPr>
        <dsp:cNvPr id="0" name=""/>
        <dsp:cNvSpPr/>
      </dsp:nvSpPr>
      <dsp:spPr>
        <a:xfrm>
          <a:off x="267614" y="189835"/>
          <a:ext cx="3884371" cy="3884371"/>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DAB1C5D-968E-4861-9C2F-C5217F18FF0C}">
      <dsp:nvSpPr>
        <dsp:cNvPr id="0" name=""/>
        <dsp:cNvSpPr/>
      </dsp:nvSpPr>
      <dsp:spPr>
        <a:xfrm>
          <a:off x="189194" y="132877"/>
          <a:ext cx="3884371" cy="3884371"/>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42FBE29-7D45-480C-9F1B-755649736E7E}">
      <dsp:nvSpPr>
        <dsp:cNvPr id="0" name=""/>
        <dsp:cNvSpPr/>
      </dsp:nvSpPr>
      <dsp:spPr>
        <a:xfrm>
          <a:off x="-366193" y="-671184"/>
          <a:ext cx="3884371" cy="3884371"/>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542088" y="8894763"/>
            <a:ext cx="396875" cy="307975"/>
          </a:xfrm>
          <a:prstGeom prst="rect">
            <a:avLst/>
          </a:prstGeom>
          <a:noFill/>
          <a:ln w="12700">
            <a:noFill/>
            <a:miter lim="800000"/>
            <a:headEnd/>
            <a:tailEnd/>
          </a:ln>
        </p:spPr>
        <p:txBody>
          <a:bodyPr wrap="none" lIns="92199" tIns="45291" rIns="92199" bIns="45291" anchor="ctr">
            <a:spAutoFit/>
          </a:bodyPr>
          <a:lstStyle/>
          <a:p>
            <a:pPr algn="r" defTabSz="931863"/>
            <a:fld id="{A057AB56-E91E-C24D-B776-7107BF76A3F5}" type="slidenum">
              <a:rPr lang="en-US" sz="1400" i="0"/>
              <a:pPr algn="r" defTabSz="931863"/>
              <a:t>‹#›</a:t>
            </a:fld>
            <a:endParaRPr lang="en-US" sz="1400" i="0"/>
          </a:p>
        </p:txBody>
      </p:sp>
    </p:spTree>
    <p:extLst>
      <p:ext uri="{BB962C8B-B14F-4D97-AF65-F5344CB8AC3E}">
        <p14:creationId xmlns:p14="http://schemas.microsoft.com/office/powerpoint/2010/main" val="39479261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5038" y="4414838"/>
            <a:ext cx="5140325" cy="4183062"/>
          </a:xfrm>
          <a:prstGeom prst="rect">
            <a:avLst/>
          </a:prstGeom>
          <a:noFill/>
          <a:ln w="12700">
            <a:noFill/>
            <a:miter lim="800000"/>
            <a:headEnd/>
            <a:tailEnd/>
          </a:ln>
        </p:spPr>
        <p:txBody>
          <a:bodyPr vert="horz" wrap="square" lIns="92199" tIns="45291" rIns="92199" bIns="45291" numCol="1" anchor="t" anchorCtr="0" compatLnSpc="1">
            <a:prstTxWarp prst="textNoShape">
              <a:avLst/>
            </a:prstTxWarp>
          </a:bodyPr>
          <a:lstStyle/>
          <a:p>
            <a:pPr lvl="0"/>
            <a:r>
              <a:rPr lang="en-US" noProof="0" smtClean="0"/>
              <a:t>Click to edit Master notes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3491" name="Rectangle 3"/>
          <p:cNvSpPr>
            <a:spLocks noChangeArrowheads="1" noTextEdit="1"/>
          </p:cNvSpPr>
          <p:nvPr>
            <p:ph type="sldImg" idx="2"/>
          </p:nvPr>
        </p:nvSpPr>
        <p:spPr bwMode="auto">
          <a:xfrm>
            <a:off x="1184275" y="700088"/>
            <a:ext cx="4641850" cy="348138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52" name="Rectangle 4"/>
          <p:cNvSpPr>
            <a:spLocks noChangeArrowheads="1"/>
          </p:cNvSpPr>
          <p:nvPr/>
        </p:nvSpPr>
        <p:spPr bwMode="auto">
          <a:xfrm>
            <a:off x="6545263" y="8894763"/>
            <a:ext cx="393700" cy="307975"/>
          </a:xfrm>
          <a:prstGeom prst="rect">
            <a:avLst/>
          </a:prstGeom>
          <a:noFill/>
          <a:ln w="12700">
            <a:noFill/>
            <a:miter lim="800000"/>
            <a:headEnd/>
            <a:tailEnd/>
          </a:ln>
        </p:spPr>
        <p:txBody>
          <a:bodyPr wrap="none" lIns="92199" tIns="45291" rIns="92199" bIns="45291" anchor="ctr">
            <a:spAutoFit/>
          </a:bodyPr>
          <a:lstStyle/>
          <a:p>
            <a:pPr algn="r" defTabSz="931863"/>
            <a:fld id="{C8626E06-C981-974E-83F6-0C671D8CCA66}" type="slidenum">
              <a:rPr lang="en-US" sz="1400" i="0"/>
              <a:pPr algn="r" defTabSz="931863"/>
              <a:t>‹#›</a:t>
            </a:fld>
            <a:endParaRPr lang="en-US" sz="1400" i="0"/>
          </a:p>
        </p:txBody>
      </p:sp>
    </p:spTree>
    <p:extLst>
      <p:ext uri="{BB962C8B-B14F-4D97-AF65-F5344CB8AC3E}">
        <p14:creationId xmlns:p14="http://schemas.microsoft.com/office/powerpoint/2010/main" val="15871976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400">
                <a:latin typeface="Arial" charset="0"/>
              </a:rPr>
              <a:t>GOOD AFTERNOON.</a:t>
            </a:r>
          </a:p>
          <a:p>
            <a:endParaRPr lang="en-US" sz="1400">
              <a:latin typeface="Arial" charset="0"/>
            </a:endParaRPr>
          </a:p>
          <a:p>
            <a:r>
              <a:rPr lang="en-US" sz="1400">
                <a:latin typeface="Arial" charset="0"/>
                <a:cs typeface="Arial" charset="0"/>
              </a:rPr>
              <a:t>I</a:t>
            </a:r>
            <a:r>
              <a:rPr lang="ja-JP" altLang="en-US" sz="1400">
                <a:latin typeface="Arial" charset="0"/>
                <a:cs typeface="Arial" charset="0"/>
              </a:rPr>
              <a:t>’</a:t>
            </a:r>
            <a:r>
              <a:rPr lang="en-US" sz="1400">
                <a:latin typeface="Arial" charset="0"/>
                <a:cs typeface="Arial" charset="0"/>
              </a:rPr>
              <a:t>M BONNIE OHRI, DEPUTY DIRECTOR OF OPERATIONS, MARKETING AND IMPLEMENTATION IN OFFICE OF COMMUNICATIONS AND KNOWLEDGE TRANSFER OR OCKT.</a:t>
            </a:r>
          </a:p>
          <a:p>
            <a:endParaRPr lang="en-US" sz="1400">
              <a:latin typeface="Arial" charset="0"/>
              <a:cs typeface="Arial" charset="0"/>
            </a:endParaRPr>
          </a:p>
          <a:p>
            <a:r>
              <a:rPr lang="en-US" sz="1400">
                <a:latin typeface="Arial" charset="0"/>
                <a:cs typeface="Arial" charset="0"/>
              </a:rPr>
              <a:t>WELCOME TO THIS SESSION ON IMPLEMENTING AHRQ</a:t>
            </a:r>
            <a:r>
              <a:rPr lang="ja-JP" altLang="en-US" sz="1400">
                <a:latin typeface="Arial" charset="0"/>
                <a:cs typeface="Arial" charset="0"/>
              </a:rPr>
              <a:t>’</a:t>
            </a:r>
            <a:r>
              <a:rPr lang="en-US" sz="1400">
                <a:latin typeface="Arial" charset="0"/>
                <a:cs typeface="Arial" charset="0"/>
              </a:rPr>
              <a:t>S TOOLS IN THE FIELD: SUCCESSES AND LESSONS LEARNED BY OCKT.  WE ARE PRIMARILY GOING TO FOCUS ON THE IMPLEMENTATION AND USE OF AHRQ</a:t>
            </a:r>
            <a:r>
              <a:rPr lang="ja-JP" altLang="en-US" sz="1400">
                <a:latin typeface="Arial" charset="0"/>
                <a:cs typeface="Arial" charset="0"/>
              </a:rPr>
              <a:t>’</a:t>
            </a:r>
            <a:r>
              <a:rPr lang="en-US" sz="1400">
                <a:latin typeface="Arial" charset="0"/>
                <a:cs typeface="Arial" charset="0"/>
              </a:rPr>
              <a:t>S TOOLS AND RESEARCH IN OUR PROJECT AND WHAT WE HAVE LEARNED FROM OUR WORK.</a:t>
            </a:r>
          </a:p>
          <a:p>
            <a:endParaRPr lang="en-US" sz="1400">
              <a:latin typeface="Arial" charset="0"/>
            </a:endParaRPr>
          </a:p>
          <a:p>
            <a:endParaRPr lang="en-US" sz="1400">
              <a:latin typeface="Arial" charset="0"/>
            </a:endParaRPr>
          </a:p>
          <a:p>
            <a:endParaRPr lang="en-US">
              <a:latin typeface="Times New Roman" charset="0"/>
            </a:endParaRPr>
          </a:p>
          <a:p>
            <a:endParaRPr lang="en-US" sz="1400" b="1">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What is partnership development?</a:t>
            </a:r>
          </a:p>
          <a:p>
            <a:endParaRPr lang="en-US">
              <a:latin typeface="Times New Roman" charset="0"/>
            </a:endParaRPr>
          </a:p>
          <a:p>
            <a:endParaRPr lang="en-US">
              <a:latin typeface="Times New Roman" charset="0"/>
            </a:endParaRPr>
          </a:p>
          <a:p>
            <a:r>
              <a:rPr lang="en-US">
                <a:latin typeface="Times New Roman" charset="0"/>
              </a:rPr>
              <a:t>What are some of the qualities that make up a good partnership?</a:t>
            </a:r>
          </a:p>
          <a:p>
            <a:endParaRPr lang="en-US">
              <a:latin typeface="Times New Roman" charset="0"/>
            </a:endParaRPr>
          </a:p>
          <a:p>
            <a:r>
              <a:rPr lang="en-US">
                <a:latin typeface="Times New Roman" charset="0"/>
              </a:rPr>
              <a:t>With a little help from Webster and a lot of experience some positive and some negative, but instructive –</a:t>
            </a:r>
          </a:p>
          <a:p>
            <a:r>
              <a:rPr lang="en-US">
                <a:latin typeface="Times New Roman" charset="0"/>
              </a:rPr>
              <a:t>Partnership is:</a:t>
            </a:r>
          </a:p>
          <a:p>
            <a:endParaRPr lang="en-US">
              <a:latin typeface="Times New Roman" charset="0"/>
            </a:endParaRPr>
          </a:p>
          <a:p>
            <a:endParaRPr lang="en-US">
              <a:latin typeface="Times New Roman"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Run thru exercise pretty quickly:</a:t>
            </a:r>
          </a:p>
          <a:p>
            <a:endParaRPr lang="en-US">
              <a:latin typeface="Times New Roman" charset="0"/>
            </a:endParaRPr>
          </a:p>
          <a:p>
            <a:r>
              <a:rPr lang="en-US">
                <a:latin typeface="Times New Roman" charset="0"/>
              </a:rPr>
              <a:t>With this exercise I am by no means suggesting that this is the ONLY way to develop successful partnerships. This is a conceptual framework – a somewhat lighter-hearted view of partnership development that compares partnership building between organizations to relationship building between people.</a:t>
            </a:r>
          </a:p>
          <a:p>
            <a:endParaRPr lang="en-US">
              <a:latin typeface="Times New Roman" charset="0"/>
            </a:endParaRPr>
          </a:p>
          <a:p>
            <a:r>
              <a:rPr lang="en-US">
                <a:latin typeface="Times New Roman" charset="0"/>
              </a:rPr>
              <a:t>This places partnership building in a memorable context and helps make it seem a little less complicated and hopefully more enjoyable.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smtClean="0">
                <a:ea typeface="+mn-ea"/>
              </a:rPr>
              <a:t>We do this kind of thing routinely when we try to attract just the right partner(s)</a:t>
            </a:r>
          </a:p>
          <a:p>
            <a:pPr>
              <a:defRPr/>
            </a:pPr>
            <a:endParaRPr lang="en-US" dirty="0" smtClean="0">
              <a:ea typeface="+mn-ea"/>
            </a:endParaRPr>
          </a:p>
          <a:p>
            <a:pPr>
              <a:defRPr/>
            </a:pPr>
            <a:endParaRPr lang="en-US" dirty="0" smtClean="0">
              <a:ea typeface="+mn-ea"/>
            </a:endParaRPr>
          </a:p>
          <a:p>
            <a:pPr>
              <a:defRPr/>
            </a:pPr>
            <a:endParaRPr lang="en-US" dirty="0" smtClean="0">
              <a:ea typeface="+mn-ea"/>
            </a:endParaRPr>
          </a:p>
          <a:p>
            <a:pPr>
              <a:defRPr/>
            </a:pPr>
            <a:r>
              <a:rPr lang="en-US" dirty="0" smtClean="0">
                <a:ea typeface="+mn-ea"/>
              </a:rPr>
              <a:t>AHRQ has great assets:</a:t>
            </a:r>
          </a:p>
          <a:p>
            <a:pPr>
              <a:defRPr/>
            </a:pPr>
            <a:endParaRPr lang="en-US" dirty="0" smtClean="0">
              <a:ea typeface="+mn-ea"/>
            </a:endParaRPr>
          </a:p>
          <a:p>
            <a:pPr marL="228600" indent="-228600">
              <a:buFont typeface="Arial" pitchFamily="34" charset="0"/>
              <a:buChar char="•"/>
              <a:defRPr/>
            </a:pPr>
            <a:r>
              <a:rPr lang="en-US" dirty="0" smtClean="0">
                <a:ea typeface="+mn-ea"/>
              </a:rPr>
              <a:t>An outstanding reputation in health research</a:t>
            </a:r>
          </a:p>
          <a:p>
            <a:pPr marL="228600" indent="-228600">
              <a:buFont typeface="Arial" pitchFamily="34" charset="0"/>
              <a:buChar char="•"/>
              <a:defRPr/>
            </a:pPr>
            <a:r>
              <a:rPr lang="en-US" dirty="0" smtClean="0">
                <a:ea typeface="+mn-ea"/>
              </a:rPr>
              <a:t>Conducts unbiased evidence-based research</a:t>
            </a:r>
          </a:p>
          <a:p>
            <a:pPr marL="228600" indent="-228600">
              <a:buFont typeface="Arial" pitchFamily="34" charset="0"/>
              <a:buChar char="•"/>
              <a:defRPr/>
            </a:pPr>
            <a:r>
              <a:rPr lang="en-US" dirty="0" smtClean="0">
                <a:ea typeface="+mn-ea"/>
              </a:rPr>
              <a:t>Produces exemplary products for researchers, health care professionals, and patient/consumers</a:t>
            </a:r>
          </a:p>
          <a:p>
            <a:pPr marL="228600" indent="-228600">
              <a:buFont typeface="Arial" pitchFamily="34" charset="0"/>
              <a:buChar char="•"/>
              <a:defRPr/>
            </a:pPr>
            <a:r>
              <a:rPr lang="en-US" dirty="0" smtClean="0">
                <a:ea typeface="+mn-ea"/>
              </a:rPr>
              <a:t>Phenomenal leadership and staff</a:t>
            </a:r>
            <a:endParaRPr lang="en-US" dirty="0">
              <a:ea typeface="+mn-ea"/>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a:latin typeface="Times New Roman" charset="0"/>
              </a:rPr>
              <a:t>This is a GREAT space to occupy</a:t>
            </a:r>
          </a:p>
          <a:p>
            <a:pPr>
              <a:lnSpc>
                <a:spcPct val="90000"/>
              </a:lnSpc>
            </a:pPr>
            <a:endParaRPr lang="en-US">
              <a:latin typeface="Times New Roman" charset="0"/>
            </a:endParaRPr>
          </a:p>
          <a:p>
            <a:pPr>
              <a:lnSpc>
                <a:spcPct val="90000"/>
              </a:lnSpc>
            </a:pPr>
            <a:r>
              <a:rPr lang="en-US">
                <a:latin typeface="Times New Roman" charset="0"/>
              </a:rPr>
              <a:t>Full of hope</a:t>
            </a:r>
          </a:p>
          <a:p>
            <a:pPr>
              <a:lnSpc>
                <a:spcPct val="90000"/>
              </a:lnSpc>
            </a:pPr>
            <a:r>
              <a:rPr lang="en-US">
                <a:latin typeface="Times New Roman" charset="0"/>
              </a:rPr>
              <a:t>Anticipation of a great future together</a:t>
            </a:r>
          </a:p>
          <a:p>
            <a:pPr>
              <a:lnSpc>
                <a:spcPct val="90000"/>
              </a:lnSpc>
            </a:pPr>
            <a:r>
              <a:rPr lang="en-US">
                <a:latin typeface="Times New Roman" charset="0"/>
              </a:rPr>
              <a:t>You</a:t>
            </a:r>
            <a:r>
              <a:rPr lang="ja-JP" altLang="en-US">
                <a:latin typeface="Times New Roman" charset="0"/>
              </a:rPr>
              <a:t>’</a:t>
            </a:r>
            <a:r>
              <a:rPr lang="en-US">
                <a:latin typeface="Times New Roman" charset="0"/>
              </a:rPr>
              <a:t>ve made a good impression and have attracted your target partner</a:t>
            </a:r>
          </a:p>
          <a:p>
            <a:pPr>
              <a:lnSpc>
                <a:spcPct val="90000"/>
              </a:lnSpc>
            </a:pPr>
            <a:r>
              <a:rPr lang="en-US">
                <a:latin typeface="Times New Roman" charset="0"/>
              </a:rPr>
              <a:t>Mind racing with ideas of what you and your partner might do/accomplish together</a:t>
            </a:r>
          </a:p>
          <a:p>
            <a:pPr>
              <a:lnSpc>
                <a:spcPct val="90000"/>
              </a:lnSpc>
            </a:pPr>
            <a:endParaRPr lang="en-US">
              <a:latin typeface="Times New Roman" charset="0"/>
            </a:endParaRPr>
          </a:p>
          <a:p>
            <a:pPr>
              <a:lnSpc>
                <a:spcPct val="90000"/>
              </a:lnSpc>
            </a:pPr>
            <a:endParaRPr lang="en-US">
              <a:latin typeface="Times New Roman" charset="0"/>
            </a:endParaRPr>
          </a:p>
          <a:p>
            <a:pPr>
              <a:lnSpc>
                <a:spcPct val="90000"/>
              </a:lnSpc>
            </a:pPr>
            <a:r>
              <a:rPr lang="en-US">
                <a:latin typeface="Times New Roman" charset="0"/>
              </a:rPr>
              <a:t>This is also where partnerships and partnership development can begin to sputter and fizzle out.</a:t>
            </a:r>
          </a:p>
          <a:p>
            <a:pPr>
              <a:lnSpc>
                <a:spcPct val="90000"/>
              </a:lnSpc>
            </a:pPr>
            <a:endParaRPr lang="en-US">
              <a:latin typeface="Times New Roman" charset="0"/>
            </a:endParaRPr>
          </a:p>
          <a:p>
            <a:pPr>
              <a:lnSpc>
                <a:spcPct val="90000"/>
              </a:lnSpc>
            </a:pPr>
            <a:endParaRPr lang="en-US">
              <a:latin typeface="Times New Roman" charset="0"/>
            </a:endParaRPr>
          </a:p>
          <a:p>
            <a:pPr>
              <a:lnSpc>
                <a:spcPct val="90000"/>
              </a:lnSpc>
            </a:pPr>
            <a:r>
              <a:rPr lang="en-US">
                <a:latin typeface="Times New Roman" charset="0"/>
              </a:rPr>
              <a:t>Examples:</a:t>
            </a:r>
          </a:p>
          <a:p>
            <a:pPr>
              <a:lnSpc>
                <a:spcPct val="90000"/>
              </a:lnSpc>
            </a:pPr>
            <a:endParaRPr lang="en-US">
              <a:latin typeface="Times New Roman" charset="0"/>
            </a:endParaRPr>
          </a:p>
          <a:p>
            <a:pPr>
              <a:lnSpc>
                <a:spcPct val="90000"/>
              </a:lnSpc>
            </a:pPr>
            <a:r>
              <a:rPr lang="en-US">
                <a:latin typeface="Times New Roman" charset="0"/>
              </a:rPr>
              <a:t>EHC Clinician/Pharmacy KT project (2009-2010)</a:t>
            </a:r>
          </a:p>
          <a:p>
            <a:pPr>
              <a:lnSpc>
                <a:spcPct val="90000"/>
              </a:lnSpc>
            </a:pPr>
            <a:endParaRPr lang="en-US">
              <a:latin typeface="Times New Roman" charset="0"/>
            </a:endParaRPr>
          </a:p>
          <a:p>
            <a:pPr>
              <a:lnSpc>
                <a:spcPct val="90000"/>
              </a:lnSpc>
            </a:pPr>
            <a:r>
              <a:rPr lang="en-US" b="1">
                <a:latin typeface="Times New Roman" charset="0"/>
              </a:rPr>
              <a:t>Wanted Too Much Too Soon –</a:t>
            </a:r>
          </a:p>
          <a:p>
            <a:pPr>
              <a:lnSpc>
                <a:spcPct val="90000"/>
              </a:lnSpc>
            </a:pPr>
            <a:endParaRPr lang="en-US">
              <a:latin typeface="Times New Roman" charset="0"/>
            </a:endParaRPr>
          </a:p>
          <a:p>
            <a:pPr>
              <a:lnSpc>
                <a:spcPct val="90000"/>
              </a:lnSpc>
              <a:buFontTx/>
              <a:buChar char="•"/>
            </a:pPr>
            <a:r>
              <a:rPr lang="en-US">
                <a:latin typeface="Times New Roman" charset="0"/>
              </a:rPr>
              <a:t>Very limited time and other resouces</a:t>
            </a:r>
          </a:p>
          <a:p>
            <a:pPr>
              <a:lnSpc>
                <a:spcPct val="90000"/>
              </a:lnSpc>
              <a:buFontTx/>
              <a:buChar char="•"/>
            </a:pPr>
            <a:r>
              <a:rPr lang="en-US">
                <a:latin typeface="Times New Roman" charset="0"/>
              </a:rPr>
              <a:t>Still have great assets to promote</a:t>
            </a:r>
          </a:p>
          <a:p>
            <a:pPr>
              <a:lnSpc>
                <a:spcPct val="90000"/>
              </a:lnSpc>
              <a:buFontTx/>
              <a:buChar char="•"/>
            </a:pPr>
            <a:r>
              <a:rPr lang="en-US">
                <a:latin typeface="Times New Roman" charset="0"/>
              </a:rPr>
              <a:t>Went for quantity over quality (Calls, outreach encounters to 100- 150 orgs)</a:t>
            </a:r>
          </a:p>
          <a:p>
            <a:pPr>
              <a:lnSpc>
                <a:spcPct val="90000"/>
              </a:lnSpc>
              <a:buFontTx/>
              <a:buChar char="•"/>
            </a:pPr>
            <a:r>
              <a:rPr lang="en-US">
                <a:latin typeface="Times New Roman" charset="0"/>
              </a:rPr>
              <a:t>Potential partners keen on idea of working collaboratively with AHRQ, but we didn</a:t>
            </a:r>
            <a:r>
              <a:rPr lang="ja-JP" altLang="en-US">
                <a:latin typeface="Times New Roman" charset="0"/>
              </a:rPr>
              <a:t>’</a:t>
            </a:r>
            <a:r>
              <a:rPr lang="en-US">
                <a:latin typeface="Times New Roman" charset="0"/>
              </a:rPr>
              <a:t>t go very deep or ask them to either</a:t>
            </a:r>
          </a:p>
          <a:p>
            <a:pPr>
              <a:lnSpc>
                <a:spcPct val="90000"/>
              </a:lnSpc>
              <a:buFontTx/>
              <a:buChar char="•"/>
            </a:pPr>
            <a:r>
              <a:rPr lang="en-US">
                <a:latin typeface="Times New Roman" charset="0"/>
              </a:rPr>
              <a:t>We had a string of one dates that we were unable to adequately follow up with</a:t>
            </a:r>
          </a:p>
          <a:p>
            <a:pPr>
              <a:lnSpc>
                <a:spcPct val="90000"/>
              </a:lnSpc>
            </a:pPr>
            <a:endParaRPr lang="en-US">
              <a:latin typeface="Times New Roman" charset="0"/>
            </a:endParaRPr>
          </a:p>
          <a:p>
            <a:pPr>
              <a:lnSpc>
                <a:spcPct val="90000"/>
              </a:lnSpc>
            </a:pPr>
            <a:endParaRPr lang="en-US">
              <a:latin typeface="Times New Roman" charset="0"/>
            </a:endParaRPr>
          </a:p>
          <a:p>
            <a:pPr>
              <a:lnSpc>
                <a:spcPct val="90000"/>
              </a:lnSpc>
            </a:pPr>
            <a:r>
              <a:rPr lang="en-US">
                <a:latin typeface="Times New Roman" charset="0"/>
              </a:rPr>
              <a:t>MONARCH KT project (2010 – 2011) – Although there is debate over whether LN members can be considered partners, this project offers a great example.</a:t>
            </a:r>
          </a:p>
          <a:p>
            <a:pPr>
              <a:lnSpc>
                <a:spcPct val="90000"/>
              </a:lnSpc>
            </a:pPr>
            <a:endParaRPr lang="en-US">
              <a:latin typeface="Times New Roman" charset="0"/>
            </a:endParaRPr>
          </a:p>
          <a:p>
            <a:pPr>
              <a:lnSpc>
                <a:spcPct val="90000"/>
              </a:lnSpc>
            </a:pPr>
            <a:r>
              <a:rPr lang="en-US" b="1">
                <a:latin typeface="Times New Roman" charset="0"/>
              </a:rPr>
              <a:t>Started Dating Too Soon – </a:t>
            </a:r>
          </a:p>
          <a:p>
            <a:pPr>
              <a:lnSpc>
                <a:spcPct val="90000"/>
              </a:lnSpc>
            </a:pPr>
            <a:endParaRPr lang="en-US" b="1">
              <a:latin typeface="Times New Roman" charset="0"/>
            </a:endParaRPr>
          </a:p>
          <a:p>
            <a:pPr>
              <a:lnSpc>
                <a:spcPct val="90000"/>
              </a:lnSpc>
              <a:buFontTx/>
              <a:buChar char="•"/>
            </a:pPr>
            <a:r>
              <a:rPr lang="en-US">
                <a:latin typeface="Times New Roman" charset="0"/>
              </a:rPr>
              <a:t>Flaunted Assets before we could deliver on them</a:t>
            </a:r>
          </a:p>
          <a:p>
            <a:pPr>
              <a:lnSpc>
                <a:spcPct val="90000"/>
              </a:lnSpc>
              <a:buFontTx/>
              <a:buChar char="•"/>
            </a:pPr>
            <a:r>
              <a:rPr lang="en-US">
                <a:latin typeface="Times New Roman" charset="0"/>
              </a:rPr>
              <a:t>LN members were ready/we were not quite there</a:t>
            </a:r>
          </a:p>
          <a:p>
            <a:pPr>
              <a:lnSpc>
                <a:spcPct val="90000"/>
              </a:lnSpc>
              <a:buFontTx/>
              <a:buChar char="•"/>
            </a:pPr>
            <a:r>
              <a:rPr lang="en-US">
                <a:latin typeface="Times New Roman" charset="0"/>
              </a:rPr>
              <a:t>Then we were ready – partner needed more time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This is also a GREAT space to occupy.</a:t>
            </a:r>
          </a:p>
          <a:p>
            <a:endParaRPr lang="en-US">
              <a:latin typeface="Times New Roman" charset="0"/>
            </a:endParaRPr>
          </a:p>
          <a:p>
            <a:r>
              <a:rPr lang="en-US">
                <a:latin typeface="Times New Roman" charset="0"/>
              </a:rPr>
              <a:t>National organizations</a:t>
            </a:r>
          </a:p>
          <a:p>
            <a:r>
              <a:rPr lang="en-US">
                <a:latin typeface="Times New Roman" charset="0"/>
              </a:rPr>
              <a:t>High level profile</a:t>
            </a:r>
          </a:p>
          <a:p>
            <a:r>
              <a:rPr lang="en-US">
                <a:latin typeface="Times New Roman" charset="0"/>
              </a:rPr>
              <a:t>Use of the term </a:t>
            </a:r>
            <a:r>
              <a:rPr lang="ja-JP" altLang="en-US">
                <a:latin typeface="Times New Roman" charset="0"/>
              </a:rPr>
              <a:t>“</a:t>
            </a:r>
            <a:r>
              <a:rPr lang="en-US">
                <a:latin typeface="Times New Roman" charset="0"/>
              </a:rPr>
              <a:t>dissemination</a:t>
            </a:r>
            <a:r>
              <a:rPr lang="ja-JP" altLang="en-US">
                <a:latin typeface="Times New Roman" charset="0"/>
              </a:rPr>
              <a:t>”</a:t>
            </a:r>
            <a:r>
              <a:rPr lang="en-US">
                <a:latin typeface="Times New Roman" charset="0"/>
              </a:rPr>
              <a:t> – quick turn off – Gov asking to pass out information/materials – use as a pass thru</a:t>
            </a:r>
          </a:p>
          <a:p>
            <a:r>
              <a:rPr lang="en-US">
                <a:latin typeface="Times New Roman" charset="0"/>
              </a:rPr>
              <a:t>Limiting</a:t>
            </a:r>
          </a:p>
          <a:p>
            <a:endParaRPr lang="en-US">
              <a:latin typeface="Times New Roman" charset="0"/>
            </a:endParaRPr>
          </a:p>
          <a:p>
            <a:r>
              <a:rPr lang="ja-JP" altLang="en-US">
                <a:latin typeface="Times New Roman" charset="0"/>
              </a:rPr>
              <a:t>“</a:t>
            </a:r>
            <a:r>
              <a:rPr lang="en-US">
                <a:latin typeface="Times New Roman" charset="0"/>
              </a:rPr>
              <a:t>National Partnership Network</a:t>
            </a:r>
          </a:p>
          <a:p>
            <a:r>
              <a:rPr lang="en-US">
                <a:latin typeface="Times New Roman" charset="0"/>
              </a:rPr>
              <a:t>Community</a:t>
            </a:r>
          </a:p>
          <a:p>
            <a:r>
              <a:rPr lang="en-US">
                <a:latin typeface="Times New Roman" charset="0"/>
              </a:rPr>
              <a:t>Partner not only with AHRQ, but similarly minded orgs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AMA. AAFP, NAFC</a:t>
            </a:r>
          </a:p>
          <a:p>
            <a:endParaRPr lang="en-US">
              <a:latin typeface="Times New Roman" charset="0"/>
            </a:endParaRPr>
          </a:p>
          <a:p>
            <a:r>
              <a:rPr lang="en-US">
                <a:latin typeface="Times New Roman" charset="0"/>
              </a:rPr>
              <a:t>Cluster of rural health community clinics in Appalachian Ohio or out in Colorado</a:t>
            </a:r>
          </a:p>
          <a:p>
            <a:endParaRPr lang="en-US">
              <a:latin typeface="Times New Roman" charset="0"/>
            </a:endParaRPr>
          </a:p>
          <a:p>
            <a:r>
              <a:rPr lang="en-US">
                <a:latin typeface="Times New Roman" charset="0"/>
              </a:rPr>
              <a:t>Less bureaucracy, closer to ultimate targets – patients and health care professionals who interact with one another routinely.</a:t>
            </a:r>
          </a:p>
          <a:p>
            <a:endParaRPr lang="en-US">
              <a:latin typeface="Times New Roman"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Quality partnerships over quantity </a:t>
            </a:r>
          </a:p>
          <a:p>
            <a:endParaRPr lang="en-US">
              <a:latin typeface="Times New Roman" charset="0"/>
            </a:endParaRPr>
          </a:p>
          <a:p>
            <a:r>
              <a:rPr lang="en-US">
                <a:latin typeface="Times New Roman" charset="0"/>
              </a:rPr>
              <a:t>It takes time to build ANY relationship</a:t>
            </a:r>
          </a:p>
          <a:p>
            <a:r>
              <a:rPr lang="en-US">
                <a:latin typeface="Times New Roman" charset="0"/>
              </a:rPr>
              <a:t>EHC Clinician/Pharmacy Project</a:t>
            </a:r>
          </a:p>
          <a:p>
            <a:r>
              <a:rPr lang="en-US">
                <a:latin typeface="Times New Roman" charset="0"/>
              </a:rPr>
              <a:t>EHC Tools for Business Project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noTextEdit="1"/>
          </p:cNvSpPr>
          <p:nvPr>
            <p:ph type="sldImg"/>
          </p:nvPr>
        </p:nvSpPr>
        <p:spPr>
          <a:xfrm>
            <a:off x="1143000" y="457200"/>
            <a:ext cx="4641850" cy="3481388"/>
          </a:xfrm>
          <a:ln/>
        </p:spPr>
      </p:sp>
      <p:sp>
        <p:nvSpPr>
          <p:cNvPr id="15363" name="Rectangle 3"/>
          <p:cNvSpPr>
            <a:spLocks noGrp="1" noChangeArrowheads="1"/>
          </p:cNvSpPr>
          <p:nvPr>
            <p:ph type="body" idx="1"/>
          </p:nvPr>
        </p:nvSpPr>
        <p:spPr>
          <a:xfrm>
            <a:off x="914400" y="4038600"/>
            <a:ext cx="5140325" cy="4424363"/>
          </a:xfrm>
          <a:ln w="9525"/>
        </p:spPr>
        <p:txBody>
          <a:bodyPr/>
          <a:lstStyle/>
          <a:p>
            <a:pPr marL="117475" indent="-117475">
              <a:buFontTx/>
              <a:buChar char="•"/>
            </a:pPr>
            <a:r>
              <a:rPr lang="en-US">
                <a:latin typeface="Arial" charset="0"/>
                <a:cs typeface="Arial" charset="0"/>
              </a:rPr>
              <a:t>TODAY</a:t>
            </a:r>
            <a:r>
              <a:rPr lang="ja-JP" altLang="en-US">
                <a:latin typeface="Arial" charset="0"/>
                <a:cs typeface="Arial" charset="0"/>
              </a:rPr>
              <a:t>’</a:t>
            </a:r>
            <a:r>
              <a:rPr lang="en-US">
                <a:latin typeface="Arial" charset="0"/>
                <a:cs typeface="Arial" charset="0"/>
              </a:rPr>
              <a:t>S AGENDA INCLUDES A SHORT OVERVIEW OF KNOWLEDGE TRANSFER AS WE UNDERSTAND IT. AND THEN WE WILL HAVE DETAILED PRESENTATIONS ABOUT SPECIFIC STRATEGIES USED IN THESE PROJECTS FROM CHERYL THOMPSON, BARBARA KASS, AND MARGIE SHOFER.</a:t>
            </a:r>
          </a:p>
          <a:p>
            <a:pPr marL="117475" indent="-117475"/>
            <a:endParaRPr lang="en-US">
              <a:latin typeface="Arial" charset="0"/>
              <a:cs typeface="Arial" charset="0"/>
            </a:endParaRPr>
          </a:p>
          <a:p>
            <a:pPr marL="117475" indent="-117475">
              <a:buFontTx/>
              <a:buChar char="•"/>
            </a:pPr>
            <a:r>
              <a:rPr lang="en-US">
                <a:latin typeface="Arial" charset="0"/>
                <a:cs typeface="Arial" charset="0"/>
              </a:rPr>
              <a:t>PRIOR TO OPENING UP THE SESSION TO A GENERAL DISCUSSION, WE WANT TO FOCUS OUR PRESENTATIONS ON EXAMPLES OF PRACTICAL STRATEGIES THAT ARE GENERATING RESULTS, LESSONS LEARNED AND CHALLENGES TO OVERCOME, AND WHAT WE SHOULD ANTICIPATE FOR THE FUTURE. WE ALSO WANT TO ELABORATE ON SUCCESS STORIES OF PRIVATE-PUBLIC SECTOR PARTNERSHIPS.</a:t>
            </a:r>
          </a:p>
          <a:p>
            <a:pPr marL="117475" indent="-117475"/>
            <a:endParaRPr lang="en-US">
              <a:latin typeface="Arial" charset="0"/>
              <a:cs typeface="Arial" charset="0"/>
            </a:endParaRPr>
          </a:p>
          <a:p>
            <a:pPr marL="117475" indent="-117475">
              <a:buFontTx/>
              <a:buChar char="•"/>
            </a:pPr>
            <a:r>
              <a:rPr lang="en-US">
                <a:latin typeface="Arial" charset="0"/>
                <a:cs typeface="Arial" charset="0"/>
              </a:rPr>
              <a:t>SOME QUESTIONS THAT CAME TO OUR MIND WHILE WE WERE THINKING ABOUT EVALUATING OUR KT PROJECTS INCLUDED: ARE YOU STRUGGLING WITH HOW TO MOVE RESEARCH INTO EVERYDAY PRACTICE? WHAT STRATEGIES WILL EXPAND YOUR ORGANIZATION</a:t>
            </a:r>
            <a:r>
              <a:rPr lang="ja-JP" altLang="en-US">
                <a:latin typeface="Arial" charset="0"/>
                <a:cs typeface="Arial" charset="0"/>
              </a:rPr>
              <a:t>’</a:t>
            </a:r>
            <a:r>
              <a:rPr lang="en-US">
                <a:latin typeface="Arial" charset="0"/>
                <a:cs typeface="Arial" charset="0"/>
              </a:rPr>
              <a:t>S KNOWLEDGE BASE AND IMPROVE THE PRACTICE OR DELIVERY OF HEALTH CARE.</a:t>
            </a:r>
          </a:p>
          <a:p>
            <a:pPr marL="117475" indent="-117475"/>
            <a:endParaRPr lang="en-US" sz="1000">
              <a:latin typeface="Arial" charset="0"/>
              <a:cs typeface="Arial" charset="0"/>
            </a:endParaRPr>
          </a:p>
          <a:p>
            <a:pPr marL="117475" indent="-117475"/>
            <a:endParaRPr lang="en-US" sz="1000">
              <a:latin typeface="Arial" charset="0"/>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ChangeArrowheads="1" noTextEdit="1"/>
          </p:cNvSpPr>
          <p:nvPr>
            <p:ph type="sldImg"/>
          </p:nvPr>
        </p:nvSpPr>
        <p:spPr>
          <a:xfrm>
            <a:off x="1143000" y="457200"/>
            <a:ext cx="4641850" cy="3481388"/>
          </a:xfrm>
          <a:ln/>
        </p:spPr>
      </p:sp>
      <p:sp>
        <p:nvSpPr>
          <p:cNvPr id="83971" name="Rectangle 3"/>
          <p:cNvSpPr>
            <a:spLocks noGrp="1" noChangeArrowheads="1"/>
          </p:cNvSpPr>
          <p:nvPr>
            <p:ph type="body" idx="1"/>
          </p:nvPr>
        </p:nvSpPr>
        <p:spPr>
          <a:xfrm>
            <a:off x="914400" y="4038600"/>
            <a:ext cx="5140325" cy="44243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117475" indent="-117475">
              <a:buFontTx/>
              <a:buChar char="•"/>
            </a:pPr>
            <a:endParaRPr lang="en-US" b="1">
              <a:latin typeface="Arial" charset="0"/>
              <a:cs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What is technical assistance and training?</a:t>
            </a:r>
          </a:p>
          <a:p>
            <a:r>
              <a:rPr lang="en-US">
                <a:latin typeface="Times New Roman" charset="0"/>
              </a:rPr>
              <a:t>We think of technical assistance as providing subject matter experts to help download, apply, and implement AHRQ products</a:t>
            </a:r>
          </a:p>
          <a:p>
            <a:r>
              <a:rPr lang="en-US">
                <a:latin typeface="Times New Roman" charset="0"/>
              </a:rPr>
              <a:t>AHRQ staff and consultants show our stakeholders the purpose and importance of using our tools and products and how they can benefit</a:t>
            </a:r>
          </a:p>
          <a:p>
            <a:r>
              <a:rPr lang="en-US">
                <a:latin typeface="Times New Roman" charset="0"/>
              </a:rPr>
              <a:t>Training involves how to correctly implement the tools and products, and how to interpret the research, </a:t>
            </a:r>
          </a:p>
          <a:p>
            <a:r>
              <a:rPr lang="en-US">
                <a:latin typeface="Times New Roman" charset="0"/>
              </a:rPr>
              <a:t>what kind of impact do they have and how to recognize it</a:t>
            </a:r>
          </a:p>
          <a:p>
            <a:r>
              <a:rPr lang="en-US">
                <a:latin typeface="Times New Roman" charset="0"/>
              </a:rPr>
              <a:t>We sought feedback from our training to know what works and what needs to be improved</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Our goals were to impart knowledge about the lessons and information AHRQ has learned from our research and past implementation projects; this knowledge is a two-way street: not only do our stakeholders learn how to implement our tools and products, AHRQ also learns from these stakeholders. As such, we sought to develop and sustain partnerships.</a:t>
            </a:r>
          </a:p>
          <a:p>
            <a:r>
              <a:rPr lang="en-US">
                <a:latin typeface="Times New Roman" charset="0"/>
              </a:rPr>
              <a:t>We wanted to increase awareness of what is available for our stakeholders to use and how these resources can be useful to them</a:t>
            </a:r>
          </a:p>
          <a:p>
            <a:r>
              <a:rPr lang="en-US">
                <a:latin typeface="Times New Roman" charset="0"/>
              </a:rPr>
              <a:t>Finally, we wanted to ensure implementation – the actual application and use of AHRQ</a:t>
            </a:r>
            <a:r>
              <a:rPr lang="ja-JP" altLang="en-US">
                <a:latin typeface="Times New Roman" charset="0"/>
              </a:rPr>
              <a:t>’</a:t>
            </a:r>
            <a:r>
              <a:rPr lang="en-US">
                <a:latin typeface="Times New Roman" charset="0"/>
              </a:rPr>
              <a:t>s tools, products, and research</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I am going to talk about two projects both of which required outreach efforts on our part. The first project involved Project RED (Re-engineered discharge) which is a tool to help hospitals reduce readmissions</a:t>
            </a:r>
          </a:p>
          <a:p>
            <a:r>
              <a:rPr lang="en-US">
                <a:latin typeface="Times New Roman" charset="0"/>
              </a:rPr>
              <a:t>The second involved reaching out to health professional and education groups to implement the U.S. Preventive Services Task Force recommendations into practice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a:xfrm>
            <a:off x="369888" y="4414838"/>
            <a:ext cx="6194425" cy="4506912"/>
          </a:xfrm>
        </p:spPr>
        <p:txBody>
          <a:bodyPr>
            <a:normAutofit/>
          </a:bodyPr>
          <a:lstStyle/>
          <a:p>
            <a:pPr indent="-228600">
              <a:lnSpc>
                <a:spcPct val="120000"/>
              </a:lnSpc>
              <a:spcBef>
                <a:spcPct val="0"/>
              </a:spcBef>
            </a:pPr>
            <a:r>
              <a:rPr lang="en-US" b="1">
                <a:latin typeface="Times New Roman" charset="0"/>
              </a:rPr>
              <a:t>BACKGROUND</a:t>
            </a:r>
          </a:p>
          <a:p>
            <a:pPr indent="-228600">
              <a:lnSpc>
                <a:spcPct val="120000"/>
              </a:lnSpc>
              <a:spcBef>
                <a:spcPct val="0"/>
              </a:spcBef>
            </a:pPr>
            <a:endParaRPr lang="en-US">
              <a:latin typeface="Times New Roman" charset="0"/>
            </a:endParaRPr>
          </a:p>
          <a:p>
            <a:pPr indent="-228600">
              <a:lnSpc>
                <a:spcPct val="120000"/>
              </a:lnSpc>
              <a:spcBef>
                <a:spcPct val="0"/>
              </a:spcBef>
            </a:pPr>
            <a:r>
              <a:rPr lang="en-US">
                <a:latin typeface="Times New Roman" charset="0"/>
              </a:rPr>
              <a:t>AHRQ knew that hospitals needed immediate information on how to reduce patient readmissions. As part of the Partnership for Patients Project, Project RED originated with Dr. Brian Jack, with funding by AHRQ. Project RED has standardized methods to prevent readmissions by changing the hospital workflow discharge process. It improves patient safety by using a nurse discharge advocate; the tool includes a checklist of activities that are completed for to teach patients what they need to do once they are discharged.</a:t>
            </a:r>
          </a:p>
          <a:p>
            <a:pPr indent="-228600">
              <a:lnSpc>
                <a:spcPct val="120000"/>
              </a:lnSpc>
              <a:spcBef>
                <a:spcPct val="0"/>
              </a:spcBef>
            </a:pPr>
            <a:r>
              <a:rPr lang="en-US">
                <a:latin typeface="Times New Roman" charset="0"/>
              </a:rPr>
              <a:t>Dr. Jack</a:t>
            </a:r>
            <a:r>
              <a:rPr lang="ja-JP" altLang="en-US">
                <a:latin typeface="Times New Roman" charset="0"/>
              </a:rPr>
              <a:t>’</a:t>
            </a:r>
            <a:r>
              <a:rPr lang="en-US">
                <a:latin typeface="Times New Roman" charset="0"/>
              </a:rPr>
              <a:t>s randomized controlled study found –</a:t>
            </a:r>
          </a:p>
          <a:p>
            <a:pPr indent="-228600">
              <a:lnSpc>
                <a:spcPct val="120000"/>
              </a:lnSpc>
              <a:spcBef>
                <a:spcPct val="0"/>
              </a:spcBef>
              <a:buFontTx/>
              <a:buChar char="•"/>
            </a:pPr>
            <a:r>
              <a:rPr lang="en-US">
                <a:latin typeface="Times New Roman" charset="0"/>
              </a:rPr>
              <a:t>More patients reported seeing their Primary Care Provider </a:t>
            </a:r>
          </a:p>
          <a:p>
            <a:pPr indent="-228600">
              <a:lnSpc>
                <a:spcPct val="120000"/>
              </a:lnSpc>
              <a:spcBef>
                <a:spcPct val="0"/>
              </a:spcBef>
              <a:buFontTx/>
              <a:buChar char="•"/>
            </a:pPr>
            <a:r>
              <a:rPr lang="en-US">
                <a:latin typeface="Times New Roman" charset="0"/>
              </a:rPr>
              <a:t>Reduced inpatient and Emergency Department care by 30%</a:t>
            </a:r>
          </a:p>
          <a:p>
            <a:pPr indent="-228600">
              <a:lnSpc>
                <a:spcPct val="120000"/>
              </a:lnSpc>
              <a:spcBef>
                <a:spcPct val="0"/>
              </a:spcBef>
              <a:buFontTx/>
              <a:buChar char="•"/>
            </a:pPr>
            <a:r>
              <a:rPr lang="en-US">
                <a:latin typeface="Times New Roman" charset="0"/>
              </a:rPr>
              <a:t>Improved patient satisfaction, and</a:t>
            </a:r>
          </a:p>
          <a:p>
            <a:pPr indent="-228600">
              <a:lnSpc>
                <a:spcPct val="120000"/>
              </a:lnSpc>
              <a:spcBef>
                <a:spcPct val="0"/>
              </a:spcBef>
              <a:buFontTx/>
              <a:buChar char="•"/>
            </a:pPr>
            <a:r>
              <a:rPr lang="en-US">
                <a:latin typeface="Times New Roman" charset="0"/>
              </a:rPr>
              <a:t>Reduced health spending by $412 per patient over 22 months</a:t>
            </a:r>
          </a:p>
          <a:p>
            <a:pPr indent="-228600">
              <a:lnSpc>
                <a:spcPct val="120000"/>
              </a:lnSpc>
              <a:spcBef>
                <a:spcPct val="0"/>
              </a:spcBef>
            </a:pPr>
            <a:endParaRPr lang="en-US">
              <a:latin typeface="Times New Roman" charset="0"/>
            </a:endParaRPr>
          </a:p>
          <a:p>
            <a:pPr indent="-228600">
              <a:lnSpc>
                <a:spcPct val="120000"/>
              </a:lnSpc>
              <a:spcBef>
                <a:spcPct val="0"/>
              </a:spcBef>
            </a:pPr>
            <a:r>
              <a:rPr lang="en-US">
                <a:solidFill>
                  <a:schemeClr val="tx2"/>
                </a:solidFill>
                <a:latin typeface="Times New Roman" charset="0"/>
              </a:rPr>
              <a:t>(only if there are questions: As of today there are 247 hospitals participating in</a:t>
            </a:r>
            <a:r>
              <a:rPr lang="en-US">
                <a:latin typeface="Times New Roman" charset="0"/>
              </a:rPr>
              <a:t> 28 states, of all sizes.  </a:t>
            </a:r>
          </a:p>
          <a:p>
            <a:pPr indent="-228600">
              <a:spcBef>
                <a:spcPct val="0"/>
              </a:spcBef>
              <a:buFontTx/>
              <a:buChar char="•"/>
            </a:pPr>
            <a:r>
              <a:rPr lang="en-US">
                <a:latin typeface="Times New Roman" charset="0"/>
              </a:rPr>
              <a:t>There are 40 with 35 or fewer beds, most of which are truly critical access hospitals,  </a:t>
            </a:r>
          </a:p>
          <a:p>
            <a:pPr indent="-228600">
              <a:spcBef>
                <a:spcPct val="0"/>
              </a:spcBef>
              <a:buFontTx/>
              <a:buChar char="•"/>
            </a:pPr>
            <a:r>
              <a:rPr lang="en-US">
                <a:latin typeface="Times New Roman" charset="0"/>
              </a:rPr>
              <a:t> 17 safety net hospitals (11 are NYCHHC), many academic medical centers or with academic affiliations.  </a:t>
            </a:r>
          </a:p>
          <a:p>
            <a:pPr indent="-228600">
              <a:spcBef>
                <a:spcPct val="0"/>
              </a:spcBef>
              <a:buFontTx/>
              <a:buChar char="•"/>
            </a:pPr>
            <a:r>
              <a:rPr lang="en-US">
                <a:latin typeface="Times New Roman" charset="0"/>
              </a:rPr>
              <a:t> One Children</a:t>
            </a:r>
            <a:r>
              <a:rPr lang="ja-JP" altLang="en-US">
                <a:latin typeface="Times New Roman" charset="0"/>
              </a:rPr>
              <a:t>’</a:t>
            </a:r>
            <a:r>
              <a:rPr lang="en-US">
                <a:latin typeface="Times New Roman" charset="0"/>
              </a:rPr>
              <a:t>s hospital enrolled and  8)V.A. hospitals from 4 VISNs enrolled. ) </a:t>
            </a:r>
          </a:p>
          <a:p>
            <a:pPr indent="-228600">
              <a:lnSpc>
                <a:spcPct val="120000"/>
              </a:lnSpc>
              <a:spcBef>
                <a:spcPct val="0"/>
              </a:spcBef>
            </a:pPr>
            <a:endParaRPr lang="en-US">
              <a:latin typeface="Times New Roman"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For Project RED, we developed a training program. The curriculum includes preparing to redesign the hospital discharge process; patient admission and education;  discharge and follow-up;  launching the program and collecting metrics to determine the program</a:t>
            </a:r>
            <a:r>
              <a:rPr lang="ja-JP" altLang="en-US">
                <a:latin typeface="Times New Roman" charset="0"/>
              </a:rPr>
              <a:t>’</a:t>
            </a:r>
            <a:r>
              <a:rPr lang="en-US">
                <a:latin typeface="Times New Roman" charset="0"/>
              </a:rPr>
              <a:t>s success </a:t>
            </a:r>
          </a:p>
          <a:p>
            <a:r>
              <a:rPr lang="en-US">
                <a:latin typeface="Times New Roman" charset="0"/>
              </a:rPr>
              <a:t>We provided technical assistance and training to help health professionals involved in the discharge process become familiar with Project RED's processes and components.  They learned how to implement Project RED and how to determine the metrics for evaluating the impact of this implementation.</a:t>
            </a:r>
          </a:p>
          <a:p>
            <a:endParaRPr lang="en-US">
              <a:latin typeface="Times New Roman"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a:xfrm>
            <a:off x="446088" y="4414838"/>
            <a:ext cx="6194425" cy="4430712"/>
          </a:xfrm>
        </p:spPr>
        <p:txBody>
          <a:bodyPr>
            <a:normAutofit fontScale="92500" lnSpcReduction="10000"/>
          </a:bodyPr>
          <a:lstStyle/>
          <a:p>
            <a:pPr>
              <a:lnSpc>
                <a:spcPct val="120000"/>
              </a:lnSpc>
              <a:spcBef>
                <a:spcPts val="600"/>
              </a:spcBef>
              <a:spcAft>
                <a:spcPts val="600"/>
              </a:spcAft>
              <a:defRPr/>
            </a:pPr>
            <a:r>
              <a:rPr lang="en-US" sz="1600" dirty="0" smtClean="0">
                <a:ea typeface="+mn-ea"/>
              </a:rPr>
              <a:t>Physician leaders and executive support was strong.  Physician leaders reached out to members of the medical staff. Executive leaders were involved in deciding how the role of the discharge advocate would be filled. </a:t>
            </a:r>
          </a:p>
          <a:p>
            <a:pPr>
              <a:lnSpc>
                <a:spcPct val="120000"/>
              </a:lnSpc>
              <a:spcBef>
                <a:spcPts val="600"/>
              </a:spcBef>
              <a:spcAft>
                <a:spcPts val="600"/>
              </a:spcAft>
              <a:defRPr/>
            </a:pPr>
            <a:r>
              <a:rPr lang="en-US" sz="1600" dirty="0" smtClean="0">
                <a:ea typeface="+mn-ea"/>
              </a:rPr>
              <a:t>Staff nurses welcomed the discharge advocate role, recognizing the additional teaching available for the patient; pharmacists were also eager to participate.  </a:t>
            </a:r>
          </a:p>
          <a:p>
            <a:pPr>
              <a:lnSpc>
                <a:spcPct val="120000"/>
              </a:lnSpc>
              <a:spcBef>
                <a:spcPts val="600"/>
              </a:spcBef>
              <a:spcAft>
                <a:spcPts val="600"/>
              </a:spcAft>
              <a:defRPr/>
            </a:pPr>
            <a:r>
              <a:rPr lang="en-US" sz="1600" dirty="0" smtClean="0">
                <a:ea typeface="+mn-ea"/>
              </a:rPr>
              <a:t>New ways to follow the patient within a week or two after discharge were developed. For example,</a:t>
            </a:r>
          </a:p>
          <a:p>
            <a:pPr lvl="1">
              <a:spcBef>
                <a:spcPts val="600"/>
              </a:spcBef>
              <a:defRPr/>
            </a:pPr>
            <a:r>
              <a:rPr lang="en-US" sz="1700" dirty="0" smtClean="0">
                <a:ea typeface="+mn-ea"/>
              </a:rPr>
              <a:t>Hospitals made the first post discharge appointment</a:t>
            </a:r>
          </a:p>
          <a:p>
            <a:pPr lvl="1">
              <a:spcBef>
                <a:spcPts val="600"/>
              </a:spcBef>
              <a:defRPr/>
            </a:pPr>
            <a:r>
              <a:rPr lang="en-US" sz="1700" dirty="0" smtClean="0">
                <a:ea typeface="+mn-ea"/>
              </a:rPr>
              <a:t>Hospitalists saw patients who had no Primary Care Provider  or for the first post-discharge appointment</a:t>
            </a:r>
          </a:p>
          <a:p>
            <a:pPr lvl="1">
              <a:spcBef>
                <a:spcPts val="600"/>
              </a:spcBef>
              <a:defRPr/>
            </a:pPr>
            <a:r>
              <a:rPr lang="en-US" sz="1700" dirty="0" smtClean="0">
                <a:ea typeface="+mn-ea"/>
              </a:rPr>
              <a:t>Private cardiologists agreed to see heart failure patients who had no PCP for one post-discharge follow up visit</a:t>
            </a:r>
          </a:p>
          <a:p>
            <a:pPr lvl="1">
              <a:spcBef>
                <a:spcPts val="600"/>
              </a:spcBef>
              <a:defRPr/>
            </a:pPr>
            <a:r>
              <a:rPr lang="en-US" sz="1600" dirty="0" smtClean="0">
                <a:ea typeface="+mn-ea"/>
              </a:rPr>
              <a:t>a medical clinic was established in a mental health day-treatment center, to see HF patients who also had substance-abuse issues and were being followed by psychiatry.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xfrm>
            <a:off x="1219200" y="685800"/>
            <a:ext cx="4641850" cy="3481388"/>
          </a:xfrm>
          <a:ln/>
        </p:spPr>
      </p:sp>
      <p:sp>
        <p:nvSpPr>
          <p:cNvPr id="91139" name="Notes Placeholder 2"/>
          <p:cNvSpPr>
            <a:spLocks noGrp="1"/>
          </p:cNvSpPr>
          <p:nvPr>
            <p:ph type="body" idx="1"/>
          </p:nvPr>
        </p:nvSpPr>
        <p:spPr>
          <a:xfrm>
            <a:off x="369888" y="4267200"/>
            <a:ext cx="6346825" cy="43307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There have been some great success with this project, but there have also been a few challenges.  </a:t>
            </a:r>
          </a:p>
          <a:p>
            <a:pPr>
              <a:buFontTx/>
              <a:buAutoNum type="arabicPeriod"/>
            </a:pPr>
            <a:r>
              <a:rPr lang="en-US">
                <a:latin typeface="Times New Roman" charset="0"/>
              </a:rPr>
              <a:t>The slow uptake in hospital enrollment interest in 2010 may have stemmed from competing priorities and other programs or a lack of incentive. One solution was to access state hospital associations and advance the progress of a project by synchronizing strategies and sharing information and connections.</a:t>
            </a:r>
          </a:p>
          <a:p>
            <a:pPr>
              <a:buFontTx/>
              <a:buAutoNum type="arabicPeriod"/>
            </a:pPr>
            <a:r>
              <a:rPr lang="en-US">
                <a:latin typeface="Times New Roman" charset="0"/>
              </a:rPr>
              <a:t>Most hospitals did not have new resources to implement the pilot project; we  worked with sites to help them creatively find hours from existing  positions that could be temporarily re-allocated.  Some did not have dollars to purchase the software the I.T. resources to develop automated care plan solutions.   The solution was to use the free AHRQ tool – </a:t>
            </a:r>
            <a:r>
              <a:rPr lang="ja-JP" altLang="en-US">
                <a:latin typeface="Times New Roman" charset="0"/>
              </a:rPr>
              <a:t>“</a:t>
            </a:r>
            <a:r>
              <a:rPr lang="en-US">
                <a:latin typeface="Times New Roman" charset="0"/>
              </a:rPr>
              <a:t>Taking Care of Myself- A Guide for When I Leave the Hospital</a:t>
            </a:r>
            <a:r>
              <a:rPr lang="ja-JP" altLang="en-US">
                <a:latin typeface="Times New Roman" charset="0"/>
              </a:rPr>
              <a:t>”</a:t>
            </a:r>
            <a:endParaRPr lang="en-US">
              <a:latin typeface="Times New Roman" charset="0"/>
            </a:endParaRPr>
          </a:p>
          <a:p>
            <a:pPr>
              <a:buFontTx/>
              <a:buAutoNum type="arabicPeriod"/>
            </a:pPr>
            <a:r>
              <a:rPr lang="en-US">
                <a:latin typeface="Times New Roman" charset="0"/>
              </a:rPr>
              <a:t> A few State Hospital Associations (Colorado and Texas) also requested that we deliver training in a way that met their needs. For example, one association used our teaching materials without our follow up support (Texas), and another incorporated our training into their ongoing state-based collaborative (Colorado). </a:t>
            </a:r>
          </a:p>
        </p:txBody>
      </p:sp>
      <p:sp>
        <p:nvSpPr>
          <p:cNvPr id="91140" name="Slide Number Placeholder 3"/>
          <p:cNvSpPr>
            <a:spLocks noGrp="1"/>
          </p:cNvSpPr>
          <p:nvPr>
            <p:ph type="sldNum" sz="quarter" idx="4294967295"/>
          </p:nvPr>
        </p:nvSpPr>
        <p:spPr bwMode="auto">
          <a:xfrm>
            <a:off x="3971925" y="8829675"/>
            <a:ext cx="3036888"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30" tIns="45664" rIns="91330" bIns="45664"/>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fld id="{C7063EED-FA3C-F243-8F74-9854DE4AADD3}" type="slidenum">
              <a:rPr lang="en-US"/>
              <a:pPr/>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xfrm>
            <a:off x="981075" y="4495800"/>
            <a:ext cx="5140325" cy="4183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600">
                <a:latin typeface="Times New Roman" charset="0"/>
              </a:rPr>
              <a:t>The purpose of the USPSTF outreach project was to increase awareness of the Task Force recommendations  among educators and students of the health professions by having them implement the recommendations into their curriculum</a:t>
            </a:r>
          </a:p>
          <a:p>
            <a:r>
              <a:rPr lang="en-US" sz="1600">
                <a:latin typeface="Times New Roman" charset="0"/>
              </a:rPr>
              <a:t>We also focused on outreach to clinicians, faculty, students, and priority populations through participation with their national professional associations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600">
              <a:latin typeface="Times New Roman" charset="0"/>
            </a:endParaRPr>
          </a:p>
          <a:p>
            <a:r>
              <a:rPr lang="en-US" sz="1600">
                <a:latin typeface="Times New Roman" charset="0"/>
              </a:rPr>
              <a:t>We began by reaching out to Area health Education Centers or AHECs. </a:t>
            </a:r>
            <a:r>
              <a:rPr lang="en-US" sz="1300">
                <a:latin typeface="Times New Roman" charset="0"/>
              </a:rPr>
              <a:t>The AHEC program was developed by Congress to recruit, train and retain a health professions workforce committed to underserved populations. The AHECs work with medical students to address local community health needs. </a:t>
            </a:r>
          </a:p>
          <a:p>
            <a:r>
              <a:rPr lang="en-US" sz="1300">
                <a:latin typeface="Times New Roman" charset="0"/>
              </a:rPr>
              <a:t>(There are 56 AHEC programs with more than 235 centers operating in almost every state and the District of Columbia. Approximately 120 medical schools and 600 nursing and allied health schools work collaboratively with AHECs to improve health for underserved and under-represented populations.)</a:t>
            </a:r>
          </a:p>
          <a:p>
            <a:r>
              <a:rPr lang="en-US" sz="1300">
                <a:latin typeface="Times New Roman" charset="0"/>
              </a:rPr>
              <a:t>Outreach to national professional organizations was that of one-on-one direct contact either on the telephone or through e-mail exchanges. Overall, we contacted nearly 30 organizations.</a:t>
            </a:r>
          </a:p>
          <a:p>
            <a:endParaRPr lang="en-US" sz="1300">
              <a:latin typeface="Times New Roman" charset="0"/>
            </a:endParaRPr>
          </a:p>
          <a:p>
            <a:endParaRPr lang="en-US">
              <a:latin typeface="Times New Roman"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xfrm>
            <a:off x="838200" y="4419600"/>
            <a:ext cx="5140325" cy="4183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cs typeface="Arial" charset="0"/>
              </a:rPr>
              <a:t>AHRQ </a:t>
            </a:r>
            <a:r>
              <a:rPr lang="ja-JP" altLang="en-US">
                <a:latin typeface="Arial" charset="0"/>
                <a:cs typeface="Arial" charset="0"/>
              </a:rPr>
              <a:t>‘</a:t>
            </a:r>
            <a:r>
              <a:rPr lang="en-US">
                <a:latin typeface="Arial" charset="0"/>
                <a:cs typeface="Arial" charset="0"/>
              </a:rPr>
              <a:t>S MISSION IS HELPING TO IMPROVE THE QUALITY, SAFETY, EFFICIENCY AND EFFECTIVENESS OF HEALTH CARE FOR ALL AMERICANS. </a:t>
            </a:r>
            <a:r>
              <a:rPr lang="en-US">
                <a:latin typeface="Arial" charset="0"/>
              </a:rPr>
              <a:t>FOR US, THAT MEANS HELPING PATIENTS, CLINICIANS, AND POLICYMAKERS TO MAKE MORE INFORMED CHOICES. </a:t>
            </a:r>
          </a:p>
          <a:p>
            <a:r>
              <a:rPr lang="en-US">
                <a:latin typeface="Arial" charset="0"/>
                <a:cs typeface="Arial" charset="0"/>
              </a:rPr>
              <a:t>HOW WE MOVE RESEARCH INTO EVERYDAY PRACTICE  IS ONE QUESTION WE FREQUENTLY ASK OURSELVES.</a:t>
            </a:r>
          </a:p>
          <a:p>
            <a:endParaRPr lang="en-US">
              <a:latin typeface="Arial" charset="0"/>
              <a:cs typeface="Arial" charset="0"/>
            </a:endParaRPr>
          </a:p>
          <a:p>
            <a:r>
              <a:rPr lang="en-US">
                <a:latin typeface="Arial" charset="0"/>
                <a:cs typeface="Arial" charset="0"/>
              </a:rPr>
              <a:t>WE</a:t>
            </a:r>
            <a:r>
              <a:rPr lang="ja-JP" altLang="en-US">
                <a:latin typeface="Arial" charset="0"/>
                <a:cs typeface="Arial" charset="0"/>
              </a:rPr>
              <a:t>’</a:t>
            </a:r>
            <a:r>
              <a:rPr lang="en-US">
                <a:latin typeface="Arial" charset="0"/>
                <a:cs typeface="Arial" charset="0"/>
              </a:rPr>
              <a:t>RE ALWAYS IN SEARCH OF  IDEAS THAT WILL HELP US TO EXPAND AN ORGANIZATION</a:t>
            </a:r>
            <a:r>
              <a:rPr lang="ja-JP" altLang="en-US">
                <a:latin typeface="Arial" charset="0"/>
                <a:cs typeface="Arial" charset="0"/>
              </a:rPr>
              <a:t>’</a:t>
            </a:r>
            <a:r>
              <a:rPr lang="en-US">
                <a:latin typeface="Arial" charset="0"/>
                <a:cs typeface="Arial" charset="0"/>
              </a:rPr>
              <a:t>S KNOWLEDGE BASE AND IMPROVE THE PRACTICE OR DELIVERY OF HEALTH CARE.</a:t>
            </a:r>
          </a:p>
          <a:p>
            <a:endParaRPr lang="en-US">
              <a:latin typeface="Arial" charset="0"/>
              <a:cs typeface="Arial" charset="0"/>
            </a:endParaRPr>
          </a:p>
          <a:p>
            <a:r>
              <a:rPr lang="en-US">
                <a:latin typeface="Arial" charset="0"/>
              </a:rPr>
              <a:t>THAT MEANS ORGANIZING, CREATING OR DISTRIBUTING KNOWLEDGE AND MAKING SURE THAT IT IS MORE WIDELY AVAILABLE – GETTING IT TO WHERE PEOPLE ACTUALLY LIVE, WORK, GET CARE, SHOP…</a:t>
            </a:r>
          </a:p>
          <a:p>
            <a:endParaRPr lang="en-US">
              <a:latin typeface="Times New Roman"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Our efforts resulted in securing a partnership with the National AHEC Organization who allowed us to give a four-hour pre-conference workshop at their annual meeting in June 2010</a:t>
            </a:r>
          </a:p>
          <a:p>
            <a:r>
              <a:rPr lang="en-US">
                <a:latin typeface="Times New Roman" charset="0"/>
              </a:rPr>
              <a:t>Over 60 people attended the NAO pre-conference workshop which  included representatives from 20 colleges of osteopathic medicine; this led to a significant partnership with the American Association of Colleges of Osteopathic Medicine</a:t>
            </a:r>
          </a:p>
          <a:p>
            <a:r>
              <a:rPr lang="en-US">
                <a:latin typeface="Times New Roman" charset="0"/>
              </a:rPr>
              <a:t>In addition, we identified over a dozen medical school programs already teaching the Task Force recommendations; instructors were incorporating the recommendations into their curriculum and shared this information with us to provide examples and resources that could help inform other schools of medicine</a:t>
            </a:r>
          </a:p>
          <a:p>
            <a:endParaRPr lang="en-US">
              <a:latin typeface="Times New Roman"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We had good success in presenting to national organizations. This list is an example of the organizations.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We held three web conferences:</a:t>
            </a:r>
          </a:p>
          <a:p>
            <a:r>
              <a:rPr lang="en-US">
                <a:latin typeface="Times New Roman" charset="0"/>
              </a:rPr>
              <a:t>The first was for the National Council of Asian Pacific Islander Physicians or NCAPIP – about 70 physicians attended this event, both live in San Francisco and online</a:t>
            </a:r>
          </a:p>
          <a:p>
            <a:r>
              <a:rPr lang="en-US">
                <a:latin typeface="Times New Roman" charset="0"/>
              </a:rPr>
              <a:t>The AANP accredited our web conference for continuing education; 60 nurse practitioners for the live Web conference and since that time over 80 people have viewed the archived version making our current numbers a total of 148 people; AANP will archive throughout 9/30/12 at their expense. </a:t>
            </a:r>
          </a:p>
          <a:p>
            <a:r>
              <a:rPr lang="en-US">
                <a:latin typeface="Times New Roman" charset="0"/>
              </a:rPr>
              <a:t>The AAPA also accredited  the web conference we did for physician assistants for continuing education; 60 attended and event will be archived at AAPA for three months</a:t>
            </a:r>
          </a:p>
          <a:p>
            <a:r>
              <a:rPr lang="en-US">
                <a:latin typeface="Times New Roman" charset="0"/>
              </a:rPr>
              <a:t>We did not have time to develop and hold a Web conference for the APhA; however, the APhA helped us develop a slide deck accredited for continuing education for pharmacists that will be available through AHRQ</a:t>
            </a:r>
            <a:r>
              <a:rPr lang="ja-JP" altLang="en-US">
                <a:latin typeface="Times New Roman" charset="0"/>
              </a:rPr>
              <a:t>’</a:t>
            </a:r>
            <a:r>
              <a:rPr lang="en-US">
                <a:latin typeface="Times New Roman" charset="0"/>
              </a:rPr>
              <a:t>s Web site</a:t>
            </a:r>
          </a:p>
          <a:p>
            <a:r>
              <a:rPr lang="en-US" b="1">
                <a:latin typeface="Times New Roman" charset="0"/>
              </a:rPr>
              <a:t>					</a:t>
            </a:r>
            <a:endParaRPr lang="en-US">
              <a:latin typeface="Times New Roman" charset="0"/>
            </a:endParaRPr>
          </a:p>
          <a:p>
            <a:r>
              <a:rPr lang="en-US">
                <a:latin typeface="Times New Roman" charset="0"/>
              </a:rPr>
              <a:t> </a:t>
            </a:r>
          </a:p>
          <a:p>
            <a:endParaRPr lang="en-US">
              <a:latin typeface="Times New Roman"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1400">
                <a:latin typeface="Times New Roman" charset="0"/>
              </a:rPr>
              <a:t>In year one, we had limited success in recruiting AHECs. They vary greatly across the United States; while they are willing to work on implementation, their influence over health education curricula is limited. Their focus is to maintain panel of volunteer preceptors to teach medical students during their community-based clinical rotations; as a solution, we  targeted specific AHECs who could influence curricula . For example, we provided technical assistance to the SouthWestern Colorado AHEC and the University of Colorado Health Sciences Center, School of Medicine, to incorporate USPSTF recommendations in their curriculum. As a result:  </a:t>
            </a:r>
          </a:p>
          <a:p>
            <a:pPr>
              <a:lnSpc>
                <a:spcPct val="80000"/>
              </a:lnSpc>
            </a:pPr>
            <a:r>
              <a:rPr lang="en-US" sz="1400">
                <a:latin typeface="Times New Roman" charset="0"/>
              </a:rPr>
              <a:t>The University provides a description and summary of the USPSTF recommendations in the students</a:t>
            </a:r>
            <a:r>
              <a:rPr lang="ja-JP" altLang="en-US" sz="1400">
                <a:latin typeface="Times New Roman" charset="0"/>
              </a:rPr>
              <a:t>’</a:t>
            </a:r>
            <a:r>
              <a:rPr lang="en-US" sz="1400">
                <a:latin typeface="Times New Roman" charset="0"/>
              </a:rPr>
              <a:t> clerkship orientation. It includes a link and instructions to download the electronic Preventive Services Selector tool, which is a free electronic application based on the current recommendations of the USPSTF. It is available online and can be downloaded to a handheld device</a:t>
            </a:r>
          </a:p>
          <a:p>
            <a:pPr>
              <a:lnSpc>
                <a:spcPct val="80000"/>
              </a:lnSpc>
            </a:pPr>
            <a:r>
              <a:rPr lang="en-US" sz="1400">
                <a:latin typeface="Times New Roman" charset="0"/>
              </a:rPr>
              <a:t>The SouthWestern Colorado AHEC asks the preceptors to help teach Task Force recommendations to medical students</a:t>
            </a:r>
            <a:r>
              <a:rPr lang="en-US" sz="1400" i="1">
                <a:latin typeface="Times New Roman" charset="0"/>
              </a:rPr>
              <a:t>.</a:t>
            </a:r>
            <a:r>
              <a:rPr lang="en-US" sz="1400">
                <a:latin typeface="Times New Roman" charset="0"/>
              </a:rPr>
              <a:t> Students keep a log of all patients they see during their clinical training. They also record whether they addressed the clinical preventive service(s) identified for that patient by the </a:t>
            </a:r>
            <a:r>
              <a:rPr lang="en-US" sz="1400" i="1">
                <a:latin typeface="Times New Roman" charset="0"/>
              </a:rPr>
              <a:t>e</a:t>
            </a:r>
            <a:r>
              <a:rPr lang="en-US" sz="1400">
                <a:latin typeface="Times New Roman" charset="0"/>
              </a:rPr>
              <a:t>PSS.</a:t>
            </a:r>
          </a:p>
          <a:p>
            <a:pPr>
              <a:lnSpc>
                <a:spcPct val="80000"/>
              </a:lnSpc>
            </a:pPr>
            <a:endParaRPr lang="en-US" sz="1400">
              <a:latin typeface="Times New Roman" charset="0"/>
            </a:endParaRPr>
          </a:p>
          <a:p>
            <a:pPr>
              <a:lnSpc>
                <a:spcPct val="80000"/>
              </a:lnSpc>
            </a:pPr>
            <a:endParaRPr lang="en-US" sz="1400">
              <a:latin typeface="Times New Roman"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lnSpc>
                <a:spcPct val="90000"/>
              </a:lnSpc>
            </a:pPr>
            <a:r>
              <a:rPr lang="en-US" sz="1000">
                <a:latin typeface="Times New Roman" charset="0"/>
              </a:rPr>
              <a:t>Difficult for instructors to create new materials due to time and resource constraints). In addition, adding curriculum is a long process with many approval levels.</a:t>
            </a:r>
          </a:p>
          <a:p>
            <a:pPr>
              <a:lnSpc>
                <a:spcPct val="90000"/>
              </a:lnSpc>
            </a:pPr>
            <a:r>
              <a:rPr lang="en-US" sz="1000">
                <a:latin typeface="Times New Roman" charset="0"/>
              </a:rPr>
              <a:t>One of the solutions is to provide prevention recommendations in a way that does not require a new course. Instead, the material can be weaved into existing courses. </a:t>
            </a:r>
          </a:p>
          <a:p>
            <a:pPr>
              <a:lnSpc>
                <a:spcPct val="90000"/>
              </a:lnSpc>
            </a:pPr>
            <a:r>
              <a:rPr lang="en-US" sz="1000">
                <a:latin typeface="Times New Roman" charset="0"/>
              </a:rPr>
              <a:t>We developed a technical assistance guide that has examples of lesson plans and teaching activities from instructors at academic institutions who have successfully integrated the Task Force recommendations into their curricula. We make this technical assistance guide available on AHRQ</a:t>
            </a:r>
            <a:r>
              <a:rPr lang="ja-JP" altLang="en-US" sz="1000">
                <a:latin typeface="Times New Roman" charset="0"/>
              </a:rPr>
              <a:t>’</a:t>
            </a:r>
            <a:r>
              <a:rPr lang="en-US" sz="1000">
                <a:latin typeface="Times New Roman" charset="0"/>
              </a:rPr>
              <a:t>s web site. As of August 30, 2011, there have been over 14,500 </a:t>
            </a:r>
            <a:r>
              <a:rPr lang="ja-JP" altLang="en-US" sz="1000">
                <a:latin typeface="Times New Roman" charset="0"/>
              </a:rPr>
              <a:t>“</a:t>
            </a:r>
            <a:r>
              <a:rPr lang="en-US" sz="1000">
                <a:latin typeface="Times New Roman" charset="0"/>
              </a:rPr>
              <a:t>views</a:t>
            </a:r>
            <a:r>
              <a:rPr lang="ja-JP" altLang="en-US" sz="1000">
                <a:latin typeface="Times New Roman" charset="0"/>
              </a:rPr>
              <a:t>”</a:t>
            </a:r>
            <a:r>
              <a:rPr lang="en-US" sz="1000">
                <a:latin typeface="Times New Roman" charset="0"/>
              </a:rPr>
              <a:t> – a good indication of  usage of content</a:t>
            </a:r>
          </a:p>
          <a:p>
            <a:pPr>
              <a:lnSpc>
                <a:spcPct val="90000"/>
              </a:lnSpc>
            </a:pPr>
            <a:r>
              <a:rPr lang="en-US" sz="1000">
                <a:latin typeface="Times New Roman" charset="0"/>
              </a:rPr>
              <a:t>Dr. George Sawaya  (former Task Force member) prepared a presentation for instructors to use in undergraduate, graduate, and continuing medical education. As of August 30, 2011, 90 people had downloaded this presentation from AHRQ</a:t>
            </a:r>
            <a:r>
              <a:rPr lang="ja-JP" altLang="en-US" sz="1000">
                <a:latin typeface="Times New Roman" charset="0"/>
              </a:rPr>
              <a:t>’</a:t>
            </a:r>
            <a:r>
              <a:rPr lang="en-US" sz="1000">
                <a:latin typeface="Times New Roman" charset="0"/>
              </a:rPr>
              <a:t>s web site</a:t>
            </a:r>
          </a:p>
          <a:p>
            <a:pPr>
              <a:lnSpc>
                <a:spcPct val="90000"/>
              </a:lnSpc>
            </a:pPr>
            <a:r>
              <a:rPr lang="en-US" sz="1000">
                <a:latin typeface="Times New Roman" charset="0"/>
              </a:rPr>
              <a:t>The AACOM developed a slide deck called </a:t>
            </a:r>
            <a:r>
              <a:rPr lang="ja-JP" altLang="en-US" sz="1000">
                <a:latin typeface="Times New Roman" charset="0"/>
              </a:rPr>
              <a:t>“</a:t>
            </a:r>
            <a:r>
              <a:rPr lang="en-US" sz="1000">
                <a:latin typeface="Times New Roman" charset="0"/>
              </a:rPr>
              <a:t>Putting Prevention into Practice</a:t>
            </a:r>
            <a:r>
              <a:rPr lang="ja-JP" altLang="en-US" sz="1000">
                <a:latin typeface="Times New Roman" charset="0"/>
              </a:rPr>
              <a:t>”</a:t>
            </a:r>
            <a:r>
              <a:rPr lang="en-US" sz="1000">
                <a:latin typeface="Times New Roman" charset="0"/>
              </a:rPr>
              <a:t> to teach the Task Force recommendations in their colleges of osteopathic medicine. The director of the New Jersey</a:t>
            </a:r>
            <a:r>
              <a:rPr lang="en-US" sz="1000" i="1">
                <a:latin typeface="Times New Roman" charset="0"/>
              </a:rPr>
              <a:t> </a:t>
            </a:r>
            <a:r>
              <a:rPr lang="en-US" sz="1000">
                <a:latin typeface="Times New Roman" charset="0"/>
              </a:rPr>
              <a:t>AHEC is also an associate director for  the University of Medicine and Dentistry of New Jersey-School of Osteopathic Medicine (Elyse Perweiler, RN, MPP). She incorporated the Task Force recommendations in the curriculum for first- and second-year medical students. The recommendations are also introduced to students in non-classroom settings through the AHEC </a:t>
            </a:r>
          </a:p>
          <a:p>
            <a:pPr>
              <a:lnSpc>
                <a:spcPct val="90000"/>
              </a:lnSpc>
            </a:pPr>
            <a:r>
              <a:rPr lang="en-US" sz="1000">
                <a:latin typeface="Times New Roman" charset="0"/>
              </a:rPr>
              <a:t>(The first-year medical students</a:t>
            </a:r>
            <a:r>
              <a:rPr lang="ja-JP" altLang="en-US" sz="1000">
                <a:latin typeface="Times New Roman" charset="0"/>
              </a:rPr>
              <a:t>’</a:t>
            </a:r>
            <a:r>
              <a:rPr lang="en-US" sz="1000">
                <a:latin typeface="Times New Roman" charset="0"/>
              </a:rPr>
              <a:t> curriculum includes a 23-hour course, </a:t>
            </a:r>
            <a:r>
              <a:rPr lang="ja-JP" altLang="en-US" sz="1000">
                <a:latin typeface="Times New Roman" charset="0"/>
              </a:rPr>
              <a:t>“</a:t>
            </a:r>
            <a:r>
              <a:rPr lang="en-US" sz="1000">
                <a:latin typeface="Times New Roman" charset="0"/>
              </a:rPr>
              <a:t>Community Involved Primary Care,</a:t>
            </a:r>
            <a:r>
              <a:rPr lang="ja-JP" altLang="en-US" sz="1000">
                <a:latin typeface="Times New Roman" charset="0"/>
              </a:rPr>
              <a:t>”</a:t>
            </a:r>
            <a:r>
              <a:rPr lang="en-US" sz="1000">
                <a:latin typeface="Times New Roman" charset="0"/>
              </a:rPr>
              <a:t> in which teams of students identify health needs and disparities in their assigned communities and develop a health promotion intervention project. During the fall semester of the second year, students implement their health promotion projects in the community, One of the guidelines for the projects is that students incorporate the USPSTF recommendations. )</a:t>
            </a:r>
          </a:p>
          <a:p>
            <a:pPr>
              <a:lnSpc>
                <a:spcPct val="90000"/>
              </a:lnSpc>
            </a:pPr>
            <a:r>
              <a:rPr lang="en-US" sz="1000">
                <a:latin typeface="Times New Roman" charset="0"/>
              </a:rPr>
              <a:t>Two other schools of osteopathic medicine (University of West Virginia Western University of the Health Sciences) are using these project materials and the goal is for all 25 schools to incorporate the slide deck into their curriculum.</a:t>
            </a:r>
            <a:r>
              <a:rPr lang="en-US" sz="2000">
                <a:latin typeface="Times New Roman" charset="0"/>
              </a:rPr>
              <a:t> </a:t>
            </a:r>
            <a:endParaRPr lang="en-US" sz="1100">
              <a:latin typeface="Times New Roman" charset="0"/>
            </a:endParaRPr>
          </a:p>
          <a:p>
            <a:pPr>
              <a:lnSpc>
                <a:spcPct val="90000"/>
              </a:lnSpc>
            </a:pPr>
            <a:endParaRPr lang="en-US" sz="1000">
              <a:latin typeface="Times New Roman" charset="0"/>
            </a:endParaRPr>
          </a:p>
          <a:p>
            <a:pPr>
              <a:lnSpc>
                <a:spcPct val="90000"/>
              </a:lnSpc>
            </a:pPr>
            <a:endParaRPr lang="en-US" sz="1000">
              <a:latin typeface="Times New Roman"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noTextEdit="1"/>
          </p:cNvSpPr>
          <p:nvPr>
            <p:ph type="sldImg"/>
          </p:nvPr>
        </p:nvSpPr>
        <p:spPr>
          <a:xfrm>
            <a:off x="1143000" y="457200"/>
            <a:ext cx="4641850" cy="3481388"/>
          </a:xfrm>
          <a:ln/>
        </p:spPr>
      </p:sp>
      <p:sp>
        <p:nvSpPr>
          <p:cNvPr id="99331" name="Rectangle 3"/>
          <p:cNvSpPr>
            <a:spLocks noGrp="1" noChangeArrowheads="1"/>
          </p:cNvSpPr>
          <p:nvPr>
            <p:ph type="body" idx="1"/>
          </p:nvPr>
        </p:nvSpPr>
        <p:spPr>
          <a:xfrm>
            <a:off x="914400" y="4038600"/>
            <a:ext cx="5140325" cy="44243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117475" indent="-117475">
              <a:buFontTx/>
              <a:buChar char="•"/>
            </a:pPr>
            <a:endParaRPr lang="en-US" b="1">
              <a:latin typeface="Arial" charset="0"/>
              <a:cs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Hello everyone. I am going to be speaking about learning networks, a topic that is near and dear to my heart. My introduction to learning networks began in 2005 when we let our first set of KT contracts. I have overseen a number of LNs since then and I will be speaking to three in particular today. My colleagues in the audience  as well as our contractors who run these projects may have some difference experiences to share and I hope they will do so at the end of my presentation. Lets start off with a definition. Ettiene Wegner provided the first definition when he defined cop- which are also called learning networks.</a:t>
            </a:r>
          </a:p>
          <a:p>
            <a:endParaRPr lang="en-US">
              <a:latin typeface="Times New Roman" charset="0"/>
            </a:endParaRPr>
          </a:p>
          <a:p>
            <a:r>
              <a:rPr lang="en-US">
                <a:latin typeface="Times New Roman" charset="0"/>
              </a:rPr>
              <a:t>I have underlined the words share, interacting and ongoing basis as these activities are key to a LN.  While the first definition say this, just wanted to hone in on the fact that they are set up for the primary purpose of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These terms come from Etienne Wegner work on communities of practice- which can also be called learning networks</a:t>
            </a:r>
          </a:p>
          <a:p>
            <a:r>
              <a:rPr lang="en-US">
                <a:latin typeface="Times New Roman" charset="0"/>
              </a:rPr>
              <a:t>Domain- Shared commitment and competence to a topic  -basically a shared domain of interest.  Membership implies a commitment to this shared area of interest.  A domain of knowledge creates common ground, inspires members to participate, guides their learning and gives meaning to their actions. </a:t>
            </a:r>
          </a:p>
          <a:p>
            <a:endParaRPr lang="en-US">
              <a:latin typeface="Times New Roman" charset="0"/>
            </a:endParaRPr>
          </a:p>
          <a:p>
            <a:r>
              <a:rPr lang="en-US">
                <a:latin typeface="Times New Roman" charset="0"/>
              </a:rPr>
              <a:t>The notion of a community creates the social structure for learning. Basically how the members interact with each other with respect to the area of interest. So examples of this are in person meetings, webconferences, a member extranet. When I say extranet I mean an online space for members to share and learn. A strong community fosters interactions and encourages a willingness to share ideas.  </a:t>
            </a:r>
          </a:p>
          <a:p>
            <a:endParaRPr lang="en-US">
              <a:latin typeface="Times New Roman" charset="0"/>
            </a:endParaRPr>
          </a:p>
          <a:p>
            <a:r>
              <a:rPr lang="en-US">
                <a:latin typeface="Times New Roman" charset="0"/>
              </a:rPr>
              <a:t>While the domain provides the general area of interest for the community, the practice is the specific knowledge that the community develops, shares and maintains. Members share experiences, stories, tools, ways of addressing recurring problems- basically a shared practice.</a:t>
            </a:r>
          </a:p>
          <a:p>
            <a:endParaRPr lang="en-US">
              <a:latin typeface="Times New Roman" charset="0"/>
            </a:endParaRPr>
          </a:p>
          <a:p>
            <a:endParaRPr lang="en-US">
              <a:latin typeface="Times New Roman"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a:r>
              <a:rPr lang="en-US">
                <a:latin typeface="Times New Roman" charset="0"/>
              </a:rPr>
              <a:t>Practice based (e.g., Community of practice)</a:t>
            </a:r>
          </a:p>
          <a:p>
            <a:pPr lvl="2"/>
            <a:r>
              <a:rPr lang="en-US">
                <a:latin typeface="Times New Roman" charset="0"/>
              </a:rPr>
              <a:t>Voluntary participation</a:t>
            </a:r>
          </a:p>
          <a:p>
            <a:pPr lvl="2"/>
            <a:r>
              <a:rPr lang="en-US">
                <a:latin typeface="Times New Roman" charset="0"/>
              </a:rPr>
              <a:t>Self-organizing</a:t>
            </a:r>
          </a:p>
          <a:p>
            <a:pPr lvl="2"/>
            <a:r>
              <a:rPr lang="en-US">
                <a:latin typeface="Times New Roman" charset="0"/>
              </a:rPr>
              <a:t>Membership may change over time</a:t>
            </a:r>
          </a:p>
          <a:p>
            <a:pPr lvl="2"/>
            <a:r>
              <a:rPr lang="en-US">
                <a:latin typeface="Times New Roman" charset="0"/>
              </a:rPr>
              <a:t>Interchange between novices, peers and experts highlighted</a:t>
            </a:r>
          </a:p>
          <a:p>
            <a:pPr lvl="1"/>
            <a:r>
              <a:rPr lang="en-US">
                <a:latin typeface="Times New Roman" charset="0"/>
              </a:rPr>
              <a:t>Task-based (e.g., focused on initiative or problem)</a:t>
            </a:r>
          </a:p>
          <a:p>
            <a:pPr lvl="2"/>
            <a:r>
              <a:rPr lang="en-US">
                <a:latin typeface="Times New Roman" charset="0"/>
              </a:rPr>
              <a:t>Related to completion of a short-term task, or implementation of some initiative (End state for community almost always assured)</a:t>
            </a:r>
          </a:p>
          <a:p>
            <a:pPr lvl="2"/>
            <a:r>
              <a:rPr lang="en-US">
                <a:latin typeface="Times New Roman" charset="0"/>
              </a:rPr>
              <a:t>Group identity is temporary</a:t>
            </a:r>
          </a:p>
          <a:p>
            <a:pPr lvl="2"/>
            <a:r>
              <a:rPr lang="en-US">
                <a:latin typeface="Times New Roman" charset="0"/>
              </a:rPr>
              <a:t>Members may be assigned to a task-based community</a:t>
            </a:r>
          </a:p>
          <a:p>
            <a:pPr lvl="2"/>
            <a:r>
              <a:rPr lang="en-US">
                <a:latin typeface="Times New Roman" charset="0"/>
              </a:rPr>
              <a:t>May require larger authoritative organization providing clear direction, specific tasks and deadlines</a:t>
            </a:r>
          </a:p>
          <a:p>
            <a:pPr lvl="1"/>
            <a:r>
              <a:rPr lang="en-US">
                <a:latin typeface="Times New Roman" charset="0"/>
              </a:rPr>
              <a:t>Knowledge based (e.g., Researcher communities) – find out more about these</a:t>
            </a:r>
          </a:p>
          <a:p>
            <a:pPr lvl="2"/>
            <a:r>
              <a:rPr lang="en-US">
                <a:latin typeface="Times New Roman" charset="0"/>
              </a:rPr>
              <a:t>Members all know one another</a:t>
            </a:r>
          </a:p>
          <a:p>
            <a:pPr lvl="2"/>
            <a:r>
              <a:rPr lang="en-US">
                <a:latin typeface="Times New Roman" charset="0"/>
              </a:rPr>
              <a:t>Credentials and actual contributions define one</a:t>
            </a:r>
            <a:r>
              <a:rPr lang="ja-JP" altLang="en-US">
                <a:latin typeface="Times New Roman" charset="0"/>
              </a:rPr>
              <a:t>’</a:t>
            </a:r>
            <a:r>
              <a:rPr lang="en-US">
                <a:latin typeface="Times New Roman" charset="0"/>
              </a:rPr>
              <a:t>s identity</a:t>
            </a:r>
          </a:p>
          <a:p>
            <a:pPr lvl="2"/>
            <a:r>
              <a:rPr lang="en-US">
                <a:latin typeface="Times New Roman" charset="0"/>
              </a:rPr>
              <a:t>Long-term commitment to build knowledge domain</a:t>
            </a:r>
          </a:p>
          <a:p>
            <a:endParaRPr lang="en-US">
              <a:latin typeface="Times New Roman"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Will call that HRO for short</a:t>
            </a:r>
          </a:p>
          <a:p>
            <a:r>
              <a:rPr lang="en-US">
                <a:latin typeface="Times New Roman" charset="0"/>
              </a:rPr>
              <a:t>QIO for short</a:t>
            </a:r>
          </a:p>
          <a:p>
            <a:r>
              <a:rPr lang="en-US">
                <a:latin typeface="Times New Roman" charset="0"/>
              </a:rPr>
              <a:t>MMDLN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Tx/>
              <a:buChar char="•"/>
            </a:pPr>
            <a:r>
              <a:rPr lang="en-US">
                <a:latin typeface="Arial" charset="0"/>
                <a:cs typeface="Arial" charset="0"/>
              </a:rPr>
              <a:t>MARKETING AND IMPLEMENTATION IS A JOURNEY FOR EACH AND EVERY PRODUCT OR RESEARCH THAT WE DISSEMINATE!</a:t>
            </a:r>
          </a:p>
          <a:p>
            <a:pPr marL="228600" indent="-228600">
              <a:buFontTx/>
              <a:buChar char="•"/>
            </a:pPr>
            <a:endParaRPr lang="en-US">
              <a:latin typeface="Arial" charset="0"/>
              <a:cs typeface="Arial" charset="0"/>
            </a:endParaRPr>
          </a:p>
          <a:p>
            <a:pPr marL="228600" indent="-228600">
              <a:buFontTx/>
              <a:buChar char="•"/>
            </a:pPr>
            <a:r>
              <a:rPr lang="en-US">
                <a:latin typeface="Arial" charset="0"/>
                <a:cs typeface="Arial" charset="0"/>
              </a:rPr>
              <a:t>SIMPLY PUT,  IT BEGINS WITH RAISING AWARENESS. THE MEDIA PLAYS AN IMPORTANT ROLE IN THIS, IN TERMS OF GETTING THE WORD OUT ABOUT A LOT OF THE THINGS THAT THE AGENCY IS INVOLVED IN, AND WE WORK WITH OUR EXPERTS IN THE DIFFERENT OFFICES AND CENTERS TO KEEP ABREAST OF ANY DEVELOPMENTS THAT MIGHT GENERATE MEDIA ATTENTION.</a:t>
            </a:r>
          </a:p>
          <a:p>
            <a:pPr marL="228600" indent="-228600"/>
            <a:endParaRPr lang="en-US">
              <a:latin typeface="Arial" charset="0"/>
              <a:cs typeface="Arial" charset="0"/>
            </a:endParaRPr>
          </a:p>
          <a:p>
            <a:pPr marL="228600" indent="-228600">
              <a:buFontTx/>
              <a:buChar char="•"/>
            </a:pPr>
            <a:r>
              <a:rPr lang="en-US">
                <a:latin typeface="Arial" charset="0"/>
                <a:cs typeface="Arial" charset="0"/>
              </a:rPr>
              <a:t>NEXT IS TARGETING THE POTENTIAL USERS.  WE WORK TO MAXIMIZE ANY MEDIA OPPORTUNITIES THAT ARE GENERATED WITH MARKETING EFFORTS. FOR EXAMPLE, A MARKETING PLAN IS CREATED AS WE ARE DEVELOPING THE NEWS RELEASE FOR A PARTICULAR PRODUCT, FINDING OR TOOL.</a:t>
            </a:r>
          </a:p>
          <a:p>
            <a:pPr marL="228600" indent="-228600">
              <a:buFontTx/>
              <a:buChar char="•"/>
            </a:pPr>
            <a:endParaRPr lang="en-US">
              <a:latin typeface="Arial" charset="0"/>
              <a:cs typeface="Arial" charset="0"/>
            </a:endParaRPr>
          </a:p>
          <a:p>
            <a:pPr marL="228600" indent="-228600">
              <a:buFontTx/>
              <a:buChar char="•"/>
            </a:pPr>
            <a:r>
              <a:rPr lang="en-US">
                <a:latin typeface="Arial" charset="0"/>
                <a:cs typeface="Arial" charset="0"/>
              </a:rPr>
              <a:t>AND  NEXT IS TECHNICAL ASSISTANCE -- HELP GET OUR WORK INTO THE HANDS OF THOSE WHO CAN USE IT THE MOST, WE ENGAGE IN KNOWLEDGE TRANSFER.</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Times New Roman" charset="0"/>
            </a:endParaRPr>
          </a:p>
          <a:p>
            <a:r>
              <a:rPr lang="en-US">
                <a:latin typeface="Times New Roman" charset="0"/>
              </a:rPr>
              <a:t>Task based- but was also in a way practice based. explain HRO. Aircraft carriers, nuclear facilities, airlines are examples. Since the IOM report came out on the large number of preventable medical errors each year, hospital leaders have been interested in HRO theory.</a:t>
            </a:r>
          </a:p>
          <a:p>
            <a:r>
              <a:rPr lang="en-US">
                <a:latin typeface="Times New Roman" charset="0"/>
              </a:rPr>
              <a:t>Recruitment- this idea evolved from a small meeting on HROs for hospital leaders so we invited some of the participants as members. And then we asked those folks who they wanted in their LN and kept asking the question of all those we spoke to until we had 20 organizations, which we determine was the right number for this project. So basically the members were hand picking who they wanted to be part of this which automatically allowed for a certain level of trust. But we also had a few members join because our contractors or AHRQ staff knew them.  These folks were not as steeped in HRO but very interested in learning about it. While AHRQ had a few resources to assist members with becoming more reliable, most of the expertise for the task was with the members.  </a:t>
            </a:r>
          </a:p>
          <a:p>
            <a:endParaRPr lang="en-US">
              <a:latin typeface="Times New Roman" charset="0"/>
            </a:endParaRPr>
          </a:p>
          <a:p>
            <a:r>
              <a:rPr lang="en-US">
                <a:latin typeface="Times New Roman" charset="0"/>
              </a:rPr>
              <a:t>If you think about Roger</a:t>
            </a:r>
            <a:r>
              <a:rPr lang="ja-JP" altLang="en-US">
                <a:latin typeface="Times New Roman" charset="0"/>
              </a:rPr>
              <a:t>’</a:t>
            </a:r>
            <a:r>
              <a:rPr lang="en-US">
                <a:latin typeface="Times New Roman" charset="0"/>
              </a:rPr>
              <a:t>s innovation curve, most of our members were the innovators- although they wouldn</a:t>
            </a:r>
            <a:r>
              <a:rPr lang="ja-JP" altLang="en-US">
                <a:latin typeface="Times New Roman" charset="0"/>
              </a:rPr>
              <a:t>’</a:t>
            </a:r>
            <a:r>
              <a:rPr lang="en-US">
                <a:latin typeface="Times New Roman" charset="0"/>
              </a:rPr>
              <a:t>t say that. And even though 20 members, sometimes organizations had more than 1 person attend. </a:t>
            </a:r>
          </a:p>
          <a:p>
            <a:r>
              <a:rPr lang="en-US">
                <a:latin typeface="Times New Roman" charset="0"/>
              </a:rPr>
              <a:t>Activities- in person meetings most popular, webconferences and extranet not so much.</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xfrm>
            <a:off x="457200" y="4414838"/>
            <a:ext cx="6019800" cy="4183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Connected members- Learning networks are all about relationships and trust.  While some of the members knew one another- not all members knew each other.  Before our first meeting we had dinners the night before meeting started so members could get to know each other as people.  It really worked.  The first day of our first meeting members were already connected. First break was noisy! </a:t>
            </a:r>
          </a:p>
          <a:p>
            <a:r>
              <a:rPr lang="en-US">
                <a:latin typeface="Times New Roman" charset="0"/>
              </a:rPr>
              <a:t>Members connected- </a:t>
            </a:r>
            <a:r>
              <a:rPr lang="ja-JP" altLang="en-US">
                <a:latin typeface="Times New Roman" charset="0"/>
              </a:rPr>
              <a:t>“</a:t>
            </a:r>
            <a:r>
              <a:rPr lang="en-US">
                <a:latin typeface="Times New Roman" charset="0"/>
              </a:rPr>
              <a:t>Sharing and stealing</a:t>
            </a:r>
            <a:r>
              <a:rPr lang="ja-JP" altLang="en-US">
                <a:latin typeface="Times New Roman" charset="0"/>
              </a:rPr>
              <a:t>”</a:t>
            </a:r>
            <a:r>
              <a:rPr lang="en-US">
                <a:latin typeface="Times New Roman" charset="0"/>
              </a:rPr>
              <a:t> in between meetings, we were really trying to determine the connectedness between members and we thought we could do that by tracking when a member called us to connect with another member.  But that did not happen, members started calling each other on the phone directly when they had a question.  A few of our members would visit another member on their own time to learn more about a specific practice to operationalize HRO concepts.</a:t>
            </a:r>
          </a:p>
          <a:p>
            <a:r>
              <a:rPr lang="en-US">
                <a:latin typeface="Times New Roman" charset="0"/>
              </a:rPr>
              <a:t>When written, not many resources out there on this topic.  Users have found the guide to be very helpful.  To this day I will get requests for more information on the topic. Do I need to mention that developing products was ok under first set of KT contracts?</a:t>
            </a:r>
          </a:p>
          <a:p>
            <a:endParaRPr lang="en-US">
              <a:latin typeface="Times New Roman" charset="0"/>
            </a:endParaRPr>
          </a:p>
          <a:p>
            <a:r>
              <a:rPr lang="en-US">
                <a:latin typeface="Times New Roman" charset="0"/>
              </a:rPr>
              <a:t>Challenges-</a:t>
            </a:r>
          </a:p>
          <a:p>
            <a:r>
              <a:rPr lang="en-US">
                <a:latin typeface="Times New Roman" charset="0"/>
              </a:rPr>
              <a:t>Competing priorities, some curious about the group, but once formed found it didn</a:t>
            </a:r>
            <a:r>
              <a:rPr lang="ja-JP" altLang="en-US">
                <a:latin typeface="Times New Roman" charset="0"/>
              </a:rPr>
              <a:t>’</a:t>
            </a:r>
            <a:r>
              <a:rPr lang="en-US">
                <a:latin typeface="Times New Roman" charset="0"/>
              </a:rPr>
              <a:t>t meet their needs, some members felt badly that they did not have much to share- these were members who were interested in the topic but who had not done much.  They were engaged in terms of attending meetings, but admitted a lot of what they were learning would not be ready for implementation for a while.</a:t>
            </a:r>
          </a:p>
          <a:p>
            <a:r>
              <a:rPr lang="en-US">
                <a:latin typeface="Times New Roman" charset="0"/>
              </a:rPr>
              <a:t>Look at member surveys- did Delmarva have a final document on lessons learned?  Next step- I think if the members had more time to think about next steps the LN might have continued.  But our contracts are not ones where you can have idle time so we decided to end the LN.</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22882" name="Notes Placeholder 2"/>
          <p:cNvSpPr>
            <a:spLocks noGrp="1"/>
          </p:cNvSpPr>
          <p:nvPr>
            <p:ph type="body" idx="1"/>
          </p:nvPr>
        </p:nvSpPr>
        <p:spPr/>
        <p:txBody>
          <a:bodyPr/>
          <a:lstStyle/>
          <a:p>
            <a:r>
              <a:rPr lang="en-US" sz="1000">
                <a:latin typeface="Times New Roman" charset="0"/>
              </a:rPr>
              <a:t>This being my first LN, I learned the most.  A LN needs engaged and committed members to be successful and the best way to guarantee that is to be member driven. This means that the members determine how the LN should operate- topics, how often to meet, etc.  Now as the funder, we weigh in too, and what actually takes place especially in the beginning is a combination of what the members want and what we think makes sense. We had a lot of discussion at the beginnig of this project about how to refer to the people in the learning network.  We at first called them participants, but then we realized that is a very passive term.  So we started calling them members. You wouldn</a:t>
            </a:r>
            <a:r>
              <a:rPr lang="ja-JP" altLang="en-US" sz="1000">
                <a:latin typeface="Times New Roman" charset="0"/>
              </a:rPr>
              <a:t>’</a:t>
            </a:r>
            <a:r>
              <a:rPr lang="en-US" sz="1000">
                <a:latin typeface="Times New Roman" charset="0"/>
              </a:rPr>
              <a:t>t think something like this would have an impact, but it does, even if it subtle.</a:t>
            </a:r>
          </a:p>
          <a:p>
            <a:r>
              <a:rPr lang="en-US" sz="1000">
                <a:latin typeface="Times New Roman" charset="0"/>
              </a:rPr>
              <a:t>Building on this is the degree of commitment- ideally everyone is committed at the same level, but that is not always realistic, so you need at least a core group committed to keep the network moving along and to make decisions for the group.</a:t>
            </a:r>
          </a:p>
          <a:p>
            <a:r>
              <a:rPr lang="en-US" sz="1000">
                <a:latin typeface="Times New Roman" charset="0"/>
              </a:rPr>
              <a:t>Our goals were pretty broad, which wasn</a:t>
            </a:r>
            <a:r>
              <a:rPr lang="ja-JP" altLang="en-US" sz="1000">
                <a:latin typeface="Times New Roman" charset="0"/>
              </a:rPr>
              <a:t>’</a:t>
            </a:r>
            <a:r>
              <a:rPr lang="en-US" sz="1000">
                <a:latin typeface="Times New Roman" charset="0"/>
              </a:rPr>
              <a:t>t a problem at first, and it served us well for a year and a half. But members did want to change course and we were never able to agree on the next steps quickly.  So the approach we took with this learning network was to start broad and see where it took us.  Another approach would have been to start broad but have a goal in mind. In this case, we could have said- we will take 3-6 months to come up with a project that advances HRO concepts or we could have been very focused and said members will each pilot a specific intervention to implement HRO concepts</a:t>
            </a:r>
          </a:p>
          <a:p>
            <a:r>
              <a:rPr lang="en-US" sz="1000">
                <a:latin typeface="Times New Roman" charset="0"/>
              </a:rPr>
              <a:t>You cant plan to far in advance because you continually need a assess where you are and where you want to go.  With this LN, we could only plan out the next few months because what was learned along the way determined what the members were interested in learning next. This was really hard for me at first and made me nervous.  I was use to planning my work out for a year. But I did get use to this and now its how I operate.</a:t>
            </a:r>
          </a:p>
          <a:p>
            <a:r>
              <a:rPr lang="en-US" sz="1000">
                <a:latin typeface="Times New Roman" charset="0"/>
              </a:rPr>
              <a:t>Need to be open as to how people best interact. LNs will differ in how they want to communicate. This group did not use the member extranet, nor did they likes Webconferences as a way to communicate so we stopped using these as a communication mechanism.  That said, other LN do find these communication vehicles useful.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Everyone know what the QIOs are?</a:t>
            </a:r>
          </a:p>
          <a:p>
            <a:r>
              <a:rPr lang="en-US">
                <a:latin typeface="Times New Roman" charset="0"/>
              </a:rPr>
              <a:t>This project was focused on implementing two different AHRQ tools- one on reducing VTEs and another on improving medication reconciliation.</a:t>
            </a:r>
          </a:p>
          <a:p>
            <a:r>
              <a:rPr lang="en-US">
                <a:latin typeface="Times New Roman" charset="0"/>
              </a:rPr>
              <a:t>Barbara spoke about training and TA, and LN can have this as a component- this one did .  We trained members on how to implement the tools.  The learning network part was that Peer to peer sharing was important for participants when they were in the  implementation phase</a:t>
            </a:r>
          </a:p>
          <a:p>
            <a:r>
              <a:rPr lang="en-US">
                <a:latin typeface="Times New Roman" charset="0"/>
              </a:rPr>
              <a:t>Recruitment- IPRO which is a QIO recruited other QIOs.  Since the tools we focused on helped QIOs with the work the were required to do for CMS, recruitment was fairly easy and done fairly quickly</a:t>
            </a:r>
          </a:p>
          <a:p>
            <a:r>
              <a:rPr lang="en-US">
                <a:latin typeface="Times New Roman" charset="0"/>
              </a:rPr>
              <a:t>Set up as a mini IHI collaborative.  Each state had their own LNs.  As part of that ,Each state had its own 2 in person  training sessions.  Sessions were spaced a few months apart an in between we had support calls.  After the second training sessions we had national support calls where all states were on the same call. We had a member extranet which would have periods where it was pretty active.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xfrm>
            <a:off x="381000" y="4414838"/>
            <a:ext cx="6019800" cy="4183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Training highly rated- face to face learning sessions essential to foster collaborative learning. Trying to do training by Webconf or online would not work for this type of project. Face to face trainings need to be well facilitated with staff who have the right skill set. We were lucky that we were able to engage the toolkit developers in this project.  They were the champions that many participants relied on to get support for implementing the initiative in their own settings.</a:t>
            </a:r>
          </a:p>
          <a:p>
            <a:r>
              <a:rPr lang="en-US">
                <a:latin typeface="Times New Roman" charset="0"/>
              </a:rPr>
              <a:t>Implementation in short period of time- really helped that our focus was aligned with initiatives and regulatory requirements taking place. Sg</a:t>
            </a:r>
          </a:p>
          <a:p>
            <a:r>
              <a:rPr lang="en-US">
                <a:latin typeface="Times New Roman" charset="0"/>
              </a:rPr>
              <a:t>Insert some of the process measures. We are hopeful that over time this project will result in improved outcome measures </a:t>
            </a:r>
          </a:p>
          <a:p>
            <a:r>
              <a:rPr lang="en-US">
                <a:latin typeface="Times New Roman" charset="0"/>
              </a:rPr>
              <a:t>Having state specific LNs made this project expensive.  We could not take all comers.  But the individualized attention I think was a key to the success. If your LN is too large, meetings become less personal and harded for the group to connect as a whole.</a:t>
            </a:r>
          </a:p>
          <a:p>
            <a:r>
              <a:rPr lang="en-US">
                <a:latin typeface="Times New Roman" charset="0"/>
              </a:rPr>
              <a:t>When you have as many providers involved in a project that requires implementation, you are going to have some drop off.  While we did a readiness assessement during the recruitment phase, you cant anticipate changes in leadership, competing priorities becoming more important or difficulty in an organizations ability to justify the resources once they have a better understanding of what is really involved.</a:t>
            </a:r>
          </a:p>
          <a:p>
            <a:r>
              <a:rPr lang="en-US">
                <a:latin typeface="Times New Roman" charset="0"/>
              </a:rPr>
              <a:t>We love involving the toolkit developers in our trainings.  But they tend to be really busy folks and sometimes don</a:t>
            </a:r>
            <a:r>
              <a:rPr lang="ja-JP" altLang="en-US">
                <a:latin typeface="Times New Roman" charset="0"/>
              </a:rPr>
              <a:t>’</a:t>
            </a:r>
            <a:r>
              <a:rPr lang="en-US">
                <a:latin typeface="Times New Roman" charset="0"/>
              </a:rPr>
              <a:t>t have the time to be involved.  So its important to find others who have implemented the tool to play this role- this is eaiser once the tool has been out in the field- its much harded to do when a tool is new.</a:t>
            </a:r>
          </a:p>
          <a:p>
            <a:endParaRPr lang="en-US">
              <a:latin typeface="Times New Roman"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You cannot always tell who will complete the project.  You can have folks who are really interested in the project and doing hard work to improve care but for various reasons end up needing to drop out.  Their leadership could change, or a competing priority arises that becomes more important, or the members doesn</a:t>
            </a:r>
            <a:r>
              <a:rPr lang="ja-JP" altLang="en-US">
                <a:latin typeface="Times New Roman" charset="0"/>
              </a:rPr>
              <a:t>’</a:t>
            </a:r>
            <a:r>
              <a:rPr lang="en-US">
                <a:latin typeface="Times New Roman" charset="0"/>
              </a:rPr>
              <a:t>t realize how many resources are required until they are well into the project.  </a:t>
            </a:r>
          </a:p>
          <a:p>
            <a:endParaRPr lang="en-US">
              <a:latin typeface="Times New Roman" charset="0"/>
            </a:endParaRPr>
          </a:p>
          <a:p>
            <a:r>
              <a:rPr lang="en-US">
                <a:latin typeface="Times New Roman" charset="0"/>
              </a:rPr>
              <a:t>In order to make it worth our while to support a state, we needed a certain number of members per State. So we overrecruited to acccount for drop off.</a:t>
            </a:r>
          </a:p>
          <a:p>
            <a:endParaRPr lang="en-US">
              <a:latin typeface="Times New Roman" charset="0"/>
            </a:endParaRPr>
          </a:p>
          <a:p>
            <a:r>
              <a:rPr lang="en-US">
                <a:latin typeface="Times New Roman" charset="0"/>
              </a:rPr>
              <a:t>This is a project that would benefit from longer term sharing as implementation continues. We have other project we want to fund at AHRQ so its difficult for us to keep funded a project that has been completed with good outcomes.   Unclear if that will continue when the project ends</a:t>
            </a:r>
          </a:p>
        </p:txBody>
      </p:sp>
      <p:sp>
        <p:nvSpPr>
          <p:cNvPr id="109572" name="Slide Number Placeholder 3"/>
          <p:cNvSpPr>
            <a:spLocks noGrp="1"/>
          </p:cNvSpPr>
          <p:nvPr>
            <p:ph type="sldNum" sz="quarter" idx="4294967295"/>
          </p:nvPr>
        </p:nvSpPr>
        <p:spPr bwMode="auto">
          <a:xfrm>
            <a:off x="3970338" y="8829675"/>
            <a:ext cx="3038475"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fld id="{0804F447-5379-914D-BEE6-0CF174BC26D9}" type="slidenum">
              <a:rPr lang="en-US"/>
              <a:pPr/>
              <a:t>52</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This network was formed because the Medicaid medical directors felt isolated and wanted to connect with each other to learn and share. </a:t>
            </a:r>
          </a:p>
          <a:p>
            <a:r>
              <a:rPr lang="en-US">
                <a:latin typeface="Times New Roman" charset="0"/>
              </a:rPr>
              <a:t>Members focus on focused on promoting and sharing best practices for the medical direction of State Medicaid programs; </a:t>
            </a:r>
          </a:p>
          <a:p>
            <a:r>
              <a:rPr lang="en-US">
                <a:latin typeface="Times New Roman" charset="0"/>
              </a:rPr>
              <a:t>This group started because the Mediciad med director for california at the time wanted to connect with her peers- there was not an existing mechanism to do so. Recruitment is easy compared to other LNs because there is fixed number of people who can be members and you know who they are.</a:t>
            </a:r>
          </a:p>
          <a:p>
            <a:endParaRPr lang="en-US">
              <a:latin typeface="Times New Roman" charset="0"/>
            </a:endParaRPr>
          </a:p>
          <a:p>
            <a:r>
              <a:rPr lang="en-US">
                <a:latin typeface="Times New Roman" charset="0"/>
              </a:rPr>
              <a:t>All of these activities work for our members, although no surprise that they like in person meetings best, even though its hard for members to break away from the work on their respective desks. You can see the maturity of this group in terms of the fact that they have elected a SC to represent the membership in making decisions about the LN.  The SC meets monthly. This group has recently started working on group projects- so you could say that in addition to being practice based, they are also task based</a:t>
            </a:r>
          </a:p>
          <a:p>
            <a:endParaRPr lang="en-US">
              <a:latin typeface="Times New Roman" charset="0"/>
            </a:endParaRPr>
          </a:p>
          <a:p>
            <a:endParaRPr lang="en-US">
              <a:latin typeface="Times New Roman" charset="0"/>
            </a:endParaRPr>
          </a:p>
        </p:txBody>
      </p:sp>
      <p:sp>
        <p:nvSpPr>
          <p:cNvPr id="110596" name="Slide Number Placeholder 3"/>
          <p:cNvSpPr>
            <a:spLocks noGrp="1"/>
          </p:cNvSpPr>
          <p:nvPr>
            <p:ph type="sldNum" sz="quarter" idx="4294967295"/>
          </p:nvPr>
        </p:nvSpPr>
        <p:spPr bwMode="auto">
          <a:xfrm>
            <a:off x="3970338" y="8829675"/>
            <a:ext cx="3038475"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fld id="{1B806727-7569-A942-9D12-8A215CDBF2EA}" type="slidenum">
              <a:rPr lang="en-US"/>
              <a:pPr/>
              <a:t>53</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xfrm>
            <a:off x="533400" y="4414838"/>
            <a:ext cx="6019800" cy="4183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Longest running LN at AHRQ</a:t>
            </a:r>
          </a:p>
          <a:p>
            <a:r>
              <a:rPr lang="en-US">
                <a:latin typeface="Times New Roman" charset="0"/>
              </a:rPr>
              <a:t>Engaged- members enjoy getting together, a lot of friendships have been formed and they are very engaged with AHRQ- they are using our products to help inform decisionmaking, they serve on various AHRQ committees (NAC, NAC subcommittees, EHC stakeholder groups, key informants for EHC specific reports)</a:t>
            </a:r>
          </a:p>
          <a:p>
            <a:r>
              <a:rPr lang="en-US">
                <a:latin typeface="Times New Roman" charset="0"/>
              </a:rPr>
              <a:t>The LN formed a SC 4 years ago. They make decisions for the group.  They have a charter and mission statement and a document on how to handle certain types of decisions</a:t>
            </a:r>
          </a:p>
          <a:p>
            <a:r>
              <a:rPr lang="en-US">
                <a:latin typeface="Times New Roman" charset="0"/>
              </a:rPr>
              <a:t>Group project- members have more recently started collecting and sharing data to benchmark performance and share best practices in the area of antipsychotic med use in children and readmissions. This is really exciting, most of the LN I have overseen never get to this stage.</a:t>
            </a:r>
          </a:p>
          <a:p>
            <a:r>
              <a:rPr lang="en-US">
                <a:latin typeface="Times New Roman" charset="0"/>
              </a:rPr>
              <a:t>Our members have told us that they have seen less turnover in the MMD position and partly credit the LN.  Many members have come to their first meeting as a new MMD and find they have a group that is eager to help them in their new job. </a:t>
            </a:r>
          </a:p>
          <a:p>
            <a:endParaRPr lang="en-US">
              <a:latin typeface="Times New Roman" charset="0"/>
            </a:endParaRPr>
          </a:p>
          <a:p>
            <a:r>
              <a:rPr lang="en-US">
                <a:latin typeface="Times New Roman" charset="0"/>
              </a:rPr>
              <a:t>Connected </a:t>
            </a:r>
          </a:p>
          <a:p>
            <a:r>
              <a:rPr lang="en-US">
                <a:latin typeface="Times New Roman" charset="0"/>
              </a:rPr>
              <a:t>Outgrowing current structure- they want to keep LN going, but interested in other activities too Not limited to just LN</a:t>
            </a:r>
          </a:p>
          <a:p>
            <a:endParaRPr lang="en-US">
              <a:latin typeface="Times New Roman" charset="0"/>
            </a:endParaRPr>
          </a:p>
          <a:p>
            <a:r>
              <a:rPr lang="en-US">
                <a:latin typeface="Times New Roman" charset="0"/>
              </a:rPr>
              <a:t>Challenge- lots going on/resource intensive</a:t>
            </a:r>
          </a:p>
          <a:p>
            <a:endParaRPr lang="en-US">
              <a:latin typeface="Times New Roman" charset="0"/>
            </a:endParaRPr>
          </a:p>
          <a:p>
            <a:r>
              <a:rPr lang="en-US">
                <a:latin typeface="Times New Roman" charset="0"/>
              </a:rPr>
              <a:t>Change order of these bullets?</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I have heard a lot of people say that extranets don</a:t>
            </a:r>
            <a:r>
              <a:rPr lang="ja-JP" altLang="en-US">
                <a:latin typeface="Times New Roman" charset="0"/>
              </a:rPr>
              <a:t>’</a:t>
            </a:r>
            <a:r>
              <a:rPr lang="en-US">
                <a:latin typeface="Times New Roman" charset="0"/>
              </a:rPr>
              <a:t>t work. But for this group it really does.  Members regularly use the extranet to ask questions of other members about specific policies.  Part of the reason its successful is that the member are so connected so they do want to help out their peers.</a:t>
            </a:r>
          </a:p>
          <a:p>
            <a:r>
              <a:rPr lang="en-US">
                <a:latin typeface="Times New Roman" charset="0"/>
              </a:rPr>
              <a:t>SC- having a group to answer questions and provide direction on where the group wants to go is invaluable.  Without it, you can have months go by without a clear idea of what the group wants since members are very busy and you would need to wait until the next time you had an event.  </a:t>
            </a:r>
          </a:p>
        </p:txBody>
      </p:sp>
      <p:sp>
        <p:nvSpPr>
          <p:cNvPr id="112644" name="Slide Number Placeholder 3"/>
          <p:cNvSpPr>
            <a:spLocks noGrp="1"/>
          </p:cNvSpPr>
          <p:nvPr>
            <p:ph type="sldNum" sz="quarter" idx="4294967295"/>
          </p:nvPr>
        </p:nvSpPr>
        <p:spPr bwMode="auto">
          <a:xfrm>
            <a:off x="3970338" y="8829675"/>
            <a:ext cx="3038475"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fld id="{BE5698E9-CB14-5F48-B23F-7FA3772F4999}" type="slidenum">
              <a:rPr lang="en-US"/>
              <a:pPr/>
              <a:t>55</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Learning Networks are a specific type of knowledge transfer strategy that are only useful if community interaction is emphasized</a:t>
            </a:r>
          </a:p>
          <a:p>
            <a:r>
              <a:rPr lang="en-US">
                <a:latin typeface="Times New Roman" charset="0"/>
              </a:rPr>
              <a:t>Not all knowledge transfer problems are best solved with learning networks</a:t>
            </a:r>
          </a:p>
          <a:p>
            <a:r>
              <a:rPr lang="en-US">
                <a:latin typeface="Times New Roman" charset="0"/>
              </a:rPr>
              <a:t>Learning Networks in which the members do not interact are not effective. A different method of knowledge transfer should be used if community interaction is not emphasized because at the end of the day- a learning network</a:t>
            </a:r>
            <a:r>
              <a:rPr lang="ja-JP" altLang="en-US">
                <a:latin typeface="Times New Roman" charset="0"/>
              </a:rPr>
              <a:t>’</a:t>
            </a:r>
            <a:r>
              <a:rPr lang="en-US">
                <a:latin typeface="Times New Roman" charset="0"/>
              </a:rPr>
              <a:t>s success is, to a large degree, dependent on the commitment and energy of its members</a:t>
            </a:r>
          </a:p>
          <a:p>
            <a:r>
              <a:rPr lang="en-US">
                <a:latin typeface="Times New Roman" charset="0"/>
              </a:rPr>
              <a:t>Funded support structures (and staff) are often required to fully enable larger learning networks- I have mentioned staffing throughout his presentation.  But I havent yet made the point that all our LNs needed to be appropriately staffed.  There is a lot of work that goes on in between planned opportunities to interaction- in terms of setting up those events as well as keeping track of issues, answering questions, managing information shared (taking meeting notes, overseeing extranets)</a:t>
            </a:r>
          </a:p>
          <a:p>
            <a:r>
              <a:rPr lang="en-US">
                <a:latin typeface="Times New Roman" charset="0"/>
              </a:rPr>
              <a:t>When I say successful, I mean in terms of members being connected- lots of sharing and learning</a:t>
            </a:r>
          </a:p>
        </p:txBody>
      </p:sp>
      <p:sp>
        <p:nvSpPr>
          <p:cNvPr id="113668" name="Slide Number Placeholder 3"/>
          <p:cNvSpPr>
            <a:spLocks noGrp="1"/>
          </p:cNvSpPr>
          <p:nvPr>
            <p:ph type="sldNum" sz="quarter" idx="4294967295"/>
          </p:nvPr>
        </p:nvSpPr>
        <p:spPr bwMode="auto">
          <a:xfrm>
            <a:off x="3970338" y="8829675"/>
            <a:ext cx="3038475"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fld id="{7943B4ED-248F-EE43-BB0E-DCDE5D284AF5}" type="slidenum">
              <a:rPr lang="en-US"/>
              <a:pPr/>
              <a:t>56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atin typeface="Arial" charset="0"/>
                <a:cs typeface="Arial" charset="0"/>
              </a:rPr>
              <a:t>IN ITS SIMPLEST FORM, KNOWLEDGE TRANSFER IS MARKETING AND DISSEMINATION, BUT AS YOU KNOW, IT ALSO INCLUDES RAISING AWARENESS, TOO. </a:t>
            </a:r>
          </a:p>
          <a:p>
            <a:pPr>
              <a:lnSpc>
                <a:spcPct val="90000"/>
              </a:lnSpc>
            </a:pPr>
            <a:endParaRPr lang="en-US">
              <a:latin typeface="Arial" charset="0"/>
              <a:cs typeface="Arial" charset="0"/>
            </a:endParaRPr>
          </a:p>
          <a:p>
            <a:pPr>
              <a:lnSpc>
                <a:spcPct val="90000"/>
              </a:lnSpc>
            </a:pPr>
            <a:r>
              <a:rPr lang="en-US">
                <a:latin typeface="Arial" charset="0"/>
                <a:cs typeface="Arial" charset="0"/>
              </a:rPr>
              <a:t>IT</a:t>
            </a:r>
            <a:r>
              <a:rPr lang="ja-JP" altLang="en-US">
                <a:latin typeface="Arial" charset="0"/>
                <a:cs typeface="Arial" charset="0"/>
              </a:rPr>
              <a:t>’</a:t>
            </a:r>
            <a:r>
              <a:rPr lang="en-US">
                <a:latin typeface="Arial" charset="0"/>
                <a:cs typeface="Arial" charset="0"/>
              </a:rPr>
              <a:t>S HELPINGPEOPLE TO ACTUALLY USE THE PRODUCTS BY ADRESSING BARRIERS OR NEEDS IN THEIR SETTINGS – AND ACHIEVING IMPLEMENTATION –BUT IT DOESN</a:t>
            </a:r>
            <a:r>
              <a:rPr lang="ja-JP" altLang="en-US">
                <a:latin typeface="Arial" charset="0"/>
                <a:cs typeface="Arial" charset="0"/>
              </a:rPr>
              <a:t>’</a:t>
            </a:r>
            <a:r>
              <a:rPr lang="en-US">
                <a:latin typeface="Arial" charset="0"/>
                <a:cs typeface="Arial" charset="0"/>
              </a:rPr>
              <a:t>T STOP THERE WE NOW HAVE TO FOLLOW UP WITH THE RESULTS. </a:t>
            </a:r>
          </a:p>
          <a:p>
            <a:pPr>
              <a:lnSpc>
                <a:spcPct val="90000"/>
              </a:lnSpc>
            </a:pPr>
            <a:endParaRPr lang="en-US">
              <a:latin typeface="Arial" charset="0"/>
              <a:cs typeface="Arial" charset="0"/>
            </a:endParaRPr>
          </a:p>
          <a:p>
            <a:pPr>
              <a:lnSpc>
                <a:spcPct val="90000"/>
              </a:lnSpc>
            </a:pPr>
            <a:r>
              <a:rPr lang="en-US">
                <a:latin typeface="Arial" charset="0"/>
                <a:cs typeface="Arial" charset="0"/>
              </a:rPr>
              <a:t>IT</a:t>
            </a:r>
            <a:r>
              <a:rPr lang="ja-JP" altLang="en-US">
                <a:latin typeface="Arial" charset="0"/>
                <a:cs typeface="Arial" charset="0"/>
              </a:rPr>
              <a:t>’</a:t>
            </a:r>
            <a:r>
              <a:rPr lang="en-US">
                <a:latin typeface="Arial" charset="0"/>
                <a:cs typeface="Arial" charset="0"/>
              </a:rPr>
              <a:t>S AN INTERACTIVE PROCESS</a:t>
            </a:r>
            <a:r>
              <a:rPr lang="en-US" b="1">
                <a:latin typeface="Arial" charset="0"/>
                <a:cs typeface="Arial" charset="0"/>
              </a:rPr>
              <a:t>.  AN </a:t>
            </a:r>
            <a:r>
              <a:rPr lang="en-US" b="1" u="sng">
                <a:latin typeface="Arial" charset="0"/>
                <a:cs typeface="Arial" charset="0"/>
              </a:rPr>
              <a:t>INTERCHANGE</a:t>
            </a:r>
            <a:r>
              <a:rPr lang="en-US" b="1">
                <a:latin typeface="Arial" charset="0"/>
                <a:cs typeface="Arial" charset="0"/>
              </a:rPr>
              <a:t> OF KNOWLEDGE. </a:t>
            </a:r>
          </a:p>
          <a:p>
            <a:pPr>
              <a:lnSpc>
                <a:spcPct val="90000"/>
              </a:lnSpc>
            </a:pPr>
            <a:endParaRPr lang="en-US">
              <a:latin typeface="Arial" charset="0"/>
              <a:cs typeface="Arial" charset="0"/>
            </a:endParaRPr>
          </a:p>
          <a:p>
            <a:pPr>
              <a:lnSpc>
                <a:spcPct val="90000"/>
              </a:lnSpc>
            </a:pPr>
            <a:r>
              <a:rPr lang="en-US">
                <a:latin typeface="Arial" charset="0"/>
                <a:cs typeface="Arial" charset="0"/>
              </a:rPr>
              <a:t>IT IS  NOT A ONE-TIME EVENT OR SIMPLY DISSEMINATION. </a:t>
            </a:r>
          </a:p>
          <a:p>
            <a:pPr>
              <a:lnSpc>
                <a:spcPct val="90000"/>
              </a:lnSpc>
            </a:pPr>
            <a:endParaRPr lang="en-US">
              <a:latin typeface="Arial" charset="0"/>
              <a:cs typeface="Arial" charset="0"/>
            </a:endParaRPr>
          </a:p>
          <a:p>
            <a:pPr>
              <a:lnSpc>
                <a:spcPct val="90000"/>
              </a:lnSpc>
            </a:pPr>
            <a:r>
              <a:rPr lang="en-US">
                <a:latin typeface="Arial" charset="0"/>
                <a:cs typeface="Arial" charset="0"/>
              </a:rPr>
              <a:t>WHAT WE</a:t>
            </a:r>
            <a:r>
              <a:rPr lang="ja-JP" altLang="en-US">
                <a:latin typeface="Arial" charset="0"/>
                <a:cs typeface="Arial" charset="0"/>
              </a:rPr>
              <a:t>’</a:t>
            </a:r>
            <a:r>
              <a:rPr lang="en-US">
                <a:latin typeface="Arial" charset="0"/>
                <a:cs typeface="Arial" charset="0"/>
              </a:rPr>
              <a:t>RE LOOKING FOR IS A CONTINUOUS LOOP OF INFORMATION. IT</a:t>
            </a:r>
            <a:r>
              <a:rPr lang="ja-JP" altLang="en-US">
                <a:latin typeface="Arial" charset="0"/>
                <a:cs typeface="Arial" charset="0"/>
              </a:rPr>
              <a:t>’</a:t>
            </a:r>
            <a:r>
              <a:rPr lang="en-US">
                <a:latin typeface="Arial" charset="0"/>
                <a:cs typeface="Arial" charset="0"/>
              </a:rPr>
              <a:t>S ABOUT FINDING OUT WHAT PEOPLE NEED AND HOW TO HELP THEM USE OUR PRODUCTS AND NOT STOPPING THERE.  TAKING THE EXTRA STEP TO LOOP BACK  TO FIND OUT THE IMPACT. </a:t>
            </a:r>
            <a:endParaRPr lang="en-US">
              <a:solidFill>
                <a:srgbClr val="C00000"/>
              </a:solidFill>
              <a:latin typeface="Arial" charset="0"/>
              <a:cs typeface="Arial"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noTextEdit="1"/>
          </p:cNvSpPr>
          <p:nvPr>
            <p:ph type="sldImg"/>
          </p:nvPr>
        </p:nvSpPr>
        <p:spPr>
          <a:xfrm>
            <a:off x="1143000" y="457200"/>
            <a:ext cx="4641850" cy="3481388"/>
          </a:xfrm>
          <a:ln/>
        </p:spPr>
      </p:sp>
      <p:sp>
        <p:nvSpPr>
          <p:cNvPr id="114691" name="Rectangle 3"/>
          <p:cNvSpPr>
            <a:spLocks noGrp="1" noChangeArrowheads="1"/>
          </p:cNvSpPr>
          <p:nvPr>
            <p:ph type="body" idx="1"/>
          </p:nvPr>
        </p:nvSpPr>
        <p:spPr>
          <a:xfrm>
            <a:off x="914400" y="4038600"/>
            <a:ext cx="5140325" cy="44243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117475" indent="-117475">
              <a:buFontTx/>
              <a:buChar char="•"/>
            </a:pPr>
            <a:endParaRPr lang="en-US" b="1">
              <a:latin typeface="Arial" charset="0"/>
              <a:cs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Tx/>
              <a:buChar char="•"/>
            </a:pPr>
            <a:r>
              <a:rPr lang="en-US" sz="1400">
                <a:latin typeface="Arial" charset="0"/>
                <a:cs typeface="Arial" charset="0"/>
              </a:rPr>
              <a:t>WE HAVE LEARNED A LOT THROUGH ALL OUR KT PROJECTS –CHALLENGES AND SUCCESSES HAVE ALL BEEN USED IN THE FEEDBACK LOOP TO PROVIDE US WITH INNOVATIVE IDEAS FOR FUTURE PROJECTS. </a:t>
            </a:r>
          </a:p>
          <a:p>
            <a:pPr marL="228600" indent="-228600">
              <a:buFontTx/>
              <a:buChar char="•"/>
            </a:pPr>
            <a:r>
              <a:rPr lang="en-US" sz="1400">
                <a:latin typeface="Arial" charset="0"/>
                <a:cs typeface="Arial" charset="0"/>
              </a:rPr>
              <a:t>THEY HAVE HELPED US RESPOND BACK TO THE RESEARCHERS AND PORTFOLIOS ON THE TYPE OF PRODUCTS, RESEARCH, AND TOOLS THAT WE NEED FOR PARTICULAR TARGET AUDIENCES.</a:t>
            </a:r>
          </a:p>
          <a:p>
            <a:pPr marL="228600" indent="-228600">
              <a:buFontTx/>
              <a:buChar char="•"/>
            </a:pPr>
            <a:r>
              <a:rPr lang="en-US" sz="1400">
                <a:latin typeface="Arial" charset="0"/>
                <a:cs typeface="Arial" charset="0"/>
              </a:rPr>
              <a:t>AS DR. CLANCY SAYS, COLLABORATION IS KEY. AND I</a:t>
            </a:r>
            <a:r>
              <a:rPr lang="ja-JP" altLang="en-US" sz="1400">
                <a:latin typeface="Arial" charset="0"/>
                <a:cs typeface="Arial" charset="0"/>
              </a:rPr>
              <a:t>’</a:t>
            </a:r>
            <a:r>
              <a:rPr lang="en-US" sz="1400">
                <a:latin typeface="Arial" charset="0"/>
                <a:cs typeface="Arial" charset="0"/>
              </a:rPr>
              <a:t>M SURE THAT OUR DISCUSSION TODAY  WILL BE EXTREMELY HELPFUL AS WE MOVE FORWARD TO ENSURE THAT THIS PROGRAM CONTINUES TO ADDRESS THE CHALLENGES THAT WE FACE IN IMPROVING THE QUALITY, SAFETY, EFFICIENCY AND EFFECTIVENESS OF HEALTH CARE FOR ALL AMERICANS.</a:t>
            </a:r>
          </a:p>
          <a:p>
            <a:pPr marL="228600" indent="-228600">
              <a:buFontTx/>
              <a:buChar char="•"/>
            </a:pPr>
            <a:r>
              <a:rPr lang="en-US" sz="1400">
                <a:latin typeface="Arial" charset="0"/>
                <a:cs typeface="Arial" charset="0"/>
              </a:rPr>
              <a:t> THANK YOU ALL FOR COMING TODAY.</a:t>
            </a:r>
          </a:p>
          <a:p>
            <a:pPr marL="228600" indent="-228600">
              <a:buFontTx/>
              <a:buChar char="•"/>
            </a:pPr>
            <a:endParaRPr lang="en-US" sz="1400">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noTextEdit="1"/>
          </p:cNvSpPr>
          <p:nvPr>
            <p:ph type="sldImg"/>
          </p:nvPr>
        </p:nvSpPr>
        <p:spPr>
          <a:ln/>
        </p:spPr>
      </p:sp>
      <p:sp>
        <p:nvSpPr>
          <p:cNvPr id="20483" name="Rectangle 3"/>
          <p:cNvSpPr>
            <a:spLocks noGrp="1" noChangeArrowheads="1"/>
          </p:cNvSpPr>
          <p:nvPr>
            <p:ph type="body" idx="1"/>
          </p:nvPr>
        </p:nvSpPr>
        <p:spPr>
          <a:ln w="9525"/>
        </p:spPr>
        <p:txBody>
          <a:bodyPr/>
          <a:lstStyle/>
          <a:p>
            <a:r>
              <a:rPr lang="en-US">
                <a:latin typeface="Arial" charset="0"/>
                <a:cs typeface="Arial" charset="0"/>
              </a:rPr>
              <a:t>TO DO THIS, WE NEED TO PROVIDE RESOURCES TO HELP INDIVDUALS  TO DO THIS…THROUGH LEARNING NETWORKS, PARTNERSHIPS, TECHNICAL ASSISTANCE,  WEB CONFERENCES,  EXTRANETS,  MEETINGS, AND TRAINING…  </a:t>
            </a:r>
          </a:p>
          <a:p>
            <a:endParaRPr lang="en-US">
              <a:latin typeface="Arial" charset="0"/>
              <a:cs typeface="Arial" charset="0"/>
            </a:endParaRPr>
          </a:p>
          <a:p>
            <a:r>
              <a:rPr lang="en-US">
                <a:latin typeface="Arial" charset="0"/>
                <a:cs typeface="Arial" charset="0"/>
              </a:rPr>
              <a:t>KT HAS BEEN A VERY IMPORTANT PART OF OUR WORK FOR SOME TIME. AS WE CONTINUE THE SEARCH FOR NEW PRODUCTS AND TARGET AUDIENCES, WE LOOK TO OUR CONTRACTORS WHO ARE REGULARLY ENGAGED WITH MEMBERS OF THE SPECIFIC AUDIENCE IN AN EFFORT TO DETERMINE:</a:t>
            </a:r>
          </a:p>
          <a:p>
            <a:endParaRPr lang="en-US">
              <a:latin typeface="Arial" charset="0"/>
              <a:cs typeface="Arial" charset="0"/>
            </a:endParaRPr>
          </a:p>
          <a:p>
            <a:pPr>
              <a:buFont typeface="Wingdings" charset="0"/>
              <a:buChar char="§"/>
            </a:pPr>
            <a:r>
              <a:rPr lang="en-US">
                <a:latin typeface="Arial" charset="0"/>
                <a:cs typeface="Arial" charset="0"/>
              </a:rPr>
              <a:t>  IF WE</a:t>
            </a:r>
            <a:r>
              <a:rPr lang="ja-JP" altLang="en-US">
                <a:latin typeface="Arial" charset="0"/>
                <a:cs typeface="Arial" charset="0"/>
              </a:rPr>
              <a:t>’</a:t>
            </a:r>
            <a:r>
              <a:rPr lang="en-US">
                <a:latin typeface="Arial" charset="0"/>
                <a:cs typeface="Arial" charset="0"/>
              </a:rPr>
              <a:t>RE REACHING THE RIGHT PEOPLE</a:t>
            </a:r>
          </a:p>
          <a:p>
            <a:pPr>
              <a:buFont typeface="Wingdings" charset="0"/>
              <a:buChar char="§"/>
            </a:pPr>
            <a:r>
              <a:rPr lang="en-US">
                <a:latin typeface="Arial" charset="0"/>
                <a:cs typeface="Arial" charset="0"/>
              </a:rPr>
              <a:t>  IF WE HAVE THE RIGHT TOOLS FOR THESE AUDIENCES</a:t>
            </a:r>
          </a:p>
          <a:p>
            <a:pPr>
              <a:buFont typeface="Wingdings" charset="0"/>
              <a:buChar char="§"/>
            </a:pPr>
            <a:r>
              <a:rPr lang="en-US">
                <a:latin typeface="Arial" charset="0"/>
                <a:cs typeface="Arial" charset="0"/>
              </a:rPr>
              <a:t>  IF WE</a:t>
            </a:r>
            <a:r>
              <a:rPr lang="ja-JP" altLang="en-US">
                <a:latin typeface="Arial" charset="0"/>
                <a:cs typeface="Arial" charset="0"/>
              </a:rPr>
              <a:t>’</a:t>
            </a:r>
            <a:r>
              <a:rPr lang="en-US">
                <a:latin typeface="Arial" charset="0"/>
                <a:cs typeface="Arial" charset="0"/>
              </a:rPr>
              <a:t>RE ACTUALLY GETTING TO USE, OR MOVING THE RESEARCH INTO PRACTICE </a:t>
            </a:r>
          </a:p>
          <a:p>
            <a:endParaRPr lang="en-US">
              <a:latin typeface="Arial" charset="0"/>
              <a:cs typeface="Arial" charset="0"/>
            </a:endParaRPr>
          </a:p>
          <a:p>
            <a:endParaRPr lang="en-US">
              <a:latin typeface="Times New Roman" charset="0"/>
            </a:endParaRPr>
          </a:p>
          <a:p>
            <a:r>
              <a:rPr lang="en-US">
                <a:effectLst>
                  <a:outerShdw blurRad="38100" dist="38100" dir="2700000" algn="tl">
                    <a:srgbClr val="DDDDDD"/>
                  </a:outerShdw>
                </a:effectLst>
                <a:latin typeface="Arial" charset="0"/>
              </a:rPr>
              <a:t> </a:t>
            </a:r>
          </a:p>
          <a:p>
            <a:endParaRPr lang="en-US">
              <a:latin typeface="Times New Roman"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Arial" charset="0"/>
                <a:cs typeface="Arial" charset="0"/>
              </a:rPr>
              <a:t>SO – WHEN EFFECTIVE -- KNOWLEDGE TRANSFER IMPROVES THE </a:t>
            </a:r>
            <a:r>
              <a:rPr lang="en-US" u="sng">
                <a:latin typeface="Arial" charset="0"/>
                <a:cs typeface="Arial" charset="0"/>
              </a:rPr>
              <a:t>USE </a:t>
            </a:r>
            <a:r>
              <a:rPr lang="en-US">
                <a:latin typeface="Arial" charset="0"/>
                <a:cs typeface="Arial" charset="0"/>
              </a:rPr>
              <a:t>OF KNOWLEDGE. </a:t>
            </a:r>
          </a:p>
          <a:p>
            <a:endParaRPr lang="en-US">
              <a:latin typeface="Arial" charset="0"/>
              <a:cs typeface="Arial" charset="0"/>
            </a:endParaRPr>
          </a:p>
          <a:p>
            <a:r>
              <a:rPr lang="en-US">
                <a:latin typeface="Arial" charset="0"/>
                <a:cs typeface="Arial" charset="0"/>
              </a:rPr>
              <a:t>IT</a:t>
            </a:r>
            <a:r>
              <a:rPr lang="ja-JP" altLang="en-US">
                <a:latin typeface="Arial" charset="0"/>
                <a:cs typeface="Arial" charset="0"/>
              </a:rPr>
              <a:t>’</a:t>
            </a:r>
            <a:r>
              <a:rPr lang="en-US">
                <a:latin typeface="Arial" charset="0"/>
                <a:cs typeface="Arial" charset="0"/>
              </a:rPr>
              <a:t>S ONE THING TO DEVELOP THE PRODUCT, TOOLKIT, OR RESEARCH BUT WHAT IS MOST IMPORTANT IS THAT THE KNOWLEDGE GETS TO THE PEOPLE AND ORGANIZATIONS WHO CAN USE IT TO IMPROVE HEALTH CARE.  WE WORK WITH THEM ON ANY CHALLENGES PARTICULAR TO THEIR NEEDS AND APPLICATION OF THE FINDINGDS OR TOOLS.</a:t>
            </a:r>
          </a:p>
          <a:p>
            <a:endParaRPr lang="en-US" i="1">
              <a:latin typeface="Arial" charset="0"/>
              <a:cs typeface="Arial" charset="0"/>
            </a:endParaRPr>
          </a:p>
          <a:p>
            <a:r>
              <a:rPr lang="en-US">
                <a:latin typeface="Arial" charset="0"/>
                <a:cs typeface="Arial" charset="0"/>
              </a:rPr>
              <a:t>A CRITICALLY IMPORTANT PART OF ENSURING IMPLEMENTATION IS PROVIDING US WITH FEEDBACK FROM STAKEHOLDERS. </a:t>
            </a:r>
          </a:p>
          <a:p>
            <a:endParaRPr lang="en-US">
              <a:latin typeface="Arial" charset="0"/>
              <a:cs typeface="Arial" charset="0"/>
            </a:endParaRPr>
          </a:p>
          <a:p>
            <a:r>
              <a:rPr lang="en-US" u="sng">
                <a:latin typeface="Arial" charset="0"/>
                <a:cs typeface="Arial" charset="0"/>
              </a:rPr>
              <a:t>WE SEE THIS AS ONE OF OUR CONTRACTORS KEY ROLE.  </a:t>
            </a:r>
          </a:p>
          <a:p>
            <a:endParaRPr lang="en-US">
              <a:latin typeface="Arial" charset="0"/>
              <a:cs typeface="Arial" charset="0"/>
            </a:endParaRPr>
          </a:p>
          <a:p>
            <a:r>
              <a:rPr lang="en-US">
                <a:latin typeface="Arial" charset="0"/>
                <a:cs typeface="Arial" charset="0"/>
              </a:rPr>
              <a:t>AHRQ USES THE PROJECTS TO IDENTIFY SUCCESSES AND BARRIERS – TO TELL US WHAT WORKS AND WHAT DOESN</a:t>
            </a:r>
            <a:r>
              <a:rPr lang="ja-JP" altLang="en-US">
                <a:latin typeface="Arial" charset="0"/>
                <a:cs typeface="Arial" charset="0"/>
              </a:rPr>
              <a:t>’</a:t>
            </a:r>
            <a:r>
              <a:rPr lang="en-US">
                <a:latin typeface="Arial" charset="0"/>
                <a:cs typeface="Arial" charset="0"/>
              </a:rPr>
              <a:t>T. </a:t>
            </a:r>
          </a:p>
          <a:p>
            <a:endParaRPr lang="en-US">
              <a:latin typeface="Arial" charset="0"/>
              <a:cs typeface="Arial" charset="0"/>
            </a:endParaRPr>
          </a:p>
          <a:p>
            <a:pPr>
              <a:lnSpc>
                <a:spcPct val="90000"/>
              </a:lnSpc>
            </a:pPr>
            <a:r>
              <a:rPr lang="en-US">
                <a:latin typeface="Arial" charset="0"/>
                <a:cs typeface="Arial" charset="0"/>
              </a:rPr>
              <a:t>THIS FEEDBACK ENABLES US TO DEVELOP CASE STUDIES, PARTNERSHIPS AND OTHER PRODUCTS, TOOLS AND STRATEGIES THAT HELP US IMPROVE OUR RESEARCH AND OUR PROCESS. </a:t>
            </a:r>
          </a:p>
          <a:p>
            <a:endParaRPr lang="en-US" sz="800">
              <a:latin typeface="Arial" charset="0"/>
              <a:cs typeface="Arial" charset="0"/>
            </a:endParaRPr>
          </a:p>
          <a:p>
            <a:r>
              <a:rPr lang="en-US" sz="800">
                <a:latin typeface="Arial" charset="0"/>
                <a:cs typeface="Arial" charset="0"/>
              </a:rPr>
              <a:t> </a:t>
            </a:r>
          </a:p>
          <a:p>
            <a:endParaRPr lang="en-US" sz="800" i="1">
              <a:latin typeface="Arial" charset="0"/>
              <a:cs typeface="Arial" charset="0"/>
            </a:endParaRPr>
          </a:p>
          <a:p>
            <a:endParaRPr lang="en-US" sz="800">
              <a:latin typeface="Times New Roman" charset="0"/>
            </a:endParaRPr>
          </a:p>
          <a:p>
            <a:endParaRPr lang="en-US" sz="800">
              <a:latin typeface="Times New Roman"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xfrm>
            <a:off x="1143000" y="304800"/>
            <a:ext cx="4641850" cy="3481388"/>
          </a:xfrm>
          <a:ln/>
        </p:spPr>
      </p:sp>
      <p:sp>
        <p:nvSpPr>
          <p:cNvPr id="71683" name="Notes Placeholder 2"/>
          <p:cNvSpPr>
            <a:spLocks noGrp="1"/>
          </p:cNvSpPr>
          <p:nvPr>
            <p:ph type="body" idx="1"/>
          </p:nvPr>
        </p:nvSpPr>
        <p:spPr>
          <a:xfrm>
            <a:off x="914400" y="4038600"/>
            <a:ext cx="5160963" cy="502920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sz="1000">
              <a:latin typeface="Arial" charset="0"/>
              <a:cs typeface="Arial" charset="0"/>
            </a:endParaRPr>
          </a:p>
          <a:p>
            <a:pPr>
              <a:lnSpc>
                <a:spcPct val="80000"/>
              </a:lnSpc>
            </a:pPr>
            <a:r>
              <a:rPr lang="en-US">
                <a:latin typeface="Arial" charset="0"/>
                <a:cs typeface="Arial" charset="0"/>
              </a:rPr>
              <a:t>WE HAVE LEARNED THAT A ONE-SIZE-FITS-ALL TOOL OR PRODUCT IS RARE. EACH ORGANIZATION THAT USES THE PRODUCT HAS DIFFERENT NEEDS AND WILL WILL HAVE DIFFERENT RESULTS.   </a:t>
            </a:r>
          </a:p>
          <a:p>
            <a:pPr>
              <a:lnSpc>
                <a:spcPct val="80000"/>
              </a:lnSpc>
            </a:pPr>
            <a:endParaRPr lang="en-US">
              <a:latin typeface="Arial" charset="0"/>
              <a:cs typeface="Arial" charset="0"/>
            </a:endParaRPr>
          </a:p>
          <a:p>
            <a:pPr>
              <a:lnSpc>
                <a:spcPct val="80000"/>
              </a:lnSpc>
            </a:pPr>
            <a:r>
              <a:rPr lang="en-US">
                <a:latin typeface="Arial" charset="0"/>
                <a:cs typeface="Arial" charset="0"/>
              </a:rPr>
              <a:t>WE REGULARLY ASK STAKEHOLERS QUESTIONS: </a:t>
            </a:r>
          </a:p>
          <a:p>
            <a:pPr>
              <a:lnSpc>
                <a:spcPct val="80000"/>
              </a:lnSpc>
            </a:pPr>
            <a:r>
              <a:rPr lang="en-US">
                <a:latin typeface="Arial" charset="0"/>
                <a:cs typeface="Arial" charset="0"/>
              </a:rPr>
              <a:t>DID IT HAVE AN IMPACT ON YOUR WORK? </a:t>
            </a:r>
          </a:p>
          <a:p>
            <a:pPr>
              <a:lnSpc>
                <a:spcPct val="80000"/>
              </a:lnSpc>
            </a:pPr>
            <a:endParaRPr lang="en-US">
              <a:latin typeface="Arial" charset="0"/>
              <a:cs typeface="Arial" charset="0"/>
            </a:endParaRPr>
          </a:p>
          <a:p>
            <a:pPr>
              <a:lnSpc>
                <a:spcPct val="80000"/>
              </a:lnSpc>
            </a:pPr>
            <a:r>
              <a:rPr lang="en-US">
                <a:latin typeface="Arial" charset="0"/>
                <a:cs typeface="Arial" charset="0"/>
              </a:rPr>
              <a:t>WHETHER IT</a:t>
            </a:r>
            <a:r>
              <a:rPr lang="ja-JP" altLang="en-US">
                <a:latin typeface="Arial" charset="0"/>
                <a:cs typeface="Arial" charset="0"/>
              </a:rPr>
              <a:t>’</a:t>
            </a:r>
            <a:r>
              <a:rPr lang="en-US">
                <a:latin typeface="Arial" charset="0"/>
                <a:cs typeface="Arial" charset="0"/>
              </a:rPr>
              <a:t>S IN THE HOSPITAL, BUSINESS, OR NURSING HOME – DID IT MAKE A DIFFERENCE TO YOUR PATIENTS?</a:t>
            </a:r>
          </a:p>
          <a:p>
            <a:pPr>
              <a:lnSpc>
                <a:spcPct val="80000"/>
              </a:lnSpc>
            </a:pPr>
            <a:endParaRPr lang="en-US">
              <a:latin typeface="Arial" charset="0"/>
              <a:cs typeface="Arial" charset="0"/>
            </a:endParaRPr>
          </a:p>
          <a:p>
            <a:pPr>
              <a:lnSpc>
                <a:spcPct val="80000"/>
              </a:lnSpc>
            </a:pPr>
            <a:r>
              <a:rPr lang="en-US">
                <a:latin typeface="Arial" charset="0"/>
                <a:cs typeface="Arial" charset="0"/>
              </a:rPr>
              <a:t>DID THE CONSUMER OR EMPLOYER OR PHARMACIST TELL YOU WHETHER THEY USED IT?</a:t>
            </a:r>
          </a:p>
          <a:p>
            <a:pPr>
              <a:lnSpc>
                <a:spcPct val="80000"/>
              </a:lnSpc>
            </a:pPr>
            <a:endParaRPr lang="en-US">
              <a:latin typeface="Arial" charset="0"/>
              <a:cs typeface="Arial" charset="0"/>
            </a:endParaRPr>
          </a:p>
          <a:p>
            <a:pPr>
              <a:lnSpc>
                <a:spcPct val="80000"/>
              </a:lnSpc>
            </a:pPr>
            <a:r>
              <a:rPr lang="en-US">
                <a:latin typeface="Arial" charset="0"/>
                <a:cs typeface="Arial" charset="0"/>
              </a:rPr>
              <a:t>AFTER ALL, YOU CAN DEVELOP THE BEST, MOST EFFICIENT, VALUE-CREATING TOOL AVAILABLE AND IF NO ONE KNOWS ABOUT IT – OR IT</a:t>
            </a:r>
            <a:r>
              <a:rPr lang="ja-JP" altLang="en-US">
                <a:latin typeface="Arial" charset="0"/>
                <a:cs typeface="Arial" charset="0"/>
              </a:rPr>
              <a:t>’</a:t>
            </a:r>
            <a:r>
              <a:rPr lang="en-US">
                <a:latin typeface="Arial" charset="0"/>
                <a:cs typeface="Arial" charset="0"/>
              </a:rPr>
              <a:t>S NOT GETTING USED FOR SOME REASON – YOU HAVE A CUTTING EDGE PRODUCT THAT IS NOT MEETING ITS POTENTIAL.  </a:t>
            </a:r>
          </a:p>
          <a:p>
            <a:pPr>
              <a:lnSpc>
                <a:spcPct val="80000"/>
              </a:lnSpc>
            </a:pPr>
            <a:endParaRPr lang="en-US">
              <a:latin typeface="Arial" charset="0"/>
              <a:cs typeface="Arial" charset="0"/>
            </a:endParaRPr>
          </a:p>
          <a:p>
            <a:pPr>
              <a:lnSpc>
                <a:spcPct val="80000"/>
              </a:lnSpc>
            </a:pPr>
            <a:r>
              <a:rPr lang="en-US">
                <a:latin typeface="Arial" charset="0"/>
                <a:cs typeface="Arial" charset="0"/>
              </a:rPr>
              <a:t>IT DOESN</a:t>
            </a:r>
            <a:r>
              <a:rPr lang="ja-JP" altLang="en-US">
                <a:latin typeface="Arial" charset="0"/>
                <a:cs typeface="Arial" charset="0"/>
              </a:rPr>
              <a:t>’</a:t>
            </a:r>
            <a:r>
              <a:rPr lang="en-US">
                <a:latin typeface="Arial" charset="0"/>
                <a:cs typeface="Arial" charset="0"/>
              </a:rPr>
              <a:t>T DO ANY GOOD TO HAVE A WEB CONFERENCE ON WELLNESS PROGRAMS TO PROMOTE A HEALTHY WORKFORCE … UNLESS THE AUDIENCE UNDERSTANDS THE PRODUCT,  IMPLEMENTS THE TOOLS AND OF COURSE GETS THE INTENDED RESULTS.  BUT IT</a:t>
            </a:r>
            <a:r>
              <a:rPr lang="ja-JP" altLang="en-US">
                <a:latin typeface="Arial" charset="0"/>
                <a:cs typeface="Arial" charset="0"/>
              </a:rPr>
              <a:t>’</a:t>
            </a:r>
            <a:r>
              <a:rPr lang="en-US">
                <a:latin typeface="Arial" charset="0"/>
                <a:cs typeface="Arial" charset="0"/>
              </a:rPr>
              <a:t>S NOT ONLY THE AUDIENCE WE HAVE TO CONSIDER BUT ALSO ADVISING THE RESEARCHER ON THE CONTENT OF THE TOOL OR PRODUCT.  FEEDBACK HAS TO BE GIVEN.</a:t>
            </a:r>
          </a:p>
          <a:p>
            <a:pPr>
              <a:lnSpc>
                <a:spcPct val="80000"/>
              </a:lnSpc>
            </a:pPr>
            <a:endParaRPr lang="en-US">
              <a:latin typeface="Arial" charset="0"/>
              <a:cs typeface="Arial" charset="0"/>
            </a:endParaRPr>
          </a:p>
          <a:p>
            <a:pPr>
              <a:lnSpc>
                <a:spcPct val="80000"/>
              </a:lnSpc>
            </a:pPr>
            <a:endParaRPr lang="en-US" sz="1000">
              <a:latin typeface="Arial" charset="0"/>
              <a:cs typeface="Arial" charset="0"/>
            </a:endParaRPr>
          </a:p>
          <a:p>
            <a:pPr>
              <a:lnSpc>
                <a:spcPct val="80000"/>
              </a:lnSpc>
            </a:pPr>
            <a:endParaRPr lang="en-US" sz="800">
              <a:latin typeface="Times New Roman" charset="0"/>
            </a:endParaRPr>
          </a:p>
          <a:p>
            <a:pPr>
              <a:lnSpc>
                <a:spcPct val="80000"/>
              </a:lnSpc>
            </a:pPr>
            <a:endParaRPr lang="en-US" sz="800">
              <a:latin typeface="Times New Roman" charset="0"/>
            </a:endParaRPr>
          </a:p>
          <a:p>
            <a:pPr>
              <a:lnSpc>
                <a:spcPct val="80000"/>
              </a:lnSpc>
            </a:pPr>
            <a:endParaRPr lang="en-US" sz="800">
              <a:latin typeface="Times New Roman" charset="0"/>
            </a:endParaRPr>
          </a:p>
          <a:p>
            <a:pPr>
              <a:lnSpc>
                <a:spcPct val="80000"/>
              </a:lnSpc>
            </a:pPr>
            <a:endParaRPr lang="en-US" sz="800">
              <a:latin typeface="Times New Roman" charset="0"/>
            </a:endParaRPr>
          </a:p>
          <a:p>
            <a:pPr>
              <a:lnSpc>
                <a:spcPct val="80000"/>
              </a:lnSpc>
            </a:pPr>
            <a:r>
              <a:rPr lang="en-US" sz="800">
                <a:latin typeface="Times New Roman" charset="0"/>
              </a:rP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noTextEdit="1"/>
          </p:cNvSpPr>
          <p:nvPr>
            <p:ph type="sldImg"/>
          </p:nvPr>
        </p:nvSpPr>
        <p:spPr>
          <a:xfrm>
            <a:off x="1143000" y="457200"/>
            <a:ext cx="4641850" cy="3481388"/>
          </a:xfrm>
          <a:ln/>
        </p:spPr>
      </p:sp>
      <p:sp>
        <p:nvSpPr>
          <p:cNvPr id="15363" name="Rectangle 3"/>
          <p:cNvSpPr>
            <a:spLocks noGrp="1" noChangeArrowheads="1"/>
          </p:cNvSpPr>
          <p:nvPr>
            <p:ph type="body" idx="1"/>
          </p:nvPr>
        </p:nvSpPr>
        <p:spPr>
          <a:xfrm>
            <a:off x="914400" y="4038600"/>
            <a:ext cx="5140325" cy="4424363"/>
          </a:xfrm>
          <a:ln w="9525"/>
        </p:spPr>
        <p:txBody>
          <a:bodyPr/>
          <a:lstStyle/>
          <a:p>
            <a:pPr marL="117475" indent="-117475">
              <a:buFontTx/>
              <a:buChar char="•"/>
            </a:pPr>
            <a:r>
              <a:rPr lang="en-US">
                <a:latin typeface="Arial" charset="0"/>
                <a:cs typeface="Arial" charset="0"/>
              </a:rPr>
              <a:t>THE PRIMARY DISSEMINATION AND IMPLEMENTATION TACTICS AND STRATEGIES THAT WE WILL BE TALKING ABOUT TODAY CAN BE LOOSELY CATEGORIZED AS LEARNING NETWORKS, TECHNICAL ASSISTANCE AND TRAINING, AND PARTNERSHIP DEVELOPMENT. THESE ARE BY NO MEANS ALL OF THEM. WE WILL HIGHLIGHT THE SUCCESSES, CHALLENGES AND LESSONS LEARNED FROM PROJECTS IN THESE CATEGORIES SO YOU CAN SEE WHAT HAS WORKED AND WHAT HASN</a:t>
            </a:r>
            <a:r>
              <a:rPr lang="ja-JP" altLang="en-US">
                <a:latin typeface="Arial" charset="0"/>
                <a:cs typeface="Arial" charset="0"/>
              </a:rPr>
              <a:t>’</a:t>
            </a:r>
            <a:r>
              <a:rPr lang="en-US">
                <a:latin typeface="Arial" charset="0"/>
                <a:cs typeface="Arial" charset="0"/>
              </a:rPr>
              <a:t>T.</a:t>
            </a:r>
          </a:p>
          <a:p>
            <a:pPr marL="117475" lvl="1" indent="-117475"/>
            <a:r>
              <a:rPr lang="en-US" b="1">
                <a:latin typeface="Arial" charset="0"/>
                <a:cs typeface="Arial" charset="0"/>
              </a:rPr>
              <a:t>CHERYL THOMPSON </a:t>
            </a:r>
            <a:r>
              <a:rPr lang="en-US">
                <a:latin typeface="Arial" charset="0"/>
                <a:cs typeface="Arial" charset="0"/>
              </a:rPr>
              <a:t>WILL SUMMARIZE THE CHALLENGES WE HAVE ENCOUNTERED WITH A FEW OF OUR PARTNERSHIP PROJECTS</a:t>
            </a:r>
          </a:p>
          <a:p>
            <a:pPr marL="117475" lvl="1" indent="-117475"/>
            <a:r>
              <a:rPr lang="en-US" b="1">
                <a:latin typeface="Arial" charset="0"/>
                <a:cs typeface="Arial" charset="0"/>
              </a:rPr>
              <a:t>BARBARA KASS </a:t>
            </a:r>
            <a:r>
              <a:rPr lang="en-US">
                <a:latin typeface="Arial" charset="0"/>
                <a:cs typeface="Arial" charset="0"/>
              </a:rPr>
              <a:t>WILL HIGHLIGHT SOME PROJECTS INVOLVING DIRECT TECHNICAL ASSISTANCE AND TRAINING STRATEGIES.</a:t>
            </a:r>
          </a:p>
          <a:p>
            <a:pPr marL="117475" lvl="1" indent="-117475"/>
            <a:r>
              <a:rPr lang="en-US">
                <a:latin typeface="Arial" charset="0"/>
                <a:cs typeface="Arial" charset="0"/>
              </a:rPr>
              <a:t> </a:t>
            </a:r>
            <a:r>
              <a:rPr lang="en-US" b="1">
                <a:latin typeface="Arial" charset="0"/>
                <a:cs typeface="Arial" charset="0"/>
              </a:rPr>
              <a:t>MARGIE SHOFER </a:t>
            </a:r>
            <a:r>
              <a:rPr lang="en-US">
                <a:latin typeface="Arial" charset="0"/>
                <a:cs typeface="Arial" charset="0"/>
              </a:rPr>
              <a:t>WILL SHARE SOME INSIGHTS THAT WE HAVE              GAINED FROM OUR LEARNING NEWTORK PROJECTS</a:t>
            </a:r>
          </a:p>
          <a:p>
            <a:pPr marL="117475" indent="-117475"/>
            <a:endParaRPr lang="en-US">
              <a:latin typeface="Arial" charset="0"/>
              <a:cs typeface="Arial" charset="0"/>
            </a:endParaRPr>
          </a:p>
          <a:p>
            <a:pPr marL="117475" indent="-117475">
              <a:buFontTx/>
              <a:buChar char="•"/>
            </a:pPr>
            <a:r>
              <a:rPr lang="en-US">
                <a:latin typeface="Arial" charset="0"/>
                <a:cs typeface="Arial" charset="0"/>
              </a:rPr>
              <a:t>ONCE OUR PRESENTATIONS ARE OVER, WE</a:t>
            </a:r>
            <a:r>
              <a:rPr lang="ja-JP" altLang="en-US">
                <a:latin typeface="Arial" charset="0"/>
                <a:cs typeface="Arial" charset="0"/>
              </a:rPr>
              <a:t>’</a:t>
            </a:r>
            <a:r>
              <a:rPr lang="en-US">
                <a:latin typeface="Arial" charset="0"/>
                <a:cs typeface="Arial" charset="0"/>
              </a:rPr>
              <a:t>LL OPEN THE FLOOR FOR FURTHER DISCUSSION. WE ARE INTERESTED IN HEARING FROM YOU AS YOU ARE THE FOLKS WHO CAN HELP US MAKE THE RIGHT DECISIONS ABOUT FUTURE PROJECTS.</a:t>
            </a:r>
          </a:p>
          <a:p>
            <a:pPr marL="117475" indent="-117475">
              <a:buFontTx/>
              <a:buChar char="•"/>
            </a:pPr>
            <a:endParaRPr lang="en-US">
              <a:latin typeface="Arial" charset="0"/>
              <a:cs typeface="Arial" charset="0"/>
            </a:endParaRPr>
          </a:p>
          <a:p>
            <a:pPr marL="117475" indent="-117475">
              <a:buFontTx/>
              <a:buChar char="•"/>
            </a:pPr>
            <a:r>
              <a:rPr lang="en-US" b="1">
                <a:latin typeface="Arial" charset="0"/>
                <a:cs typeface="Arial" charset="0"/>
              </a:rPr>
              <a:t>Cheryl?</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2.png"/><Relationship Id="rId1" Type="http://schemas.openxmlformats.org/officeDocument/2006/relationships/vmlDrawing" Target="../drawings/vmlDrawing2.vml"/><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101"/>
          <p:cNvGrpSpPr>
            <a:grpSpLocks/>
          </p:cNvGrpSpPr>
          <p:nvPr userDrawn="1"/>
        </p:nvGrpSpPr>
        <p:grpSpPr bwMode="auto">
          <a:xfrm>
            <a:off x="0" y="3867150"/>
            <a:ext cx="7986713" cy="19050"/>
            <a:chOff x="0" y="840"/>
            <a:chExt cx="5660" cy="12"/>
          </a:xfrm>
        </p:grpSpPr>
        <p:sp>
          <p:nvSpPr>
            <p:cNvPr id="5" name="Line 102"/>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sz="2400" i="0">
                <a:latin typeface="Times New Roman" pitchFamily="18" charset="0"/>
                <a:ea typeface="+mn-ea"/>
              </a:endParaRPr>
            </a:p>
          </p:txBody>
        </p:sp>
        <p:sp>
          <p:nvSpPr>
            <p:cNvPr id="6" name="Line 103"/>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sz="2400" i="0">
                <a:latin typeface="Times New Roman" pitchFamily="18" charset="0"/>
                <a:ea typeface="+mn-ea"/>
              </a:endParaRPr>
            </a:p>
          </p:txBody>
        </p:sp>
      </p:grpSp>
      <p:graphicFrame>
        <p:nvGraphicFramePr>
          <p:cNvPr id="7" name="Object 111"/>
          <p:cNvGraphicFramePr>
            <a:graphicFrameLocks noChangeAspect="1"/>
          </p:cNvGraphicFramePr>
          <p:nvPr userDrawn="1"/>
        </p:nvGraphicFramePr>
        <p:xfrm>
          <a:off x="990600" y="381000"/>
          <a:ext cx="7162800" cy="1695450"/>
        </p:xfrm>
        <a:graphic>
          <a:graphicData uri="http://schemas.openxmlformats.org/presentationml/2006/ole">
            <mc:AlternateContent xmlns:mc="http://schemas.openxmlformats.org/markup-compatibility/2006">
              <mc:Choice xmlns:v="urn:schemas-microsoft-com:vml" Requires="v">
                <p:oleObj spid="_x0000_s130050" name="Photo Editor Photo" r:id="rId3" imgW="6400000" imgH="1514686" progId="MSPhotoEd.3">
                  <p:embed/>
                </p:oleObj>
              </mc:Choice>
              <mc:Fallback>
                <p:oleObj name="Photo Editor Photo" r:id="rId3" imgW="6400000" imgH="1514686"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81000"/>
                        <a:ext cx="71628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63490" name="Rectangle 2"/>
          <p:cNvSpPr>
            <a:spLocks noGrp="1" noChangeArrowheads="1"/>
          </p:cNvSpPr>
          <p:nvPr>
            <p:ph type="ctrTitle"/>
          </p:nvPr>
        </p:nvSpPr>
        <p:spPr>
          <a:xfrm>
            <a:off x="609600" y="2819400"/>
            <a:ext cx="7789863" cy="914400"/>
          </a:xfrm>
        </p:spPr>
        <p:txBody>
          <a:bodyPr/>
          <a:lstStyle>
            <a:lvl1pPr>
              <a:defRPr/>
            </a:lvl1pPr>
          </a:lstStyle>
          <a:p>
            <a:r>
              <a:rPr lang="en-US"/>
              <a:t>Click to edit Master title style and use in 1 or 2 lines</a:t>
            </a:r>
          </a:p>
        </p:txBody>
      </p:sp>
      <p:sp>
        <p:nvSpPr>
          <p:cNvPr id="63491"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a:t>Click to edit Master subtitle style and use in 1 or more lines</a:t>
            </a:r>
          </a:p>
        </p:txBody>
      </p:sp>
    </p:spTree>
    <p:extLst>
      <p:ext uri="{BB962C8B-B14F-4D97-AF65-F5344CB8AC3E}">
        <p14:creationId xmlns:p14="http://schemas.microsoft.com/office/powerpoint/2010/main" val="862860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5021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28600"/>
            <a:ext cx="1997075" cy="4343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28600"/>
            <a:ext cx="5843588" cy="4343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8947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048976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8763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06753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55991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89756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56023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78303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8111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6061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37331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3315868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vmlDrawing" Target="../drawings/vmlDrawing1.vml"/><Relationship Id="rId16" Type="http://schemas.openxmlformats.org/officeDocument/2006/relationships/oleObject" Target="../embeddings/oleObject1.bin"/><Relationship Id="rId1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1447800" y="228600"/>
            <a:ext cx="6697663" cy="87630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 and use use in 1 or more lines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1030" name="Group 93"/>
          <p:cNvGrpSpPr>
            <a:grpSpLocks/>
          </p:cNvGrpSpPr>
          <p:nvPr userDrawn="1"/>
        </p:nvGrpSpPr>
        <p:grpSpPr bwMode="auto">
          <a:xfrm>
            <a:off x="0" y="1333500"/>
            <a:ext cx="7986713" cy="19050"/>
            <a:chOff x="0" y="840"/>
            <a:chExt cx="5660" cy="12"/>
          </a:xfrm>
        </p:grpSpPr>
        <p:sp>
          <p:nvSpPr>
            <p:cNvPr id="1118" name="Line 94"/>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defRPr/>
              </a:pPr>
              <a:endParaRPr lang="en-US" sz="2400" i="0">
                <a:latin typeface="Times New Roman" pitchFamily="18" charset="0"/>
                <a:ea typeface="+mn-ea"/>
              </a:endParaRPr>
            </a:p>
          </p:txBody>
        </p:sp>
        <p:sp>
          <p:nvSpPr>
            <p:cNvPr id="1119" name="Line 95"/>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defRPr/>
              </a:pPr>
              <a:endParaRPr lang="en-US" sz="2400" i="0">
                <a:latin typeface="Times New Roman" pitchFamily="18" charset="0"/>
                <a:ea typeface="+mn-ea"/>
              </a:endParaRPr>
            </a:p>
          </p:txBody>
        </p:sp>
      </p:grpSp>
      <p:graphicFrame>
        <p:nvGraphicFramePr>
          <p:cNvPr id="1026" name="Object 109"/>
          <p:cNvGraphicFramePr>
            <a:graphicFrameLocks noChangeAspect="1"/>
          </p:cNvGraphicFramePr>
          <p:nvPr userDrawn="1"/>
        </p:nvGraphicFramePr>
        <p:xfrm>
          <a:off x="142875" y="317500"/>
          <a:ext cx="1428750" cy="671513"/>
        </p:xfrm>
        <a:graphic>
          <a:graphicData uri="http://schemas.openxmlformats.org/presentationml/2006/ole">
            <mc:AlternateContent xmlns:mc="http://schemas.openxmlformats.org/markup-compatibility/2006">
              <mc:Choice xmlns:v="urn:schemas-microsoft-com:vml" Requires="v">
                <p:oleObj spid="_x0000_s1034" name="Photo Editor Photo" r:id="rId16" imgW="3486637" imgH="1638529" progId="MSPhotoEd.3">
                  <p:embed/>
                </p:oleObj>
              </mc:Choice>
              <mc:Fallback>
                <p:oleObj name="Photo Editor Photo" r:id="rId16" imgW="3486637" imgH="1638529" progId="MSPhotoEd.3">
                  <p:embed/>
                  <p:pic>
                    <p:nvPicPr>
                      <p:cNvPr id="0" name="Object 10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42875" y="317500"/>
                        <a:ext cx="1428750"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Tree>
  </p:cSld>
  <p:clrMap bg1="dk2" tx1="lt1" bg2="dk1" tx2="lt2" accent1="accent1" accent2="accent2" accent3="accent3" accent4="accent4" accent5="accent5" accent6="accent6" hlink="hlink" folHlink="folHlink"/>
  <p:sldLayoutIdLst>
    <p:sldLayoutId id="2147484013" r:id="rId1"/>
    <p:sldLayoutId id="2147484001" r:id="rId2"/>
    <p:sldLayoutId id="2147484002" r:id="rId3"/>
    <p:sldLayoutId id="2147484003" r:id="rId4"/>
    <p:sldLayoutId id="2147484004" r:id="rId5"/>
    <p:sldLayoutId id="2147484005" r:id="rId6"/>
    <p:sldLayoutId id="2147484006" r:id="rId7"/>
    <p:sldLayoutId id="2147484007" r:id="rId8"/>
    <p:sldLayoutId id="2147484008" r:id="rId9"/>
    <p:sldLayoutId id="2147484009" r:id="rId10"/>
    <p:sldLayoutId id="2147484010" r:id="rId11"/>
    <p:sldLayoutId id="2147484011" r:id="rId12"/>
    <p:sldLayoutId id="2147484012" r:id="rId13"/>
  </p:sldLayoutIdLst>
  <p:timing>
    <p:tnLst>
      <p:par>
        <p:cTn xmlns:p14="http://schemas.microsoft.com/office/powerpoint/2010/main" id="1" dur="indefinite" restart="never" nodeType="tmRoot"/>
      </p:par>
    </p:tnLst>
  </p:timing>
  <p:txStyles>
    <p:titleStyle>
      <a:lvl1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ea typeface="ＭＳ Ｐゴシック" charset="0"/>
        </a:defRPr>
      </a:lvl5pPr>
      <a:lvl6pPr marL="4572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6pPr>
      <a:lvl7pPr marL="9144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7pPr>
      <a:lvl8pPr marL="13716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8pPr>
      <a:lvl9pPr marL="1828800" algn="ctr" rtl="0" eaLnBrk="0" fontAlgn="base" hangingPunct="0">
        <a:lnSpc>
          <a:spcPct val="90000"/>
        </a:lnSpc>
        <a:spcBef>
          <a:spcPct val="0"/>
        </a:spcBef>
        <a:spcAft>
          <a:spcPct val="0"/>
        </a:spcAft>
        <a:defRPr sz="4000" b="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32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8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4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4" Type="http://schemas.openxmlformats.org/officeDocument/2006/relationships/diagramQuickStyle" Target="../diagrams/quickStyle7.xml"/><Relationship Id="rId5" Type="http://schemas.openxmlformats.org/officeDocument/2006/relationships/diagramColors" Target="../diagrams/colors7.xml"/><Relationship Id="rId6" Type="http://schemas.microsoft.com/office/2007/relationships/diagramDrawing" Target="../diagrams/drawing7.xml"/><Relationship Id="rId1" Type="http://schemas.openxmlformats.org/officeDocument/2006/relationships/slideLayout" Target="../slideLayouts/slideLayout2.xml"/><Relationship Id="rId2" Type="http://schemas.openxmlformats.org/officeDocument/2006/relationships/diagramData" Target="../diagrams/data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1.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wmf"/><Relationship Id="rId5" Type="http://schemas.openxmlformats.org/officeDocument/2006/relationships/image" Target="../media/image7.wmf"/><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4.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5.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2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jpeg"/></Relationships>
</file>

<file path=ppt/slides/_rels/slide58.xml.rels><?xml version="1.0" encoding="UTF-8" standalone="yes"?>
<Relationships xmlns="http://schemas.openxmlformats.org/package/2006/relationships"><Relationship Id="rId11" Type="http://schemas.openxmlformats.org/officeDocument/2006/relationships/image" Target="../media/image35.png"/><Relationship Id="rId12" Type="http://schemas.openxmlformats.org/officeDocument/2006/relationships/image" Target="../media/image36.jpeg"/><Relationship Id="rId13" Type="http://schemas.openxmlformats.org/officeDocument/2006/relationships/image" Target="../media/image37.png"/><Relationship Id="rId14" Type="http://schemas.openxmlformats.org/officeDocument/2006/relationships/image" Target="../media/image38.png"/><Relationship Id="rId1" Type="http://schemas.openxmlformats.org/officeDocument/2006/relationships/slideLayout" Target="../slideLayouts/slideLayout6.xml"/><Relationship Id="rId2" Type="http://schemas.openxmlformats.org/officeDocument/2006/relationships/notesSlide" Target="../notesSlides/notesSlide51.xml"/><Relationship Id="rId3" Type="http://schemas.openxmlformats.org/officeDocument/2006/relationships/image" Target="../media/image27.png"/><Relationship Id="rId4" Type="http://schemas.openxmlformats.org/officeDocument/2006/relationships/image" Target="../media/image28.jpeg"/><Relationship Id="rId5" Type="http://schemas.openxmlformats.org/officeDocument/2006/relationships/image" Target="../media/image29.jpe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32.wmf"/><Relationship Id="rId9" Type="http://schemas.openxmlformats.org/officeDocument/2006/relationships/image" Target="../media/image33.png"/><Relationship Id="rId10" Type="http://schemas.openxmlformats.org/officeDocument/2006/relationships/image" Target="../media/image3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ctrTitle" idx="4294967295"/>
          </p:nvPr>
        </p:nvSpPr>
        <p:spPr>
          <a:xfrm>
            <a:off x="304800" y="2209800"/>
            <a:ext cx="8534400" cy="1676400"/>
          </a:xfrm>
          <a:ln w="9525"/>
        </p:spPr>
        <p:txBody>
          <a:bodyPr/>
          <a:lstStyle/>
          <a:p>
            <a:pPr>
              <a:lnSpc>
                <a:spcPct val="80000"/>
              </a:lnSpc>
            </a:pPr>
            <a:r>
              <a:rPr lang="en-US" sz="3800" dirty="0">
                <a:latin typeface="Arial" charset="0"/>
              </a:rPr>
              <a:t>Implementing AHRQ</a:t>
            </a:r>
            <a:r>
              <a:rPr lang="ja-JP" altLang="en-US" sz="3800" dirty="0">
                <a:latin typeface="Arial" charset="0"/>
              </a:rPr>
              <a:t>’</a:t>
            </a:r>
            <a:r>
              <a:rPr lang="en-US" sz="3800" dirty="0">
                <a:latin typeface="Arial" charset="0"/>
              </a:rPr>
              <a:t>s Tools           in the Field: Successes                 and Lessons Learned</a:t>
            </a:r>
            <a:endParaRPr lang="en-US" sz="3800" dirty="0">
              <a:effectLst/>
              <a:latin typeface="Arial" charset="0"/>
            </a:endParaRPr>
          </a:p>
        </p:txBody>
      </p:sp>
      <p:sp>
        <p:nvSpPr>
          <p:cNvPr id="212995" name="Rectangle 3"/>
          <p:cNvSpPr>
            <a:spLocks noGrp="1" noChangeArrowheads="1"/>
          </p:cNvSpPr>
          <p:nvPr>
            <p:ph type="subTitle" idx="4294967295"/>
          </p:nvPr>
        </p:nvSpPr>
        <p:spPr>
          <a:xfrm>
            <a:off x="152400" y="4038600"/>
            <a:ext cx="8686800" cy="2667000"/>
          </a:xfrm>
          <a:ln w="9525"/>
        </p:spPr>
        <p:txBody>
          <a:bodyPr/>
          <a:lstStyle/>
          <a:p>
            <a:pPr marL="0" indent="0" algn="ctr">
              <a:lnSpc>
                <a:spcPct val="100000"/>
              </a:lnSpc>
              <a:spcBef>
                <a:spcPts val="600"/>
              </a:spcBef>
              <a:buFont typeface="Wingdings" charset="0"/>
              <a:buNone/>
            </a:pPr>
            <a:r>
              <a:rPr lang="en-US" sz="2400" b="1" dirty="0">
                <a:latin typeface="Arial" charset="0"/>
              </a:rPr>
              <a:t>Bonnie </a:t>
            </a:r>
            <a:r>
              <a:rPr lang="en-US" sz="2400" b="1" dirty="0" err="1">
                <a:latin typeface="Arial" charset="0"/>
              </a:rPr>
              <a:t>Ohri</a:t>
            </a:r>
            <a:endParaRPr lang="en-US" sz="2400" b="1" dirty="0">
              <a:latin typeface="Arial" charset="0"/>
            </a:endParaRPr>
          </a:p>
          <a:p>
            <a:pPr marL="0" indent="0" algn="ctr">
              <a:lnSpc>
                <a:spcPct val="100000"/>
              </a:lnSpc>
              <a:spcBef>
                <a:spcPts val="600"/>
              </a:spcBef>
              <a:buFont typeface="Wingdings" charset="0"/>
              <a:buNone/>
            </a:pPr>
            <a:r>
              <a:rPr lang="en-US" sz="2000" dirty="0">
                <a:latin typeface="Arial" charset="0"/>
              </a:rPr>
              <a:t>Deputy Director, Operations/Marketing and Implementation</a:t>
            </a:r>
          </a:p>
          <a:p>
            <a:pPr marL="0" indent="0" algn="ctr">
              <a:lnSpc>
                <a:spcPct val="100000"/>
              </a:lnSpc>
              <a:spcBef>
                <a:spcPts val="600"/>
              </a:spcBef>
              <a:buFont typeface="Wingdings" charset="0"/>
              <a:buNone/>
            </a:pPr>
            <a:r>
              <a:rPr lang="en-US" sz="2000" dirty="0">
                <a:latin typeface="Arial" charset="0"/>
              </a:rPr>
              <a:t> Office of Communications and Knowledge Transfer</a:t>
            </a:r>
          </a:p>
          <a:p>
            <a:pPr marL="0" indent="0" algn="ctr">
              <a:lnSpc>
                <a:spcPct val="100000"/>
              </a:lnSpc>
              <a:spcBef>
                <a:spcPts val="600"/>
              </a:spcBef>
              <a:buFont typeface="Wingdings" charset="0"/>
              <a:buNone/>
            </a:pPr>
            <a:r>
              <a:rPr lang="en-US" sz="2000" dirty="0">
                <a:latin typeface="Arial" charset="0"/>
              </a:rPr>
              <a:t>Agency for Healthcare Research and Quality</a:t>
            </a:r>
          </a:p>
          <a:p>
            <a:pPr marL="0" indent="0" algn="ctr">
              <a:lnSpc>
                <a:spcPct val="110000"/>
              </a:lnSpc>
              <a:buFont typeface="Wingdings" charset="0"/>
              <a:buNone/>
            </a:pPr>
            <a:endParaRPr lang="en-US" sz="1200" dirty="0">
              <a:latin typeface="Arial" charset="0"/>
            </a:endParaRPr>
          </a:p>
          <a:p>
            <a:pPr marL="0" indent="0" algn="ctr">
              <a:lnSpc>
                <a:spcPct val="100000"/>
              </a:lnSpc>
              <a:spcBef>
                <a:spcPct val="0"/>
              </a:spcBef>
              <a:buClrTx/>
              <a:buSzTx/>
              <a:buFontTx/>
              <a:buNone/>
            </a:pPr>
            <a:endParaRPr lang="en-US" sz="1000" dirty="0">
              <a:latin typeface="Arial" charset="0"/>
            </a:endParaRPr>
          </a:p>
          <a:p>
            <a:pPr marL="0" indent="0" algn="ctr">
              <a:lnSpc>
                <a:spcPct val="100000"/>
              </a:lnSpc>
              <a:spcBef>
                <a:spcPct val="0"/>
              </a:spcBef>
              <a:buClrTx/>
              <a:buSzTx/>
              <a:buFontTx/>
              <a:buNone/>
            </a:pPr>
            <a:r>
              <a:rPr lang="en-US" sz="1800" dirty="0">
                <a:solidFill>
                  <a:schemeClr val="tx1"/>
                </a:solidFill>
                <a:latin typeface="Arial" charset="0"/>
              </a:rPr>
              <a:t>Bethesda, MD – September  20,  2011</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title"/>
          </p:nvPr>
        </p:nvSpPr>
        <p:spPr/>
        <p:txBody>
          <a:bodyPr/>
          <a:lstStyle/>
          <a:p>
            <a:r>
              <a:rPr lang="en-US" sz="3600" dirty="0">
                <a:latin typeface="Arial" charset="0"/>
              </a:rPr>
              <a:t>What is Partnership?</a:t>
            </a:r>
          </a:p>
        </p:txBody>
      </p:sp>
      <p:pic>
        <p:nvPicPr>
          <p:cNvPr id="13315" name="Picture 9" descr="puzzle piece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981200"/>
            <a:ext cx="47244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Arial" charset="0"/>
              </a:rPr>
              <a:t>Why Do We Do          Partnership Development?</a:t>
            </a:r>
          </a:p>
        </p:txBody>
      </p:sp>
      <p:sp>
        <p:nvSpPr>
          <p:cNvPr id="3" name="Content Placeholder 2"/>
          <p:cNvSpPr>
            <a:spLocks noGrp="1"/>
          </p:cNvSpPr>
          <p:nvPr>
            <p:ph sz="half" idx="1"/>
          </p:nvPr>
        </p:nvSpPr>
        <p:spPr>
          <a:xfrm>
            <a:off x="609600" y="1676400"/>
            <a:ext cx="3919538" cy="2286000"/>
          </a:xfrm>
        </p:spPr>
        <p:txBody>
          <a:bodyPr>
            <a:normAutofit fontScale="92500" lnSpcReduction="10000"/>
          </a:bodyPr>
          <a:lstStyle/>
          <a:p>
            <a:pPr>
              <a:buClr>
                <a:schemeClr val="tx2"/>
              </a:buClr>
              <a:buFontTx/>
              <a:buAutoNum type="arabicPeriod"/>
            </a:pPr>
            <a:r>
              <a:rPr lang="en-US" dirty="0">
                <a:latin typeface="Arial" charset="0"/>
              </a:rPr>
              <a:t>Connection to Real World</a:t>
            </a:r>
          </a:p>
          <a:p>
            <a:pPr>
              <a:buClr>
                <a:schemeClr val="tx2"/>
              </a:buClr>
              <a:buFontTx/>
              <a:buAutoNum type="arabicPeriod"/>
            </a:pPr>
            <a:r>
              <a:rPr lang="en-US" dirty="0">
                <a:latin typeface="Arial" charset="0"/>
              </a:rPr>
              <a:t>Share of Common Interests</a:t>
            </a:r>
          </a:p>
          <a:p>
            <a:pPr>
              <a:buClr>
                <a:schemeClr val="tx2"/>
              </a:buClr>
              <a:buFontTx/>
              <a:buAutoNum type="arabicPeriod"/>
            </a:pPr>
            <a:r>
              <a:rPr lang="en-US" dirty="0">
                <a:latin typeface="Arial" charset="0"/>
              </a:rPr>
              <a:t>Support in Shared Goals</a:t>
            </a:r>
          </a:p>
          <a:p>
            <a:endParaRPr lang="en-US" dirty="0"/>
          </a:p>
        </p:txBody>
      </p:sp>
      <p:sp>
        <p:nvSpPr>
          <p:cNvPr id="4" name="Content Placeholder 3"/>
          <p:cNvSpPr>
            <a:spLocks noGrp="1"/>
          </p:cNvSpPr>
          <p:nvPr>
            <p:ph sz="half" idx="2"/>
          </p:nvPr>
        </p:nvSpPr>
        <p:spPr>
          <a:xfrm>
            <a:off x="4648200" y="3886200"/>
            <a:ext cx="3921125" cy="2895600"/>
          </a:xfrm>
        </p:spPr>
        <p:txBody>
          <a:bodyPr>
            <a:normAutofit fontScale="92500" lnSpcReduction="20000"/>
          </a:bodyPr>
          <a:lstStyle/>
          <a:p>
            <a:pPr>
              <a:buClr>
                <a:schemeClr val="tx2"/>
              </a:buClr>
              <a:buFont typeface="Arial" charset="0"/>
              <a:buAutoNum type="arabicPeriod" startAt="4"/>
            </a:pPr>
            <a:r>
              <a:rPr lang="en-US" dirty="0">
                <a:latin typeface="Arial" charset="0"/>
              </a:rPr>
              <a:t>Wider Spread/ Further Dissemination/ Greater Implementation</a:t>
            </a:r>
          </a:p>
          <a:p>
            <a:pPr>
              <a:buClr>
                <a:schemeClr val="tx2"/>
              </a:buClr>
              <a:buFont typeface="Arial" charset="0"/>
              <a:buAutoNum type="arabicPeriod" startAt="4"/>
            </a:pPr>
            <a:r>
              <a:rPr lang="en-US" dirty="0">
                <a:latin typeface="Arial" charset="0"/>
              </a:rPr>
              <a:t>Greater Awareness Raising/ More Informed Thinking/ Broader Behavior Change</a:t>
            </a:r>
          </a:p>
          <a:p>
            <a:pPr marL="0" indent="0">
              <a:buNone/>
            </a:pPr>
            <a:endParaRPr lang="en-US" dirty="0"/>
          </a:p>
        </p:txBody>
      </p:sp>
      <p:pic>
        <p:nvPicPr>
          <p:cNvPr id="14339" name="Picture 5" descr="Funhouse Mirro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482725"/>
            <a:ext cx="3048000"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7" descr="Megaphone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3438" y="3962400"/>
            <a:ext cx="3357562"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19100"/>
            <a:ext cx="6705600" cy="876300"/>
          </a:xfrm>
        </p:spPr>
        <p:txBody>
          <a:bodyPr/>
          <a:lstStyle/>
          <a:p>
            <a:r>
              <a:rPr lang="en-US" sz="3600" dirty="0">
                <a:solidFill>
                  <a:srgbClr val="FFFF00"/>
                </a:solidFill>
                <a:latin typeface="Arial" charset="0"/>
              </a:rPr>
              <a:t>Partnership Development      in FIVE Steps</a:t>
            </a:r>
          </a:p>
        </p:txBody>
      </p:sp>
      <p:graphicFrame>
        <p:nvGraphicFramePr>
          <p:cNvPr id="11" name="Diagram 10" descr="FIVE Steps diagram"/>
          <p:cNvGraphicFramePr/>
          <p:nvPr>
            <p:extLst>
              <p:ext uri="{D42A27DB-BD31-4B8C-83A1-F6EECF244321}">
                <p14:modId xmlns:p14="http://schemas.microsoft.com/office/powerpoint/2010/main" val="2055313587"/>
              </p:ext>
            </p:extLst>
          </p:nvPr>
        </p:nvGraphicFramePr>
        <p:xfrm>
          <a:off x="1143000" y="1447800"/>
          <a:ext cx="6705600" cy="5003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447800" y="419100"/>
            <a:ext cx="6697663" cy="876300"/>
          </a:xfrm>
        </p:spPr>
        <p:txBody>
          <a:bodyPr/>
          <a:lstStyle/>
          <a:p>
            <a:r>
              <a:rPr lang="en-US" sz="3600" dirty="0">
                <a:solidFill>
                  <a:srgbClr val="FFFF00"/>
                </a:solidFill>
                <a:latin typeface="Arial" charset="0"/>
              </a:rPr>
              <a:t>Partnership Development       in FIVE Steps</a:t>
            </a:r>
          </a:p>
        </p:txBody>
      </p:sp>
      <p:sp>
        <p:nvSpPr>
          <p:cNvPr id="5" name="Content Placeholder 4"/>
          <p:cNvSpPr>
            <a:spLocks noGrp="1"/>
          </p:cNvSpPr>
          <p:nvPr>
            <p:ph idx="1"/>
          </p:nvPr>
        </p:nvSpPr>
        <p:spPr>
          <a:xfrm>
            <a:off x="4800600" y="1905000"/>
            <a:ext cx="4030663" cy="4038600"/>
          </a:xfrm>
        </p:spPr>
        <p:txBody>
          <a:bodyPr/>
          <a:lstStyle/>
          <a:p>
            <a:pPr>
              <a:lnSpc>
                <a:spcPct val="100000"/>
              </a:lnSpc>
            </a:pPr>
            <a:r>
              <a:rPr lang="en-US" sz="2800">
                <a:latin typeface="Arial" charset="0"/>
              </a:rPr>
              <a:t>Getting a foot in the door</a:t>
            </a:r>
          </a:p>
          <a:p>
            <a:pPr lvl="1">
              <a:lnSpc>
                <a:spcPct val="100000"/>
              </a:lnSpc>
            </a:pPr>
            <a:r>
              <a:rPr lang="en-US" sz="2400">
                <a:latin typeface="Arial" charset="0"/>
              </a:rPr>
              <a:t>Watch</a:t>
            </a:r>
          </a:p>
          <a:p>
            <a:pPr lvl="1">
              <a:lnSpc>
                <a:spcPct val="100000"/>
              </a:lnSpc>
            </a:pPr>
            <a:r>
              <a:rPr lang="en-US" sz="2400">
                <a:latin typeface="Arial" charset="0"/>
              </a:rPr>
              <a:t>Do Homework</a:t>
            </a:r>
          </a:p>
          <a:p>
            <a:pPr lvl="1">
              <a:lnSpc>
                <a:spcPct val="100000"/>
              </a:lnSpc>
            </a:pPr>
            <a:r>
              <a:rPr lang="en-US" sz="2400">
                <a:latin typeface="Arial" charset="0"/>
              </a:rPr>
              <a:t>Why are we a good match?</a:t>
            </a:r>
          </a:p>
          <a:p>
            <a:pPr lvl="1">
              <a:lnSpc>
                <a:spcPct val="100000"/>
              </a:lnSpc>
            </a:pPr>
            <a:r>
              <a:rPr lang="en-US" sz="2400">
                <a:latin typeface="Arial" charset="0"/>
              </a:rPr>
              <a:t>How might we work together?</a:t>
            </a:r>
          </a:p>
          <a:p>
            <a:pPr lvl="1">
              <a:lnSpc>
                <a:spcPct val="100000"/>
              </a:lnSpc>
            </a:pPr>
            <a:r>
              <a:rPr lang="en-US" sz="2400">
                <a:latin typeface="Arial" charset="0"/>
              </a:rPr>
              <a:t>Practice your pitch</a:t>
            </a:r>
          </a:p>
        </p:txBody>
      </p:sp>
      <p:graphicFrame>
        <p:nvGraphicFramePr>
          <p:cNvPr id="29" name="Diagram 28" descr="FIVE Steps diagram"/>
          <p:cNvGraphicFramePr/>
          <p:nvPr>
            <p:extLst>
              <p:ext uri="{D42A27DB-BD31-4B8C-83A1-F6EECF244321}">
                <p14:modId xmlns:p14="http://schemas.microsoft.com/office/powerpoint/2010/main" val="3375282642"/>
              </p:ext>
            </p:extLst>
          </p:nvPr>
        </p:nvGraphicFramePr>
        <p:xfrm>
          <a:off x="457200" y="2514600"/>
          <a:ext cx="4191000" cy="386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1371600" y="6248400"/>
            <a:ext cx="6629400" cy="461963"/>
          </a:xfrm>
          <a:prstGeom prst="rect">
            <a:avLst/>
          </a:prstGeom>
          <a:noFill/>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a:effectLst>
                  <a:outerShdw blurRad="38100" dist="38100" dir="2700000" algn="tl">
                    <a:srgbClr val="000000"/>
                  </a:outerShdw>
                </a:effectLst>
                <a:latin typeface="Arial" charset="0"/>
                <a:cs typeface="Segoe UI" charset="0"/>
              </a:rPr>
              <a:t>Show off your assets!</a:t>
            </a: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Diagram 10"/>
          <p:cNvGraphicFramePr/>
          <p:nvPr>
            <p:extLst>
              <p:ext uri="{D42A27DB-BD31-4B8C-83A1-F6EECF244321}">
                <p14:modId xmlns:p14="http://schemas.microsoft.com/office/powerpoint/2010/main" val="4071792697"/>
              </p:ext>
            </p:extLst>
          </p:nvPr>
        </p:nvGraphicFramePr>
        <p:xfrm>
          <a:off x="152400" y="1524000"/>
          <a:ext cx="4191000" cy="3733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1"/>
          <p:cNvSpPr>
            <a:spLocks noGrp="1"/>
          </p:cNvSpPr>
          <p:nvPr>
            <p:ph type="title"/>
          </p:nvPr>
        </p:nvSpPr>
        <p:spPr>
          <a:xfrm>
            <a:off x="1447800" y="419100"/>
            <a:ext cx="6697663" cy="876300"/>
          </a:xfrm>
        </p:spPr>
        <p:txBody>
          <a:bodyPr/>
          <a:lstStyle/>
          <a:p>
            <a:r>
              <a:rPr lang="en-US" sz="3600" dirty="0">
                <a:solidFill>
                  <a:srgbClr val="FFFF00"/>
                </a:solidFill>
                <a:latin typeface="Arial" charset="0"/>
              </a:rPr>
              <a:t>Partnership Development          in FIVE Steps</a:t>
            </a:r>
          </a:p>
        </p:txBody>
      </p:sp>
      <p:sp>
        <p:nvSpPr>
          <p:cNvPr id="5" name="Content Placeholder 4"/>
          <p:cNvSpPr>
            <a:spLocks noGrp="1"/>
          </p:cNvSpPr>
          <p:nvPr>
            <p:ph idx="1"/>
          </p:nvPr>
        </p:nvSpPr>
        <p:spPr>
          <a:xfrm>
            <a:off x="5181600" y="1676400"/>
            <a:ext cx="3421063" cy="4191000"/>
          </a:xfrm>
        </p:spPr>
        <p:txBody>
          <a:bodyPr/>
          <a:lstStyle/>
          <a:p>
            <a:r>
              <a:rPr lang="en-US" sz="2400">
                <a:latin typeface="Arial" charset="0"/>
              </a:rPr>
              <a:t>Mutual interests identified and shown</a:t>
            </a:r>
          </a:p>
          <a:p>
            <a:r>
              <a:rPr lang="en-US" sz="2400">
                <a:latin typeface="Arial" charset="0"/>
              </a:rPr>
              <a:t>Partner shows familiarity with AHRQ Portfolios/Work</a:t>
            </a:r>
          </a:p>
          <a:p>
            <a:r>
              <a:rPr lang="en-US" sz="2400">
                <a:latin typeface="Arial" charset="0"/>
              </a:rPr>
              <a:t>Partner asks valuable, on-target and engaging questions</a:t>
            </a:r>
          </a:p>
        </p:txBody>
      </p:sp>
      <p:sp>
        <p:nvSpPr>
          <p:cNvPr id="6" name="TextBox 5"/>
          <p:cNvSpPr txBox="1"/>
          <p:nvPr/>
        </p:nvSpPr>
        <p:spPr>
          <a:xfrm>
            <a:off x="457200" y="6305550"/>
            <a:ext cx="8229600" cy="400050"/>
          </a:xfrm>
          <a:prstGeom prst="rect">
            <a:avLst/>
          </a:prstGeom>
          <a:noFill/>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2000">
                <a:effectLst>
                  <a:outerShdw blurRad="38100" dist="38100" dir="2700000" algn="tl">
                    <a:srgbClr val="000000"/>
                  </a:outerShdw>
                </a:effectLst>
                <a:latin typeface="Arial" charset="0"/>
              </a:rPr>
              <a:t>There may be something here!</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descr="FIVE Steps diagram"/>
          <p:cNvGraphicFramePr/>
          <p:nvPr>
            <p:extLst>
              <p:ext uri="{D42A27DB-BD31-4B8C-83A1-F6EECF244321}">
                <p14:modId xmlns:p14="http://schemas.microsoft.com/office/powerpoint/2010/main" val="914054034"/>
              </p:ext>
            </p:extLst>
          </p:nvPr>
        </p:nvGraphicFramePr>
        <p:xfrm>
          <a:off x="4191000" y="1600200"/>
          <a:ext cx="4495800" cy="396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762000" y="6381750"/>
            <a:ext cx="7696200" cy="400050"/>
          </a:xfrm>
          <a:prstGeom prst="rect">
            <a:avLst/>
          </a:prstGeom>
          <a:noFill/>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2000">
                <a:effectLst>
                  <a:outerShdw blurRad="38100" dist="38100" dir="2700000" algn="tl">
                    <a:srgbClr val="000000"/>
                  </a:outerShdw>
                </a:effectLst>
                <a:latin typeface="Arial" charset="0"/>
              </a:rPr>
              <a:t>Only you</a:t>
            </a:r>
            <a:r>
              <a:rPr lang="ja-JP" altLang="en-US" sz="2000">
                <a:effectLst>
                  <a:outerShdw blurRad="38100" dist="38100" dir="2700000" algn="tl">
                    <a:srgbClr val="000000"/>
                  </a:outerShdw>
                </a:effectLst>
                <a:latin typeface="Arial" charset="0"/>
              </a:rPr>
              <a:t>’</a:t>
            </a:r>
            <a:r>
              <a:rPr lang="en-US" sz="2000">
                <a:effectLst>
                  <a:outerShdw blurRad="38100" dist="38100" dir="2700000" algn="tl">
                    <a:srgbClr val="000000"/>
                  </a:outerShdw>
                </a:effectLst>
                <a:latin typeface="Arial" charset="0"/>
              </a:rPr>
              <a:t>re still doing most of the calling</a:t>
            </a:r>
          </a:p>
        </p:txBody>
      </p:sp>
      <p:sp>
        <p:nvSpPr>
          <p:cNvPr id="7" name="Title 1"/>
          <p:cNvSpPr>
            <a:spLocks noGrp="1"/>
          </p:cNvSpPr>
          <p:nvPr>
            <p:ph type="title"/>
          </p:nvPr>
        </p:nvSpPr>
        <p:spPr>
          <a:xfrm>
            <a:off x="1447800" y="419100"/>
            <a:ext cx="6697663" cy="876300"/>
          </a:xfrm>
        </p:spPr>
        <p:txBody>
          <a:bodyPr/>
          <a:lstStyle/>
          <a:p>
            <a:r>
              <a:rPr lang="en-US" sz="3600" dirty="0">
                <a:solidFill>
                  <a:srgbClr val="FFFF00"/>
                </a:solidFill>
                <a:latin typeface="Arial" charset="0"/>
              </a:rPr>
              <a:t>Partnership Development         in FIVE Steps</a:t>
            </a:r>
          </a:p>
        </p:txBody>
      </p:sp>
      <p:sp>
        <p:nvSpPr>
          <p:cNvPr id="8" name="Content Placeholder 7"/>
          <p:cNvSpPr>
            <a:spLocks noGrp="1"/>
          </p:cNvSpPr>
          <p:nvPr>
            <p:ph idx="1"/>
          </p:nvPr>
        </p:nvSpPr>
        <p:spPr>
          <a:xfrm>
            <a:off x="533400" y="1676400"/>
            <a:ext cx="4114800" cy="4876800"/>
          </a:xfrm>
        </p:spPr>
        <p:txBody>
          <a:bodyPr/>
          <a:lstStyle/>
          <a:p>
            <a:r>
              <a:rPr lang="en-US" sz="2400">
                <a:solidFill>
                  <a:schemeClr val="tx1"/>
                </a:solidFill>
                <a:latin typeface="Arial" charset="0"/>
              </a:rPr>
              <a:t>Partner exhibits attribute and behaviors from #2</a:t>
            </a:r>
          </a:p>
          <a:p>
            <a:r>
              <a:rPr lang="en-US" sz="2400">
                <a:solidFill>
                  <a:schemeClr val="tx1"/>
                </a:solidFill>
                <a:latin typeface="Arial" charset="0"/>
              </a:rPr>
              <a:t>Requests/Accepts orders of publications and tools to share with colleagues/members or patients</a:t>
            </a:r>
          </a:p>
          <a:p>
            <a:r>
              <a:rPr lang="en-US" sz="2400">
                <a:solidFill>
                  <a:schemeClr val="tx1"/>
                </a:solidFill>
                <a:latin typeface="Arial" charset="0"/>
              </a:rPr>
              <a:t>Partner acknowledges your relationship publically (eNews, journal, blog…)</a:t>
            </a:r>
          </a:p>
          <a:p>
            <a:r>
              <a:rPr lang="en-US" sz="2400">
                <a:solidFill>
                  <a:schemeClr val="tx1"/>
                </a:solidFill>
                <a:latin typeface="Arial" charset="0"/>
              </a:rPr>
              <a:t>Talks about doing more together</a:t>
            </a:r>
          </a:p>
          <a:p>
            <a:endParaRPr lang="en-US" sz="2400">
              <a:solidFill>
                <a:srgbClr val="FFFF00"/>
              </a:solidFill>
              <a:latin typeface="Arial" charset="0"/>
            </a:endParaRPr>
          </a:p>
          <a:p>
            <a:endParaRPr lang="en-US" sz="2400">
              <a:solidFill>
                <a:schemeClr val="tx1"/>
              </a:solidFill>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descr="FIVE Steps diagram"/>
          <p:cNvGraphicFramePr/>
          <p:nvPr>
            <p:extLst>
              <p:ext uri="{D42A27DB-BD31-4B8C-83A1-F6EECF244321}">
                <p14:modId xmlns:p14="http://schemas.microsoft.com/office/powerpoint/2010/main" val="971952400"/>
              </p:ext>
            </p:extLst>
          </p:nvPr>
        </p:nvGraphicFramePr>
        <p:xfrm>
          <a:off x="4648200" y="1600200"/>
          <a:ext cx="41148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a:spLocks noGrp="1"/>
          </p:cNvSpPr>
          <p:nvPr>
            <p:ph type="title"/>
          </p:nvPr>
        </p:nvSpPr>
        <p:spPr>
          <a:xfrm>
            <a:off x="1447800" y="419100"/>
            <a:ext cx="6697663" cy="876300"/>
          </a:xfrm>
        </p:spPr>
        <p:txBody>
          <a:bodyPr/>
          <a:lstStyle/>
          <a:p>
            <a:r>
              <a:rPr lang="en-US" sz="3600" dirty="0">
                <a:solidFill>
                  <a:srgbClr val="FFFF00"/>
                </a:solidFill>
                <a:latin typeface="Arial" charset="0"/>
              </a:rPr>
              <a:t>Partnership Development        in FIVE Steps</a:t>
            </a:r>
          </a:p>
        </p:txBody>
      </p:sp>
      <p:sp>
        <p:nvSpPr>
          <p:cNvPr id="9" name="Content Placeholder 2"/>
          <p:cNvSpPr>
            <a:spLocks noGrp="1"/>
          </p:cNvSpPr>
          <p:nvPr>
            <p:ph idx="1"/>
          </p:nvPr>
        </p:nvSpPr>
        <p:spPr>
          <a:xfrm>
            <a:off x="609600" y="1447800"/>
            <a:ext cx="3886200" cy="5257800"/>
          </a:xfrm>
        </p:spPr>
        <p:txBody>
          <a:bodyPr/>
          <a:lstStyle/>
          <a:p>
            <a:r>
              <a:rPr lang="en-US" sz="2000">
                <a:solidFill>
                  <a:schemeClr val="tx1"/>
                </a:solidFill>
                <a:latin typeface="Arial" charset="0"/>
              </a:rPr>
              <a:t>Partner exhibits attributes and behaviors of #2 and most of #3</a:t>
            </a:r>
          </a:p>
          <a:p>
            <a:r>
              <a:rPr lang="en-US" sz="2000">
                <a:solidFill>
                  <a:schemeClr val="tx1"/>
                </a:solidFill>
                <a:latin typeface="Arial" charset="0"/>
              </a:rPr>
              <a:t>Partner begins to suggest ways to collaborate:</a:t>
            </a:r>
          </a:p>
          <a:p>
            <a:pPr lvl="1">
              <a:buFont typeface="Arial (W1)" charset="0"/>
              <a:buChar char="–"/>
            </a:pPr>
            <a:r>
              <a:rPr lang="en-US" sz="1800">
                <a:solidFill>
                  <a:schemeClr val="tx1"/>
                </a:solidFill>
                <a:latin typeface="Arial" charset="0"/>
              </a:rPr>
              <a:t>Speaker for an event/annual meeting</a:t>
            </a:r>
          </a:p>
          <a:p>
            <a:pPr lvl="1">
              <a:buFont typeface="Arial (W1)" charset="0"/>
              <a:buChar char="–"/>
            </a:pPr>
            <a:r>
              <a:rPr lang="en-US" sz="1800">
                <a:solidFill>
                  <a:schemeClr val="tx1"/>
                </a:solidFill>
                <a:latin typeface="Arial" charset="0"/>
              </a:rPr>
              <a:t>Offer to post special announcements</a:t>
            </a:r>
          </a:p>
          <a:p>
            <a:pPr lvl="1">
              <a:buFont typeface="Arial (W1)" charset="0"/>
              <a:buChar char="–"/>
            </a:pPr>
            <a:r>
              <a:rPr lang="en-US" sz="1800">
                <a:solidFill>
                  <a:schemeClr val="tx1"/>
                </a:solidFill>
                <a:latin typeface="Arial" charset="0"/>
              </a:rPr>
              <a:t>Co-host/sponsor Web conferences</a:t>
            </a:r>
          </a:p>
          <a:p>
            <a:pPr lvl="1">
              <a:buFont typeface="Arial (W1)" charset="0"/>
              <a:buChar char="–"/>
            </a:pPr>
            <a:r>
              <a:rPr lang="en-US" sz="1800">
                <a:solidFill>
                  <a:schemeClr val="tx1"/>
                </a:solidFill>
                <a:latin typeface="Arial" charset="0"/>
              </a:rPr>
              <a:t>Offer names of other potential leads for outreach and dissemination</a:t>
            </a:r>
          </a:p>
          <a:p>
            <a:r>
              <a:rPr lang="en-US" sz="2000">
                <a:solidFill>
                  <a:schemeClr val="tx1"/>
                </a:solidFill>
                <a:latin typeface="Arial" charset="0"/>
              </a:rPr>
              <a:t>Partner willing to carry some of the burden/develop and sign an agreement</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descr="FIVE Steps diagram"/>
          <p:cNvGraphicFramePr/>
          <p:nvPr>
            <p:extLst>
              <p:ext uri="{D42A27DB-BD31-4B8C-83A1-F6EECF244321}">
                <p14:modId xmlns:p14="http://schemas.microsoft.com/office/powerpoint/2010/main" val="3249444270"/>
              </p:ext>
            </p:extLst>
          </p:nvPr>
        </p:nvGraphicFramePr>
        <p:xfrm>
          <a:off x="4572000" y="2133600"/>
          <a:ext cx="44196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a:spLocks noGrp="1"/>
          </p:cNvSpPr>
          <p:nvPr>
            <p:ph type="title"/>
          </p:nvPr>
        </p:nvSpPr>
        <p:spPr>
          <a:xfrm>
            <a:off x="1447800" y="381000"/>
            <a:ext cx="6697663" cy="876300"/>
          </a:xfrm>
        </p:spPr>
        <p:txBody>
          <a:bodyPr/>
          <a:lstStyle/>
          <a:p>
            <a:r>
              <a:rPr lang="en-US" sz="3600" dirty="0">
                <a:solidFill>
                  <a:srgbClr val="FFFF00"/>
                </a:solidFill>
                <a:latin typeface="Arial" charset="0"/>
              </a:rPr>
              <a:t>Partnership Development     in FIVE Steps</a:t>
            </a:r>
          </a:p>
        </p:txBody>
      </p:sp>
      <p:sp>
        <p:nvSpPr>
          <p:cNvPr id="8" name="Content Placeholder 7"/>
          <p:cNvSpPr>
            <a:spLocks noGrp="1"/>
          </p:cNvSpPr>
          <p:nvPr>
            <p:ph idx="1"/>
          </p:nvPr>
        </p:nvSpPr>
        <p:spPr>
          <a:xfrm>
            <a:off x="609600" y="1676400"/>
            <a:ext cx="3581400" cy="4876800"/>
          </a:xfrm>
        </p:spPr>
        <p:txBody>
          <a:bodyPr/>
          <a:lstStyle/>
          <a:p>
            <a:r>
              <a:rPr lang="en-US" sz="2400">
                <a:solidFill>
                  <a:schemeClr val="tx1"/>
                </a:solidFill>
                <a:latin typeface="Arial" charset="0"/>
              </a:rPr>
              <a:t>We</a:t>
            </a:r>
            <a:r>
              <a:rPr lang="ja-JP" altLang="en-US" sz="2400">
                <a:solidFill>
                  <a:schemeClr val="tx1"/>
                </a:solidFill>
                <a:latin typeface="Arial" charset="0"/>
              </a:rPr>
              <a:t>’</a:t>
            </a:r>
            <a:r>
              <a:rPr lang="en-US" sz="2400">
                <a:solidFill>
                  <a:schemeClr val="tx1"/>
                </a:solidFill>
                <a:latin typeface="Arial" charset="0"/>
              </a:rPr>
              <a:t>ve passed #2, some of #3, all of #4</a:t>
            </a:r>
          </a:p>
          <a:p>
            <a:r>
              <a:rPr lang="en-US" sz="2400">
                <a:solidFill>
                  <a:schemeClr val="tx1"/>
                </a:solidFill>
                <a:latin typeface="Arial" charset="0"/>
              </a:rPr>
              <a:t>Partners report or we can track measurable change in:</a:t>
            </a:r>
          </a:p>
          <a:p>
            <a:pPr lvl="1"/>
            <a:r>
              <a:rPr lang="en-US" sz="2000">
                <a:solidFill>
                  <a:schemeClr val="tx1"/>
                </a:solidFill>
                <a:latin typeface="Arial" charset="0"/>
              </a:rPr>
              <a:t>Behavior/process of organization/ staff/ patients</a:t>
            </a:r>
          </a:p>
          <a:p>
            <a:pPr lvl="1"/>
            <a:r>
              <a:rPr lang="en-US" sz="2000">
                <a:solidFill>
                  <a:schemeClr val="tx1"/>
                </a:solidFill>
                <a:latin typeface="Arial" charset="0"/>
              </a:rPr>
              <a:t>Health conditions/ outcomes of patients</a:t>
            </a:r>
          </a:p>
          <a:p>
            <a:r>
              <a:rPr lang="en-US" sz="2400">
                <a:solidFill>
                  <a:schemeClr val="tx1"/>
                </a:solidFill>
                <a:latin typeface="Arial" charset="0"/>
              </a:rPr>
              <a:t>Can capture meaningful case studies</a:t>
            </a:r>
          </a:p>
          <a:p>
            <a:endParaRPr lang="en-US">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447800" y="2362200"/>
            <a:ext cx="7391400" cy="2895600"/>
          </a:xfrm>
        </p:spPr>
        <p:txBody>
          <a:bodyPr/>
          <a:lstStyle/>
          <a:p>
            <a:pPr>
              <a:buFont typeface="Wingdings" charset="0"/>
              <a:buNone/>
            </a:pPr>
            <a:endParaRPr lang="en-US">
              <a:latin typeface="Arial" charset="0"/>
            </a:endParaRPr>
          </a:p>
          <a:p>
            <a:pPr>
              <a:buFont typeface="Wingdings" charset="0"/>
              <a:buNone/>
            </a:pPr>
            <a:r>
              <a:rPr lang="en-US">
                <a:solidFill>
                  <a:srgbClr val="FFFF00"/>
                </a:solidFill>
                <a:latin typeface="Arial" charset="0"/>
              </a:rPr>
              <a:t>Lessons We</a:t>
            </a:r>
            <a:r>
              <a:rPr lang="ja-JP" altLang="en-US">
                <a:solidFill>
                  <a:srgbClr val="FFFF00"/>
                </a:solidFill>
                <a:latin typeface="Arial" charset="0"/>
              </a:rPr>
              <a:t>’</a:t>
            </a:r>
            <a:r>
              <a:rPr lang="en-US">
                <a:solidFill>
                  <a:srgbClr val="FFFF00"/>
                </a:solidFill>
                <a:latin typeface="Arial" charset="0"/>
              </a:rPr>
              <a:t>ve Learned About Partnership Development</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524000" y="304800"/>
            <a:ext cx="6629400" cy="838200"/>
          </a:xfrm>
          <a:noFill/>
          <a:extLst>
            <a:ext uri="{909E8E84-426E-40dd-AFC4-6F175D3DCCD1}">
              <a14:hiddenFill xmlns:a14="http://schemas.microsoft.com/office/drawing/2010/main">
                <a:solidFill>
                  <a:srgbClr val="FFFFFF"/>
                </a:solidFill>
              </a14:hiddenFill>
            </a:ext>
          </a:extLst>
        </p:spPr>
        <p:txBody>
          <a:bodyPr/>
          <a:lstStyle/>
          <a:p>
            <a:pPr eaLnBrk="1" hangingPunct="1"/>
            <a:r>
              <a:rPr lang="en-US" sz="3600">
                <a:effectLst/>
                <a:latin typeface="Arial" charset="0"/>
              </a:rPr>
              <a:t>Partnership Lessons Learned</a:t>
            </a:r>
          </a:p>
        </p:txBody>
      </p:sp>
      <p:sp>
        <p:nvSpPr>
          <p:cNvPr id="36867" name="Rectangle 3"/>
          <p:cNvSpPr>
            <a:spLocks noGrp="1" noChangeArrowheads="1"/>
          </p:cNvSpPr>
          <p:nvPr>
            <p:ph type="body" idx="1"/>
          </p:nvPr>
        </p:nvSpPr>
        <p:spPr>
          <a:xfrm>
            <a:off x="609600" y="1676400"/>
            <a:ext cx="7993063" cy="609600"/>
          </a:xfrm>
          <a:ln w="9525"/>
        </p:spPr>
        <p:txBody>
          <a:bodyPr/>
          <a:lstStyle/>
          <a:p>
            <a:pPr eaLnBrk="1" hangingPunct="1">
              <a:buFont typeface="Wingdings" pitchFamily="2" charset="2"/>
              <a:buNone/>
              <a:defRPr/>
            </a:pPr>
            <a:r>
              <a:rPr lang="en-US" sz="2800" dirty="0" smtClean="0">
                <a:solidFill>
                  <a:schemeClr val="tx2"/>
                </a:solidFill>
                <a:effectLst>
                  <a:outerShdw blurRad="38100" dist="38100" dir="2700000" algn="tl">
                    <a:srgbClr val="000000">
                      <a:alpha val="43137"/>
                    </a:srgbClr>
                  </a:outerShdw>
                </a:effectLst>
                <a:ea typeface="+mn-ea"/>
              </a:rPr>
              <a:t>1.</a:t>
            </a:r>
            <a:r>
              <a:rPr lang="en-US" sz="2800" dirty="0" smtClean="0">
                <a:effectLst>
                  <a:outerShdw blurRad="38100" dist="38100" dir="2700000" algn="tl">
                    <a:srgbClr val="000000">
                      <a:alpha val="43137"/>
                    </a:srgbClr>
                  </a:outerShdw>
                </a:effectLst>
                <a:ea typeface="+mn-ea"/>
              </a:rPr>
              <a:t>	Bigger is not always Better</a:t>
            </a:r>
          </a:p>
          <a:p>
            <a:pPr eaLnBrk="1" hangingPunct="1">
              <a:buFont typeface="Wingdings" pitchFamily="2" charset="2"/>
              <a:buChar char="n"/>
              <a:defRPr/>
            </a:pPr>
            <a:endParaRPr lang="en-US" dirty="0" smtClean="0">
              <a:ea typeface="+mn-ea"/>
            </a:endParaRPr>
          </a:p>
          <a:p>
            <a:pPr eaLnBrk="1" hangingPunct="1">
              <a:buFont typeface="Wingdings" pitchFamily="2" charset="2"/>
              <a:buChar char="n"/>
              <a:defRPr/>
            </a:pPr>
            <a:endParaRPr lang="en-US" dirty="0" smtClean="0">
              <a:ea typeface="+mn-ea"/>
            </a:endParaRPr>
          </a:p>
          <a:p>
            <a:pPr eaLnBrk="1" hangingPunct="1">
              <a:buFont typeface="Wingdings" pitchFamily="2" charset="2"/>
              <a:buChar char="n"/>
              <a:defRPr/>
            </a:pPr>
            <a:endParaRPr lang="en-US" dirty="0" smtClean="0">
              <a:ea typeface="+mn-ea"/>
            </a:endParaRPr>
          </a:p>
          <a:p>
            <a:pPr marL="514350" indent="-514350" eaLnBrk="1" hangingPunct="1">
              <a:buFont typeface="Wingdings" pitchFamily="2" charset="2"/>
              <a:buNone/>
              <a:defRPr/>
            </a:pPr>
            <a:endParaRPr lang="en-US" dirty="0" smtClean="0">
              <a:ea typeface="+mn-ea"/>
            </a:endParaRPr>
          </a:p>
          <a:p>
            <a:pPr marL="514350" indent="-514350" eaLnBrk="1" hangingPunct="1">
              <a:buFont typeface="Wingdings" pitchFamily="2" charset="2"/>
              <a:buAutoNum type="arabicPeriod" startAt="2"/>
              <a:defRPr/>
            </a:pPr>
            <a:endParaRPr lang="en-US" dirty="0" smtClean="0">
              <a:ea typeface="+mn-ea"/>
            </a:endParaRPr>
          </a:p>
          <a:p>
            <a:pPr marL="514350" indent="-514350" eaLnBrk="1" hangingPunct="1">
              <a:buFont typeface="Wingdings" pitchFamily="2" charset="2"/>
              <a:buNone/>
              <a:defRPr/>
            </a:pPr>
            <a:endParaRPr lang="en-US" dirty="0" smtClean="0">
              <a:ea typeface="+mn-ea"/>
            </a:endParaRPr>
          </a:p>
          <a:p>
            <a:pPr marL="514350" indent="-514350" eaLnBrk="1" hangingPunct="1">
              <a:buFont typeface="Wingdings" pitchFamily="2" charset="2"/>
              <a:buNone/>
              <a:defRPr/>
            </a:pPr>
            <a:endParaRPr lang="en-US" dirty="0" smtClean="0">
              <a:ea typeface="+mn-ea"/>
            </a:endParaRPr>
          </a:p>
          <a:p>
            <a:pPr marL="514350" indent="-514350" eaLnBrk="1" hangingPunct="1">
              <a:buFont typeface="Wingdings" pitchFamily="2" charset="2"/>
              <a:buNone/>
              <a:defRPr/>
            </a:pPr>
            <a:endParaRPr lang="en-US" dirty="0" smtClean="0">
              <a:ea typeface="+mn-ea"/>
            </a:endParaRPr>
          </a:p>
          <a:p>
            <a:pPr eaLnBrk="1" hangingPunct="1">
              <a:buFont typeface="Wingdings" pitchFamily="2" charset="2"/>
              <a:buChar char="n"/>
              <a:defRPr/>
            </a:pPr>
            <a:endParaRPr lang="en-US" dirty="0" smtClean="0">
              <a:ea typeface="+mn-ea"/>
            </a:endParaRPr>
          </a:p>
          <a:p>
            <a:pPr eaLnBrk="1" hangingPunct="1">
              <a:buFont typeface="Wingdings" pitchFamily="2" charset="2"/>
              <a:buChar char="n"/>
              <a:defRPr/>
            </a:pPr>
            <a:endParaRPr lang="en-US" dirty="0" smtClean="0">
              <a:ea typeface="+mn-ea"/>
            </a:endParaRPr>
          </a:p>
        </p:txBody>
      </p:sp>
      <p:pic>
        <p:nvPicPr>
          <p:cNvPr id="22532" name="Picture 4" descr="Big Truck Little Car cartoo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286000"/>
            <a:ext cx="5715000" cy="4100513"/>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342900"/>
            <a:ext cx="6697663" cy="876300"/>
          </a:xfrm>
        </p:spPr>
        <p:txBody>
          <a:bodyPr/>
          <a:lstStyle/>
          <a:p>
            <a:r>
              <a:rPr lang="en-US" sz="3600" dirty="0">
                <a:latin typeface="Arial" charset="0"/>
              </a:rPr>
              <a:t>Implementing                   Knowledge in the Field</a:t>
            </a:r>
          </a:p>
        </p:txBody>
      </p:sp>
      <p:sp>
        <p:nvSpPr>
          <p:cNvPr id="5123" name="Rectangle 3"/>
          <p:cNvSpPr>
            <a:spLocks noGrp="1" noChangeArrowheads="1"/>
          </p:cNvSpPr>
          <p:nvPr>
            <p:ph type="body" idx="1"/>
          </p:nvPr>
        </p:nvSpPr>
        <p:spPr>
          <a:xfrm>
            <a:off x="3352800" y="1828800"/>
            <a:ext cx="5105400" cy="4572000"/>
          </a:xfrm>
        </p:spPr>
        <p:txBody>
          <a:bodyPr/>
          <a:lstStyle/>
          <a:p>
            <a:pPr>
              <a:lnSpc>
                <a:spcPct val="100000"/>
              </a:lnSpc>
              <a:buFont typeface="Wingdings" pitchFamily="2" charset="2"/>
              <a:buChar char="n"/>
              <a:defRPr/>
            </a:pPr>
            <a:r>
              <a:rPr lang="en-US" sz="2800" b="1" dirty="0" smtClean="0">
                <a:effectLst>
                  <a:outerShdw blurRad="38100" dist="38100" dir="2700000" algn="tl">
                    <a:srgbClr val="000000">
                      <a:alpha val="43137"/>
                    </a:srgbClr>
                  </a:outerShdw>
                </a:effectLst>
                <a:ea typeface="+mn-ea"/>
              </a:rPr>
              <a:t>Cheryl Thompson</a:t>
            </a:r>
            <a:r>
              <a:rPr lang="en-US" sz="2800" dirty="0" smtClean="0">
                <a:effectLst>
                  <a:outerShdw blurRad="38100" dist="38100" dir="2700000" algn="tl">
                    <a:srgbClr val="000000">
                      <a:alpha val="43137"/>
                    </a:srgbClr>
                  </a:outerShdw>
                </a:effectLst>
                <a:ea typeface="+mn-ea"/>
              </a:rPr>
              <a:t>: Partnership development </a:t>
            </a:r>
          </a:p>
          <a:p>
            <a:pPr>
              <a:lnSpc>
                <a:spcPct val="100000"/>
              </a:lnSpc>
              <a:buFont typeface="Wingdings" pitchFamily="2" charset="2"/>
              <a:buChar char="n"/>
              <a:defRPr/>
            </a:pPr>
            <a:r>
              <a:rPr lang="en-US" sz="2800" b="1" dirty="0" smtClean="0">
                <a:effectLst>
                  <a:outerShdw blurRad="38100" dist="38100" dir="2700000" algn="tl">
                    <a:srgbClr val="000000">
                      <a:alpha val="43137"/>
                    </a:srgbClr>
                  </a:outerShdw>
                </a:effectLst>
                <a:ea typeface="+mn-ea"/>
              </a:rPr>
              <a:t>Barbara Kass</a:t>
            </a:r>
            <a:r>
              <a:rPr lang="en-US" sz="2800" dirty="0" smtClean="0">
                <a:effectLst>
                  <a:outerShdw blurRad="38100" dist="38100" dir="2700000" algn="tl">
                    <a:srgbClr val="000000">
                      <a:alpha val="43137"/>
                    </a:srgbClr>
                  </a:outerShdw>
                </a:effectLst>
                <a:ea typeface="+mn-ea"/>
              </a:rPr>
              <a:t>: Technical assistance/training </a:t>
            </a:r>
          </a:p>
          <a:p>
            <a:pPr>
              <a:lnSpc>
                <a:spcPct val="100000"/>
              </a:lnSpc>
              <a:buFont typeface="Wingdings" pitchFamily="2" charset="2"/>
              <a:buChar char="n"/>
              <a:defRPr/>
            </a:pPr>
            <a:r>
              <a:rPr lang="en-US" sz="2800" b="1" dirty="0" smtClean="0">
                <a:effectLst>
                  <a:outerShdw blurRad="38100" dist="38100" dir="2700000" algn="tl">
                    <a:srgbClr val="000000">
                      <a:alpha val="43137"/>
                    </a:srgbClr>
                  </a:outerShdw>
                </a:effectLst>
                <a:ea typeface="+mn-ea"/>
              </a:rPr>
              <a:t>Margie Shofer</a:t>
            </a:r>
            <a:r>
              <a:rPr lang="en-US" sz="2800" dirty="0" smtClean="0">
                <a:effectLst>
                  <a:outerShdw blurRad="38100" dist="38100" dir="2700000" algn="tl">
                    <a:srgbClr val="000000">
                      <a:alpha val="43137"/>
                    </a:srgbClr>
                  </a:outerShdw>
                </a:effectLst>
                <a:ea typeface="+mn-ea"/>
              </a:rPr>
              <a:t>: Learning networks</a:t>
            </a:r>
          </a:p>
          <a:p>
            <a:pPr>
              <a:lnSpc>
                <a:spcPct val="100000"/>
              </a:lnSpc>
              <a:buFont typeface="Wingdings" pitchFamily="2" charset="2"/>
              <a:buChar char="n"/>
              <a:defRPr/>
            </a:pPr>
            <a:r>
              <a:rPr lang="en-US" sz="2800" dirty="0" smtClean="0">
                <a:effectLst>
                  <a:outerShdw blurRad="38100" dist="38100" dir="2700000" algn="tl">
                    <a:srgbClr val="000000">
                      <a:alpha val="43137"/>
                    </a:srgbClr>
                  </a:outerShdw>
                </a:effectLst>
                <a:ea typeface="+mn-ea"/>
              </a:rPr>
              <a:t>Discussion</a:t>
            </a:r>
          </a:p>
          <a:p>
            <a:pPr>
              <a:lnSpc>
                <a:spcPct val="95000"/>
              </a:lnSpc>
              <a:buFont typeface="Wingdings" pitchFamily="2" charset="2"/>
              <a:buChar char="n"/>
              <a:defRPr/>
            </a:pPr>
            <a:endParaRPr lang="en-US" sz="2800" dirty="0" smtClean="0">
              <a:effectLst>
                <a:outerShdw blurRad="38100" dist="38100" dir="2700000" algn="tl">
                  <a:srgbClr val="000000">
                    <a:alpha val="43137"/>
                  </a:srgbClr>
                </a:outerShdw>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None/>
              <a:defRPr/>
            </a:pPr>
            <a:endParaRPr lang="en-US" sz="2400" dirty="0" smtClean="0">
              <a:effectLst/>
              <a:ea typeface="+mn-ea"/>
            </a:endParaRPr>
          </a:p>
          <a:p>
            <a:pPr>
              <a:lnSpc>
                <a:spcPct val="70000"/>
              </a:lnSpc>
              <a:buFont typeface="Wingdings" pitchFamily="2" charset="2"/>
              <a:buChar char="n"/>
              <a:defRPr/>
            </a:pPr>
            <a:endParaRPr lang="en-US" sz="2400" dirty="0" smtClean="0">
              <a:effectLst/>
              <a:ea typeface="+mn-ea"/>
            </a:endParaRPr>
          </a:p>
        </p:txBody>
      </p:sp>
      <p:grpSp>
        <p:nvGrpSpPr>
          <p:cNvPr id="5124" name="Group 5" descr="Image of man smiling with sign on chest that says Putting The 'KT' In OCKT"/>
          <p:cNvGrpSpPr>
            <a:grpSpLocks/>
          </p:cNvGrpSpPr>
          <p:nvPr/>
        </p:nvGrpSpPr>
        <p:grpSpPr bwMode="auto">
          <a:xfrm>
            <a:off x="304800" y="1752600"/>
            <a:ext cx="2924175" cy="4495800"/>
            <a:chOff x="152400" y="1752600"/>
            <a:chExt cx="2924175" cy="4495800"/>
          </a:xfrm>
        </p:grpSpPr>
        <p:pic>
          <p:nvPicPr>
            <p:cNvPr id="5125" name="Picture 4" descr="MPj040364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52600"/>
              <a:ext cx="2924175" cy="44958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143000" y="4068763"/>
              <a:ext cx="1371600" cy="1570037"/>
            </a:xfrm>
            <a:prstGeom prst="rect">
              <a:avLst/>
            </a:prstGeom>
            <a:noFill/>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2400" b="1" i="0">
                  <a:solidFill>
                    <a:srgbClr val="00002A"/>
                  </a:solidFill>
                  <a:latin typeface="Comic Sans MS" charset="0"/>
                </a:rPr>
                <a:t>Putting The </a:t>
              </a:r>
              <a:r>
                <a:rPr lang="ja-JP" altLang="en-US" sz="2400" b="1" i="0">
                  <a:solidFill>
                    <a:srgbClr val="00002A"/>
                  </a:solidFill>
                  <a:latin typeface="Comic Sans MS" charset="0"/>
                </a:rPr>
                <a:t>‘</a:t>
              </a:r>
              <a:r>
                <a:rPr lang="en-US" sz="2400" b="1" i="0">
                  <a:solidFill>
                    <a:srgbClr val="00002A"/>
                  </a:solidFill>
                  <a:latin typeface="Comic Sans MS" charset="0"/>
                </a:rPr>
                <a:t>KT</a:t>
              </a:r>
              <a:r>
                <a:rPr lang="ja-JP" altLang="en-US" sz="2400" b="1" i="0">
                  <a:solidFill>
                    <a:srgbClr val="00002A"/>
                  </a:solidFill>
                  <a:latin typeface="Comic Sans MS" charset="0"/>
                </a:rPr>
                <a:t>’</a:t>
              </a:r>
              <a:r>
                <a:rPr lang="en-US" sz="2400" b="1" i="0">
                  <a:solidFill>
                    <a:srgbClr val="00002A"/>
                  </a:solidFill>
                  <a:latin typeface="Comic Sans MS" charset="0"/>
                </a:rPr>
                <a:t> In OCKT</a:t>
              </a:r>
            </a:p>
          </p:txBody>
        </p:sp>
      </p:gr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body" idx="1"/>
          </p:nvPr>
        </p:nvSpPr>
        <p:spPr>
          <a:ln w="9525"/>
        </p:spPr>
        <p:txBody>
          <a:bodyPr/>
          <a:lstStyle/>
          <a:p>
            <a:pPr marL="514350" indent="-514350" eaLnBrk="1" hangingPunct="1">
              <a:buFont typeface="Wingdings" pitchFamily="2" charset="2"/>
              <a:buAutoNum type="arabicPeriod" startAt="2"/>
              <a:defRPr/>
            </a:pPr>
            <a:r>
              <a:rPr lang="en-US" sz="2800" dirty="0" smtClean="0">
                <a:effectLst>
                  <a:outerShdw blurRad="38100" dist="38100" dir="2700000" algn="tl">
                    <a:srgbClr val="000000">
                      <a:alpha val="43137"/>
                    </a:srgbClr>
                  </a:outerShdw>
                </a:effectLst>
                <a:ea typeface="+mn-ea"/>
              </a:rPr>
              <a:t>Slow and Steady Wins the Race</a:t>
            </a:r>
          </a:p>
          <a:p>
            <a:pPr marL="514350" indent="-514350" eaLnBrk="1" hangingPunct="1">
              <a:buFont typeface="Wingdings" pitchFamily="2" charset="2"/>
              <a:buAutoNum type="arabicPeriod" startAt="2"/>
              <a:defRPr/>
            </a:pPr>
            <a:endParaRPr lang="en-US" dirty="0" smtClean="0">
              <a:ea typeface="+mn-ea"/>
            </a:endParaRPr>
          </a:p>
          <a:p>
            <a:pPr marL="514350" indent="-514350" eaLnBrk="1" hangingPunct="1">
              <a:buFont typeface="Wingdings" pitchFamily="2" charset="2"/>
              <a:buAutoNum type="arabicPeriod" startAt="2"/>
              <a:defRPr/>
            </a:pPr>
            <a:endParaRPr lang="en-US" dirty="0" smtClean="0">
              <a:ea typeface="+mn-ea"/>
            </a:endParaRPr>
          </a:p>
          <a:p>
            <a:pPr marL="514350" indent="-514350" eaLnBrk="1" hangingPunct="1">
              <a:buFont typeface="Wingdings" pitchFamily="2" charset="2"/>
              <a:buAutoNum type="arabicPeriod" startAt="2"/>
              <a:defRPr/>
            </a:pPr>
            <a:endParaRPr lang="en-US" dirty="0" smtClean="0">
              <a:ea typeface="+mn-ea"/>
            </a:endParaRPr>
          </a:p>
          <a:p>
            <a:pPr marL="514350" indent="-514350" eaLnBrk="1" hangingPunct="1">
              <a:buFont typeface="Wingdings" pitchFamily="2" charset="2"/>
              <a:buNone/>
              <a:defRPr/>
            </a:pPr>
            <a:endParaRPr lang="en-US" dirty="0" smtClean="0">
              <a:ea typeface="+mn-ea"/>
            </a:endParaRPr>
          </a:p>
        </p:txBody>
      </p:sp>
      <p:pic>
        <p:nvPicPr>
          <p:cNvPr id="23555" name="Picture 3" descr="tortoise and rabbit cartoo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514600"/>
            <a:ext cx="4160838" cy="3200400"/>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
        <p:nvSpPr>
          <p:cNvPr id="23556"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pPr eaLnBrk="1" hangingPunct="1"/>
            <a:r>
              <a:rPr lang="en-US" sz="3600" dirty="0">
                <a:effectLst/>
                <a:latin typeface="Arial" charset="0"/>
              </a:rPr>
              <a:t>Partnership Lessons Learned</a:t>
            </a: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body" idx="1"/>
          </p:nvPr>
        </p:nvSpPr>
        <p:spPr>
          <a:xfrm>
            <a:off x="609600" y="1676400"/>
            <a:ext cx="7993063" cy="3810000"/>
          </a:xfrm>
          <a:ln w="9525"/>
        </p:spPr>
        <p:txBody>
          <a:bodyPr/>
          <a:lstStyle/>
          <a:p>
            <a:pPr marL="514350" indent="-514350" eaLnBrk="1" hangingPunct="1">
              <a:buFont typeface="Wingdings" pitchFamily="2" charset="2"/>
              <a:buAutoNum type="arabicPeriod" startAt="3"/>
              <a:defRPr/>
            </a:pPr>
            <a:r>
              <a:rPr lang="en-US" sz="2800" dirty="0" smtClean="0">
                <a:effectLst>
                  <a:outerShdw blurRad="38100" dist="38100" dir="2700000" algn="tl">
                    <a:srgbClr val="000000">
                      <a:alpha val="43137"/>
                    </a:srgbClr>
                  </a:outerShdw>
                </a:effectLst>
                <a:ea typeface="+mn-ea"/>
              </a:rPr>
              <a:t>Listen, Engage, Connect</a:t>
            </a:r>
          </a:p>
          <a:p>
            <a:pPr marL="514350" indent="-514350" eaLnBrk="1" hangingPunct="1">
              <a:buFont typeface="Wingdings" pitchFamily="2" charset="2"/>
              <a:buAutoNum type="arabicPeriod" startAt="3"/>
              <a:defRPr/>
            </a:pPr>
            <a:endParaRPr lang="en-US" sz="2800" dirty="0" smtClean="0">
              <a:effectLst>
                <a:outerShdw blurRad="38100" dist="38100" dir="2700000" algn="tl">
                  <a:srgbClr val="000000">
                    <a:alpha val="43137"/>
                  </a:srgbClr>
                </a:outerShdw>
              </a:effectLst>
              <a:ea typeface="+mn-ea"/>
            </a:endParaRPr>
          </a:p>
          <a:p>
            <a:pPr marL="514350" indent="-514350" eaLnBrk="1" hangingPunct="1">
              <a:buFont typeface="Wingdings" pitchFamily="2" charset="2"/>
              <a:buAutoNum type="arabicPeriod" startAt="3"/>
              <a:defRPr/>
            </a:pPr>
            <a:endParaRPr lang="en-US" sz="2800" dirty="0" smtClean="0">
              <a:effectLst>
                <a:outerShdw blurRad="38100" dist="38100" dir="2700000" algn="tl">
                  <a:srgbClr val="000000">
                    <a:alpha val="43137"/>
                  </a:srgbClr>
                </a:outerShdw>
              </a:effectLst>
              <a:ea typeface="+mn-ea"/>
            </a:endParaRPr>
          </a:p>
          <a:p>
            <a:pPr marL="514350" indent="-514350" eaLnBrk="1" hangingPunct="1">
              <a:buFont typeface="Wingdings" pitchFamily="2" charset="2"/>
              <a:buAutoNum type="arabicPeriod" startAt="3"/>
              <a:defRPr/>
            </a:pPr>
            <a:r>
              <a:rPr lang="en-US" sz="2800" dirty="0" smtClean="0">
                <a:effectLst>
                  <a:outerShdw blurRad="38100" dist="38100" dir="2700000" algn="tl">
                    <a:srgbClr val="000000">
                      <a:alpha val="43137"/>
                    </a:srgbClr>
                  </a:outerShdw>
                </a:effectLst>
                <a:ea typeface="+mn-ea"/>
              </a:rPr>
              <a:t>Individualized Attention vs. Cattle Calls</a:t>
            </a:r>
          </a:p>
          <a:p>
            <a:pPr marL="514350" indent="-514350" eaLnBrk="1" hangingPunct="1">
              <a:buFont typeface="Wingdings" pitchFamily="2" charset="2"/>
              <a:buAutoNum type="arabicPeriod" startAt="3"/>
              <a:defRPr/>
            </a:pPr>
            <a:endParaRPr lang="en-US" sz="2800" dirty="0" smtClean="0">
              <a:effectLst>
                <a:outerShdw blurRad="38100" dist="38100" dir="2700000" algn="tl">
                  <a:srgbClr val="000000">
                    <a:alpha val="43137"/>
                  </a:srgbClr>
                </a:outerShdw>
              </a:effectLst>
              <a:ea typeface="+mn-ea"/>
            </a:endParaRPr>
          </a:p>
          <a:p>
            <a:pPr marL="514350" indent="-514350" eaLnBrk="1" hangingPunct="1">
              <a:buFont typeface="Wingdings" pitchFamily="2" charset="2"/>
              <a:buAutoNum type="arabicPeriod" startAt="3"/>
              <a:defRPr/>
            </a:pPr>
            <a:endParaRPr lang="en-US" sz="2800" dirty="0" smtClean="0">
              <a:effectLst>
                <a:outerShdw blurRad="38100" dist="38100" dir="2700000" algn="tl">
                  <a:srgbClr val="000000">
                    <a:alpha val="43137"/>
                  </a:srgbClr>
                </a:outerShdw>
              </a:effectLst>
              <a:ea typeface="+mn-ea"/>
            </a:endParaRPr>
          </a:p>
          <a:p>
            <a:pPr marL="514350" indent="-514350" eaLnBrk="1" hangingPunct="1">
              <a:buFont typeface="Wingdings" pitchFamily="2" charset="2"/>
              <a:buAutoNum type="arabicPeriod" startAt="3"/>
              <a:defRPr/>
            </a:pPr>
            <a:r>
              <a:rPr lang="en-US" sz="2800" dirty="0" smtClean="0">
                <a:effectLst>
                  <a:outerShdw blurRad="38100" dist="38100" dir="2700000" algn="tl">
                    <a:srgbClr val="000000">
                      <a:alpha val="43137"/>
                    </a:srgbClr>
                  </a:outerShdw>
                </a:effectLst>
                <a:ea typeface="+mn-ea"/>
              </a:rPr>
              <a:t>Think Creatively</a:t>
            </a:r>
          </a:p>
          <a:p>
            <a:pPr marL="514350" indent="-514350" eaLnBrk="1" hangingPunct="1">
              <a:buFont typeface="Wingdings" pitchFamily="2" charset="2"/>
              <a:buAutoNum type="arabicPeriod" startAt="3"/>
              <a:defRPr/>
            </a:pPr>
            <a:endParaRPr lang="en-US" dirty="0" smtClean="0">
              <a:ea typeface="+mn-ea"/>
            </a:endParaRPr>
          </a:p>
          <a:p>
            <a:pPr marL="514350" indent="-514350" eaLnBrk="1" hangingPunct="1">
              <a:buFont typeface="Wingdings" pitchFamily="2" charset="2"/>
              <a:buNone/>
              <a:defRPr/>
            </a:pPr>
            <a:endParaRPr lang="en-US" dirty="0" smtClean="0">
              <a:ea typeface="+mn-ea"/>
            </a:endParaRPr>
          </a:p>
          <a:p>
            <a:pPr marL="514350" indent="-514350" eaLnBrk="1" hangingPunct="1">
              <a:buFont typeface="Wingdings" pitchFamily="2" charset="2"/>
              <a:buAutoNum type="arabicPeriod" startAt="3"/>
              <a:defRPr/>
            </a:pPr>
            <a:endParaRPr lang="en-US" dirty="0" smtClean="0">
              <a:ea typeface="+mn-ea"/>
            </a:endParaRPr>
          </a:p>
        </p:txBody>
      </p:sp>
      <p:pic>
        <p:nvPicPr>
          <p:cNvPr id="24579" name="Picture 3" descr="Looking U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4114800"/>
            <a:ext cx="1752600" cy="2325688"/>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
        <p:nvSpPr>
          <p:cNvPr id="24580"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pPr eaLnBrk="1" hangingPunct="1"/>
            <a:r>
              <a:rPr lang="en-US" sz="3600" dirty="0">
                <a:effectLst/>
                <a:latin typeface="Arial" charset="0"/>
              </a:rPr>
              <a:t>Partnership Lessons Learned</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eaLnBrk="1" hangingPunct="1">
              <a:buFont typeface="Wingdings" pitchFamily="2" charset="2"/>
              <a:buAutoNum type="arabicPeriod" startAt="6"/>
              <a:defRPr/>
            </a:pPr>
            <a:r>
              <a:rPr lang="en-US" sz="2800" dirty="0" smtClean="0">
                <a:effectLst>
                  <a:outerShdw blurRad="38100" dist="38100" dir="2700000" algn="tl">
                    <a:srgbClr val="000000">
                      <a:alpha val="43137"/>
                    </a:srgbClr>
                  </a:outerShdw>
                </a:effectLst>
                <a:ea typeface="+mn-ea"/>
              </a:rPr>
              <a:t>Primary Care Doctor Not the ONLY Target</a:t>
            </a:r>
          </a:p>
          <a:p>
            <a:pPr marL="514350" indent="-514350" eaLnBrk="1" hangingPunct="1">
              <a:buFont typeface="Wingdings" pitchFamily="2" charset="2"/>
              <a:buAutoNum type="arabicPeriod" startAt="6"/>
              <a:defRPr/>
            </a:pPr>
            <a:endParaRPr lang="en-US" dirty="0" smtClean="0">
              <a:ea typeface="+mn-ea"/>
            </a:endParaRPr>
          </a:p>
          <a:p>
            <a:pPr marL="514350" indent="-514350" eaLnBrk="1" hangingPunct="1">
              <a:buFont typeface="Wingdings" pitchFamily="2" charset="2"/>
              <a:buAutoNum type="arabicPeriod" startAt="6"/>
              <a:defRPr/>
            </a:pPr>
            <a:endParaRPr lang="en-US" dirty="0" smtClean="0">
              <a:ea typeface="+mn-ea"/>
            </a:endParaRPr>
          </a:p>
        </p:txBody>
      </p:sp>
      <p:pic>
        <p:nvPicPr>
          <p:cNvPr id="25603" name="Picture 3" descr="Medical Team"/>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339975"/>
            <a:ext cx="4468813" cy="3756025"/>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
        <p:nvSpPr>
          <p:cNvPr id="25604"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pPr eaLnBrk="1" hangingPunct="1"/>
            <a:r>
              <a:rPr lang="en-US" sz="3600" dirty="0">
                <a:effectLst/>
                <a:latin typeface="Arial" charset="0"/>
              </a:rPr>
              <a:t>Partnership Lessons Learned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eaLnBrk="1" hangingPunct="1">
              <a:buFont typeface="Wingdings" pitchFamily="2" charset="2"/>
              <a:buAutoNum type="arabicPeriod" startAt="7"/>
              <a:defRPr/>
            </a:pPr>
            <a:r>
              <a:rPr lang="en-US" sz="2800" dirty="0" smtClean="0">
                <a:effectLst>
                  <a:outerShdw blurRad="38100" dist="38100" dir="2700000" algn="tl">
                    <a:srgbClr val="000000">
                      <a:alpha val="43137"/>
                    </a:srgbClr>
                  </a:outerShdw>
                </a:effectLst>
                <a:ea typeface="+mn-ea"/>
              </a:rPr>
              <a:t>Identify:</a:t>
            </a:r>
          </a:p>
          <a:p>
            <a:pPr marL="1025525" lvl="1" indent="-514350" eaLnBrk="1" hangingPunct="1">
              <a:defRPr/>
            </a:pPr>
            <a:r>
              <a:rPr lang="en-US" sz="2600" dirty="0" smtClean="0">
                <a:effectLst>
                  <a:outerShdw blurRad="38100" dist="38100" dir="2700000" algn="tl">
                    <a:srgbClr val="000000">
                      <a:alpha val="43137"/>
                    </a:srgbClr>
                  </a:outerShdw>
                </a:effectLst>
              </a:rPr>
              <a:t>Connectors, Mavens,  Salesmen/women</a:t>
            </a:r>
          </a:p>
          <a:p>
            <a:pPr marL="1025525" lvl="1" indent="-514350" eaLnBrk="1" hangingPunct="1">
              <a:defRPr/>
            </a:pPr>
            <a:endParaRPr lang="en-US" dirty="0" smtClean="0"/>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defRPr/>
            </a:pPr>
            <a:endParaRPr lang="en-US" sz="1200" b="1" dirty="0" smtClean="0">
              <a:solidFill>
                <a:srgbClr val="00002A"/>
              </a:solidFill>
              <a:effectLst/>
            </a:endParaRPr>
          </a:p>
          <a:p>
            <a:pPr marL="2174875" lvl="4" indent="-514350" algn="r" eaLnBrk="1" hangingPunct="1">
              <a:buFontTx/>
              <a:buNone/>
              <a:defRPr/>
            </a:pPr>
            <a:endParaRPr lang="en-US" sz="1200" b="1" dirty="0" smtClean="0">
              <a:solidFill>
                <a:srgbClr val="00002A"/>
              </a:solidFill>
              <a:effectLst/>
            </a:endParaRPr>
          </a:p>
        </p:txBody>
      </p:sp>
      <p:pic>
        <p:nvPicPr>
          <p:cNvPr id="26627" name="Picture 3" descr="tipping-point diagram"/>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743200"/>
            <a:ext cx="4114800" cy="3086100"/>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
        <p:nvSpPr>
          <p:cNvPr id="26628"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pPr eaLnBrk="1" hangingPunct="1"/>
            <a:r>
              <a:rPr lang="en-US" sz="3600" dirty="0">
                <a:effectLst/>
                <a:latin typeface="Arial" charset="0"/>
              </a:rPr>
              <a:t>Partnership Lessons Learned</a:t>
            </a:r>
          </a:p>
        </p:txBody>
      </p:sp>
      <p:sp>
        <p:nvSpPr>
          <p:cNvPr id="5" name="TextBox 4"/>
          <p:cNvSpPr txBox="1"/>
          <p:nvPr/>
        </p:nvSpPr>
        <p:spPr>
          <a:xfrm>
            <a:off x="5378450" y="6443663"/>
            <a:ext cx="3384550" cy="338137"/>
          </a:xfrm>
          <a:prstGeom prst="rect">
            <a:avLst/>
          </a:prstGeom>
          <a:noFill/>
        </p:spPr>
        <p:txBody>
          <a:bodyPr>
            <a:spAutoFit/>
          </a:bodyPr>
          <a:lstStyle/>
          <a:p>
            <a:pPr marL="0" lvl="4" algn="r">
              <a:defRPr/>
            </a:pPr>
            <a:r>
              <a:rPr lang="en-US" sz="1600" b="1" dirty="0">
                <a:effectLst>
                  <a:outerShdw blurRad="38100" dist="38100" dir="2700000" algn="tl">
                    <a:srgbClr val="000000">
                      <a:alpha val="43137"/>
                    </a:srgbClr>
                  </a:outerShdw>
                </a:effectLst>
                <a:latin typeface="+mj-lt"/>
                <a:ea typeface="+mn-ea"/>
              </a:rPr>
              <a:t>M. </a:t>
            </a:r>
            <a:r>
              <a:rPr lang="en-US" sz="1600" b="1" dirty="0" err="1">
                <a:effectLst>
                  <a:outerShdw blurRad="38100" dist="38100" dir="2700000" algn="tl">
                    <a:srgbClr val="000000">
                      <a:alpha val="43137"/>
                    </a:srgbClr>
                  </a:outerShdw>
                </a:effectLst>
                <a:latin typeface="+mj-lt"/>
                <a:ea typeface="+mn-ea"/>
              </a:rPr>
              <a:t>Gladwell</a:t>
            </a:r>
            <a:r>
              <a:rPr lang="en-US" sz="1600" b="1" dirty="0">
                <a:effectLst>
                  <a:outerShdw blurRad="38100" dist="38100" dir="2700000" algn="tl">
                    <a:srgbClr val="000000">
                      <a:alpha val="43137"/>
                    </a:srgbClr>
                  </a:outerShdw>
                </a:effectLst>
                <a:latin typeface="+mj-lt"/>
                <a:ea typeface="+mn-ea"/>
              </a:rPr>
              <a:t>, The Tipping Point</a:t>
            </a:r>
            <a:endParaRPr lang="en-US" sz="1600" dirty="0">
              <a:effectLst>
                <a:outerShdw blurRad="38100" dist="38100" dir="2700000" algn="tl">
                  <a:srgbClr val="000000">
                    <a:alpha val="43137"/>
                  </a:srgbClr>
                </a:outerShdw>
              </a:effectLst>
              <a:latin typeface="+mj-lt"/>
              <a:ea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p:txBody>
          <a:bodyPr/>
          <a:lstStyle/>
          <a:p>
            <a:pPr marL="514350" indent="-514350" eaLnBrk="1" hangingPunct="1">
              <a:buFont typeface="Wingdings" charset="0"/>
              <a:buAutoNum type="arabicPeriod" startAt="8"/>
            </a:pPr>
            <a:r>
              <a:rPr lang="en-US" sz="2800">
                <a:latin typeface="Arial" charset="0"/>
              </a:rPr>
              <a:t>Mindful of Cultural Appropriateness</a:t>
            </a:r>
          </a:p>
          <a:p>
            <a:pPr marL="1025525" lvl="1" indent="-514350" eaLnBrk="1" hangingPunct="1">
              <a:buFont typeface="Wingdings" charset="0"/>
              <a:buChar char="Ø"/>
            </a:pPr>
            <a:r>
              <a:rPr lang="en-US" sz="2400" i="1">
                <a:latin typeface="Arial" charset="0"/>
              </a:rPr>
              <a:t>Race</a:t>
            </a:r>
          </a:p>
          <a:p>
            <a:pPr marL="1025525" lvl="1" indent="-514350" eaLnBrk="1" hangingPunct="1">
              <a:buFont typeface="Wingdings" charset="0"/>
              <a:buChar char="Ø"/>
            </a:pPr>
            <a:r>
              <a:rPr lang="en-US" sz="2400" i="1">
                <a:latin typeface="Arial" charset="0"/>
              </a:rPr>
              <a:t>Ethnicity</a:t>
            </a:r>
          </a:p>
          <a:p>
            <a:pPr marL="1025525" lvl="1" indent="-514350" eaLnBrk="1" hangingPunct="1">
              <a:buFont typeface="Wingdings" charset="0"/>
              <a:buChar char="Ø"/>
            </a:pPr>
            <a:r>
              <a:rPr lang="en-US" sz="2400" i="1">
                <a:latin typeface="Arial" charset="0"/>
              </a:rPr>
              <a:t>Urban</a:t>
            </a:r>
          </a:p>
          <a:p>
            <a:pPr marL="1025525" lvl="1" indent="-514350" eaLnBrk="1" hangingPunct="1">
              <a:buFont typeface="Wingdings" charset="0"/>
              <a:buChar char="Ø"/>
            </a:pPr>
            <a:r>
              <a:rPr lang="en-US" sz="2400" i="1">
                <a:latin typeface="Arial" charset="0"/>
              </a:rPr>
              <a:t>Rural</a:t>
            </a:r>
          </a:p>
          <a:p>
            <a:pPr marL="1025525" lvl="1" indent="-514350" eaLnBrk="1" hangingPunct="1">
              <a:buFont typeface="Wingdings" charset="0"/>
              <a:buChar char="Ø"/>
            </a:pPr>
            <a:r>
              <a:rPr lang="en-US" sz="2400" i="1">
                <a:latin typeface="Arial" charset="0"/>
              </a:rPr>
              <a:t>Low Socio-Economic Status (SES)</a:t>
            </a:r>
          </a:p>
          <a:p>
            <a:pPr marL="1025525" lvl="1" indent="-514350" eaLnBrk="1" hangingPunct="1">
              <a:buFont typeface="Wingdings" charset="0"/>
              <a:buChar char="Ø"/>
            </a:pPr>
            <a:r>
              <a:rPr lang="en-US" sz="2400" i="1">
                <a:latin typeface="Arial" charset="0"/>
              </a:rPr>
              <a:t>Health Literacy Levels</a:t>
            </a:r>
          </a:p>
        </p:txBody>
      </p:sp>
      <p:pic>
        <p:nvPicPr>
          <p:cNvPr id="27651" name="Picture 3" descr="We are the Worl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2209800"/>
            <a:ext cx="2133600" cy="170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pPr eaLnBrk="1" hangingPunct="1"/>
            <a:r>
              <a:rPr lang="en-US" sz="3600" dirty="0">
                <a:effectLst/>
                <a:latin typeface="Arial" charset="0"/>
              </a:rPr>
              <a:t>Partnership Lessons Learned</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pPr eaLnBrk="1" hangingPunct="1"/>
            <a:r>
              <a:rPr lang="en-US" sz="3600" dirty="0">
                <a:effectLst/>
                <a:latin typeface="Arial" charset="0"/>
              </a:rPr>
              <a:t>Partnership Lessons Learned</a:t>
            </a:r>
          </a:p>
        </p:txBody>
      </p:sp>
      <p:sp>
        <p:nvSpPr>
          <p:cNvPr id="5" name="Content Placeholder 4"/>
          <p:cNvSpPr>
            <a:spLocks noGrp="1"/>
          </p:cNvSpPr>
          <p:nvPr>
            <p:ph idx="1"/>
          </p:nvPr>
        </p:nvSpPr>
        <p:spPr>
          <a:xfrm>
            <a:off x="609600" y="1676400"/>
            <a:ext cx="4572000" cy="3886200"/>
          </a:xfrm>
        </p:spPr>
        <p:txBody>
          <a:bodyPr/>
          <a:lstStyle/>
          <a:p>
            <a:pPr marL="514350" indent="-514350">
              <a:buFont typeface="+mj-lt"/>
              <a:buAutoNum type="arabicPeriod" startAt="9"/>
              <a:defRPr/>
            </a:pPr>
            <a:r>
              <a:rPr lang="en-US" sz="2800" dirty="0" smtClean="0">
                <a:ea typeface="+mn-ea"/>
              </a:rPr>
              <a:t>Manage Your Partners</a:t>
            </a:r>
          </a:p>
          <a:p>
            <a:pPr lvl="1">
              <a:defRPr/>
            </a:pPr>
            <a:r>
              <a:rPr lang="en-US" sz="2400" dirty="0" smtClean="0"/>
              <a:t>Keep Partners Engaged</a:t>
            </a:r>
          </a:p>
          <a:p>
            <a:pPr lvl="1">
              <a:defRPr/>
            </a:pPr>
            <a:r>
              <a:rPr lang="en-US" sz="2400" dirty="0" smtClean="0"/>
              <a:t>Balancing Act</a:t>
            </a:r>
          </a:p>
          <a:p>
            <a:pPr lvl="1">
              <a:defRPr/>
            </a:pPr>
            <a:r>
              <a:rPr lang="en-US" sz="2400" dirty="0" smtClean="0"/>
              <a:t>Juggling Act</a:t>
            </a:r>
          </a:p>
          <a:p>
            <a:pPr lvl="1">
              <a:defRPr/>
            </a:pPr>
            <a:r>
              <a:rPr lang="en-US" sz="2400" dirty="0" smtClean="0"/>
              <a:t>Forging/Forming Unusual Parings</a:t>
            </a:r>
          </a:p>
          <a:p>
            <a:pPr lvl="1">
              <a:defRPr/>
            </a:pPr>
            <a:r>
              <a:rPr lang="en-US" sz="2400" dirty="0" smtClean="0"/>
              <a:t>Make Every Partner  Feel Important</a:t>
            </a:r>
          </a:p>
          <a:p>
            <a:pPr lvl="1">
              <a:defRPr/>
            </a:pPr>
            <a:endParaRPr lang="en-US" sz="2400" dirty="0" smtClean="0"/>
          </a:p>
          <a:p>
            <a:pPr lvl="1">
              <a:defRPr/>
            </a:pPr>
            <a:endParaRPr lang="en-US" dirty="0"/>
          </a:p>
        </p:txBody>
      </p:sp>
      <p:pic>
        <p:nvPicPr>
          <p:cNvPr id="28676" name="Picture 2" descr="cartoon of group of people and one raising their ha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276600"/>
            <a:ext cx="4348163" cy="2895600"/>
          </a:xfrm>
          <a:prstGeom prst="rect">
            <a:avLst/>
          </a:prstGeom>
          <a:noFill/>
          <a:ln w="12700">
            <a:solidFill>
              <a:srgbClr val="00206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447800" y="266700"/>
            <a:ext cx="6697663" cy="876300"/>
          </a:xfrm>
        </p:spPr>
        <p:txBody>
          <a:bodyPr/>
          <a:lstStyle/>
          <a:p>
            <a:pPr eaLnBrk="1" hangingPunct="1"/>
            <a:r>
              <a:rPr lang="en-US" sz="3600" dirty="0">
                <a:effectLst/>
                <a:latin typeface="Arial" charset="0"/>
              </a:rPr>
              <a:t>Partnership Principles</a:t>
            </a:r>
          </a:p>
        </p:txBody>
      </p:sp>
      <p:sp>
        <p:nvSpPr>
          <p:cNvPr id="3" name="Content Placeholder 2"/>
          <p:cNvSpPr>
            <a:spLocks noGrp="1"/>
          </p:cNvSpPr>
          <p:nvPr>
            <p:ph idx="1"/>
          </p:nvPr>
        </p:nvSpPr>
        <p:spPr/>
        <p:txBody>
          <a:bodyPr/>
          <a:lstStyle/>
          <a:p>
            <a:pPr marL="514350" indent="-514350" eaLnBrk="1" hangingPunct="1">
              <a:buFont typeface="Wingdings" pitchFamily="2" charset="2"/>
              <a:buAutoNum type="arabicPeriod" startAt="10"/>
              <a:defRPr/>
            </a:pPr>
            <a:r>
              <a:rPr lang="en-US" sz="2800" dirty="0" smtClean="0">
                <a:effectLst/>
                <a:ea typeface="+mn-ea"/>
              </a:rPr>
              <a:t> Enjoy Your Work</a:t>
            </a:r>
          </a:p>
          <a:p>
            <a:pPr marL="514350" indent="-514350" eaLnBrk="1" hangingPunct="1">
              <a:buFont typeface="Wingdings" pitchFamily="2" charset="2"/>
              <a:buAutoNum type="arabicPeriod" startAt="10"/>
              <a:defRPr/>
            </a:pPr>
            <a:endParaRPr lang="en-US" dirty="0" smtClean="0">
              <a:ea typeface="+mn-ea"/>
            </a:endParaRPr>
          </a:p>
          <a:p>
            <a:pPr marL="514350" indent="-514350" eaLnBrk="1" hangingPunct="1">
              <a:buFont typeface="Wingdings" pitchFamily="2" charset="2"/>
              <a:buAutoNum type="arabicPeriod" startAt="10"/>
              <a:defRPr/>
            </a:pPr>
            <a:endParaRPr lang="en-US" dirty="0" smtClean="0">
              <a:ea typeface="+mn-ea"/>
            </a:endParaRPr>
          </a:p>
        </p:txBody>
      </p:sp>
      <p:pic>
        <p:nvPicPr>
          <p:cNvPr id="29700" name="Picture 3" descr="I love my job cartoon"/>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514600"/>
            <a:ext cx="3886200" cy="3886200"/>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419100"/>
            <a:ext cx="6697663" cy="876300"/>
          </a:xfrm>
        </p:spPr>
        <p:txBody>
          <a:bodyPr/>
          <a:lstStyle/>
          <a:p>
            <a:r>
              <a:rPr lang="en-US" sz="3600" dirty="0">
                <a:latin typeface="Arial" charset="0"/>
              </a:rPr>
              <a:t>Implementing                   Knowledge in the Field</a:t>
            </a:r>
          </a:p>
        </p:txBody>
      </p:sp>
      <p:sp>
        <p:nvSpPr>
          <p:cNvPr id="5123" name="Rectangle 3"/>
          <p:cNvSpPr>
            <a:spLocks noGrp="1" noChangeArrowheads="1"/>
          </p:cNvSpPr>
          <p:nvPr>
            <p:ph type="body" idx="1"/>
          </p:nvPr>
        </p:nvSpPr>
        <p:spPr>
          <a:xfrm>
            <a:off x="3352800" y="1828800"/>
            <a:ext cx="5105400" cy="4572000"/>
          </a:xfrm>
        </p:spPr>
        <p:txBody>
          <a:bodyPr/>
          <a:lstStyle/>
          <a:p>
            <a:pPr>
              <a:lnSpc>
                <a:spcPct val="100000"/>
              </a:lnSpc>
              <a:buFont typeface="Wingdings" pitchFamily="2" charset="2"/>
              <a:buChar char="n"/>
              <a:defRPr/>
            </a:pPr>
            <a:r>
              <a:rPr lang="en-US" sz="2800" b="1" dirty="0" smtClean="0">
                <a:solidFill>
                  <a:schemeClr val="tx1"/>
                </a:solidFill>
                <a:effectLst>
                  <a:outerShdw blurRad="38100" dist="38100" dir="2700000" algn="tl">
                    <a:srgbClr val="000000">
                      <a:alpha val="43137"/>
                    </a:srgbClr>
                  </a:outerShdw>
                </a:effectLst>
                <a:ea typeface="+mn-ea"/>
              </a:rPr>
              <a:t>Cheryl Thompson</a:t>
            </a:r>
            <a:r>
              <a:rPr lang="en-US" sz="2800" dirty="0" smtClean="0">
                <a:solidFill>
                  <a:schemeClr val="tx1"/>
                </a:solidFill>
                <a:effectLst>
                  <a:outerShdw blurRad="38100" dist="38100" dir="2700000" algn="tl">
                    <a:srgbClr val="000000">
                      <a:alpha val="43137"/>
                    </a:srgbClr>
                  </a:outerShdw>
                </a:effectLst>
                <a:ea typeface="+mn-ea"/>
              </a:rPr>
              <a:t>: Partnership development </a:t>
            </a:r>
          </a:p>
          <a:p>
            <a:pPr>
              <a:lnSpc>
                <a:spcPct val="100000"/>
              </a:lnSpc>
              <a:buFont typeface="Wingdings" pitchFamily="2" charset="2"/>
              <a:buChar char="n"/>
              <a:defRPr/>
            </a:pPr>
            <a:r>
              <a:rPr lang="en-US" sz="2800" b="1" dirty="0" smtClean="0">
                <a:solidFill>
                  <a:schemeClr val="tx2"/>
                </a:solidFill>
                <a:effectLst>
                  <a:outerShdw blurRad="38100" dist="38100" dir="2700000" algn="tl">
                    <a:srgbClr val="000000">
                      <a:alpha val="43137"/>
                    </a:srgbClr>
                  </a:outerShdw>
                </a:effectLst>
                <a:ea typeface="+mn-ea"/>
              </a:rPr>
              <a:t>Barbara Kass: Technical assistance/training </a:t>
            </a:r>
          </a:p>
          <a:p>
            <a:pPr>
              <a:lnSpc>
                <a:spcPct val="100000"/>
              </a:lnSpc>
              <a:buFont typeface="Wingdings" pitchFamily="2" charset="2"/>
              <a:buChar char="n"/>
              <a:defRPr/>
            </a:pPr>
            <a:r>
              <a:rPr lang="en-US" sz="2800" b="1" dirty="0" smtClean="0">
                <a:effectLst>
                  <a:outerShdw blurRad="38100" dist="38100" dir="2700000" algn="tl">
                    <a:srgbClr val="000000">
                      <a:alpha val="43137"/>
                    </a:srgbClr>
                  </a:outerShdw>
                </a:effectLst>
                <a:ea typeface="+mn-ea"/>
              </a:rPr>
              <a:t>Margie Shofer</a:t>
            </a:r>
            <a:r>
              <a:rPr lang="en-US" sz="2800" dirty="0" smtClean="0">
                <a:effectLst>
                  <a:outerShdw blurRad="38100" dist="38100" dir="2700000" algn="tl">
                    <a:srgbClr val="000000">
                      <a:alpha val="43137"/>
                    </a:srgbClr>
                  </a:outerShdw>
                </a:effectLst>
                <a:ea typeface="+mn-ea"/>
              </a:rPr>
              <a:t>: Learning networks</a:t>
            </a:r>
          </a:p>
          <a:p>
            <a:pPr>
              <a:lnSpc>
                <a:spcPct val="100000"/>
              </a:lnSpc>
              <a:buFont typeface="Wingdings" pitchFamily="2" charset="2"/>
              <a:buChar char="n"/>
              <a:defRPr/>
            </a:pPr>
            <a:r>
              <a:rPr lang="en-US" sz="2800" dirty="0" smtClean="0">
                <a:effectLst>
                  <a:outerShdw blurRad="38100" dist="38100" dir="2700000" algn="tl">
                    <a:srgbClr val="000000">
                      <a:alpha val="43137"/>
                    </a:srgbClr>
                  </a:outerShdw>
                </a:effectLst>
                <a:ea typeface="+mn-ea"/>
              </a:rPr>
              <a:t>Discussion</a:t>
            </a:r>
          </a:p>
          <a:p>
            <a:pPr>
              <a:lnSpc>
                <a:spcPct val="95000"/>
              </a:lnSpc>
              <a:buFont typeface="Wingdings" pitchFamily="2" charset="2"/>
              <a:buChar char="n"/>
              <a:defRPr/>
            </a:pPr>
            <a:endParaRPr lang="en-US" sz="2800" dirty="0" smtClean="0">
              <a:effectLst>
                <a:outerShdw blurRad="38100" dist="38100" dir="2700000" algn="tl">
                  <a:srgbClr val="000000">
                    <a:alpha val="43137"/>
                  </a:srgbClr>
                </a:outerShdw>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None/>
              <a:defRPr/>
            </a:pPr>
            <a:endParaRPr lang="en-US" sz="2400" dirty="0" smtClean="0">
              <a:effectLst/>
              <a:ea typeface="+mn-ea"/>
            </a:endParaRPr>
          </a:p>
          <a:p>
            <a:pPr>
              <a:lnSpc>
                <a:spcPct val="70000"/>
              </a:lnSpc>
              <a:buFont typeface="Wingdings" pitchFamily="2" charset="2"/>
              <a:buChar char="n"/>
              <a:defRPr/>
            </a:pPr>
            <a:endParaRPr lang="en-US" sz="2400" dirty="0" smtClean="0">
              <a:effectLst/>
              <a:ea typeface="+mn-ea"/>
            </a:endParaRPr>
          </a:p>
        </p:txBody>
      </p:sp>
      <p:grpSp>
        <p:nvGrpSpPr>
          <p:cNvPr id="30724" name="Group 5" descr="man looking up smiling with sign on chest that says Putting The 'KT' In OCKT"/>
          <p:cNvGrpSpPr>
            <a:grpSpLocks/>
          </p:cNvGrpSpPr>
          <p:nvPr/>
        </p:nvGrpSpPr>
        <p:grpSpPr bwMode="auto">
          <a:xfrm>
            <a:off x="304800" y="1752600"/>
            <a:ext cx="2924175" cy="4495800"/>
            <a:chOff x="152400" y="1752600"/>
            <a:chExt cx="2924175" cy="4495800"/>
          </a:xfrm>
        </p:grpSpPr>
        <p:pic>
          <p:nvPicPr>
            <p:cNvPr id="30725" name="Picture 4" descr="MPj040364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52600"/>
              <a:ext cx="2924175" cy="44958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143000" y="4068763"/>
              <a:ext cx="1371600" cy="1570037"/>
            </a:xfrm>
            <a:prstGeom prst="rect">
              <a:avLst/>
            </a:prstGeom>
            <a:noFill/>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2400" b="1" i="0">
                  <a:solidFill>
                    <a:srgbClr val="00002A"/>
                  </a:solidFill>
                  <a:latin typeface="Comic Sans MS" charset="0"/>
                </a:rPr>
                <a:t>Putting The </a:t>
              </a:r>
              <a:r>
                <a:rPr lang="ja-JP" altLang="en-US" sz="2400" b="1" i="0">
                  <a:solidFill>
                    <a:srgbClr val="00002A"/>
                  </a:solidFill>
                  <a:latin typeface="Comic Sans MS" charset="0"/>
                </a:rPr>
                <a:t>‘</a:t>
              </a:r>
              <a:r>
                <a:rPr lang="en-US" sz="2400" b="1" i="0">
                  <a:solidFill>
                    <a:srgbClr val="00002A"/>
                  </a:solidFill>
                  <a:latin typeface="Comic Sans MS" charset="0"/>
                </a:rPr>
                <a:t>KT</a:t>
              </a:r>
              <a:r>
                <a:rPr lang="ja-JP" altLang="en-US" sz="2400" b="1" i="0">
                  <a:solidFill>
                    <a:srgbClr val="00002A"/>
                  </a:solidFill>
                  <a:latin typeface="Comic Sans MS" charset="0"/>
                </a:rPr>
                <a:t>’</a:t>
              </a:r>
              <a:r>
                <a:rPr lang="en-US" sz="2400" b="1" i="0">
                  <a:solidFill>
                    <a:srgbClr val="00002A"/>
                  </a:solidFill>
                  <a:latin typeface="Comic Sans MS" charset="0"/>
                </a:rPr>
                <a:t> In OCKT</a:t>
              </a:r>
            </a:p>
          </p:txBody>
        </p:sp>
      </p:gr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1938" y="419100"/>
            <a:ext cx="6697662" cy="876300"/>
          </a:xfrm>
        </p:spPr>
        <p:txBody>
          <a:bodyPr/>
          <a:lstStyle/>
          <a:p>
            <a:r>
              <a:rPr lang="en-US" sz="3600" dirty="0">
                <a:latin typeface="Arial" charset="0"/>
              </a:rPr>
              <a:t>What is Technical Assistance and Training?</a:t>
            </a:r>
          </a:p>
        </p:txBody>
      </p:sp>
      <p:sp>
        <p:nvSpPr>
          <p:cNvPr id="3" name="Content Placeholder 2"/>
          <p:cNvSpPr>
            <a:spLocks noGrp="1"/>
          </p:cNvSpPr>
          <p:nvPr>
            <p:ph idx="1"/>
          </p:nvPr>
        </p:nvSpPr>
        <p:spPr>
          <a:xfrm>
            <a:off x="609600" y="1676400"/>
            <a:ext cx="7993063" cy="4495800"/>
          </a:xfrm>
        </p:spPr>
        <p:txBody>
          <a:bodyPr/>
          <a:lstStyle/>
          <a:p>
            <a:r>
              <a:rPr lang="en-US">
                <a:latin typeface="Arial" charset="0"/>
              </a:rPr>
              <a:t>Technical Assistance</a:t>
            </a:r>
          </a:p>
          <a:p>
            <a:pPr lvl="1"/>
            <a:r>
              <a:rPr lang="en-US">
                <a:latin typeface="Arial" charset="0"/>
              </a:rPr>
              <a:t>Subject matter experts</a:t>
            </a:r>
          </a:p>
          <a:p>
            <a:pPr lvl="1"/>
            <a:r>
              <a:rPr lang="en-US">
                <a:latin typeface="Arial" charset="0"/>
              </a:rPr>
              <a:t>AHRQ staff and consultants</a:t>
            </a:r>
          </a:p>
          <a:p>
            <a:r>
              <a:rPr lang="en-US">
                <a:latin typeface="Arial" charset="0"/>
              </a:rPr>
              <a:t>Training</a:t>
            </a:r>
          </a:p>
          <a:p>
            <a:pPr lvl="1"/>
            <a:r>
              <a:rPr lang="en-US">
                <a:latin typeface="Arial" charset="0"/>
              </a:rPr>
              <a:t>Correct usage of tools, research, and products</a:t>
            </a:r>
          </a:p>
          <a:p>
            <a:pPr lvl="1"/>
            <a:r>
              <a:rPr lang="en-US">
                <a:latin typeface="Arial" charset="0"/>
              </a:rPr>
              <a:t>Impact </a:t>
            </a:r>
          </a:p>
          <a:p>
            <a:pPr lvl="1"/>
            <a:r>
              <a:rPr lang="en-US">
                <a:latin typeface="Arial" charset="0"/>
              </a:rPr>
              <a:t>Feedback – how can we improve?</a:t>
            </a:r>
          </a:p>
          <a:p>
            <a:pPr lvl="1">
              <a:buFontTx/>
              <a:buNone/>
            </a:pPr>
            <a:endParaRPr lang="en-US">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Goals</a:t>
            </a:r>
          </a:p>
        </p:txBody>
      </p:sp>
      <p:sp>
        <p:nvSpPr>
          <p:cNvPr id="3" name="Content Placeholder 2"/>
          <p:cNvSpPr>
            <a:spLocks noGrp="1"/>
          </p:cNvSpPr>
          <p:nvPr>
            <p:ph idx="1"/>
          </p:nvPr>
        </p:nvSpPr>
        <p:spPr>
          <a:xfrm>
            <a:off x="609600" y="1676400"/>
            <a:ext cx="7993063" cy="3352800"/>
          </a:xfrm>
        </p:spPr>
        <p:txBody>
          <a:bodyPr/>
          <a:lstStyle/>
          <a:p>
            <a:r>
              <a:rPr lang="en-US">
                <a:latin typeface="Arial" charset="0"/>
              </a:rPr>
              <a:t>Transfer knowledge</a:t>
            </a:r>
          </a:p>
          <a:p>
            <a:r>
              <a:rPr lang="en-US">
                <a:latin typeface="Arial" charset="0"/>
              </a:rPr>
              <a:t>Develop partnerships among AHRQ stakeholders</a:t>
            </a:r>
          </a:p>
          <a:p>
            <a:r>
              <a:rPr lang="en-US">
                <a:latin typeface="Arial" charset="0"/>
              </a:rPr>
              <a:t>Raise awareness</a:t>
            </a:r>
          </a:p>
          <a:p>
            <a:r>
              <a:rPr lang="en-US">
                <a:latin typeface="Arial" charset="0"/>
              </a:rPr>
              <a:t>Ensure implementation</a:t>
            </a:r>
          </a:p>
        </p:txBody>
      </p:sp>
      <p:pic>
        <p:nvPicPr>
          <p:cNvPr id="32772" name="Picture 4" descr="cartoon of ball being kicked into goal pos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4191000"/>
            <a:ext cx="3276600"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42900"/>
            <a:ext cx="6697663" cy="876300"/>
          </a:xfrm>
        </p:spPr>
        <p:txBody>
          <a:bodyPr/>
          <a:lstStyle/>
          <a:p>
            <a:r>
              <a:rPr lang="en-US" sz="3600" dirty="0">
                <a:latin typeface="Arial" charset="0"/>
              </a:rPr>
              <a:t>Putting Knowledge                         Where People Are</a:t>
            </a:r>
          </a:p>
        </p:txBody>
      </p:sp>
      <p:sp>
        <p:nvSpPr>
          <p:cNvPr id="3" name="Content Placeholder 2"/>
          <p:cNvSpPr>
            <a:spLocks noGrp="1"/>
          </p:cNvSpPr>
          <p:nvPr>
            <p:ph idx="1"/>
          </p:nvPr>
        </p:nvSpPr>
        <p:spPr>
          <a:xfrm>
            <a:off x="609600" y="1676400"/>
            <a:ext cx="5334000" cy="4038600"/>
          </a:xfrm>
        </p:spPr>
        <p:txBody>
          <a:bodyPr/>
          <a:lstStyle/>
          <a:p>
            <a:r>
              <a:rPr lang="en-US">
                <a:latin typeface="Arial" charset="0"/>
              </a:rPr>
              <a:t>Increasing quality, safety, and access</a:t>
            </a:r>
          </a:p>
          <a:p>
            <a:r>
              <a:rPr lang="en-US">
                <a:latin typeface="Arial" charset="0"/>
              </a:rPr>
              <a:t>Improving outcomes</a:t>
            </a:r>
          </a:p>
          <a:p>
            <a:r>
              <a:rPr lang="en-US">
                <a:latin typeface="Arial" charset="0"/>
              </a:rPr>
              <a:t>Enhancing efficiency and effectiveness</a:t>
            </a:r>
          </a:p>
          <a:p>
            <a:r>
              <a:rPr lang="en-US">
                <a:latin typeface="Arial" charset="0"/>
              </a:rPr>
              <a:t>Disseminating messages</a:t>
            </a:r>
          </a:p>
        </p:txBody>
      </p:sp>
      <p:pic>
        <p:nvPicPr>
          <p:cNvPr id="6148" name="Picture 4" descr="crow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676400"/>
            <a:ext cx="2390775" cy="39624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66700"/>
            <a:ext cx="6697663" cy="876300"/>
          </a:xfrm>
        </p:spPr>
        <p:txBody>
          <a:bodyPr/>
          <a:lstStyle/>
          <a:p>
            <a:r>
              <a:rPr lang="en-US" sz="3600" dirty="0">
                <a:latin typeface="Arial" charset="0"/>
              </a:rPr>
              <a:t>Summary of Two KT Projects</a:t>
            </a:r>
          </a:p>
        </p:txBody>
      </p:sp>
      <p:sp>
        <p:nvSpPr>
          <p:cNvPr id="3" name="Content Placeholder 2"/>
          <p:cNvSpPr>
            <a:spLocks noGrp="1"/>
          </p:cNvSpPr>
          <p:nvPr>
            <p:ph idx="1"/>
          </p:nvPr>
        </p:nvSpPr>
        <p:spPr>
          <a:xfrm>
            <a:off x="617538" y="1524000"/>
            <a:ext cx="8145462" cy="4953000"/>
          </a:xfrm>
        </p:spPr>
        <p:txBody>
          <a:bodyPr>
            <a:normAutofit/>
          </a:bodyPr>
          <a:lstStyle/>
          <a:p>
            <a:pPr marL="514350" indent="-514350">
              <a:lnSpc>
                <a:spcPct val="110000"/>
              </a:lnSpc>
              <a:spcBef>
                <a:spcPts val="600"/>
              </a:spcBef>
            </a:pPr>
            <a:r>
              <a:rPr lang="en-US" sz="3000">
                <a:latin typeface="Arial" charset="0"/>
              </a:rPr>
              <a:t>Outreach to Large Hospitals and Health Systems to Implement Project RED </a:t>
            </a:r>
            <a:r>
              <a:rPr lang="en-US" sz="3000" b="1">
                <a:latin typeface="Arial" charset="0"/>
              </a:rPr>
              <a:t>(Re-Engineered Discharge) - </a:t>
            </a:r>
            <a:r>
              <a:rPr lang="en-US" sz="3000">
                <a:latin typeface="Arial" charset="0"/>
              </a:rPr>
              <a:t>a hospital readmissions reduction initiative (2009-2012)</a:t>
            </a:r>
          </a:p>
          <a:p>
            <a:pPr marL="514350" indent="-514350">
              <a:lnSpc>
                <a:spcPct val="110000"/>
              </a:lnSpc>
              <a:spcBef>
                <a:spcPts val="600"/>
              </a:spcBef>
            </a:pPr>
            <a:r>
              <a:rPr lang="en-US" sz="3000">
                <a:latin typeface="Arial" charset="0"/>
              </a:rPr>
              <a:t>Outreach to Health Professional and Education Groups to Implement U.S. Preventive Services Task Force Recommendations (2009-2011)</a:t>
            </a: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Arial" charset="0"/>
              </a:rPr>
              <a:t>Project RED: Overview</a:t>
            </a:r>
          </a:p>
        </p:txBody>
      </p:sp>
      <p:sp>
        <p:nvSpPr>
          <p:cNvPr id="3" name="Content Placeholder 2"/>
          <p:cNvSpPr>
            <a:spLocks noGrp="1"/>
          </p:cNvSpPr>
          <p:nvPr>
            <p:ph idx="1"/>
          </p:nvPr>
        </p:nvSpPr>
        <p:spPr>
          <a:xfrm>
            <a:off x="533400" y="1828800"/>
            <a:ext cx="5257800" cy="4648200"/>
          </a:xfrm>
        </p:spPr>
        <p:txBody>
          <a:bodyPr/>
          <a:lstStyle/>
          <a:p>
            <a:r>
              <a:rPr lang="en-US" sz="2800">
                <a:latin typeface="Arial" charset="0"/>
              </a:rPr>
              <a:t>Ongoing AHRQ-funded project at Boston University Medical Center - Brian Jack, M.D. (P.I.)</a:t>
            </a:r>
          </a:p>
          <a:p>
            <a:r>
              <a:rPr lang="en-US" sz="2800">
                <a:latin typeface="Arial" charset="0"/>
              </a:rPr>
              <a:t>Standardized methods to prevent readmissions</a:t>
            </a:r>
          </a:p>
          <a:p>
            <a:pPr lvl="1"/>
            <a:r>
              <a:rPr lang="en-US" sz="2400">
                <a:latin typeface="Arial" charset="0"/>
              </a:rPr>
              <a:t>discharge planning</a:t>
            </a:r>
          </a:p>
          <a:p>
            <a:pPr lvl="1"/>
            <a:r>
              <a:rPr lang="en-US" sz="2400">
                <a:latin typeface="Arial" charset="0"/>
              </a:rPr>
              <a:t>patient teaching</a:t>
            </a:r>
          </a:p>
          <a:p>
            <a:pPr lvl="1"/>
            <a:r>
              <a:rPr lang="en-US" sz="2400">
                <a:latin typeface="Arial" charset="0"/>
              </a:rPr>
              <a:t>post discharge follow up</a:t>
            </a:r>
          </a:p>
        </p:txBody>
      </p:sp>
      <p:pic>
        <p:nvPicPr>
          <p:cNvPr id="34820" name="Picture 4" descr="virtual Patient Advocate (Loui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828800"/>
            <a:ext cx="3154363" cy="3433763"/>
          </a:xfrm>
          <a:prstGeom prst="rect">
            <a:avLst/>
          </a:prstGeom>
          <a:noFill/>
          <a:ln w="9525">
            <a:solidFill>
              <a:srgbClr val="333399"/>
            </a:solidFill>
            <a:miter lim="800000"/>
            <a:headEnd/>
            <a:tailEnd/>
          </a:ln>
          <a:extLst>
            <a:ext uri="{909E8E84-426E-40dd-AFC4-6F175D3DCCD1}">
              <a14:hiddenFill xmlns:a14="http://schemas.microsoft.com/office/drawing/2010/main">
                <a:solidFill>
                  <a:srgbClr val="FFFFFF"/>
                </a:solidFill>
              </a14:hiddenFill>
            </a:ext>
          </a:extLst>
        </p:spPr>
      </p:pic>
      <p:sp>
        <p:nvSpPr>
          <p:cNvPr id="5" name="Text Box 5"/>
          <p:cNvSpPr txBox="1">
            <a:spLocks noChangeArrowheads="1"/>
          </p:cNvSpPr>
          <p:nvPr/>
        </p:nvSpPr>
        <p:spPr bwMode="auto">
          <a:xfrm>
            <a:off x="5486400" y="5334000"/>
            <a:ext cx="3352800" cy="363538"/>
          </a:xfrm>
          <a:prstGeom prst="rect">
            <a:avLst/>
          </a:prstGeom>
          <a:noFill/>
          <a:ln w="12700" algn="ctr">
            <a:noFill/>
            <a:miter lim="800000"/>
            <a:headEnd/>
            <a:tailEnd/>
          </a:ln>
          <a:effectLst/>
        </p:spPr>
        <p:txBody>
          <a:bodyPr lIns="90488" tIns="44450" rIns="90488" bIns="44450">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spcBef>
                <a:spcPct val="50000"/>
              </a:spcBef>
            </a:pPr>
            <a:r>
              <a:rPr lang="en-US" sz="1800">
                <a:effectLst>
                  <a:outerShdw blurRad="38100" dist="38100" dir="2700000" algn="tl">
                    <a:srgbClr val="000000"/>
                  </a:outerShdw>
                </a:effectLst>
                <a:latin typeface="Arial" charset="0"/>
              </a:rPr>
              <a:t>Project RED Avatar </a:t>
            </a:r>
            <a:r>
              <a:rPr lang="ja-JP" altLang="en-US" sz="1800">
                <a:effectLst>
                  <a:outerShdw blurRad="38100" dist="38100" dir="2700000" algn="tl">
                    <a:srgbClr val="000000"/>
                  </a:outerShdw>
                </a:effectLst>
                <a:latin typeface="Arial" charset="0"/>
              </a:rPr>
              <a:t>‘</a:t>
            </a:r>
            <a:r>
              <a:rPr lang="en-US" sz="1800">
                <a:effectLst>
                  <a:outerShdw blurRad="38100" dist="38100" dir="2700000" algn="tl">
                    <a:srgbClr val="000000"/>
                  </a:outerShdw>
                </a:effectLst>
                <a:latin typeface="Arial" charset="0"/>
              </a:rPr>
              <a:t>Louise</a:t>
            </a:r>
            <a:r>
              <a:rPr lang="ja-JP" altLang="en-US" sz="1800">
                <a:effectLst>
                  <a:outerShdw blurRad="38100" dist="38100" dir="2700000" algn="tl">
                    <a:srgbClr val="000000"/>
                  </a:outerShdw>
                </a:effectLst>
                <a:latin typeface="Arial" charset="0"/>
              </a:rPr>
              <a:t>’</a:t>
            </a:r>
            <a:endParaRPr lang="en-US" sz="1800">
              <a:effectLst>
                <a:outerShdw blurRad="38100" dist="38100" dir="2700000" algn="tl">
                  <a:srgbClr val="000000"/>
                </a:outerShdw>
              </a:effectLst>
              <a:latin typeface="Arial"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Arial" charset="0"/>
              </a:rPr>
              <a:t>Project RED: Methods</a:t>
            </a:r>
          </a:p>
        </p:txBody>
      </p:sp>
      <p:sp>
        <p:nvSpPr>
          <p:cNvPr id="3" name="Content Placeholder 2"/>
          <p:cNvSpPr>
            <a:spLocks noGrp="1"/>
          </p:cNvSpPr>
          <p:nvPr>
            <p:ph idx="1"/>
          </p:nvPr>
        </p:nvSpPr>
        <p:spPr>
          <a:xfrm>
            <a:off x="609600" y="1676400"/>
            <a:ext cx="7993063" cy="5029200"/>
          </a:xfrm>
        </p:spPr>
        <p:txBody>
          <a:bodyPr/>
          <a:lstStyle/>
          <a:p>
            <a:pPr>
              <a:buFont typeface="Wingdings" pitchFamily="2" charset="2"/>
              <a:buChar char="n"/>
              <a:defRPr/>
            </a:pPr>
            <a:r>
              <a:rPr lang="en-US" sz="2800" dirty="0" smtClean="0">
                <a:ea typeface="+mn-ea"/>
              </a:rPr>
              <a:t>Developed training program </a:t>
            </a:r>
          </a:p>
          <a:p>
            <a:pPr lvl="1">
              <a:defRPr/>
            </a:pPr>
            <a:r>
              <a:rPr lang="en-US" sz="2400" dirty="0" smtClean="0"/>
              <a:t>Curriculum</a:t>
            </a:r>
          </a:p>
          <a:p>
            <a:pPr lvl="2">
              <a:buFont typeface="Wingdings" pitchFamily="2" charset="2"/>
              <a:buChar char="n"/>
              <a:defRPr/>
            </a:pPr>
            <a:r>
              <a:rPr lang="en-US" dirty="0" smtClean="0"/>
              <a:t>Preparation</a:t>
            </a:r>
          </a:p>
          <a:p>
            <a:pPr lvl="2">
              <a:buFont typeface="Wingdings" pitchFamily="2" charset="2"/>
              <a:buChar char="n"/>
              <a:defRPr/>
            </a:pPr>
            <a:r>
              <a:rPr lang="en-US" dirty="0" smtClean="0"/>
              <a:t>Patient admission and education</a:t>
            </a:r>
          </a:p>
          <a:p>
            <a:pPr lvl="2">
              <a:buFont typeface="Wingdings" pitchFamily="2" charset="2"/>
              <a:buChar char="n"/>
              <a:defRPr/>
            </a:pPr>
            <a:r>
              <a:rPr lang="en-US" dirty="0" smtClean="0"/>
              <a:t>Discharge and follow-up</a:t>
            </a:r>
          </a:p>
          <a:p>
            <a:pPr lvl="2">
              <a:buFont typeface="Wingdings" pitchFamily="2" charset="2"/>
              <a:buChar char="n"/>
              <a:defRPr/>
            </a:pPr>
            <a:r>
              <a:rPr lang="en-US" dirty="0" smtClean="0"/>
              <a:t>Launch</a:t>
            </a:r>
          </a:p>
          <a:p>
            <a:pPr lvl="2">
              <a:buFont typeface="Wingdings" pitchFamily="2" charset="2"/>
              <a:buChar char="n"/>
              <a:defRPr/>
            </a:pPr>
            <a:r>
              <a:rPr lang="en-US" dirty="0" smtClean="0"/>
              <a:t>Metrics</a:t>
            </a:r>
          </a:p>
          <a:p>
            <a:pPr lvl="1">
              <a:defRPr/>
            </a:pPr>
            <a:r>
              <a:rPr lang="en-US" sz="2400" dirty="0" smtClean="0"/>
              <a:t>Technical assistance and training</a:t>
            </a:r>
          </a:p>
          <a:p>
            <a:pPr lvl="2">
              <a:buFont typeface="Wingdings" pitchFamily="2" charset="2"/>
              <a:buChar char="n"/>
              <a:defRPr/>
            </a:pPr>
            <a:r>
              <a:rPr lang="en-US" dirty="0" smtClean="0"/>
              <a:t>Processes and components</a:t>
            </a:r>
          </a:p>
          <a:p>
            <a:pPr lvl="2">
              <a:buFont typeface="Wingdings" pitchFamily="2" charset="2"/>
              <a:buChar char="n"/>
              <a:defRPr/>
            </a:pPr>
            <a:r>
              <a:rPr lang="en-US" dirty="0" smtClean="0"/>
              <a:t>Implementation</a:t>
            </a:r>
          </a:p>
          <a:p>
            <a:pPr lvl="2">
              <a:buFont typeface="Wingdings" pitchFamily="2" charset="2"/>
              <a:buChar char="n"/>
              <a:defRPr/>
            </a:pPr>
            <a:r>
              <a:rPr lang="en-US" dirty="0" smtClean="0"/>
              <a:t>Evaluation of the impact</a:t>
            </a:r>
          </a:p>
          <a:p>
            <a:pPr>
              <a:buFont typeface="Wingdings" pitchFamily="2" charset="2"/>
              <a:buChar char="n"/>
              <a:defRPr/>
            </a:pPr>
            <a:endParaRPr lang="en-US" dirty="0">
              <a:ea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Arial" charset="0"/>
              </a:rPr>
              <a:t>Project RED: Successes</a:t>
            </a:r>
          </a:p>
        </p:txBody>
      </p:sp>
      <p:sp>
        <p:nvSpPr>
          <p:cNvPr id="3" name="Content Placeholder 2"/>
          <p:cNvSpPr>
            <a:spLocks noGrp="1"/>
          </p:cNvSpPr>
          <p:nvPr>
            <p:ph idx="1"/>
          </p:nvPr>
        </p:nvSpPr>
        <p:spPr>
          <a:xfrm>
            <a:off x="609600" y="1524000"/>
            <a:ext cx="7696200" cy="4800600"/>
          </a:xfrm>
        </p:spPr>
        <p:txBody>
          <a:bodyPr/>
          <a:lstStyle/>
          <a:p>
            <a:pPr>
              <a:lnSpc>
                <a:spcPct val="100000"/>
              </a:lnSpc>
              <a:spcBef>
                <a:spcPts val="600"/>
              </a:spcBef>
              <a:buFont typeface="Wingdings" pitchFamily="2" charset="2"/>
              <a:buChar char="n"/>
              <a:defRPr/>
            </a:pPr>
            <a:r>
              <a:rPr lang="en-US" dirty="0" smtClean="0">
                <a:ea typeface="+mn-ea"/>
              </a:rPr>
              <a:t>Leadership and staff were engaged and supportive</a:t>
            </a:r>
          </a:p>
          <a:p>
            <a:pPr>
              <a:lnSpc>
                <a:spcPct val="100000"/>
              </a:lnSpc>
              <a:spcBef>
                <a:spcPts val="600"/>
              </a:spcBef>
              <a:buFont typeface="Wingdings" pitchFamily="2" charset="2"/>
              <a:buChar char="n"/>
              <a:defRPr/>
            </a:pPr>
            <a:r>
              <a:rPr lang="en-US" dirty="0" smtClean="0">
                <a:ea typeface="+mn-ea"/>
              </a:rPr>
              <a:t>New approaches for ensuring timely outpatient appointments</a:t>
            </a:r>
          </a:p>
          <a:p>
            <a:pPr>
              <a:lnSpc>
                <a:spcPct val="100000"/>
              </a:lnSpc>
              <a:spcBef>
                <a:spcPts val="600"/>
              </a:spcBef>
              <a:buFont typeface="Wingdings" pitchFamily="2" charset="2"/>
              <a:buChar char="n"/>
              <a:defRPr/>
            </a:pPr>
            <a:r>
              <a:rPr lang="en-US" dirty="0" smtClean="0">
                <a:ea typeface="+mn-ea"/>
              </a:rPr>
              <a:t>Actual implementation of the tool with feedback</a:t>
            </a:r>
          </a:p>
          <a:p>
            <a:pPr lvl="1">
              <a:lnSpc>
                <a:spcPct val="100000"/>
              </a:lnSpc>
              <a:spcBef>
                <a:spcPts val="600"/>
              </a:spcBef>
              <a:buFontTx/>
              <a:buNone/>
              <a:defRPr/>
            </a:pPr>
            <a:endParaRPr lang="en-US" sz="2400" dirty="0" smtClean="0"/>
          </a:p>
          <a:p>
            <a:pPr lvl="1">
              <a:lnSpc>
                <a:spcPct val="100000"/>
              </a:lnSpc>
              <a:spcBef>
                <a:spcPts val="600"/>
              </a:spcBef>
              <a:defRPr/>
            </a:pPr>
            <a:endParaRPr 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455738" y="304800"/>
            <a:ext cx="6697662" cy="876300"/>
          </a:xfrm>
        </p:spPr>
        <p:txBody>
          <a:bodyPr/>
          <a:lstStyle/>
          <a:p>
            <a:r>
              <a:rPr lang="en-US" sz="3600" dirty="0">
                <a:latin typeface="Arial" charset="0"/>
              </a:rPr>
              <a:t>Project RED: </a:t>
            </a:r>
            <a:br>
              <a:rPr lang="en-US" sz="3600" dirty="0">
                <a:latin typeface="Arial" charset="0"/>
              </a:rPr>
            </a:br>
            <a:r>
              <a:rPr lang="en-US" sz="3600" dirty="0">
                <a:latin typeface="Arial" charset="0"/>
              </a:rPr>
              <a:t>Challenges and Solutions</a:t>
            </a:r>
          </a:p>
        </p:txBody>
      </p:sp>
      <p:sp>
        <p:nvSpPr>
          <p:cNvPr id="13315" name="Content Placeholder 2"/>
          <p:cNvSpPr>
            <a:spLocks noGrp="1"/>
          </p:cNvSpPr>
          <p:nvPr>
            <p:ph idx="1"/>
          </p:nvPr>
        </p:nvSpPr>
        <p:spPr>
          <a:xfrm>
            <a:off x="457200" y="1524000"/>
            <a:ext cx="8305800" cy="5029200"/>
          </a:xfrm>
        </p:spPr>
        <p:txBody>
          <a:bodyPr/>
          <a:lstStyle/>
          <a:p>
            <a:r>
              <a:rPr lang="en-US" sz="2800">
                <a:solidFill>
                  <a:schemeClr val="tx1"/>
                </a:solidFill>
                <a:latin typeface="Arial" charset="0"/>
              </a:rPr>
              <a:t>Slow initial response from hospitals</a:t>
            </a:r>
          </a:p>
          <a:p>
            <a:pPr lvl="1"/>
            <a:r>
              <a:rPr lang="en-US" sz="2400" u="sng">
                <a:solidFill>
                  <a:schemeClr val="tx1"/>
                </a:solidFill>
                <a:latin typeface="Arial" charset="0"/>
              </a:rPr>
              <a:t>Solution</a:t>
            </a:r>
            <a:r>
              <a:rPr lang="en-US" sz="2400">
                <a:solidFill>
                  <a:schemeClr val="tx1"/>
                </a:solidFill>
                <a:latin typeface="Arial" charset="0"/>
              </a:rPr>
              <a:t>: Collaboration and outreach through State hospital associations</a:t>
            </a:r>
          </a:p>
          <a:p>
            <a:r>
              <a:rPr lang="en-US" sz="2800">
                <a:solidFill>
                  <a:schemeClr val="tx1"/>
                </a:solidFill>
                <a:latin typeface="Arial" charset="0"/>
              </a:rPr>
              <a:t>Few resources to fill discharge advocate role or to purchase software</a:t>
            </a:r>
          </a:p>
          <a:p>
            <a:pPr lvl="1"/>
            <a:r>
              <a:rPr lang="en-US" sz="2400" u="sng">
                <a:solidFill>
                  <a:schemeClr val="tx1"/>
                </a:solidFill>
                <a:latin typeface="Arial" charset="0"/>
              </a:rPr>
              <a:t>Solution</a:t>
            </a:r>
            <a:r>
              <a:rPr lang="en-US" sz="2400">
                <a:solidFill>
                  <a:schemeClr val="tx1"/>
                </a:solidFill>
                <a:latin typeface="Arial" charset="0"/>
              </a:rPr>
              <a:t>: Divide the discharge advocate job among existing staff</a:t>
            </a:r>
          </a:p>
          <a:p>
            <a:pPr lvl="1"/>
            <a:r>
              <a:rPr lang="en-US" sz="2400" u="sng">
                <a:solidFill>
                  <a:schemeClr val="tx1"/>
                </a:solidFill>
                <a:latin typeface="Arial" charset="0"/>
              </a:rPr>
              <a:t>Solution</a:t>
            </a:r>
            <a:r>
              <a:rPr lang="en-US" sz="2400">
                <a:solidFill>
                  <a:schemeClr val="tx1"/>
                </a:solidFill>
                <a:latin typeface="Arial" charset="0"/>
              </a:rPr>
              <a:t>: Used AHRQ</a:t>
            </a:r>
            <a:r>
              <a:rPr lang="ja-JP" altLang="en-US" sz="2400">
                <a:solidFill>
                  <a:schemeClr val="tx1"/>
                </a:solidFill>
                <a:latin typeface="Arial" charset="0"/>
              </a:rPr>
              <a:t>’</a:t>
            </a:r>
            <a:r>
              <a:rPr lang="en-US" sz="2400">
                <a:solidFill>
                  <a:schemeClr val="tx1"/>
                </a:solidFill>
                <a:latin typeface="Arial" charset="0"/>
              </a:rPr>
              <a:t>s free tool to</a:t>
            </a:r>
          </a:p>
          <a:p>
            <a:pPr lvl="1">
              <a:buFontTx/>
              <a:buNone/>
            </a:pPr>
            <a:r>
              <a:rPr lang="en-US" sz="2400">
                <a:solidFill>
                  <a:schemeClr val="tx1"/>
                </a:solidFill>
                <a:latin typeface="Arial" charset="0"/>
              </a:rPr>
              <a:t>     teach patients</a:t>
            </a:r>
            <a:endParaRPr lang="en-US" sz="3200">
              <a:solidFill>
                <a:schemeClr val="tx1"/>
              </a:solidFill>
              <a:latin typeface="Arial" charset="0"/>
            </a:endParaRPr>
          </a:p>
          <a:p>
            <a:r>
              <a:rPr lang="en-US" sz="2800">
                <a:solidFill>
                  <a:schemeClr val="tx1"/>
                </a:solidFill>
                <a:latin typeface="Arial" charset="0"/>
              </a:rPr>
              <a:t>Customized training </a:t>
            </a:r>
          </a:p>
          <a:p>
            <a:pPr lvl="1"/>
            <a:r>
              <a:rPr lang="en-US" sz="2400" u="sng">
                <a:solidFill>
                  <a:schemeClr val="tx1"/>
                </a:solidFill>
                <a:latin typeface="Arial" charset="0"/>
              </a:rPr>
              <a:t>Solution</a:t>
            </a:r>
            <a:r>
              <a:rPr lang="en-US" sz="2400">
                <a:solidFill>
                  <a:schemeClr val="tx1"/>
                </a:solidFill>
                <a:latin typeface="Arial" charset="0"/>
              </a:rPr>
              <a:t>: Adaptability </a:t>
            </a:r>
            <a:endParaRPr lang="en-US" sz="2400">
              <a:latin typeface="Arial" charset="0"/>
            </a:endParaRPr>
          </a:p>
        </p:txBody>
      </p:sp>
      <p:pic>
        <p:nvPicPr>
          <p:cNvPr id="37892" name="Picture 3" descr="taking care of myself cove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4114800"/>
            <a:ext cx="1828800" cy="2366963"/>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66700"/>
            <a:ext cx="6697663" cy="876300"/>
          </a:xfrm>
        </p:spPr>
        <p:txBody>
          <a:bodyPr/>
          <a:lstStyle/>
          <a:p>
            <a:r>
              <a:rPr lang="en-US" sz="3600" dirty="0">
                <a:latin typeface="Arial" charset="0"/>
              </a:rPr>
              <a:t>Overview: USPSTF Outreach </a:t>
            </a:r>
          </a:p>
        </p:txBody>
      </p:sp>
      <p:sp>
        <p:nvSpPr>
          <p:cNvPr id="3" name="Content Placeholder 2"/>
          <p:cNvSpPr>
            <a:spLocks noGrp="1"/>
          </p:cNvSpPr>
          <p:nvPr>
            <p:ph idx="1"/>
          </p:nvPr>
        </p:nvSpPr>
        <p:spPr>
          <a:xfrm>
            <a:off x="381000" y="1676400"/>
            <a:ext cx="8221663" cy="4572000"/>
          </a:xfrm>
        </p:spPr>
        <p:txBody>
          <a:bodyPr/>
          <a:lstStyle/>
          <a:p>
            <a:pPr>
              <a:lnSpc>
                <a:spcPct val="100000"/>
              </a:lnSpc>
              <a:spcBef>
                <a:spcPts val="600"/>
              </a:spcBef>
              <a:buFont typeface="Wingdings" pitchFamily="2" charset="2"/>
              <a:buChar char="n"/>
              <a:defRPr/>
            </a:pPr>
            <a:r>
              <a:rPr lang="en-US" sz="2800" dirty="0" smtClean="0">
                <a:ea typeface="+mn-ea"/>
              </a:rPr>
              <a:t>Increase awareness of recommendations among health professions educators and students</a:t>
            </a:r>
          </a:p>
          <a:p>
            <a:pPr lvl="1">
              <a:lnSpc>
                <a:spcPct val="100000"/>
              </a:lnSpc>
              <a:spcBef>
                <a:spcPts val="600"/>
              </a:spcBef>
              <a:defRPr/>
            </a:pPr>
            <a:r>
              <a:rPr lang="en-US" sz="2400" dirty="0" smtClean="0"/>
              <a:t>Curricula of graduate health professions education</a:t>
            </a:r>
          </a:p>
          <a:p>
            <a:pPr>
              <a:lnSpc>
                <a:spcPct val="100000"/>
              </a:lnSpc>
              <a:spcBef>
                <a:spcPts val="600"/>
              </a:spcBef>
              <a:buFont typeface="Wingdings" pitchFamily="2" charset="2"/>
              <a:buChar char="n"/>
              <a:defRPr/>
            </a:pPr>
            <a:r>
              <a:rPr lang="en-US" sz="2800" dirty="0" smtClean="0">
                <a:ea typeface="+mn-ea"/>
              </a:rPr>
              <a:t>Outreach to nursing and pharmacy clinicians and educators, faculty and student associations, priority populations </a:t>
            </a:r>
          </a:p>
          <a:p>
            <a:pPr lvl="1">
              <a:lnSpc>
                <a:spcPct val="100000"/>
              </a:lnSpc>
              <a:spcBef>
                <a:spcPts val="600"/>
              </a:spcBef>
              <a:defRPr/>
            </a:pPr>
            <a:r>
              <a:rPr lang="en-US" sz="2400" dirty="0" smtClean="0"/>
              <a:t>Presentations at national professional associations</a:t>
            </a:r>
          </a:p>
          <a:p>
            <a:pPr>
              <a:buFont typeface="Wingdings" pitchFamily="2" charset="2"/>
              <a:buNone/>
              <a:defRPr/>
            </a:pPr>
            <a:endParaRPr lang="en-US" dirty="0">
              <a:ea typeface="+mn-ea"/>
            </a:endParaRP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66700"/>
            <a:ext cx="6934200" cy="876300"/>
          </a:xfrm>
        </p:spPr>
        <p:txBody>
          <a:bodyPr/>
          <a:lstStyle/>
          <a:p>
            <a:r>
              <a:rPr lang="en-US" sz="3600" dirty="0">
                <a:latin typeface="Arial" charset="0"/>
              </a:rPr>
              <a:t>USPSTF Outreach: Methods</a:t>
            </a:r>
          </a:p>
        </p:txBody>
      </p:sp>
      <p:sp>
        <p:nvSpPr>
          <p:cNvPr id="3" name="Content Placeholder 2"/>
          <p:cNvSpPr>
            <a:spLocks noGrp="1"/>
          </p:cNvSpPr>
          <p:nvPr>
            <p:ph idx="1"/>
          </p:nvPr>
        </p:nvSpPr>
        <p:spPr>
          <a:xfrm>
            <a:off x="457200" y="1752600"/>
            <a:ext cx="8153400" cy="4800600"/>
          </a:xfrm>
        </p:spPr>
        <p:txBody>
          <a:bodyPr/>
          <a:lstStyle/>
          <a:p>
            <a:pPr>
              <a:lnSpc>
                <a:spcPct val="100000"/>
              </a:lnSpc>
              <a:spcBef>
                <a:spcPts val="600"/>
              </a:spcBef>
              <a:buFont typeface="Wingdings" pitchFamily="2" charset="2"/>
              <a:buChar char="n"/>
              <a:defRPr/>
            </a:pPr>
            <a:r>
              <a:rPr lang="en-US" dirty="0" smtClean="0">
                <a:ea typeface="+mn-ea"/>
              </a:rPr>
              <a:t>Reaching out to Area Health Education Centers (AHECs) to recruit educators at graduate medical programs</a:t>
            </a:r>
          </a:p>
          <a:p>
            <a:pPr>
              <a:lnSpc>
                <a:spcPct val="100000"/>
              </a:lnSpc>
              <a:spcBef>
                <a:spcPts val="600"/>
              </a:spcBef>
              <a:buFont typeface="Wingdings" pitchFamily="2" charset="2"/>
              <a:buChar char="n"/>
              <a:defRPr/>
            </a:pPr>
            <a:r>
              <a:rPr lang="en-US" dirty="0" smtClean="0">
                <a:ea typeface="+mn-ea"/>
              </a:rPr>
              <a:t>Contacting national professional organizations for physicians, nurses, nurse practitioners, pharmacists, and physician assistants</a:t>
            </a:r>
          </a:p>
          <a:p>
            <a:pPr>
              <a:lnSpc>
                <a:spcPct val="100000"/>
              </a:lnSpc>
              <a:spcBef>
                <a:spcPts val="600"/>
              </a:spcBef>
              <a:buFont typeface="Wingdings" pitchFamily="2" charset="2"/>
              <a:buChar char="n"/>
              <a:defRPr/>
            </a:pPr>
            <a:endParaRPr lang="en-US" dirty="0" smtClean="0">
              <a:ea typeface="+mn-ea"/>
            </a:endParaRPr>
          </a:p>
        </p:txBody>
      </p:sp>
      <p:sp>
        <p:nvSpPr>
          <p:cNvPr id="4" name="&quot;No&quot; Symbol 3"/>
          <p:cNvSpPr/>
          <p:nvPr/>
        </p:nvSpPr>
        <p:spPr bwMode="auto">
          <a:xfrm>
            <a:off x="2133600" y="5943600"/>
            <a:ext cx="5181600" cy="76200"/>
          </a:xfrm>
          <a:prstGeom prst="noSmoking">
            <a:avLst/>
          </a:prstGeom>
          <a:solidFill>
            <a:schemeClr val="tx2"/>
          </a:solidFill>
          <a:ln w="12700" cap="flat" cmpd="sng" algn="ctr">
            <a:solidFill>
              <a:srgbClr val="002060"/>
            </a:solidFill>
            <a:prstDash val="solid"/>
            <a:round/>
            <a:headEnd type="none" w="med" len="med"/>
            <a:tailEnd type="none" w="med" len="med"/>
          </a:ln>
          <a:effectLst/>
        </p:spPr>
        <p:txBody>
          <a:bodyPr/>
          <a:lstStyle/>
          <a:p>
            <a:pPr>
              <a:defRPr/>
            </a:pPr>
            <a:endParaRPr lang="en-US" sz="2400" i="0">
              <a:latin typeface="Times New Roman" pitchFamily="18" charset="0"/>
              <a:ea typeface="+mn-ea"/>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19100"/>
            <a:ext cx="7315200" cy="876300"/>
          </a:xfrm>
        </p:spPr>
        <p:txBody>
          <a:bodyPr/>
          <a:lstStyle/>
          <a:p>
            <a:r>
              <a:rPr lang="en-US" sz="3600" dirty="0">
                <a:latin typeface="Arial" charset="0"/>
              </a:rPr>
              <a:t>USPSTF Outreach:       Successes</a:t>
            </a:r>
          </a:p>
        </p:txBody>
      </p:sp>
      <p:sp>
        <p:nvSpPr>
          <p:cNvPr id="3" name="Content Placeholder 2"/>
          <p:cNvSpPr>
            <a:spLocks noGrp="1"/>
          </p:cNvSpPr>
          <p:nvPr>
            <p:ph idx="1"/>
          </p:nvPr>
        </p:nvSpPr>
        <p:spPr>
          <a:xfrm>
            <a:off x="609600" y="1676400"/>
            <a:ext cx="7993063" cy="3962400"/>
          </a:xfrm>
        </p:spPr>
        <p:txBody>
          <a:bodyPr/>
          <a:lstStyle/>
          <a:p>
            <a:pPr>
              <a:buSzPct val="65000"/>
              <a:buFont typeface="Wingdings" pitchFamily="2" charset="2"/>
              <a:buChar char="n"/>
              <a:defRPr/>
            </a:pPr>
            <a:r>
              <a:rPr lang="en-US" dirty="0" smtClean="0">
                <a:ea typeface="+mn-ea"/>
              </a:rPr>
              <a:t>Partnership with AHECs</a:t>
            </a:r>
          </a:p>
          <a:p>
            <a:pPr lvl="1">
              <a:buSzPct val="65000"/>
              <a:defRPr/>
            </a:pPr>
            <a:r>
              <a:rPr lang="en-US" sz="2400" dirty="0" smtClean="0"/>
              <a:t>4-hour listening session National AHEC Organization (NAO) annual conference</a:t>
            </a:r>
          </a:p>
          <a:p>
            <a:pPr lvl="1">
              <a:buSzPct val="65000"/>
              <a:defRPr/>
            </a:pPr>
            <a:r>
              <a:rPr lang="en-US" sz="2400" dirty="0" smtClean="0"/>
              <a:t>Attended by 60 leaders from AHECs and schools of osteopathic medicine</a:t>
            </a:r>
          </a:p>
          <a:p>
            <a:pPr lvl="1">
              <a:buSzPct val="65000"/>
              <a:defRPr/>
            </a:pPr>
            <a:r>
              <a:rPr lang="en-US" sz="2400" dirty="0" smtClean="0"/>
              <a:t>Led to partnership with American Association of Colleges of Osteopathic Medicine (AACOM)</a:t>
            </a:r>
          </a:p>
          <a:p>
            <a:pPr>
              <a:buSzPct val="65000"/>
              <a:buFont typeface="Wingdings" pitchFamily="2" charset="2"/>
              <a:buChar char="n"/>
              <a:defRPr/>
            </a:pPr>
            <a:r>
              <a:rPr lang="en-US" dirty="0" smtClean="0">
                <a:ea typeface="+mn-ea"/>
              </a:rPr>
              <a:t>Identified over a dozen graduate medical programs already teaching USPSTF recommendations</a:t>
            </a:r>
          </a:p>
          <a:p>
            <a:pPr>
              <a:buFont typeface="Wingdings" pitchFamily="2" charset="2"/>
              <a:buChar char="n"/>
              <a:defRPr/>
            </a:pPr>
            <a:endParaRPr lang="en-US" dirty="0">
              <a:ea typeface="+mn-ea"/>
            </a:endParaRP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9538" y="495300"/>
            <a:ext cx="6697662" cy="876300"/>
          </a:xfrm>
        </p:spPr>
        <p:txBody>
          <a:bodyPr/>
          <a:lstStyle/>
          <a:p>
            <a:r>
              <a:rPr lang="en-US" sz="3600" dirty="0">
                <a:latin typeface="Arial" charset="0"/>
              </a:rPr>
              <a:t>USPSTF Outreach: Successes</a:t>
            </a:r>
          </a:p>
        </p:txBody>
      </p:sp>
      <p:sp>
        <p:nvSpPr>
          <p:cNvPr id="3" name="Content Placeholder 2"/>
          <p:cNvSpPr>
            <a:spLocks noGrp="1"/>
          </p:cNvSpPr>
          <p:nvPr>
            <p:ph idx="1"/>
          </p:nvPr>
        </p:nvSpPr>
        <p:spPr>
          <a:xfrm>
            <a:off x="609600" y="1676400"/>
            <a:ext cx="7993063" cy="4800600"/>
          </a:xfrm>
        </p:spPr>
        <p:txBody>
          <a:bodyPr/>
          <a:lstStyle/>
          <a:p>
            <a:pPr>
              <a:buFont typeface="Wingdings" pitchFamily="2" charset="2"/>
              <a:buChar char="n"/>
              <a:defRPr/>
            </a:pPr>
            <a:r>
              <a:rPr lang="en-US" sz="2600" dirty="0" smtClean="0">
                <a:ea typeface="+mn-ea"/>
              </a:rPr>
              <a:t>Presentations to national professional organizations</a:t>
            </a:r>
          </a:p>
          <a:p>
            <a:pPr lvl="1">
              <a:defRPr/>
            </a:pPr>
            <a:r>
              <a:rPr lang="en-US" sz="2000" dirty="0" smtClean="0">
                <a:effectLst>
                  <a:outerShdw blurRad="38100" dist="38100" dir="2700000" algn="tl">
                    <a:srgbClr val="000000">
                      <a:alpha val="43137"/>
                    </a:srgbClr>
                  </a:outerShdw>
                </a:effectLst>
              </a:rPr>
              <a:t>Association for Prevention Teaching and Research</a:t>
            </a:r>
          </a:p>
          <a:p>
            <a:pPr lvl="1">
              <a:defRPr/>
            </a:pPr>
            <a:r>
              <a:rPr lang="en-US" sz="2000" dirty="0" smtClean="0">
                <a:effectLst>
                  <a:outerShdw blurRad="38100" dist="38100" dir="2700000" algn="tl">
                    <a:srgbClr val="000000">
                      <a:alpha val="43137"/>
                    </a:srgbClr>
                  </a:outerShdw>
                </a:effectLst>
              </a:rPr>
              <a:t>Society of Teachers of Family Medicine </a:t>
            </a:r>
          </a:p>
          <a:p>
            <a:pPr lvl="1">
              <a:defRPr/>
            </a:pPr>
            <a:r>
              <a:rPr lang="en-US" sz="2000" dirty="0" smtClean="0">
                <a:effectLst>
                  <a:outerShdw blurRad="38100" dist="38100" dir="2700000" algn="tl">
                    <a:srgbClr val="000000">
                      <a:alpha val="43137"/>
                    </a:srgbClr>
                  </a:outerShdw>
                </a:effectLst>
              </a:rPr>
              <a:t>Society of Osteopathic Medical Educators</a:t>
            </a:r>
          </a:p>
          <a:p>
            <a:pPr lvl="1">
              <a:defRPr/>
            </a:pPr>
            <a:r>
              <a:rPr lang="en-US" sz="2000" dirty="0" smtClean="0">
                <a:effectLst>
                  <a:outerShdw blurRad="38100" dist="38100" dir="2700000" algn="tl">
                    <a:srgbClr val="000000">
                      <a:alpha val="43137"/>
                    </a:srgbClr>
                  </a:outerShdw>
                </a:effectLst>
              </a:rPr>
              <a:t>American Association of Colleges of Osteopathic Medicine</a:t>
            </a:r>
          </a:p>
          <a:p>
            <a:pPr lvl="1">
              <a:defRPr/>
            </a:pPr>
            <a:r>
              <a:rPr lang="en-US" sz="2000" dirty="0" smtClean="0">
                <a:effectLst>
                  <a:outerShdw blurRad="38100" dist="38100" dir="2700000" algn="tl">
                    <a:srgbClr val="000000">
                      <a:alpha val="43137"/>
                    </a:srgbClr>
                  </a:outerShdw>
                </a:effectLst>
              </a:rPr>
              <a:t>American Osteopathic College of Occupational and Preventive Medicine</a:t>
            </a:r>
          </a:p>
          <a:p>
            <a:pPr lvl="1">
              <a:defRPr/>
            </a:pPr>
            <a:r>
              <a:rPr lang="en-US" sz="2000" dirty="0" smtClean="0">
                <a:effectLst>
                  <a:outerShdw blurRad="38100" dist="38100" dir="2700000" algn="tl">
                    <a:srgbClr val="000000">
                      <a:alpha val="43137"/>
                    </a:srgbClr>
                  </a:outerShdw>
                </a:effectLst>
              </a:rPr>
              <a:t>National Council of Asian and Pacific Islander Physicians</a:t>
            </a:r>
          </a:p>
          <a:p>
            <a:pPr lvl="1">
              <a:defRPr/>
            </a:pPr>
            <a:r>
              <a:rPr lang="en-US" sz="2000" dirty="0" smtClean="0">
                <a:effectLst>
                  <a:outerShdw blurRad="38100" dist="38100" dir="2700000" algn="tl">
                    <a:srgbClr val="000000">
                      <a:alpha val="43137"/>
                    </a:srgbClr>
                  </a:outerShdw>
                </a:effectLst>
              </a:rPr>
              <a:t>American Academy of Nurse Practitioners</a:t>
            </a:r>
          </a:p>
          <a:p>
            <a:pPr lvl="1">
              <a:defRPr/>
            </a:pPr>
            <a:r>
              <a:rPr lang="en-US" sz="2000" dirty="0" smtClean="0">
                <a:effectLst>
                  <a:outerShdw blurRad="38100" dist="38100" dir="2700000" algn="tl">
                    <a:srgbClr val="000000">
                      <a:alpha val="43137"/>
                    </a:srgbClr>
                  </a:outerShdw>
                </a:effectLst>
              </a:rPr>
              <a:t>American Academy of Physician Assistants</a:t>
            </a:r>
          </a:p>
          <a:p>
            <a:pPr lvl="1">
              <a:defRPr/>
            </a:pPr>
            <a:r>
              <a:rPr lang="en-US" sz="2000" dirty="0" smtClean="0">
                <a:effectLst>
                  <a:outerShdw blurRad="38100" dist="38100" dir="2700000" algn="tl">
                    <a:srgbClr val="000000">
                      <a:alpha val="43137"/>
                    </a:srgbClr>
                  </a:outerShdw>
                </a:effectLst>
              </a:rPr>
              <a:t>American Pharmacists Association</a:t>
            </a:r>
            <a:endParaRPr lang="en-US" sz="2000" dirty="0" smtClean="0"/>
          </a:p>
          <a:p>
            <a:pPr lvl="1">
              <a:defRPr/>
            </a:pPr>
            <a:endParaRPr lang="en-US" sz="2000" dirty="0" smtClean="0">
              <a:effectLst>
                <a:outerShdw blurRad="38100" dist="38100" dir="2700000" algn="tl">
                  <a:srgbClr val="000000">
                    <a:alpha val="43137"/>
                  </a:srgbClr>
                </a:outerShdw>
              </a:effectLst>
            </a:endParaRPr>
          </a:p>
          <a:p>
            <a:pPr lvl="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9538" y="495300"/>
            <a:ext cx="6697662" cy="876300"/>
          </a:xfrm>
        </p:spPr>
        <p:txBody>
          <a:bodyPr/>
          <a:lstStyle/>
          <a:p>
            <a:r>
              <a:rPr lang="en-US" sz="3600" dirty="0">
                <a:latin typeface="Arial" charset="0"/>
              </a:rPr>
              <a:t>USPSTF Outreach: Successes</a:t>
            </a:r>
          </a:p>
        </p:txBody>
      </p:sp>
      <p:sp>
        <p:nvSpPr>
          <p:cNvPr id="3" name="Content Placeholder 2"/>
          <p:cNvSpPr>
            <a:spLocks noGrp="1"/>
          </p:cNvSpPr>
          <p:nvPr>
            <p:ph idx="1"/>
          </p:nvPr>
        </p:nvSpPr>
        <p:spPr>
          <a:xfrm>
            <a:off x="609600" y="1676400"/>
            <a:ext cx="7993063" cy="4495800"/>
          </a:xfrm>
        </p:spPr>
        <p:txBody>
          <a:bodyPr/>
          <a:lstStyle/>
          <a:p>
            <a:pPr>
              <a:buFont typeface="Wingdings" pitchFamily="2" charset="2"/>
              <a:buChar char="n"/>
              <a:defRPr/>
            </a:pPr>
            <a:r>
              <a:rPr lang="en-US" dirty="0" smtClean="0">
                <a:ea typeface="+mn-ea"/>
              </a:rPr>
              <a:t>Web conferences</a:t>
            </a:r>
          </a:p>
          <a:p>
            <a:pPr lvl="1">
              <a:defRPr/>
            </a:pPr>
            <a:r>
              <a:rPr lang="en-US" dirty="0" smtClean="0"/>
              <a:t>National Council of Asian Pacific Islander Physicians</a:t>
            </a:r>
          </a:p>
          <a:p>
            <a:pPr lvl="1">
              <a:defRPr/>
            </a:pPr>
            <a:r>
              <a:rPr lang="en-US" dirty="0" smtClean="0"/>
              <a:t>American Academy of Nurse Practitioners</a:t>
            </a:r>
          </a:p>
          <a:p>
            <a:pPr lvl="1">
              <a:defRPr/>
            </a:pPr>
            <a:r>
              <a:rPr lang="en-US" dirty="0" smtClean="0"/>
              <a:t>American Academy of Physician Assistants</a:t>
            </a:r>
          </a:p>
          <a:p>
            <a:pPr>
              <a:buFont typeface="Wingdings" pitchFamily="2" charset="2"/>
              <a:buChar char="n"/>
              <a:defRPr/>
            </a:pPr>
            <a:r>
              <a:rPr lang="en-US" dirty="0" smtClean="0">
                <a:ea typeface="+mn-ea"/>
              </a:rPr>
              <a:t>American Pharmacists Association</a:t>
            </a:r>
          </a:p>
          <a:p>
            <a:pPr lvl="1">
              <a:defRPr/>
            </a:pPr>
            <a:r>
              <a:rPr lang="en-US" dirty="0" smtClean="0"/>
              <a:t>Self-study slide deck</a:t>
            </a:r>
          </a:p>
          <a:p>
            <a:pPr lvl="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1447800" y="152400"/>
            <a:ext cx="6697663" cy="1181100"/>
          </a:xfrm>
        </p:spPr>
        <p:txBody>
          <a:bodyPr/>
          <a:lstStyle/>
          <a:p>
            <a:r>
              <a:rPr lang="en-US" sz="3600" dirty="0">
                <a:latin typeface="Arial" charset="0"/>
              </a:rPr>
              <a:t>The OCKT Marketing &amp; Implementation Continuum</a:t>
            </a:r>
          </a:p>
        </p:txBody>
      </p:sp>
      <p:grpSp>
        <p:nvGrpSpPr>
          <p:cNvPr id="2" name="Group 1" descr="The OCKT Marketing &amp; Implementation Continuum diagram"/>
          <p:cNvGrpSpPr/>
          <p:nvPr/>
        </p:nvGrpSpPr>
        <p:grpSpPr>
          <a:xfrm>
            <a:off x="762000" y="1905000"/>
            <a:ext cx="7848600" cy="3241675"/>
            <a:chOff x="762000" y="1905000"/>
            <a:chExt cx="7848600" cy="3241675"/>
          </a:xfrm>
        </p:grpSpPr>
        <p:sp>
          <p:nvSpPr>
            <p:cNvPr id="7171" name="Rectangle 7"/>
            <p:cNvSpPr>
              <a:spLocks noChangeArrowheads="1"/>
            </p:cNvSpPr>
            <p:nvPr/>
          </p:nvSpPr>
          <p:spPr bwMode="auto">
            <a:xfrm>
              <a:off x="1371600" y="3867150"/>
              <a:ext cx="2209800" cy="152400"/>
            </a:xfrm>
            <a:prstGeom prst="rect">
              <a:avLst/>
            </a:prstGeom>
            <a:solidFill>
              <a:srgbClr val="FFCC00"/>
            </a:solidFill>
            <a:ln w="12700">
              <a:solidFill>
                <a:srgbClr val="FFCC00"/>
              </a:solidFill>
              <a:miter lim="800000"/>
              <a:headEnd/>
              <a:tailEnd/>
            </a:ln>
          </p:spPr>
          <p:txBody>
            <a:bodyPr wrap="none" anchor="ctr"/>
            <a:lstStyle/>
            <a:p>
              <a:pPr algn="ctr"/>
              <a:endParaRPr lang="en-US" sz="2000" b="1">
                <a:solidFill>
                  <a:schemeClr val="bg2"/>
                </a:solidFill>
                <a:latin typeface="Arial" charset="0"/>
              </a:endParaRPr>
            </a:p>
          </p:txBody>
        </p:sp>
        <p:sp>
          <p:nvSpPr>
            <p:cNvPr id="7172" name="Rectangle 8"/>
            <p:cNvSpPr>
              <a:spLocks noChangeArrowheads="1"/>
            </p:cNvSpPr>
            <p:nvPr/>
          </p:nvSpPr>
          <p:spPr bwMode="auto">
            <a:xfrm>
              <a:off x="3581400" y="3867150"/>
              <a:ext cx="2209800" cy="152400"/>
            </a:xfrm>
            <a:prstGeom prst="rect">
              <a:avLst/>
            </a:prstGeom>
            <a:solidFill>
              <a:srgbClr val="FF99CC"/>
            </a:solidFill>
            <a:ln w="12700">
              <a:solidFill>
                <a:srgbClr val="FF99CC"/>
              </a:solidFill>
              <a:miter lim="800000"/>
              <a:headEnd/>
              <a:tailEnd/>
            </a:ln>
          </p:spPr>
          <p:txBody>
            <a:bodyPr wrap="none" anchor="ctr"/>
            <a:lstStyle/>
            <a:p>
              <a:pPr algn="ctr"/>
              <a:endParaRPr lang="en-US" sz="2000" b="1">
                <a:solidFill>
                  <a:schemeClr val="bg2"/>
                </a:solidFill>
                <a:latin typeface="Arial" charset="0"/>
              </a:endParaRPr>
            </a:p>
          </p:txBody>
        </p:sp>
        <p:sp>
          <p:nvSpPr>
            <p:cNvPr id="7173" name="Rectangle 9"/>
            <p:cNvSpPr>
              <a:spLocks noChangeArrowheads="1"/>
            </p:cNvSpPr>
            <p:nvPr/>
          </p:nvSpPr>
          <p:spPr bwMode="auto">
            <a:xfrm>
              <a:off x="5791200" y="3867150"/>
              <a:ext cx="2209800" cy="152400"/>
            </a:xfrm>
            <a:prstGeom prst="rect">
              <a:avLst/>
            </a:prstGeom>
            <a:solidFill>
              <a:srgbClr val="99CCFF"/>
            </a:solidFill>
            <a:ln w="12700">
              <a:solidFill>
                <a:srgbClr val="00CCFF"/>
              </a:solidFill>
              <a:miter lim="800000"/>
              <a:headEnd/>
              <a:tailEnd/>
            </a:ln>
          </p:spPr>
          <p:txBody>
            <a:bodyPr wrap="none" anchor="ctr"/>
            <a:lstStyle/>
            <a:p>
              <a:pPr algn="ctr"/>
              <a:endParaRPr lang="en-US" sz="2000" b="1">
                <a:solidFill>
                  <a:schemeClr val="bg2"/>
                </a:solidFill>
                <a:latin typeface="Arial" charset="0"/>
              </a:endParaRPr>
            </a:p>
          </p:txBody>
        </p:sp>
        <p:sp>
          <p:nvSpPr>
            <p:cNvPr id="7174" name="Line 11"/>
            <p:cNvSpPr>
              <a:spLocks noChangeShapeType="1"/>
            </p:cNvSpPr>
            <p:nvPr/>
          </p:nvSpPr>
          <p:spPr bwMode="auto">
            <a:xfrm flipH="1">
              <a:off x="1371600" y="3790950"/>
              <a:ext cx="66294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75" name="Line 12"/>
            <p:cNvSpPr>
              <a:spLocks noChangeShapeType="1"/>
            </p:cNvSpPr>
            <p:nvPr/>
          </p:nvSpPr>
          <p:spPr bwMode="auto">
            <a:xfrm flipH="1">
              <a:off x="1371600" y="4095750"/>
              <a:ext cx="66294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76" name="Line 15"/>
            <p:cNvSpPr>
              <a:spLocks noChangeShapeType="1"/>
            </p:cNvSpPr>
            <p:nvPr/>
          </p:nvSpPr>
          <p:spPr bwMode="auto">
            <a:xfrm>
              <a:off x="3581400" y="3409950"/>
              <a:ext cx="0" cy="1219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4" name="Text Box 16"/>
            <p:cNvSpPr txBox="1">
              <a:spLocks noChangeArrowheads="1"/>
            </p:cNvSpPr>
            <p:nvPr/>
          </p:nvSpPr>
          <p:spPr bwMode="auto">
            <a:xfrm>
              <a:off x="1447800" y="4095750"/>
              <a:ext cx="2057400" cy="457200"/>
            </a:xfrm>
            <a:prstGeom prst="rect">
              <a:avLst/>
            </a:prstGeom>
            <a:noFill/>
            <a:ln w="12700">
              <a:noFill/>
              <a:miter lim="800000"/>
              <a:headEnd/>
              <a:tailEnd/>
            </a:ln>
            <a:effectLst/>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spcBef>
                  <a:spcPct val="50000"/>
                </a:spcBef>
              </a:pPr>
              <a:r>
                <a:rPr lang="en-US">
                  <a:effectLst>
                    <a:outerShdw blurRad="38100" dist="38100" dir="2700000" algn="tl">
                      <a:srgbClr val="000000"/>
                    </a:outerShdw>
                  </a:effectLst>
                  <a:latin typeface="Arial" charset="0"/>
                </a:rPr>
                <a:t>Media</a:t>
              </a:r>
            </a:p>
          </p:txBody>
        </p:sp>
        <p:sp>
          <p:nvSpPr>
            <p:cNvPr id="7178" name="Line 17"/>
            <p:cNvSpPr>
              <a:spLocks noChangeShapeType="1"/>
            </p:cNvSpPr>
            <p:nvPr/>
          </p:nvSpPr>
          <p:spPr bwMode="auto">
            <a:xfrm>
              <a:off x="5791200" y="3409950"/>
              <a:ext cx="0" cy="1219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66" name="Text Box 18"/>
            <p:cNvSpPr txBox="1">
              <a:spLocks noChangeArrowheads="1"/>
            </p:cNvSpPr>
            <p:nvPr/>
          </p:nvSpPr>
          <p:spPr bwMode="auto">
            <a:xfrm>
              <a:off x="3657600" y="4095750"/>
              <a:ext cx="2057400" cy="457200"/>
            </a:xfrm>
            <a:prstGeom prst="rect">
              <a:avLst/>
            </a:prstGeom>
            <a:noFill/>
            <a:ln w="12700">
              <a:noFill/>
              <a:miter lim="800000"/>
              <a:headEnd/>
              <a:tailEnd/>
            </a:ln>
            <a:effectLst/>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spcBef>
                  <a:spcPct val="50000"/>
                </a:spcBef>
              </a:pPr>
              <a:r>
                <a:rPr lang="en-US">
                  <a:effectLst>
                    <a:outerShdw blurRad="38100" dist="38100" dir="2700000" algn="tl">
                      <a:srgbClr val="000000"/>
                    </a:outerShdw>
                  </a:effectLst>
                  <a:latin typeface="Arial" charset="0"/>
                </a:rPr>
                <a:t>Marketing</a:t>
              </a:r>
            </a:p>
          </p:txBody>
        </p:sp>
        <p:sp>
          <p:nvSpPr>
            <p:cNvPr id="2067" name="Text Box 19"/>
            <p:cNvSpPr txBox="1">
              <a:spLocks noChangeArrowheads="1"/>
            </p:cNvSpPr>
            <p:nvPr/>
          </p:nvSpPr>
          <p:spPr bwMode="auto">
            <a:xfrm>
              <a:off x="5867400" y="4095750"/>
              <a:ext cx="2057400" cy="822325"/>
            </a:xfrm>
            <a:prstGeom prst="rect">
              <a:avLst/>
            </a:prstGeom>
            <a:noFill/>
            <a:ln w="12700">
              <a:noFill/>
              <a:miter lim="800000"/>
              <a:headEnd/>
              <a:tailEnd/>
            </a:ln>
            <a:effectLst/>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spcBef>
                  <a:spcPct val="50000"/>
                </a:spcBef>
              </a:pPr>
              <a:r>
                <a:rPr lang="en-US">
                  <a:effectLst>
                    <a:outerShdw blurRad="38100" dist="38100" dir="2700000" algn="tl">
                      <a:srgbClr val="000000"/>
                    </a:outerShdw>
                  </a:effectLst>
                  <a:latin typeface="Arial" charset="0"/>
                </a:rPr>
                <a:t>Knowledge Transfer</a:t>
              </a:r>
            </a:p>
          </p:txBody>
        </p:sp>
        <p:pic>
          <p:nvPicPr>
            <p:cNvPr id="7181" name="Picture 29" descr="tv-intervie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419350"/>
              <a:ext cx="1752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Picture 35" descr="MCj0437119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2590800"/>
              <a:ext cx="21336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3" name="Line 38"/>
            <p:cNvSpPr>
              <a:spLocks noChangeShapeType="1"/>
            </p:cNvSpPr>
            <p:nvPr/>
          </p:nvSpPr>
          <p:spPr bwMode="auto">
            <a:xfrm>
              <a:off x="8610600" y="3317875"/>
              <a:ext cx="0" cy="990600"/>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84" name="Line 39"/>
            <p:cNvSpPr>
              <a:spLocks noChangeShapeType="1"/>
            </p:cNvSpPr>
            <p:nvPr/>
          </p:nvSpPr>
          <p:spPr bwMode="auto">
            <a:xfrm flipH="1">
              <a:off x="7162800" y="5146675"/>
              <a:ext cx="1447800" cy="0"/>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85" name="Line 40"/>
            <p:cNvSpPr>
              <a:spLocks noChangeShapeType="1"/>
            </p:cNvSpPr>
            <p:nvPr/>
          </p:nvSpPr>
          <p:spPr bwMode="auto">
            <a:xfrm flipV="1">
              <a:off x="762000" y="4308475"/>
              <a:ext cx="0" cy="838200"/>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86" name="Line 41"/>
            <p:cNvSpPr>
              <a:spLocks noChangeShapeType="1"/>
            </p:cNvSpPr>
            <p:nvPr/>
          </p:nvSpPr>
          <p:spPr bwMode="auto">
            <a:xfrm>
              <a:off x="762000" y="3276600"/>
              <a:ext cx="762000" cy="0"/>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87" name="Line 43"/>
            <p:cNvSpPr>
              <a:spLocks noChangeShapeType="1"/>
            </p:cNvSpPr>
            <p:nvPr/>
          </p:nvSpPr>
          <p:spPr bwMode="auto">
            <a:xfrm flipH="1">
              <a:off x="8077200" y="3317875"/>
              <a:ext cx="5334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188" name="Line 44"/>
            <p:cNvSpPr>
              <a:spLocks noChangeShapeType="1"/>
            </p:cNvSpPr>
            <p:nvPr/>
          </p:nvSpPr>
          <p:spPr bwMode="auto">
            <a:xfrm>
              <a:off x="8610600" y="4308475"/>
              <a:ext cx="0" cy="83820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189" name="Line 45"/>
            <p:cNvSpPr>
              <a:spLocks noChangeShapeType="1"/>
            </p:cNvSpPr>
            <p:nvPr/>
          </p:nvSpPr>
          <p:spPr bwMode="auto">
            <a:xfrm flipH="1">
              <a:off x="2514600" y="5146675"/>
              <a:ext cx="4648200" cy="0"/>
            </a:xfrm>
            <a:prstGeom prst="line">
              <a:avLst/>
            </a:prstGeom>
            <a:noFill/>
            <a:ln w="1270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190" name="Line 47"/>
            <p:cNvSpPr>
              <a:spLocks noChangeShapeType="1"/>
            </p:cNvSpPr>
            <p:nvPr/>
          </p:nvSpPr>
          <p:spPr bwMode="auto">
            <a:xfrm flipH="1">
              <a:off x="762000" y="5146675"/>
              <a:ext cx="1752600"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191" name="Line 48"/>
            <p:cNvSpPr>
              <a:spLocks noChangeShapeType="1"/>
            </p:cNvSpPr>
            <p:nvPr/>
          </p:nvSpPr>
          <p:spPr bwMode="auto">
            <a:xfrm flipV="1">
              <a:off x="762000" y="3317875"/>
              <a:ext cx="0" cy="99060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pic>
          <p:nvPicPr>
            <p:cNvPr id="7192" name="Picture 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30638" y="1905000"/>
              <a:ext cx="1731962" cy="1828800"/>
            </a:xfrm>
            <a:prstGeom prst="rect">
              <a:avLst/>
            </a:prstGeom>
            <a:noFill/>
            <a:ln w="12700">
              <a:solidFill>
                <a:srgbClr val="0000FF"/>
              </a:solidFill>
              <a:miter lim="800000"/>
              <a:headEnd/>
              <a:tailEnd/>
            </a:ln>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6697663" cy="876300"/>
          </a:xfrm>
        </p:spPr>
        <p:txBody>
          <a:bodyPr/>
          <a:lstStyle/>
          <a:p>
            <a:r>
              <a:rPr lang="en-US" sz="3600" dirty="0">
                <a:latin typeface="Arial" charset="0"/>
              </a:rPr>
              <a:t>USPSTF Outreach: Challenges and Solutions</a:t>
            </a:r>
          </a:p>
        </p:txBody>
      </p:sp>
      <p:sp>
        <p:nvSpPr>
          <p:cNvPr id="3" name="Content Placeholder 2"/>
          <p:cNvSpPr>
            <a:spLocks noGrp="1"/>
          </p:cNvSpPr>
          <p:nvPr>
            <p:ph idx="1"/>
          </p:nvPr>
        </p:nvSpPr>
        <p:spPr>
          <a:xfrm>
            <a:off x="533400" y="1447800"/>
            <a:ext cx="8145463" cy="5029200"/>
          </a:xfrm>
        </p:spPr>
        <p:txBody>
          <a:bodyPr/>
          <a:lstStyle/>
          <a:p>
            <a:pPr>
              <a:buFont typeface="Wingdings" pitchFamily="2" charset="2"/>
              <a:buChar char="n"/>
              <a:defRPr/>
            </a:pPr>
            <a:r>
              <a:rPr lang="en-US" sz="2800" dirty="0" smtClean="0">
                <a:ea typeface="+mn-ea"/>
              </a:rPr>
              <a:t>Role of AHECs misunderstood</a:t>
            </a:r>
          </a:p>
          <a:p>
            <a:pPr lvl="1">
              <a:defRPr/>
            </a:pPr>
            <a:r>
              <a:rPr lang="en-US" sz="2400" dirty="0" smtClean="0"/>
              <a:t>Few AHECs influence medical school curricula</a:t>
            </a:r>
          </a:p>
          <a:p>
            <a:pPr lvl="1">
              <a:defRPr/>
            </a:pPr>
            <a:r>
              <a:rPr lang="en-US" sz="2400" dirty="0" smtClean="0"/>
              <a:t>Role is managing preceptors and clinical rotations</a:t>
            </a:r>
          </a:p>
          <a:p>
            <a:pPr lvl="1">
              <a:defRPr/>
            </a:pPr>
            <a:r>
              <a:rPr lang="en-US" sz="2400" dirty="0" smtClean="0"/>
              <a:t>Preceptors are too busy to create and teach prevention</a:t>
            </a:r>
          </a:p>
          <a:p>
            <a:pPr>
              <a:buFont typeface="Wingdings" pitchFamily="2" charset="2"/>
              <a:buChar char="n"/>
              <a:defRPr/>
            </a:pPr>
            <a:r>
              <a:rPr lang="en-US" sz="2800" u="sng" dirty="0" smtClean="0">
                <a:ea typeface="+mn-ea"/>
              </a:rPr>
              <a:t>Solution</a:t>
            </a:r>
            <a:r>
              <a:rPr lang="en-US" sz="2800" dirty="0" smtClean="0">
                <a:ea typeface="+mn-ea"/>
              </a:rPr>
              <a:t>: provide technical assistance in developing materials</a:t>
            </a:r>
          </a:p>
          <a:p>
            <a:pPr lvl="1">
              <a:defRPr/>
            </a:pPr>
            <a:r>
              <a:rPr lang="en-US" sz="2400" dirty="0" smtClean="0"/>
              <a:t>University of Colorado Health Sciences Center, School of Medicine</a:t>
            </a:r>
          </a:p>
          <a:p>
            <a:pPr lvl="1">
              <a:defRPr/>
            </a:pPr>
            <a:r>
              <a:rPr lang="en-US" sz="2400" dirty="0" smtClean="0"/>
              <a:t>Southwestern Colorado AHEC</a:t>
            </a:r>
          </a:p>
          <a:p>
            <a:pPr lvl="1">
              <a:defRPr/>
            </a:pPr>
            <a:endParaRPr lang="en-US" sz="2400" dirty="0" smtClean="0"/>
          </a:p>
          <a:p>
            <a:pPr lvl="1">
              <a:buSzPct val="65000"/>
              <a:buFont typeface="Wingdings" pitchFamily="2" charset="2"/>
              <a:buChar char="Ø"/>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6781800" cy="876300"/>
          </a:xfrm>
        </p:spPr>
        <p:txBody>
          <a:bodyPr/>
          <a:lstStyle/>
          <a:p>
            <a:r>
              <a:rPr lang="en-US" sz="3600" dirty="0">
                <a:latin typeface="Arial" charset="0"/>
              </a:rPr>
              <a:t>USPSTF Outreach: Challenges and Solutions</a:t>
            </a:r>
          </a:p>
        </p:txBody>
      </p:sp>
      <p:sp>
        <p:nvSpPr>
          <p:cNvPr id="3" name="Content Placeholder 2"/>
          <p:cNvSpPr>
            <a:spLocks noGrp="1"/>
          </p:cNvSpPr>
          <p:nvPr>
            <p:ph idx="1"/>
          </p:nvPr>
        </p:nvSpPr>
        <p:spPr>
          <a:xfrm>
            <a:off x="617538" y="1447800"/>
            <a:ext cx="8069262" cy="4876800"/>
          </a:xfrm>
        </p:spPr>
        <p:txBody>
          <a:bodyPr/>
          <a:lstStyle/>
          <a:p>
            <a:r>
              <a:rPr lang="en-US" sz="2800">
                <a:latin typeface="Arial" charset="0"/>
              </a:rPr>
              <a:t>Changing curriculum is difficult</a:t>
            </a:r>
          </a:p>
          <a:p>
            <a:pPr lvl="1"/>
            <a:r>
              <a:rPr lang="en-US" sz="2400">
                <a:latin typeface="Arial" charset="0"/>
              </a:rPr>
              <a:t>No time to prepare new course materials</a:t>
            </a:r>
          </a:p>
          <a:p>
            <a:pPr lvl="1"/>
            <a:r>
              <a:rPr lang="en-US" sz="2400">
                <a:latin typeface="Arial" charset="0"/>
              </a:rPr>
              <a:t>Curriculum additions requires approval by medical school board</a:t>
            </a:r>
          </a:p>
          <a:p>
            <a:r>
              <a:rPr lang="en-US" sz="2800" u="sng">
                <a:latin typeface="Arial" charset="0"/>
              </a:rPr>
              <a:t>Solution</a:t>
            </a:r>
            <a:r>
              <a:rPr lang="en-US" sz="2800">
                <a:latin typeface="Arial" charset="0"/>
              </a:rPr>
              <a:t>: create new curriculum materials</a:t>
            </a:r>
          </a:p>
          <a:p>
            <a:pPr lvl="1"/>
            <a:r>
              <a:rPr lang="en-US" sz="2400">
                <a:latin typeface="Arial" charset="0"/>
              </a:rPr>
              <a:t>Technical Assistance Document</a:t>
            </a:r>
          </a:p>
          <a:p>
            <a:pPr lvl="1"/>
            <a:r>
              <a:rPr lang="ja-JP" altLang="en-US" sz="2400">
                <a:latin typeface="Arial" charset="0"/>
              </a:rPr>
              <a:t>“</a:t>
            </a:r>
            <a:r>
              <a:rPr lang="en-US" sz="2400">
                <a:latin typeface="Arial" charset="0"/>
              </a:rPr>
              <a:t>Understanding the Methods Used by the USPSTF</a:t>
            </a:r>
            <a:r>
              <a:rPr lang="ja-JP" altLang="en-US" sz="2400">
                <a:latin typeface="Arial" charset="0"/>
              </a:rPr>
              <a:t>”</a:t>
            </a:r>
            <a:r>
              <a:rPr lang="en-US" sz="2400">
                <a:latin typeface="Arial" charset="0"/>
              </a:rPr>
              <a:t> slide deck</a:t>
            </a:r>
          </a:p>
          <a:p>
            <a:pPr lvl="1"/>
            <a:r>
              <a:rPr lang="ja-JP" altLang="en-US" sz="2400">
                <a:latin typeface="Arial" charset="0"/>
              </a:rPr>
              <a:t>“</a:t>
            </a:r>
            <a:r>
              <a:rPr lang="en-US" sz="2400">
                <a:latin typeface="Arial" charset="0"/>
              </a:rPr>
              <a:t>Putting Prevention into Practice</a:t>
            </a:r>
            <a:r>
              <a:rPr lang="ja-JP" altLang="en-US" sz="2400">
                <a:latin typeface="Arial" charset="0"/>
              </a:rPr>
              <a:t>”</a:t>
            </a:r>
            <a:r>
              <a:rPr lang="en-US" sz="2400">
                <a:latin typeface="Arial" charset="0"/>
              </a:rPr>
              <a:t> slide deck</a:t>
            </a:r>
          </a:p>
          <a:p>
            <a:pPr lvl="2"/>
            <a:r>
              <a:rPr lang="en-US" sz="2000">
                <a:latin typeface="Arial" charset="0"/>
              </a:rPr>
              <a:t>Included expert advisory board recommendations</a:t>
            </a:r>
          </a:p>
          <a:p>
            <a:pPr lvl="2"/>
            <a:r>
              <a:rPr lang="en-US" sz="2000">
                <a:latin typeface="Arial" charset="0"/>
              </a:rPr>
              <a:t>AHEC meets AACOM</a:t>
            </a:r>
          </a:p>
          <a:p>
            <a:pPr lvl="2"/>
            <a:r>
              <a:rPr lang="en-US" sz="2000">
                <a:latin typeface="Arial" charset="0"/>
              </a:rPr>
              <a:t>Schools of Osteopathic Medicine</a:t>
            </a:r>
          </a:p>
          <a:p>
            <a:pPr lvl="2">
              <a:buFont typeface="Wingdings" charset="0"/>
              <a:buNone/>
            </a:pPr>
            <a:endParaRPr lang="en-US" sz="1600">
              <a:latin typeface="Arial" charset="0"/>
            </a:endParaRPr>
          </a:p>
          <a:p>
            <a:pPr lvl="1">
              <a:buSzPct val="65000"/>
              <a:buFontTx/>
              <a:buNone/>
            </a:pPr>
            <a:endParaRPr lang="en-US" sz="2400">
              <a:latin typeface="Arial" charset="0"/>
            </a:endParaRPr>
          </a:p>
          <a:p>
            <a:pPr lvl="1">
              <a:buSzPct val="65000"/>
              <a:buFont typeface="Wingdings" charset="0"/>
              <a:buChar char="Ø"/>
            </a:pPr>
            <a:endParaRPr lang="en-US" sz="2000">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419100"/>
            <a:ext cx="6697663" cy="876300"/>
          </a:xfrm>
        </p:spPr>
        <p:txBody>
          <a:bodyPr/>
          <a:lstStyle/>
          <a:p>
            <a:r>
              <a:rPr lang="en-US" sz="3600" dirty="0">
                <a:latin typeface="Arial" charset="0"/>
              </a:rPr>
              <a:t>Implementing                   Knowledge in the Field</a:t>
            </a:r>
          </a:p>
        </p:txBody>
      </p:sp>
      <p:sp>
        <p:nvSpPr>
          <p:cNvPr id="5123" name="Rectangle 3"/>
          <p:cNvSpPr>
            <a:spLocks noGrp="1" noChangeArrowheads="1"/>
          </p:cNvSpPr>
          <p:nvPr>
            <p:ph type="body" idx="1"/>
          </p:nvPr>
        </p:nvSpPr>
        <p:spPr>
          <a:xfrm>
            <a:off x="3352800" y="1828800"/>
            <a:ext cx="5105400" cy="4572000"/>
          </a:xfrm>
        </p:spPr>
        <p:txBody>
          <a:bodyPr/>
          <a:lstStyle/>
          <a:p>
            <a:pPr>
              <a:lnSpc>
                <a:spcPct val="100000"/>
              </a:lnSpc>
              <a:buFont typeface="Wingdings" pitchFamily="2" charset="2"/>
              <a:buChar char="n"/>
              <a:defRPr/>
            </a:pPr>
            <a:r>
              <a:rPr lang="en-US" sz="2800" b="1" dirty="0" smtClean="0">
                <a:solidFill>
                  <a:schemeClr val="tx1"/>
                </a:solidFill>
                <a:effectLst>
                  <a:outerShdw blurRad="38100" dist="38100" dir="2700000" algn="tl">
                    <a:srgbClr val="000000">
                      <a:alpha val="43137"/>
                    </a:srgbClr>
                  </a:outerShdw>
                </a:effectLst>
                <a:ea typeface="+mn-ea"/>
              </a:rPr>
              <a:t>Cheryl Thompson</a:t>
            </a:r>
            <a:r>
              <a:rPr lang="en-US" sz="2800" dirty="0" smtClean="0">
                <a:solidFill>
                  <a:schemeClr val="tx1"/>
                </a:solidFill>
                <a:effectLst>
                  <a:outerShdw blurRad="38100" dist="38100" dir="2700000" algn="tl">
                    <a:srgbClr val="000000">
                      <a:alpha val="43137"/>
                    </a:srgbClr>
                  </a:outerShdw>
                </a:effectLst>
                <a:ea typeface="+mn-ea"/>
              </a:rPr>
              <a:t>: Partnership development </a:t>
            </a:r>
          </a:p>
          <a:p>
            <a:pPr>
              <a:lnSpc>
                <a:spcPct val="100000"/>
              </a:lnSpc>
              <a:buFont typeface="Wingdings" pitchFamily="2" charset="2"/>
              <a:buChar char="n"/>
              <a:defRPr/>
            </a:pPr>
            <a:r>
              <a:rPr lang="en-US" sz="2800" b="1" dirty="0" smtClean="0">
                <a:solidFill>
                  <a:schemeClr val="tx1"/>
                </a:solidFill>
                <a:effectLst>
                  <a:outerShdw blurRad="38100" dist="38100" dir="2700000" algn="tl">
                    <a:srgbClr val="000000">
                      <a:alpha val="43137"/>
                    </a:srgbClr>
                  </a:outerShdw>
                </a:effectLst>
                <a:ea typeface="+mn-ea"/>
              </a:rPr>
              <a:t>Barbara Kass: </a:t>
            </a:r>
            <a:r>
              <a:rPr lang="en-US" sz="2800" dirty="0" smtClean="0">
                <a:solidFill>
                  <a:schemeClr val="tx1"/>
                </a:solidFill>
                <a:effectLst>
                  <a:outerShdw blurRad="38100" dist="38100" dir="2700000" algn="tl">
                    <a:srgbClr val="000000">
                      <a:alpha val="43137"/>
                    </a:srgbClr>
                  </a:outerShdw>
                </a:effectLst>
                <a:ea typeface="+mn-ea"/>
              </a:rPr>
              <a:t>Technical assistance/training </a:t>
            </a:r>
          </a:p>
          <a:p>
            <a:pPr>
              <a:lnSpc>
                <a:spcPct val="100000"/>
              </a:lnSpc>
              <a:buFont typeface="Wingdings" pitchFamily="2" charset="2"/>
              <a:buChar char="n"/>
              <a:defRPr/>
            </a:pPr>
            <a:r>
              <a:rPr lang="en-US" sz="2800" b="1" dirty="0" smtClean="0">
                <a:solidFill>
                  <a:schemeClr val="tx2"/>
                </a:solidFill>
                <a:effectLst>
                  <a:outerShdw blurRad="38100" dist="38100" dir="2700000" algn="tl">
                    <a:srgbClr val="000000">
                      <a:alpha val="43137"/>
                    </a:srgbClr>
                  </a:outerShdw>
                </a:effectLst>
                <a:ea typeface="+mn-ea"/>
              </a:rPr>
              <a:t>Margie Shofer: Learning networks</a:t>
            </a:r>
          </a:p>
          <a:p>
            <a:pPr>
              <a:lnSpc>
                <a:spcPct val="100000"/>
              </a:lnSpc>
              <a:buFont typeface="Wingdings" pitchFamily="2" charset="2"/>
              <a:buChar char="n"/>
              <a:defRPr/>
            </a:pPr>
            <a:r>
              <a:rPr lang="en-US" sz="2800" dirty="0" smtClean="0">
                <a:effectLst>
                  <a:outerShdw blurRad="38100" dist="38100" dir="2700000" algn="tl">
                    <a:srgbClr val="000000">
                      <a:alpha val="43137"/>
                    </a:srgbClr>
                  </a:outerShdw>
                </a:effectLst>
                <a:ea typeface="+mn-ea"/>
              </a:rPr>
              <a:t>Discussion</a:t>
            </a:r>
          </a:p>
          <a:p>
            <a:pPr>
              <a:lnSpc>
                <a:spcPct val="95000"/>
              </a:lnSpc>
              <a:buFont typeface="Wingdings" pitchFamily="2" charset="2"/>
              <a:buChar char="n"/>
              <a:defRPr/>
            </a:pPr>
            <a:endParaRPr lang="en-US" sz="2800" dirty="0" smtClean="0">
              <a:effectLst>
                <a:outerShdw blurRad="38100" dist="38100" dir="2700000" algn="tl">
                  <a:srgbClr val="000000">
                    <a:alpha val="43137"/>
                  </a:srgbClr>
                </a:outerShdw>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None/>
              <a:defRPr/>
            </a:pPr>
            <a:endParaRPr lang="en-US" sz="2400" dirty="0" smtClean="0">
              <a:effectLst/>
              <a:ea typeface="+mn-ea"/>
            </a:endParaRPr>
          </a:p>
          <a:p>
            <a:pPr>
              <a:lnSpc>
                <a:spcPct val="70000"/>
              </a:lnSpc>
              <a:buFont typeface="Wingdings" pitchFamily="2" charset="2"/>
              <a:buChar char="n"/>
              <a:defRPr/>
            </a:pPr>
            <a:endParaRPr lang="en-US" sz="2400" dirty="0" smtClean="0">
              <a:effectLst/>
              <a:ea typeface="+mn-ea"/>
            </a:endParaRPr>
          </a:p>
        </p:txBody>
      </p:sp>
      <p:grpSp>
        <p:nvGrpSpPr>
          <p:cNvPr id="46084" name="Group 5" descr="man looking up smiling with sign on chest that says Putting The 'KT' In OCKT"/>
          <p:cNvGrpSpPr>
            <a:grpSpLocks/>
          </p:cNvGrpSpPr>
          <p:nvPr/>
        </p:nvGrpSpPr>
        <p:grpSpPr bwMode="auto">
          <a:xfrm>
            <a:off x="304800" y="1752600"/>
            <a:ext cx="2924175" cy="4495800"/>
            <a:chOff x="152400" y="1752600"/>
            <a:chExt cx="2924175" cy="4495800"/>
          </a:xfrm>
        </p:grpSpPr>
        <p:pic>
          <p:nvPicPr>
            <p:cNvPr id="46085" name="Picture 4" descr="MPj040364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52600"/>
              <a:ext cx="2924175" cy="44958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143000" y="4068763"/>
              <a:ext cx="1371600" cy="1570037"/>
            </a:xfrm>
            <a:prstGeom prst="rect">
              <a:avLst/>
            </a:prstGeom>
            <a:noFill/>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2400" b="1" i="0">
                  <a:solidFill>
                    <a:srgbClr val="00002A"/>
                  </a:solidFill>
                  <a:latin typeface="Comic Sans MS" charset="0"/>
                </a:rPr>
                <a:t>Putting The </a:t>
              </a:r>
              <a:r>
                <a:rPr lang="ja-JP" altLang="en-US" sz="2400" b="1" i="0">
                  <a:solidFill>
                    <a:srgbClr val="00002A"/>
                  </a:solidFill>
                  <a:latin typeface="Comic Sans MS" charset="0"/>
                </a:rPr>
                <a:t>‘</a:t>
              </a:r>
              <a:r>
                <a:rPr lang="en-US" sz="2400" b="1" i="0">
                  <a:solidFill>
                    <a:srgbClr val="00002A"/>
                  </a:solidFill>
                  <a:latin typeface="Comic Sans MS" charset="0"/>
                </a:rPr>
                <a:t>KT</a:t>
              </a:r>
              <a:r>
                <a:rPr lang="ja-JP" altLang="en-US" sz="2400" b="1" i="0">
                  <a:solidFill>
                    <a:srgbClr val="00002A"/>
                  </a:solidFill>
                  <a:latin typeface="Comic Sans MS" charset="0"/>
                </a:rPr>
                <a:t>’</a:t>
              </a:r>
              <a:r>
                <a:rPr lang="en-US" sz="2400" b="1" i="0">
                  <a:solidFill>
                    <a:srgbClr val="00002A"/>
                  </a:solidFill>
                  <a:latin typeface="Comic Sans MS" charset="0"/>
                </a:rPr>
                <a:t> In OCKT</a:t>
              </a:r>
            </a:p>
          </p:txBody>
        </p:sp>
      </p:gr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sz="3600" dirty="0">
                <a:effectLst/>
                <a:latin typeface="Arial" charset="0"/>
              </a:rPr>
              <a:t>Learning Networks</a:t>
            </a:r>
          </a:p>
        </p:txBody>
      </p:sp>
      <p:sp>
        <p:nvSpPr>
          <p:cNvPr id="4" name="Content Placeholder 3"/>
          <p:cNvSpPr>
            <a:spLocks noGrp="1"/>
          </p:cNvSpPr>
          <p:nvPr>
            <p:ph idx="1"/>
          </p:nvPr>
        </p:nvSpPr>
        <p:spPr>
          <a:xfrm>
            <a:off x="769938" y="2286000"/>
            <a:ext cx="7078662" cy="3581400"/>
          </a:xfrm>
        </p:spPr>
        <p:txBody>
          <a:bodyPr/>
          <a:lstStyle/>
          <a:p>
            <a:pPr>
              <a:lnSpc>
                <a:spcPct val="100000"/>
              </a:lnSpc>
            </a:pPr>
            <a:r>
              <a:rPr lang="en-US" sz="2600">
                <a:latin typeface="Arial" charset="0"/>
              </a:rPr>
              <a:t>Groups of people who </a:t>
            </a:r>
            <a:r>
              <a:rPr lang="en-US" sz="2600" u="sng">
                <a:latin typeface="Arial" charset="0"/>
              </a:rPr>
              <a:t>share</a:t>
            </a:r>
            <a:r>
              <a:rPr lang="en-US" sz="2600">
                <a:latin typeface="Arial" charset="0"/>
              </a:rPr>
              <a:t> a concern, a set of problems or passion about a topic and who deepen their knowledge in this area by </a:t>
            </a:r>
            <a:r>
              <a:rPr lang="en-US" sz="2600" u="sng">
                <a:latin typeface="Arial" charset="0"/>
              </a:rPr>
              <a:t>interacting</a:t>
            </a:r>
            <a:r>
              <a:rPr lang="en-US" sz="2600">
                <a:latin typeface="Arial" charset="0"/>
              </a:rPr>
              <a:t> on an </a:t>
            </a:r>
            <a:r>
              <a:rPr lang="en-US" sz="2600" u="sng">
                <a:latin typeface="Arial" charset="0"/>
              </a:rPr>
              <a:t>ongoing basis</a:t>
            </a:r>
          </a:p>
          <a:p>
            <a:pPr>
              <a:lnSpc>
                <a:spcPct val="100000"/>
              </a:lnSpc>
            </a:pPr>
            <a:r>
              <a:rPr lang="en-US" sz="2600">
                <a:latin typeface="Arial" charset="0"/>
              </a:rPr>
              <a:t>Set up for the primary purpose of increasing knowledge</a:t>
            </a:r>
          </a:p>
        </p:txBody>
      </p:sp>
      <p:sp>
        <p:nvSpPr>
          <p:cNvPr id="5" name="TextBox 4"/>
          <p:cNvSpPr txBox="1"/>
          <p:nvPr/>
        </p:nvSpPr>
        <p:spPr>
          <a:xfrm>
            <a:off x="762000" y="1549400"/>
            <a:ext cx="7391400" cy="584200"/>
          </a:xfrm>
          <a:prstGeom prst="rect">
            <a:avLst/>
          </a:prstGeom>
          <a:noFill/>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r>
              <a:rPr lang="en-US" sz="3200">
                <a:effectLst>
                  <a:outerShdw blurRad="38100" dist="38100" dir="2700000" algn="tl">
                    <a:srgbClr val="000000"/>
                  </a:outerShdw>
                </a:effectLst>
                <a:latin typeface="Arial" charset="0"/>
              </a:rPr>
              <a:t>Some definitions…</a:t>
            </a:r>
          </a:p>
        </p:txBody>
      </p:sp>
      <p:pic>
        <p:nvPicPr>
          <p:cNvPr id="47109" name="Picture 8" descr="Network-Connecte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5757863"/>
            <a:ext cx="5257800" cy="896937"/>
          </a:xfrm>
          <a:prstGeom prst="rect">
            <a:avLst/>
          </a:prstGeom>
          <a:noFill/>
          <a:ln w="1270">
            <a:solidFill>
              <a:srgbClr val="00206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6697663" cy="876300"/>
          </a:xfrm>
        </p:spPr>
        <p:txBody>
          <a:bodyPr/>
          <a:lstStyle/>
          <a:p>
            <a:r>
              <a:rPr lang="en-US" sz="3600" dirty="0">
                <a:latin typeface="Arial" charset="0"/>
              </a:rPr>
              <a:t>Learning Network Characteristics</a:t>
            </a:r>
          </a:p>
        </p:txBody>
      </p:sp>
      <p:sp>
        <p:nvSpPr>
          <p:cNvPr id="3" name="Content Placeholder 2"/>
          <p:cNvSpPr>
            <a:spLocks noGrp="1"/>
          </p:cNvSpPr>
          <p:nvPr>
            <p:ph idx="1"/>
          </p:nvPr>
        </p:nvSpPr>
        <p:spPr>
          <a:xfrm>
            <a:off x="609600" y="1676400"/>
            <a:ext cx="3733800" cy="4800600"/>
          </a:xfrm>
        </p:spPr>
        <p:txBody>
          <a:bodyPr/>
          <a:lstStyle/>
          <a:p>
            <a:r>
              <a:rPr lang="en-US" sz="2800">
                <a:latin typeface="Arial" charset="0"/>
              </a:rPr>
              <a:t>Domain</a:t>
            </a:r>
          </a:p>
          <a:p>
            <a:pPr lvl="1"/>
            <a:r>
              <a:rPr lang="en-US" sz="2400">
                <a:latin typeface="Arial" charset="0"/>
              </a:rPr>
              <a:t>Creates common ground, inspires, guides</a:t>
            </a:r>
          </a:p>
          <a:p>
            <a:r>
              <a:rPr lang="en-US" sz="2800">
                <a:latin typeface="Arial" charset="0"/>
              </a:rPr>
              <a:t>Community</a:t>
            </a:r>
          </a:p>
          <a:p>
            <a:pPr lvl="1"/>
            <a:r>
              <a:rPr lang="en-US" sz="2400">
                <a:latin typeface="Arial" charset="0"/>
              </a:rPr>
              <a:t>Social structure for learning</a:t>
            </a:r>
          </a:p>
          <a:p>
            <a:r>
              <a:rPr lang="en-US" sz="2800">
                <a:latin typeface="Arial" charset="0"/>
              </a:rPr>
              <a:t>Practice </a:t>
            </a:r>
          </a:p>
          <a:p>
            <a:pPr lvl="1"/>
            <a:r>
              <a:rPr lang="en-US" sz="2400">
                <a:latin typeface="Arial" charset="0"/>
              </a:rPr>
              <a:t>Specific knowledge</a:t>
            </a:r>
          </a:p>
        </p:txBody>
      </p:sp>
      <p:pic>
        <p:nvPicPr>
          <p:cNvPr id="48132" name="Picture 3" descr="Wenger - Communities of Practice cove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86325" y="1600200"/>
            <a:ext cx="3038475" cy="4191000"/>
          </a:xfrm>
          <a:prstGeom prst="rect">
            <a:avLst/>
          </a:prstGeom>
          <a:noFill/>
          <a:ln w="9525">
            <a:solidFill>
              <a:srgbClr val="FF3300">
                <a:alpha val="47058"/>
              </a:srgbClr>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Arial" charset="0"/>
              </a:rPr>
              <a:t>Types</a:t>
            </a:r>
          </a:p>
        </p:txBody>
      </p:sp>
      <p:sp>
        <p:nvSpPr>
          <p:cNvPr id="3" name="Content Placeholder 2"/>
          <p:cNvSpPr>
            <a:spLocks noGrp="1"/>
          </p:cNvSpPr>
          <p:nvPr>
            <p:ph idx="1"/>
          </p:nvPr>
        </p:nvSpPr>
        <p:spPr/>
        <p:txBody>
          <a:bodyPr/>
          <a:lstStyle/>
          <a:p>
            <a:r>
              <a:rPr lang="en-US" sz="4000">
                <a:latin typeface="Arial" charset="0"/>
              </a:rPr>
              <a:t>Practice-based</a:t>
            </a:r>
          </a:p>
          <a:p>
            <a:r>
              <a:rPr lang="en-US" sz="4000">
                <a:latin typeface="Arial" charset="0"/>
              </a:rPr>
              <a:t>Task- based</a:t>
            </a:r>
          </a:p>
          <a:p>
            <a:r>
              <a:rPr lang="en-US" sz="4000">
                <a:latin typeface="Arial" charset="0"/>
              </a:rPr>
              <a:t>Knowledge-based</a:t>
            </a: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Arial" charset="0"/>
              </a:rPr>
              <a:t>Examples</a:t>
            </a:r>
          </a:p>
        </p:txBody>
      </p:sp>
      <p:sp>
        <p:nvSpPr>
          <p:cNvPr id="3" name="Content Placeholder 2"/>
          <p:cNvSpPr>
            <a:spLocks noGrp="1"/>
          </p:cNvSpPr>
          <p:nvPr>
            <p:ph idx="1"/>
          </p:nvPr>
        </p:nvSpPr>
        <p:spPr>
          <a:xfrm>
            <a:off x="609600" y="1676400"/>
            <a:ext cx="7391400" cy="4572000"/>
          </a:xfrm>
        </p:spPr>
        <p:txBody>
          <a:bodyPr/>
          <a:lstStyle/>
          <a:p>
            <a:pPr>
              <a:lnSpc>
                <a:spcPct val="100000"/>
              </a:lnSpc>
            </a:pPr>
            <a:r>
              <a:rPr lang="en-US">
                <a:latin typeface="Arial" charset="0"/>
              </a:rPr>
              <a:t>High Reliability Organizations Learning Network </a:t>
            </a:r>
          </a:p>
          <a:p>
            <a:pPr>
              <a:lnSpc>
                <a:spcPct val="100000"/>
              </a:lnSpc>
            </a:pPr>
            <a:r>
              <a:rPr lang="en-US">
                <a:latin typeface="Arial" charset="0"/>
              </a:rPr>
              <a:t>Quality Improvement Organizations Learning Network</a:t>
            </a:r>
          </a:p>
          <a:p>
            <a:pPr>
              <a:lnSpc>
                <a:spcPct val="100000"/>
              </a:lnSpc>
            </a:pPr>
            <a:r>
              <a:rPr lang="en-US">
                <a:latin typeface="Arial" charset="0"/>
              </a:rPr>
              <a:t>Medicaid Medical Directors Learning Network</a:t>
            </a:r>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Arial" charset="0"/>
              </a:rPr>
              <a:t>HRO Learning Network</a:t>
            </a:r>
          </a:p>
        </p:txBody>
      </p:sp>
      <p:sp>
        <p:nvSpPr>
          <p:cNvPr id="3" name="Content Placeholder 2"/>
          <p:cNvSpPr>
            <a:spLocks noGrp="1"/>
          </p:cNvSpPr>
          <p:nvPr>
            <p:ph idx="1"/>
          </p:nvPr>
        </p:nvSpPr>
        <p:spPr/>
        <p:txBody>
          <a:bodyPr/>
          <a:lstStyle/>
          <a:p>
            <a:r>
              <a:rPr lang="en-US">
                <a:latin typeface="Arial" charset="0"/>
              </a:rPr>
              <a:t>Task-based: focused on operationalizing HRO concepts</a:t>
            </a:r>
          </a:p>
          <a:p>
            <a:r>
              <a:rPr lang="en-US">
                <a:latin typeface="Arial" charset="0"/>
              </a:rPr>
              <a:t>19 organizations from across U.S.</a:t>
            </a:r>
          </a:p>
          <a:p>
            <a:r>
              <a:rPr lang="en-US">
                <a:latin typeface="Arial" charset="0"/>
              </a:rPr>
              <a:t>Operational for 1.5 years</a:t>
            </a:r>
          </a:p>
          <a:p>
            <a:pPr lvl="1"/>
            <a:r>
              <a:rPr lang="en-US">
                <a:latin typeface="Arial" charset="0"/>
              </a:rPr>
              <a:t>Activities included in-person meetings, web conferences, member extranet</a:t>
            </a:r>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28600"/>
            <a:ext cx="6781800" cy="884238"/>
          </a:xfrm>
        </p:spPr>
        <p:txBody>
          <a:bodyPr/>
          <a:lstStyle/>
          <a:p>
            <a:r>
              <a:rPr lang="en-US" sz="3600" dirty="0">
                <a:latin typeface="Arial" charset="0"/>
              </a:rPr>
              <a:t>Successes and Challenges</a:t>
            </a:r>
          </a:p>
        </p:txBody>
      </p:sp>
      <p:sp>
        <p:nvSpPr>
          <p:cNvPr id="4" name="Text Placeholder 3"/>
          <p:cNvSpPr>
            <a:spLocks noGrp="1"/>
          </p:cNvSpPr>
          <p:nvPr>
            <p:ph type="body" idx="1"/>
          </p:nvPr>
        </p:nvSpPr>
        <p:spPr>
          <a:xfrm>
            <a:off x="833437" y="1828800"/>
            <a:ext cx="3506788" cy="639762"/>
          </a:xfrm>
        </p:spPr>
        <p:style>
          <a:lnRef idx="0">
            <a:schemeClr val="accent3"/>
          </a:lnRef>
          <a:fillRef idx="3">
            <a:schemeClr val="accent3"/>
          </a:fillRef>
          <a:effectRef idx="3">
            <a:schemeClr val="accent3"/>
          </a:effectRef>
          <a:fontRef idx="minor">
            <a:schemeClr val="lt1"/>
          </a:fontRef>
        </p:style>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3200" i="0">
                <a:solidFill>
                  <a:srgbClr val="FFFFFF"/>
                </a:solidFill>
                <a:latin typeface="Arial" charset="0"/>
              </a:rPr>
              <a:t>Successes</a:t>
            </a:r>
          </a:p>
        </p:txBody>
      </p:sp>
      <p:sp>
        <p:nvSpPr>
          <p:cNvPr id="3" name="Content Placeholder 2"/>
          <p:cNvSpPr>
            <a:spLocks noGrp="1"/>
          </p:cNvSpPr>
          <p:nvPr>
            <p:ph sz="half" idx="2"/>
          </p:nvPr>
        </p:nvSpPr>
        <p:spPr>
          <a:xfrm>
            <a:off x="835025" y="2468562"/>
            <a:ext cx="3505200" cy="3235325"/>
          </a:xfrm>
        </p:spPr>
        <p:style>
          <a:lnRef idx="0">
            <a:schemeClr val="dk1"/>
          </a:lnRef>
          <a:fillRef idx="3">
            <a:schemeClr val="dk1"/>
          </a:fillRef>
          <a:effectRef idx="3">
            <a:schemeClr val="dk1"/>
          </a:effectRef>
          <a:fontRef idx="minor">
            <a:schemeClr val="lt1"/>
          </a:fontRef>
        </p:style>
        <p:txBody>
          <a:bodyPr/>
          <a:lstStyle/>
          <a:p>
            <a:pPr>
              <a:buFont typeface="Wingdings" pitchFamily="2" charset="2"/>
              <a:buChar char="n"/>
              <a:defRPr/>
            </a:pPr>
            <a:r>
              <a:rPr lang="en-US" sz="2800" dirty="0" smtClean="0"/>
              <a:t>A core of very engaged members</a:t>
            </a:r>
          </a:p>
          <a:p>
            <a:pPr>
              <a:buFont typeface="Wingdings" pitchFamily="2" charset="2"/>
              <a:buChar char="n"/>
              <a:defRPr/>
            </a:pPr>
            <a:r>
              <a:rPr lang="en-US" sz="2800" dirty="0" smtClean="0"/>
              <a:t>Members very connected</a:t>
            </a:r>
          </a:p>
          <a:p>
            <a:pPr>
              <a:buFont typeface="Wingdings" pitchFamily="2" charset="2"/>
              <a:buChar char="n"/>
              <a:defRPr/>
            </a:pPr>
            <a:r>
              <a:rPr lang="en-US" sz="2800" dirty="0" smtClean="0"/>
              <a:t>Developed HRO Guide</a:t>
            </a:r>
          </a:p>
          <a:p>
            <a:pPr>
              <a:buFont typeface="Wingdings" pitchFamily="2" charset="2"/>
              <a:buChar char="n"/>
              <a:defRPr/>
            </a:pPr>
            <a:endParaRPr lang="en-US" dirty="0"/>
          </a:p>
        </p:txBody>
      </p:sp>
      <p:sp>
        <p:nvSpPr>
          <p:cNvPr id="5" name="Text Placeholder 4"/>
          <p:cNvSpPr>
            <a:spLocks noGrp="1"/>
          </p:cNvSpPr>
          <p:nvPr>
            <p:ph type="body" sz="quarter" idx="3"/>
          </p:nvPr>
        </p:nvSpPr>
        <p:spPr>
          <a:xfrm>
            <a:off x="4645026" y="1828800"/>
            <a:ext cx="3733800" cy="639762"/>
          </a:xfrm>
        </p:spPr>
        <p:style>
          <a:lnRef idx="0">
            <a:schemeClr val="accent3"/>
          </a:lnRef>
          <a:fillRef idx="3">
            <a:schemeClr val="accent3"/>
          </a:fillRef>
          <a:effectRef idx="3">
            <a:schemeClr val="accent3"/>
          </a:effectRef>
          <a:fontRef idx="minor">
            <a:schemeClr val="lt1"/>
          </a:fontRef>
        </p:style>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3200" i="0">
                <a:solidFill>
                  <a:srgbClr val="FFFFFF"/>
                </a:solidFill>
                <a:latin typeface="Arial" charset="0"/>
              </a:rPr>
              <a:t>Challenges</a:t>
            </a:r>
          </a:p>
        </p:txBody>
      </p:sp>
      <p:sp>
        <p:nvSpPr>
          <p:cNvPr id="6" name="Content Placeholder 5"/>
          <p:cNvSpPr>
            <a:spLocks noGrp="1"/>
          </p:cNvSpPr>
          <p:nvPr>
            <p:ph sz="quarter" idx="4"/>
          </p:nvPr>
        </p:nvSpPr>
        <p:spPr>
          <a:xfrm>
            <a:off x="4645025" y="2468562"/>
            <a:ext cx="3736975" cy="3235325"/>
          </a:xfrm>
        </p:spPr>
        <p:style>
          <a:lnRef idx="0">
            <a:schemeClr val="dk1"/>
          </a:lnRef>
          <a:fillRef idx="3">
            <a:schemeClr val="dk1"/>
          </a:fillRef>
          <a:effectRef idx="3">
            <a:schemeClr val="dk1"/>
          </a:effectRef>
          <a:fontRef idx="minor">
            <a:schemeClr val="lt1"/>
          </a:fontRef>
        </p:style>
        <p:txBody>
          <a:bodyPr/>
          <a:lstStyle/>
          <a:p>
            <a:pPr>
              <a:buFont typeface="Wingdings" pitchFamily="2" charset="2"/>
              <a:buChar char="n"/>
              <a:defRPr/>
            </a:pPr>
            <a:r>
              <a:rPr lang="en-US" sz="2800" dirty="0" smtClean="0"/>
              <a:t>Some members not engaged</a:t>
            </a:r>
          </a:p>
          <a:p>
            <a:pPr>
              <a:buFont typeface="Wingdings" pitchFamily="2" charset="2"/>
              <a:buChar char="n"/>
              <a:defRPr/>
            </a:pPr>
            <a:r>
              <a:rPr lang="en-US" sz="2800" dirty="0" smtClean="0"/>
              <a:t>Those that were wanted to go to the next step- but could not agree what that step was</a:t>
            </a:r>
          </a:p>
          <a:p>
            <a:pPr>
              <a:buFont typeface="Wingdings" pitchFamily="2" charset="2"/>
              <a:buChar char="n"/>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Lessons Learned</a:t>
            </a:r>
          </a:p>
        </p:txBody>
      </p:sp>
      <p:sp>
        <p:nvSpPr>
          <p:cNvPr id="3" name="Content Placeholder 2"/>
          <p:cNvSpPr>
            <a:spLocks noGrp="1"/>
          </p:cNvSpPr>
          <p:nvPr>
            <p:ph idx="1"/>
          </p:nvPr>
        </p:nvSpPr>
        <p:spPr/>
        <p:txBody>
          <a:bodyPr/>
          <a:lstStyle/>
          <a:p>
            <a:r>
              <a:rPr lang="en-US">
                <a:latin typeface="Arial" charset="0"/>
              </a:rPr>
              <a:t>Ownership</a:t>
            </a:r>
          </a:p>
          <a:p>
            <a:r>
              <a:rPr lang="en-US">
                <a:latin typeface="Arial" charset="0"/>
              </a:rPr>
              <a:t>Degree of commitment</a:t>
            </a:r>
          </a:p>
          <a:p>
            <a:r>
              <a:rPr lang="en-US">
                <a:latin typeface="Arial" charset="0"/>
              </a:rPr>
              <a:t>Learning network focus</a:t>
            </a:r>
          </a:p>
          <a:p>
            <a:r>
              <a:rPr lang="en-US">
                <a:latin typeface="Arial" charset="0"/>
              </a:rPr>
              <a:t>Flexibility</a:t>
            </a:r>
          </a:p>
          <a:p>
            <a:r>
              <a:rPr lang="en-US">
                <a:latin typeface="Arial" charset="0"/>
              </a:rPr>
              <a:t>Communication Methods</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19100"/>
            <a:ext cx="6697663" cy="876300"/>
          </a:xfrm>
        </p:spPr>
        <p:txBody>
          <a:bodyPr/>
          <a:lstStyle/>
          <a:p>
            <a:r>
              <a:rPr lang="en-US" sz="3600" dirty="0">
                <a:latin typeface="Arial" charset="0"/>
              </a:rPr>
              <a:t>Knowledge Transfer (KT) is                      More Than Marketing</a:t>
            </a:r>
          </a:p>
        </p:txBody>
      </p:sp>
      <p:sp>
        <p:nvSpPr>
          <p:cNvPr id="3" name="Content Placeholder 2"/>
          <p:cNvSpPr>
            <a:spLocks noGrp="1"/>
          </p:cNvSpPr>
          <p:nvPr>
            <p:ph idx="1"/>
          </p:nvPr>
        </p:nvSpPr>
        <p:spPr>
          <a:xfrm>
            <a:off x="609600" y="1676400"/>
            <a:ext cx="5257800" cy="4572000"/>
          </a:xfrm>
        </p:spPr>
        <p:txBody>
          <a:bodyPr/>
          <a:lstStyle/>
          <a:p>
            <a:r>
              <a:rPr lang="en-US">
                <a:latin typeface="Arial" charset="0"/>
              </a:rPr>
              <a:t>KT Implementation </a:t>
            </a:r>
            <a:r>
              <a:rPr lang="en-US" b="1">
                <a:latin typeface="Arial" charset="0"/>
              </a:rPr>
              <a:t>is</a:t>
            </a:r>
            <a:r>
              <a:rPr lang="en-US">
                <a:latin typeface="Arial" charset="0"/>
              </a:rPr>
              <a:t>:</a:t>
            </a:r>
          </a:p>
          <a:p>
            <a:pPr lvl="1"/>
            <a:r>
              <a:rPr lang="en-US">
                <a:latin typeface="Arial" charset="0"/>
              </a:rPr>
              <a:t>An interactive process</a:t>
            </a:r>
          </a:p>
          <a:p>
            <a:pPr lvl="1"/>
            <a:r>
              <a:rPr lang="en-US">
                <a:latin typeface="Arial" charset="0"/>
              </a:rPr>
              <a:t>An interchange of knowledge</a:t>
            </a:r>
          </a:p>
          <a:p>
            <a:r>
              <a:rPr lang="en-US">
                <a:latin typeface="Arial" charset="0"/>
              </a:rPr>
              <a:t>KT implementation is </a:t>
            </a:r>
            <a:r>
              <a:rPr lang="en-US" b="1">
                <a:latin typeface="Arial" charset="0"/>
              </a:rPr>
              <a:t>not</a:t>
            </a:r>
            <a:r>
              <a:rPr lang="en-US">
                <a:latin typeface="Arial" charset="0"/>
              </a:rPr>
              <a:t>:</a:t>
            </a:r>
          </a:p>
          <a:p>
            <a:pPr lvl="1"/>
            <a:r>
              <a:rPr lang="en-US">
                <a:latin typeface="Arial" charset="0"/>
              </a:rPr>
              <a:t>A one-time discrete event</a:t>
            </a:r>
          </a:p>
          <a:p>
            <a:pPr lvl="1"/>
            <a:r>
              <a:rPr lang="en-US">
                <a:latin typeface="Arial" charset="0"/>
              </a:rPr>
              <a:t>Simply dissemination</a:t>
            </a:r>
          </a:p>
        </p:txBody>
      </p:sp>
      <p:pic>
        <p:nvPicPr>
          <p:cNvPr id="8196" name="Picture 10" descr="building bloc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752600"/>
            <a:ext cx="2674938" cy="266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6697663" cy="1104900"/>
          </a:xfrm>
        </p:spPr>
        <p:txBody>
          <a:bodyPr/>
          <a:lstStyle/>
          <a:p>
            <a:r>
              <a:rPr lang="en-US" dirty="0">
                <a:latin typeface="Arial" charset="0"/>
              </a:rPr>
              <a:t/>
            </a:r>
            <a:br>
              <a:rPr lang="en-US" dirty="0">
                <a:latin typeface="Arial" charset="0"/>
              </a:rPr>
            </a:br>
            <a:r>
              <a:rPr lang="en-US" sz="3600" dirty="0">
                <a:latin typeface="Arial" charset="0"/>
              </a:rPr>
              <a:t>QIO Learning Network</a:t>
            </a:r>
          </a:p>
        </p:txBody>
      </p:sp>
      <p:sp>
        <p:nvSpPr>
          <p:cNvPr id="3" name="Content Placeholder 2"/>
          <p:cNvSpPr>
            <a:spLocks noGrp="1"/>
          </p:cNvSpPr>
          <p:nvPr>
            <p:ph idx="1"/>
          </p:nvPr>
        </p:nvSpPr>
        <p:spPr>
          <a:xfrm>
            <a:off x="533400" y="1600200"/>
            <a:ext cx="7993063" cy="4038600"/>
          </a:xfrm>
        </p:spPr>
        <p:txBody>
          <a:bodyPr/>
          <a:lstStyle/>
          <a:p>
            <a:pPr>
              <a:buFont typeface="Wingdings" pitchFamily="2" charset="2"/>
              <a:buChar char="n"/>
              <a:defRPr/>
            </a:pPr>
            <a:r>
              <a:rPr lang="en-US" smtClean="0">
                <a:ea typeface="+mn-ea"/>
              </a:rPr>
              <a:t>Task-based: focused on implementing 2 AHRQ tools</a:t>
            </a:r>
          </a:p>
          <a:p>
            <a:pPr>
              <a:buFont typeface="Wingdings" pitchFamily="2" charset="2"/>
              <a:buChar char="n"/>
              <a:defRPr/>
            </a:pPr>
            <a:r>
              <a:rPr lang="en-US" smtClean="0">
                <a:ea typeface="+mn-ea"/>
              </a:rPr>
              <a:t>QIOs in 16 State 243 providers </a:t>
            </a:r>
          </a:p>
          <a:p>
            <a:pPr>
              <a:buFont typeface="Wingdings" pitchFamily="2" charset="2"/>
              <a:buChar char="n"/>
              <a:defRPr/>
            </a:pPr>
            <a:r>
              <a:rPr lang="en-US" smtClean="0">
                <a:ea typeface="+mn-ea"/>
              </a:rPr>
              <a:t>Two 1-year projects (2010-2011)</a:t>
            </a:r>
          </a:p>
          <a:p>
            <a:pPr lvl="1">
              <a:defRPr/>
            </a:pPr>
            <a:r>
              <a:rPr lang="en-US" smtClean="0"/>
              <a:t>Activities included in-person meetings, QIO-specific technical assistance calls, national support calls, member extranet</a:t>
            </a:r>
          </a:p>
          <a:p>
            <a:pPr>
              <a:buFont typeface="Wingdings" pitchFamily="2" charset="2"/>
              <a:buNone/>
              <a:defRPr/>
            </a:pPr>
            <a:endParaRPr lang="en-US" smtClean="0">
              <a:ea typeface="+mn-ea"/>
            </a:endParaRPr>
          </a:p>
          <a:p>
            <a:pPr>
              <a:buFont typeface="Wingdings" pitchFamily="2" charset="2"/>
              <a:buChar char="n"/>
              <a:defRPr/>
            </a:pPr>
            <a:endParaRPr lang="en-US" smtClean="0">
              <a:ea typeface="+mn-ea"/>
            </a:endParaRP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731838"/>
          </a:xfrm>
        </p:spPr>
        <p:txBody>
          <a:bodyPr/>
          <a:lstStyle/>
          <a:p>
            <a:r>
              <a:rPr lang="en-US" sz="3600" dirty="0">
                <a:latin typeface="Arial" charset="0"/>
              </a:rPr>
              <a:t>Successes and Challenges</a:t>
            </a:r>
          </a:p>
        </p:txBody>
      </p:sp>
      <p:sp>
        <p:nvSpPr>
          <p:cNvPr id="4" name="Text Placeholder 3"/>
          <p:cNvSpPr>
            <a:spLocks noGrp="1"/>
          </p:cNvSpPr>
          <p:nvPr>
            <p:ph type="body" idx="1"/>
          </p:nvPr>
        </p:nvSpPr>
        <p:spPr>
          <a:xfrm>
            <a:off x="457200" y="1676400"/>
            <a:ext cx="4040188" cy="639762"/>
          </a:xfrm>
        </p:spPr>
        <p:style>
          <a:lnRef idx="0">
            <a:schemeClr val="accent3"/>
          </a:lnRef>
          <a:fillRef idx="3">
            <a:schemeClr val="accent3"/>
          </a:fillRef>
          <a:effectRef idx="3">
            <a:schemeClr val="accent3"/>
          </a:effectRef>
          <a:fontRef idx="minor">
            <a:schemeClr val="lt1"/>
          </a:fontRef>
        </p:style>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3200" i="0">
                <a:solidFill>
                  <a:srgbClr val="FFFFFF"/>
                </a:solidFill>
                <a:latin typeface="Arial" charset="0"/>
              </a:rPr>
              <a:t>Successes</a:t>
            </a:r>
          </a:p>
        </p:txBody>
      </p:sp>
      <p:sp>
        <p:nvSpPr>
          <p:cNvPr id="3" name="Content Placeholder 2"/>
          <p:cNvSpPr>
            <a:spLocks noGrp="1"/>
          </p:cNvSpPr>
          <p:nvPr>
            <p:ph sz="half" idx="2"/>
          </p:nvPr>
        </p:nvSpPr>
        <p:spPr>
          <a:xfrm>
            <a:off x="457200" y="2316162"/>
            <a:ext cx="4040188" cy="3951288"/>
          </a:xfrm>
        </p:spPr>
        <p:style>
          <a:lnRef idx="0">
            <a:schemeClr val="dk1"/>
          </a:lnRef>
          <a:fillRef idx="3">
            <a:schemeClr val="dk1"/>
          </a:fillRef>
          <a:effectRef idx="3">
            <a:schemeClr val="dk1"/>
          </a:effectRef>
          <a:fontRef idx="minor">
            <a:schemeClr val="lt1"/>
          </a:fontRef>
        </p:style>
        <p:txBody>
          <a:bodyPr/>
          <a:lstStyle/>
          <a:p>
            <a:pPr>
              <a:buFont typeface="Wingdings" pitchFamily="2" charset="2"/>
              <a:buChar char="n"/>
              <a:defRPr/>
            </a:pPr>
            <a:r>
              <a:rPr lang="en-US" sz="2800" dirty="0" smtClean="0"/>
              <a:t>Training highly rated</a:t>
            </a:r>
          </a:p>
          <a:p>
            <a:pPr>
              <a:buFont typeface="Wingdings" pitchFamily="2" charset="2"/>
              <a:buChar char="n"/>
              <a:defRPr/>
            </a:pPr>
            <a:r>
              <a:rPr lang="en-US" sz="2800" dirty="0" smtClean="0"/>
              <a:t>Implementation in a short period of time</a:t>
            </a:r>
          </a:p>
          <a:p>
            <a:pPr>
              <a:buFont typeface="Wingdings" pitchFamily="2" charset="2"/>
              <a:buChar char="n"/>
              <a:defRPr/>
            </a:pPr>
            <a:r>
              <a:rPr lang="en-US" sz="2800" dirty="0" smtClean="0"/>
              <a:t>Improved process measures</a:t>
            </a:r>
          </a:p>
          <a:p>
            <a:pPr>
              <a:buFont typeface="Wingdings" pitchFamily="2" charset="2"/>
              <a:buChar char="n"/>
              <a:defRPr/>
            </a:pPr>
            <a:endParaRPr lang="en-US" sz="2800" dirty="0"/>
          </a:p>
        </p:txBody>
      </p:sp>
      <p:sp>
        <p:nvSpPr>
          <p:cNvPr id="5" name="Text Placeholder 4"/>
          <p:cNvSpPr>
            <a:spLocks noGrp="1"/>
          </p:cNvSpPr>
          <p:nvPr>
            <p:ph type="body" sz="quarter" idx="3"/>
          </p:nvPr>
        </p:nvSpPr>
        <p:spPr>
          <a:xfrm>
            <a:off x="4648200" y="1676400"/>
            <a:ext cx="4041775" cy="639762"/>
          </a:xfrm>
        </p:spPr>
        <p:style>
          <a:lnRef idx="0">
            <a:schemeClr val="accent3"/>
          </a:lnRef>
          <a:fillRef idx="3">
            <a:schemeClr val="accent3"/>
          </a:fillRef>
          <a:effectRef idx="3">
            <a:schemeClr val="accent3"/>
          </a:effectRef>
          <a:fontRef idx="minor">
            <a:schemeClr val="lt1"/>
          </a:fontRef>
        </p:style>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3200" i="0">
                <a:solidFill>
                  <a:srgbClr val="FFFFFF"/>
                </a:solidFill>
                <a:latin typeface="Arial" charset="0"/>
              </a:rPr>
              <a:t>Challenges</a:t>
            </a:r>
          </a:p>
        </p:txBody>
      </p:sp>
      <p:sp>
        <p:nvSpPr>
          <p:cNvPr id="6" name="Content Placeholder 5"/>
          <p:cNvSpPr>
            <a:spLocks noGrp="1"/>
          </p:cNvSpPr>
          <p:nvPr>
            <p:ph sz="quarter" idx="4"/>
          </p:nvPr>
        </p:nvSpPr>
        <p:spPr>
          <a:xfrm>
            <a:off x="4645025" y="2316162"/>
            <a:ext cx="4041775" cy="3951288"/>
          </a:xfrm>
        </p:spPr>
        <p:style>
          <a:lnRef idx="0">
            <a:schemeClr val="dk1"/>
          </a:lnRef>
          <a:fillRef idx="3">
            <a:schemeClr val="dk1"/>
          </a:fillRef>
          <a:effectRef idx="3">
            <a:schemeClr val="dk1"/>
          </a:effectRef>
          <a:fontRef idx="minor">
            <a:schemeClr val="lt1"/>
          </a:fontRef>
        </p:style>
        <p:txBody>
          <a:bodyPr/>
          <a:lstStyle/>
          <a:p>
            <a:pPr>
              <a:buFont typeface="Wingdings" pitchFamily="2" charset="2"/>
              <a:buChar char="n"/>
              <a:defRPr/>
            </a:pPr>
            <a:r>
              <a:rPr lang="en-US" sz="2800" dirty="0" smtClean="0"/>
              <a:t>Resource intensive</a:t>
            </a:r>
          </a:p>
          <a:p>
            <a:pPr>
              <a:buFont typeface="Wingdings" pitchFamily="2" charset="2"/>
              <a:buChar char="n"/>
              <a:defRPr/>
            </a:pPr>
            <a:r>
              <a:rPr lang="en-US" sz="2800" dirty="0" smtClean="0"/>
              <a:t>Some dropped out</a:t>
            </a:r>
          </a:p>
          <a:p>
            <a:pPr>
              <a:buFont typeface="Wingdings" pitchFamily="2" charset="2"/>
              <a:buChar char="n"/>
              <a:defRPr/>
            </a:pPr>
            <a:r>
              <a:rPr lang="en-US" sz="2800" dirty="0" smtClean="0"/>
              <a:t>Reliance on toolkit experts</a:t>
            </a:r>
          </a:p>
          <a:p>
            <a:pPr>
              <a:buFont typeface="Wingdings" pitchFamily="2" charset="2"/>
              <a:buChar char="n"/>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Arial" charset="0"/>
              </a:rPr>
              <a:t>Lessons Learned</a:t>
            </a:r>
          </a:p>
        </p:txBody>
      </p:sp>
      <p:sp>
        <p:nvSpPr>
          <p:cNvPr id="3" name="Content Placeholder 2"/>
          <p:cNvSpPr>
            <a:spLocks noGrp="1"/>
          </p:cNvSpPr>
          <p:nvPr>
            <p:ph idx="1"/>
          </p:nvPr>
        </p:nvSpPr>
        <p:spPr>
          <a:xfrm>
            <a:off x="609600" y="1676400"/>
            <a:ext cx="7993063" cy="3429000"/>
          </a:xfrm>
        </p:spPr>
        <p:txBody>
          <a:bodyPr/>
          <a:lstStyle/>
          <a:p>
            <a:r>
              <a:rPr lang="en-US">
                <a:latin typeface="Arial" charset="0"/>
              </a:rPr>
              <a:t>Difficult to determine who is ready for intervention during recruitment</a:t>
            </a:r>
          </a:p>
          <a:p>
            <a:r>
              <a:rPr lang="en-US">
                <a:latin typeface="Arial" charset="0"/>
              </a:rPr>
              <a:t>Needed to over-recruit to account for drop off</a:t>
            </a:r>
          </a:p>
          <a:p>
            <a:r>
              <a:rPr lang="en-US">
                <a:latin typeface="Arial" charset="0"/>
              </a:rPr>
              <a:t>Can</a:t>
            </a:r>
            <a:r>
              <a:rPr lang="ja-JP" altLang="en-US">
                <a:latin typeface="Arial" charset="0"/>
              </a:rPr>
              <a:t>’</a:t>
            </a:r>
            <a:r>
              <a:rPr lang="en-US">
                <a:latin typeface="Arial" charset="0"/>
              </a:rPr>
              <a:t>t assume that learning will continue once network ends</a:t>
            </a:r>
          </a:p>
          <a:p>
            <a:endParaRPr lang="en-US">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100"/>
            <a:ext cx="6705600" cy="876300"/>
          </a:xfrm>
        </p:spPr>
        <p:txBody>
          <a:bodyPr/>
          <a:lstStyle/>
          <a:p>
            <a:r>
              <a:rPr lang="en-US" sz="3600" dirty="0">
                <a:latin typeface="Arial" charset="0"/>
              </a:rPr>
              <a:t>Medicaid Medical Directors Learning Network</a:t>
            </a:r>
          </a:p>
        </p:txBody>
      </p:sp>
      <p:sp>
        <p:nvSpPr>
          <p:cNvPr id="3" name="Content Placeholder 2"/>
          <p:cNvSpPr>
            <a:spLocks noGrp="1"/>
          </p:cNvSpPr>
          <p:nvPr>
            <p:ph idx="1"/>
          </p:nvPr>
        </p:nvSpPr>
        <p:spPr>
          <a:xfrm>
            <a:off x="609600" y="1676400"/>
            <a:ext cx="7993063" cy="5181600"/>
          </a:xfrm>
        </p:spPr>
        <p:txBody>
          <a:bodyPr/>
          <a:lstStyle/>
          <a:p>
            <a:pPr>
              <a:buFont typeface="Wingdings" pitchFamily="2" charset="2"/>
              <a:buChar char="n"/>
              <a:defRPr/>
            </a:pPr>
            <a:r>
              <a:rPr lang="en-US" dirty="0" smtClean="0">
                <a:ea typeface="+mn-ea"/>
              </a:rPr>
              <a:t>Practice-based focused on improving quality of care for Medicaid recipients</a:t>
            </a:r>
          </a:p>
          <a:p>
            <a:pPr>
              <a:buFont typeface="Wingdings" pitchFamily="2" charset="2"/>
              <a:buChar char="n"/>
              <a:defRPr/>
            </a:pPr>
            <a:r>
              <a:rPr lang="en-US" dirty="0" smtClean="0">
                <a:ea typeface="+mn-ea"/>
              </a:rPr>
              <a:t>46 active members</a:t>
            </a:r>
          </a:p>
          <a:p>
            <a:pPr>
              <a:buFont typeface="Wingdings" pitchFamily="2" charset="2"/>
              <a:buChar char="n"/>
              <a:defRPr/>
            </a:pPr>
            <a:r>
              <a:rPr lang="en-US" dirty="0" smtClean="0">
                <a:ea typeface="+mn-ea"/>
              </a:rPr>
              <a:t>Operational since November, 2005</a:t>
            </a:r>
          </a:p>
          <a:p>
            <a:pPr lvl="1">
              <a:defRPr/>
            </a:pPr>
            <a:r>
              <a:rPr lang="en-US" dirty="0" smtClean="0"/>
              <a:t> Activities include 3 in-person meetings/year, Web conferences, teleconferences, member extranet, active steering committee, group projects</a:t>
            </a:r>
          </a:p>
          <a:p>
            <a:pPr>
              <a:buFont typeface="Wingdings" pitchFamily="2" charset="2"/>
              <a:buNone/>
              <a:defRPr/>
            </a:pPr>
            <a:endParaRPr lang="en-US" dirty="0" smtClean="0">
              <a:ea typeface="+mn-ea"/>
            </a:endParaRP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6781800" cy="808038"/>
          </a:xfrm>
        </p:spPr>
        <p:txBody>
          <a:bodyPr/>
          <a:lstStyle/>
          <a:p>
            <a:r>
              <a:rPr lang="en-US" sz="3600" dirty="0">
                <a:latin typeface="Arial" charset="0"/>
              </a:rPr>
              <a:t>Successes and Challenges</a:t>
            </a:r>
          </a:p>
        </p:txBody>
      </p:sp>
      <p:sp>
        <p:nvSpPr>
          <p:cNvPr id="4" name="Text Placeholder 3"/>
          <p:cNvSpPr>
            <a:spLocks noGrp="1"/>
          </p:cNvSpPr>
          <p:nvPr>
            <p:ph type="body" idx="1"/>
          </p:nvPr>
        </p:nvSpPr>
        <p:spPr>
          <a:xfrm>
            <a:off x="533400" y="1535113"/>
            <a:ext cx="4038600" cy="639762"/>
          </a:xfrm>
        </p:spPr>
        <p:style>
          <a:lnRef idx="0">
            <a:schemeClr val="accent3"/>
          </a:lnRef>
          <a:fillRef idx="3">
            <a:schemeClr val="accent3"/>
          </a:fillRef>
          <a:effectRef idx="3">
            <a:schemeClr val="accent3"/>
          </a:effectRef>
          <a:fontRef idx="minor">
            <a:schemeClr val="lt1"/>
          </a:fontRef>
        </p:style>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3200" i="0">
                <a:solidFill>
                  <a:srgbClr val="FFFFFF"/>
                </a:solidFill>
                <a:latin typeface="Arial" charset="0"/>
              </a:rPr>
              <a:t>Successes</a:t>
            </a:r>
          </a:p>
        </p:txBody>
      </p:sp>
      <p:sp>
        <p:nvSpPr>
          <p:cNvPr id="3" name="Content Placeholder 2"/>
          <p:cNvSpPr>
            <a:spLocks noGrp="1"/>
          </p:cNvSpPr>
          <p:nvPr>
            <p:ph sz="half" idx="2"/>
          </p:nvPr>
        </p:nvSpPr>
        <p:spPr>
          <a:xfrm>
            <a:off x="533400" y="2174874"/>
            <a:ext cx="4040188" cy="3997325"/>
          </a:xfrm>
        </p:spPr>
        <p:style>
          <a:lnRef idx="0">
            <a:schemeClr val="dk1"/>
          </a:lnRef>
          <a:fillRef idx="3">
            <a:schemeClr val="dk1"/>
          </a:fillRef>
          <a:effectRef idx="3">
            <a:schemeClr val="dk1"/>
          </a:effectRef>
          <a:fontRef idx="minor">
            <a:schemeClr val="lt1"/>
          </a:fontRef>
        </p:style>
        <p:txBody>
          <a:bodyPr/>
          <a:lstStyle/>
          <a:p>
            <a:pPr>
              <a:buFont typeface="Wingdings" pitchFamily="2" charset="2"/>
              <a:buChar char="n"/>
              <a:defRPr/>
            </a:pPr>
            <a:r>
              <a:rPr lang="en-US" sz="2600" dirty="0" smtClean="0"/>
              <a:t>Operational since 2005</a:t>
            </a:r>
          </a:p>
          <a:p>
            <a:pPr>
              <a:buFont typeface="Wingdings" pitchFamily="2" charset="2"/>
              <a:buChar char="n"/>
              <a:defRPr/>
            </a:pPr>
            <a:r>
              <a:rPr lang="en-US" sz="2600" dirty="0" smtClean="0"/>
              <a:t>Very engaged with each other and AHRQ (product use, providing input, on committees)</a:t>
            </a:r>
          </a:p>
          <a:p>
            <a:pPr>
              <a:buFont typeface="Wingdings" pitchFamily="2" charset="2"/>
              <a:buChar char="n"/>
              <a:defRPr/>
            </a:pPr>
            <a:r>
              <a:rPr lang="en-US" sz="2600" dirty="0" smtClean="0"/>
              <a:t>Truly member owned</a:t>
            </a:r>
          </a:p>
          <a:p>
            <a:pPr>
              <a:buFont typeface="Wingdings" pitchFamily="2" charset="2"/>
              <a:buChar char="n"/>
              <a:defRPr/>
            </a:pPr>
            <a:r>
              <a:rPr lang="en-US" sz="2600" dirty="0" smtClean="0"/>
              <a:t>Group projects</a:t>
            </a:r>
          </a:p>
          <a:p>
            <a:pPr>
              <a:buFont typeface="Wingdings" pitchFamily="2" charset="2"/>
              <a:buChar char="n"/>
              <a:defRPr/>
            </a:pPr>
            <a:r>
              <a:rPr lang="en-US" sz="2600" dirty="0" smtClean="0"/>
              <a:t>Less MMD turnover</a:t>
            </a:r>
          </a:p>
          <a:p>
            <a:pPr>
              <a:buFont typeface="Wingdings" pitchFamily="2" charset="2"/>
              <a:buChar char="n"/>
              <a:defRPr/>
            </a:pPr>
            <a:endParaRPr lang="en-US" dirty="0"/>
          </a:p>
        </p:txBody>
      </p:sp>
      <p:sp>
        <p:nvSpPr>
          <p:cNvPr id="5" name="Text Placeholder 4"/>
          <p:cNvSpPr>
            <a:spLocks noGrp="1"/>
          </p:cNvSpPr>
          <p:nvPr>
            <p:ph type="body" sz="quarter" idx="3"/>
          </p:nvPr>
        </p:nvSpPr>
        <p:spPr/>
        <p:style>
          <a:lnRef idx="0">
            <a:schemeClr val="accent3"/>
          </a:lnRef>
          <a:fillRef idx="3">
            <a:schemeClr val="accent3"/>
          </a:fillRef>
          <a:effectRef idx="3">
            <a:schemeClr val="accent3"/>
          </a:effectRef>
          <a:fontRef idx="minor">
            <a:schemeClr val="lt1"/>
          </a:fontRef>
        </p:style>
        <p:txBody>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3200" i="0">
                <a:solidFill>
                  <a:srgbClr val="FFFFFF"/>
                </a:solidFill>
                <a:latin typeface="Arial" charset="0"/>
              </a:rPr>
              <a:t>Challenges</a:t>
            </a:r>
          </a:p>
        </p:txBody>
      </p:sp>
      <p:sp>
        <p:nvSpPr>
          <p:cNvPr id="6" name="Content Placeholder 5"/>
          <p:cNvSpPr>
            <a:spLocks noGrp="1"/>
          </p:cNvSpPr>
          <p:nvPr>
            <p:ph sz="quarter" idx="4"/>
          </p:nvPr>
        </p:nvSpPr>
        <p:spPr>
          <a:xfrm>
            <a:off x="4648200" y="2174874"/>
            <a:ext cx="4041775" cy="3997325"/>
          </a:xfrm>
        </p:spPr>
        <p:style>
          <a:lnRef idx="0">
            <a:schemeClr val="dk1"/>
          </a:lnRef>
          <a:fillRef idx="3">
            <a:schemeClr val="dk1"/>
          </a:fillRef>
          <a:effectRef idx="3">
            <a:schemeClr val="dk1"/>
          </a:effectRef>
          <a:fontRef idx="minor">
            <a:schemeClr val="lt1"/>
          </a:fontRef>
        </p:style>
        <p:txBody>
          <a:bodyPr/>
          <a:lstStyle/>
          <a:p>
            <a:pPr>
              <a:buFont typeface="Wingdings" pitchFamily="2" charset="2"/>
              <a:buChar char="n"/>
              <a:defRPr/>
            </a:pPr>
            <a:r>
              <a:rPr lang="en-US" sz="2600" dirty="0" smtClean="0"/>
              <a:t>Future direction </a:t>
            </a:r>
          </a:p>
          <a:p>
            <a:pPr>
              <a:buFont typeface="Wingdings" pitchFamily="2" charset="2"/>
              <a:buChar char="n"/>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Lessons Learned</a:t>
            </a:r>
          </a:p>
        </p:txBody>
      </p:sp>
      <p:sp>
        <p:nvSpPr>
          <p:cNvPr id="3" name="Content Placeholder 2"/>
          <p:cNvSpPr>
            <a:spLocks noGrp="1"/>
          </p:cNvSpPr>
          <p:nvPr>
            <p:ph idx="1"/>
          </p:nvPr>
        </p:nvSpPr>
        <p:spPr/>
        <p:txBody>
          <a:bodyPr/>
          <a:lstStyle/>
          <a:p>
            <a:r>
              <a:rPr lang="en-US">
                <a:latin typeface="Arial" charset="0"/>
              </a:rPr>
              <a:t>Extranets can work </a:t>
            </a:r>
          </a:p>
          <a:p>
            <a:r>
              <a:rPr lang="en-US">
                <a:latin typeface="Arial" charset="0"/>
              </a:rPr>
              <a:t>SC helps with decisionmaking</a:t>
            </a:r>
          </a:p>
          <a:p>
            <a:r>
              <a:rPr lang="en-US">
                <a:latin typeface="Arial" charset="0"/>
              </a:rPr>
              <a:t>Group needs evolve over time</a:t>
            </a:r>
          </a:p>
          <a:p>
            <a:r>
              <a:rPr lang="en-US">
                <a:latin typeface="Arial" charset="0"/>
              </a:rPr>
              <a:t>Continually assess AHRQ support</a:t>
            </a:r>
          </a:p>
        </p:txBody>
      </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81000"/>
            <a:ext cx="6697663" cy="876300"/>
          </a:xfrm>
        </p:spPr>
        <p:txBody>
          <a:bodyPr/>
          <a:lstStyle/>
          <a:p>
            <a:r>
              <a:rPr lang="en-US" sz="3600" dirty="0">
                <a:latin typeface="Arial" charset="0"/>
              </a:rPr>
              <a:t>Overall Lessons:         Learning Networks</a:t>
            </a:r>
          </a:p>
        </p:txBody>
      </p:sp>
      <p:sp>
        <p:nvSpPr>
          <p:cNvPr id="3" name="Content Placeholder 2"/>
          <p:cNvSpPr>
            <a:spLocks noGrp="1"/>
          </p:cNvSpPr>
          <p:nvPr>
            <p:ph idx="1"/>
          </p:nvPr>
        </p:nvSpPr>
        <p:spPr>
          <a:xfrm>
            <a:off x="609600" y="1676400"/>
            <a:ext cx="7993063" cy="3657600"/>
          </a:xfrm>
        </p:spPr>
        <p:txBody>
          <a:bodyPr/>
          <a:lstStyle/>
          <a:p>
            <a:pPr>
              <a:buFont typeface="Wingdings" pitchFamily="2" charset="2"/>
              <a:buChar char="n"/>
              <a:defRPr/>
            </a:pPr>
            <a:r>
              <a:rPr lang="en-US" sz="2800" dirty="0" smtClean="0">
                <a:ea typeface="+mn-ea"/>
              </a:rPr>
              <a:t>Not all knowledge transfer problems are best solved with learning networks</a:t>
            </a:r>
          </a:p>
          <a:p>
            <a:pPr>
              <a:buFont typeface="Wingdings" pitchFamily="2" charset="2"/>
              <a:buChar char="n"/>
              <a:defRPr/>
            </a:pPr>
            <a:r>
              <a:rPr lang="en-US" sz="2800" dirty="0" smtClean="0">
                <a:ea typeface="+mn-ea"/>
              </a:rPr>
              <a:t>Learning Networks in which the members do not interact are not effective </a:t>
            </a:r>
          </a:p>
          <a:p>
            <a:pPr>
              <a:buFont typeface="Wingdings" pitchFamily="2" charset="2"/>
              <a:buChar char="n"/>
              <a:defRPr/>
            </a:pPr>
            <a:r>
              <a:rPr lang="en-US" sz="2800" dirty="0" smtClean="0">
                <a:ea typeface="+mn-ea"/>
              </a:rPr>
              <a:t>Funded support structures are often required to fully enable larger learning networks</a:t>
            </a:r>
          </a:p>
          <a:p>
            <a:pPr>
              <a:buFont typeface="Wingdings" pitchFamily="2" charset="2"/>
              <a:buChar char="n"/>
              <a:defRPr/>
            </a:pPr>
            <a:r>
              <a:rPr lang="en-US" sz="2800" dirty="0" smtClean="0">
                <a:ea typeface="+mn-ea"/>
              </a:rPr>
              <a:t>Learning Networks can take a </a:t>
            </a:r>
          </a:p>
          <a:p>
            <a:pPr>
              <a:buFont typeface="Wingdings" pitchFamily="2" charset="2"/>
              <a:buNone/>
              <a:defRPr/>
            </a:pPr>
            <a:r>
              <a:rPr lang="en-US" sz="2800" dirty="0" smtClean="0">
                <a:ea typeface="+mn-ea"/>
              </a:rPr>
              <a:t>     long time to become successful</a:t>
            </a:r>
          </a:p>
          <a:p>
            <a:pPr>
              <a:buFont typeface="Wingdings" pitchFamily="2" charset="2"/>
              <a:buChar char="n"/>
              <a:defRPr/>
            </a:pPr>
            <a:endParaRPr lang="en-US" sz="2800" dirty="0" smtClean="0">
              <a:ea typeface="+mn-ea"/>
            </a:endParaRPr>
          </a:p>
          <a:p>
            <a:pPr>
              <a:buFont typeface="Wingdings" pitchFamily="2" charset="2"/>
              <a:buChar char="n"/>
              <a:defRPr/>
            </a:pPr>
            <a:endParaRPr lang="en-US" dirty="0">
              <a:ea typeface="+mn-ea"/>
            </a:endParaRPr>
          </a:p>
        </p:txBody>
      </p:sp>
      <p:pic>
        <p:nvPicPr>
          <p:cNvPr id="60420" name="Picture 4" descr="Learning Network"/>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4486275"/>
            <a:ext cx="250507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43000" y="419100"/>
            <a:ext cx="6697663" cy="876300"/>
          </a:xfrm>
        </p:spPr>
        <p:txBody>
          <a:bodyPr/>
          <a:lstStyle/>
          <a:p>
            <a:r>
              <a:rPr lang="en-US" sz="3600" dirty="0">
                <a:latin typeface="Arial" charset="0"/>
              </a:rPr>
              <a:t>Implementing                   Knowledge in the Field</a:t>
            </a:r>
          </a:p>
        </p:txBody>
      </p:sp>
      <p:sp>
        <p:nvSpPr>
          <p:cNvPr id="5123" name="Rectangle 3"/>
          <p:cNvSpPr>
            <a:spLocks noGrp="1" noChangeArrowheads="1"/>
          </p:cNvSpPr>
          <p:nvPr>
            <p:ph type="body" idx="1"/>
          </p:nvPr>
        </p:nvSpPr>
        <p:spPr>
          <a:xfrm>
            <a:off x="3352800" y="1828800"/>
            <a:ext cx="5105400" cy="4572000"/>
          </a:xfrm>
        </p:spPr>
        <p:txBody>
          <a:bodyPr/>
          <a:lstStyle/>
          <a:p>
            <a:pPr>
              <a:lnSpc>
                <a:spcPct val="100000"/>
              </a:lnSpc>
              <a:buFont typeface="Wingdings" pitchFamily="2" charset="2"/>
              <a:buChar char="n"/>
              <a:defRPr/>
            </a:pPr>
            <a:r>
              <a:rPr lang="en-US" sz="2800" b="1" dirty="0" smtClean="0">
                <a:solidFill>
                  <a:schemeClr val="tx1"/>
                </a:solidFill>
                <a:effectLst>
                  <a:outerShdw blurRad="38100" dist="38100" dir="2700000" algn="tl">
                    <a:srgbClr val="000000">
                      <a:alpha val="43137"/>
                    </a:srgbClr>
                  </a:outerShdw>
                </a:effectLst>
                <a:ea typeface="+mn-ea"/>
              </a:rPr>
              <a:t>Cheryl Thompson</a:t>
            </a:r>
            <a:r>
              <a:rPr lang="en-US" sz="2800" dirty="0" smtClean="0">
                <a:solidFill>
                  <a:schemeClr val="tx1"/>
                </a:solidFill>
                <a:effectLst>
                  <a:outerShdw blurRad="38100" dist="38100" dir="2700000" algn="tl">
                    <a:srgbClr val="000000">
                      <a:alpha val="43137"/>
                    </a:srgbClr>
                  </a:outerShdw>
                </a:effectLst>
                <a:ea typeface="+mn-ea"/>
              </a:rPr>
              <a:t>: Partnership development </a:t>
            </a:r>
          </a:p>
          <a:p>
            <a:pPr>
              <a:lnSpc>
                <a:spcPct val="100000"/>
              </a:lnSpc>
              <a:buFont typeface="Wingdings" pitchFamily="2" charset="2"/>
              <a:buChar char="n"/>
              <a:defRPr/>
            </a:pPr>
            <a:r>
              <a:rPr lang="en-US" sz="2800" b="1" dirty="0" smtClean="0">
                <a:solidFill>
                  <a:schemeClr val="tx1"/>
                </a:solidFill>
                <a:effectLst>
                  <a:outerShdw blurRad="38100" dist="38100" dir="2700000" algn="tl">
                    <a:srgbClr val="000000">
                      <a:alpha val="43137"/>
                    </a:srgbClr>
                  </a:outerShdw>
                </a:effectLst>
                <a:ea typeface="+mn-ea"/>
              </a:rPr>
              <a:t>Barbara Kass: </a:t>
            </a:r>
            <a:r>
              <a:rPr lang="en-US" sz="2800" dirty="0" smtClean="0">
                <a:solidFill>
                  <a:schemeClr val="tx1"/>
                </a:solidFill>
                <a:effectLst>
                  <a:outerShdw blurRad="38100" dist="38100" dir="2700000" algn="tl">
                    <a:srgbClr val="000000">
                      <a:alpha val="43137"/>
                    </a:srgbClr>
                  </a:outerShdw>
                </a:effectLst>
                <a:ea typeface="+mn-ea"/>
              </a:rPr>
              <a:t>Technical assistance/training </a:t>
            </a:r>
          </a:p>
          <a:p>
            <a:pPr>
              <a:lnSpc>
                <a:spcPct val="100000"/>
              </a:lnSpc>
              <a:buFont typeface="Wingdings" pitchFamily="2" charset="2"/>
              <a:buChar char="n"/>
              <a:defRPr/>
            </a:pPr>
            <a:r>
              <a:rPr lang="en-US" sz="2800" b="1" dirty="0" smtClean="0">
                <a:solidFill>
                  <a:schemeClr val="tx1"/>
                </a:solidFill>
                <a:effectLst>
                  <a:outerShdw blurRad="38100" dist="38100" dir="2700000" algn="tl">
                    <a:srgbClr val="000000">
                      <a:alpha val="43137"/>
                    </a:srgbClr>
                  </a:outerShdw>
                </a:effectLst>
                <a:ea typeface="+mn-ea"/>
              </a:rPr>
              <a:t>Margie Shofer: </a:t>
            </a:r>
            <a:r>
              <a:rPr lang="en-US" sz="2800" dirty="0" smtClean="0">
                <a:solidFill>
                  <a:schemeClr val="tx1"/>
                </a:solidFill>
                <a:effectLst>
                  <a:outerShdw blurRad="38100" dist="38100" dir="2700000" algn="tl">
                    <a:srgbClr val="000000">
                      <a:alpha val="43137"/>
                    </a:srgbClr>
                  </a:outerShdw>
                </a:effectLst>
                <a:ea typeface="+mn-ea"/>
              </a:rPr>
              <a:t>Learning networks</a:t>
            </a:r>
          </a:p>
          <a:p>
            <a:pPr>
              <a:lnSpc>
                <a:spcPct val="100000"/>
              </a:lnSpc>
              <a:buFont typeface="Wingdings" pitchFamily="2" charset="2"/>
              <a:buChar char="n"/>
              <a:defRPr/>
            </a:pPr>
            <a:r>
              <a:rPr lang="en-US" sz="2800" b="1" dirty="0" smtClean="0">
                <a:solidFill>
                  <a:schemeClr val="tx2"/>
                </a:solidFill>
                <a:effectLst>
                  <a:outerShdw blurRad="38100" dist="38100" dir="2700000" algn="tl">
                    <a:srgbClr val="000000">
                      <a:alpha val="43137"/>
                    </a:srgbClr>
                  </a:outerShdw>
                </a:effectLst>
                <a:ea typeface="+mn-ea"/>
              </a:rPr>
              <a:t>Discussion</a:t>
            </a:r>
          </a:p>
          <a:p>
            <a:pPr>
              <a:lnSpc>
                <a:spcPct val="95000"/>
              </a:lnSpc>
              <a:buFont typeface="Wingdings" pitchFamily="2" charset="2"/>
              <a:buChar char="n"/>
              <a:defRPr/>
            </a:pPr>
            <a:endParaRPr lang="en-US" sz="2800" dirty="0" smtClean="0">
              <a:effectLst>
                <a:outerShdw blurRad="38100" dist="38100" dir="2700000" algn="tl">
                  <a:srgbClr val="000000">
                    <a:alpha val="43137"/>
                  </a:srgbClr>
                </a:outerShdw>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None/>
              <a:defRPr/>
            </a:pPr>
            <a:endParaRPr lang="en-US" sz="2400" dirty="0" smtClean="0">
              <a:effectLst/>
              <a:ea typeface="+mn-ea"/>
            </a:endParaRPr>
          </a:p>
          <a:p>
            <a:pPr>
              <a:lnSpc>
                <a:spcPct val="70000"/>
              </a:lnSpc>
              <a:buFont typeface="Wingdings" pitchFamily="2" charset="2"/>
              <a:buChar char="n"/>
              <a:defRPr/>
            </a:pPr>
            <a:endParaRPr lang="en-US" sz="2400" dirty="0" smtClean="0">
              <a:effectLst/>
              <a:ea typeface="+mn-ea"/>
            </a:endParaRPr>
          </a:p>
        </p:txBody>
      </p:sp>
      <p:grpSp>
        <p:nvGrpSpPr>
          <p:cNvPr id="61444" name="Group 5" descr="man looking up smiling with a sign on his chest that says Putting The 'KT' In OCKT"/>
          <p:cNvGrpSpPr>
            <a:grpSpLocks/>
          </p:cNvGrpSpPr>
          <p:nvPr/>
        </p:nvGrpSpPr>
        <p:grpSpPr bwMode="auto">
          <a:xfrm>
            <a:off x="304800" y="1752600"/>
            <a:ext cx="2924175" cy="4495800"/>
            <a:chOff x="152400" y="1752600"/>
            <a:chExt cx="2924175" cy="4495800"/>
          </a:xfrm>
        </p:grpSpPr>
        <p:pic>
          <p:nvPicPr>
            <p:cNvPr id="61445" name="Picture 4" descr="MPj040364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52600"/>
              <a:ext cx="2924175" cy="44958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143000" y="4068763"/>
              <a:ext cx="1371600" cy="1570037"/>
            </a:xfrm>
            <a:prstGeom prst="rect">
              <a:avLst/>
            </a:prstGeom>
            <a:noFill/>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2400" b="1" i="0">
                  <a:solidFill>
                    <a:srgbClr val="00002A"/>
                  </a:solidFill>
                  <a:latin typeface="Comic Sans MS" charset="0"/>
                </a:rPr>
                <a:t>Putting The </a:t>
              </a:r>
              <a:r>
                <a:rPr lang="ja-JP" altLang="en-US" sz="2400" b="1" i="0">
                  <a:solidFill>
                    <a:srgbClr val="00002A"/>
                  </a:solidFill>
                  <a:latin typeface="Comic Sans MS" charset="0"/>
                </a:rPr>
                <a:t>‘</a:t>
              </a:r>
              <a:r>
                <a:rPr lang="en-US" sz="2400" b="1" i="0">
                  <a:solidFill>
                    <a:srgbClr val="00002A"/>
                  </a:solidFill>
                  <a:latin typeface="Comic Sans MS" charset="0"/>
                </a:rPr>
                <a:t>KT</a:t>
              </a:r>
              <a:r>
                <a:rPr lang="ja-JP" altLang="en-US" sz="2400" b="1" i="0">
                  <a:solidFill>
                    <a:srgbClr val="00002A"/>
                  </a:solidFill>
                  <a:latin typeface="Comic Sans MS" charset="0"/>
                </a:rPr>
                <a:t>’</a:t>
              </a:r>
              <a:r>
                <a:rPr lang="en-US" sz="2400" b="1" i="0">
                  <a:solidFill>
                    <a:srgbClr val="00002A"/>
                  </a:solidFill>
                  <a:latin typeface="Comic Sans MS" charset="0"/>
                </a:rPr>
                <a:t> In OCKT</a:t>
              </a:r>
            </a:p>
          </p:txBody>
        </p:sp>
      </p:grpSp>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228600"/>
            <a:ext cx="6697663" cy="1066800"/>
          </a:xfrm>
        </p:spPr>
        <p:txBody>
          <a:bodyPr/>
          <a:lstStyle/>
          <a:p>
            <a:r>
              <a:rPr lang="en-US" sz="3600">
                <a:latin typeface="Arial" charset="0"/>
              </a:rPr>
              <a:t>Leading Through     Innovation and Collaboration</a:t>
            </a:r>
          </a:p>
        </p:txBody>
      </p:sp>
      <p:grpSp>
        <p:nvGrpSpPr>
          <p:cNvPr id="3" name="Group 2" descr="Leading Through Innovation and Collaboration"/>
          <p:cNvGrpSpPr/>
          <p:nvPr/>
        </p:nvGrpSpPr>
        <p:grpSpPr>
          <a:xfrm>
            <a:off x="228600" y="1447800"/>
            <a:ext cx="8743950" cy="5257800"/>
            <a:chOff x="228600" y="1447800"/>
            <a:chExt cx="8743950" cy="5257800"/>
          </a:xfrm>
        </p:grpSpPr>
        <p:pic>
          <p:nvPicPr>
            <p:cNvPr id="6246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1447800"/>
              <a:ext cx="1447800"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2468" name="Picture 4" descr="Treatment Options Campaign - Web Site.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1524000"/>
              <a:ext cx="2971800" cy="1189038"/>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pic>
          <p:nvPicPr>
            <p:cNvPr id="62469" name="Picture 7" descr="Treatment Options - Print Ad.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3657600"/>
              <a:ext cx="1714500" cy="2489200"/>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pic>
          <p:nvPicPr>
            <p:cNvPr id="62470" name="Picture 6" descr="TeamSTEPPS Proces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3810000"/>
              <a:ext cx="1074738" cy="1371600"/>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pic>
          <p:nvPicPr>
            <p:cNvPr id="62471"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3800" y="2971800"/>
              <a:ext cx="1454150" cy="2076450"/>
            </a:xfrm>
            <a:prstGeom prst="rect">
              <a:avLst/>
            </a:prstGeom>
            <a:noFill/>
            <a:ln w="12700">
              <a:solidFill>
                <a:srgbClr val="002060"/>
              </a:solidFill>
              <a:miter lim="800000"/>
              <a:headEnd/>
              <a:tailEnd/>
            </a:ln>
            <a:extLst>
              <a:ext uri="{909E8E84-426E-40dd-AFC4-6F175D3DCCD1}">
                <a14:hiddenFill xmlns:a14="http://schemas.microsoft.com/office/drawing/2010/main">
                  <a:solidFill>
                    <a:srgbClr val="FFFFFF"/>
                  </a:solidFill>
                </a14:hiddenFill>
              </a:ext>
            </a:extLst>
          </p:spPr>
        </p:pic>
        <p:pic>
          <p:nvPicPr>
            <p:cNvPr id="6247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1200" y="1676400"/>
              <a:ext cx="1298575" cy="1676400"/>
            </a:xfrm>
            <a:prstGeom prst="rect">
              <a:avLst/>
            </a:prstGeom>
            <a:noFill/>
            <a:ln w="12700">
              <a:solidFill>
                <a:srgbClr val="333399"/>
              </a:solidFill>
              <a:miter lim="800000"/>
              <a:headEnd/>
              <a:tailEnd/>
            </a:ln>
            <a:extLst>
              <a:ext uri="{909E8E84-426E-40dd-AFC4-6F175D3DCCD1}">
                <a14:hiddenFill xmlns:a14="http://schemas.microsoft.com/office/drawing/2010/main">
                  <a:solidFill>
                    <a:srgbClr val="FFFFFF"/>
                  </a:solidFill>
                </a14:hiddenFill>
              </a:ext>
            </a:extLst>
          </p:spPr>
        </p:pic>
        <p:pic>
          <p:nvPicPr>
            <p:cNvPr id="62473" name="Picture 7"/>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04800" y="1524000"/>
              <a:ext cx="1066800" cy="138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4"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5800" y="2286000"/>
              <a:ext cx="1058863" cy="1371600"/>
            </a:xfrm>
            <a:prstGeom prst="rect">
              <a:avLst/>
            </a:prstGeom>
            <a:noFill/>
            <a:ln w="12700">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62475" name="Picture 7"/>
            <p:cNvPicPr>
              <a:picLocks noChangeAspect="1" noChangeArrowheads="1"/>
            </p:cNvPicPr>
            <p:nvPr/>
          </p:nvPicPr>
          <p:blipFill>
            <a:blip r:embed="rId11">
              <a:extLst>
                <a:ext uri="{28A0092B-C50C-407E-A947-70E740481C1C}">
                  <a14:useLocalDpi xmlns:a14="http://schemas.microsoft.com/office/drawing/2010/main" val="0"/>
                </a:ext>
              </a:extLst>
            </a:blip>
            <a:srcRect l="50000" t="13281" r="1875" b="4688"/>
            <a:stretch>
              <a:fillRect/>
            </a:stretch>
          </p:blipFill>
          <p:spPr bwMode="auto">
            <a:xfrm>
              <a:off x="1905000" y="3200400"/>
              <a:ext cx="1549400" cy="2112963"/>
            </a:xfrm>
            <a:prstGeom prst="rect">
              <a:avLst/>
            </a:prstGeom>
            <a:noFill/>
            <a:ln w="12700">
              <a:solidFill>
                <a:srgbClr val="002060"/>
              </a:solidFill>
              <a:miter lim="800000"/>
              <a:headEnd/>
              <a:tailEnd/>
            </a:ln>
            <a:extLst>
              <a:ext uri="{909E8E84-426E-40dd-AFC4-6F175D3DCCD1}">
                <a14:hiddenFill xmlns:a14="http://schemas.microsoft.com/office/drawing/2010/main">
                  <a:solidFill>
                    <a:srgbClr val="FFFFFF"/>
                  </a:solidFill>
                </a14:hiddenFill>
              </a:ext>
            </a:extLst>
          </p:spPr>
        </p:pic>
        <p:pic>
          <p:nvPicPr>
            <p:cNvPr id="62476" name="Picture 18" descr="Innovations Exchange Logo.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28600" y="5480050"/>
              <a:ext cx="3962400" cy="641350"/>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pic>
          <p:nvPicPr>
            <p:cNvPr id="62477"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486400" y="3886200"/>
              <a:ext cx="133191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62478" name="Picture 5" descr="hrsabanner_small.gif"/>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114800" y="6400800"/>
              <a:ext cx="4857750" cy="304800"/>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447800" y="419100"/>
            <a:ext cx="6697663" cy="876300"/>
          </a:xfrm>
        </p:spPr>
        <p:txBody>
          <a:bodyPr/>
          <a:lstStyle/>
          <a:p>
            <a:r>
              <a:rPr lang="en-US" sz="3600" dirty="0">
                <a:latin typeface="Arial" charset="0"/>
              </a:rPr>
              <a:t> System Transformation        Drives Need for KT</a:t>
            </a:r>
          </a:p>
        </p:txBody>
      </p:sp>
      <p:sp>
        <p:nvSpPr>
          <p:cNvPr id="7171" name="Rectangle 3"/>
          <p:cNvSpPr>
            <a:spLocks noGrp="1" noChangeArrowheads="1"/>
          </p:cNvSpPr>
          <p:nvPr>
            <p:ph type="body" idx="1"/>
          </p:nvPr>
        </p:nvSpPr>
        <p:spPr>
          <a:xfrm>
            <a:off x="685800" y="1676400"/>
            <a:ext cx="7620000" cy="4876800"/>
          </a:xfrm>
        </p:spPr>
        <p:txBody>
          <a:bodyPr/>
          <a:lstStyle/>
          <a:p>
            <a:pPr>
              <a:lnSpc>
                <a:spcPct val="80000"/>
              </a:lnSpc>
            </a:pPr>
            <a:r>
              <a:rPr lang="en-US" sz="2800">
                <a:latin typeface="Arial" charset="0"/>
              </a:rPr>
              <a:t>Goal: </a:t>
            </a:r>
          </a:p>
          <a:p>
            <a:pPr lvl="1">
              <a:lnSpc>
                <a:spcPct val="80000"/>
              </a:lnSpc>
            </a:pPr>
            <a:r>
              <a:rPr lang="en-US" sz="2400">
                <a:latin typeface="Arial" charset="0"/>
              </a:rPr>
              <a:t>An outcome oriented, inclusive health care system</a:t>
            </a:r>
          </a:p>
          <a:p>
            <a:pPr>
              <a:lnSpc>
                <a:spcPct val="80000"/>
              </a:lnSpc>
            </a:pPr>
            <a:r>
              <a:rPr lang="en-US" sz="2800">
                <a:latin typeface="Arial" charset="0"/>
              </a:rPr>
              <a:t>Strategy to achieve: </a:t>
            </a:r>
          </a:p>
          <a:p>
            <a:pPr lvl="1">
              <a:lnSpc>
                <a:spcPct val="80000"/>
              </a:lnSpc>
            </a:pPr>
            <a:r>
              <a:rPr lang="en-US" sz="2400">
                <a:latin typeface="Arial" charset="0"/>
              </a:rPr>
              <a:t>Move research into practice </a:t>
            </a:r>
          </a:p>
          <a:p>
            <a:pPr>
              <a:lnSpc>
                <a:spcPct val="80000"/>
              </a:lnSpc>
            </a:pPr>
            <a:r>
              <a:rPr lang="en-US" sz="2800">
                <a:latin typeface="Arial" charset="0"/>
              </a:rPr>
              <a:t>Need:</a:t>
            </a:r>
          </a:p>
          <a:p>
            <a:pPr lvl="1">
              <a:lnSpc>
                <a:spcPct val="80000"/>
              </a:lnSpc>
            </a:pPr>
            <a:r>
              <a:rPr lang="en-US" sz="2400">
                <a:latin typeface="Arial" charset="0"/>
              </a:rPr>
              <a:t>Increased awareness, outreach  </a:t>
            </a:r>
          </a:p>
          <a:p>
            <a:pPr>
              <a:lnSpc>
                <a:spcPct val="80000"/>
              </a:lnSpc>
            </a:pPr>
            <a:r>
              <a:rPr lang="en-US" sz="2800">
                <a:latin typeface="Arial" charset="0"/>
              </a:rPr>
              <a:t>Primary challenge:</a:t>
            </a:r>
          </a:p>
          <a:p>
            <a:pPr lvl="1">
              <a:lnSpc>
                <a:spcPct val="80000"/>
              </a:lnSpc>
            </a:pPr>
            <a:r>
              <a:rPr lang="en-US" sz="2400">
                <a:latin typeface="Arial" charset="0"/>
              </a:rPr>
              <a:t>Use of the right tools to reach target audiences </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600200" y="228600"/>
            <a:ext cx="5943600" cy="1066800"/>
          </a:xfrm>
        </p:spPr>
        <p:txBody>
          <a:bodyPr/>
          <a:lstStyle/>
          <a:p>
            <a:r>
              <a:rPr lang="en-US" sz="3600" dirty="0">
                <a:latin typeface="Arial" charset="0"/>
              </a:rPr>
              <a:t>Effective KT Improves Knowledge Use</a:t>
            </a:r>
          </a:p>
        </p:txBody>
      </p:sp>
      <p:sp>
        <p:nvSpPr>
          <p:cNvPr id="184323" name="Rectangle 3"/>
          <p:cNvSpPr>
            <a:spLocks noGrp="1" noChangeArrowheads="1"/>
          </p:cNvSpPr>
          <p:nvPr>
            <p:ph type="body" idx="1"/>
          </p:nvPr>
        </p:nvSpPr>
        <p:spPr>
          <a:xfrm>
            <a:off x="609600" y="1752600"/>
            <a:ext cx="5638800" cy="3581400"/>
          </a:xfrm>
          <a:ln w="9525"/>
        </p:spPr>
        <p:txBody>
          <a:bodyPr/>
          <a:lstStyle/>
          <a:p>
            <a:pPr>
              <a:buFont typeface="Wingdings" pitchFamily="2" charset="2"/>
              <a:buChar char="n"/>
              <a:defRPr/>
            </a:pPr>
            <a:r>
              <a:rPr lang="en-US" sz="2800" dirty="0" smtClean="0">
                <a:ea typeface="+mn-ea"/>
              </a:rPr>
              <a:t>Enhances awareness</a:t>
            </a:r>
          </a:p>
          <a:p>
            <a:pPr>
              <a:buFont typeface="Wingdings" pitchFamily="2" charset="2"/>
              <a:buChar char="n"/>
              <a:defRPr/>
            </a:pPr>
            <a:r>
              <a:rPr lang="en-US" sz="2800" dirty="0" smtClean="0">
                <a:ea typeface="+mn-ea"/>
              </a:rPr>
              <a:t>Increases knowledge</a:t>
            </a:r>
          </a:p>
          <a:p>
            <a:pPr>
              <a:buFont typeface="Wingdings" pitchFamily="2" charset="2"/>
              <a:buChar char="n"/>
              <a:defRPr/>
            </a:pPr>
            <a:r>
              <a:rPr lang="en-US" sz="2800" b="1" u="sng" dirty="0" smtClean="0">
                <a:ea typeface="+mn-ea"/>
              </a:rPr>
              <a:t>Ensures implementation of tools</a:t>
            </a:r>
          </a:p>
          <a:p>
            <a:pPr>
              <a:buFont typeface="Wingdings" pitchFamily="2" charset="2"/>
              <a:buChar char="n"/>
              <a:defRPr/>
            </a:pPr>
            <a:r>
              <a:rPr lang="en-US" sz="2800" dirty="0" smtClean="0">
                <a:ea typeface="+mn-ea"/>
              </a:rPr>
              <a:t>Identifies successes and  barriers</a:t>
            </a:r>
          </a:p>
          <a:p>
            <a:pPr>
              <a:buFont typeface="Wingdings" pitchFamily="2" charset="2"/>
              <a:buChar char="n"/>
              <a:defRPr/>
            </a:pPr>
            <a:r>
              <a:rPr lang="en-US" sz="2800" dirty="0" smtClean="0">
                <a:ea typeface="+mn-ea"/>
              </a:rPr>
              <a:t>Provides feedback to the Agency</a:t>
            </a:r>
          </a:p>
          <a:p>
            <a:pPr>
              <a:buFont typeface="Wingdings" pitchFamily="2" charset="2"/>
              <a:buChar char="n"/>
              <a:defRPr/>
            </a:pPr>
            <a:endParaRPr lang="en-US" sz="2800" dirty="0" smtClean="0">
              <a:ea typeface="+mn-ea"/>
            </a:endParaRPr>
          </a:p>
        </p:txBody>
      </p:sp>
      <p:pic>
        <p:nvPicPr>
          <p:cNvPr id="10244" name="Picture 5" descr="Human Network"/>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752600"/>
            <a:ext cx="2362200" cy="3505200"/>
          </a:xfrm>
          <a:prstGeom prst="rect">
            <a:avLst/>
          </a:prstGeom>
          <a:noFill/>
          <a:ln w="9525">
            <a:solidFill>
              <a:srgbClr val="00206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19100"/>
            <a:ext cx="7162800" cy="876300"/>
          </a:xfrm>
        </p:spPr>
        <p:txBody>
          <a:bodyPr/>
          <a:lstStyle/>
          <a:p>
            <a:r>
              <a:rPr lang="en-US" sz="3600" dirty="0">
                <a:latin typeface="Arial" charset="0"/>
              </a:rPr>
              <a:t>Feedback/Follow Up                Are Critical in KT</a:t>
            </a:r>
          </a:p>
        </p:txBody>
      </p:sp>
      <p:graphicFrame>
        <p:nvGraphicFramePr>
          <p:cNvPr id="9" name="Content Placeholder 8" descr="Feedback/Follow Up diagram"/>
          <p:cNvGraphicFramePr>
            <a:graphicFrameLocks noGrp="1"/>
          </p:cNvGraphicFramePr>
          <p:nvPr>
            <p:ph idx="1"/>
            <p:extLst>
              <p:ext uri="{D42A27DB-BD31-4B8C-83A1-F6EECF244321}">
                <p14:modId xmlns:p14="http://schemas.microsoft.com/office/powerpoint/2010/main" val="2072251357"/>
              </p:ext>
            </p:extLst>
          </p:nvPr>
        </p:nvGraphicFramePr>
        <p:xfrm>
          <a:off x="304800" y="1676400"/>
          <a:ext cx="86106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303338" y="419100"/>
            <a:ext cx="6697662" cy="876300"/>
          </a:xfrm>
        </p:spPr>
        <p:txBody>
          <a:bodyPr/>
          <a:lstStyle/>
          <a:p>
            <a:r>
              <a:rPr lang="en-US" sz="3600" dirty="0">
                <a:latin typeface="Arial" charset="0"/>
              </a:rPr>
              <a:t>Implementing                   Knowledge in the Field</a:t>
            </a:r>
          </a:p>
        </p:txBody>
      </p:sp>
      <p:sp>
        <p:nvSpPr>
          <p:cNvPr id="5123" name="Rectangle 3"/>
          <p:cNvSpPr>
            <a:spLocks noGrp="1" noChangeArrowheads="1"/>
          </p:cNvSpPr>
          <p:nvPr>
            <p:ph type="body" idx="1"/>
          </p:nvPr>
        </p:nvSpPr>
        <p:spPr>
          <a:xfrm>
            <a:off x="3352800" y="1828800"/>
            <a:ext cx="5105400" cy="4572000"/>
          </a:xfrm>
        </p:spPr>
        <p:txBody>
          <a:bodyPr/>
          <a:lstStyle/>
          <a:p>
            <a:pPr>
              <a:lnSpc>
                <a:spcPct val="100000"/>
              </a:lnSpc>
              <a:buFont typeface="Wingdings" pitchFamily="2" charset="2"/>
              <a:buChar char="n"/>
              <a:defRPr/>
            </a:pPr>
            <a:r>
              <a:rPr lang="en-US" sz="2800" b="1" dirty="0" smtClean="0">
                <a:solidFill>
                  <a:srgbClr val="FFFF00"/>
                </a:solidFill>
                <a:effectLst>
                  <a:outerShdw blurRad="38100" dist="38100" dir="2700000" algn="tl">
                    <a:srgbClr val="000000">
                      <a:alpha val="43137"/>
                    </a:srgbClr>
                  </a:outerShdw>
                </a:effectLst>
                <a:ea typeface="+mn-ea"/>
              </a:rPr>
              <a:t>Cheryl Thompson: Partnership development </a:t>
            </a:r>
          </a:p>
          <a:p>
            <a:pPr>
              <a:lnSpc>
                <a:spcPct val="100000"/>
              </a:lnSpc>
              <a:buFont typeface="Wingdings" pitchFamily="2" charset="2"/>
              <a:buChar char="n"/>
              <a:defRPr/>
            </a:pPr>
            <a:r>
              <a:rPr lang="en-US" sz="2800" b="1" dirty="0" smtClean="0">
                <a:effectLst>
                  <a:outerShdw blurRad="38100" dist="38100" dir="2700000" algn="tl">
                    <a:srgbClr val="000000">
                      <a:alpha val="43137"/>
                    </a:srgbClr>
                  </a:outerShdw>
                </a:effectLst>
                <a:ea typeface="+mn-ea"/>
              </a:rPr>
              <a:t>Barbara Kass</a:t>
            </a:r>
            <a:r>
              <a:rPr lang="en-US" sz="2800" dirty="0" smtClean="0">
                <a:effectLst>
                  <a:outerShdw blurRad="38100" dist="38100" dir="2700000" algn="tl">
                    <a:srgbClr val="000000">
                      <a:alpha val="43137"/>
                    </a:srgbClr>
                  </a:outerShdw>
                </a:effectLst>
                <a:ea typeface="+mn-ea"/>
              </a:rPr>
              <a:t>: Technical assistance/training </a:t>
            </a:r>
          </a:p>
          <a:p>
            <a:pPr>
              <a:lnSpc>
                <a:spcPct val="100000"/>
              </a:lnSpc>
              <a:buFont typeface="Wingdings" pitchFamily="2" charset="2"/>
              <a:buChar char="n"/>
              <a:defRPr/>
            </a:pPr>
            <a:r>
              <a:rPr lang="en-US" sz="2800" b="1" dirty="0" smtClean="0">
                <a:effectLst>
                  <a:outerShdw blurRad="38100" dist="38100" dir="2700000" algn="tl">
                    <a:srgbClr val="000000">
                      <a:alpha val="43137"/>
                    </a:srgbClr>
                  </a:outerShdw>
                </a:effectLst>
                <a:ea typeface="+mn-ea"/>
              </a:rPr>
              <a:t>Margie Shofer</a:t>
            </a:r>
            <a:r>
              <a:rPr lang="en-US" sz="2800" dirty="0" smtClean="0">
                <a:effectLst>
                  <a:outerShdw blurRad="38100" dist="38100" dir="2700000" algn="tl">
                    <a:srgbClr val="000000">
                      <a:alpha val="43137"/>
                    </a:srgbClr>
                  </a:outerShdw>
                </a:effectLst>
                <a:ea typeface="+mn-ea"/>
              </a:rPr>
              <a:t>: Learning networks</a:t>
            </a:r>
          </a:p>
          <a:p>
            <a:pPr>
              <a:lnSpc>
                <a:spcPct val="100000"/>
              </a:lnSpc>
              <a:buFont typeface="Wingdings" pitchFamily="2" charset="2"/>
              <a:buChar char="n"/>
              <a:defRPr/>
            </a:pPr>
            <a:r>
              <a:rPr lang="en-US" sz="2800" dirty="0" smtClean="0">
                <a:effectLst>
                  <a:outerShdw blurRad="38100" dist="38100" dir="2700000" algn="tl">
                    <a:srgbClr val="000000">
                      <a:alpha val="43137"/>
                    </a:srgbClr>
                  </a:outerShdw>
                </a:effectLst>
                <a:ea typeface="+mn-ea"/>
              </a:rPr>
              <a:t>Discussion</a:t>
            </a:r>
          </a:p>
          <a:p>
            <a:pPr>
              <a:lnSpc>
                <a:spcPct val="95000"/>
              </a:lnSpc>
              <a:buFont typeface="Wingdings" pitchFamily="2" charset="2"/>
              <a:buChar char="n"/>
              <a:defRPr/>
            </a:pPr>
            <a:endParaRPr lang="en-US" sz="2800" dirty="0" smtClean="0">
              <a:effectLst>
                <a:outerShdw blurRad="38100" dist="38100" dir="2700000" algn="tl">
                  <a:srgbClr val="000000">
                    <a:alpha val="43137"/>
                  </a:srgbClr>
                </a:outerShdw>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Char char="n"/>
              <a:defRPr/>
            </a:pPr>
            <a:endParaRPr lang="en-US" sz="2400" dirty="0" smtClean="0">
              <a:effectLst/>
              <a:ea typeface="+mn-ea"/>
            </a:endParaRPr>
          </a:p>
          <a:p>
            <a:pPr>
              <a:lnSpc>
                <a:spcPct val="95000"/>
              </a:lnSpc>
              <a:buFont typeface="Wingdings" pitchFamily="2" charset="2"/>
              <a:buNone/>
              <a:defRPr/>
            </a:pPr>
            <a:endParaRPr lang="en-US" sz="2400" dirty="0" smtClean="0">
              <a:effectLst/>
              <a:ea typeface="+mn-ea"/>
            </a:endParaRPr>
          </a:p>
          <a:p>
            <a:pPr>
              <a:lnSpc>
                <a:spcPct val="70000"/>
              </a:lnSpc>
              <a:buFont typeface="Wingdings" pitchFamily="2" charset="2"/>
              <a:buChar char="n"/>
              <a:defRPr/>
            </a:pPr>
            <a:endParaRPr lang="en-US" sz="2400" dirty="0" smtClean="0">
              <a:effectLst/>
              <a:ea typeface="+mn-ea"/>
            </a:endParaRPr>
          </a:p>
        </p:txBody>
      </p:sp>
      <p:grpSp>
        <p:nvGrpSpPr>
          <p:cNvPr id="12292" name="Group 5" descr="man looking up smiling with sign on chest that says Putting The 'KT' In OCKT"/>
          <p:cNvGrpSpPr>
            <a:grpSpLocks/>
          </p:cNvGrpSpPr>
          <p:nvPr/>
        </p:nvGrpSpPr>
        <p:grpSpPr bwMode="auto">
          <a:xfrm>
            <a:off x="304800" y="1752600"/>
            <a:ext cx="2924175" cy="4495800"/>
            <a:chOff x="152400" y="1752600"/>
            <a:chExt cx="2924175" cy="4495800"/>
          </a:xfrm>
        </p:grpSpPr>
        <p:pic>
          <p:nvPicPr>
            <p:cNvPr id="12293" name="Picture 4" descr="MPj0403640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752600"/>
              <a:ext cx="2924175" cy="44958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143000" y="4068763"/>
              <a:ext cx="1371600" cy="1570037"/>
            </a:xfrm>
            <a:prstGeom prst="rect">
              <a:avLst/>
            </a:prstGeom>
            <a:noFill/>
          </p:spPr>
          <p:txBody>
            <a:bodyPr>
              <a:spAutoFit/>
            </a:bodyPr>
            <a:lstStyle>
              <a:lvl1pPr>
                <a:defRPr sz="2800" i="1">
                  <a:solidFill>
                    <a:schemeClr val="tx1"/>
                  </a:solidFill>
                  <a:latin typeface="Times New Roman" charset="0"/>
                  <a:ea typeface="ＭＳ Ｐゴシック" charset="0"/>
                </a:defRPr>
              </a:lvl1pPr>
              <a:lvl2pPr marL="742950" indent="-285750">
                <a:defRPr sz="2800" i="1">
                  <a:solidFill>
                    <a:schemeClr val="tx1"/>
                  </a:solidFill>
                  <a:latin typeface="Times New Roman" charset="0"/>
                  <a:ea typeface="ＭＳ Ｐゴシック" charset="0"/>
                </a:defRPr>
              </a:lvl2pPr>
              <a:lvl3pPr marL="1143000" indent="-228600">
                <a:defRPr sz="2800" i="1">
                  <a:solidFill>
                    <a:schemeClr val="tx1"/>
                  </a:solidFill>
                  <a:latin typeface="Times New Roman" charset="0"/>
                  <a:ea typeface="ＭＳ Ｐゴシック" charset="0"/>
                </a:defRPr>
              </a:lvl3pPr>
              <a:lvl4pPr marL="1600200" indent="-228600">
                <a:defRPr sz="2800" i="1">
                  <a:solidFill>
                    <a:schemeClr val="tx1"/>
                  </a:solidFill>
                  <a:latin typeface="Times New Roman" charset="0"/>
                  <a:ea typeface="ＭＳ Ｐゴシック" charset="0"/>
                </a:defRPr>
              </a:lvl4pPr>
              <a:lvl5pPr marL="2057400" indent="-228600">
                <a:defRPr sz="2800" i="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800" i="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800" i="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800" i="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800" i="1">
                  <a:solidFill>
                    <a:schemeClr val="tx1"/>
                  </a:solidFill>
                  <a:latin typeface="Times New Roman" charset="0"/>
                  <a:ea typeface="ＭＳ Ｐゴシック" charset="0"/>
                </a:defRPr>
              </a:lvl9pPr>
            </a:lstStyle>
            <a:p>
              <a:pPr algn="ctr"/>
              <a:r>
                <a:rPr lang="en-US" sz="2400" b="1" i="0">
                  <a:solidFill>
                    <a:srgbClr val="00002A"/>
                  </a:solidFill>
                  <a:latin typeface="Comic Sans MS" charset="0"/>
                </a:rPr>
                <a:t>Putting The </a:t>
              </a:r>
              <a:r>
                <a:rPr lang="ja-JP" altLang="en-US" sz="2400" b="1" i="0">
                  <a:solidFill>
                    <a:srgbClr val="00002A"/>
                  </a:solidFill>
                  <a:latin typeface="Comic Sans MS" charset="0"/>
                </a:rPr>
                <a:t>‘</a:t>
              </a:r>
              <a:r>
                <a:rPr lang="en-US" sz="2400" b="1" i="0">
                  <a:solidFill>
                    <a:srgbClr val="00002A"/>
                  </a:solidFill>
                  <a:latin typeface="Comic Sans MS" charset="0"/>
                </a:rPr>
                <a:t>KT</a:t>
              </a:r>
              <a:r>
                <a:rPr lang="ja-JP" altLang="en-US" sz="2400" b="1" i="0">
                  <a:solidFill>
                    <a:srgbClr val="00002A"/>
                  </a:solidFill>
                  <a:latin typeface="Comic Sans MS" charset="0"/>
                </a:rPr>
                <a:t>’</a:t>
              </a:r>
              <a:r>
                <a:rPr lang="en-US" sz="2400" b="1" i="0">
                  <a:solidFill>
                    <a:srgbClr val="00002A"/>
                  </a:solidFill>
                  <a:latin typeface="Comic Sans MS" charset="0"/>
                </a:rPr>
                <a:t> In OCKT</a:t>
              </a:r>
            </a:p>
          </p:txBody>
        </p:sp>
      </p:gr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18422</TotalTime>
  <Pages>1</Pages>
  <Words>8600</Words>
  <Application>Microsoft Macintosh PowerPoint</Application>
  <PresentationFormat>On-screen Show (4:3)</PresentationFormat>
  <Paragraphs>719</Paragraphs>
  <Slides>58</Slides>
  <Notes>51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7" baseType="lpstr">
      <vt:lpstr>Times New Roman</vt:lpstr>
      <vt:lpstr>Arial</vt:lpstr>
      <vt:lpstr>Wingdings</vt:lpstr>
      <vt:lpstr>Monotype Sorts</vt:lpstr>
      <vt:lpstr>Comic Sans MS</vt:lpstr>
      <vt:lpstr>Segoe UI</vt:lpstr>
      <vt:lpstr>Arial (W1)</vt:lpstr>
      <vt:lpstr>Default Design</vt:lpstr>
      <vt:lpstr>Microsoft Photo Editor 3.0 Photo</vt:lpstr>
      <vt:lpstr>Implementing AHRQ’s Tools           in the Field: Successes                 and Lessons Learned</vt:lpstr>
      <vt:lpstr>Implementing                   Knowledge in the Field</vt:lpstr>
      <vt:lpstr>Putting Knowledge                         Where People Are</vt:lpstr>
      <vt:lpstr>The OCKT Marketing &amp; Implementation Continuum</vt:lpstr>
      <vt:lpstr>Knowledge Transfer (KT) is                      More Than Marketing</vt:lpstr>
      <vt:lpstr> System Transformation        Drives Need for KT</vt:lpstr>
      <vt:lpstr>Effective KT Improves Knowledge Use</vt:lpstr>
      <vt:lpstr>Feedback/Follow Up                Are Critical in KT</vt:lpstr>
      <vt:lpstr>Implementing                   Knowledge in the Field</vt:lpstr>
      <vt:lpstr>What is Partnership?</vt:lpstr>
      <vt:lpstr>Why Do We Do          Partnership Development?</vt:lpstr>
      <vt:lpstr>Partnership Development      in FIVE Steps</vt:lpstr>
      <vt:lpstr>Partnership Development       in FIVE Steps</vt:lpstr>
      <vt:lpstr>Partnership Development          in FIVE Steps</vt:lpstr>
      <vt:lpstr>Partnership Development         in FIVE Steps</vt:lpstr>
      <vt:lpstr>Partnership Development        in FIVE Steps</vt:lpstr>
      <vt:lpstr>Partnership Development     in FIVE Steps</vt:lpstr>
      <vt:lpstr>PowerPoint Presentation</vt:lpstr>
      <vt:lpstr>Partnership Lessons Learned</vt:lpstr>
      <vt:lpstr>Partnership Lessons Learned</vt:lpstr>
      <vt:lpstr>Partnership Lessons Learned</vt:lpstr>
      <vt:lpstr>Partnership Lessons Learned</vt:lpstr>
      <vt:lpstr>Partnership Lessons Learned</vt:lpstr>
      <vt:lpstr>Partnership Lessons Learned</vt:lpstr>
      <vt:lpstr>Partnership Lessons Learned</vt:lpstr>
      <vt:lpstr>Partnership Principles</vt:lpstr>
      <vt:lpstr>Implementing                   Knowledge in the Field</vt:lpstr>
      <vt:lpstr>What is Technical Assistance and Training?</vt:lpstr>
      <vt:lpstr>Goals</vt:lpstr>
      <vt:lpstr>Summary of Two KT Projects</vt:lpstr>
      <vt:lpstr>Project RED: Overview</vt:lpstr>
      <vt:lpstr>Project RED: Methods</vt:lpstr>
      <vt:lpstr>Project RED: Successes</vt:lpstr>
      <vt:lpstr>Project RED:  Challenges and Solutions</vt:lpstr>
      <vt:lpstr>Overview: USPSTF Outreach </vt:lpstr>
      <vt:lpstr>USPSTF Outreach: Methods</vt:lpstr>
      <vt:lpstr>USPSTF Outreach:       Successes</vt:lpstr>
      <vt:lpstr>USPSTF Outreach: Successes</vt:lpstr>
      <vt:lpstr>USPSTF Outreach: Successes</vt:lpstr>
      <vt:lpstr>USPSTF Outreach: Challenges and Solutions</vt:lpstr>
      <vt:lpstr>USPSTF Outreach: Challenges and Solutions</vt:lpstr>
      <vt:lpstr>Implementing                   Knowledge in the Field</vt:lpstr>
      <vt:lpstr>Learning Networks</vt:lpstr>
      <vt:lpstr>Learning Network Characteristics</vt:lpstr>
      <vt:lpstr>Types</vt:lpstr>
      <vt:lpstr>Examples</vt:lpstr>
      <vt:lpstr>HRO Learning Network</vt:lpstr>
      <vt:lpstr>Successes and Challenges</vt:lpstr>
      <vt:lpstr>Lessons Learned</vt:lpstr>
      <vt:lpstr> QIO Learning Network</vt:lpstr>
      <vt:lpstr>Successes and Challenges</vt:lpstr>
      <vt:lpstr>Lessons Learned</vt:lpstr>
      <vt:lpstr>Medicaid Medical Directors Learning Network</vt:lpstr>
      <vt:lpstr>Successes and Challenges</vt:lpstr>
      <vt:lpstr>Lessons Learned</vt:lpstr>
      <vt:lpstr>Overall Lessons:         Learning Networks</vt:lpstr>
      <vt:lpstr>Implementing                   Knowledge in the Field</vt:lpstr>
      <vt:lpstr>Leading Through     Innovation and Collaboration</vt:lpstr>
    </vt:vector>
  </TitlesOfParts>
  <Company>OCKT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AHRQ Slide Template 2004</dc:title>
  <dc:subject/>
  <dc:creator>Sandy K. Cummings</dc:creator>
  <cp:keywords/>
  <dc:description>6/24/04</dc:description>
  <cp:lastModifiedBy>Vanessa Graham</cp:lastModifiedBy>
  <cp:revision>951</cp:revision>
  <cp:lastPrinted>2003-01-21T20:19:23Z</cp:lastPrinted>
  <dcterms:created xsi:type="dcterms:W3CDTF">1998-03-10T09:05:00Z</dcterms:created>
  <dcterms:modified xsi:type="dcterms:W3CDTF">2011-10-20T20:20:17Z</dcterms:modified>
  <cp:category/>
</cp:coreProperties>
</file>