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4" r:id="rId2"/>
    <p:sldId id="270" r:id="rId3"/>
    <p:sldId id="266" r:id="rId4"/>
    <p:sldId id="267" r:id="rId5"/>
    <p:sldId id="277" r:id="rId6"/>
    <p:sldId id="272" r:id="rId7"/>
    <p:sldId id="280" r:id="rId8"/>
    <p:sldId id="279" r:id="rId9"/>
    <p:sldId id="281" r:id="rId10"/>
    <p:sldId id="282" r:id="rId11"/>
    <p:sldId id="275" r:id="rId12"/>
    <p:sldId id="276" r:id="rId13"/>
    <p:sldId id="283" r:id="rId14"/>
    <p:sldId id="284" r:id="rId15"/>
  </p:sldIdLst>
  <p:sldSz cx="9144000" cy="6858000" type="screen4x3"/>
  <p:notesSz cx="6985000" cy="9282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66CCFF"/>
    <a:srgbClr val="0000E4"/>
    <a:srgbClr val="0000F0"/>
    <a:srgbClr val="1B8DFF"/>
    <a:srgbClr val="0066FF"/>
    <a:srgbClr val="0000FF"/>
    <a:srgbClr val="000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74" autoAdjust="0"/>
  </p:normalViewPr>
  <p:slideViewPr>
    <p:cSldViewPr>
      <p:cViewPr>
        <p:scale>
          <a:sx n="57" d="100"/>
          <a:sy n="57" d="100"/>
        </p:scale>
        <p:origin x="-2232" y="-16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923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19863" y="8882063"/>
            <a:ext cx="393700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81" tIns="45183" rIns="91981" bIns="45183" anchor="ctr">
            <a:spAutoFit/>
          </a:bodyPr>
          <a:lstStyle/>
          <a:p>
            <a:pPr algn="r" defTabSz="930275"/>
            <a:fld id="{8BC9F226-9DA1-484C-961A-0CC4D2D1976F}" type="slidenum">
              <a:rPr lang="en-US" sz="1400"/>
              <a:pPr algn="r" defTabSz="930275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902762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8488"/>
            <a:ext cx="5121275" cy="417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81" tIns="45183" rIns="91981" bIns="451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8500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19863" y="8882063"/>
            <a:ext cx="393700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81" tIns="45183" rIns="91981" bIns="45183" anchor="ctr">
            <a:spAutoFit/>
          </a:bodyPr>
          <a:lstStyle/>
          <a:p>
            <a:pPr algn="r" defTabSz="930275"/>
            <a:fld id="{AEFF2049-2842-6244-955E-A944DE34BE2C}" type="slidenum">
              <a:rPr lang="en-US" sz="1400"/>
              <a:pPr algn="r" defTabSz="930275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914623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 userDrawn="1"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3" name="Photo Editor Photo" r:id="rId3" imgW="6400000" imgH="1514686" progId="MSPhotoEd.3">
                  <p:embed/>
                </p:oleObj>
              </mc:Choice>
              <mc:Fallback>
                <p:oleObj name="Photo Editor Photo" r:id="rId3" imgW="6400000" imgH="151468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  <p:extLst>
      <p:ext uri="{BB962C8B-B14F-4D97-AF65-F5344CB8AC3E}">
        <p14:creationId xmlns:p14="http://schemas.microsoft.com/office/powerpoint/2010/main" val="427911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96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4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8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190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70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2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32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528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55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446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 userDrawn="1"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hoto Editor Photo" r:id="rId14" imgW="3486637" imgH="1638529" progId="MSPhotoEd.3">
                  <p:embed/>
                </p:oleObj>
              </mc:Choice>
              <mc:Fallback>
                <p:oleObj name="Photo Editor Photo" r:id="rId14" imgW="3486637" imgH="1638529" progId="MSPhotoEd.3">
                  <p:embed/>
                  <p:pic>
                    <p:nvPicPr>
                      <p:cNvPr id="0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3.pn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ary.Nix@ahrq.hhs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>
                <a:latin typeface="Arial" charset="0"/>
              </a:rPr>
              <a:t>Impact of Two Studies on Future of NGC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191000"/>
            <a:ext cx="6435725" cy="2133600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4000" b="1" dirty="0">
                <a:latin typeface="Arial" charset="0"/>
              </a:rPr>
              <a:t>AHRQ Annual </a:t>
            </a:r>
            <a:r>
              <a:rPr lang="en-US" sz="4000" b="1" dirty="0" err="1">
                <a:latin typeface="Arial" charset="0"/>
              </a:rPr>
              <a:t>Conf</a:t>
            </a:r>
            <a:endParaRPr lang="en-US" sz="4000" b="1" dirty="0">
              <a:latin typeface="Arial" charset="0"/>
            </a:endParaRPr>
          </a:p>
          <a:p>
            <a:pPr>
              <a:buFont typeface="Wingdings" charset="0"/>
              <a:buNone/>
            </a:pPr>
            <a:r>
              <a:rPr lang="en-US" sz="4000" b="1" dirty="0">
                <a:latin typeface="Arial" charset="0"/>
              </a:rPr>
              <a:t>Sept 19, 2011</a:t>
            </a:r>
          </a:p>
          <a:p>
            <a:pPr>
              <a:buFont typeface="Wingdings" charset="0"/>
              <a:buNone/>
            </a:pPr>
            <a:r>
              <a:rPr lang="en-US" sz="4000" b="1" dirty="0">
                <a:latin typeface="Arial" charset="0"/>
              </a:rPr>
              <a:t>1:30 – 3:00pm</a:t>
            </a:r>
          </a:p>
          <a:p>
            <a:pPr>
              <a:buFont typeface="Wingdings" charset="0"/>
              <a:buNone/>
            </a:pP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Key Response to IOM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+mn-ea"/>
            </a:endParaRPr>
          </a:p>
        </p:txBody>
      </p:sp>
      <p:pic>
        <p:nvPicPr>
          <p:cNvPr id="13316" name="Picture 4" descr="cartoon of numerous people figures with one blue one in the 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43624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AHRQ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993063" cy="2895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Evaluation Study – AHRQ Opportunities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Arial" charset="0"/>
              </a:rPr>
              <a:t>Increase physician awareness of NGC</a:t>
            </a:r>
            <a:endParaRPr lang="en-US" dirty="0">
              <a:latin typeface="Arial" charset="0"/>
            </a:endParaRPr>
          </a:p>
          <a:p>
            <a:pPr lvl="1"/>
            <a:r>
              <a:rPr lang="en-US" dirty="0">
                <a:latin typeface="Arial" charset="0"/>
              </a:rPr>
              <a:t>Revisit NGC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inclusion criteria </a:t>
            </a:r>
          </a:p>
          <a:p>
            <a:pPr lvl="1"/>
            <a:r>
              <a:rPr lang="en-US" dirty="0">
                <a:latin typeface="Arial" charset="0"/>
              </a:rPr>
              <a:t>Revisit NGC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age criterion </a:t>
            </a:r>
          </a:p>
          <a:p>
            <a:pPr lvl="1"/>
            <a:r>
              <a:rPr lang="en-US" dirty="0">
                <a:latin typeface="Arial" charset="0"/>
              </a:rPr>
              <a:t>Increase knowledge among guideline developers about how to create and report trustworthy guidelines </a:t>
            </a:r>
          </a:p>
          <a:p>
            <a:pPr lvl="1"/>
            <a:r>
              <a:rPr lang="en-US" dirty="0">
                <a:latin typeface="Arial" charset="0"/>
              </a:rPr>
              <a:t>Identify additional efforts to enhance the dissemination of guidelines</a:t>
            </a:r>
          </a:p>
          <a:p>
            <a:pPr lvl="1"/>
            <a:r>
              <a:rPr lang="en-US" dirty="0">
                <a:latin typeface="Arial" charset="0"/>
              </a:rPr>
              <a:t>Invest in major enhancements that will increase the value of NGC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697663" cy="8763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Evaluation Study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5257800" cy="28194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AHRQ will work with the NGC team on:</a:t>
            </a:r>
          </a:p>
          <a:p>
            <a:pPr lvl="1"/>
            <a:r>
              <a:rPr lang="en-US" dirty="0">
                <a:latin typeface="Arial" charset="0"/>
              </a:rPr>
              <a:t>Major enhancements  (over next 2 years)</a:t>
            </a:r>
          </a:p>
          <a:p>
            <a:pPr lvl="2"/>
            <a:r>
              <a:rPr lang="en-US" dirty="0">
                <a:latin typeface="Arial" charset="0"/>
              </a:rPr>
              <a:t>Customized site, email (my NGC, my NQMC)</a:t>
            </a:r>
          </a:p>
          <a:p>
            <a:pPr lvl="2"/>
            <a:r>
              <a:rPr lang="en-US" dirty="0">
                <a:latin typeface="Arial" charset="0"/>
              </a:rPr>
              <a:t>Indicate trustworthiness</a:t>
            </a:r>
          </a:p>
          <a:p>
            <a:pPr lvl="1"/>
            <a:r>
              <a:rPr lang="en-US" dirty="0">
                <a:latin typeface="Arial" charset="0"/>
              </a:rPr>
              <a:t>Adopting IOM definition</a:t>
            </a:r>
          </a:p>
          <a:p>
            <a:pPr lvl="1"/>
            <a:r>
              <a:rPr lang="en-US" dirty="0">
                <a:latin typeface="Arial" charset="0"/>
              </a:rPr>
              <a:t>Exploring changing inclusion criteria</a:t>
            </a:r>
          </a:p>
          <a:p>
            <a:pPr lvl="2"/>
            <a:r>
              <a:rPr lang="en-US" dirty="0">
                <a:latin typeface="Arial" charset="0"/>
              </a:rPr>
              <a:t>Systematic review </a:t>
            </a:r>
          </a:p>
        </p:txBody>
      </p:sp>
      <p:pic>
        <p:nvPicPr>
          <p:cNvPr id="15364" name="Picture 4" descr="cartoon of a person holding up pa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1447800"/>
            <a:ext cx="417195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05200" y="5943600"/>
            <a:ext cx="2590800" cy="4254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439863" indent="-3492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lvl="2">
              <a:lnSpc>
                <a:spcPct val="90000"/>
              </a:lnSpc>
              <a:spcBef>
                <a:spcPct val="30000"/>
              </a:spcBef>
              <a:buClr>
                <a:srgbClr val="FFFF00"/>
              </a:buClr>
              <a:buSzPct val="95000"/>
              <a:buFont typeface="Wingdings" charset="0"/>
              <a:buChar char="n"/>
            </a:pP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Aging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697663" cy="8763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Evaluation Study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39624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AHRQ will consider in context of extremely tight budget</a:t>
            </a:r>
          </a:p>
          <a:p>
            <a:pPr lvl="1"/>
            <a:r>
              <a:rPr lang="en-US" dirty="0">
                <a:latin typeface="Arial" charset="0"/>
              </a:rPr>
              <a:t>Best ways to raise awareness among physicians</a:t>
            </a:r>
          </a:p>
          <a:p>
            <a:pPr lvl="1"/>
            <a:r>
              <a:rPr lang="en-US" dirty="0">
                <a:latin typeface="Arial" charset="0"/>
              </a:rPr>
              <a:t>Additional mechanisms for dissemination</a:t>
            </a:r>
          </a:p>
          <a:p>
            <a:pPr lvl="1"/>
            <a:r>
              <a:rPr lang="en-US" dirty="0">
                <a:latin typeface="Arial" charset="0"/>
              </a:rPr>
              <a:t>Its and NGC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role in helping guideline developers create and report trustworthy guidelines </a:t>
            </a:r>
          </a:p>
          <a:p>
            <a:pPr lvl="1"/>
            <a:endParaRPr lang="en-US" dirty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  <a:p>
            <a:pPr lvl="1"/>
            <a:endParaRPr lang="en-US" dirty="0">
              <a:latin typeface="Arial" charset="0"/>
            </a:endParaRPr>
          </a:p>
        </p:txBody>
      </p:sp>
      <p:pic>
        <p:nvPicPr>
          <p:cNvPr id="16388" name="Picture 2" descr="Dollar 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43000"/>
            <a:ext cx="1779588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419600"/>
            <a:ext cx="7993063" cy="2133600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en-US" dirty="0" smtClean="0">
                <a:ea typeface="+mn-ea"/>
              </a:rPr>
              <a:t>QUESTIONS??</a:t>
            </a:r>
          </a:p>
          <a:p>
            <a:pPr marL="0" indent="0" algn="ctr">
              <a:buNone/>
              <a:defRPr/>
            </a:pPr>
            <a:endParaRPr lang="en-US" dirty="0" smtClean="0">
              <a:ea typeface="+mn-ea"/>
            </a:endParaRPr>
          </a:p>
          <a:p>
            <a:pPr marL="0" indent="0" algn="ctr">
              <a:buNone/>
              <a:defRPr/>
            </a:pPr>
            <a:r>
              <a:rPr lang="en-US" dirty="0" smtClean="0">
                <a:ea typeface="+mn-ea"/>
                <a:hlinkClick r:id="rId2"/>
              </a:rPr>
              <a:t>Mary.Nix@ahrq.hhs.gov</a:t>
            </a:r>
            <a:endParaRPr lang="en-US" dirty="0" smtClean="0">
              <a:ea typeface="+mn-ea"/>
            </a:endParaRPr>
          </a:p>
        </p:txBody>
      </p:sp>
      <p:pic>
        <p:nvPicPr>
          <p:cNvPr id="17411" name="Picture 2" descr="Tha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04800"/>
            <a:ext cx="1838325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NGO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209800"/>
            <a:ext cx="27432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 descr="man holding binoculars looking at the sk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390207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 txBox="1">
            <a:spLocks noGrp="1"/>
          </p:cNvSpPr>
          <p:nvPr/>
        </p:nvSpPr>
        <p:spPr bwMode="auto">
          <a:xfrm>
            <a:off x="3352800" y="6467475"/>
            <a:ext cx="19351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2800" b="1">
              <a:latin typeface="Arial" charset="0"/>
              <a:cs typeface="Arial" charset="0"/>
            </a:endParaRPr>
          </a:p>
        </p:txBody>
      </p:sp>
      <p:sp>
        <p:nvSpPr>
          <p:cNvPr id="430084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9144000" cy="1066800"/>
          </a:xfrm>
        </p:spPr>
        <p:txBody>
          <a:bodyPr lIns="91440" tIns="45720" rIns="91440" bIns="45720" anchor="ctr"/>
          <a:lstStyle/>
          <a:p>
            <a:r>
              <a:rPr lang="en-US" dirty="0">
                <a:latin typeface="Arial" charset="0"/>
              </a:rPr>
              <a:t>What is the NGC?</a:t>
            </a:r>
          </a:p>
        </p:txBody>
      </p:sp>
      <p:sp>
        <p:nvSpPr>
          <p:cNvPr id="430085" name="Content Placeholder 2"/>
          <p:cNvSpPr>
            <a:spLocks noGrp="1"/>
          </p:cNvSpPr>
          <p:nvPr>
            <p:ph idx="4294967295"/>
          </p:nvPr>
        </p:nvSpPr>
        <p:spPr>
          <a:xfrm>
            <a:off x="762000" y="2057400"/>
            <a:ext cx="7648575" cy="3740150"/>
          </a:xfrm>
        </p:spPr>
        <p:txBody>
          <a:bodyPr lIns="91440" tIns="45720" rIns="91440" bIns="45720"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 3" charset="0"/>
              <a:buChar char=""/>
            </a:pPr>
            <a:r>
              <a:rPr lang="en-US" sz="2800" dirty="0">
                <a:latin typeface="Arial" charset="0"/>
              </a:rPr>
              <a:t>Online database of structured summaries of evidence-based clinical practice guidelines (CPGs), describing more than 40 attributes of CPGs, including underlying methodology used to develop each guideline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 3" charset="0"/>
              <a:buChar char=""/>
            </a:pPr>
            <a:r>
              <a:rPr lang="en-US" sz="2800" dirty="0">
                <a:latin typeface="Arial" charset="0"/>
              </a:rPr>
              <a:t>Freely available since 1999; Redesigned site launched July 2010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 3" charset="0"/>
              <a:buChar char=""/>
            </a:pPr>
            <a:r>
              <a:rPr lang="en-US" sz="2800" dirty="0">
                <a:latin typeface="Arial" charset="0"/>
              </a:rPr>
              <a:t>Currently has summaries for 2600 guidelines from over 200 different guideline developers </a:t>
            </a:r>
          </a:p>
        </p:txBody>
      </p:sp>
      <p:sp>
        <p:nvSpPr>
          <p:cNvPr id="5125" name="TextBox 1"/>
          <p:cNvSpPr txBox="1">
            <a:spLocks noChangeArrowheads="1"/>
          </p:cNvSpPr>
          <p:nvPr/>
        </p:nvSpPr>
        <p:spPr bwMode="auto">
          <a:xfrm>
            <a:off x="0" y="1676400"/>
            <a:ext cx="9144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3200">
              <a:solidFill>
                <a:schemeClr val="bg1"/>
              </a:solidFill>
              <a:latin typeface="Georgia" charset="0"/>
              <a:cs typeface="Arial" charset="0"/>
            </a:endParaRPr>
          </a:p>
        </p:txBody>
      </p:sp>
      <p:pic>
        <p:nvPicPr>
          <p:cNvPr id="5126" name="Picture 5" descr="NGC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43000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Future of NGC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Moderator: Mary Nix, AHRQ</a:t>
            </a:r>
          </a:p>
          <a:p>
            <a:r>
              <a:rPr lang="en-US" dirty="0">
                <a:latin typeface="Arial" charset="0"/>
              </a:rPr>
              <a:t>Speakers: </a:t>
            </a:r>
          </a:p>
          <a:p>
            <a:pPr lvl="1"/>
            <a:r>
              <a:rPr lang="en-US" dirty="0">
                <a:latin typeface="Arial" charset="0"/>
              </a:rPr>
              <a:t>Michelle </a:t>
            </a:r>
            <a:r>
              <a:rPr lang="en-US" dirty="0" err="1">
                <a:latin typeface="Arial" charset="0"/>
              </a:rPr>
              <a:t>Tregear</a:t>
            </a:r>
            <a:r>
              <a:rPr lang="en-US" dirty="0">
                <a:latin typeface="Arial" charset="0"/>
              </a:rPr>
              <a:t>, AFYA </a:t>
            </a:r>
            <a:r>
              <a:rPr lang="en-US" dirty="0" err="1">
                <a:latin typeface="Arial" charset="0"/>
              </a:rPr>
              <a:t>Inc</a:t>
            </a:r>
            <a:endParaRPr lang="en-US" dirty="0">
              <a:latin typeface="Arial" charset="0"/>
            </a:endParaRPr>
          </a:p>
          <a:p>
            <a:pPr lvl="1"/>
            <a:r>
              <a:rPr lang="en-US" dirty="0">
                <a:latin typeface="Arial" charset="0"/>
              </a:rPr>
              <a:t>Rick </a:t>
            </a:r>
            <a:r>
              <a:rPr lang="en-US" dirty="0" err="1">
                <a:latin typeface="Arial" charset="0"/>
              </a:rPr>
              <a:t>Shiffman</a:t>
            </a:r>
            <a:r>
              <a:rPr lang="en-US" dirty="0">
                <a:latin typeface="Arial" charset="0"/>
              </a:rPr>
              <a:t>, Yale School of Medicine</a:t>
            </a:r>
          </a:p>
          <a:p>
            <a:r>
              <a:rPr lang="en-US" dirty="0">
                <a:latin typeface="Arial" charset="0"/>
              </a:rPr>
              <a:t>AHRQ Response: Mary Nix</a:t>
            </a:r>
          </a:p>
          <a:p>
            <a:r>
              <a:rPr lang="en-US" dirty="0">
                <a:latin typeface="Arial" charset="0"/>
              </a:rPr>
              <a:t>Discussants: Panel + You</a:t>
            </a:r>
          </a:p>
        </p:txBody>
      </p:sp>
      <p:pic>
        <p:nvPicPr>
          <p:cNvPr id="6148" name="Picture 3" descr="NGC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334000"/>
            <a:ext cx="27432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Evaluation of NGC program impact</a:t>
            </a:r>
          </a:p>
          <a:p>
            <a:pPr lvl="1"/>
            <a:r>
              <a:rPr lang="en-US" dirty="0">
                <a:latin typeface="Arial" charset="0"/>
              </a:rPr>
              <a:t>Has NGC had an impact? If so, how?</a:t>
            </a:r>
          </a:p>
          <a:p>
            <a:pPr lvl="1"/>
            <a:r>
              <a:rPr lang="en-US" dirty="0">
                <a:latin typeface="Arial" charset="0"/>
              </a:rPr>
              <a:t>Not focused on Web site; focused on program</a:t>
            </a:r>
          </a:p>
          <a:p>
            <a:r>
              <a:rPr lang="en-US" dirty="0">
                <a:latin typeface="Arial" charset="0"/>
              </a:rPr>
              <a:t>IOM study on developing trustworthy guidelines (sister study on systematic review)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697663" cy="8763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2 AHRQ-commissioned studies</a:t>
            </a:r>
          </a:p>
        </p:txBody>
      </p:sp>
      <p:pic>
        <p:nvPicPr>
          <p:cNvPr id="7172" name="Picture 4" descr="NGC 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715000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artoon of men sitting in chairs watching two men talk at a podi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1975" y="152400"/>
            <a:ext cx="7312025" cy="622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19100"/>
            <a:ext cx="6697663" cy="876300"/>
          </a:xfrm>
        </p:spPr>
        <p:txBody>
          <a:bodyPr/>
          <a:lstStyle/>
          <a:p>
            <a:r>
              <a:rPr lang="en-US" dirty="0" smtClean="0"/>
              <a:t>Michelle </a:t>
            </a:r>
            <a:r>
              <a:rPr lang="en-US" dirty="0" err="1" smtClean="0"/>
              <a:t>Tregear</a:t>
            </a:r>
            <a:r>
              <a:rPr lang="en-US" dirty="0" smtClean="0"/>
              <a:t>, PhD Rick </a:t>
            </a:r>
            <a:r>
              <a:rPr lang="en-US" dirty="0" err="1" smtClean="0"/>
              <a:t>Shiffman</a:t>
            </a:r>
            <a:r>
              <a:rPr lang="en-US" dirty="0" smtClean="0"/>
              <a:t>, MD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AHRQ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93063" cy="5029200"/>
          </a:xfrm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</a:rPr>
              <a:t>IOM Standards for Developing Trustworthy Guidelines</a:t>
            </a:r>
          </a:p>
          <a:p>
            <a:pPr lvl="1">
              <a:defRPr/>
            </a:pPr>
            <a:r>
              <a:rPr lang="en-US" dirty="0" smtClean="0"/>
              <a:t>Recommendation: </a:t>
            </a:r>
            <a:r>
              <a:rPr lang="en-US" dirty="0" smtClean="0">
                <a:solidFill>
                  <a:srgbClr val="FFFF00"/>
                </a:solidFill>
              </a:rPr>
              <a:t>NGC provide clear indication of the extent to which CPGs adhere to standards for trustworthiness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</a:rPr>
              <a:t>Right now: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Over 2600 guidelines summaries from 203 developers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 How many would meet all the IOM standards for trustworthiness?</a:t>
            </a:r>
          </a:p>
          <a:p>
            <a:pPr lvl="1">
              <a:defRPr/>
            </a:pPr>
            <a:r>
              <a:rPr lang="en-US" dirty="0" smtClean="0">
                <a:solidFill>
                  <a:schemeClr val="tx1"/>
                </a:solidFill>
              </a:rPr>
              <a:t>Zero!</a:t>
            </a:r>
          </a:p>
          <a:p>
            <a:pPr>
              <a:buFont typeface="Wingdings" pitchFamily="2" charset="2"/>
              <a:buChar char="n"/>
              <a:defRPr/>
            </a:pPr>
            <a:endParaRPr lang="en-US" dirty="0" smtClean="0">
              <a:solidFill>
                <a:srgbClr val="FFFF00"/>
              </a:solidFill>
              <a:ea typeface="+mn-ea"/>
            </a:endParaRPr>
          </a:p>
          <a:p>
            <a:pPr>
              <a:buFont typeface="Wingdings" pitchFamily="2" charset="2"/>
              <a:buChar char="n"/>
              <a:defRPr/>
            </a:pPr>
            <a:endParaRPr lang="en-US" dirty="0" smtClean="0">
              <a:solidFill>
                <a:srgbClr val="FFFF00"/>
              </a:solidFill>
              <a:ea typeface="+mn-ea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33400" y="3886200"/>
            <a:ext cx="7993063" cy="251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971550" lvl="1" indent="-514350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95000"/>
              <a:buFont typeface="+mj-lt"/>
              <a:buAutoNum type="arabicPeriod"/>
              <a:defRPr/>
            </a:pPr>
            <a:endParaRPr lang="en-US" sz="32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9221" name="Picture 6" descr="cartoon of an O with feet and ey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638800"/>
            <a:ext cx="6731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Response to IOM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It is not practical or possible for NGC to implement the IOM Committee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recommendation immediately and across the board. </a:t>
            </a:r>
          </a:p>
          <a:p>
            <a:endParaRPr lang="en-US" dirty="0">
              <a:latin typeface="Arial" charset="0"/>
            </a:endParaRPr>
          </a:p>
        </p:txBody>
      </p:sp>
      <p:pic>
        <p:nvPicPr>
          <p:cNvPr id="10244" name="Picture 2" descr="cartoon of three people at a table holding up signs with 10 on th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657600"/>
            <a:ext cx="4538663" cy="25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Response to IOM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latin typeface="Arial" charset="0"/>
              </a:rPr>
              <a:t>NGC will be providing the indication</a:t>
            </a:r>
          </a:p>
          <a:p>
            <a:pPr marL="971550" lvl="1" indent="-514350">
              <a:buFontTx/>
              <a:buAutoNum type="arabicPeriod"/>
            </a:pPr>
            <a:r>
              <a:rPr lang="en-US" sz="3200" dirty="0">
                <a:latin typeface="Arial" charset="0"/>
              </a:rPr>
              <a:t>Working with experts to prioritize</a:t>
            </a:r>
          </a:p>
          <a:p>
            <a:pPr marL="971550" lvl="1" indent="-514350">
              <a:buFontTx/>
              <a:buAutoNum type="arabicPeriod"/>
            </a:pPr>
            <a:r>
              <a:rPr lang="en-US" sz="3200" dirty="0">
                <a:latin typeface="Arial" charset="0"/>
              </a:rPr>
              <a:t>Assessing methods, web options</a:t>
            </a:r>
          </a:p>
          <a:p>
            <a:pPr marL="971550" lvl="1" indent="-514350">
              <a:buFontTx/>
              <a:buAutoNum type="arabicPeriod"/>
            </a:pPr>
            <a:r>
              <a:rPr lang="en-US" sz="3200" dirty="0">
                <a:latin typeface="Arial" charset="0"/>
              </a:rPr>
              <a:t>Determining when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Response to IOM: specifics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2895600"/>
          </a:xfrm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</a:rPr>
              <a:t>NGC Team:</a:t>
            </a:r>
          </a:p>
          <a:p>
            <a:pPr lvl="1">
              <a:defRPr/>
            </a:pPr>
            <a:r>
              <a:rPr lang="en-US" dirty="0" smtClean="0"/>
              <a:t>Plan to phase in documenting adherence, starting with 3 to 5 that seem feasible and most critical to ensure trustworthiness.</a:t>
            </a:r>
          </a:p>
          <a:p>
            <a:pPr lvl="2">
              <a:buFont typeface="Wingdings" pitchFamily="2" charset="2"/>
              <a:buChar char="n"/>
              <a:defRPr/>
            </a:pPr>
            <a:r>
              <a:rPr lang="en-US" dirty="0" smtClean="0"/>
              <a:t>Inputs from experts</a:t>
            </a:r>
          </a:p>
          <a:p>
            <a:pPr lvl="1">
              <a:defRPr/>
            </a:pPr>
            <a:r>
              <a:rPr lang="en-US" dirty="0" smtClean="0"/>
              <a:t>Conduct a small pilot using recent guidelines to determine which IOM standards they meet and where they fall short.</a:t>
            </a:r>
          </a:p>
          <a:p>
            <a:pPr lvl="1">
              <a:defRPr/>
            </a:pPr>
            <a:r>
              <a:rPr lang="en-US" dirty="0" smtClean="0"/>
              <a:t>Make recommendations to AHRQ regarding how to proceed with implementation. </a:t>
            </a:r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2912</TotalTime>
  <Pages>1</Pages>
  <Words>464</Words>
  <Application>Microsoft Macintosh PowerPoint</Application>
  <PresentationFormat>On-screen Show (4:3)</PresentationFormat>
  <Paragraphs>72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Default Design</vt:lpstr>
      <vt:lpstr>Photo Editor Photo</vt:lpstr>
      <vt:lpstr>Impact of Two Studies on Future of NGC</vt:lpstr>
      <vt:lpstr>What is the NGC?</vt:lpstr>
      <vt:lpstr>Future of NGC</vt:lpstr>
      <vt:lpstr>2 AHRQ-commissioned studies</vt:lpstr>
      <vt:lpstr>Michelle Tregear, PhD Rick Shiffman, MD</vt:lpstr>
      <vt:lpstr>AHRQ Response</vt:lpstr>
      <vt:lpstr>Response to IOM</vt:lpstr>
      <vt:lpstr>Response to IOM</vt:lpstr>
      <vt:lpstr>Response to IOM: specifics</vt:lpstr>
      <vt:lpstr>Key Response to IOM</vt:lpstr>
      <vt:lpstr>AHRQ Response</vt:lpstr>
      <vt:lpstr>Evaluation Study Response</vt:lpstr>
      <vt:lpstr>Evaluation Study Response</vt:lpstr>
      <vt:lpstr>PowerPoint Presentation</vt:lpstr>
    </vt:vector>
  </TitlesOfParts>
  <Company>OCKT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subject/>
  <dc:creator>Sandy K. Cummings</dc:creator>
  <cp:keywords/>
  <dc:description>6/24/04</dc:description>
  <cp:lastModifiedBy>Vanessa Graham</cp:lastModifiedBy>
  <cp:revision>124</cp:revision>
  <cp:lastPrinted>2003-01-21T20:19:23Z</cp:lastPrinted>
  <dcterms:created xsi:type="dcterms:W3CDTF">1998-03-10T09:05:00Z</dcterms:created>
  <dcterms:modified xsi:type="dcterms:W3CDTF">2011-09-29T18:52:01Z</dcterms:modified>
  <cp:category/>
</cp:coreProperties>
</file>