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embeddings/oleObject1.bin" ContentType="application/vnd.openxmlformats-officedocument.oleObject"/>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embeddings/oleObject2.bin" ContentType="application/vnd.openxmlformats-officedocument.oleObject"/>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embeddings/oleObject3.bin" ContentType="application/vnd.openxmlformats-officedocument.oleObject"/>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embeddings/oleObject4.bin" ContentType="application/vnd.openxmlformats-officedocument.oleObject"/>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 id="2147483701" r:id="rId2"/>
    <p:sldMasterId id="2147483714" r:id="rId3"/>
    <p:sldMasterId id="2147483740" r:id="rId4"/>
    <p:sldMasterId id="2147483753" r:id="rId5"/>
    <p:sldMasterId id="2147483727" r:id="rId6"/>
  </p:sldMasterIdLst>
  <p:notesMasterIdLst>
    <p:notesMasterId r:id="rId28"/>
  </p:notesMasterIdLst>
  <p:handoutMasterIdLst>
    <p:handoutMasterId r:id="rId29"/>
  </p:handoutMasterIdLst>
  <p:sldIdLst>
    <p:sldId id="300" r:id="rId7"/>
    <p:sldId id="323" r:id="rId8"/>
    <p:sldId id="301" r:id="rId9"/>
    <p:sldId id="306" r:id="rId10"/>
    <p:sldId id="302" r:id="rId11"/>
    <p:sldId id="303" r:id="rId12"/>
    <p:sldId id="304" r:id="rId13"/>
    <p:sldId id="316" r:id="rId14"/>
    <p:sldId id="329" r:id="rId15"/>
    <p:sldId id="330" r:id="rId16"/>
    <p:sldId id="335" r:id="rId17"/>
    <p:sldId id="340" r:id="rId18"/>
    <p:sldId id="333" r:id="rId19"/>
    <p:sldId id="305" r:id="rId20"/>
    <p:sldId id="308" r:id="rId21"/>
    <p:sldId id="339" r:id="rId22"/>
    <p:sldId id="332" r:id="rId23"/>
    <p:sldId id="334" r:id="rId24"/>
    <p:sldId id="336" r:id="rId25"/>
    <p:sldId id="313" r:id="rId26"/>
    <p:sldId id="314" r:id="rId27"/>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669900"/>
    <a:srgbClr val="800000"/>
    <a:srgbClr val="1E4649"/>
    <a:srgbClr val="CC3300"/>
    <a:srgbClr val="7030A0"/>
    <a:srgbClr val="003399"/>
    <a:srgbClr val="CC00FF"/>
    <a:srgbClr val="663300"/>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4" autoAdjust="0"/>
    <p:restoredTop sz="86323" autoAdjust="0"/>
  </p:normalViewPr>
  <p:slideViewPr>
    <p:cSldViewPr>
      <p:cViewPr>
        <p:scale>
          <a:sx n="66" d="100"/>
          <a:sy n="66" d="100"/>
        </p:scale>
        <p:origin x="-1976" y="-1488"/>
      </p:cViewPr>
      <p:guideLst>
        <p:guide orient="horz" pos="2160"/>
        <p:guide pos="2880"/>
      </p:guideLst>
    </p:cSldViewPr>
  </p:slideViewPr>
  <p:outlineViewPr>
    <p:cViewPr>
      <p:scale>
        <a:sx n="33" d="100"/>
        <a:sy n="33" d="100"/>
      </p:scale>
      <p:origin x="0" y="1216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5" d="100"/>
          <a:sy n="55" d="100"/>
        </p:scale>
        <p:origin x="-1854"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3.xml"/><Relationship Id="rId6" Type="http://schemas.openxmlformats.org/officeDocument/2006/relationships/slideMaster" Target="slideMasters/slideMaster6.xml"/><Relationship Id="rId7" Type="http://schemas.openxmlformats.org/officeDocument/2006/relationships/slide" Target="slides/slide1.xml"/><Relationship Id="rId8" Type="http://schemas.openxmlformats.org/officeDocument/2006/relationships/slide" Target="slides/slide2.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7840" cy="465138"/>
          </a:xfrm>
          <a:prstGeom prst="rect">
            <a:avLst/>
          </a:prstGeom>
          <a:noFill/>
          <a:ln w="9525">
            <a:noFill/>
            <a:miter lim="800000"/>
            <a:headEnd/>
            <a:tailEnd/>
          </a:ln>
          <a:effectLst/>
        </p:spPr>
        <p:txBody>
          <a:bodyPr vert="horz" wrap="square" lIns="92298" tIns="46150" rIns="92298" bIns="46150" numCol="1" anchor="t" anchorCtr="0" compatLnSpc="1">
            <a:prstTxWarp prst="textNoShape">
              <a:avLst/>
            </a:prstTxWarp>
          </a:bodyPr>
          <a:lstStyle>
            <a:lvl1pPr defTabSz="923925" eaLnBrk="1" hangingPunct="1">
              <a:defRPr sz="1200">
                <a:latin typeface="Arial" charset="0"/>
              </a:defRPr>
            </a:lvl1pPr>
          </a:lstStyle>
          <a:p>
            <a:pPr>
              <a:defRPr/>
            </a:pPr>
            <a:endParaRPr lang="en-US" dirty="0"/>
          </a:p>
        </p:txBody>
      </p:sp>
      <p:sp>
        <p:nvSpPr>
          <p:cNvPr id="8195" name="Rectangle 3"/>
          <p:cNvSpPr>
            <a:spLocks noGrp="1" noChangeArrowheads="1"/>
          </p:cNvSpPr>
          <p:nvPr>
            <p:ph type="dt" sz="quarter" idx="1"/>
          </p:nvPr>
        </p:nvSpPr>
        <p:spPr bwMode="auto">
          <a:xfrm>
            <a:off x="3970938" y="0"/>
            <a:ext cx="3037840" cy="465138"/>
          </a:xfrm>
          <a:prstGeom prst="rect">
            <a:avLst/>
          </a:prstGeom>
          <a:noFill/>
          <a:ln w="9525">
            <a:noFill/>
            <a:miter lim="800000"/>
            <a:headEnd/>
            <a:tailEnd/>
          </a:ln>
          <a:effectLst/>
        </p:spPr>
        <p:txBody>
          <a:bodyPr vert="horz" wrap="square" lIns="92298" tIns="46150" rIns="92298" bIns="46150" numCol="1" anchor="t" anchorCtr="0" compatLnSpc="1">
            <a:prstTxWarp prst="textNoShape">
              <a:avLst/>
            </a:prstTxWarp>
          </a:bodyPr>
          <a:lstStyle>
            <a:lvl1pPr algn="r" defTabSz="923925" eaLnBrk="1" hangingPunct="1">
              <a:defRPr sz="1200">
                <a:latin typeface="Arial" charset="0"/>
              </a:defRPr>
            </a:lvl1pPr>
          </a:lstStyle>
          <a:p>
            <a:pPr>
              <a:defRPr/>
            </a:pPr>
            <a:endParaRPr lang="en-US" dirty="0"/>
          </a:p>
        </p:txBody>
      </p:sp>
      <p:sp>
        <p:nvSpPr>
          <p:cNvPr id="8196" name="Rectangle 4"/>
          <p:cNvSpPr>
            <a:spLocks noGrp="1" noChangeArrowheads="1"/>
          </p:cNvSpPr>
          <p:nvPr>
            <p:ph type="ftr" sz="quarter" idx="2"/>
          </p:nvPr>
        </p:nvSpPr>
        <p:spPr bwMode="auto">
          <a:xfrm>
            <a:off x="0" y="8829675"/>
            <a:ext cx="3037840" cy="465138"/>
          </a:xfrm>
          <a:prstGeom prst="rect">
            <a:avLst/>
          </a:prstGeom>
          <a:noFill/>
          <a:ln w="9525">
            <a:noFill/>
            <a:miter lim="800000"/>
            <a:headEnd/>
            <a:tailEnd/>
          </a:ln>
          <a:effectLst/>
        </p:spPr>
        <p:txBody>
          <a:bodyPr vert="horz" wrap="square" lIns="92298" tIns="46150" rIns="92298" bIns="46150" numCol="1" anchor="b" anchorCtr="0" compatLnSpc="1">
            <a:prstTxWarp prst="textNoShape">
              <a:avLst/>
            </a:prstTxWarp>
          </a:bodyPr>
          <a:lstStyle>
            <a:lvl1pPr defTabSz="923925" eaLnBrk="1" hangingPunct="1">
              <a:defRPr sz="1200">
                <a:latin typeface="Arial" charset="0"/>
              </a:defRPr>
            </a:lvl1pPr>
          </a:lstStyle>
          <a:p>
            <a:pPr>
              <a:defRPr/>
            </a:pPr>
            <a:endParaRPr lang="en-US" dirty="0"/>
          </a:p>
        </p:txBody>
      </p:sp>
      <p:sp>
        <p:nvSpPr>
          <p:cNvPr id="8197" name="Rectangle 5"/>
          <p:cNvSpPr>
            <a:spLocks noGrp="1" noChangeArrowheads="1"/>
          </p:cNvSpPr>
          <p:nvPr>
            <p:ph type="sldNum" sz="quarter" idx="3"/>
          </p:nvPr>
        </p:nvSpPr>
        <p:spPr bwMode="auto">
          <a:xfrm>
            <a:off x="3970938" y="8829675"/>
            <a:ext cx="3037840" cy="465138"/>
          </a:xfrm>
          <a:prstGeom prst="rect">
            <a:avLst/>
          </a:prstGeom>
          <a:noFill/>
          <a:ln w="9525">
            <a:noFill/>
            <a:miter lim="800000"/>
            <a:headEnd/>
            <a:tailEnd/>
          </a:ln>
          <a:effectLst/>
        </p:spPr>
        <p:txBody>
          <a:bodyPr vert="horz" wrap="square" lIns="92298" tIns="46150" rIns="92298" bIns="46150" numCol="1" anchor="b" anchorCtr="0" compatLnSpc="1">
            <a:prstTxWarp prst="textNoShape">
              <a:avLst/>
            </a:prstTxWarp>
          </a:bodyPr>
          <a:lstStyle>
            <a:lvl1pPr algn="r" defTabSz="923925" eaLnBrk="1" hangingPunct="1">
              <a:defRPr sz="1200">
                <a:latin typeface="Arial" charset="0"/>
              </a:defRPr>
            </a:lvl1pPr>
          </a:lstStyle>
          <a:p>
            <a:pPr>
              <a:defRPr/>
            </a:pPr>
            <a:fld id="{6BA37638-4117-4697-B7B2-134566D7FE85}" type="slidenum">
              <a:rPr lang="en-US"/>
              <a:pPr>
                <a:defRPr/>
              </a:pPr>
              <a:t>‹#›</a:t>
            </a:fld>
            <a:endParaRPr lang="en-US" dirty="0"/>
          </a:p>
        </p:txBody>
      </p:sp>
    </p:spTree>
    <p:extLst>
      <p:ext uri="{BB962C8B-B14F-4D97-AF65-F5344CB8AC3E}">
        <p14:creationId xmlns:p14="http://schemas.microsoft.com/office/powerpoint/2010/main" val="1915468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37840" cy="465138"/>
          </a:xfrm>
          <a:prstGeom prst="rect">
            <a:avLst/>
          </a:prstGeom>
          <a:noFill/>
          <a:ln w="9525">
            <a:noFill/>
            <a:miter lim="800000"/>
            <a:headEnd/>
            <a:tailEnd/>
          </a:ln>
          <a:effectLst/>
        </p:spPr>
        <p:txBody>
          <a:bodyPr vert="horz" wrap="square" lIns="92298" tIns="46150" rIns="92298" bIns="46150" numCol="1" anchor="t" anchorCtr="0" compatLnSpc="1">
            <a:prstTxWarp prst="textNoShape">
              <a:avLst/>
            </a:prstTxWarp>
          </a:bodyPr>
          <a:lstStyle>
            <a:lvl1pPr defTabSz="923925" eaLnBrk="1" hangingPunct="1">
              <a:defRPr sz="1200">
                <a:latin typeface="Arial" charset="0"/>
              </a:defRPr>
            </a:lvl1pPr>
          </a:lstStyle>
          <a:p>
            <a:pPr>
              <a:defRPr/>
            </a:pPr>
            <a:endParaRPr lang="en-US" dirty="0"/>
          </a:p>
        </p:txBody>
      </p:sp>
      <p:sp>
        <p:nvSpPr>
          <p:cNvPr id="14339" name="Rectangle 3"/>
          <p:cNvSpPr>
            <a:spLocks noGrp="1" noChangeArrowheads="1"/>
          </p:cNvSpPr>
          <p:nvPr>
            <p:ph type="dt" idx="1"/>
          </p:nvPr>
        </p:nvSpPr>
        <p:spPr bwMode="auto">
          <a:xfrm>
            <a:off x="3970938" y="0"/>
            <a:ext cx="3037840" cy="465138"/>
          </a:xfrm>
          <a:prstGeom prst="rect">
            <a:avLst/>
          </a:prstGeom>
          <a:noFill/>
          <a:ln w="9525">
            <a:noFill/>
            <a:miter lim="800000"/>
            <a:headEnd/>
            <a:tailEnd/>
          </a:ln>
          <a:effectLst/>
        </p:spPr>
        <p:txBody>
          <a:bodyPr vert="horz" wrap="square" lIns="92298" tIns="46150" rIns="92298" bIns="46150" numCol="1" anchor="t" anchorCtr="0" compatLnSpc="1">
            <a:prstTxWarp prst="textNoShape">
              <a:avLst/>
            </a:prstTxWarp>
          </a:bodyPr>
          <a:lstStyle>
            <a:lvl1pPr algn="r" defTabSz="923925" eaLnBrk="1" hangingPunct="1">
              <a:defRPr sz="1200">
                <a:latin typeface="Arial" charset="0"/>
              </a:defRPr>
            </a:lvl1pPr>
          </a:lstStyle>
          <a:p>
            <a:pPr>
              <a:defRPr/>
            </a:pPr>
            <a:endParaRPr lang="en-US" dirty="0"/>
          </a:p>
        </p:txBody>
      </p:sp>
      <p:sp>
        <p:nvSpPr>
          <p:cNvPr id="21508" name="Rectangle 4"/>
          <p:cNvSpPr>
            <a:spLocks noGrp="1" noRot="1" noChangeAspect="1" noChangeArrowheads="1" noTextEdit="1"/>
          </p:cNvSpPr>
          <p:nvPr>
            <p:ph type="sldImg" idx="2"/>
          </p:nvPr>
        </p:nvSpPr>
        <p:spPr bwMode="auto">
          <a:xfrm>
            <a:off x="1182688" y="698500"/>
            <a:ext cx="4646612" cy="3484563"/>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701040" y="4414838"/>
            <a:ext cx="5608320" cy="4183062"/>
          </a:xfrm>
          <a:prstGeom prst="rect">
            <a:avLst/>
          </a:prstGeom>
          <a:noFill/>
          <a:ln w="9525">
            <a:noFill/>
            <a:miter lim="800000"/>
            <a:headEnd/>
            <a:tailEnd/>
          </a:ln>
          <a:effectLst/>
        </p:spPr>
        <p:txBody>
          <a:bodyPr vert="horz" wrap="square" lIns="92298" tIns="46150" rIns="92298" bIns="4615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2" name="Rectangle 6"/>
          <p:cNvSpPr>
            <a:spLocks noGrp="1" noChangeArrowheads="1"/>
          </p:cNvSpPr>
          <p:nvPr>
            <p:ph type="ftr" sz="quarter" idx="4"/>
          </p:nvPr>
        </p:nvSpPr>
        <p:spPr bwMode="auto">
          <a:xfrm>
            <a:off x="0" y="8829675"/>
            <a:ext cx="3037840" cy="465138"/>
          </a:xfrm>
          <a:prstGeom prst="rect">
            <a:avLst/>
          </a:prstGeom>
          <a:noFill/>
          <a:ln w="9525">
            <a:noFill/>
            <a:miter lim="800000"/>
            <a:headEnd/>
            <a:tailEnd/>
          </a:ln>
          <a:effectLst/>
        </p:spPr>
        <p:txBody>
          <a:bodyPr vert="horz" wrap="square" lIns="92298" tIns="46150" rIns="92298" bIns="46150" numCol="1" anchor="b" anchorCtr="0" compatLnSpc="1">
            <a:prstTxWarp prst="textNoShape">
              <a:avLst/>
            </a:prstTxWarp>
          </a:bodyPr>
          <a:lstStyle>
            <a:lvl1pPr defTabSz="923925" eaLnBrk="1" hangingPunct="1">
              <a:defRPr sz="1200">
                <a:latin typeface="Arial" charset="0"/>
              </a:defRPr>
            </a:lvl1pPr>
          </a:lstStyle>
          <a:p>
            <a:pPr>
              <a:defRPr/>
            </a:pPr>
            <a:endParaRPr lang="en-US" dirty="0"/>
          </a:p>
        </p:txBody>
      </p:sp>
      <p:sp>
        <p:nvSpPr>
          <p:cNvPr id="14343" name="Rectangle 7"/>
          <p:cNvSpPr>
            <a:spLocks noGrp="1" noChangeArrowheads="1"/>
          </p:cNvSpPr>
          <p:nvPr>
            <p:ph type="sldNum" sz="quarter" idx="5"/>
          </p:nvPr>
        </p:nvSpPr>
        <p:spPr bwMode="auto">
          <a:xfrm>
            <a:off x="3970938" y="8829675"/>
            <a:ext cx="3037840" cy="465138"/>
          </a:xfrm>
          <a:prstGeom prst="rect">
            <a:avLst/>
          </a:prstGeom>
          <a:noFill/>
          <a:ln w="9525">
            <a:noFill/>
            <a:miter lim="800000"/>
            <a:headEnd/>
            <a:tailEnd/>
          </a:ln>
          <a:effectLst/>
        </p:spPr>
        <p:txBody>
          <a:bodyPr vert="horz" wrap="square" lIns="92298" tIns="46150" rIns="92298" bIns="46150" numCol="1" anchor="b" anchorCtr="0" compatLnSpc="1">
            <a:prstTxWarp prst="textNoShape">
              <a:avLst/>
            </a:prstTxWarp>
          </a:bodyPr>
          <a:lstStyle>
            <a:lvl1pPr algn="r" defTabSz="923925" eaLnBrk="1" hangingPunct="1">
              <a:defRPr sz="1200">
                <a:latin typeface="Arial" charset="0"/>
              </a:defRPr>
            </a:lvl1pPr>
          </a:lstStyle>
          <a:p>
            <a:pPr>
              <a:defRPr/>
            </a:pPr>
            <a:fld id="{9A50B927-2FF9-41B0-9F86-DD74544C36F3}" type="slidenum">
              <a:rPr lang="en-US" smtClean="0"/>
              <a:pPr>
                <a:defRPr/>
              </a:pPr>
              <a:t>‹#›</a:t>
            </a:fld>
            <a:endParaRPr lang="en-US" dirty="0"/>
          </a:p>
        </p:txBody>
      </p:sp>
    </p:spTree>
    <p:extLst>
      <p:ext uri="{BB962C8B-B14F-4D97-AF65-F5344CB8AC3E}">
        <p14:creationId xmlns:p14="http://schemas.microsoft.com/office/powerpoint/2010/main" val="26517518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10C6EA3-116F-49BB-B404-B75772F69984}" type="slidenum">
              <a:rPr lang="en-US" smtClean="0"/>
              <a:pPr>
                <a:defRPr/>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Yuan</a:t>
            </a:r>
            <a:r>
              <a:rPr lang="en-US" baseline="0" dirty="0" smtClean="0"/>
              <a:t> et al</a:t>
            </a:r>
          </a:p>
          <a:p>
            <a:endParaRPr lang="en-US" baseline="0" dirty="0" smtClean="0"/>
          </a:p>
          <a:p>
            <a:r>
              <a:rPr lang="en-US" baseline="0" dirty="0" smtClean="0"/>
              <a:t>An interview with  Peggy Hill, Of Nurse Family Partnership – pay attention to what you are asking of everyone affected by the change</a:t>
            </a:r>
          </a:p>
          <a:p>
            <a:endParaRPr lang="en-US" baseline="0" dirty="0" smtClean="0"/>
          </a:p>
          <a:p>
            <a:r>
              <a:rPr lang="en-US" baseline="0" dirty="0" smtClean="0"/>
              <a:t>		Staff receptivity;  staff energy and engagement; Clinical and administrative LEADERS, </a:t>
            </a:r>
          </a:p>
          <a:p>
            <a:r>
              <a:rPr lang="en-US" baseline="0" dirty="0" smtClean="0"/>
              <a:t>	</a:t>
            </a:r>
            <a:endParaRPr lang="en-US" dirty="0" smtClean="0"/>
          </a:p>
          <a:p>
            <a:r>
              <a:rPr lang="en-US" dirty="0" smtClean="0"/>
              <a:t>	Answer the question :  How does this affect me?  </a:t>
            </a:r>
          </a:p>
          <a:p>
            <a:r>
              <a:rPr lang="en-US" dirty="0" smtClean="0"/>
              <a:t>	Learn about tangible benefits and rewards to self, and to the work environment</a:t>
            </a:r>
          </a:p>
          <a:p>
            <a:r>
              <a:rPr lang="en-US" dirty="0" smtClean="0"/>
              <a:t>		</a:t>
            </a:r>
          </a:p>
          <a:p>
            <a:r>
              <a:rPr lang="en-US" dirty="0" smtClean="0"/>
              <a:t>	Create Emotional</a:t>
            </a:r>
            <a:r>
              <a:rPr lang="en-US" baseline="0" dirty="0" smtClean="0"/>
              <a:t> connection – to unleash energies for change</a:t>
            </a:r>
          </a:p>
          <a:p>
            <a:r>
              <a:rPr lang="en-US" baseline="0" dirty="0" smtClean="0"/>
              <a:t>	</a:t>
            </a:r>
            <a:r>
              <a:rPr lang="en-US" dirty="0" smtClean="0"/>
              <a:t>Professional culture</a:t>
            </a:r>
            <a:r>
              <a:rPr lang="en-US" baseline="0" dirty="0" smtClean="0"/>
              <a:t> and norms governing behaviors of individual doctors and nurses 	may need to adjust</a:t>
            </a:r>
          </a:p>
          <a:p>
            <a:endParaRPr lang="en-US" baseline="0" dirty="0" smtClean="0"/>
          </a:p>
          <a:p>
            <a:r>
              <a:rPr lang="en-US" baseline="0" dirty="0" smtClean="0"/>
              <a:t>	Patients need to increase their health literacy and personal engagement in their 	own care</a:t>
            </a:r>
          </a:p>
          <a:p>
            <a:endParaRPr lang="en-US" baseline="0" dirty="0" smtClean="0"/>
          </a:p>
          <a:p>
            <a:r>
              <a:rPr lang="en-US" baseline="0" dirty="0" smtClean="0"/>
              <a:t>Researchers need to design research with scalability in mind – may need to engage potential adopters early to guide design and generate support</a:t>
            </a:r>
          </a:p>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A50B927-2FF9-41B0-9F86-DD74544C36F3}"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Yuan</a:t>
            </a:r>
            <a:r>
              <a:rPr lang="en-US" baseline="0" dirty="0" smtClean="0"/>
              <a:t> et al</a:t>
            </a:r>
            <a:endParaRPr lang="en-US" dirty="0"/>
          </a:p>
        </p:txBody>
      </p:sp>
      <p:sp>
        <p:nvSpPr>
          <p:cNvPr id="4" name="Slide Number Placeholder 3"/>
          <p:cNvSpPr>
            <a:spLocks noGrp="1"/>
          </p:cNvSpPr>
          <p:nvPr>
            <p:ph type="sldNum" sz="quarter" idx="10"/>
          </p:nvPr>
        </p:nvSpPr>
        <p:spPr/>
        <p:txBody>
          <a:bodyPr/>
          <a:lstStyle/>
          <a:p>
            <a:pPr>
              <a:defRPr/>
            </a:pPr>
            <a:fld id="{9A50B927-2FF9-41B0-9F86-DD74544C36F3}" type="slidenum">
              <a:rPr lang="en-US" smtClean="0"/>
              <a:pPr>
                <a:defRPr/>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aseline="0" dirty="0" smtClean="0">
                <a:solidFill>
                  <a:schemeClr val="tx1"/>
                </a:solidFill>
                <a:latin typeface="Arial" pitchFamily="34" charset="0"/>
                <a:cs typeface="Arial" pitchFamily="34" charset="0"/>
              </a:rPr>
              <a:t>Intermediary organization role: </a:t>
            </a:r>
            <a:r>
              <a:rPr lang="en-US" sz="1200" kern="1200" baseline="0" dirty="0" smtClean="0">
                <a:solidFill>
                  <a:schemeClr val="tx1"/>
                </a:solidFill>
                <a:latin typeface="Arial" charset="0"/>
                <a:ea typeface="+mn-ea"/>
                <a:cs typeface="+mn-cs"/>
              </a:rPr>
              <a:t>conducting visioning and planning exercises; project evaluation and process</a:t>
            </a:r>
          </a:p>
          <a:p>
            <a:r>
              <a:rPr lang="en-US" sz="1200" kern="1200" baseline="0" dirty="0" smtClean="0">
                <a:solidFill>
                  <a:schemeClr val="tx1"/>
                </a:solidFill>
                <a:latin typeface="Arial" charset="0"/>
                <a:ea typeface="+mn-ea"/>
                <a:cs typeface="+mn-cs"/>
              </a:rPr>
              <a:t>documentation; political mapping and stakeholder assessment; coalition building; design and conduct of advocacy</a:t>
            </a:r>
          </a:p>
          <a:p>
            <a:r>
              <a:rPr lang="en-US" sz="1200" kern="1200" baseline="0" dirty="0" smtClean="0">
                <a:solidFill>
                  <a:schemeClr val="tx1"/>
                </a:solidFill>
                <a:latin typeface="Arial" charset="0"/>
                <a:ea typeface="+mn-ea"/>
                <a:cs typeface="+mn-cs"/>
              </a:rPr>
              <a:t>campaigns; fundraising; forming innovative partnerships. (Cooley and Kohl)</a:t>
            </a:r>
          </a:p>
          <a:p>
            <a:endParaRPr lang="en-US" dirty="0"/>
          </a:p>
        </p:txBody>
      </p:sp>
      <p:sp>
        <p:nvSpPr>
          <p:cNvPr id="4" name="Slide Number Placeholder 3"/>
          <p:cNvSpPr>
            <a:spLocks noGrp="1"/>
          </p:cNvSpPr>
          <p:nvPr>
            <p:ph type="sldNum" sz="quarter" idx="10"/>
          </p:nvPr>
        </p:nvSpPr>
        <p:spPr/>
        <p:txBody>
          <a:bodyPr/>
          <a:lstStyle/>
          <a:p>
            <a:pPr>
              <a:defRPr/>
            </a:pPr>
            <a:fld id="{9A50B927-2FF9-41B0-9F86-DD74544C36F3}"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b="1" dirty="0" smtClean="0">
                <a:solidFill>
                  <a:srgbClr val="006600"/>
                </a:solidFill>
                <a:latin typeface="Arial" pitchFamily="34" charset="0"/>
                <a:cs typeface="Arial" pitchFamily="34" charset="0"/>
              </a:rPr>
              <a:t>Delaware</a:t>
            </a:r>
          </a:p>
          <a:p>
            <a:pPr>
              <a:buFont typeface="Arial" pitchFamily="34" charset="0"/>
              <a:buChar char="•"/>
            </a:pPr>
            <a:r>
              <a:rPr lang="en-US" dirty="0" smtClean="0">
                <a:solidFill>
                  <a:srgbClr val="006600"/>
                </a:solidFill>
                <a:latin typeface="Arial" pitchFamily="34" charset="0"/>
                <a:cs typeface="Arial" pitchFamily="34" charset="0"/>
              </a:rPr>
              <a:t>Primary care, childcare, schools and CBOs</a:t>
            </a:r>
          </a:p>
          <a:p>
            <a:endParaRPr lang="en-US" dirty="0" smtClean="0">
              <a:solidFill>
                <a:srgbClr val="006600"/>
              </a:solidFill>
              <a:latin typeface="Arial" pitchFamily="34" charset="0"/>
              <a:cs typeface="Arial" pitchFamily="34" charset="0"/>
            </a:endParaRPr>
          </a:p>
          <a:p>
            <a:pPr>
              <a:buFont typeface="Arial" pitchFamily="34" charset="0"/>
              <a:buChar char="•"/>
            </a:pPr>
            <a:r>
              <a:rPr lang="en-US" dirty="0" smtClean="0">
                <a:solidFill>
                  <a:srgbClr val="006600"/>
                </a:solidFill>
                <a:latin typeface="Arial" pitchFamily="34" charset="0"/>
                <a:cs typeface="Arial" pitchFamily="34" charset="0"/>
              </a:rPr>
              <a:t>Statewide regulatory and policy changes to promote physical activity and good nutrition</a:t>
            </a:r>
            <a:endParaRPr lang="en-US" dirty="0" smtClean="0"/>
          </a:p>
          <a:p>
            <a:pPr lvl="1"/>
            <a:endParaRPr lang="en-US" dirty="0" smtClean="0">
              <a:solidFill>
                <a:srgbClr val="006600"/>
              </a:solidFill>
              <a:latin typeface="Arial" pitchFamily="34" charset="0"/>
              <a:cs typeface="Arial" pitchFamily="34" charset="0"/>
            </a:endParaRPr>
          </a:p>
          <a:p>
            <a:pPr lvl="0"/>
            <a:endParaRPr lang="en-US" b="1" dirty="0" smtClean="0">
              <a:solidFill>
                <a:srgbClr val="006600"/>
              </a:solidFill>
              <a:latin typeface="Arial" pitchFamily="34" charset="0"/>
              <a:cs typeface="Arial" pitchFamily="34" charset="0"/>
            </a:endParaRPr>
          </a:p>
          <a:p>
            <a:pPr lvl="0"/>
            <a:r>
              <a:rPr lang="en-US" b="1" dirty="0" smtClean="0">
                <a:solidFill>
                  <a:srgbClr val="006600"/>
                </a:solidFill>
                <a:latin typeface="Arial" pitchFamily="34" charset="0"/>
                <a:cs typeface="Arial" pitchFamily="34" charset="0"/>
              </a:rPr>
              <a:t>King County</a:t>
            </a:r>
          </a:p>
          <a:p>
            <a:pPr lvl="1"/>
            <a:endParaRPr lang="en-US" dirty="0" smtClean="0">
              <a:solidFill>
                <a:srgbClr val="006600"/>
              </a:solidFill>
              <a:latin typeface="Arial" pitchFamily="34" charset="0"/>
              <a:cs typeface="Arial" pitchFamily="34" charset="0"/>
            </a:endParaRPr>
          </a:p>
          <a:p>
            <a:pPr lvl="0">
              <a:buFont typeface="Arial" pitchFamily="34" charset="0"/>
              <a:buChar char="•"/>
            </a:pPr>
            <a:r>
              <a:rPr lang="en-US" dirty="0" smtClean="0">
                <a:solidFill>
                  <a:srgbClr val="006600"/>
                </a:solidFill>
                <a:latin typeface="Arial" pitchFamily="34" charset="0"/>
                <a:cs typeface="Arial" pitchFamily="34" charset="0"/>
              </a:rPr>
              <a:t>75 organizations: providers, plans, clinics, universities, faith organizations, schools</a:t>
            </a:r>
          </a:p>
          <a:p>
            <a:pPr lvl="1"/>
            <a:endParaRPr lang="en-US" dirty="0" smtClean="0">
              <a:solidFill>
                <a:srgbClr val="006600"/>
              </a:solidFill>
              <a:latin typeface="Arial" pitchFamily="34" charset="0"/>
              <a:cs typeface="Arial" pitchFamily="34" charset="0"/>
            </a:endParaRPr>
          </a:p>
          <a:p>
            <a:pPr lvl="0">
              <a:buFont typeface="Arial" pitchFamily="34" charset="0"/>
              <a:buChar char="•"/>
            </a:pPr>
            <a:r>
              <a:rPr lang="en-US" dirty="0" smtClean="0">
                <a:solidFill>
                  <a:srgbClr val="006600"/>
                </a:solidFill>
                <a:latin typeface="Arial" pitchFamily="34" charset="0"/>
                <a:cs typeface="Arial" pitchFamily="34" charset="0"/>
              </a:rPr>
              <a:t>20 initiatives </a:t>
            </a:r>
          </a:p>
          <a:p>
            <a:pPr lvl="1"/>
            <a:r>
              <a:rPr lang="en-US" dirty="0" smtClean="0">
                <a:solidFill>
                  <a:srgbClr val="006600"/>
                </a:solidFill>
                <a:latin typeface="Arial" pitchFamily="34" charset="0"/>
                <a:cs typeface="Arial" pitchFamily="34" charset="0"/>
              </a:rPr>
              <a:t>(e.g. Strong Kids:  YMCA, Seattle Children’s Hospital;  Community health worker program)</a:t>
            </a:r>
            <a:endParaRPr lang="en-US" dirty="0"/>
          </a:p>
        </p:txBody>
      </p:sp>
      <p:sp>
        <p:nvSpPr>
          <p:cNvPr id="4" name="Slide Number Placeholder 3"/>
          <p:cNvSpPr>
            <a:spLocks noGrp="1"/>
          </p:cNvSpPr>
          <p:nvPr>
            <p:ph type="sldNum" sz="quarter" idx="10"/>
          </p:nvPr>
        </p:nvSpPr>
        <p:spPr/>
        <p:txBody>
          <a:bodyPr/>
          <a:lstStyle/>
          <a:p>
            <a:pPr>
              <a:defRPr/>
            </a:pPr>
            <a:fld id="{9A50B927-2FF9-41B0-9F86-DD74544C36F3}"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aseline="30000" dirty="0" smtClean="0">
                <a:solidFill>
                  <a:srgbClr val="006600"/>
                </a:solidFill>
                <a:latin typeface="Arial" pitchFamily="34" charset="0"/>
                <a:cs typeface="Arial" pitchFamily="34" charset="0"/>
              </a:rPr>
              <a:t>1</a:t>
            </a:r>
            <a:r>
              <a:rPr lang="en-US" sz="1200" dirty="0" smtClean="0">
                <a:solidFill>
                  <a:srgbClr val="006600"/>
                </a:solidFill>
                <a:latin typeface="Arial" pitchFamily="34" charset="0"/>
                <a:cs typeface="Arial" pitchFamily="34" charset="0"/>
              </a:rPr>
              <a:t> adapted from </a:t>
            </a:r>
            <a:r>
              <a:rPr lang="en-US" sz="1200" kern="1200" dirty="0" err="1" smtClean="0">
                <a:solidFill>
                  <a:schemeClr val="tx1"/>
                </a:solidFill>
                <a:latin typeface="Arial" charset="0"/>
                <a:ea typeface="+mn-ea"/>
                <a:cs typeface="+mn-cs"/>
              </a:rPr>
              <a:t>Massoud</a:t>
            </a:r>
            <a:r>
              <a:rPr lang="en-US" sz="1200" kern="1200" dirty="0" smtClean="0">
                <a:solidFill>
                  <a:schemeClr val="tx1"/>
                </a:solidFill>
                <a:latin typeface="Arial" charset="0"/>
                <a:ea typeface="+mn-ea"/>
                <a:cs typeface="+mn-cs"/>
              </a:rPr>
              <a:t> MR, Donohue  KL, </a:t>
            </a:r>
            <a:r>
              <a:rPr lang="en-US" sz="1200" kern="1200" dirty="0" err="1" smtClean="0">
                <a:solidFill>
                  <a:schemeClr val="tx1"/>
                </a:solidFill>
                <a:latin typeface="Arial" charset="0"/>
                <a:ea typeface="+mn-ea"/>
                <a:cs typeface="+mn-cs"/>
              </a:rPr>
              <a:t>McCannon</a:t>
            </a:r>
            <a:r>
              <a:rPr lang="en-US" sz="1200" kern="1200" dirty="0" smtClean="0">
                <a:solidFill>
                  <a:schemeClr val="tx1"/>
                </a:solidFill>
                <a:latin typeface="Arial" charset="0"/>
                <a:ea typeface="+mn-ea"/>
                <a:cs typeface="+mn-cs"/>
              </a:rPr>
              <a:t> CJ. Options for Large-scale Spread of Simple, High-impact Interventions. Technical Report, Sept 2010 for USAID.</a:t>
            </a:r>
            <a:endParaRPr lang="en-US" sz="1200" dirty="0" smtClean="0">
              <a:solidFill>
                <a:srgbClr val="006600"/>
              </a:solidFill>
              <a:latin typeface="Arial" pitchFamily="34" charset="0"/>
              <a:cs typeface="Arial"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710C6EA3-116F-49BB-B404-B75772F69984}"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baseline="30000" dirty="0" smtClean="0">
                <a:solidFill>
                  <a:srgbClr val="006600"/>
                </a:solidFill>
                <a:latin typeface="Arial" pitchFamily="34" charset="0"/>
                <a:cs typeface="Arial" pitchFamily="34" charset="0"/>
              </a:rPr>
              <a:t>1</a:t>
            </a:r>
            <a:r>
              <a:rPr lang="en-US" sz="1200" dirty="0" smtClean="0">
                <a:solidFill>
                  <a:srgbClr val="006600"/>
                </a:solidFill>
                <a:latin typeface="Arial" pitchFamily="34" charset="0"/>
                <a:cs typeface="Arial" pitchFamily="34" charset="0"/>
              </a:rPr>
              <a:t> </a:t>
            </a:r>
            <a:r>
              <a:rPr lang="en-US" sz="1200" kern="1200" dirty="0" smtClean="0">
                <a:solidFill>
                  <a:schemeClr val="tx1"/>
                </a:solidFill>
                <a:latin typeface="Arial" charset="0"/>
                <a:ea typeface="+mn-ea"/>
                <a:cs typeface="+mn-cs"/>
              </a:rPr>
              <a:t>Cooley  L, Kohl R. Scaling Up: From Vision to Large Scale Change --A Management Framework for Practitioners. Management Science International. Washington DC, March 2006.</a:t>
            </a:r>
          </a:p>
        </p:txBody>
      </p:sp>
      <p:sp>
        <p:nvSpPr>
          <p:cNvPr id="4" name="Slide Number Placeholder 3"/>
          <p:cNvSpPr>
            <a:spLocks noGrp="1"/>
          </p:cNvSpPr>
          <p:nvPr>
            <p:ph type="sldNum" sz="quarter" idx="10"/>
          </p:nvPr>
        </p:nvSpPr>
        <p:spPr/>
        <p:txBody>
          <a:bodyPr/>
          <a:lstStyle/>
          <a:p>
            <a:pPr>
              <a:defRPr/>
            </a:pPr>
            <a:fld id="{710C6EA3-116F-49BB-B404-B75772F69984}"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Provide example of CUSP</a:t>
            </a:r>
            <a:r>
              <a:rPr lang="en-US" baseline="0" dirty="0" smtClean="0"/>
              <a:t> to demonstrate how multiple stakeholders interact. (Arrows will insert with animation). </a:t>
            </a:r>
          </a:p>
          <a:p>
            <a:endParaRPr lang="en-US" baseline="0" dirty="0" smtClean="0"/>
          </a:p>
          <a:p>
            <a:r>
              <a:rPr lang="en-US" baseline="0" dirty="0" smtClean="0"/>
              <a:t>Scale up is so difficult because so many organizations need to collaborate:</a:t>
            </a:r>
          </a:p>
          <a:p>
            <a:r>
              <a:rPr lang="en-US" baseline="0" dirty="0" smtClean="0"/>
              <a:t>-- </a:t>
            </a:r>
            <a:r>
              <a:rPr lang="en-US" baseline="0" dirty="0" err="1" smtClean="0"/>
              <a:t>Universites</a:t>
            </a:r>
            <a:r>
              <a:rPr lang="en-US" baseline="0" dirty="0" smtClean="0"/>
              <a:t> are likely sources of innovations (yellow)</a:t>
            </a:r>
          </a:p>
          <a:p>
            <a:r>
              <a:rPr lang="en-US" baseline="0" dirty="0" smtClean="0"/>
              <a:t>-- Many types of service delivery organizations are potential adopters (green) But there are also many innovations  that start in delivery organizations </a:t>
            </a:r>
          </a:p>
          <a:p>
            <a:r>
              <a:rPr lang="en-US" baseline="0" dirty="0" smtClean="0"/>
              <a:t>--Scale up is Funder dependent (Light green)– Federal agencies and private Foundations</a:t>
            </a:r>
          </a:p>
          <a:p>
            <a:r>
              <a:rPr lang="en-US" baseline="0" dirty="0" smtClean="0"/>
              <a:t>--Many other organizations with different functions</a:t>
            </a:r>
          </a:p>
          <a:p>
            <a:endParaRPr lang="en-US" baseline="0" dirty="0" smtClean="0"/>
          </a:p>
          <a:p>
            <a:r>
              <a:rPr lang="en-US" baseline="0" dirty="0" smtClean="0"/>
              <a:t>Spread promoters have o </a:t>
            </a:r>
            <a:r>
              <a:rPr lang="en-US" b="1" baseline="0" dirty="0" smtClean="0"/>
              <a:t>be user focused</a:t>
            </a:r>
            <a:r>
              <a:rPr lang="en-US" baseline="0" dirty="0" smtClean="0"/>
              <a:t>, meet the needs and requirements of different groups of potential adopters</a:t>
            </a:r>
          </a:p>
          <a:p>
            <a:endParaRPr lang="en-US" baseline="0" dirty="0" smtClean="0"/>
          </a:p>
          <a:p>
            <a:r>
              <a:rPr lang="en-US" baseline="0" dirty="0" smtClean="0"/>
              <a:t>Adopter issues – how to choose?  Will it work here?  How to plan for implementation?  Funding? Implementation supports?</a:t>
            </a:r>
          </a:p>
          <a:p>
            <a:r>
              <a:rPr lang="en-US" baseline="0" dirty="0" smtClean="0"/>
              <a:t>	Many guides for Adopting Organizations</a:t>
            </a:r>
          </a:p>
          <a:p>
            <a:r>
              <a:rPr lang="en-US" baseline="0" dirty="0" smtClean="0"/>
              <a:t>	Adoption Guide on IE website </a:t>
            </a:r>
          </a:p>
          <a:p>
            <a:endParaRPr lang="en-US" dirty="0"/>
          </a:p>
        </p:txBody>
      </p:sp>
      <p:sp>
        <p:nvSpPr>
          <p:cNvPr id="4" name="Slide Number Placeholder 3"/>
          <p:cNvSpPr>
            <a:spLocks noGrp="1"/>
          </p:cNvSpPr>
          <p:nvPr>
            <p:ph type="sldNum" sz="quarter" idx="10"/>
          </p:nvPr>
        </p:nvSpPr>
        <p:spPr/>
        <p:txBody>
          <a:bodyPr/>
          <a:lstStyle/>
          <a:p>
            <a:pPr>
              <a:defRPr/>
            </a:pPr>
            <a:fld id="{9A50B927-2FF9-41B0-9F86-DD74544C36F3}"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chemeClr val="tx1"/>
                </a:solidFill>
                <a:latin typeface="Arial" pitchFamily="34" charset="0"/>
                <a:cs typeface="Arial" pitchFamily="34" charset="0"/>
              </a:rPr>
              <a:t>Policy environment – is the context supportive? Are regulations consistent with the innovation</a:t>
            </a:r>
            <a:r>
              <a:rPr lang="en-US" sz="1200" baseline="0" dirty="0" smtClean="0">
                <a:solidFill>
                  <a:schemeClr val="tx1"/>
                </a:solidFill>
                <a:latin typeface="Arial" pitchFamily="34" charset="0"/>
                <a:cs typeface="Arial" pitchFamily="34" charset="0"/>
              </a:rPr>
              <a:t> (e.g. reimbursement policies)’;  economic incentives, regulations(Yuan et al 2010), </a:t>
            </a:r>
          </a:p>
          <a:p>
            <a:endParaRPr lang="en-US" dirty="0"/>
          </a:p>
        </p:txBody>
      </p:sp>
      <p:sp>
        <p:nvSpPr>
          <p:cNvPr id="4" name="Slide Number Placeholder 3"/>
          <p:cNvSpPr>
            <a:spLocks noGrp="1"/>
          </p:cNvSpPr>
          <p:nvPr>
            <p:ph type="sldNum" sz="quarter" idx="10"/>
          </p:nvPr>
        </p:nvSpPr>
        <p:spPr/>
        <p:txBody>
          <a:bodyPr/>
          <a:lstStyle/>
          <a:p>
            <a:pPr>
              <a:defRPr/>
            </a:pPr>
            <a:fld id="{9A50B927-2FF9-41B0-9F86-DD74544C36F3}" type="slidenum">
              <a:rPr lang="en-US" smtClean="0"/>
              <a:pPr>
                <a:defRPr/>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A50B927-2FF9-41B0-9F86-DD74544C36F3}" type="slidenum">
              <a:rPr lang="en-US" smtClean="0"/>
              <a:pPr>
                <a:defRPr/>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Leadership of Spread Efforts </a:t>
            </a:r>
            <a:r>
              <a:rPr lang="en-US" dirty="0" err="1" smtClean="0"/>
              <a:t>vs</a:t>
            </a:r>
            <a:r>
              <a:rPr lang="en-US" dirty="0" smtClean="0"/>
              <a:t> of Innovation</a:t>
            </a:r>
          </a:p>
          <a:p>
            <a:endParaRPr lang="en-US" dirty="0" smtClean="0"/>
          </a:p>
          <a:p>
            <a:r>
              <a:rPr lang="en-US" dirty="0" smtClean="0"/>
              <a:t>Individuals</a:t>
            </a:r>
            <a:r>
              <a:rPr lang="en-US" baseline="0" dirty="0" smtClean="0"/>
              <a:t> are important to spread, especially but not only among potential adopters</a:t>
            </a:r>
          </a:p>
          <a:p>
            <a:endParaRPr lang="en-US" baseline="0" dirty="0" smtClean="0"/>
          </a:p>
          <a:p>
            <a:r>
              <a:rPr lang="en-US" baseline="0" dirty="0" smtClean="0"/>
              <a:t>	An interview with  Peggy Hill, Of Nurse Family Partnership – pay attention to what you are asking of everyone affected by the change</a:t>
            </a:r>
          </a:p>
          <a:p>
            <a:endParaRPr lang="en-US" baseline="0" dirty="0" smtClean="0"/>
          </a:p>
          <a:p>
            <a:r>
              <a:rPr lang="en-US" baseline="0" dirty="0" smtClean="0"/>
              <a:t>		Staff receptivity;  staff energy and engagement; Clinical and administrative LEADERS, </a:t>
            </a:r>
          </a:p>
          <a:p>
            <a:r>
              <a:rPr lang="en-US" baseline="0" dirty="0" smtClean="0"/>
              <a:t>	</a:t>
            </a:r>
            <a:endParaRPr lang="en-US" dirty="0" smtClean="0"/>
          </a:p>
          <a:p>
            <a:r>
              <a:rPr lang="en-US" dirty="0" smtClean="0"/>
              <a:t>	Answer the question :  How does this affect me?  </a:t>
            </a:r>
          </a:p>
          <a:p>
            <a:r>
              <a:rPr lang="en-US" dirty="0" smtClean="0"/>
              <a:t>		Learn about tangible benefits and rewards to self, and to the work environment</a:t>
            </a:r>
          </a:p>
          <a:p>
            <a:r>
              <a:rPr lang="en-US" dirty="0" smtClean="0"/>
              <a:t>		Create Emotional</a:t>
            </a:r>
            <a:r>
              <a:rPr lang="en-US" baseline="0" dirty="0" smtClean="0"/>
              <a:t> connection – to unleash energies for change</a:t>
            </a:r>
          </a:p>
          <a:p>
            <a:r>
              <a:rPr lang="en-US" baseline="0" dirty="0" smtClean="0"/>
              <a:t>		</a:t>
            </a:r>
            <a:r>
              <a:rPr lang="en-US" dirty="0" smtClean="0"/>
              <a:t>Professional culture</a:t>
            </a:r>
            <a:r>
              <a:rPr lang="en-US" baseline="0" dirty="0" smtClean="0"/>
              <a:t> and norms governing behaviors of individual doctors and nurses may need to adjust</a:t>
            </a:r>
          </a:p>
          <a:p>
            <a:endParaRPr lang="en-US" baseline="0" dirty="0" smtClean="0"/>
          </a:p>
          <a:p>
            <a:r>
              <a:rPr lang="en-US" baseline="0" dirty="0" smtClean="0"/>
              <a:t>Patients need to increase their health literacy and personal engagement in their own care</a:t>
            </a:r>
          </a:p>
          <a:p>
            <a:endParaRPr lang="en-US" baseline="0" dirty="0" smtClean="0"/>
          </a:p>
          <a:p>
            <a:r>
              <a:rPr lang="en-US" baseline="0" dirty="0" smtClean="0"/>
              <a:t>Researchers need to design research with scalability in mind – may need to engage potential adopters early to guide design and generate support</a:t>
            </a:r>
          </a:p>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A50B927-2FF9-41B0-9F86-DD74544C36F3}"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IE has assembled over 600 evidence</a:t>
            </a:r>
            <a:r>
              <a:rPr lang="en-US" baseline="0" dirty="0" smtClean="0"/>
              <a:t> based innovations in various health care settings – hospital, outpatient settings, nursing homes, homes, community settings (schools, prisons, retail stores and airports, faith organizations)</a:t>
            </a:r>
          </a:p>
          <a:p>
            <a:endParaRPr lang="en-US" baseline="0" dirty="0" smtClean="0"/>
          </a:p>
          <a:p>
            <a:r>
              <a:rPr lang="en-US" baseline="0" dirty="0" smtClean="0"/>
              <a:t>We have started to think more about how to bridge the gap between these innovations and potential adopters – in other words, how to scale up and spread these  innovations – and how to accelerate the pace of spread</a:t>
            </a:r>
          </a:p>
          <a:p>
            <a:endParaRPr lang="en-US" baseline="0" dirty="0" smtClean="0"/>
          </a:p>
          <a:p>
            <a:r>
              <a:rPr lang="en-US" baseline="0" dirty="0" smtClean="0"/>
              <a:t>As we examine our collection of innovations,  it is clear that scale up activity is highly variable among our innovators – we want to learn from those who have been successful at spreading</a:t>
            </a:r>
          </a:p>
          <a:p>
            <a:endParaRPr lang="en-US" baseline="0" dirty="0" smtClean="0"/>
          </a:p>
          <a:p>
            <a:r>
              <a:rPr lang="en-US" baseline="0" dirty="0" smtClean="0"/>
              <a:t>My presentation will review some basic concepts in the scale up and spread space.  </a:t>
            </a:r>
          </a:p>
          <a:p>
            <a:endParaRPr lang="en-US" baseline="0" dirty="0" smtClean="0"/>
          </a:p>
          <a:p>
            <a:r>
              <a:rPr lang="en-US" baseline="0" dirty="0" smtClean="0"/>
              <a:t>Interestingly,  many of these concepts grew in the international development sector</a:t>
            </a:r>
          </a:p>
          <a:p>
            <a:endParaRPr lang="en-US" baseline="0" dirty="0" smtClean="0"/>
          </a:p>
          <a:p>
            <a:r>
              <a:rPr lang="en-US" baseline="0" dirty="0" smtClean="0"/>
              <a:t>I will talk about general concepts on scale up and spread </a:t>
            </a:r>
          </a:p>
          <a:p>
            <a:endParaRPr lang="en-US" baseline="0" dirty="0" smtClean="0"/>
          </a:p>
          <a:p>
            <a:r>
              <a:rPr lang="en-US" baseline="0" dirty="0" smtClean="0"/>
              <a:t>And then turn it over to two innovators who are in the panel today, who will tell us their stories of scale and spread</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9A50B927-2FF9-41B0-9F86-DD74544C36F3}"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A50B927-2FF9-41B0-9F86-DD74544C36F3}"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9A50B927-2FF9-41B0-9F86-DD74544C36F3}" type="slidenum">
              <a:rPr lang="en-US" smtClean="0"/>
              <a:pPr>
                <a:defRPr/>
              </a:pPr>
              <a:t>21</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Simmons R, </a:t>
            </a:r>
            <a:r>
              <a:rPr lang="en-US" sz="1200" kern="1200" dirty="0" err="1" smtClean="0">
                <a:solidFill>
                  <a:schemeClr val="tx1"/>
                </a:solidFill>
                <a:latin typeface="Arial" charset="0"/>
                <a:ea typeface="+mn-ea"/>
                <a:cs typeface="+mn-cs"/>
              </a:rPr>
              <a:t>Shiffman</a:t>
            </a:r>
            <a:r>
              <a:rPr lang="en-US" sz="1200" kern="1200" dirty="0" smtClean="0">
                <a:solidFill>
                  <a:schemeClr val="tx1"/>
                </a:solidFill>
                <a:latin typeface="Arial" charset="0"/>
                <a:ea typeface="+mn-ea"/>
                <a:cs typeface="+mn-cs"/>
              </a:rPr>
              <a:t>, J. Scaling-up health service innovations: A framework for action. In Simmons R, </a:t>
            </a:r>
            <a:r>
              <a:rPr lang="en-US" sz="1200" kern="1200" dirty="0" err="1" smtClean="0">
                <a:solidFill>
                  <a:schemeClr val="tx1"/>
                </a:solidFill>
                <a:latin typeface="Arial" charset="0"/>
                <a:ea typeface="+mn-ea"/>
                <a:cs typeface="+mn-cs"/>
              </a:rPr>
              <a:t>Fajans</a:t>
            </a:r>
            <a:r>
              <a:rPr lang="en-US" sz="1200" kern="1200" dirty="0" smtClean="0">
                <a:solidFill>
                  <a:schemeClr val="tx1"/>
                </a:solidFill>
                <a:latin typeface="Arial" charset="0"/>
                <a:ea typeface="+mn-ea"/>
                <a:cs typeface="+mn-cs"/>
              </a:rPr>
              <a:t> P, </a:t>
            </a:r>
            <a:r>
              <a:rPr lang="en-US" sz="1200" kern="1200" dirty="0" err="1" smtClean="0">
                <a:solidFill>
                  <a:schemeClr val="tx1"/>
                </a:solidFill>
                <a:latin typeface="Arial" charset="0"/>
                <a:ea typeface="+mn-ea"/>
                <a:cs typeface="+mn-cs"/>
              </a:rPr>
              <a:t>Ghiron</a:t>
            </a:r>
            <a:r>
              <a:rPr lang="en-US" sz="1200" kern="1200" dirty="0" smtClean="0">
                <a:solidFill>
                  <a:schemeClr val="tx1"/>
                </a:solidFill>
                <a:latin typeface="Arial" charset="0"/>
                <a:ea typeface="+mn-ea"/>
                <a:cs typeface="+mn-cs"/>
              </a:rPr>
              <a:t> L (Eds.), Scaling-up health delivery: From pilot innovations to policies and </a:t>
            </a:r>
            <a:r>
              <a:rPr lang="en-US" sz="1200" kern="1200" dirty="0" err="1" smtClean="0">
                <a:solidFill>
                  <a:schemeClr val="tx1"/>
                </a:solidFill>
                <a:latin typeface="Arial" charset="0"/>
                <a:ea typeface="+mn-ea"/>
                <a:cs typeface="+mn-cs"/>
              </a:rPr>
              <a:t>programmes</a:t>
            </a:r>
            <a:r>
              <a:rPr lang="en-US" sz="1200" kern="1200" dirty="0" smtClean="0">
                <a:solidFill>
                  <a:schemeClr val="tx1"/>
                </a:solidFill>
                <a:latin typeface="Arial" charset="0"/>
                <a:ea typeface="+mn-ea"/>
                <a:cs typeface="+mn-cs"/>
              </a:rPr>
              <a:t>. Geneva, Switzerland: World Heath Organization, 2007.</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rgbClr val="006600"/>
                </a:solidFill>
                <a:latin typeface="Arial" pitchFamily="34" charset="0"/>
                <a:cs typeface="Arial" pitchFamily="34" charset="0"/>
              </a:rPr>
              <a:t>(used in </a:t>
            </a:r>
            <a:r>
              <a:rPr lang="en-US" sz="1200" dirty="0" err="1" smtClean="0">
                <a:solidFill>
                  <a:srgbClr val="006600"/>
                </a:solidFill>
                <a:latin typeface="Arial" pitchFamily="34" charset="0"/>
                <a:cs typeface="Arial" pitchFamily="34" charset="0"/>
              </a:rPr>
              <a:t>McCannon</a:t>
            </a:r>
            <a:r>
              <a:rPr lang="en-US" sz="1200" dirty="0" smtClean="0">
                <a:solidFill>
                  <a:srgbClr val="006600"/>
                </a:solidFill>
                <a:latin typeface="Arial" pitchFamily="34" charset="0"/>
                <a:cs typeface="Arial" pitchFamily="34" charset="0"/>
              </a:rPr>
              <a:t> et al Sept. 2010, AHRQ Annual Meeting)</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solidFill>
                <a:srgbClr val="006600"/>
              </a:solidFill>
              <a:latin typeface="Arial" pitchFamily="34" charset="0"/>
              <a:cs typeface="Arial"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710C6EA3-116F-49BB-B404-B75772F69984}"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Norton WE, </a:t>
            </a:r>
            <a:r>
              <a:rPr lang="en-US" sz="1200" kern="1200" dirty="0" err="1" smtClean="0">
                <a:solidFill>
                  <a:schemeClr val="tx1"/>
                </a:solidFill>
                <a:latin typeface="Arial" charset="0"/>
                <a:ea typeface="+mn-ea"/>
                <a:cs typeface="+mn-cs"/>
              </a:rPr>
              <a:t>Mittman</a:t>
            </a:r>
            <a:r>
              <a:rPr lang="en-US" sz="1200" kern="1200" dirty="0" smtClean="0">
                <a:solidFill>
                  <a:schemeClr val="tx1"/>
                </a:solidFill>
                <a:latin typeface="Arial" charset="0"/>
                <a:ea typeface="+mn-ea"/>
                <a:cs typeface="+mn-cs"/>
              </a:rPr>
              <a:t> BS.  Scaling Up Health Promotion/Disease Prevention Programs in Community Settings:  Barriers, Facilitators, and Initial Recommendations. Jan 2010, Report submitted to Patrick and Catherine Weldon </a:t>
            </a:r>
            <a:r>
              <a:rPr lang="en-US" sz="1200" kern="1200" dirty="0" err="1" smtClean="0">
                <a:solidFill>
                  <a:schemeClr val="tx1"/>
                </a:solidFill>
                <a:latin typeface="Arial" charset="0"/>
                <a:ea typeface="+mn-ea"/>
                <a:cs typeface="+mn-cs"/>
              </a:rPr>
              <a:t>Donaghue</a:t>
            </a:r>
            <a:r>
              <a:rPr lang="en-US" sz="1200" kern="1200" dirty="0" smtClean="0">
                <a:solidFill>
                  <a:schemeClr val="tx1"/>
                </a:solidFill>
                <a:latin typeface="Arial" charset="0"/>
                <a:ea typeface="+mn-ea"/>
                <a:cs typeface="+mn-cs"/>
              </a:rPr>
              <a:t> Medical Research Foundation (available on </a:t>
            </a:r>
            <a:r>
              <a:rPr lang="en-US" sz="1200" kern="1200" dirty="0" err="1" smtClean="0">
                <a:solidFill>
                  <a:schemeClr val="tx1"/>
                </a:solidFill>
                <a:latin typeface="Arial" charset="0"/>
                <a:ea typeface="+mn-ea"/>
                <a:cs typeface="+mn-cs"/>
              </a:rPr>
              <a:t>sss.donaghue.org</a:t>
            </a:r>
            <a:r>
              <a:rPr lang="en-US" sz="1200" kern="1200" dirty="0" smtClean="0">
                <a:solidFill>
                  <a:schemeClr val="tx1"/>
                </a:solidFill>
                <a:latin typeface="Arial" charset="0"/>
                <a:ea typeface="+mn-ea"/>
                <a:cs typeface="+mn-cs"/>
              </a:rPr>
              <a:t>).</a:t>
            </a:r>
          </a:p>
          <a:p>
            <a:endParaRPr lang="en-US" dirty="0"/>
          </a:p>
        </p:txBody>
      </p:sp>
      <p:sp>
        <p:nvSpPr>
          <p:cNvPr id="4" name="Slide Number Placeholder 3"/>
          <p:cNvSpPr>
            <a:spLocks noGrp="1"/>
          </p:cNvSpPr>
          <p:nvPr>
            <p:ph type="sldNum" sz="quarter" idx="10"/>
          </p:nvPr>
        </p:nvSpPr>
        <p:spPr/>
        <p:txBody>
          <a:bodyPr/>
          <a:lstStyle/>
          <a:p>
            <a:pPr>
              <a:defRPr/>
            </a:pPr>
            <a:fld id="{710C6EA3-116F-49BB-B404-B75772F69984}"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710C6EA3-116F-49BB-B404-B75772F69984}"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err="1" smtClean="0">
                <a:solidFill>
                  <a:schemeClr val="tx1"/>
                </a:solidFill>
                <a:latin typeface="Arial" charset="0"/>
                <a:ea typeface="+mn-ea"/>
                <a:cs typeface="+mn-cs"/>
              </a:rPr>
              <a:t>Hartmann</a:t>
            </a:r>
            <a:r>
              <a:rPr lang="en-US" sz="1200" kern="1200" dirty="0" smtClean="0">
                <a:solidFill>
                  <a:schemeClr val="tx1"/>
                </a:solidFill>
                <a:latin typeface="Arial" charset="0"/>
                <a:ea typeface="+mn-ea"/>
                <a:cs typeface="+mn-cs"/>
              </a:rPr>
              <a:t>  A, Linn JF.  Scaling Up: A Framework and Lessons for Development Effectiveness from Literature and Practice. Brookings Institute (</a:t>
            </a:r>
            <a:r>
              <a:rPr lang="en-US" sz="1200" kern="1200" dirty="0" err="1" smtClean="0">
                <a:solidFill>
                  <a:schemeClr val="tx1"/>
                </a:solidFill>
                <a:latin typeface="Arial" charset="0"/>
                <a:ea typeface="+mn-ea"/>
                <a:cs typeface="+mn-cs"/>
              </a:rPr>
              <a:t>Wolfensohn</a:t>
            </a:r>
            <a:r>
              <a:rPr lang="en-US" sz="1200" kern="1200" dirty="0" smtClean="0">
                <a:solidFill>
                  <a:schemeClr val="tx1"/>
                </a:solidFill>
                <a:latin typeface="Arial" charset="0"/>
                <a:ea typeface="+mn-ea"/>
                <a:cs typeface="+mn-cs"/>
              </a:rPr>
              <a:t> Center for Development) Working Paper 5, Oct 2008. </a:t>
            </a:r>
          </a:p>
          <a:p>
            <a:endParaRPr lang="en-US" dirty="0"/>
          </a:p>
        </p:txBody>
      </p:sp>
      <p:sp>
        <p:nvSpPr>
          <p:cNvPr id="4" name="Slide Number Placeholder 3"/>
          <p:cNvSpPr>
            <a:spLocks noGrp="1"/>
          </p:cNvSpPr>
          <p:nvPr>
            <p:ph type="sldNum" sz="quarter" idx="10"/>
          </p:nvPr>
        </p:nvSpPr>
        <p:spPr/>
        <p:txBody>
          <a:bodyPr/>
          <a:lstStyle/>
          <a:p>
            <a:pPr>
              <a:defRPr/>
            </a:pPr>
            <a:fld id="{710C6EA3-116F-49BB-B404-B75772F69984}"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baseline="0" dirty="0" err="1" smtClean="0">
                <a:solidFill>
                  <a:schemeClr val="tx1"/>
                </a:solidFill>
                <a:latin typeface="Arial" charset="0"/>
                <a:ea typeface="+mn-ea"/>
                <a:cs typeface="+mn-cs"/>
              </a:rPr>
              <a:t>Uvin</a:t>
            </a:r>
            <a:r>
              <a:rPr lang="en-US" sz="1200" kern="1200" baseline="0" dirty="0" smtClean="0">
                <a:solidFill>
                  <a:schemeClr val="tx1"/>
                </a:solidFill>
                <a:latin typeface="Arial" charset="0"/>
                <a:ea typeface="+mn-ea"/>
                <a:cs typeface="+mn-cs"/>
              </a:rPr>
              <a:t>, P (1995). “Fighting Hunger at the Grassroots: Paths to Scaling Up,” </a:t>
            </a:r>
            <a:r>
              <a:rPr lang="en-US" sz="1200" i="1" kern="1200" baseline="0" dirty="0" smtClean="0">
                <a:solidFill>
                  <a:schemeClr val="tx1"/>
                </a:solidFill>
                <a:latin typeface="Arial" charset="0"/>
                <a:ea typeface="+mn-ea"/>
                <a:cs typeface="+mn-cs"/>
              </a:rPr>
              <a:t>World Development, 23(6): </a:t>
            </a:r>
            <a:r>
              <a:rPr lang="en-US" sz="1200" kern="1200" baseline="0" dirty="0" smtClean="0">
                <a:solidFill>
                  <a:schemeClr val="tx1"/>
                </a:solidFill>
                <a:latin typeface="Arial" charset="0"/>
                <a:ea typeface="+mn-ea"/>
                <a:cs typeface="+mn-cs"/>
              </a:rPr>
              <a:t>927-939. (Citation found in </a:t>
            </a:r>
            <a:r>
              <a:rPr lang="en-US" sz="1200" kern="1200" dirty="0" err="1" smtClean="0">
                <a:solidFill>
                  <a:schemeClr val="tx1"/>
                </a:solidFill>
                <a:latin typeface="Arial" charset="0"/>
                <a:ea typeface="+mn-ea"/>
                <a:cs typeface="+mn-cs"/>
              </a:rPr>
              <a:t>Hartmann</a:t>
            </a:r>
            <a:r>
              <a:rPr lang="en-US" sz="1200" kern="1200" dirty="0" smtClean="0">
                <a:solidFill>
                  <a:schemeClr val="tx1"/>
                </a:solidFill>
                <a:latin typeface="Arial" charset="0"/>
                <a:ea typeface="+mn-ea"/>
                <a:cs typeface="+mn-cs"/>
              </a:rPr>
              <a:t>  A, Linn JF.  Scaling Up: A Framework and Lessons for Development Effectiveness from Literature and Practice. Brookings Institute (</a:t>
            </a:r>
            <a:r>
              <a:rPr lang="en-US" sz="1200" kern="1200" dirty="0" err="1" smtClean="0">
                <a:solidFill>
                  <a:schemeClr val="tx1"/>
                </a:solidFill>
                <a:latin typeface="Arial" charset="0"/>
                <a:ea typeface="+mn-ea"/>
                <a:cs typeface="+mn-cs"/>
              </a:rPr>
              <a:t>Wolfensohn</a:t>
            </a:r>
            <a:r>
              <a:rPr lang="en-US" sz="1200" kern="1200" dirty="0" smtClean="0">
                <a:solidFill>
                  <a:schemeClr val="tx1"/>
                </a:solidFill>
                <a:latin typeface="Arial" charset="0"/>
                <a:ea typeface="+mn-ea"/>
                <a:cs typeface="+mn-cs"/>
              </a:rPr>
              <a:t> Center for Development) Working Paper 5, Oct 2008.)</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Arial" charset="0"/>
                <a:ea typeface="+mn-ea"/>
                <a:cs typeface="+mn-cs"/>
              </a:rPr>
              <a:t>Four types of scaling (</a:t>
            </a:r>
            <a:r>
              <a:rPr lang="en-US" sz="1200" kern="1200" dirty="0" err="1" smtClean="0">
                <a:solidFill>
                  <a:schemeClr val="tx1"/>
                </a:solidFill>
                <a:latin typeface="Arial" charset="0"/>
                <a:ea typeface="+mn-ea"/>
                <a:cs typeface="+mn-cs"/>
              </a:rPr>
              <a:t>Uvin</a:t>
            </a:r>
            <a:r>
              <a:rPr lang="en-US" sz="1200" kern="1200" dirty="0" smtClean="0">
                <a:solidFill>
                  <a:schemeClr val="tx1"/>
                </a:solidFill>
                <a:latin typeface="Arial" charset="0"/>
                <a:ea typeface="+mn-ea"/>
                <a:cs typeface="+mn-cs"/>
              </a:rPr>
              <a:t> 1995):</a:t>
            </a:r>
          </a:p>
          <a:p>
            <a:pPr lvl="0">
              <a:buFont typeface="Arial" pitchFamily="34" charset="0"/>
              <a:buChar char="•"/>
            </a:pPr>
            <a:r>
              <a:rPr lang="en-US" sz="1200" kern="1200" dirty="0" smtClean="0">
                <a:solidFill>
                  <a:schemeClr val="tx1"/>
                </a:solidFill>
                <a:latin typeface="Arial" charset="0"/>
                <a:ea typeface="+mn-ea"/>
                <a:cs typeface="+mn-cs"/>
              </a:rPr>
              <a:t>Quantitative/horizontal scaling –geographical spread;  </a:t>
            </a:r>
          </a:p>
          <a:p>
            <a:pPr lvl="0">
              <a:buFont typeface="Arial" pitchFamily="34" charset="0"/>
              <a:buChar char="•"/>
            </a:pPr>
            <a:r>
              <a:rPr lang="en-US" sz="1200" kern="1200" dirty="0" smtClean="0">
                <a:solidFill>
                  <a:schemeClr val="tx1"/>
                </a:solidFill>
                <a:latin typeface="Arial" charset="0"/>
                <a:ea typeface="+mn-ea"/>
                <a:cs typeface="+mn-cs"/>
              </a:rPr>
              <a:t>Functional scaling – increasing scope of activity;  </a:t>
            </a:r>
          </a:p>
          <a:p>
            <a:pPr lvl="0">
              <a:buFont typeface="Arial" pitchFamily="34" charset="0"/>
              <a:buChar char="•"/>
            </a:pPr>
            <a:r>
              <a:rPr lang="en-US" sz="1200" b="1" kern="1200" dirty="0" smtClean="0">
                <a:solidFill>
                  <a:schemeClr val="tx1"/>
                </a:solidFill>
                <a:latin typeface="Arial" charset="0"/>
                <a:ea typeface="+mn-ea"/>
                <a:cs typeface="+mn-cs"/>
              </a:rPr>
              <a:t>Political scaling </a:t>
            </a:r>
            <a:r>
              <a:rPr lang="en-US" sz="1200" kern="1200" dirty="0" smtClean="0">
                <a:solidFill>
                  <a:schemeClr val="tx1"/>
                </a:solidFill>
                <a:latin typeface="Arial" charset="0"/>
                <a:ea typeface="+mn-ea"/>
                <a:cs typeface="+mn-cs"/>
              </a:rPr>
              <a:t>– expansion through efforts to influence the political process and other stakeholder groups;</a:t>
            </a:r>
          </a:p>
          <a:p>
            <a:pPr lvl="0">
              <a:buFont typeface="Arial" pitchFamily="34" charset="0"/>
              <a:buChar char="•"/>
            </a:pPr>
            <a:r>
              <a:rPr lang="en-US" sz="1200" b="1" kern="1200" dirty="0" smtClean="0">
                <a:solidFill>
                  <a:schemeClr val="tx1"/>
                </a:solidFill>
                <a:latin typeface="Arial" charset="0"/>
                <a:ea typeface="+mn-ea"/>
                <a:cs typeface="+mn-cs"/>
              </a:rPr>
              <a:t>Organizational scalin</a:t>
            </a:r>
            <a:r>
              <a:rPr lang="en-US" sz="1200" kern="1200" dirty="0" smtClean="0">
                <a:solidFill>
                  <a:schemeClr val="tx1"/>
                </a:solidFill>
                <a:latin typeface="Arial" charset="0"/>
                <a:ea typeface="+mn-ea"/>
                <a:cs typeface="+mn-cs"/>
              </a:rPr>
              <a:t>g – expansion of the implementing organization, involvement of other existing institutions, or creating a new institution. </a:t>
            </a:r>
          </a:p>
          <a:p>
            <a:pPr lvl="0">
              <a:buFont typeface="Arial" pitchFamily="34" charset="0"/>
              <a:buNone/>
            </a:pPr>
            <a:endParaRPr lang="en-US" sz="1200" kern="1200" dirty="0" smtClean="0">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 typeface="Arial" pitchFamily="34" charset="0"/>
              <a:buNone/>
              <a:tabLst/>
              <a:defRPr/>
            </a:pPr>
            <a:r>
              <a:rPr lang="en-US" sz="1200" kern="1200" dirty="0" smtClean="0">
                <a:solidFill>
                  <a:schemeClr val="tx1"/>
                </a:solidFill>
                <a:latin typeface="Arial" charset="0"/>
                <a:ea typeface="+mn-ea"/>
                <a:cs typeface="+mn-cs"/>
              </a:rPr>
              <a:t>Going to Scale: Can we bring more benefits to more people more quickly?  Workshop Highlights (draft) presented by the CGIAR-NGO Committee and The Global Forum for Agricultural Research (with other organizations), April 2000. </a:t>
            </a:r>
          </a:p>
          <a:p>
            <a:pPr lvl="0">
              <a:buFont typeface="Arial" pitchFamily="34" charset="0"/>
              <a:buNone/>
            </a:pPr>
            <a:endParaRPr lang="en-US" sz="1200" kern="1200" dirty="0" smtClean="0">
              <a:solidFill>
                <a:schemeClr val="tx1"/>
              </a:solidFill>
              <a:latin typeface="Arial" charset="0"/>
              <a:ea typeface="+mn-ea"/>
              <a:cs typeface="+mn-cs"/>
            </a:endParaRPr>
          </a:p>
          <a:p>
            <a:pPr lvl="0">
              <a:buFont typeface="Arial" pitchFamily="34" charset="0"/>
              <a:buNone/>
            </a:pPr>
            <a:r>
              <a:rPr lang="en-US" sz="1200" kern="1200" dirty="0" smtClean="0">
                <a:solidFill>
                  <a:schemeClr val="tx1"/>
                </a:solidFill>
                <a:latin typeface="Arial" charset="0"/>
                <a:ea typeface="+mn-ea"/>
                <a:cs typeface="+mn-cs"/>
              </a:rPr>
              <a:t>Going to Scale</a:t>
            </a:r>
            <a:r>
              <a:rPr lang="en-US" sz="1200" kern="1200" baseline="0" dirty="0" smtClean="0">
                <a:solidFill>
                  <a:schemeClr val="tx1"/>
                </a:solidFill>
                <a:latin typeface="Arial" charset="0"/>
                <a:ea typeface="+mn-ea"/>
                <a:cs typeface="+mn-cs"/>
              </a:rPr>
              <a:t> (</a:t>
            </a:r>
            <a:r>
              <a:rPr lang="en-US" sz="1200" kern="1200" dirty="0" smtClean="0">
                <a:solidFill>
                  <a:schemeClr val="tx1"/>
                </a:solidFill>
                <a:latin typeface="Arial" charset="0"/>
                <a:ea typeface="+mn-ea"/>
                <a:cs typeface="+mn-cs"/>
              </a:rPr>
              <a:t>2000).  </a:t>
            </a:r>
          </a:p>
          <a:p>
            <a:pPr>
              <a:buFont typeface="Arial" pitchFamily="34" charset="0"/>
              <a:buChar char="•"/>
            </a:pPr>
            <a:r>
              <a:rPr lang="en-US" sz="1200" b="1" kern="1200" dirty="0" smtClean="0">
                <a:solidFill>
                  <a:schemeClr val="tx1"/>
                </a:solidFill>
                <a:latin typeface="Arial" charset="0"/>
                <a:ea typeface="+mn-ea"/>
                <a:cs typeface="+mn-cs"/>
              </a:rPr>
              <a:t>Scaling up or vertical scaling  (across institutional levels</a:t>
            </a:r>
            <a:r>
              <a:rPr lang="en-US" sz="1200" kern="1200" dirty="0" smtClean="0">
                <a:solidFill>
                  <a:schemeClr val="tx1"/>
                </a:solidFill>
                <a:latin typeface="Arial" charset="0"/>
                <a:ea typeface="+mn-ea"/>
                <a:cs typeface="+mn-cs"/>
              </a:rPr>
              <a:t>);</a:t>
            </a:r>
            <a:r>
              <a:rPr lang="en-US" sz="1200" kern="1200" baseline="0" dirty="0" smtClean="0">
                <a:solidFill>
                  <a:schemeClr val="tx1"/>
                </a:solidFill>
                <a:latin typeface="Arial" charset="0"/>
                <a:ea typeface="+mn-ea"/>
                <a:cs typeface="+mn-cs"/>
              </a:rPr>
              <a:t> It involves other sectors/stakeholder groups in the</a:t>
            </a:r>
          </a:p>
          <a:p>
            <a:r>
              <a:rPr lang="en-US" sz="1200" kern="1200" baseline="0" dirty="0" smtClean="0">
                <a:solidFill>
                  <a:schemeClr val="tx1"/>
                </a:solidFill>
                <a:latin typeface="Arial" charset="0"/>
                <a:ea typeface="+mn-ea"/>
                <a:cs typeface="+mn-cs"/>
              </a:rPr>
              <a:t>process of expansion</a:t>
            </a:r>
            <a:endParaRPr lang="en-US" sz="1200" kern="1200" dirty="0" smtClean="0">
              <a:solidFill>
                <a:schemeClr val="tx1"/>
              </a:solidFill>
              <a:latin typeface="Arial" charset="0"/>
              <a:ea typeface="+mn-ea"/>
              <a:cs typeface="+mn-cs"/>
            </a:endParaRPr>
          </a:p>
          <a:p>
            <a:pPr lvl="0">
              <a:buFont typeface="Arial" pitchFamily="34" charset="0"/>
              <a:buChar char="•"/>
            </a:pPr>
            <a:r>
              <a:rPr lang="en-US" sz="1200" b="1" kern="1200" dirty="0" smtClean="0">
                <a:solidFill>
                  <a:schemeClr val="tx1"/>
                </a:solidFill>
                <a:latin typeface="Arial" charset="0"/>
                <a:ea typeface="+mn-ea"/>
                <a:cs typeface="+mn-cs"/>
              </a:rPr>
              <a:t>scaling out or horizontal scaling </a:t>
            </a:r>
            <a:r>
              <a:rPr lang="en-US" sz="1200" kern="1200" dirty="0" smtClean="0">
                <a:solidFill>
                  <a:schemeClr val="tx1"/>
                </a:solidFill>
                <a:latin typeface="Arial" charset="0"/>
                <a:ea typeface="+mn-ea"/>
                <a:cs typeface="+mn-cs"/>
              </a:rPr>
              <a:t>(geographic, within same sector)– replication</a:t>
            </a:r>
            <a:r>
              <a:rPr lang="en-US" sz="1200" kern="1200" baseline="0" dirty="0" smtClean="0">
                <a:solidFill>
                  <a:schemeClr val="tx1"/>
                </a:solidFill>
                <a:latin typeface="Arial" charset="0"/>
                <a:ea typeface="+mn-ea"/>
                <a:cs typeface="+mn-cs"/>
              </a:rPr>
              <a:t> models</a:t>
            </a:r>
            <a:endParaRPr lang="en-US" sz="1200" kern="1200" dirty="0" smtClean="0">
              <a:solidFill>
                <a:schemeClr val="tx1"/>
              </a:solidFill>
              <a:latin typeface="Arial" charset="0"/>
              <a:ea typeface="+mn-ea"/>
              <a:cs typeface="+mn-cs"/>
            </a:endParaRPr>
          </a:p>
          <a:p>
            <a:pPr lvl="0">
              <a:buFont typeface="Arial" pitchFamily="34" charset="0"/>
              <a:buChar char="•"/>
            </a:pPr>
            <a:r>
              <a:rPr lang="en-US" sz="1200" kern="1200" dirty="0" smtClean="0">
                <a:solidFill>
                  <a:schemeClr val="tx1"/>
                </a:solidFill>
                <a:latin typeface="Arial" charset="0"/>
                <a:ea typeface="+mn-ea"/>
                <a:cs typeface="+mn-cs"/>
              </a:rPr>
              <a:t>combination or vertical and horizontal scaling (stair-step process).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dirty="0" smtClean="0">
              <a:solidFill>
                <a:schemeClr val="tx1"/>
              </a:solidFill>
              <a:latin typeface="Arial"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710C6EA3-116F-49BB-B404-B75772F69984}"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pPr lvl="0">
              <a:buFont typeface="Arial" pitchFamily="34" charset="0"/>
              <a:buNone/>
            </a:pPr>
            <a:endParaRPr lang="en-US" sz="1000" dirty="0" smtClean="0">
              <a:solidFill>
                <a:schemeClr val="tx1"/>
              </a:solidFill>
              <a:latin typeface="Arial" pitchFamily="34" charset="0"/>
              <a:cs typeface="Arial" pitchFamily="34" charset="0"/>
            </a:endParaRPr>
          </a:p>
          <a:p>
            <a:pPr lvl="0">
              <a:buFont typeface="Arial" pitchFamily="34" charset="0"/>
              <a:buChar char="•"/>
            </a:pPr>
            <a:endParaRPr lang="en-US" sz="1000" dirty="0" smtClean="0">
              <a:solidFill>
                <a:schemeClr val="tx1"/>
              </a:solidFill>
              <a:latin typeface="Arial" pitchFamily="34" charset="0"/>
              <a:cs typeface="Arial" pitchFamily="34" charset="0"/>
            </a:endParaRPr>
          </a:p>
          <a:p>
            <a:pPr lvl="0">
              <a:buFont typeface="Arial" pitchFamily="34" charset="0"/>
              <a:buChar char="•"/>
            </a:pPr>
            <a:endParaRPr lang="en-US" sz="1000" baseline="0" dirty="0" smtClean="0">
              <a:solidFill>
                <a:schemeClr val="tx1"/>
              </a:solidFill>
              <a:latin typeface="Arial" pitchFamily="34" charset="0"/>
              <a:cs typeface="Arial" pitchFamily="34" charset="0"/>
            </a:endParaRPr>
          </a:p>
          <a:p>
            <a:pPr marL="0" marR="0" lvl="0" indent="0" algn="l" defTabSz="914400" rtl="0" eaLnBrk="0" fontAlgn="base" latinLnBrk="0" hangingPunct="0">
              <a:lnSpc>
                <a:spcPct val="100000"/>
              </a:lnSpc>
              <a:spcBef>
                <a:spcPct val="30000"/>
              </a:spcBef>
              <a:spcAft>
                <a:spcPct val="0"/>
              </a:spcAft>
              <a:buClrTx/>
              <a:buSzTx/>
              <a:buFont typeface="Arial" pitchFamily="34" charset="0"/>
              <a:buNone/>
              <a:tabLst/>
              <a:defRPr/>
            </a:pPr>
            <a:endParaRPr lang="en-US" sz="1000" dirty="0" smtClean="0">
              <a:solidFill>
                <a:schemeClr val="tx1"/>
              </a:solidFill>
              <a:latin typeface="Arial" pitchFamily="34" charset="0"/>
              <a:cs typeface="Arial" pitchFamily="34" charset="0"/>
            </a:endParaRPr>
          </a:p>
          <a:p>
            <a:pPr lvl="0">
              <a:buFont typeface="Arial" pitchFamily="34" charset="0"/>
              <a:buChar char="•"/>
            </a:pPr>
            <a:endParaRPr lang="en-US" sz="1000" dirty="0" smtClean="0">
              <a:solidFill>
                <a:schemeClr val="tx1"/>
              </a:solidFill>
              <a:latin typeface="Arial" pitchFamily="34" charset="0"/>
              <a:cs typeface="Arial" pitchFamily="34" charset="0"/>
            </a:endParaRPr>
          </a:p>
          <a:p>
            <a:pPr lvl="0">
              <a:buFont typeface="Arial" pitchFamily="34" charset="0"/>
              <a:buChar char="•"/>
            </a:pPr>
            <a:endParaRPr lang="en-US" sz="1000" dirty="0" smtClean="0">
              <a:solidFill>
                <a:schemeClr val="tx1"/>
              </a:solidFill>
              <a:latin typeface="Arial" pitchFamily="34" charset="0"/>
              <a:cs typeface="Arial" pitchFamily="34" charset="0"/>
            </a:endParaRPr>
          </a:p>
          <a:p>
            <a:r>
              <a:rPr lang="en-US" sz="1000" baseline="0" dirty="0" smtClean="0">
                <a:solidFill>
                  <a:schemeClr val="tx1"/>
                </a:solidFill>
                <a:latin typeface="Arial" pitchFamily="34" charset="0"/>
                <a:cs typeface="Arial" pitchFamily="34" charset="0"/>
              </a:rPr>
              <a:t>Intermediary organization role: </a:t>
            </a:r>
            <a:r>
              <a:rPr lang="en-US" sz="1000" kern="1200" baseline="0" dirty="0" smtClean="0">
                <a:solidFill>
                  <a:schemeClr val="tx1"/>
                </a:solidFill>
                <a:latin typeface="Arial" charset="0"/>
                <a:ea typeface="+mn-ea"/>
                <a:cs typeface="+mn-cs"/>
              </a:rPr>
              <a:t>conducting visioning and planning exercises; project evaluation and process</a:t>
            </a:r>
          </a:p>
          <a:p>
            <a:r>
              <a:rPr lang="en-US" sz="1000" kern="1200" baseline="0" dirty="0" smtClean="0">
                <a:solidFill>
                  <a:schemeClr val="tx1"/>
                </a:solidFill>
                <a:latin typeface="Arial" charset="0"/>
                <a:ea typeface="+mn-ea"/>
                <a:cs typeface="+mn-cs"/>
              </a:rPr>
              <a:t>documentation; political mapping and stakeholder assessment; coalition building; design and conduct of advocacy</a:t>
            </a:r>
          </a:p>
          <a:p>
            <a:r>
              <a:rPr lang="en-US" sz="1000" kern="1200" baseline="0" dirty="0" smtClean="0">
                <a:solidFill>
                  <a:schemeClr val="tx1"/>
                </a:solidFill>
                <a:latin typeface="Arial" charset="0"/>
                <a:ea typeface="+mn-ea"/>
                <a:cs typeface="+mn-cs"/>
              </a:rPr>
              <a:t>campaigns; fundraising; forming innovative partnerships. (Cooley and Kohl)</a:t>
            </a:r>
          </a:p>
          <a:p>
            <a:endParaRPr lang="en-US" sz="1000" kern="1200" baseline="0" dirty="0" smtClean="0">
              <a:solidFill>
                <a:schemeClr val="tx1"/>
              </a:solidFill>
              <a:latin typeface="Arial" charset="0"/>
              <a:ea typeface="+mn-ea"/>
              <a:cs typeface="+mn-cs"/>
            </a:endParaRPr>
          </a:p>
          <a:p>
            <a:endParaRPr lang="en-US" sz="1000" kern="1200" baseline="0" dirty="0" smtClean="0">
              <a:solidFill>
                <a:schemeClr val="tx1"/>
              </a:solidFill>
              <a:latin typeface="Arial" charset="0"/>
              <a:ea typeface="+mn-ea"/>
              <a:cs typeface="+mn-cs"/>
            </a:endParaRPr>
          </a:p>
          <a:p>
            <a:endParaRPr lang="en-US" sz="1000" dirty="0" smtClean="0">
              <a:solidFill>
                <a:schemeClr val="tx1"/>
              </a:solidFill>
              <a:latin typeface="Arial" pitchFamily="34" charset="0"/>
              <a:cs typeface="Arial"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000" baseline="0" dirty="0" smtClean="0">
              <a:solidFill>
                <a:schemeClr val="tx1"/>
              </a:solidFill>
              <a:latin typeface="Arial" pitchFamily="34" charset="0"/>
              <a:cs typeface="Arial"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000" baseline="0" dirty="0" smtClean="0">
              <a:solidFill>
                <a:schemeClr val="tx1"/>
              </a:solidFill>
              <a:latin typeface="Arial" pitchFamily="34" charset="0"/>
              <a:cs typeface="Arial" pitchFamily="34" charset="0"/>
            </a:endParaRPr>
          </a:p>
          <a:p>
            <a:pPr lvl="0">
              <a:buFont typeface="Arial" pitchFamily="34" charset="0"/>
              <a:buNone/>
            </a:pPr>
            <a:endParaRPr lang="en-US" sz="1000" dirty="0" smtClean="0">
              <a:solidFill>
                <a:schemeClr val="tx1"/>
              </a:solidFill>
              <a:latin typeface="Arial" pitchFamily="34" charset="0"/>
              <a:cs typeface="Arial"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000" dirty="0" smtClean="0">
                <a:solidFill>
                  <a:schemeClr val="tx1"/>
                </a:solidFill>
                <a:latin typeface="Arial" pitchFamily="34" charset="0"/>
                <a:cs typeface="Arial" pitchFamily="34" charset="0"/>
              </a:rPr>
              <a:t> </a:t>
            </a:r>
            <a:r>
              <a:rPr lang="en-US" sz="1000" baseline="30000" dirty="0" smtClean="0">
                <a:solidFill>
                  <a:schemeClr val="tx1"/>
                </a:solidFill>
                <a:latin typeface="Arial" pitchFamily="34" charset="0"/>
                <a:cs typeface="Arial" pitchFamily="34" charset="0"/>
              </a:rPr>
              <a:t>1</a:t>
            </a:r>
            <a:r>
              <a:rPr lang="en-US" sz="1000" dirty="0" smtClean="0">
                <a:solidFill>
                  <a:schemeClr val="tx1"/>
                </a:solidFill>
                <a:latin typeface="Arial" pitchFamily="34" charset="0"/>
                <a:cs typeface="Arial" pitchFamily="34" charset="0"/>
              </a:rPr>
              <a:t> </a:t>
            </a:r>
            <a:r>
              <a:rPr lang="en-US" sz="1000" kern="1200" dirty="0" smtClean="0">
                <a:solidFill>
                  <a:schemeClr val="tx1"/>
                </a:solidFill>
                <a:latin typeface="Arial" charset="0"/>
                <a:ea typeface="+mn-ea"/>
                <a:cs typeface="+mn-cs"/>
              </a:rPr>
              <a:t>Simmons R, </a:t>
            </a:r>
            <a:r>
              <a:rPr lang="en-US" sz="1000" kern="1200" dirty="0" err="1" smtClean="0">
                <a:solidFill>
                  <a:schemeClr val="tx1"/>
                </a:solidFill>
                <a:latin typeface="Arial" charset="0"/>
                <a:ea typeface="+mn-ea"/>
                <a:cs typeface="+mn-cs"/>
              </a:rPr>
              <a:t>Shiffman</a:t>
            </a:r>
            <a:r>
              <a:rPr lang="en-US" sz="1000" kern="1200" dirty="0" smtClean="0">
                <a:solidFill>
                  <a:schemeClr val="tx1"/>
                </a:solidFill>
                <a:latin typeface="Arial" charset="0"/>
                <a:ea typeface="+mn-ea"/>
                <a:cs typeface="+mn-cs"/>
              </a:rPr>
              <a:t>, J. Scaling-up health service innovations: A framework for action. In Simmons R, </a:t>
            </a:r>
            <a:r>
              <a:rPr lang="en-US" sz="1000" kern="1200" dirty="0" err="1" smtClean="0">
                <a:solidFill>
                  <a:schemeClr val="tx1"/>
                </a:solidFill>
                <a:latin typeface="Arial" charset="0"/>
                <a:ea typeface="+mn-ea"/>
                <a:cs typeface="+mn-cs"/>
              </a:rPr>
              <a:t>Fajans</a:t>
            </a:r>
            <a:r>
              <a:rPr lang="en-US" sz="1000" kern="1200" dirty="0" smtClean="0">
                <a:solidFill>
                  <a:schemeClr val="tx1"/>
                </a:solidFill>
                <a:latin typeface="Arial" charset="0"/>
                <a:ea typeface="+mn-ea"/>
                <a:cs typeface="+mn-cs"/>
              </a:rPr>
              <a:t> P, </a:t>
            </a:r>
            <a:r>
              <a:rPr lang="en-US" sz="1000" kern="1200" dirty="0" err="1" smtClean="0">
                <a:solidFill>
                  <a:schemeClr val="tx1"/>
                </a:solidFill>
                <a:latin typeface="Arial" charset="0"/>
                <a:ea typeface="+mn-ea"/>
                <a:cs typeface="+mn-cs"/>
              </a:rPr>
              <a:t>Ghiron</a:t>
            </a:r>
            <a:r>
              <a:rPr lang="en-US" sz="1000" kern="1200" dirty="0" smtClean="0">
                <a:solidFill>
                  <a:schemeClr val="tx1"/>
                </a:solidFill>
                <a:latin typeface="Arial" charset="0"/>
                <a:ea typeface="+mn-ea"/>
                <a:cs typeface="+mn-cs"/>
              </a:rPr>
              <a:t> L (Eds.), Scaling-up health delivery: From pilot innovations to policies and </a:t>
            </a:r>
            <a:r>
              <a:rPr lang="en-US" sz="1000" kern="1200" dirty="0" err="1" smtClean="0">
                <a:solidFill>
                  <a:schemeClr val="tx1"/>
                </a:solidFill>
                <a:latin typeface="Arial" charset="0"/>
                <a:ea typeface="+mn-ea"/>
                <a:cs typeface="+mn-cs"/>
              </a:rPr>
              <a:t>programmes</a:t>
            </a:r>
            <a:r>
              <a:rPr lang="en-US" sz="1000" kern="1200" dirty="0" smtClean="0">
                <a:solidFill>
                  <a:schemeClr val="tx1"/>
                </a:solidFill>
                <a:latin typeface="Arial" charset="0"/>
                <a:ea typeface="+mn-ea"/>
                <a:cs typeface="+mn-cs"/>
              </a:rPr>
              <a:t>. Geneva, Switzerland: World Heath Organization, 2007.</a:t>
            </a:r>
            <a:endParaRPr lang="en-US" sz="1000" kern="1200" baseline="0" dirty="0" smtClean="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000" kern="1200" baseline="0" dirty="0" smtClean="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000" dirty="0" smtClean="0">
              <a:solidFill>
                <a:schemeClr val="tx1"/>
              </a:solidFill>
              <a:latin typeface="Arial" pitchFamily="34" charset="0"/>
              <a:cs typeface="Arial"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000" kern="1200" dirty="0" smtClean="0">
                <a:solidFill>
                  <a:schemeClr val="tx1"/>
                </a:solidFill>
                <a:latin typeface="Arial" charset="0"/>
                <a:ea typeface="+mn-ea"/>
                <a:cs typeface="+mn-cs"/>
              </a:rPr>
              <a:t>Cooley  L, Kohl R. Scaling Up: From Vision to Large Scale Change --A Management Framework for Practitioners. Management Science International. Washington DC, March 2006.</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000" kern="1200" dirty="0" smtClean="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000" kern="1200" dirty="0" err="1" smtClean="0">
                <a:solidFill>
                  <a:schemeClr val="tx1"/>
                </a:solidFill>
                <a:latin typeface="Arial" charset="0"/>
                <a:ea typeface="+mn-ea"/>
                <a:cs typeface="+mn-cs"/>
              </a:rPr>
              <a:t>McCannon</a:t>
            </a:r>
            <a:r>
              <a:rPr lang="en-US" sz="1000" kern="1200" dirty="0" smtClean="0">
                <a:solidFill>
                  <a:schemeClr val="tx1"/>
                </a:solidFill>
                <a:latin typeface="Arial" charset="0"/>
                <a:ea typeface="+mn-ea"/>
                <a:cs typeface="+mn-cs"/>
              </a:rPr>
              <a:t> CJ, Berwick D, </a:t>
            </a:r>
            <a:r>
              <a:rPr lang="en-US" sz="1000" kern="1200" dirty="0" err="1" smtClean="0">
                <a:solidFill>
                  <a:schemeClr val="tx1"/>
                </a:solidFill>
                <a:latin typeface="Arial" charset="0"/>
                <a:ea typeface="+mn-ea"/>
                <a:cs typeface="+mn-cs"/>
              </a:rPr>
              <a:t>Massoud</a:t>
            </a:r>
            <a:r>
              <a:rPr lang="en-US" sz="1000" kern="1200" dirty="0" smtClean="0">
                <a:solidFill>
                  <a:schemeClr val="tx1"/>
                </a:solidFill>
                <a:latin typeface="Arial" charset="0"/>
                <a:ea typeface="+mn-ea"/>
                <a:cs typeface="+mn-cs"/>
              </a:rPr>
              <a:t> MR. The Science of Large Scale Change. </a:t>
            </a:r>
            <a:r>
              <a:rPr lang="en-US" sz="1000" i="1" kern="1200" dirty="0" smtClean="0">
                <a:solidFill>
                  <a:schemeClr val="tx1"/>
                </a:solidFill>
                <a:latin typeface="Arial" charset="0"/>
                <a:ea typeface="+mn-ea"/>
                <a:cs typeface="+mn-cs"/>
              </a:rPr>
              <a:t>JAMA</a:t>
            </a:r>
            <a:r>
              <a:rPr lang="en-US" sz="1000" kern="1200" dirty="0" smtClean="0">
                <a:solidFill>
                  <a:schemeClr val="tx1"/>
                </a:solidFill>
                <a:latin typeface="Arial" charset="0"/>
                <a:ea typeface="+mn-ea"/>
                <a:cs typeface="+mn-cs"/>
              </a:rPr>
              <a:t>. 2007; 298(16):1937-1939. http://jama.ama-assn.org/cgi/content/full/298/16/1937.</a:t>
            </a:r>
            <a:r>
              <a:rPr lang="en-US" sz="1000" kern="1200" baseline="0" dirty="0" smtClean="0">
                <a:solidFill>
                  <a:schemeClr val="tx1"/>
                </a:solidFill>
                <a:latin typeface="Arial" charset="0"/>
                <a:ea typeface="+mn-ea"/>
                <a:cs typeface="+mn-cs"/>
              </a:rPr>
              <a:t> </a:t>
            </a:r>
            <a:endParaRPr lang="en-US" sz="1000" kern="1200" dirty="0" smtClean="0">
              <a:solidFill>
                <a:schemeClr val="tx1"/>
              </a:solidFill>
              <a:latin typeface="Arial" charset="0"/>
              <a:ea typeface="+mn-ea"/>
              <a:cs typeface="+mn-cs"/>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000" dirty="0" smtClean="0">
              <a:solidFill>
                <a:schemeClr val="tx1"/>
              </a:solidFill>
              <a:latin typeface="Arial" pitchFamily="34" charset="0"/>
              <a:cs typeface="Arial"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000" kern="1200" dirty="0" smtClean="0">
                <a:solidFill>
                  <a:schemeClr val="tx1"/>
                </a:solidFill>
                <a:latin typeface="Arial" charset="0"/>
                <a:ea typeface="+mn-ea"/>
                <a:cs typeface="+mn-cs"/>
              </a:rPr>
              <a:t>Yuan CT, </a:t>
            </a:r>
            <a:r>
              <a:rPr lang="en-US" sz="1000" kern="1200" dirty="0" err="1" smtClean="0">
                <a:solidFill>
                  <a:schemeClr val="tx1"/>
                </a:solidFill>
                <a:latin typeface="Arial" charset="0"/>
                <a:ea typeface="+mn-ea"/>
                <a:cs typeface="+mn-cs"/>
              </a:rPr>
              <a:t>Nembhard</a:t>
            </a:r>
            <a:r>
              <a:rPr lang="en-US" sz="1000" kern="1200" dirty="0" smtClean="0">
                <a:solidFill>
                  <a:schemeClr val="tx1"/>
                </a:solidFill>
                <a:latin typeface="Arial" charset="0"/>
                <a:ea typeface="+mn-ea"/>
                <a:cs typeface="+mn-cs"/>
              </a:rPr>
              <a:t> IM, Stern AF, Brush JE, </a:t>
            </a:r>
            <a:r>
              <a:rPr lang="en-US" sz="1000" kern="1200" dirty="0" err="1" smtClean="0">
                <a:solidFill>
                  <a:schemeClr val="tx1"/>
                </a:solidFill>
                <a:latin typeface="Arial" charset="0"/>
                <a:ea typeface="+mn-ea"/>
                <a:cs typeface="+mn-cs"/>
              </a:rPr>
              <a:t>Krumholz</a:t>
            </a:r>
            <a:r>
              <a:rPr lang="en-US" sz="1000" kern="1200" dirty="0" smtClean="0">
                <a:solidFill>
                  <a:schemeClr val="tx1"/>
                </a:solidFill>
                <a:latin typeface="Arial" charset="0"/>
                <a:ea typeface="+mn-ea"/>
                <a:cs typeface="+mn-cs"/>
              </a:rPr>
              <a:t> HM, Bradley EH.  Blueprint for the Dissemination of Evidence-Based Practices in Health Care. The Commonwealth Fund. Issue Brief, May 2010.</a:t>
            </a:r>
          </a:p>
        </p:txBody>
      </p:sp>
      <p:sp>
        <p:nvSpPr>
          <p:cNvPr id="4" name="Slide Number Placeholder 3"/>
          <p:cNvSpPr>
            <a:spLocks noGrp="1"/>
          </p:cNvSpPr>
          <p:nvPr>
            <p:ph type="sldNum" sz="quarter" idx="10"/>
          </p:nvPr>
        </p:nvSpPr>
        <p:spPr/>
        <p:txBody>
          <a:bodyPr/>
          <a:lstStyle/>
          <a:p>
            <a:pPr>
              <a:defRPr/>
            </a:pPr>
            <a:fld id="{9A50B927-2FF9-41B0-9F86-DD74544C36F3}"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dirty="0" smtClean="0">
                <a:solidFill>
                  <a:schemeClr val="tx1"/>
                </a:solidFill>
              </a:rPr>
              <a:t>The Innovation:  much study</a:t>
            </a:r>
            <a:r>
              <a:rPr lang="en-US" sz="1200" baseline="0" dirty="0" smtClean="0">
                <a:solidFill>
                  <a:schemeClr val="tx1"/>
                </a:solidFill>
              </a:rPr>
              <a:t> here, starting with Rogers,  followed by </a:t>
            </a:r>
            <a:r>
              <a:rPr lang="en-US" sz="1200" baseline="0" dirty="0" err="1" smtClean="0">
                <a:solidFill>
                  <a:schemeClr val="tx1"/>
                </a:solidFill>
              </a:rPr>
              <a:t>Greenhaigh</a:t>
            </a:r>
            <a:r>
              <a:rPr lang="en-US" sz="1200" baseline="0" dirty="0" smtClean="0">
                <a:solidFill>
                  <a:schemeClr val="tx1"/>
                </a:solidFill>
              </a:rPr>
              <a:t> .  Innovations that spread are</a:t>
            </a:r>
            <a:endParaRPr lang="en-US" sz="1200" dirty="0" smtClean="0">
              <a:solidFill>
                <a:schemeClr val="tx1"/>
              </a:solidFill>
            </a:endParaRPr>
          </a:p>
          <a:p>
            <a:pPr lvl="0">
              <a:buFont typeface="Arial" pitchFamily="34" charset="0"/>
              <a:buChar char="•"/>
            </a:pPr>
            <a:r>
              <a:rPr lang="en-US" sz="1200" dirty="0" smtClean="0">
                <a:solidFill>
                  <a:schemeClr val="tx1"/>
                </a:solidFill>
                <a:latin typeface="Arial" pitchFamily="34" charset="0"/>
                <a:cs typeface="Arial" pitchFamily="34" charset="0"/>
              </a:rPr>
              <a:t>Credible, relevant, compatible, “</a:t>
            </a:r>
            <a:r>
              <a:rPr lang="en-US" sz="1200" dirty="0" err="1" smtClean="0">
                <a:solidFill>
                  <a:schemeClr val="tx1"/>
                </a:solidFill>
                <a:latin typeface="Arial" pitchFamily="34" charset="0"/>
                <a:cs typeface="Arial" pitchFamily="34" charset="0"/>
              </a:rPr>
              <a:t>trialable</a:t>
            </a:r>
            <a:r>
              <a:rPr lang="en-US" sz="1200" dirty="0" smtClean="0">
                <a:solidFill>
                  <a:schemeClr val="tx1"/>
                </a:solidFill>
                <a:latin typeface="Arial" pitchFamily="34" charset="0"/>
                <a:cs typeface="Arial" pitchFamily="34" charset="0"/>
              </a:rPr>
              <a:t>”/testable.</a:t>
            </a:r>
            <a:r>
              <a:rPr lang="en-US" sz="1200" baseline="30000" dirty="0" smtClean="0">
                <a:solidFill>
                  <a:schemeClr val="tx1"/>
                </a:solidFill>
                <a:latin typeface="Arial" pitchFamily="34" charset="0"/>
                <a:cs typeface="Arial" pitchFamily="34" charset="0"/>
              </a:rPr>
              <a:t>1</a:t>
            </a:r>
          </a:p>
          <a:p>
            <a:pPr lvl="0">
              <a:buFont typeface="Arial" pitchFamily="34" charset="0"/>
              <a:buChar char="•"/>
            </a:pPr>
            <a:r>
              <a:rPr lang="en-US" sz="1200" dirty="0" smtClean="0">
                <a:solidFill>
                  <a:schemeClr val="tx1"/>
                </a:solidFill>
                <a:latin typeface="Arial" pitchFamily="34" charset="0"/>
                <a:cs typeface="Arial" pitchFamily="34" charset="0"/>
              </a:rPr>
              <a:t>Simple vs. complex</a:t>
            </a:r>
          </a:p>
          <a:p>
            <a:pPr lvl="0">
              <a:buFont typeface="Arial" pitchFamily="34" charset="0"/>
              <a:buChar char="•"/>
            </a:pPr>
            <a:endParaRPr lang="en-US" sz="1200" dirty="0" smtClean="0">
              <a:solidFill>
                <a:schemeClr val="tx1"/>
              </a:solidFill>
              <a:latin typeface="Arial" pitchFamily="34" charset="0"/>
              <a:cs typeface="Arial" pitchFamily="34" charset="0"/>
            </a:endParaRPr>
          </a:p>
          <a:p>
            <a:pPr lvl="0">
              <a:buFont typeface="Arial" pitchFamily="34" charset="0"/>
              <a:buNone/>
            </a:pPr>
            <a:r>
              <a:rPr lang="en-US" sz="1200" dirty="0" smtClean="0">
                <a:solidFill>
                  <a:schemeClr val="tx1"/>
                </a:solidFill>
                <a:latin typeface="Arial" pitchFamily="34" charset="0"/>
                <a:cs typeface="Arial" pitchFamily="34" charset="0"/>
              </a:rPr>
              <a:t>Recent</a:t>
            </a:r>
            <a:r>
              <a:rPr lang="en-US" sz="1200" baseline="0" dirty="0" smtClean="0">
                <a:solidFill>
                  <a:schemeClr val="tx1"/>
                </a:solidFill>
                <a:latin typeface="Arial" pitchFamily="34" charset="0"/>
                <a:cs typeface="Arial" pitchFamily="34" charset="0"/>
              </a:rPr>
              <a:t> SUS event</a:t>
            </a:r>
          </a:p>
          <a:p>
            <a:pPr lvl="0">
              <a:buFont typeface="Arial" pitchFamily="34" charset="0"/>
              <a:buChar char="•"/>
            </a:pPr>
            <a:r>
              <a:rPr lang="en-US" sz="1200" baseline="0" dirty="0" smtClean="0">
                <a:solidFill>
                  <a:schemeClr val="tx1"/>
                </a:solidFill>
                <a:latin typeface="Arial" pitchFamily="34" charset="0"/>
                <a:cs typeface="Arial" pitchFamily="34" charset="0"/>
              </a:rPr>
              <a:t>Focus on Cost Efficiency</a:t>
            </a:r>
          </a:p>
          <a:p>
            <a:pPr lvl="0">
              <a:buFont typeface="Arial" pitchFamily="34" charset="0"/>
              <a:buChar char="•"/>
            </a:pPr>
            <a:r>
              <a:rPr lang="en-US" sz="1200" baseline="0" dirty="0" smtClean="0">
                <a:solidFill>
                  <a:schemeClr val="tx1"/>
                </a:solidFill>
                <a:latin typeface="Arial" pitchFamily="34" charset="0"/>
                <a:cs typeface="Arial" pitchFamily="34" charset="0"/>
              </a:rPr>
              <a:t>ROI</a:t>
            </a:r>
          </a:p>
          <a:p>
            <a:pPr lvl="0">
              <a:buFont typeface="Arial" pitchFamily="34" charset="0"/>
              <a:buChar char="•"/>
            </a:pPr>
            <a:r>
              <a:rPr lang="en-US" sz="1200" baseline="0" dirty="0" smtClean="0">
                <a:solidFill>
                  <a:schemeClr val="tx1"/>
                </a:solidFill>
                <a:latin typeface="Arial" pitchFamily="34" charset="0"/>
                <a:cs typeface="Arial" pitchFamily="34" charset="0"/>
              </a:rPr>
              <a:t>Core vs. tailored components</a:t>
            </a:r>
          </a:p>
          <a:p>
            <a:pPr lvl="0">
              <a:buFont typeface="Arial" pitchFamily="34" charset="0"/>
              <a:buChar char="•"/>
            </a:pPr>
            <a:endParaRPr lang="en-US" sz="1200" baseline="0" dirty="0" smtClean="0">
              <a:solidFill>
                <a:schemeClr val="tx1"/>
              </a:solidFill>
              <a:latin typeface="Arial" pitchFamily="34" charset="0"/>
              <a:cs typeface="Arial"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chemeClr val="tx1"/>
                </a:solidFill>
              </a:rPr>
              <a:t>Rogers, E. M. (2003). </a:t>
            </a:r>
            <a:r>
              <a:rPr lang="en-US" sz="1200" i="1" dirty="0" smtClean="0">
                <a:solidFill>
                  <a:schemeClr val="tx1"/>
                </a:solidFill>
              </a:rPr>
              <a:t>Diffusions of Innovations</a:t>
            </a:r>
            <a:r>
              <a:rPr lang="en-US" sz="1200" dirty="0" smtClean="0">
                <a:solidFill>
                  <a:schemeClr val="tx1"/>
                </a:solidFill>
              </a:rPr>
              <a:t>. New York: Free Press. Fifth Edition.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solidFill>
                <a:schemeClr val="tx1"/>
              </a:solidFill>
              <a:latin typeface="Arial" pitchFamily="34" charset="0"/>
              <a:cs typeface="Arial"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err="1" smtClean="0">
                <a:solidFill>
                  <a:schemeClr val="tx1"/>
                </a:solidFill>
              </a:rPr>
              <a:t>Greenhalgh</a:t>
            </a:r>
            <a:r>
              <a:rPr lang="en-US" sz="1200" dirty="0" smtClean="0">
                <a:solidFill>
                  <a:schemeClr val="tx1"/>
                </a:solidFill>
              </a:rPr>
              <a:t>, T., Robert, G., Macfarlane, F., Bate, P., &amp; </a:t>
            </a:r>
            <a:r>
              <a:rPr lang="en-US" sz="1200" dirty="0" err="1" smtClean="0">
                <a:solidFill>
                  <a:schemeClr val="tx1"/>
                </a:solidFill>
              </a:rPr>
              <a:t>Kyriakidou</a:t>
            </a:r>
            <a:r>
              <a:rPr lang="en-US" sz="1200" dirty="0" smtClean="0">
                <a:solidFill>
                  <a:schemeClr val="tx1"/>
                </a:solidFill>
              </a:rPr>
              <a:t>, O. (2004). Diffusion of Innovations in Service Organizations: Systematic Review and Recommendations. </a:t>
            </a:r>
            <a:r>
              <a:rPr lang="en-US" sz="1200" i="1" dirty="0" smtClean="0">
                <a:solidFill>
                  <a:schemeClr val="tx1"/>
                </a:solidFill>
              </a:rPr>
              <a:t>Milbank Quarterly, 82</a:t>
            </a:r>
            <a:r>
              <a:rPr lang="en-US" sz="1200" dirty="0" smtClean="0">
                <a:solidFill>
                  <a:schemeClr val="tx1"/>
                </a:solidFill>
              </a:rPr>
              <a:t>(4), 581-629.</a:t>
            </a:r>
          </a:p>
          <a:p>
            <a:pPr lvl="0">
              <a:buFont typeface="Arial" pitchFamily="34" charset="0"/>
              <a:buChar char="•"/>
            </a:pPr>
            <a:endParaRPr lang="en-US" sz="1200" dirty="0" smtClean="0">
              <a:solidFill>
                <a:schemeClr val="tx1"/>
              </a:solidFill>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pPr>
              <a:defRPr/>
            </a:pPr>
            <a:fld id="{9A50B927-2FF9-41B0-9F86-DD74544C36F3}"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5.jpeg"/><Relationship Id="rId6" Type="http://schemas.openxmlformats.org/officeDocument/2006/relationships/image" Target="../media/image6.jpeg"/><Relationship Id="rId7" Type="http://schemas.openxmlformats.org/officeDocument/2006/relationships/image" Target="../media/image7.png"/><Relationship Id="rId1" Type="http://schemas.openxmlformats.org/officeDocument/2006/relationships/slideMaster" Target="../slideMasters/slideMaster6.xml"/><Relationship Id="rId2" Type="http://schemas.openxmlformats.org/officeDocument/2006/relationships/hyperlink" Target="http://www.innovations.ahrq.gov/index.aspx" TargetMode="Externa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xmlns:p14="http://schemas.microsoft.com/office/powerpoint/2010/mai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219200"/>
            <a:ext cx="2076450" cy="4800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19200"/>
            <a:ext cx="6076950" cy="4800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1219200"/>
            <a:ext cx="83058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xmlns:p14="http://schemas.microsoft.com/office/powerpoint/2010/mai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2332038"/>
            <a:ext cx="4038600" cy="3687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2332038"/>
            <a:ext cx="4038600" cy="3687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219200"/>
            <a:ext cx="2076450" cy="4800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19200"/>
            <a:ext cx="6076950" cy="4800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1219200"/>
            <a:ext cx="83058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xmlns:p14="http://schemas.microsoft.com/office/powerpoint/2010/mai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2332038"/>
            <a:ext cx="4038600" cy="3687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2332038"/>
            <a:ext cx="4038600" cy="3687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p:wipe dir="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wipe dir="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219200"/>
            <a:ext cx="2076450" cy="4800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19200"/>
            <a:ext cx="6076950" cy="4800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1219200"/>
            <a:ext cx="83058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xmlns:p14="http://schemas.microsoft.com/office/powerpoint/2010/main">
    <p:wipe dir="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2332038"/>
            <a:ext cx="4038600" cy="3687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2332038"/>
            <a:ext cx="4038600" cy="3687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2332038"/>
            <a:ext cx="4038600" cy="3687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2332038"/>
            <a:ext cx="4038600" cy="3687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p:wipe dir="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wipe dir="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219200"/>
            <a:ext cx="2076450" cy="4800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19200"/>
            <a:ext cx="6076950" cy="4800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1219200"/>
            <a:ext cx="83058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xmlns:p14="http://schemas.microsoft.com/office/powerpoint/2010/mai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2332038"/>
            <a:ext cx="4038600" cy="3687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2332038"/>
            <a:ext cx="4038600" cy="3687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p:wipe dir="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wipe dir="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219200"/>
            <a:ext cx="2076450" cy="4800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19200"/>
            <a:ext cx="6076950" cy="4800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p:wipe dir="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1219200"/>
            <a:ext cx="83058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xmlns:p14="http://schemas.microsoft.com/office/powerpoint/2010/main">
    <p:wipe dir="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4" name="Picture 2" descr="Innovations Exchange banner">
            <a:hlinkClick r:id="rId2"/>
          </p:cNvPr>
          <p:cNvPicPr>
            <a:picLocks noChangeAspect="1" noChangeArrowheads="1"/>
          </p:cNvPicPr>
          <p:nvPr/>
        </p:nvPicPr>
        <p:blipFill>
          <a:blip r:embed="rId3"/>
          <a:srcRect/>
          <a:stretch>
            <a:fillRect/>
          </a:stretch>
        </p:blipFill>
        <p:spPr bwMode="auto">
          <a:xfrm>
            <a:off x="4567238" y="3424238"/>
            <a:ext cx="9525" cy="9525"/>
          </a:xfrm>
          <a:prstGeom prst="rect">
            <a:avLst/>
          </a:prstGeom>
          <a:noFill/>
          <a:ln w="9525">
            <a:noFill/>
            <a:miter lim="800000"/>
            <a:headEnd/>
            <a:tailEnd/>
          </a:ln>
        </p:spPr>
      </p:pic>
      <p:sp>
        <p:nvSpPr>
          <p:cNvPr id="5" name="Text Box 3"/>
          <p:cNvSpPr txBox="1">
            <a:spLocks noChangeArrowheads="1"/>
          </p:cNvSpPr>
          <p:nvPr/>
        </p:nvSpPr>
        <p:spPr bwMode="auto">
          <a:xfrm>
            <a:off x="7924800" y="6324600"/>
            <a:ext cx="184150" cy="366713"/>
          </a:xfrm>
          <a:prstGeom prst="rect">
            <a:avLst/>
          </a:prstGeom>
          <a:noFill/>
          <a:ln w="9525">
            <a:noFill/>
            <a:miter lim="800000"/>
            <a:headEnd/>
            <a:tailEnd/>
          </a:ln>
          <a:effectLst/>
        </p:spPr>
        <p:txBody>
          <a:bodyPr wrap="none">
            <a:spAutoFit/>
          </a:bodyPr>
          <a:lstStyle/>
          <a:p>
            <a:pPr>
              <a:defRPr/>
            </a:pPr>
            <a:endParaRPr lang="en-US" sz="1800" dirty="0">
              <a:solidFill>
                <a:schemeClr val="folHlink"/>
              </a:solidFill>
              <a:latin typeface="Arial" charset="0"/>
            </a:endParaRPr>
          </a:p>
        </p:txBody>
      </p:sp>
      <p:sp>
        <p:nvSpPr>
          <p:cNvPr id="6" name="Text Box 4"/>
          <p:cNvSpPr txBox="1">
            <a:spLocks noChangeArrowheads="1"/>
          </p:cNvSpPr>
          <p:nvPr/>
        </p:nvSpPr>
        <p:spPr bwMode="auto">
          <a:xfrm>
            <a:off x="228600" y="6491288"/>
            <a:ext cx="184150" cy="366712"/>
          </a:xfrm>
          <a:prstGeom prst="rect">
            <a:avLst/>
          </a:prstGeom>
          <a:noFill/>
          <a:ln w="9525">
            <a:noFill/>
            <a:miter lim="800000"/>
            <a:headEnd/>
            <a:tailEnd/>
          </a:ln>
          <a:effectLst/>
        </p:spPr>
        <p:txBody>
          <a:bodyPr wrap="none">
            <a:spAutoFit/>
          </a:bodyPr>
          <a:lstStyle/>
          <a:p>
            <a:pPr>
              <a:defRPr/>
            </a:pPr>
            <a:endParaRPr lang="en-US" sz="1800" dirty="0">
              <a:solidFill>
                <a:schemeClr val="folHlink"/>
              </a:solidFill>
              <a:latin typeface="Arial" charset="0"/>
            </a:endParaRPr>
          </a:p>
        </p:txBody>
      </p:sp>
      <p:sp>
        <p:nvSpPr>
          <p:cNvPr id="9" name="Line 9"/>
          <p:cNvSpPr>
            <a:spLocks noChangeShapeType="1"/>
          </p:cNvSpPr>
          <p:nvPr/>
        </p:nvSpPr>
        <p:spPr bwMode="auto">
          <a:xfrm>
            <a:off x="228600" y="762000"/>
            <a:ext cx="8686800" cy="0"/>
          </a:xfrm>
          <a:prstGeom prst="line">
            <a:avLst/>
          </a:prstGeom>
          <a:noFill/>
          <a:ln w="76200">
            <a:solidFill>
              <a:srgbClr val="78D278"/>
            </a:solidFill>
            <a:round/>
            <a:headEnd/>
            <a:tailEnd/>
          </a:ln>
          <a:effectLst/>
        </p:spPr>
        <p:txBody>
          <a:bodyPr/>
          <a:lstStyle/>
          <a:p>
            <a:pPr eaLnBrk="0" hangingPunct="0">
              <a:defRPr/>
            </a:pPr>
            <a:endParaRPr lang="en-US" dirty="0">
              <a:latin typeface="Times New Roman"/>
            </a:endParaRPr>
          </a:p>
        </p:txBody>
      </p:sp>
      <p:sp>
        <p:nvSpPr>
          <p:cNvPr id="10" name="Rectangle 11"/>
          <p:cNvSpPr>
            <a:spLocks noChangeArrowheads="1"/>
          </p:cNvSpPr>
          <p:nvPr/>
        </p:nvSpPr>
        <p:spPr bwMode="auto">
          <a:xfrm>
            <a:off x="0" y="990600"/>
            <a:ext cx="9144000" cy="228600"/>
          </a:xfrm>
          <a:prstGeom prst="rect">
            <a:avLst/>
          </a:prstGeom>
          <a:solidFill>
            <a:schemeClr val="bg1"/>
          </a:solidFill>
          <a:ln w="9525">
            <a:noFill/>
            <a:miter lim="800000"/>
            <a:headEnd/>
            <a:tailEnd/>
          </a:ln>
          <a:effectLst/>
        </p:spPr>
        <p:txBody>
          <a:bodyPr wrap="none" anchor="ctr"/>
          <a:lstStyle/>
          <a:p>
            <a:pPr eaLnBrk="0" hangingPunct="0">
              <a:defRPr/>
            </a:pPr>
            <a:endParaRPr lang="en-US" dirty="0">
              <a:latin typeface="Times New Roman"/>
            </a:endParaRPr>
          </a:p>
        </p:txBody>
      </p:sp>
      <p:pic>
        <p:nvPicPr>
          <p:cNvPr id="11" name="Picture 2"/>
          <p:cNvPicPr>
            <a:picLocks noChangeAspect="1" noChangeArrowheads="1"/>
          </p:cNvPicPr>
          <p:nvPr userDrawn="1"/>
        </p:nvPicPr>
        <p:blipFill>
          <a:blip r:embed="rId4" cstate="print"/>
          <a:srcRect/>
          <a:stretch>
            <a:fillRect/>
          </a:stretch>
        </p:blipFill>
        <p:spPr bwMode="auto">
          <a:xfrm>
            <a:off x="0" y="0"/>
            <a:ext cx="9144000" cy="990600"/>
          </a:xfrm>
          <a:prstGeom prst="rect">
            <a:avLst/>
          </a:prstGeom>
          <a:noFill/>
          <a:ln w="12700">
            <a:noFill/>
            <a:miter lim="800000"/>
            <a:headEnd/>
            <a:tailEnd/>
          </a:ln>
        </p:spPr>
      </p:pic>
      <p:pic>
        <p:nvPicPr>
          <p:cNvPr id="12" name="Picture 19" descr="mast_ic _highres_twothirds.JPG"/>
          <p:cNvPicPr>
            <a:picLocks noChangeAspect="1"/>
          </p:cNvPicPr>
          <p:nvPr userDrawn="1"/>
        </p:nvPicPr>
        <p:blipFill>
          <a:blip r:embed="rId5" cstate="print"/>
          <a:srcRect/>
          <a:stretch>
            <a:fillRect/>
          </a:stretch>
        </p:blipFill>
        <p:spPr bwMode="auto">
          <a:xfrm>
            <a:off x="0" y="0"/>
            <a:ext cx="9144000" cy="990600"/>
          </a:xfrm>
          <a:prstGeom prst="rect">
            <a:avLst/>
          </a:prstGeom>
          <a:noFill/>
          <a:ln w="9525">
            <a:noFill/>
            <a:miter lim="800000"/>
            <a:headEnd/>
            <a:tailEnd/>
          </a:ln>
        </p:spPr>
      </p:pic>
      <p:pic>
        <p:nvPicPr>
          <p:cNvPr id="13" name="Picture 20" descr="ahrq logo.JPG"/>
          <p:cNvPicPr>
            <a:picLocks noChangeAspect="1"/>
          </p:cNvPicPr>
          <p:nvPr userDrawn="1"/>
        </p:nvPicPr>
        <p:blipFill>
          <a:blip r:embed="rId6" cstate="print"/>
          <a:srcRect/>
          <a:stretch>
            <a:fillRect/>
          </a:stretch>
        </p:blipFill>
        <p:spPr bwMode="auto">
          <a:xfrm>
            <a:off x="5943600" y="381000"/>
            <a:ext cx="1143000" cy="6096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6" name="Picture 36" descr="Westat_Standard_wht-drkblu"/>
          <p:cNvPicPr>
            <a:picLocks noChangeAspect="1" noChangeArrowheads="1"/>
          </p:cNvPicPr>
          <p:nvPr userDrawn="1"/>
        </p:nvPicPr>
        <p:blipFill>
          <a:blip r:embed="rId7" cstate="print"/>
          <a:srcRect/>
          <a:stretch>
            <a:fillRect/>
          </a:stretch>
        </p:blipFill>
        <p:spPr bwMode="auto">
          <a:xfrm>
            <a:off x="7239000" y="381000"/>
            <a:ext cx="1677988" cy="561975"/>
          </a:xfrm>
          <a:prstGeom prst="rect">
            <a:avLst/>
          </a:prstGeom>
          <a:noFill/>
        </p:spPr>
      </p:pic>
    </p:spTree>
  </p:cSld>
  <p:clrMapOvr>
    <a:masterClrMapping/>
  </p:clrMapOvr>
  <p:transition xmlns:p14="http://schemas.microsoft.com/office/powerpoint/2010/main">
    <p:wipe dir="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cSld>
  <p:clrMapOvr>
    <a:masterClrMapping/>
  </p:clrMapOvr>
  <p:transition xmlns:p14="http://schemas.microsoft.com/office/powerpoint/2010/main">
    <p:wipe dir="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3400" y="2332038"/>
            <a:ext cx="4038600" cy="3687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2332038"/>
            <a:ext cx="4038600" cy="3687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p:wipe dir="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wipe dir="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xmlns:p14="http://schemas.microsoft.com/office/powerpoint/2010/main">
    <p:wipe dir="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219200"/>
            <a:ext cx="2076450" cy="4800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219200"/>
            <a:ext cx="6076950" cy="4800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1219200"/>
            <a:ext cx="83058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xmlns:p14="http://schemas.microsoft.com/office/powerpoint/2010/mai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xmlns:p14="http://schemas.microsoft.com/office/powerpoint/2010/main">
    <p:wipe dir="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vmlDrawing" Target="../drawings/vmlDrawing1.vml"/><Relationship Id="rId15" Type="http://schemas.openxmlformats.org/officeDocument/2006/relationships/hyperlink" Target="http://www.innovations.ahrq.gov/index.aspx" TargetMode="External"/><Relationship Id="rId16" Type="http://schemas.openxmlformats.org/officeDocument/2006/relationships/image" Target="../media/image2.png"/><Relationship Id="rId17" Type="http://schemas.openxmlformats.org/officeDocument/2006/relationships/image" Target="../media/image3.png"/><Relationship Id="rId18" Type="http://schemas.openxmlformats.org/officeDocument/2006/relationships/oleObject" Target="../embeddings/oleObject1.bin"/><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4" Type="http://schemas.openxmlformats.org/officeDocument/2006/relationships/vmlDrawing" Target="../drawings/vmlDrawing2.vml"/><Relationship Id="rId15" Type="http://schemas.openxmlformats.org/officeDocument/2006/relationships/hyperlink" Target="http://www.innovations.ahrq.gov/index.aspx" TargetMode="External"/><Relationship Id="rId16" Type="http://schemas.openxmlformats.org/officeDocument/2006/relationships/image" Target="../media/image2.png"/><Relationship Id="rId17" Type="http://schemas.openxmlformats.org/officeDocument/2006/relationships/oleObject" Target="../embeddings/oleObject2.bin"/><Relationship Id="rId18" Type="http://schemas.openxmlformats.org/officeDocument/2006/relationships/image" Target="../media/image1.pn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slideLayout" Target="../slideLayouts/slideLayout36.xml"/><Relationship Id="rId13" Type="http://schemas.openxmlformats.org/officeDocument/2006/relationships/theme" Target="../theme/theme3.xml"/><Relationship Id="rId14" Type="http://schemas.openxmlformats.org/officeDocument/2006/relationships/hyperlink" Target="http://www.innovations.ahrq.gov/index.aspx" TargetMode="External"/><Relationship Id="rId15" Type="http://schemas.openxmlformats.org/officeDocument/2006/relationships/image" Target="../media/image2.png"/><Relationship Id="rId16" Type="http://schemas.openxmlformats.org/officeDocument/2006/relationships/image" Target="../media/image3.png"/><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7.xml"/><Relationship Id="rId12" Type="http://schemas.openxmlformats.org/officeDocument/2006/relationships/slideLayout" Target="../slideLayouts/slideLayout48.xml"/><Relationship Id="rId13" Type="http://schemas.openxmlformats.org/officeDocument/2006/relationships/theme" Target="../theme/theme4.xml"/><Relationship Id="rId14" Type="http://schemas.openxmlformats.org/officeDocument/2006/relationships/hyperlink" Target="http://www.innovations.ahrq.gov/index.aspx" TargetMode="External"/><Relationship Id="rId15" Type="http://schemas.openxmlformats.org/officeDocument/2006/relationships/image" Target="../media/image2.png"/><Relationship Id="rId16" Type="http://schemas.openxmlformats.org/officeDocument/2006/relationships/image" Target="../media/image3.png"/><Relationship Id="rId1" Type="http://schemas.openxmlformats.org/officeDocument/2006/relationships/slideLayout" Target="../slideLayouts/slideLayout37.xml"/><Relationship Id="rId2" Type="http://schemas.openxmlformats.org/officeDocument/2006/relationships/slideLayout" Target="../slideLayouts/slideLayout38.xml"/><Relationship Id="rId3" Type="http://schemas.openxmlformats.org/officeDocument/2006/relationships/slideLayout" Target="../slideLayouts/slideLayout39.xml"/><Relationship Id="rId4" Type="http://schemas.openxmlformats.org/officeDocument/2006/relationships/slideLayout" Target="../slideLayouts/slideLayout40.xml"/><Relationship Id="rId5" Type="http://schemas.openxmlformats.org/officeDocument/2006/relationships/slideLayout" Target="../slideLayouts/slideLayout41.xml"/><Relationship Id="rId6" Type="http://schemas.openxmlformats.org/officeDocument/2006/relationships/slideLayout" Target="../slideLayouts/slideLayout42.xml"/><Relationship Id="rId7" Type="http://schemas.openxmlformats.org/officeDocument/2006/relationships/slideLayout" Target="../slideLayouts/slideLayout43.xml"/><Relationship Id="rId8" Type="http://schemas.openxmlformats.org/officeDocument/2006/relationships/slideLayout" Target="../slideLayouts/slideLayout44.xml"/><Relationship Id="rId9" Type="http://schemas.openxmlformats.org/officeDocument/2006/relationships/slideLayout" Target="../slideLayouts/slideLayout45.xml"/><Relationship Id="rId10" Type="http://schemas.openxmlformats.org/officeDocument/2006/relationships/slideLayout" Target="../slideLayouts/slideLayout46.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9.xml"/><Relationship Id="rId12" Type="http://schemas.openxmlformats.org/officeDocument/2006/relationships/slideLayout" Target="../slideLayouts/slideLayout60.xml"/><Relationship Id="rId13" Type="http://schemas.openxmlformats.org/officeDocument/2006/relationships/theme" Target="../theme/theme5.xml"/><Relationship Id="rId14" Type="http://schemas.openxmlformats.org/officeDocument/2006/relationships/vmlDrawing" Target="../drawings/vmlDrawing3.vml"/><Relationship Id="rId15" Type="http://schemas.openxmlformats.org/officeDocument/2006/relationships/hyperlink" Target="http://www.innovations.ahrq.gov/index.aspx" TargetMode="External"/><Relationship Id="rId16" Type="http://schemas.openxmlformats.org/officeDocument/2006/relationships/image" Target="../media/image2.png"/><Relationship Id="rId17" Type="http://schemas.openxmlformats.org/officeDocument/2006/relationships/oleObject" Target="../embeddings/oleObject3.bin"/><Relationship Id="rId18" Type="http://schemas.openxmlformats.org/officeDocument/2006/relationships/image" Target="../media/image1.png"/><Relationship Id="rId1" Type="http://schemas.openxmlformats.org/officeDocument/2006/relationships/slideLayout" Target="../slideLayouts/slideLayout49.xml"/><Relationship Id="rId2" Type="http://schemas.openxmlformats.org/officeDocument/2006/relationships/slideLayout" Target="../slideLayouts/slideLayout50.xml"/><Relationship Id="rId3" Type="http://schemas.openxmlformats.org/officeDocument/2006/relationships/slideLayout" Target="../slideLayouts/slideLayout51.xml"/><Relationship Id="rId4" Type="http://schemas.openxmlformats.org/officeDocument/2006/relationships/slideLayout" Target="../slideLayouts/slideLayout52.xml"/><Relationship Id="rId5" Type="http://schemas.openxmlformats.org/officeDocument/2006/relationships/slideLayout" Target="../slideLayouts/slideLayout53.xml"/><Relationship Id="rId6" Type="http://schemas.openxmlformats.org/officeDocument/2006/relationships/slideLayout" Target="../slideLayouts/slideLayout54.xml"/><Relationship Id="rId7" Type="http://schemas.openxmlformats.org/officeDocument/2006/relationships/slideLayout" Target="../slideLayouts/slideLayout55.xml"/><Relationship Id="rId8" Type="http://schemas.openxmlformats.org/officeDocument/2006/relationships/slideLayout" Target="../slideLayouts/slideLayout56.xml"/><Relationship Id="rId9" Type="http://schemas.openxmlformats.org/officeDocument/2006/relationships/slideLayout" Target="../slideLayouts/slideLayout57.xml"/><Relationship Id="rId10"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9" Type="http://schemas.openxmlformats.org/officeDocument/2006/relationships/slideLayout" Target="../slideLayouts/slideLayout69.xml"/><Relationship Id="rId20" Type="http://schemas.openxmlformats.org/officeDocument/2006/relationships/image" Target="../media/image4.png"/><Relationship Id="rId10" Type="http://schemas.openxmlformats.org/officeDocument/2006/relationships/slideLayout" Target="../slideLayouts/slideLayout70.xml"/><Relationship Id="rId11" Type="http://schemas.openxmlformats.org/officeDocument/2006/relationships/slideLayout" Target="../slideLayouts/slideLayout71.xml"/><Relationship Id="rId12" Type="http://schemas.openxmlformats.org/officeDocument/2006/relationships/slideLayout" Target="../slideLayouts/slideLayout72.xml"/><Relationship Id="rId13" Type="http://schemas.openxmlformats.org/officeDocument/2006/relationships/theme" Target="../theme/theme6.xml"/><Relationship Id="rId14" Type="http://schemas.openxmlformats.org/officeDocument/2006/relationships/vmlDrawing" Target="../drawings/vmlDrawing4.vml"/><Relationship Id="rId15" Type="http://schemas.openxmlformats.org/officeDocument/2006/relationships/hyperlink" Target="http://www.innovations.ahrq.gov/index.aspx" TargetMode="External"/><Relationship Id="rId16" Type="http://schemas.openxmlformats.org/officeDocument/2006/relationships/image" Target="../media/image2.png"/><Relationship Id="rId17" Type="http://schemas.openxmlformats.org/officeDocument/2006/relationships/image" Target="../media/image3.png"/><Relationship Id="rId18" Type="http://schemas.openxmlformats.org/officeDocument/2006/relationships/oleObject" Target="../embeddings/oleObject4.bin"/><Relationship Id="rId19" Type="http://schemas.openxmlformats.org/officeDocument/2006/relationships/image" Target="../media/image1.png"/><Relationship Id="rId1" Type="http://schemas.openxmlformats.org/officeDocument/2006/relationships/slideLayout" Target="../slideLayouts/slideLayout61.xml"/><Relationship Id="rId2" Type="http://schemas.openxmlformats.org/officeDocument/2006/relationships/slideLayout" Target="../slideLayouts/slideLayout62.xml"/><Relationship Id="rId3" Type="http://schemas.openxmlformats.org/officeDocument/2006/relationships/slideLayout" Target="../slideLayouts/slideLayout63.xml"/><Relationship Id="rId4" Type="http://schemas.openxmlformats.org/officeDocument/2006/relationships/slideLayout" Target="../slideLayouts/slideLayout64.xml"/><Relationship Id="rId5" Type="http://schemas.openxmlformats.org/officeDocument/2006/relationships/slideLayout" Target="../slideLayouts/slideLayout65.xml"/><Relationship Id="rId6" Type="http://schemas.openxmlformats.org/officeDocument/2006/relationships/slideLayout" Target="../slideLayouts/slideLayout66.xml"/><Relationship Id="rId7" Type="http://schemas.openxmlformats.org/officeDocument/2006/relationships/slideLayout" Target="../slideLayouts/slideLayout67.xml"/><Relationship Id="rId8"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pic>
        <p:nvPicPr>
          <p:cNvPr id="1028" name="Picture 2" descr="Innovations Exchange banner">
            <a:hlinkClick r:id="rId15"/>
          </p:cNvPr>
          <p:cNvPicPr>
            <a:picLocks noChangeAspect="1" noChangeArrowheads="1"/>
          </p:cNvPicPr>
          <p:nvPr/>
        </p:nvPicPr>
        <p:blipFill>
          <a:blip r:embed="rId16"/>
          <a:srcRect/>
          <a:stretch>
            <a:fillRect/>
          </a:stretch>
        </p:blipFill>
        <p:spPr bwMode="auto">
          <a:xfrm>
            <a:off x="4567238" y="3424238"/>
            <a:ext cx="9525" cy="9525"/>
          </a:xfrm>
          <a:prstGeom prst="rect">
            <a:avLst/>
          </a:prstGeom>
          <a:noFill/>
          <a:ln w="9525">
            <a:noFill/>
            <a:miter lim="800000"/>
            <a:headEnd/>
            <a:tailEnd/>
          </a:ln>
        </p:spPr>
      </p:pic>
      <p:sp>
        <p:nvSpPr>
          <p:cNvPr id="98307" name="Text Box 3"/>
          <p:cNvSpPr txBox="1">
            <a:spLocks noChangeArrowheads="1"/>
          </p:cNvSpPr>
          <p:nvPr/>
        </p:nvSpPr>
        <p:spPr bwMode="auto">
          <a:xfrm>
            <a:off x="7924800" y="6324600"/>
            <a:ext cx="184150" cy="366713"/>
          </a:xfrm>
          <a:prstGeom prst="rect">
            <a:avLst/>
          </a:prstGeom>
          <a:noFill/>
          <a:ln w="9525">
            <a:noFill/>
            <a:miter lim="800000"/>
            <a:headEnd/>
            <a:tailEnd/>
          </a:ln>
          <a:effectLst/>
        </p:spPr>
        <p:txBody>
          <a:bodyPr wrap="none">
            <a:spAutoFit/>
          </a:bodyPr>
          <a:lstStyle/>
          <a:p>
            <a:pPr>
              <a:defRPr/>
            </a:pPr>
            <a:endParaRPr lang="en-US" sz="1800" dirty="0">
              <a:solidFill>
                <a:schemeClr val="folHlink"/>
              </a:solidFill>
              <a:latin typeface="Arial" charset="0"/>
            </a:endParaRPr>
          </a:p>
        </p:txBody>
      </p:sp>
      <p:sp>
        <p:nvSpPr>
          <p:cNvPr id="98308" name="Text Box 4"/>
          <p:cNvSpPr txBox="1">
            <a:spLocks noChangeArrowheads="1"/>
          </p:cNvSpPr>
          <p:nvPr/>
        </p:nvSpPr>
        <p:spPr bwMode="auto">
          <a:xfrm>
            <a:off x="228600" y="6491288"/>
            <a:ext cx="184150" cy="366712"/>
          </a:xfrm>
          <a:prstGeom prst="rect">
            <a:avLst/>
          </a:prstGeom>
          <a:noFill/>
          <a:ln w="9525">
            <a:noFill/>
            <a:miter lim="800000"/>
            <a:headEnd/>
            <a:tailEnd/>
          </a:ln>
          <a:effectLst/>
        </p:spPr>
        <p:txBody>
          <a:bodyPr wrap="none">
            <a:spAutoFit/>
          </a:bodyPr>
          <a:lstStyle/>
          <a:p>
            <a:pPr>
              <a:defRPr/>
            </a:pPr>
            <a:endParaRPr lang="en-US" sz="1800" dirty="0">
              <a:solidFill>
                <a:schemeClr val="folHlink"/>
              </a:solidFill>
              <a:latin typeface="Arial" charset="0"/>
            </a:endParaRPr>
          </a:p>
        </p:txBody>
      </p:sp>
      <p:sp>
        <p:nvSpPr>
          <p:cNvPr id="1031" name="Rectangle 5"/>
          <p:cNvSpPr>
            <a:spLocks noGrp="1" noChangeArrowheads="1"/>
          </p:cNvSpPr>
          <p:nvPr>
            <p:ph type="body" idx="1"/>
          </p:nvPr>
        </p:nvSpPr>
        <p:spPr bwMode="auto">
          <a:xfrm>
            <a:off x="533400" y="2332038"/>
            <a:ext cx="8229600" cy="36877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2" name="Rectangle 6"/>
          <p:cNvSpPr>
            <a:spLocks noGrp="1" noChangeArrowheads="1"/>
          </p:cNvSpPr>
          <p:nvPr>
            <p:ph type="title"/>
          </p:nvPr>
        </p:nvSpPr>
        <p:spPr bwMode="auto">
          <a:xfrm>
            <a:off x="457200" y="1219200"/>
            <a:ext cx="8229600" cy="9604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033" name="Picture 7" descr="WESTATlogo"/>
          <p:cNvPicPr>
            <a:picLocks noChangeAspect="1" noChangeArrowheads="1"/>
          </p:cNvPicPr>
          <p:nvPr/>
        </p:nvPicPr>
        <p:blipFill>
          <a:blip r:embed="rId17" cstate="print"/>
          <a:srcRect/>
          <a:stretch>
            <a:fillRect/>
          </a:stretch>
        </p:blipFill>
        <p:spPr bwMode="auto">
          <a:xfrm>
            <a:off x="7924800" y="6096000"/>
            <a:ext cx="838200" cy="547688"/>
          </a:xfrm>
          <a:prstGeom prst="rect">
            <a:avLst/>
          </a:prstGeom>
          <a:noFill/>
          <a:ln w="9525">
            <a:noFill/>
            <a:miter lim="800000"/>
            <a:headEnd/>
            <a:tailEnd/>
          </a:ln>
        </p:spPr>
      </p:pic>
      <p:graphicFrame>
        <p:nvGraphicFramePr>
          <p:cNvPr id="1026" name="Object 2"/>
          <p:cNvGraphicFramePr>
            <a:graphicFrameLocks noChangeAspect="1"/>
          </p:cNvGraphicFramePr>
          <p:nvPr/>
        </p:nvGraphicFramePr>
        <p:xfrm>
          <a:off x="533400" y="6172200"/>
          <a:ext cx="1066800" cy="504825"/>
        </p:xfrm>
        <a:graphic>
          <a:graphicData uri="http://schemas.openxmlformats.org/presentationml/2006/ole">
            <mc:AlternateContent xmlns:mc="http://schemas.openxmlformats.org/markup-compatibility/2006">
              <mc:Choice xmlns:v="urn:schemas-microsoft-com:vml" Requires="v">
                <p:oleObj spid="_x0000_s1028" name="Bitmap Image" r:id="rId18" imgW="704948" imgH="333333" progId="PBrush">
                  <p:embed/>
                </p:oleObj>
              </mc:Choice>
              <mc:Fallback>
                <p:oleObj name="Bitmap Image" r:id="rId18" imgW="704948" imgH="333333" progId="PBrush">
                  <p:embed/>
                  <p:pic>
                    <p:nvPicPr>
                      <p:cNvPr id="0" name="Object 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33400" y="6172200"/>
                        <a:ext cx="1066800" cy="504825"/>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98313" name="Line 9"/>
          <p:cNvSpPr>
            <a:spLocks noChangeShapeType="1"/>
          </p:cNvSpPr>
          <p:nvPr/>
        </p:nvSpPr>
        <p:spPr bwMode="auto">
          <a:xfrm>
            <a:off x="228600" y="762000"/>
            <a:ext cx="8686800" cy="0"/>
          </a:xfrm>
          <a:prstGeom prst="line">
            <a:avLst/>
          </a:prstGeom>
          <a:noFill/>
          <a:ln w="76200">
            <a:solidFill>
              <a:srgbClr val="78D278"/>
            </a:solidFill>
            <a:round/>
            <a:headEnd/>
            <a:tailEnd/>
          </a:ln>
          <a:effectLst/>
        </p:spPr>
        <p:txBody>
          <a:bodyPr/>
          <a:lstStyle/>
          <a:p>
            <a:pPr eaLnBrk="0" hangingPunct="0">
              <a:defRPr/>
            </a:pPr>
            <a:endParaRPr lang="en-US" dirty="0">
              <a:latin typeface="Times New Roman"/>
            </a:endParaRPr>
          </a:p>
        </p:txBody>
      </p:sp>
      <p:sp>
        <p:nvSpPr>
          <p:cNvPr id="98315" name="Rectangle 11"/>
          <p:cNvSpPr>
            <a:spLocks noChangeArrowheads="1"/>
          </p:cNvSpPr>
          <p:nvPr/>
        </p:nvSpPr>
        <p:spPr bwMode="auto">
          <a:xfrm>
            <a:off x="0" y="990600"/>
            <a:ext cx="9144000" cy="228600"/>
          </a:xfrm>
          <a:prstGeom prst="rect">
            <a:avLst/>
          </a:prstGeom>
          <a:solidFill>
            <a:schemeClr val="bg1"/>
          </a:solidFill>
          <a:ln w="9525">
            <a:noFill/>
            <a:miter lim="800000"/>
            <a:headEnd/>
            <a:tailEnd/>
          </a:ln>
          <a:effectLst/>
        </p:spPr>
        <p:txBody>
          <a:bodyPr wrap="none" anchor="ctr"/>
          <a:lstStyle/>
          <a:p>
            <a:pPr eaLnBrk="0" hangingPunct="0">
              <a:defRPr/>
            </a:pPr>
            <a:endParaRPr lang="en-US" dirty="0">
              <a:latin typeface="Times New Roman"/>
            </a:endParaRPr>
          </a:p>
        </p:txBody>
      </p:sp>
    </p:spTree>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 id="2147484001" r:id="rId12"/>
  </p:sldLayoutIdLst>
  <p:transition xmlns:p14="http://schemas.microsoft.com/office/powerpoint/2010/main">
    <p:wipe dir="r"/>
  </p:transition>
  <p:timing>
    <p:tnLst>
      <p:par>
        <p:cTn xmlns:p14="http://schemas.microsoft.com/office/powerpoint/2010/main" id="1" dur="indefinite" restart="never" nodeType="tmRoot"/>
      </p:par>
    </p:tnLst>
  </p:timing>
  <p:hf sldNum="0" hdr="0" dt="0"/>
  <p:txStyles>
    <p:titleStyle>
      <a:lvl1pPr algn="ctr" rtl="0" eaLnBrk="0" fontAlgn="base" hangingPunct="0">
        <a:spcBef>
          <a:spcPct val="0"/>
        </a:spcBef>
        <a:spcAft>
          <a:spcPct val="0"/>
        </a:spcAft>
        <a:defRPr sz="4000">
          <a:solidFill>
            <a:schemeClr val="folHlink"/>
          </a:solidFill>
          <a:latin typeface="+mj-lt"/>
          <a:ea typeface="+mj-ea"/>
          <a:cs typeface="+mj-cs"/>
        </a:defRPr>
      </a:lvl1pPr>
      <a:lvl2pPr algn="ctr" rtl="0" eaLnBrk="0" fontAlgn="base" hangingPunct="0">
        <a:spcBef>
          <a:spcPct val="0"/>
        </a:spcBef>
        <a:spcAft>
          <a:spcPct val="0"/>
        </a:spcAft>
        <a:defRPr sz="4000">
          <a:solidFill>
            <a:schemeClr val="folHlink"/>
          </a:solidFill>
          <a:latin typeface="Times New Roman"/>
        </a:defRPr>
      </a:lvl2pPr>
      <a:lvl3pPr algn="ctr" rtl="0" eaLnBrk="0" fontAlgn="base" hangingPunct="0">
        <a:spcBef>
          <a:spcPct val="0"/>
        </a:spcBef>
        <a:spcAft>
          <a:spcPct val="0"/>
        </a:spcAft>
        <a:defRPr sz="4000">
          <a:solidFill>
            <a:schemeClr val="folHlink"/>
          </a:solidFill>
          <a:latin typeface="Times New Roman"/>
        </a:defRPr>
      </a:lvl3pPr>
      <a:lvl4pPr algn="ctr" rtl="0" eaLnBrk="0" fontAlgn="base" hangingPunct="0">
        <a:spcBef>
          <a:spcPct val="0"/>
        </a:spcBef>
        <a:spcAft>
          <a:spcPct val="0"/>
        </a:spcAft>
        <a:defRPr sz="4000">
          <a:solidFill>
            <a:schemeClr val="folHlink"/>
          </a:solidFill>
          <a:latin typeface="Times New Roman"/>
        </a:defRPr>
      </a:lvl4pPr>
      <a:lvl5pPr algn="ctr" rtl="0" eaLnBrk="0" fontAlgn="base" hangingPunct="0">
        <a:spcBef>
          <a:spcPct val="0"/>
        </a:spcBef>
        <a:spcAft>
          <a:spcPct val="0"/>
        </a:spcAft>
        <a:defRPr sz="4000">
          <a:solidFill>
            <a:schemeClr val="folHlink"/>
          </a:solidFill>
          <a:latin typeface="Times New Roman"/>
        </a:defRPr>
      </a:lvl5pPr>
      <a:lvl6pPr marL="457200" algn="ctr" rtl="0" fontAlgn="base">
        <a:spcBef>
          <a:spcPct val="0"/>
        </a:spcBef>
        <a:spcAft>
          <a:spcPct val="0"/>
        </a:spcAft>
        <a:defRPr sz="4000">
          <a:solidFill>
            <a:schemeClr val="folHlink"/>
          </a:solidFill>
          <a:latin typeface="Times New Roman"/>
        </a:defRPr>
      </a:lvl6pPr>
      <a:lvl7pPr marL="914400" algn="ctr" rtl="0" fontAlgn="base">
        <a:spcBef>
          <a:spcPct val="0"/>
        </a:spcBef>
        <a:spcAft>
          <a:spcPct val="0"/>
        </a:spcAft>
        <a:defRPr sz="4000">
          <a:solidFill>
            <a:schemeClr val="folHlink"/>
          </a:solidFill>
          <a:latin typeface="Times New Roman"/>
        </a:defRPr>
      </a:lvl7pPr>
      <a:lvl8pPr marL="1371600" algn="ctr" rtl="0" fontAlgn="base">
        <a:spcBef>
          <a:spcPct val="0"/>
        </a:spcBef>
        <a:spcAft>
          <a:spcPct val="0"/>
        </a:spcAft>
        <a:defRPr sz="4000">
          <a:solidFill>
            <a:schemeClr val="folHlink"/>
          </a:solidFill>
          <a:latin typeface="Times New Roman"/>
        </a:defRPr>
      </a:lvl8pPr>
      <a:lvl9pPr marL="1828800" algn="ctr" rtl="0" fontAlgn="base">
        <a:spcBef>
          <a:spcPct val="0"/>
        </a:spcBef>
        <a:spcAft>
          <a:spcPct val="0"/>
        </a:spcAft>
        <a:defRPr sz="4000">
          <a:solidFill>
            <a:schemeClr val="folHlink"/>
          </a:solidFill>
          <a:latin typeface="Times New Roman"/>
        </a:defRPr>
      </a:lvl9pPr>
    </p:titleStyle>
    <p:bodyStyle>
      <a:lvl1pPr marL="342900" indent="-342900" algn="l" rtl="0" eaLnBrk="0" fontAlgn="base" hangingPunct="0">
        <a:spcBef>
          <a:spcPct val="20000"/>
        </a:spcBef>
        <a:spcAft>
          <a:spcPct val="0"/>
        </a:spcAft>
        <a:buChar char="•"/>
        <a:defRPr sz="3200">
          <a:solidFill>
            <a:schemeClr val="folHlink"/>
          </a:solidFill>
          <a:latin typeface="+mn-lt"/>
          <a:ea typeface="+mn-ea"/>
          <a:cs typeface="+mn-cs"/>
        </a:defRPr>
      </a:lvl1pPr>
      <a:lvl2pPr marL="742950" indent="-285750" algn="l" rtl="0" eaLnBrk="0" fontAlgn="base" hangingPunct="0">
        <a:spcBef>
          <a:spcPct val="20000"/>
        </a:spcBef>
        <a:spcAft>
          <a:spcPct val="0"/>
        </a:spcAft>
        <a:buChar char="•"/>
        <a:defRPr sz="2800">
          <a:solidFill>
            <a:schemeClr val="hlink"/>
          </a:solidFill>
          <a:latin typeface="+mn-lt"/>
        </a:defRPr>
      </a:lvl2pPr>
      <a:lvl3pPr marL="1143000" indent="-228600" algn="l" rtl="0" eaLnBrk="0" fontAlgn="base" hangingPunct="0">
        <a:spcBef>
          <a:spcPct val="20000"/>
        </a:spcBef>
        <a:spcAft>
          <a:spcPct val="0"/>
        </a:spcAft>
        <a:buChar char="•"/>
        <a:defRPr sz="2400">
          <a:solidFill>
            <a:schemeClr val="accent1"/>
          </a:solidFill>
          <a:latin typeface="+mn-lt"/>
        </a:defRPr>
      </a:lvl3pPr>
      <a:lvl4pPr marL="1600200" indent="-228600" algn="l" rtl="0" eaLnBrk="0" fontAlgn="base" hangingPunct="0">
        <a:spcBef>
          <a:spcPct val="20000"/>
        </a:spcBef>
        <a:spcAft>
          <a:spcPct val="0"/>
        </a:spcAft>
        <a:buChar char="•"/>
        <a:defRPr sz="2000">
          <a:solidFill>
            <a:srgbClr val="33CCFF"/>
          </a:solidFill>
          <a:latin typeface="+mn-lt"/>
        </a:defRPr>
      </a:lvl4pPr>
      <a:lvl5pPr marL="2057400" indent="-228600" algn="l" rtl="0" eaLnBrk="0" fontAlgn="base" hangingPunct="0">
        <a:spcBef>
          <a:spcPct val="20000"/>
        </a:spcBef>
        <a:spcAft>
          <a:spcPct val="0"/>
        </a:spcAft>
        <a:buChar char="•"/>
        <a:defRPr sz="2000">
          <a:solidFill>
            <a:srgbClr val="33CCFF"/>
          </a:solidFill>
          <a:latin typeface="+mn-lt"/>
        </a:defRPr>
      </a:lvl5pPr>
      <a:lvl6pPr marL="2514600" indent="-228600" algn="l" rtl="0" fontAlgn="base">
        <a:spcBef>
          <a:spcPct val="20000"/>
        </a:spcBef>
        <a:spcAft>
          <a:spcPct val="0"/>
        </a:spcAft>
        <a:buChar char="•"/>
        <a:defRPr sz="2000">
          <a:solidFill>
            <a:srgbClr val="33CCFF"/>
          </a:solidFill>
          <a:latin typeface="+mn-lt"/>
        </a:defRPr>
      </a:lvl6pPr>
      <a:lvl7pPr marL="2971800" indent="-228600" algn="l" rtl="0" fontAlgn="base">
        <a:spcBef>
          <a:spcPct val="20000"/>
        </a:spcBef>
        <a:spcAft>
          <a:spcPct val="0"/>
        </a:spcAft>
        <a:buChar char="•"/>
        <a:defRPr sz="2000">
          <a:solidFill>
            <a:srgbClr val="33CCFF"/>
          </a:solidFill>
          <a:latin typeface="+mn-lt"/>
        </a:defRPr>
      </a:lvl7pPr>
      <a:lvl8pPr marL="3429000" indent="-228600" algn="l" rtl="0" fontAlgn="base">
        <a:spcBef>
          <a:spcPct val="20000"/>
        </a:spcBef>
        <a:spcAft>
          <a:spcPct val="0"/>
        </a:spcAft>
        <a:buChar char="•"/>
        <a:defRPr sz="2000">
          <a:solidFill>
            <a:srgbClr val="33CCFF"/>
          </a:solidFill>
          <a:latin typeface="+mn-lt"/>
        </a:defRPr>
      </a:lvl8pPr>
      <a:lvl9pPr marL="3886200" indent="-228600" algn="l" rtl="0" fontAlgn="base">
        <a:spcBef>
          <a:spcPct val="20000"/>
        </a:spcBef>
        <a:spcAft>
          <a:spcPct val="0"/>
        </a:spcAft>
        <a:buChar char="•"/>
        <a:defRPr sz="2000">
          <a:solidFill>
            <a:srgbClr val="33CC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pic>
        <p:nvPicPr>
          <p:cNvPr id="2052" name="Picture 2" descr="Innovations Exchange banner">
            <a:hlinkClick r:id="rId15"/>
          </p:cNvPr>
          <p:cNvPicPr>
            <a:picLocks noChangeAspect="1" noChangeArrowheads="1"/>
          </p:cNvPicPr>
          <p:nvPr/>
        </p:nvPicPr>
        <p:blipFill>
          <a:blip r:embed="rId16"/>
          <a:srcRect/>
          <a:stretch>
            <a:fillRect/>
          </a:stretch>
        </p:blipFill>
        <p:spPr bwMode="auto">
          <a:xfrm>
            <a:off x="4567238" y="3424238"/>
            <a:ext cx="9525" cy="9525"/>
          </a:xfrm>
          <a:prstGeom prst="rect">
            <a:avLst/>
          </a:prstGeom>
          <a:noFill/>
          <a:ln w="9525">
            <a:noFill/>
            <a:miter lim="800000"/>
            <a:headEnd/>
            <a:tailEnd/>
          </a:ln>
        </p:spPr>
      </p:pic>
      <p:sp>
        <p:nvSpPr>
          <p:cNvPr id="98307" name="Text Box 3"/>
          <p:cNvSpPr txBox="1">
            <a:spLocks noChangeArrowheads="1"/>
          </p:cNvSpPr>
          <p:nvPr/>
        </p:nvSpPr>
        <p:spPr bwMode="auto">
          <a:xfrm>
            <a:off x="7924800" y="6324600"/>
            <a:ext cx="184150" cy="366713"/>
          </a:xfrm>
          <a:prstGeom prst="rect">
            <a:avLst/>
          </a:prstGeom>
          <a:noFill/>
          <a:ln w="9525">
            <a:noFill/>
            <a:miter lim="800000"/>
            <a:headEnd/>
            <a:tailEnd/>
          </a:ln>
          <a:effectLst/>
        </p:spPr>
        <p:txBody>
          <a:bodyPr wrap="none">
            <a:spAutoFit/>
          </a:bodyPr>
          <a:lstStyle/>
          <a:p>
            <a:pPr>
              <a:defRPr/>
            </a:pPr>
            <a:endParaRPr lang="en-US" sz="1800" dirty="0">
              <a:solidFill>
                <a:schemeClr val="folHlink"/>
              </a:solidFill>
              <a:latin typeface="Arial" charset="0"/>
            </a:endParaRPr>
          </a:p>
        </p:txBody>
      </p:sp>
      <p:sp>
        <p:nvSpPr>
          <p:cNvPr id="98308" name="Text Box 4"/>
          <p:cNvSpPr txBox="1">
            <a:spLocks noChangeArrowheads="1"/>
          </p:cNvSpPr>
          <p:nvPr/>
        </p:nvSpPr>
        <p:spPr bwMode="auto">
          <a:xfrm>
            <a:off x="228600" y="6491288"/>
            <a:ext cx="184150" cy="366712"/>
          </a:xfrm>
          <a:prstGeom prst="rect">
            <a:avLst/>
          </a:prstGeom>
          <a:noFill/>
          <a:ln w="9525">
            <a:noFill/>
            <a:miter lim="800000"/>
            <a:headEnd/>
            <a:tailEnd/>
          </a:ln>
          <a:effectLst/>
        </p:spPr>
        <p:txBody>
          <a:bodyPr wrap="none">
            <a:spAutoFit/>
          </a:bodyPr>
          <a:lstStyle/>
          <a:p>
            <a:pPr>
              <a:defRPr/>
            </a:pPr>
            <a:endParaRPr lang="en-US" sz="1800" dirty="0">
              <a:solidFill>
                <a:schemeClr val="folHlink"/>
              </a:solidFill>
              <a:latin typeface="Arial" charset="0"/>
            </a:endParaRPr>
          </a:p>
        </p:txBody>
      </p:sp>
      <p:sp>
        <p:nvSpPr>
          <p:cNvPr id="2055" name="Rectangle 5"/>
          <p:cNvSpPr>
            <a:spLocks noGrp="1" noChangeArrowheads="1"/>
          </p:cNvSpPr>
          <p:nvPr>
            <p:ph type="body" idx="1"/>
          </p:nvPr>
        </p:nvSpPr>
        <p:spPr bwMode="auto">
          <a:xfrm>
            <a:off x="533400" y="2332038"/>
            <a:ext cx="8229600" cy="36877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6" name="Rectangle 6"/>
          <p:cNvSpPr>
            <a:spLocks noGrp="1" noChangeArrowheads="1"/>
          </p:cNvSpPr>
          <p:nvPr>
            <p:ph type="title"/>
          </p:nvPr>
        </p:nvSpPr>
        <p:spPr bwMode="auto">
          <a:xfrm>
            <a:off x="457200" y="1219200"/>
            <a:ext cx="8229600" cy="9604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graphicFrame>
        <p:nvGraphicFramePr>
          <p:cNvPr id="2050" name="Object 2"/>
          <p:cNvGraphicFramePr>
            <a:graphicFrameLocks noChangeAspect="1"/>
          </p:cNvGraphicFramePr>
          <p:nvPr/>
        </p:nvGraphicFramePr>
        <p:xfrm>
          <a:off x="533400" y="6172200"/>
          <a:ext cx="1066800" cy="504825"/>
        </p:xfrm>
        <a:graphic>
          <a:graphicData uri="http://schemas.openxmlformats.org/presentationml/2006/ole">
            <mc:AlternateContent xmlns:mc="http://schemas.openxmlformats.org/markup-compatibility/2006">
              <mc:Choice xmlns:v="urn:schemas-microsoft-com:vml" Requires="v">
                <p:oleObj spid="_x0000_s2052" name="Bitmap Image" r:id="rId17" imgW="704948" imgH="333333" progId="PBrush">
                  <p:embed/>
                </p:oleObj>
              </mc:Choice>
              <mc:Fallback>
                <p:oleObj name="Bitmap Image" r:id="rId17" imgW="704948" imgH="333333" progId="PBrush">
                  <p:embed/>
                  <p:pic>
                    <p:nvPicPr>
                      <p:cNvPr id="0" name="Object 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33400" y="6172200"/>
                        <a:ext cx="1066800" cy="504825"/>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98313" name="Line 9"/>
          <p:cNvSpPr>
            <a:spLocks noChangeShapeType="1"/>
          </p:cNvSpPr>
          <p:nvPr/>
        </p:nvSpPr>
        <p:spPr bwMode="auto">
          <a:xfrm>
            <a:off x="228600" y="762000"/>
            <a:ext cx="8686800" cy="0"/>
          </a:xfrm>
          <a:prstGeom prst="line">
            <a:avLst/>
          </a:prstGeom>
          <a:noFill/>
          <a:ln w="76200">
            <a:solidFill>
              <a:srgbClr val="78D278"/>
            </a:solidFill>
            <a:round/>
            <a:headEnd/>
            <a:tailEnd/>
          </a:ln>
          <a:effectLst/>
        </p:spPr>
        <p:txBody>
          <a:bodyPr/>
          <a:lstStyle/>
          <a:p>
            <a:pPr eaLnBrk="0" hangingPunct="0">
              <a:defRPr/>
            </a:pPr>
            <a:endParaRPr lang="en-US" dirty="0">
              <a:latin typeface="Times New Roman"/>
            </a:endParaRPr>
          </a:p>
        </p:txBody>
      </p:sp>
      <p:sp>
        <p:nvSpPr>
          <p:cNvPr id="98315" name="Rectangle 11"/>
          <p:cNvSpPr>
            <a:spLocks noChangeArrowheads="1"/>
          </p:cNvSpPr>
          <p:nvPr/>
        </p:nvSpPr>
        <p:spPr bwMode="auto">
          <a:xfrm>
            <a:off x="0" y="990600"/>
            <a:ext cx="9144000" cy="228600"/>
          </a:xfrm>
          <a:prstGeom prst="rect">
            <a:avLst/>
          </a:prstGeom>
          <a:solidFill>
            <a:schemeClr val="bg1"/>
          </a:solidFill>
          <a:ln w="9525">
            <a:noFill/>
            <a:miter lim="800000"/>
            <a:headEnd/>
            <a:tailEnd/>
          </a:ln>
          <a:effectLst/>
        </p:spPr>
        <p:txBody>
          <a:bodyPr wrap="none" anchor="ctr"/>
          <a:lstStyle/>
          <a:p>
            <a:pPr eaLnBrk="0" hangingPunct="0">
              <a:defRPr/>
            </a:pPr>
            <a:endParaRPr lang="en-US" dirty="0">
              <a:latin typeface="Times New Roman"/>
            </a:endParaRPr>
          </a:p>
        </p:txBody>
      </p:sp>
    </p:spTree>
  </p:cSld>
  <p:clrMap bg1="lt1" tx1="dk1" bg2="lt2" tx2="dk2" accent1="accent1" accent2="accent2" accent3="accent3" accent4="accent4" accent5="accent5" accent6="accent6" hlink="hlink" folHlink="folHlink"/>
  <p:sldLayoutIdLst>
    <p:sldLayoutId id="2147484002" r:id="rId1"/>
    <p:sldLayoutId id="2147484003" r:id="rId2"/>
    <p:sldLayoutId id="2147484004" r:id="rId3"/>
    <p:sldLayoutId id="2147484005" r:id="rId4"/>
    <p:sldLayoutId id="2147484006" r:id="rId5"/>
    <p:sldLayoutId id="2147484007" r:id="rId6"/>
    <p:sldLayoutId id="2147484008" r:id="rId7"/>
    <p:sldLayoutId id="2147484009" r:id="rId8"/>
    <p:sldLayoutId id="2147484010" r:id="rId9"/>
    <p:sldLayoutId id="2147484011" r:id="rId10"/>
    <p:sldLayoutId id="2147484012" r:id="rId11"/>
    <p:sldLayoutId id="2147484013" r:id="rId12"/>
  </p:sldLayoutIdLst>
  <p:transition xmlns:p14="http://schemas.microsoft.com/office/powerpoint/2010/main">
    <p:wipe dir="r"/>
  </p:transition>
  <p:timing>
    <p:tnLst>
      <p:par>
        <p:cTn xmlns:p14="http://schemas.microsoft.com/office/powerpoint/2010/main" id="1" dur="indefinite" restart="never" nodeType="tmRoot"/>
      </p:par>
    </p:tnLst>
  </p:timing>
  <p:hf sldNum="0" hdr="0" dt="0"/>
  <p:txStyles>
    <p:titleStyle>
      <a:lvl1pPr algn="ctr" rtl="0" eaLnBrk="0" fontAlgn="base" hangingPunct="0">
        <a:spcBef>
          <a:spcPct val="0"/>
        </a:spcBef>
        <a:spcAft>
          <a:spcPct val="0"/>
        </a:spcAft>
        <a:defRPr sz="4000">
          <a:solidFill>
            <a:schemeClr val="folHlink"/>
          </a:solidFill>
          <a:latin typeface="+mj-lt"/>
          <a:ea typeface="+mj-ea"/>
          <a:cs typeface="+mj-cs"/>
        </a:defRPr>
      </a:lvl1pPr>
      <a:lvl2pPr algn="ctr" rtl="0" eaLnBrk="0" fontAlgn="base" hangingPunct="0">
        <a:spcBef>
          <a:spcPct val="0"/>
        </a:spcBef>
        <a:spcAft>
          <a:spcPct val="0"/>
        </a:spcAft>
        <a:defRPr sz="4000">
          <a:solidFill>
            <a:schemeClr val="folHlink"/>
          </a:solidFill>
          <a:latin typeface="Times New Roman"/>
        </a:defRPr>
      </a:lvl2pPr>
      <a:lvl3pPr algn="ctr" rtl="0" eaLnBrk="0" fontAlgn="base" hangingPunct="0">
        <a:spcBef>
          <a:spcPct val="0"/>
        </a:spcBef>
        <a:spcAft>
          <a:spcPct val="0"/>
        </a:spcAft>
        <a:defRPr sz="4000">
          <a:solidFill>
            <a:schemeClr val="folHlink"/>
          </a:solidFill>
          <a:latin typeface="Times New Roman"/>
        </a:defRPr>
      </a:lvl3pPr>
      <a:lvl4pPr algn="ctr" rtl="0" eaLnBrk="0" fontAlgn="base" hangingPunct="0">
        <a:spcBef>
          <a:spcPct val="0"/>
        </a:spcBef>
        <a:spcAft>
          <a:spcPct val="0"/>
        </a:spcAft>
        <a:defRPr sz="4000">
          <a:solidFill>
            <a:schemeClr val="folHlink"/>
          </a:solidFill>
          <a:latin typeface="Times New Roman"/>
        </a:defRPr>
      </a:lvl4pPr>
      <a:lvl5pPr algn="ctr" rtl="0" eaLnBrk="0" fontAlgn="base" hangingPunct="0">
        <a:spcBef>
          <a:spcPct val="0"/>
        </a:spcBef>
        <a:spcAft>
          <a:spcPct val="0"/>
        </a:spcAft>
        <a:defRPr sz="4000">
          <a:solidFill>
            <a:schemeClr val="folHlink"/>
          </a:solidFill>
          <a:latin typeface="Times New Roman"/>
        </a:defRPr>
      </a:lvl5pPr>
      <a:lvl6pPr marL="457200" algn="ctr" rtl="0" fontAlgn="base">
        <a:spcBef>
          <a:spcPct val="0"/>
        </a:spcBef>
        <a:spcAft>
          <a:spcPct val="0"/>
        </a:spcAft>
        <a:defRPr sz="4000">
          <a:solidFill>
            <a:schemeClr val="folHlink"/>
          </a:solidFill>
          <a:latin typeface="Times New Roman"/>
        </a:defRPr>
      </a:lvl6pPr>
      <a:lvl7pPr marL="914400" algn="ctr" rtl="0" fontAlgn="base">
        <a:spcBef>
          <a:spcPct val="0"/>
        </a:spcBef>
        <a:spcAft>
          <a:spcPct val="0"/>
        </a:spcAft>
        <a:defRPr sz="4000">
          <a:solidFill>
            <a:schemeClr val="folHlink"/>
          </a:solidFill>
          <a:latin typeface="Times New Roman"/>
        </a:defRPr>
      </a:lvl7pPr>
      <a:lvl8pPr marL="1371600" algn="ctr" rtl="0" fontAlgn="base">
        <a:spcBef>
          <a:spcPct val="0"/>
        </a:spcBef>
        <a:spcAft>
          <a:spcPct val="0"/>
        </a:spcAft>
        <a:defRPr sz="4000">
          <a:solidFill>
            <a:schemeClr val="folHlink"/>
          </a:solidFill>
          <a:latin typeface="Times New Roman"/>
        </a:defRPr>
      </a:lvl8pPr>
      <a:lvl9pPr marL="1828800" algn="ctr" rtl="0" fontAlgn="base">
        <a:spcBef>
          <a:spcPct val="0"/>
        </a:spcBef>
        <a:spcAft>
          <a:spcPct val="0"/>
        </a:spcAft>
        <a:defRPr sz="4000">
          <a:solidFill>
            <a:schemeClr val="folHlink"/>
          </a:solidFill>
          <a:latin typeface="Times New Roman"/>
        </a:defRPr>
      </a:lvl9pPr>
    </p:titleStyle>
    <p:bodyStyle>
      <a:lvl1pPr marL="342900" indent="-342900" algn="l" rtl="0" eaLnBrk="0" fontAlgn="base" hangingPunct="0">
        <a:spcBef>
          <a:spcPct val="20000"/>
        </a:spcBef>
        <a:spcAft>
          <a:spcPct val="0"/>
        </a:spcAft>
        <a:buChar char="•"/>
        <a:defRPr sz="3200">
          <a:solidFill>
            <a:schemeClr val="folHlink"/>
          </a:solidFill>
          <a:latin typeface="+mn-lt"/>
          <a:ea typeface="+mn-ea"/>
          <a:cs typeface="+mn-cs"/>
        </a:defRPr>
      </a:lvl1pPr>
      <a:lvl2pPr marL="742950" indent="-285750" algn="l" rtl="0" eaLnBrk="0" fontAlgn="base" hangingPunct="0">
        <a:spcBef>
          <a:spcPct val="20000"/>
        </a:spcBef>
        <a:spcAft>
          <a:spcPct val="0"/>
        </a:spcAft>
        <a:buChar char="•"/>
        <a:defRPr sz="2800">
          <a:solidFill>
            <a:schemeClr val="hlink"/>
          </a:solidFill>
          <a:latin typeface="+mn-lt"/>
        </a:defRPr>
      </a:lvl2pPr>
      <a:lvl3pPr marL="1143000" indent="-228600" algn="l" rtl="0" eaLnBrk="0" fontAlgn="base" hangingPunct="0">
        <a:spcBef>
          <a:spcPct val="20000"/>
        </a:spcBef>
        <a:spcAft>
          <a:spcPct val="0"/>
        </a:spcAft>
        <a:buChar char="•"/>
        <a:defRPr sz="2400">
          <a:solidFill>
            <a:schemeClr val="accent1"/>
          </a:solidFill>
          <a:latin typeface="+mn-lt"/>
        </a:defRPr>
      </a:lvl3pPr>
      <a:lvl4pPr marL="1600200" indent="-228600" algn="l" rtl="0" eaLnBrk="0" fontAlgn="base" hangingPunct="0">
        <a:spcBef>
          <a:spcPct val="20000"/>
        </a:spcBef>
        <a:spcAft>
          <a:spcPct val="0"/>
        </a:spcAft>
        <a:buChar char="•"/>
        <a:defRPr sz="2000">
          <a:solidFill>
            <a:srgbClr val="33CCFF"/>
          </a:solidFill>
          <a:latin typeface="+mn-lt"/>
        </a:defRPr>
      </a:lvl4pPr>
      <a:lvl5pPr marL="2057400" indent="-228600" algn="l" rtl="0" eaLnBrk="0" fontAlgn="base" hangingPunct="0">
        <a:spcBef>
          <a:spcPct val="20000"/>
        </a:spcBef>
        <a:spcAft>
          <a:spcPct val="0"/>
        </a:spcAft>
        <a:buChar char="•"/>
        <a:defRPr sz="2000">
          <a:solidFill>
            <a:srgbClr val="33CCFF"/>
          </a:solidFill>
          <a:latin typeface="+mn-lt"/>
        </a:defRPr>
      </a:lvl5pPr>
      <a:lvl6pPr marL="2514600" indent="-228600" algn="l" rtl="0" fontAlgn="base">
        <a:spcBef>
          <a:spcPct val="20000"/>
        </a:spcBef>
        <a:spcAft>
          <a:spcPct val="0"/>
        </a:spcAft>
        <a:buChar char="•"/>
        <a:defRPr sz="2000">
          <a:solidFill>
            <a:srgbClr val="33CCFF"/>
          </a:solidFill>
          <a:latin typeface="+mn-lt"/>
        </a:defRPr>
      </a:lvl6pPr>
      <a:lvl7pPr marL="2971800" indent="-228600" algn="l" rtl="0" fontAlgn="base">
        <a:spcBef>
          <a:spcPct val="20000"/>
        </a:spcBef>
        <a:spcAft>
          <a:spcPct val="0"/>
        </a:spcAft>
        <a:buChar char="•"/>
        <a:defRPr sz="2000">
          <a:solidFill>
            <a:srgbClr val="33CCFF"/>
          </a:solidFill>
          <a:latin typeface="+mn-lt"/>
        </a:defRPr>
      </a:lvl7pPr>
      <a:lvl8pPr marL="3429000" indent="-228600" algn="l" rtl="0" fontAlgn="base">
        <a:spcBef>
          <a:spcPct val="20000"/>
        </a:spcBef>
        <a:spcAft>
          <a:spcPct val="0"/>
        </a:spcAft>
        <a:buChar char="•"/>
        <a:defRPr sz="2000">
          <a:solidFill>
            <a:srgbClr val="33CCFF"/>
          </a:solidFill>
          <a:latin typeface="+mn-lt"/>
        </a:defRPr>
      </a:lvl8pPr>
      <a:lvl9pPr marL="3886200" indent="-228600" algn="l" rtl="0" fontAlgn="base">
        <a:spcBef>
          <a:spcPct val="20000"/>
        </a:spcBef>
        <a:spcAft>
          <a:spcPct val="0"/>
        </a:spcAft>
        <a:buChar char="•"/>
        <a:defRPr sz="2000">
          <a:solidFill>
            <a:srgbClr val="33CC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pic>
        <p:nvPicPr>
          <p:cNvPr id="9218" name="Picture 2" descr="Innovations Exchange banner">
            <a:hlinkClick r:id="rId14"/>
          </p:cNvPr>
          <p:cNvPicPr>
            <a:picLocks noChangeAspect="1" noChangeArrowheads="1"/>
          </p:cNvPicPr>
          <p:nvPr/>
        </p:nvPicPr>
        <p:blipFill>
          <a:blip r:embed="rId15"/>
          <a:srcRect/>
          <a:stretch>
            <a:fillRect/>
          </a:stretch>
        </p:blipFill>
        <p:spPr bwMode="auto">
          <a:xfrm>
            <a:off x="4567238" y="3424238"/>
            <a:ext cx="9525" cy="9525"/>
          </a:xfrm>
          <a:prstGeom prst="rect">
            <a:avLst/>
          </a:prstGeom>
          <a:noFill/>
          <a:ln w="9525">
            <a:noFill/>
            <a:miter lim="800000"/>
            <a:headEnd/>
            <a:tailEnd/>
          </a:ln>
        </p:spPr>
      </p:pic>
      <p:sp>
        <p:nvSpPr>
          <p:cNvPr id="98307" name="Text Box 3"/>
          <p:cNvSpPr txBox="1">
            <a:spLocks noChangeArrowheads="1"/>
          </p:cNvSpPr>
          <p:nvPr/>
        </p:nvSpPr>
        <p:spPr bwMode="auto">
          <a:xfrm>
            <a:off x="7924800" y="6324600"/>
            <a:ext cx="184150" cy="366713"/>
          </a:xfrm>
          <a:prstGeom prst="rect">
            <a:avLst/>
          </a:prstGeom>
          <a:noFill/>
          <a:ln w="9525">
            <a:noFill/>
            <a:miter lim="800000"/>
            <a:headEnd/>
            <a:tailEnd/>
          </a:ln>
          <a:effectLst/>
        </p:spPr>
        <p:txBody>
          <a:bodyPr wrap="none">
            <a:spAutoFit/>
          </a:bodyPr>
          <a:lstStyle/>
          <a:p>
            <a:pPr>
              <a:defRPr/>
            </a:pPr>
            <a:endParaRPr lang="en-US" sz="1800" dirty="0">
              <a:solidFill>
                <a:schemeClr val="folHlink"/>
              </a:solidFill>
              <a:latin typeface="Arial" charset="0"/>
            </a:endParaRPr>
          </a:p>
        </p:txBody>
      </p:sp>
      <p:sp>
        <p:nvSpPr>
          <p:cNvPr id="98308" name="Text Box 4"/>
          <p:cNvSpPr txBox="1">
            <a:spLocks noChangeArrowheads="1"/>
          </p:cNvSpPr>
          <p:nvPr/>
        </p:nvSpPr>
        <p:spPr bwMode="auto">
          <a:xfrm>
            <a:off x="228600" y="6491288"/>
            <a:ext cx="184150" cy="366712"/>
          </a:xfrm>
          <a:prstGeom prst="rect">
            <a:avLst/>
          </a:prstGeom>
          <a:noFill/>
          <a:ln w="9525">
            <a:noFill/>
            <a:miter lim="800000"/>
            <a:headEnd/>
            <a:tailEnd/>
          </a:ln>
          <a:effectLst/>
        </p:spPr>
        <p:txBody>
          <a:bodyPr wrap="none">
            <a:spAutoFit/>
          </a:bodyPr>
          <a:lstStyle/>
          <a:p>
            <a:pPr>
              <a:defRPr/>
            </a:pPr>
            <a:endParaRPr lang="en-US" sz="1800" dirty="0">
              <a:solidFill>
                <a:schemeClr val="folHlink"/>
              </a:solidFill>
              <a:latin typeface="Arial" charset="0"/>
            </a:endParaRPr>
          </a:p>
        </p:txBody>
      </p:sp>
      <p:sp>
        <p:nvSpPr>
          <p:cNvPr id="9221" name="Rectangle 5"/>
          <p:cNvSpPr>
            <a:spLocks noGrp="1" noChangeArrowheads="1"/>
          </p:cNvSpPr>
          <p:nvPr>
            <p:ph type="body" idx="1"/>
          </p:nvPr>
        </p:nvSpPr>
        <p:spPr bwMode="auto">
          <a:xfrm>
            <a:off x="533400" y="2332038"/>
            <a:ext cx="8229600" cy="36877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222" name="Rectangle 6"/>
          <p:cNvSpPr>
            <a:spLocks noGrp="1" noChangeArrowheads="1"/>
          </p:cNvSpPr>
          <p:nvPr>
            <p:ph type="title"/>
          </p:nvPr>
        </p:nvSpPr>
        <p:spPr bwMode="auto">
          <a:xfrm>
            <a:off x="457200" y="1219200"/>
            <a:ext cx="8229600" cy="9604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9223" name="Picture 7" descr="WESTATlogo"/>
          <p:cNvPicPr>
            <a:picLocks noChangeAspect="1" noChangeArrowheads="1"/>
          </p:cNvPicPr>
          <p:nvPr/>
        </p:nvPicPr>
        <p:blipFill>
          <a:blip r:embed="rId16" cstate="print"/>
          <a:srcRect/>
          <a:stretch>
            <a:fillRect/>
          </a:stretch>
        </p:blipFill>
        <p:spPr bwMode="auto">
          <a:xfrm>
            <a:off x="7924800" y="6096000"/>
            <a:ext cx="838200" cy="547688"/>
          </a:xfrm>
          <a:prstGeom prst="rect">
            <a:avLst/>
          </a:prstGeom>
          <a:noFill/>
          <a:ln w="9525">
            <a:noFill/>
            <a:miter lim="800000"/>
            <a:headEnd/>
            <a:tailEnd/>
          </a:ln>
        </p:spPr>
      </p:pic>
      <p:sp>
        <p:nvSpPr>
          <p:cNvPr id="98313" name="Line 9"/>
          <p:cNvSpPr>
            <a:spLocks noChangeShapeType="1"/>
          </p:cNvSpPr>
          <p:nvPr/>
        </p:nvSpPr>
        <p:spPr bwMode="auto">
          <a:xfrm>
            <a:off x="228600" y="762000"/>
            <a:ext cx="8686800" cy="0"/>
          </a:xfrm>
          <a:prstGeom prst="line">
            <a:avLst/>
          </a:prstGeom>
          <a:noFill/>
          <a:ln w="76200">
            <a:solidFill>
              <a:srgbClr val="78D278"/>
            </a:solidFill>
            <a:round/>
            <a:headEnd/>
            <a:tailEnd/>
          </a:ln>
          <a:effectLst/>
        </p:spPr>
        <p:txBody>
          <a:bodyPr/>
          <a:lstStyle/>
          <a:p>
            <a:pPr eaLnBrk="0" hangingPunct="0">
              <a:defRPr/>
            </a:pPr>
            <a:endParaRPr lang="en-US" dirty="0">
              <a:latin typeface="Times New Roman"/>
            </a:endParaRPr>
          </a:p>
        </p:txBody>
      </p:sp>
      <p:sp>
        <p:nvSpPr>
          <p:cNvPr id="98315" name="Rectangle 11"/>
          <p:cNvSpPr>
            <a:spLocks noChangeArrowheads="1"/>
          </p:cNvSpPr>
          <p:nvPr/>
        </p:nvSpPr>
        <p:spPr bwMode="auto">
          <a:xfrm>
            <a:off x="0" y="990600"/>
            <a:ext cx="9144000" cy="228600"/>
          </a:xfrm>
          <a:prstGeom prst="rect">
            <a:avLst/>
          </a:prstGeom>
          <a:solidFill>
            <a:schemeClr val="bg1"/>
          </a:solidFill>
          <a:ln w="9525">
            <a:noFill/>
            <a:miter lim="800000"/>
            <a:headEnd/>
            <a:tailEnd/>
          </a:ln>
          <a:effectLst/>
        </p:spPr>
        <p:txBody>
          <a:bodyPr wrap="none" anchor="ctr"/>
          <a:lstStyle/>
          <a:p>
            <a:pPr eaLnBrk="0" hangingPunct="0">
              <a:defRPr/>
            </a:pPr>
            <a:endParaRPr lang="en-US" dirty="0">
              <a:latin typeface="Times New Roman"/>
            </a:endParaRPr>
          </a:p>
        </p:txBody>
      </p:sp>
    </p:spTree>
  </p:cSld>
  <p:clrMap bg1="lt1" tx1="dk1" bg2="lt2" tx2="dk2" accent1="accent1" accent2="accent2" accent3="accent3" accent4="accent4" accent5="accent5" accent6="accent6" hlink="hlink" folHlink="folHlink"/>
  <p:sldLayoutIdLst>
    <p:sldLayoutId id="2147484014" r:id="rId1"/>
    <p:sldLayoutId id="2147484015" r:id="rId2"/>
    <p:sldLayoutId id="2147484016" r:id="rId3"/>
    <p:sldLayoutId id="2147484017" r:id="rId4"/>
    <p:sldLayoutId id="2147484018" r:id="rId5"/>
    <p:sldLayoutId id="2147484019" r:id="rId6"/>
    <p:sldLayoutId id="2147484020" r:id="rId7"/>
    <p:sldLayoutId id="2147484021" r:id="rId8"/>
    <p:sldLayoutId id="2147484022" r:id="rId9"/>
    <p:sldLayoutId id="2147484023" r:id="rId10"/>
    <p:sldLayoutId id="2147484024" r:id="rId11"/>
    <p:sldLayoutId id="2147484025" r:id="rId12"/>
  </p:sldLayoutIdLst>
  <p:transition xmlns:p14="http://schemas.microsoft.com/office/powerpoint/2010/main">
    <p:wipe dir="r"/>
  </p:transition>
  <p:timing>
    <p:tnLst>
      <p:par>
        <p:cTn xmlns:p14="http://schemas.microsoft.com/office/powerpoint/2010/main" id="1" dur="indefinite" restart="never" nodeType="tmRoot"/>
      </p:par>
    </p:tnLst>
  </p:timing>
  <p:hf sldNum="0" hdr="0" dt="0"/>
  <p:txStyles>
    <p:titleStyle>
      <a:lvl1pPr algn="ctr" rtl="0" eaLnBrk="0" fontAlgn="base" hangingPunct="0">
        <a:spcBef>
          <a:spcPct val="0"/>
        </a:spcBef>
        <a:spcAft>
          <a:spcPct val="0"/>
        </a:spcAft>
        <a:defRPr sz="4000">
          <a:solidFill>
            <a:schemeClr val="folHlink"/>
          </a:solidFill>
          <a:latin typeface="+mj-lt"/>
          <a:ea typeface="+mj-ea"/>
          <a:cs typeface="+mj-cs"/>
        </a:defRPr>
      </a:lvl1pPr>
      <a:lvl2pPr algn="ctr" rtl="0" eaLnBrk="0" fontAlgn="base" hangingPunct="0">
        <a:spcBef>
          <a:spcPct val="0"/>
        </a:spcBef>
        <a:spcAft>
          <a:spcPct val="0"/>
        </a:spcAft>
        <a:defRPr sz="4000">
          <a:solidFill>
            <a:schemeClr val="folHlink"/>
          </a:solidFill>
          <a:latin typeface="Times New Roman"/>
        </a:defRPr>
      </a:lvl2pPr>
      <a:lvl3pPr algn="ctr" rtl="0" eaLnBrk="0" fontAlgn="base" hangingPunct="0">
        <a:spcBef>
          <a:spcPct val="0"/>
        </a:spcBef>
        <a:spcAft>
          <a:spcPct val="0"/>
        </a:spcAft>
        <a:defRPr sz="4000">
          <a:solidFill>
            <a:schemeClr val="folHlink"/>
          </a:solidFill>
          <a:latin typeface="Times New Roman"/>
        </a:defRPr>
      </a:lvl3pPr>
      <a:lvl4pPr algn="ctr" rtl="0" eaLnBrk="0" fontAlgn="base" hangingPunct="0">
        <a:spcBef>
          <a:spcPct val="0"/>
        </a:spcBef>
        <a:spcAft>
          <a:spcPct val="0"/>
        </a:spcAft>
        <a:defRPr sz="4000">
          <a:solidFill>
            <a:schemeClr val="folHlink"/>
          </a:solidFill>
          <a:latin typeface="Times New Roman"/>
        </a:defRPr>
      </a:lvl4pPr>
      <a:lvl5pPr algn="ctr" rtl="0" eaLnBrk="0" fontAlgn="base" hangingPunct="0">
        <a:spcBef>
          <a:spcPct val="0"/>
        </a:spcBef>
        <a:spcAft>
          <a:spcPct val="0"/>
        </a:spcAft>
        <a:defRPr sz="4000">
          <a:solidFill>
            <a:schemeClr val="folHlink"/>
          </a:solidFill>
          <a:latin typeface="Times New Roman"/>
        </a:defRPr>
      </a:lvl5pPr>
      <a:lvl6pPr marL="457200" algn="ctr" rtl="0" fontAlgn="base">
        <a:spcBef>
          <a:spcPct val="0"/>
        </a:spcBef>
        <a:spcAft>
          <a:spcPct val="0"/>
        </a:spcAft>
        <a:defRPr sz="4000">
          <a:solidFill>
            <a:schemeClr val="folHlink"/>
          </a:solidFill>
          <a:latin typeface="Times New Roman"/>
        </a:defRPr>
      </a:lvl6pPr>
      <a:lvl7pPr marL="914400" algn="ctr" rtl="0" fontAlgn="base">
        <a:spcBef>
          <a:spcPct val="0"/>
        </a:spcBef>
        <a:spcAft>
          <a:spcPct val="0"/>
        </a:spcAft>
        <a:defRPr sz="4000">
          <a:solidFill>
            <a:schemeClr val="folHlink"/>
          </a:solidFill>
          <a:latin typeface="Times New Roman"/>
        </a:defRPr>
      </a:lvl7pPr>
      <a:lvl8pPr marL="1371600" algn="ctr" rtl="0" fontAlgn="base">
        <a:spcBef>
          <a:spcPct val="0"/>
        </a:spcBef>
        <a:spcAft>
          <a:spcPct val="0"/>
        </a:spcAft>
        <a:defRPr sz="4000">
          <a:solidFill>
            <a:schemeClr val="folHlink"/>
          </a:solidFill>
          <a:latin typeface="Times New Roman"/>
        </a:defRPr>
      </a:lvl8pPr>
      <a:lvl9pPr marL="1828800" algn="ctr" rtl="0" fontAlgn="base">
        <a:spcBef>
          <a:spcPct val="0"/>
        </a:spcBef>
        <a:spcAft>
          <a:spcPct val="0"/>
        </a:spcAft>
        <a:defRPr sz="4000">
          <a:solidFill>
            <a:schemeClr val="folHlink"/>
          </a:solidFill>
          <a:latin typeface="Times New Roman"/>
        </a:defRPr>
      </a:lvl9pPr>
    </p:titleStyle>
    <p:bodyStyle>
      <a:lvl1pPr marL="342900" indent="-342900" algn="l" rtl="0" eaLnBrk="0" fontAlgn="base" hangingPunct="0">
        <a:spcBef>
          <a:spcPct val="20000"/>
        </a:spcBef>
        <a:spcAft>
          <a:spcPct val="0"/>
        </a:spcAft>
        <a:buChar char="•"/>
        <a:defRPr sz="3200">
          <a:solidFill>
            <a:schemeClr val="folHlink"/>
          </a:solidFill>
          <a:latin typeface="+mn-lt"/>
          <a:ea typeface="+mn-ea"/>
          <a:cs typeface="+mn-cs"/>
        </a:defRPr>
      </a:lvl1pPr>
      <a:lvl2pPr marL="742950" indent="-285750" algn="l" rtl="0" eaLnBrk="0" fontAlgn="base" hangingPunct="0">
        <a:spcBef>
          <a:spcPct val="20000"/>
        </a:spcBef>
        <a:spcAft>
          <a:spcPct val="0"/>
        </a:spcAft>
        <a:buChar char="•"/>
        <a:defRPr sz="2800">
          <a:solidFill>
            <a:schemeClr val="hlink"/>
          </a:solidFill>
          <a:latin typeface="+mn-lt"/>
        </a:defRPr>
      </a:lvl2pPr>
      <a:lvl3pPr marL="1143000" indent="-228600" algn="l" rtl="0" eaLnBrk="0" fontAlgn="base" hangingPunct="0">
        <a:spcBef>
          <a:spcPct val="20000"/>
        </a:spcBef>
        <a:spcAft>
          <a:spcPct val="0"/>
        </a:spcAft>
        <a:buChar char="•"/>
        <a:defRPr sz="2400">
          <a:solidFill>
            <a:schemeClr val="accent1"/>
          </a:solidFill>
          <a:latin typeface="+mn-lt"/>
        </a:defRPr>
      </a:lvl3pPr>
      <a:lvl4pPr marL="1600200" indent="-228600" algn="l" rtl="0" eaLnBrk="0" fontAlgn="base" hangingPunct="0">
        <a:spcBef>
          <a:spcPct val="20000"/>
        </a:spcBef>
        <a:spcAft>
          <a:spcPct val="0"/>
        </a:spcAft>
        <a:buChar char="•"/>
        <a:defRPr sz="2000">
          <a:solidFill>
            <a:srgbClr val="33CCFF"/>
          </a:solidFill>
          <a:latin typeface="+mn-lt"/>
        </a:defRPr>
      </a:lvl4pPr>
      <a:lvl5pPr marL="2057400" indent="-228600" algn="l" rtl="0" eaLnBrk="0" fontAlgn="base" hangingPunct="0">
        <a:spcBef>
          <a:spcPct val="20000"/>
        </a:spcBef>
        <a:spcAft>
          <a:spcPct val="0"/>
        </a:spcAft>
        <a:buChar char="•"/>
        <a:defRPr sz="2000">
          <a:solidFill>
            <a:srgbClr val="33CCFF"/>
          </a:solidFill>
          <a:latin typeface="+mn-lt"/>
        </a:defRPr>
      </a:lvl5pPr>
      <a:lvl6pPr marL="2514600" indent="-228600" algn="l" rtl="0" fontAlgn="base">
        <a:spcBef>
          <a:spcPct val="20000"/>
        </a:spcBef>
        <a:spcAft>
          <a:spcPct val="0"/>
        </a:spcAft>
        <a:buChar char="•"/>
        <a:defRPr sz="2000">
          <a:solidFill>
            <a:srgbClr val="33CCFF"/>
          </a:solidFill>
          <a:latin typeface="+mn-lt"/>
        </a:defRPr>
      </a:lvl6pPr>
      <a:lvl7pPr marL="2971800" indent="-228600" algn="l" rtl="0" fontAlgn="base">
        <a:spcBef>
          <a:spcPct val="20000"/>
        </a:spcBef>
        <a:spcAft>
          <a:spcPct val="0"/>
        </a:spcAft>
        <a:buChar char="•"/>
        <a:defRPr sz="2000">
          <a:solidFill>
            <a:srgbClr val="33CCFF"/>
          </a:solidFill>
          <a:latin typeface="+mn-lt"/>
        </a:defRPr>
      </a:lvl7pPr>
      <a:lvl8pPr marL="3429000" indent="-228600" algn="l" rtl="0" fontAlgn="base">
        <a:spcBef>
          <a:spcPct val="20000"/>
        </a:spcBef>
        <a:spcAft>
          <a:spcPct val="0"/>
        </a:spcAft>
        <a:buChar char="•"/>
        <a:defRPr sz="2000">
          <a:solidFill>
            <a:srgbClr val="33CCFF"/>
          </a:solidFill>
          <a:latin typeface="+mn-lt"/>
        </a:defRPr>
      </a:lvl8pPr>
      <a:lvl9pPr marL="3886200" indent="-228600" algn="l" rtl="0" fontAlgn="base">
        <a:spcBef>
          <a:spcPct val="20000"/>
        </a:spcBef>
        <a:spcAft>
          <a:spcPct val="0"/>
        </a:spcAft>
        <a:buChar char="•"/>
        <a:defRPr sz="2000">
          <a:solidFill>
            <a:srgbClr val="33CC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pic>
        <p:nvPicPr>
          <p:cNvPr id="10242" name="Picture 2" descr="Innovations Exchange banner">
            <a:hlinkClick r:id="rId14"/>
          </p:cNvPr>
          <p:cNvPicPr>
            <a:picLocks noChangeAspect="1" noChangeArrowheads="1"/>
          </p:cNvPicPr>
          <p:nvPr/>
        </p:nvPicPr>
        <p:blipFill>
          <a:blip r:embed="rId15"/>
          <a:srcRect/>
          <a:stretch>
            <a:fillRect/>
          </a:stretch>
        </p:blipFill>
        <p:spPr bwMode="auto">
          <a:xfrm>
            <a:off x="4567238" y="3424238"/>
            <a:ext cx="9525" cy="9525"/>
          </a:xfrm>
          <a:prstGeom prst="rect">
            <a:avLst/>
          </a:prstGeom>
          <a:noFill/>
          <a:ln w="9525">
            <a:noFill/>
            <a:miter lim="800000"/>
            <a:headEnd/>
            <a:tailEnd/>
          </a:ln>
        </p:spPr>
      </p:pic>
      <p:sp>
        <p:nvSpPr>
          <p:cNvPr id="98307" name="Text Box 3"/>
          <p:cNvSpPr txBox="1">
            <a:spLocks noChangeArrowheads="1"/>
          </p:cNvSpPr>
          <p:nvPr/>
        </p:nvSpPr>
        <p:spPr bwMode="auto">
          <a:xfrm>
            <a:off x="7924800" y="6324600"/>
            <a:ext cx="184150" cy="366713"/>
          </a:xfrm>
          <a:prstGeom prst="rect">
            <a:avLst/>
          </a:prstGeom>
          <a:noFill/>
          <a:ln w="9525">
            <a:noFill/>
            <a:miter lim="800000"/>
            <a:headEnd/>
            <a:tailEnd/>
          </a:ln>
          <a:effectLst/>
        </p:spPr>
        <p:txBody>
          <a:bodyPr wrap="none">
            <a:spAutoFit/>
          </a:bodyPr>
          <a:lstStyle/>
          <a:p>
            <a:pPr>
              <a:defRPr/>
            </a:pPr>
            <a:endParaRPr lang="en-US" sz="1800" dirty="0">
              <a:solidFill>
                <a:schemeClr val="folHlink"/>
              </a:solidFill>
              <a:latin typeface="Arial" charset="0"/>
            </a:endParaRPr>
          </a:p>
        </p:txBody>
      </p:sp>
      <p:sp>
        <p:nvSpPr>
          <p:cNvPr id="98308" name="Text Box 4"/>
          <p:cNvSpPr txBox="1">
            <a:spLocks noChangeArrowheads="1"/>
          </p:cNvSpPr>
          <p:nvPr/>
        </p:nvSpPr>
        <p:spPr bwMode="auto">
          <a:xfrm>
            <a:off x="228600" y="6491288"/>
            <a:ext cx="184150" cy="366712"/>
          </a:xfrm>
          <a:prstGeom prst="rect">
            <a:avLst/>
          </a:prstGeom>
          <a:noFill/>
          <a:ln w="9525">
            <a:noFill/>
            <a:miter lim="800000"/>
            <a:headEnd/>
            <a:tailEnd/>
          </a:ln>
          <a:effectLst/>
        </p:spPr>
        <p:txBody>
          <a:bodyPr wrap="none">
            <a:spAutoFit/>
          </a:bodyPr>
          <a:lstStyle/>
          <a:p>
            <a:pPr>
              <a:defRPr/>
            </a:pPr>
            <a:endParaRPr lang="en-US" sz="1800" dirty="0">
              <a:solidFill>
                <a:schemeClr val="folHlink"/>
              </a:solidFill>
              <a:latin typeface="Arial" charset="0"/>
            </a:endParaRPr>
          </a:p>
        </p:txBody>
      </p:sp>
      <p:sp>
        <p:nvSpPr>
          <p:cNvPr id="10245" name="Rectangle 5"/>
          <p:cNvSpPr>
            <a:spLocks noGrp="1" noChangeArrowheads="1"/>
          </p:cNvSpPr>
          <p:nvPr>
            <p:ph type="body" idx="1"/>
          </p:nvPr>
        </p:nvSpPr>
        <p:spPr bwMode="auto">
          <a:xfrm>
            <a:off x="533400" y="2332038"/>
            <a:ext cx="8229600" cy="36877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46" name="Rectangle 6"/>
          <p:cNvSpPr>
            <a:spLocks noGrp="1" noChangeArrowheads="1"/>
          </p:cNvSpPr>
          <p:nvPr>
            <p:ph type="title"/>
          </p:nvPr>
        </p:nvSpPr>
        <p:spPr bwMode="auto">
          <a:xfrm>
            <a:off x="457200" y="1219200"/>
            <a:ext cx="8229600" cy="9604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0247" name="Picture 7" descr="WESTATlogo"/>
          <p:cNvPicPr>
            <a:picLocks noChangeAspect="1" noChangeArrowheads="1"/>
          </p:cNvPicPr>
          <p:nvPr/>
        </p:nvPicPr>
        <p:blipFill>
          <a:blip r:embed="rId16" cstate="print"/>
          <a:srcRect/>
          <a:stretch>
            <a:fillRect/>
          </a:stretch>
        </p:blipFill>
        <p:spPr bwMode="auto">
          <a:xfrm>
            <a:off x="7924800" y="6096000"/>
            <a:ext cx="838200" cy="5476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4037" r:id="rId12"/>
  </p:sldLayoutIdLst>
  <p:transition xmlns:p14="http://schemas.microsoft.com/office/powerpoint/2010/main">
    <p:wipe dir="r"/>
  </p:transition>
  <p:timing>
    <p:tnLst>
      <p:par>
        <p:cTn xmlns:p14="http://schemas.microsoft.com/office/powerpoint/2010/main" id="1" dur="indefinite" restart="never" nodeType="tmRoot"/>
      </p:par>
    </p:tnLst>
  </p:timing>
  <p:hf sldNum="0" hdr="0" dt="0"/>
  <p:txStyles>
    <p:titleStyle>
      <a:lvl1pPr algn="ctr" rtl="0" eaLnBrk="0" fontAlgn="base" hangingPunct="0">
        <a:spcBef>
          <a:spcPct val="0"/>
        </a:spcBef>
        <a:spcAft>
          <a:spcPct val="0"/>
        </a:spcAft>
        <a:defRPr sz="4000">
          <a:solidFill>
            <a:srgbClr val="224B50"/>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224B50"/>
          </a:solidFill>
          <a:latin typeface="Arial" charset="0"/>
          <a:cs typeface="Arial" charset="0"/>
        </a:defRPr>
      </a:lvl2pPr>
      <a:lvl3pPr algn="ctr" rtl="0" eaLnBrk="0" fontAlgn="base" hangingPunct="0">
        <a:spcBef>
          <a:spcPct val="0"/>
        </a:spcBef>
        <a:spcAft>
          <a:spcPct val="0"/>
        </a:spcAft>
        <a:defRPr sz="4000">
          <a:solidFill>
            <a:srgbClr val="224B50"/>
          </a:solidFill>
          <a:latin typeface="Arial" charset="0"/>
          <a:cs typeface="Arial" charset="0"/>
        </a:defRPr>
      </a:lvl3pPr>
      <a:lvl4pPr algn="ctr" rtl="0" eaLnBrk="0" fontAlgn="base" hangingPunct="0">
        <a:spcBef>
          <a:spcPct val="0"/>
        </a:spcBef>
        <a:spcAft>
          <a:spcPct val="0"/>
        </a:spcAft>
        <a:defRPr sz="4000">
          <a:solidFill>
            <a:srgbClr val="224B50"/>
          </a:solidFill>
          <a:latin typeface="Arial" charset="0"/>
          <a:cs typeface="Arial" charset="0"/>
        </a:defRPr>
      </a:lvl4pPr>
      <a:lvl5pPr algn="ctr" rtl="0" eaLnBrk="0" fontAlgn="base" hangingPunct="0">
        <a:spcBef>
          <a:spcPct val="0"/>
        </a:spcBef>
        <a:spcAft>
          <a:spcPct val="0"/>
        </a:spcAft>
        <a:defRPr sz="4000">
          <a:solidFill>
            <a:srgbClr val="224B50"/>
          </a:solidFill>
          <a:latin typeface="Arial" charset="0"/>
          <a:cs typeface="Arial" charset="0"/>
        </a:defRPr>
      </a:lvl5pPr>
      <a:lvl6pPr marL="457200" algn="ctr" rtl="0" fontAlgn="base">
        <a:spcBef>
          <a:spcPct val="0"/>
        </a:spcBef>
        <a:spcAft>
          <a:spcPct val="0"/>
        </a:spcAft>
        <a:defRPr sz="4000">
          <a:solidFill>
            <a:schemeClr val="folHlink"/>
          </a:solidFill>
          <a:latin typeface="Times New Roman"/>
        </a:defRPr>
      </a:lvl6pPr>
      <a:lvl7pPr marL="914400" algn="ctr" rtl="0" fontAlgn="base">
        <a:spcBef>
          <a:spcPct val="0"/>
        </a:spcBef>
        <a:spcAft>
          <a:spcPct val="0"/>
        </a:spcAft>
        <a:defRPr sz="4000">
          <a:solidFill>
            <a:schemeClr val="folHlink"/>
          </a:solidFill>
          <a:latin typeface="Times New Roman"/>
        </a:defRPr>
      </a:lvl7pPr>
      <a:lvl8pPr marL="1371600" algn="ctr" rtl="0" fontAlgn="base">
        <a:spcBef>
          <a:spcPct val="0"/>
        </a:spcBef>
        <a:spcAft>
          <a:spcPct val="0"/>
        </a:spcAft>
        <a:defRPr sz="4000">
          <a:solidFill>
            <a:schemeClr val="folHlink"/>
          </a:solidFill>
          <a:latin typeface="Times New Roman"/>
        </a:defRPr>
      </a:lvl8pPr>
      <a:lvl9pPr marL="1828800" algn="ctr" rtl="0" fontAlgn="base">
        <a:spcBef>
          <a:spcPct val="0"/>
        </a:spcBef>
        <a:spcAft>
          <a:spcPct val="0"/>
        </a:spcAft>
        <a:defRPr sz="4000">
          <a:solidFill>
            <a:schemeClr val="folHlink"/>
          </a:solidFill>
          <a:latin typeface="Times New Roman"/>
        </a:defRPr>
      </a:lvl9pPr>
    </p:titleStyle>
    <p:bodyStyle>
      <a:lvl1pPr marL="342900" indent="-342900" algn="l" rtl="0" eaLnBrk="0" fontAlgn="base" hangingPunct="0">
        <a:spcBef>
          <a:spcPct val="20000"/>
        </a:spcBef>
        <a:spcAft>
          <a:spcPct val="0"/>
        </a:spcAft>
        <a:buChar char="•"/>
        <a:defRPr sz="3200">
          <a:solidFill>
            <a:srgbClr val="224B50"/>
          </a:solidFill>
          <a:latin typeface="Arial" pitchFamily="34" charset="0"/>
          <a:ea typeface="+mn-ea"/>
          <a:cs typeface="Arial" pitchFamily="34" charset="0"/>
        </a:defRPr>
      </a:lvl1pPr>
      <a:lvl2pPr marL="742950" indent="-285750" algn="l" rtl="0" eaLnBrk="0" fontAlgn="base" hangingPunct="0">
        <a:spcBef>
          <a:spcPct val="20000"/>
        </a:spcBef>
        <a:spcAft>
          <a:spcPct val="0"/>
        </a:spcAft>
        <a:buChar char="•"/>
        <a:defRPr sz="2800">
          <a:solidFill>
            <a:srgbClr val="4597A0"/>
          </a:solidFill>
          <a:latin typeface="Arial" pitchFamily="34" charset="0"/>
          <a:cs typeface="Arial" pitchFamily="34" charset="0"/>
        </a:defRPr>
      </a:lvl2pPr>
      <a:lvl3pPr marL="1143000" indent="-228600" algn="l" rtl="0" eaLnBrk="0" fontAlgn="base" hangingPunct="0">
        <a:spcBef>
          <a:spcPct val="20000"/>
        </a:spcBef>
        <a:spcAft>
          <a:spcPct val="0"/>
        </a:spcAft>
        <a:buChar char="•"/>
        <a:defRPr sz="2400">
          <a:solidFill>
            <a:srgbClr val="8CB202"/>
          </a:solidFill>
          <a:latin typeface="Arial" pitchFamily="34" charset="0"/>
          <a:cs typeface="Arial" pitchFamily="34" charset="0"/>
        </a:defRPr>
      </a:lvl3pPr>
      <a:lvl4pPr marL="1600200" indent="-228600" algn="l" rtl="0" eaLnBrk="0" fontAlgn="base" hangingPunct="0">
        <a:spcBef>
          <a:spcPct val="20000"/>
        </a:spcBef>
        <a:spcAft>
          <a:spcPct val="0"/>
        </a:spcAft>
        <a:buChar char="•"/>
        <a:defRPr sz="2000">
          <a:solidFill>
            <a:srgbClr val="224B50"/>
          </a:solidFill>
          <a:latin typeface="Arial" pitchFamily="34" charset="0"/>
          <a:cs typeface="Arial" pitchFamily="34" charset="0"/>
        </a:defRPr>
      </a:lvl4pPr>
      <a:lvl5pPr marL="2057400" indent="-228600" algn="l" rtl="0" eaLnBrk="0" fontAlgn="base" hangingPunct="0">
        <a:spcBef>
          <a:spcPct val="20000"/>
        </a:spcBef>
        <a:spcAft>
          <a:spcPct val="0"/>
        </a:spcAft>
        <a:buChar char="•"/>
        <a:defRPr sz="2000">
          <a:solidFill>
            <a:srgbClr val="8CB202"/>
          </a:solidFill>
          <a:latin typeface="Arial" pitchFamily="34" charset="0"/>
          <a:cs typeface="Arial" pitchFamily="34" charset="0"/>
        </a:defRPr>
      </a:lvl5pPr>
      <a:lvl6pPr marL="2514600" indent="-228600" algn="l" rtl="0" fontAlgn="base">
        <a:spcBef>
          <a:spcPct val="20000"/>
        </a:spcBef>
        <a:spcAft>
          <a:spcPct val="0"/>
        </a:spcAft>
        <a:buChar char="•"/>
        <a:defRPr sz="2000">
          <a:solidFill>
            <a:srgbClr val="33CCFF"/>
          </a:solidFill>
          <a:latin typeface="+mn-lt"/>
        </a:defRPr>
      </a:lvl6pPr>
      <a:lvl7pPr marL="2971800" indent="-228600" algn="l" rtl="0" fontAlgn="base">
        <a:spcBef>
          <a:spcPct val="20000"/>
        </a:spcBef>
        <a:spcAft>
          <a:spcPct val="0"/>
        </a:spcAft>
        <a:buChar char="•"/>
        <a:defRPr sz="2000">
          <a:solidFill>
            <a:srgbClr val="33CCFF"/>
          </a:solidFill>
          <a:latin typeface="+mn-lt"/>
        </a:defRPr>
      </a:lvl7pPr>
      <a:lvl8pPr marL="3429000" indent="-228600" algn="l" rtl="0" fontAlgn="base">
        <a:spcBef>
          <a:spcPct val="20000"/>
        </a:spcBef>
        <a:spcAft>
          <a:spcPct val="0"/>
        </a:spcAft>
        <a:buChar char="•"/>
        <a:defRPr sz="2000">
          <a:solidFill>
            <a:srgbClr val="33CCFF"/>
          </a:solidFill>
          <a:latin typeface="+mn-lt"/>
        </a:defRPr>
      </a:lvl8pPr>
      <a:lvl9pPr marL="3886200" indent="-228600" algn="l" rtl="0" fontAlgn="base">
        <a:spcBef>
          <a:spcPct val="20000"/>
        </a:spcBef>
        <a:spcAft>
          <a:spcPct val="0"/>
        </a:spcAft>
        <a:buChar char="•"/>
        <a:defRPr sz="2000">
          <a:solidFill>
            <a:srgbClr val="33CC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pic>
        <p:nvPicPr>
          <p:cNvPr id="3076" name="Picture 2" descr="Innovations Exchange banner">
            <a:hlinkClick r:id="rId15"/>
          </p:cNvPr>
          <p:cNvPicPr>
            <a:picLocks noChangeAspect="1" noChangeArrowheads="1"/>
          </p:cNvPicPr>
          <p:nvPr/>
        </p:nvPicPr>
        <p:blipFill>
          <a:blip r:embed="rId16"/>
          <a:srcRect/>
          <a:stretch>
            <a:fillRect/>
          </a:stretch>
        </p:blipFill>
        <p:spPr bwMode="auto">
          <a:xfrm>
            <a:off x="4567238" y="3424238"/>
            <a:ext cx="9525" cy="9525"/>
          </a:xfrm>
          <a:prstGeom prst="rect">
            <a:avLst/>
          </a:prstGeom>
          <a:noFill/>
          <a:ln w="9525">
            <a:noFill/>
            <a:miter lim="800000"/>
            <a:headEnd/>
            <a:tailEnd/>
          </a:ln>
        </p:spPr>
      </p:pic>
      <p:sp>
        <p:nvSpPr>
          <p:cNvPr id="98307" name="Text Box 3"/>
          <p:cNvSpPr txBox="1">
            <a:spLocks noChangeArrowheads="1"/>
          </p:cNvSpPr>
          <p:nvPr/>
        </p:nvSpPr>
        <p:spPr bwMode="auto">
          <a:xfrm>
            <a:off x="7924800" y="6324600"/>
            <a:ext cx="184150" cy="366713"/>
          </a:xfrm>
          <a:prstGeom prst="rect">
            <a:avLst/>
          </a:prstGeom>
          <a:noFill/>
          <a:ln w="9525">
            <a:noFill/>
            <a:miter lim="800000"/>
            <a:headEnd/>
            <a:tailEnd/>
          </a:ln>
          <a:effectLst/>
        </p:spPr>
        <p:txBody>
          <a:bodyPr wrap="none">
            <a:spAutoFit/>
          </a:bodyPr>
          <a:lstStyle/>
          <a:p>
            <a:pPr>
              <a:defRPr/>
            </a:pPr>
            <a:endParaRPr lang="en-US" sz="1800" dirty="0">
              <a:solidFill>
                <a:schemeClr val="folHlink"/>
              </a:solidFill>
              <a:latin typeface="Arial" charset="0"/>
            </a:endParaRPr>
          </a:p>
        </p:txBody>
      </p:sp>
      <p:sp>
        <p:nvSpPr>
          <p:cNvPr id="98308" name="Text Box 4"/>
          <p:cNvSpPr txBox="1">
            <a:spLocks noChangeArrowheads="1"/>
          </p:cNvSpPr>
          <p:nvPr/>
        </p:nvSpPr>
        <p:spPr bwMode="auto">
          <a:xfrm>
            <a:off x="228600" y="6491288"/>
            <a:ext cx="184150" cy="366712"/>
          </a:xfrm>
          <a:prstGeom prst="rect">
            <a:avLst/>
          </a:prstGeom>
          <a:noFill/>
          <a:ln w="9525">
            <a:noFill/>
            <a:miter lim="800000"/>
            <a:headEnd/>
            <a:tailEnd/>
          </a:ln>
          <a:effectLst/>
        </p:spPr>
        <p:txBody>
          <a:bodyPr wrap="none">
            <a:spAutoFit/>
          </a:bodyPr>
          <a:lstStyle/>
          <a:p>
            <a:pPr>
              <a:defRPr/>
            </a:pPr>
            <a:endParaRPr lang="en-US" sz="1800" dirty="0">
              <a:solidFill>
                <a:schemeClr val="folHlink"/>
              </a:solidFill>
              <a:latin typeface="Arial" charset="0"/>
            </a:endParaRPr>
          </a:p>
        </p:txBody>
      </p:sp>
      <p:sp>
        <p:nvSpPr>
          <p:cNvPr id="3079" name="Rectangle 5"/>
          <p:cNvSpPr>
            <a:spLocks noGrp="1" noChangeArrowheads="1"/>
          </p:cNvSpPr>
          <p:nvPr>
            <p:ph type="body" idx="1"/>
          </p:nvPr>
        </p:nvSpPr>
        <p:spPr bwMode="auto">
          <a:xfrm>
            <a:off x="533400" y="2332038"/>
            <a:ext cx="8229600" cy="36877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0" name="Rectangle 6"/>
          <p:cNvSpPr>
            <a:spLocks noGrp="1" noChangeArrowheads="1"/>
          </p:cNvSpPr>
          <p:nvPr>
            <p:ph type="title"/>
          </p:nvPr>
        </p:nvSpPr>
        <p:spPr bwMode="auto">
          <a:xfrm>
            <a:off x="457200" y="1219200"/>
            <a:ext cx="8229600" cy="9604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graphicFrame>
        <p:nvGraphicFramePr>
          <p:cNvPr id="3074" name="Object 2"/>
          <p:cNvGraphicFramePr>
            <a:graphicFrameLocks noChangeAspect="1"/>
          </p:cNvGraphicFramePr>
          <p:nvPr/>
        </p:nvGraphicFramePr>
        <p:xfrm>
          <a:off x="533400" y="6172200"/>
          <a:ext cx="1066800" cy="504825"/>
        </p:xfrm>
        <a:graphic>
          <a:graphicData uri="http://schemas.openxmlformats.org/presentationml/2006/ole">
            <mc:AlternateContent xmlns:mc="http://schemas.openxmlformats.org/markup-compatibility/2006">
              <mc:Choice xmlns:v="urn:schemas-microsoft-com:vml" Requires="v">
                <p:oleObj spid="_x0000_s3076" name="Bitmap Image" r:id="rId17" imgW="704948" imgH="333333" progId="PBrush">
                  <p:embed/>
                </p:oleObj>
              </mc:Choice>
              <mc:Fallback>
                <p:oleObj name="Bitmap Image" r:id="rId17" imgW="704948" imgH="333333" progId="PBrush">
                  <p:embed/>
                  <p:pic>
                    <p:nvPicPr>
                      <p:cNvPr id="0" name="Object 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33400" y="6172200"/>
                        <a:ext cx="1066800" cy="504825"/>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4038" r:id="rId1"/>
    <p:sldLayoutId id="2147484039" r:id="rId2"/>
    <p:sldLayoutId id="2147484040" r:id="rId3"/>
    <p:sldLayoutId id="2147484041" r:id="rId4"/>
    <p:sldLayoutId id="2147484042" r:id="rId5"/>
    <p:sldLayoutId id="2147484043" r:id="rId6"/>
    <p:sldLayoutId id="2147484044" r:id="rId7"/>
    <p:sldLayoutId id="2147484045" r:id="rId8"/>
    <p:sldLayoutId id="2147484046" r:id="rId9"/>
    <p:sldLayoutId id="2147484047" r:id="rId10"/>
    <p:sldLayoutId id="2147484048" r:id="rId11"/>
    <p:sldLayoutId id="2147484049" r:id="rId12"/>
  </p:sldLayoutIdLst>
  <p:transition xmlns:p14="http://schemas.microsoft.com/office/powerpoint/2010/main">
    <p:wipe dir="r"/>
  </p:transition>
  <p:timing>
    <p:tnLst>
      <p:par>
        <p:cTn xmlns:p14="http://schemas.microsoft.com/office/powerpoint/2010/main" id="1" dur="indefinite" restart="never" nodeType="tmRoot"/>
      </p:par>
    </p:tnLst>
  </p:timing>
  <p:hf sldNum="0" hdr="0" dt="0"/>
  <p:txStyles>
    <p:titleStyle>
      <a:lvl1pPr algn="ctr" rtl="0" eaLnBrk="0" fontAlgn="base" hangingPunct="0">
        <a:spcBef>
          <a:spcPct val="0"/>
        </a:spcBef>
        <a:spcAft>
          <a:spcPct val="0"/>
        </a:spcAft>
        <a:defRPr sz="4000">
          <a:solidFill>
            <a:srgbClr val="224B50"/>
          </a:solidFill>
          <a:latin typeface="Arial" pitchFamily="34" charset="0"/>
          <a:ea typeface="+mj-ea"/>
          <a:cs typeface="Arial" pitchFamily="34" charset="0"/>
        </a:defRPr>
      </a:lvl1pPr>
      <a:lvl2pPr algn="ctr" rtl="0" eaLnBrk="0" fontAlgn="base" hangingPunct="0">
        <a:spcBef>
          <a:spcPct val="0"/>
        </a:spcBef>
        <a:spcAft>
          <a:spcPct val="0"/>
        </a:spcAft>
        <a:defRPr sz="4000">
          <a:solidFill>
            <a:srgbClr val="224B50"/>
          </a:solidFill>
          <a:latin typeface="Arial" charset="0"/>
          <a:cs typeface="Arial" charset="0"/>
        </a:defRPr>
      </a:lvl2pPr>
      <a:lvl3pPr algn="ctr" rtl="0" eaLnBrk="0" fontAlgn="base" hangingPunct="0">
        <a:spcBef>
          <a:spcPct val="0"/>
        </a:spcBef>
        <a:spcAft>
          <a:spcPct val="0"/>
        </a:spcAft>
        <a:defRPr sz="4000">
          <a:solidFill>
            <a:srgbClr val="224B50"/>
          </a:solidFill>
          <a:latin typeface="Arial" charset="0"/>
          <a:cs typeface="Arial" charset="0"/>
        </a:defRPr>
      </a:lvl3pPr>
      <a:lvl4pPr algn="ctr" rtl="0" eaLnBrk="0" fontAlgn="base" hangingPunct="0">
        <a:spcBef>
          <a:spcPct val="0"/>
        </a:spcBef>
        <a:spcAft>
          <a:spcPct val="0"/>
        </a:spcAft>
        <a:defRPr sz="4000">
          <a:solidFill>
            <a:srgbClr val="224B50"/>
          </a:solidFill>
          <a:latin typeface="Arial" charset="0"/>
          <a:cs typeface="Arial" charset="0"/>
        </a:defRPr>
      </a:lvl4pPr>
      <a:lvl5pPr algn="ctr" rtl="0" eaLnBrk="0" fontAlgn="base" hangingPunct="0">
        <a:spcBef>
          <a:spcPct val="0"/>
        </a:spcBef>
        <a:spcAft>
          <a:spcPct val="0"/>
        </a:spcAft>
        <a:defRPr sz="4000">
          <a:solidFill>
            <a:srgbClr val="224B50"/>
          </a:solidFill>
          <a:latin typeface="Arial" charset="0"/>
          <a:cs typeface="Arial" charset="0"/>
        </a:defRPr>
      </a:lvl5pPr>
      <a:lvl6pPr marL="457200" algn="ctr" rtl="0" fontAlgn="base">
        <a:spcBef>
          <a:spcPct val="0"/>
        </a:spcBef>
        <a:spcAft>
          <a:spcPct val="0"/>
        </a:spcAft>
        <a:defRPr sz="4000">
          <a:solidFill>
            <a:schemeClr val="folHlink"/>
          </a:solidFill>
          <a:latin typeface="Times New Roman"/>
        </a:defRPr>
      </a:lvl6pPr>
      <a:lvl7pPr marL="914400" algn="ctr" rtl="0" fontAlgn="base">
        <a:spcBef>
          <a:spcPct val="0"/>
        </a:spcBef>
        <a:spcAft>
          <a:spcPct val="0"/>
        </a:spcAft>
        <a:defRPr sz="4000">
          <a:solidFill>
            <a:schemeClr val="folHlink"/>
          </a:solidFill>
          <a:latin typeface="Times New Roman"/>
        </a:defRPr>
      </a:lvl7pPr>
      <a:lvl8pPr marL="1371600" algn="ctr" rtl="0" fontAlgn="base">
        <a:spcBef>
          <a:spcPct val="0"/>
        </a:spcBef>
        <a:spcAft>
          <a:spcPct val="0"/>
        </a:spcAft>
        <a:defRPr sz="4000">
          <a:solidFill>
            <a:schemeClr val="folHlink"/>
          </a:solidFill>
          <a:latin typeface="Times New Roman"/>
        </a:defRPr>
      </a:lvl8pPr>
      <a:lvl9pPr marL="1828800" algn="ctr" rtl="0" fontAlgn="base">
        <a:spcBef>
          <a:spcPct val="0"/>
        </a:spcBef>
        <a:spcAft>
          <a:spcPct val="0"/>
        </a:spcAft>
        <a:defRPr sz="4000">
          <a:solidFill>
            <a:schemeClr val="folHlink"/>
          </a:solidFill>
          <a:latin typeface="Times New Roman"/>
        </a:defRPr>
      </a:lvl9pPr>
    </p:titleStyle>
    <p:bodyStyle>
      <a:lvl1pPr marL="342900" indent="-342900" algn="l" rtl="0" eaLnBrk="0" fontAlgn="base" hangingPunct="0">
        <a:spcBef>
          <a:spcPct val="20000"/>
        </a:spcBef>
        <a:spcAft>
          <a:spcPct val="0"/>
        </a:spcAft>
        <a:buChar char="•"/>
        <a:defRPr sz="3200">
          <a:solidFill>
            <a:srgbClr val="224B50"/>
          </a:solidFill>
          <a:latin typeface="Arial" pitchFamily="34" charset="0"/>
          <a:ea typeface="+mn-ea"/>
          <a:cs typeface="Arial" pitchFamily="34" charset="0"/>
        </a:defRPr>
      </a:lvl1pPr>
      <a:lvl2pPr marL="742950" indent="-285750" algn="l" rtl="0" eaLnBrk="0" fontAlgn="base" hangingPunct="0">
        <a:spcBef>
          <a:spcPct val="20000"/>
        </a:spcBef>
        <a:spcAft>
          <a:spcPct val="0"/>
        </a:spcAft>
        <a:buChar char="•"/>
        <a:defRPr sz="2800">
          <a:solidFill>
            <a:srgbClr val="4597A0"/>
          </a:solidFill>
          <a:latin typeface="Arial" pitchFamily="34" charset="0"/>
          <a:cs typeface="Arial" pitchFamily="34" charset="0"/>
        </a:defRPr>
      </a:lvl2pPr>
      <a:lvl3pPr marL="1143000" indent="-228600" algn="l" rtl="0" eaLnBrk="0" fontAlgn="base" hangingPunct="0">
        <a:spcBef>
          <a:spcPct val="20000"/>
        </a:spcBef>
        <a:spcAft>
          <a:spcPct val="0"/>
        </a:spcAft>
        <a:buChar char="•"/>
        <a:defRPr sz="2400">
          <a:solidFill>
            <a:srgbClr val="8CB202"/>
          </a:solidFill>
          <a:latin typeface="Arial" pitchFamily="34" charset="0"/>
          <a:cs typeface="Arial" pitchFamily="34" charset="0"/>
        </a:defRPr>
      </a:lvl3pPr>
      <a:lvl4pPr marL="1600200" indent="-228600" algn="l" rtl="0" eaLnBrk="0" fontAlgn="base" hangingPunct="0">
        <a:spcBef>
          <a:spcPct val="20000"/>
        </a:spcBef>
        <a:spcAft>
          <a:spcPct val="0"/>
        </a:spcAft>
        <a:buChar char="•"/>
        <a:defRPr sz="2000">
          <a:solidFill>
            <a:srgbClr val="224B50"/>
          </a:solidFill>
          <a:latin typeface="Arial" pitchFamily="34" charset="0"/>
          <a:cs typeface="Arial" pitchFamily="34" charset="0"/>
        </a:defRPr>
      </a:lvl4pPr>
      <a:lvl5pPr marL="2057400" indent="-228600" algn="l" rtl="0" eaLnBrk="0" fontAlgn="base" hangingPunct="0">
        <a:spcBef>
          <a:spcPct val="20000"/>
        </a:spcBef>
        <a:spcAft>
          <a:spcPct val="0"/>
        </a:spcAft>
        <a:buChar char="•"/>
        <a:defRPr sz="2000">
          <a:solidFill>
            <a:srgbClr val="8CB202"/>
          </a:solidFill>
          <a:latin typeface="Arial" pitchFamily="34" charset="0"/>
          <a:cs typeface="Arial" pitchFamily="34" charset="0"/>
        </a:defRPr>
      </a:lvl5pPr>
      <a:lvl6pPr marL="2514600" indent="-228600" algn="l" rtl="0" fontAlgn="base">
        <a:spcBef>
          <a:spcPct val="20000"/>
        </a:spcBef>
        <a:spcAft>
          <a:spcPct val="0"/>
        </a:spcAft>
        <a:buChar char="•"/>
        <a:defRPr sz="2000">
          <a:solidFill>
            <a:srgbClr val="33CCFF"/>
          </a:solidFill>
          <a:latin typeface="+mn-lt"/>
        </a:defRPr>
      </a:lvl6pPr>
      <a:lvl7pPr marL="2971800" indent="-228600" algn="l" rtl="0" fontAlgn="base">
        <a:spcBef>
          <a:spcPct val="20000"/>
        </a:spcBef>
        <a:spcAft>
          <a:spcPct val="0"/>
        </a:spcAft>
        <a:buChar char="•"/>
        <a:defRPr sz="2000">
          <a:solidFill>
            <a:srgbClr val="33CCFF"/>
          </a:solidFill>
          <a:latin typeface="+mn-lt"/>
        </a:defRPr>
      </a:lvl7pPr>
      <a:lvl8pPr marL="3429000" indent="-228600" algn="l" rtl="0" fontAlgn="base">
        <a:spcBef>
          <a:spcPct val="20000"/>
        </a:spcBef>
        <a:spcAft>
          <a:spcPct val="0"/>
        </a:spcAft>
        <a:buChar char="•"/>
        <a:defRPr sz="2000">
          <a:solidFill>
            <a:srgbClr val="33CCFF"/>
          </a:solidFill>
          <a:latin typeface="+mn-lt"/>
        </a:defRPr>
      </a:lvl8pPr>
      <a:lvl9pPr marL="3886200" indent="-228600" algn="l" rtl="0" fontAlgn="base">
        <a:spcBef>
          <a:spcPct val="20000"/>
        </a:spcBef>
        <a:spcAft>
          <a:spcPct val="0"/>
        </a:spcAft>
        <a:buChar char="•"/>
        <a:defRPr sz="2000">
          <a:solidFill>
            <a:srgbClr val="33CC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pic>
        <p:nvPicPr>
          <p:cNvPr id="4100" name="Picture 2" descr="Innovations Exchange banner">
            <a:hlinkClick r:id="rId15"/>
          </p:cNvPr>
          <p:cNvPicPr>
            <a:picLocks noChangeAspect="1" noChangeArrowheads="1"/>
          </p:cNvPicPr>
          <p:nvPr/>
        </p:nvPicPr>
        <p:blipFill>
          <a:blip r:embed="rId16"/>
          <a:srcRect/>
          <a:stretch>
            <a:fillRect/>
          </a:stretch>
        </p:blipFill>
        <p:spPr bwMode="auto">
          <a:xfrm>
            <a:off x="4567238" y="3424238"/>
            <a:ext cx="9525" cy="9525"/>
          </a:xfrm>
          <a:prstGeom prst="rect">
            <a:avLst/>
          </a:prstGeom>
          <a:noFill/>
          <a:ln w="9525">
            <a:noFill/>
            <a:miter lim="800000"/>
            <a:headEnd/>
            <a:tailEnd/>
          </a:ln>
        </p:spPr>
      </p:pic>
      <p:sp>
        <p:nvSpPr>
          <p:cNvPr id="98307" name="Text Box 3"/>
          <p:cNvSpPr txBox="1">
            <a:spLocks noChangeArrowheads="1"/>
          </p:cNvSpPr>
          <p:nvPr/>
        </p:nvSpPr>
        <p:spPr bwMode="auto">
          <a:xfrm>
            <a:off x="7924800" y="6324600"/>
            <a:ext cx="184150" cy="366713"/>
          </a:xfrm>
          <a:prstGeom prst="rect">
            <a:avLst/>
          </a:prstGeom>
          <a:noFill/>
          <a:ln w="9525">
            <a:noFill/>
            <a:miter lim="800000"/>
            <a:headEnd/>
            <a:tailEnd/>
          </a:ln>
          <a:effectLst/>
        </p:spPr>
        <p:txBody>
          <a:bodyPr wrap="none">
            <a:spAutoFit/>
          </a:bodyPr>
          <a:lstStyle/>
          <a:p>
            <a:pPr>
              <a:defRPr/>
            </a:pPr>
            <a:endParaRPr lang="en-US" sz="1800" dirty="0">
              <a:solidFill>
                <a:schemeClr val="folHlink"/>
              </a:solidFill>
              <a:latin typeface="Arial" charset="0"/>
            </a:endParaRPr>
          </a:p>
        </p:txBody>
      </p:sp>
      <p:sp>
        <p:nvSpPr>
          <p:cNvPr id="98308" name="Text Box 4"/>
          <p:cNvSpPr txBox="1">
            <a:spLocks noChangeArrowheads="1"/>
          </p:cNvSpPr>
          <p:nvPr/>
        </p:nvSpPr>
        <p:spPr bwMode="auto">
          <a:xfrm>
            <a:off x="228600" y="6491288"/>
            <a:ext cx="184150" cy="366712"/>
          </a:xfrm>
          <a:prstGeom prst="rect">
            <a:avLst/>
          </a:prstGeom>
          <a:noFill/>
          <a:ln w="9525">
            <a:noFill/>
            <a:miter lim="800000"/>
            <a:headEnd/>
            <a:tailEnd/>
          </a:ln>
          <a:effectLst/>
        </p:spPr>
        <p:txBody>
          <a:bodyPr wrap="none">
            <a:spAutoFit/>
          </a:bodyPr>
          <a:lstStyle/>
          <a:p>
            <a:pPr>
              <a:defRPr/>
            </a:pPr>
            <a:endParaRPr lang="en-US" sz="1800" dirty="0">
              <a:solidFill>
                <a:schemeClr val="folHlink"/>
              </a:solidFill>
              <a:latin typeface="Arial" charset="0"/>
            </a:endParaRPr>
          </a:p>
        </p:txBody>
      </p:sp>
      <p:sp>
        <p:nvSpPr>
          <p:cNvPr id="4103" name="Rectangle 5"/>
          <p:cNvSpPr>
            <a:spLocks noGrp="1" noChangeArrowheads="1"/>
          </p:cNvSpPr>
          <p:nvPr>
            <p:ph type="body" idx="1"/>
          </p:nvPr>
        </p:nvSpPr>
        <p:spPr bwMode="auto">
          <a:xfrm>
            <a:off x="533400" y="2332038"/>
            <a:ext cx="8229600" cy="36877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4" name="Rectangle 6"/>
          <p:cNvSpPr>
            <a:spLocks noGrp="1" noChangeArrowheads="1"/>
          </p:cNvSpPr>
          <p:nvPr>
            <p:ph type="title"/>
          </p:nvPr>
        </p:nvSpPr>
        <p:spPr bwMode="auto">
          <a:xfrm>
            <a:off x="457200" y="1219200"/>
            <a:ext cx="8229600" cy="9604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4105" name="Picture 7" descr="WESTATlogo"/>
          <p:cNvPicPr>
            <a:picLocks noChangeAspect="1" noChangeArrowheads="1"/>
          </p:cNvPicPr>
          <p:nvPr/>
        </p:nvPicPr>
        <p:blipFill>
          <a:blip r:embed="rId17" cstate="print"/>
          <a:srcRect/>
          <a:stretch>
            <a:fillRect/>
          </a:stretch>
        </p:blipFill>
        <p:spPr bwMode="auto">
          <a:xfrm>
            <a:off x="7924800" y="6096000"/>
            <a:ext cx="838200" cy="547688"/>
          </a:xfrm>
          <a:prstGeom prst="rect">
            <a:avLst/>
          </a:prstGeom>
          <a:noFill/>
          <a:ln w="9525">
            <a:noFill/>
            <a:miter lim="800000"/>
            <a:headEnd/>
            <a:tailEnd/>
          </a:ln>
        </p:spPr>
      </p:pic>
      <p:graphicFrame>
        <p:nvGraphicFramePr>
          <p:cNvPr id="4098" name="Object 2"/>
          <p:cNvGraphicFramePr>
            <a:graphicFrameLocks noChangeAspect="1"/>
          </p:cNvGraphicFramePr>
          <p:nvPr/>
        </p:nvGraphicFramePr>
        <p:xfrm>
          <a:off x="533400" y="6172200"/>
          <a:ext cx="1066800" cy="504825"/>
        </p:xfrm>
        <a:graphic>
          <a:graphicData uri="http://schemas.openxmlformats.org/presentationml/2006/ole">
            <mc:AlternateContent xmlns:mc="http://schemas.openxmlformats.org/markup-compatibility/2006">
              <mc:Choice xmlns:v="urn:schemas-microsoft-com:vml" Requires="v">
                <p:oleObj spid="_x0000_s4100" name="Bitmap Image" r:id="rId18" imgW="704948" imgH="333333" progId="PBrush">
                  <p:embed/>
                </p:oleObj>
              </mc:Choice>
              <mc:Fallback>
                <p:oleObj name="Bitmap Image" r:id="rId18" imgW="704948" imgH="333333" progId="PBrush">
                  <p:embed/>
                  <p:pic>
                    <p:nvPicPr>
                      <p:cNvPr id="0" name="Object 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33400" y="6172200"/>
                        <a:ext cx="1066800" cy="504825"/>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98313" name="Line 9"/>
          <p:cNvSpPr>
            <a:spLocks noChangeShapeType="1"/>
          </p:cNvSpPr>
          <p:nvPr/>
        </p:nvSpPr>
        <p:spPr bwMode="auto">
          <a:xfrm>
            <a:off x="228600" y="762000"/>
            <a:ext cx="8686800" cy="0"/>
          </a:xfrm>
          <a:prstGeom prst="line">
            <a:avLst/>
          </a:prstGeom>
          <a:noFill/>
          <a:ln w="76200">
            <a:solidFill>
              <a:srgbClr val="78D278"/>
            </a:solidFill>
            <a:round/>
            <a:headEnd/>
            <a:tailEnd/>
          </a:ln>
          <a:effectLst/>
        </p:spPr>
        <p:txBody>
          <a:bodyPr/>
          <a:lstStyle/>
          <a:p>
            <a:pPr eaLnBrk="0" hangingPunct="0">
              <a:defRPr/>
            </a:pPr>
            <a:endParaRPr lang="en-US" dirty="0">
              <a:latin typeface="Times New Roman"/>
            </a:endParaRPr>
          </a:p>
        </p:txBody>
      </p:sp>
      <p:sp>
        <p:nvSpPr>
          <p:cNvPr id="98315" name="Rectangle 11"/>
          <p:cNvSpPr>
            <a:spLocks noChangeArrowheads="1"/>
          </p:cNvSpPr>
          <p:nvPr/>
        </p:nvSpPr>
        <p:spPr bwMode="auto">
          <a:xfrm>
            <a:off x="0" y="990600"/>
            <a:ext cx="9144000" cy="228600"/>
          </a:xfrm>
          <a:prstGeom prst="rect">
            <a:avLst/>
          </a:prstGeom>
          <a:solidFill>
            <a:schemeClr val="bg1"/>
          </a:solidFill>
          <a:ln w="9525">
            <a:noFill/>
            <a:miter lim="800000"/>
            <a:headEnd/>
            <a:tailEnd/>
          </a:ln>
          <a:effectLst/>
        </p:spPr>
        <p:txBody>
          <a:bodyPr wrap="none" anchor="ctr"/>
          <a:lstStyle/>
          <a:p>
            <a:pPr eaLnBrk="0" hangingPunct="0">
              <a:defRPr/>
            </a:pPr>
            <a:endParaRPr lang="en-US" dirty="0">
              <a:latin typeface="Times New Roman"/>
            </a:endParaRPr>
          </a:p>
        </p:txBody>
      </p:sp>
      <p:pic>
        <p:nvPicPr>
          <p:cNvPr id="4108" name="Picture 2"/>
          <p:cNvPicPr>
            <a:picLocks noChangeAspect="1" noChangeArrowheads="1"/>
          </p:cNvPicPr>
          <p:nvPr userDrawn="1"/>
        </p:nvPicPr>
        <p:blipFill>
          <a:blip r:embed="rId20" cstate="print"/>
          <a:srcRect/>
          <a:stretch>
            <a:fillRect/>
          </a:stretch>
        </p:blipFill>
        <p:spPr bwMode="auto">
          <a:xfrm>
            <a:off x="0" y="0"/>
            <a:ext cx="9144000" cy="990600"/>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4050" r:id="rId1"/>
    <p:sldLayoutId id="2147484061" r:id="rId2"/>
    <p:sldLayoutId id="2147484051" r:id="rId3"/>
    <p:sldLayoutId id="2147484052" r:id="rId4"/>
    <p:sldLayoutId id="2147484053" r:id="rId5"/>
    <p:sldLayoutId id="2147484054" r:id="rId6"/>
    <p:sldLayoutId id="2147484055" r:id="rId7"/>
    <p:sldLayoutId id="2147484056" r:id="rId8"/>
    <p:sldLayoutId id="2147484057" r:id="rId9"/>
    <p:sldLayoutId id="2147484058" r:id="rId10"/>
    <p:sldLayoutId id="2147484059" r:id="rId11"/>
    <p:sldLayoutId id="2147484060" r:id="rId12"/>
  </p:sldLayoutIdLst>
  <p:transition xmlns:p14="http://schemas.microsoft.com/office/powerpoint/2010/main">
    <p:wipe dir="r"/>
  </p:transition>
  <p:timing>
    <p:tnLst>
      <p:par>
        <p:cTn xmlns:p14="http://schemas.microsoft.com/office/powerpoint/2010/main" id="1" dur="indefinite" restart="never" nodeType="tmRoot"/>
      </p:par>
    </p:tnLst>
  </p:timing>
  <p:hf sldNum="0" hdr="0" dt="0"/>
  <p:txStyles>
    <p:titleStyle>
      <a:lvl1pPr algn="ctr" rtl="0" eaLnBrk="0" fontAlgn="base" hangingPunct="0">
        <a:spcBef>
          <a:spcPct val="0"/>
        </a:spcBef>
        <a:spcAft>
          <a:spcPct val="0"/>
        </a:spcAft>
        <a:defRPr sz="4000">
          <a:solidFill>
            <a:schemeClr val="folHlink"/>
          </a:solidFill>
          <a:latin typeface="+mj-lt"/>
          <a:ea typeface="+mj-ea"/>
          <a:cs typeface="+mj-cs"/>
        </a:defRPr>
      </a:lvl1pPr>
      <a:lvl2pPr algn="ctr" rtl="0" eaLnBrk="0" fontAlgn="base" hangingPunct="0">
        <a:spcBef>
          <a:spcPct val="0"/>
        </a:spcBef>
        <a:spcAft>
          <a:spcPct val="0"/>
        </a:spcAft>
        <a:defRPr sz="4000">
          <a:solidFill>
            <a:schemeClr val="folHlink"/>
          </a:solidFill>
          <a:latin typeface="Times New Roman"/>
        </a:defRPr>
      </a:lvl2pPr>
      <a:lvl3pPr algn="ctr" rtl="0" eaLnBrk="0" fontAlgn="base" hangingPunct="0">
        <a:spcBef>
          <a:spcPct val="0"/>
        </a:spcBef>
        <a:spcAft>
          <a:spcPct val="0"/>
        </a:spcAft>
        <a:defRPr sz="4000">
          <a:solidFill>
            <a:schemeClr val="folHlink"/>
          </a:solidFill>
          <a:latin typeface="Times New Roman"/>
        </a:defRPr>
      </a:lvl3pPr>
      <a:lvl4pPr algn="ctr" rtl="0" eaLnBrk="0" fontAlgn="base" hangingPunct="0">
        <a:spcBef>
          <a:spcPct val="0"/>
        </a:spcBef>
        <a:spcAft>
          <a:spcPct val="0"/>
        </a:spcAft>
        <a:defRPr sz="4000">
          <a:solidFill>
            <a:schemeClr val="folHlink"/>
          </a:solidFill>
          <a:latin typeface="Times New Roman"/>
        </a:defRPr>
      </a:lvl4pPr>
      <a:lvl5pPr algn="ctr" rtl="0" eaLnBrk="0" fontAlgn="base" hangingPunct="0">
        <a:spcBef>
          <a:spcPct val="0"/>
        </a:spcBef>
        <a:spcAft>
          <a:spcPct val="0"/>
        </a:spcAft>
        <a:defRPr sz="4000">
          <a:solidFill>
            <a:schemeClr val="folHlink"/>
          </a:solidFill>
          <a:latin typeface="Times New Roman"/>
        </a:defRPr>
      </a:lvl5pPr>
      <a:lvl6pPr marL="457200" algn="ctr" rtl="0" fontAlgn="base">
        <a:spcBef>
          <a:spcPct val="0"/>
        </a:spcBef>
        <a:spcAft>
          <a:spcPct val="0"/>
        </a:spcAft>
        <a:defRPr sz="4000">
          <a:solidFill>
            <a:schemeClr val="folHlink"/>
          </a:solidFill>
          <a:latin typeface="Times New Roman"/>
        </a:defRPr>
      </a:lvl6pPr>
      <a:lvl7pPr marL="914400" algn="ctr" rtl="0" fontAlgn="base">
        <a:spcBef>
          <a:spcPct val="0"/>
        </a:spcBef>
        <a:spcAft>
          <a:spcPct val="0"/>
        </a:spcAft>
        <a:defRPr sz="4000">
          <a:solidFill>
            <a:schemeClr val="folHlink"/>
          </a:solidFill>
          <a:latin typeface="Times New Roman"/>
        </a:defRPr>
      </a:lvl7pPr>
      <a:lvl8pPr marL="1371600" algn="ctr" rtl="0" fontAlgn="base">
        <a:spcBef>
          <a:spcPct val="0"/>
        </a:spcBef>
        <a:spcAft>
          <a:spcPct val="0"/>
        </a:spcAft>
        <a:defRPr sz="4000">
          <a:solidFill>
            <a:schemeClr val="folHlink"/>
          </a:solidFill>
          <a:latin typeface="Times New Roman"/>
        </a:defRPr>
      </a:lvl8pPr>
      <a:lvl9pPr marL="1828800" algn="ctr" rtl="0" fontAlgn="base">
        <a:spcBef>
          <a:spcPct val="0"/>
        </a:spcBef>
        <a:spcAft>
          <a:spcPct val="0"/>
        </a:spcAft>
        <a:defRPr sz="4000">
          <a:solidFill>
            <a:schemeClr val="folHlink"/>
          </a:solidFill>
          <a:latin typeface="Times New Roman"/>
        </a:defRPr>
      </a:lvl9pPr>
    </p:titleStyle>
    <p:bodyStyle>
      <a:lvl1pPr marL="342900" indent="-342900" algn="l" rtl="0" eaLnBrk="0" fontAlgn="base" hangingPunct="0">
        <a:spcBef>
          <a:spcPct val="20000"/>
        </a:spcBef>
        <a:spcAft>
          <a:spcPct val="0"/>
        </a:spcAft>
        <a:buChar char="•"/>
        <a:defRPr sz="3200">
          <a:solidFill>
            <a:schemeClr val="folHlink"/>
          </a:solidFill>
          <a:latin typeface="+mn-lt"/>
          <a:ea typeface="+mn-ea"/>
          <a:cs typeface="+mn-cs"/>
        </a:defRPr>
      </a:lvl1pPr>
      <a:lvl2pPr marL="742950" indent="-285750" algn="l" rtl="0" eaLnBrk="0" fontAlgn="base" hangingPunct="0">
        <a:spcBef>
          <a:spcPct val="20000"/>
        </a:spcBef>
        <a:spcAft>
          <a:spcPct val="0"/>
        </a:spcAft>
        <a:buChar char="•"/>
        <a:defRPr sz="2800">
          <a:solidFill>
            <a:schemeClr val="hlink"/>
          </a:solidFill>
          <a:latin typeface="+mn-lt"/>
        </a:defRPr>
      </a:lvl2pPr>
      <a:lvl3pPr marL="1143000" indent="-228600" algn="l" rtl="0" eaLnBrk="0" fontAlgn="base" hangingPunct="0">
        <a:spcBef>
          <a:spcPct val="20000"/>
        </a:spcBef>
        <a:spcAft>
          <a:spcPct val="0"/>
        </a:spcAft>
        <a:buChar char="•"/>
        <a:defRPr sz="2400">
          <a:solidFill>
            <a:schemeClr val="accent1"/>
          </a:solidFill>
          <a:latin typeface="+mn-lt"/>
        </a:defRPr>
      </a:lvl3pPr>
      <a:lvl4pPr marL="1600200" indent="-228600" algn="l" rtl="0" eaLnBrk="0" fontAlgn="base" hangingPunct="0">
        <a:spcBef>
          <a:spcPct val="20000"/>
        </a:spcBef>
        <a:spcAft>
          <a:spcPct val="0"/>
        </a:spcAft>
        <a:buChar char="•"/>
        <a:defRPr sz="2000">
          <a:solidFill>
            <a:srgbClr val="33CCFF"/>
          </a:solidFill>
          <a:latin typeface="+mn-lt"/>
        </a:defRPr>
      </a:lvl4pPr>
      <a:lvl5pPr marL="2057400" indent="-228600" algn="l" rtl="0" eaLnBrk="0" fontAlgn="base" hangingPunct="0">
        <a:spcBef>
          <a:spcPct val="20000"/>
        </a:spcBef>
        <a:spcAft>
          <a:spcPct val="0"/>
        </a:spcAft>
        <a:buChar char="•"/>
        <a:defRPr sz="2000">
          <a:solidFill>
            <a:srgbClr val="33CCFF"/>
          </a:solidFill>
          <a:latin typeface="+mn-lt"/>
        </a:defRPr>
      </a:lvl5pPr>
      <a:lvl6pPr marL="2514600" indent="-228600" algn="l" rtl="0" fontAlgn="base">
        <a:spcBef>
          <a:spcPct val="20000"/>
        </a:spcBef>
        <a:spcAft>
          <a:spcPct val="0"/>
        </a:spcAft>
        <a:buChar char="•"/>
        <a:defRPr sz="2000">
          <a:solidFill>
            <a:srgbClr val="33CCFF"/>
          </a:solidFill>
          <a:latin typeface="+mn-lt"/>
        </a:defRPr>
      </a:lvl6pPr>
      <a:lvl7pPr marL="2971800" indent="-228600" algn="l" rtl="0" fontAlgn="base">
        <a:spcBef>
          <a:spcPct val="20000"/>
        </a:spcBef>
        <a:spcAft>
          <a:spcPct val="0"/>
        </a:spcAft>
        <a:buChar char="•"/>
        <a:defRPr sz="2000">
          <a:solidFill>
            <a:srgbClr val="33CCFF"/>
          </a:solidFill>
          <a:latin typeface="+mn-lt"/>
        </a:defRPr>
      </a:lvl7pPr>
      <a:lvl8pPr marL="3429000" indent="-228600" algn="l" rtl="0" fontAlgn="base">
        <a:spcBef>
          <a:spcPct val="20000"/>
        </a:spcBef>
        <a:spcAft>
          <a:spcPct val="0"/>
        </a:spcAft>
        <a:buChar char="•"/>
        <a:defRPr sz="2000">
          <a:solidFill>
            <a:srgbClr val="33CCFF"/>
          </a:solidFill>
          <a:latin typeface="+mn-lt"/>
        </a:defRPr>
      </a:lvl8pPr>
      <a:lvl9pPr marL="3886200" indent="-228600" algn="l" rtl="0" fontAlgn="base">
        <a:spcBef>
          <a:spcPct val="20000"/>
        </a:spcBef>
        <a:spcAft>
          <a:spcPct val="0"/>
        </a:spcAft>
        <a:buChar char="•"/>
        <a:defRPr sz="2000">
          <a:solidFill>
            <a:srgbClr val="33CC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10.xml"/><Relationship Id="rId3" Type="http://schemas.openxmlformats.org/officeDocument/2006/relationships/image" Target="../media/image16.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11.xml"/><Relationship Id="rId3" Type="http://schemas.openxmlformats.org/officeDocument/2006/relationships/image" Target="../media/image1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13.xml"/><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14.xml"/><Relationship Id="rId3" Type="http://schemas.openxmlformats.org/officeDocument/2006/relationships/image" Target="../media/image19.wmf"/></Relationships>
</file>

<file path=ppt/slides/_rels/slide15.xml.rels><?xml version="1.0" encoding="UTF-8" standalone="yes"?>
<Relationships xmlns="http://schemas.openxmlformats.org/package/2006/relationships"><Relationship Id="rId3" Type="http://schemas.openxmlformats.org/officeDocument/2006/relationships/image" Target="../media/image19.wmf"/><Relationship Id="rId4" Type="http://schemas.openxmlformats.org/officeDocument/2006/relationships/image" Target="../media/image20.jpeg"/><Relationship Id="rId1" Type="http://schemas.openxmlformats.org/officeDocument/2006/relationships/slideLayout" Target="../slideLayouts/slideLayout6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1" Type="http://schemas.openxmlformats.org/officeDocument/2006/relationships/image" Target="../media/image29.png"/><Relationship Id="rId12" Type="http://schemas.openxmlformats.org/officeDocument/2006/relationships/image" Target="../media/image30.png"/><Relationship Id="rId13" Type="http://schemas.openxmlformats.org/officeDocument/2006/relationships/image" Target="../media/image31.png"/><Relationship Id="rId14" Type="http://schemas.openxmlformats.org/officeDocument/2006/relationships/image" Target="../media/image32.png"/><Relationship Id="rId15" Type="http://schemas.openxmlformats.org/officeDocument/2006/relationships/image" Target="../media/image33.png"/><Relationship Id="rId1" Type="http://schemas.openxmlformats.org/officeDocument/2006/relationships/slideLayout" Target="../slideLayouts/slideLayout62.xml"/><Relationship Id="rId2" Type="http://schemas.openxmlformats.org/officeDocument/2006/relationships/notesSlide" Target="../notesSlides/notesSlide16.xml"/><Relationship Id="rId3" Type="http://schemas.openxmlformats.org/officeDocument/2006/relationships/image" Target="../media/image21.jpeg"/><Relationship Id="rId4" Type="http://schemas.openxmlformats.org/officeDocument/2006/relationships/image" Target="../media/image22.jpeg"/><Relationship Id="rId5" Type="http://schemas.openxmlformats.org/officeDocument/2006/relationships/image" Target="../media/image23.jpeg"/><Relationship Id="rId6" Type="http://schemas.openxmlformats.org/officeDocument/2006/relationships/image" Target="../media/image24.png"/><Relationship Id="rId7" Type="http://schemas.openxmlformats.org/officeDocument/2006/relationships/image" Target="../media/image25.png"/><Relationship Id="rId8" Type="http://schemas.openxmlformats.org/officeDocument/2006/relationships/image" Target="../media/image26.png"/><Relationship Id="rId9" Type="http://schemas.openxmlformats.org/officeDocument/2006/relationships/image" Target="../media/image27.png"/><Relationship Id="rId10" Type="http://schemas.openxmlformats.org/officeDocument/2006/relationships/image" Target="../media/image2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17.xml"/><Relationship Id="rId3" Type="http://schemas.openxmlformats.org/officeDocument/2006/relationships/image" Target="../media/image3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35.wmf"/><Relationship Id="rId4" Type="http://schemas.openxmlformats.org/officeDocument/2006/relationships/image" Target="../media/image36.png"/><Relationship Id="rId1" Type="http://schemas.openxmlformats.org/officeDocument/2006/relationships/slideLayout" Target="../slideLayouts/slideLayout6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21.xml"/><Relationship Id="rId3" Type="http://schemas.openxmlformats.org/officeDocument/2006/relationships/hyperlink" Target="http://sss.donaghue.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3.xml"/><Relationship Id="rId3"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5.xml"/><Relationship Id="rId3" Type="http://schemas.openxmlformats.org/officeDocument/2006/relationships/image" Target="../media/image9.wmf"/></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wmf"/><Relationship Id="rId5" Type="http://schemas.openxmlformats.org/officeDocument/2006/relationships/hyperlink" Target="http://anythingmaternity.com/wp-content/uploads/2009/02/baby-bottom.jpg" TargetMode="External"/><Relationship Id="rId6" Type="http://schemas.openxmlformats.org/officeDocument/2006/relationships/image" Target="../media/image12.jpeg"/><Relationship Id="rId1" Type="http://schemas.openxmlformats.org/officeDocument/2006/relationships/slideLayout" Target="../slideLayouts/slideLayout6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3.wmf"/><Relationship Id="rId4" Type="http://schemas.openxmlformats.org/officeDocument/2006/relationships/image" Target="../media/image14.wmf"/><Relationship Id="rId5" Type="http://schemas.openxmlformats.org/officeDocument/2006/relationships/image" Target="../media/image15.jpeg"/><Relationship Id="rId1" Type="http://schemas.openxmlformats.org/officeDocument/2006/relationships/slideLayout" Target="../slideLayouts/slideLayout6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2.xml"/><Relationship Id="rId2" Type="http://schemas.openxmlformats.org/officeDocument/2006/relationships/notesSlide" Target="../notesSlides/notesSlide9.xml"/><Relationship Id="rId3"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9200"/>
            <a:ext cx="9144000" cy="1600200"/>
          </a:xfrm>
        </p:spPr>
        <p:txBody>
          <a:bodyPr/>
          <a:lstStyle/>
          <a:p>
            <a:r>
              <a:rPr lang="en-US" sz="3200" b="1" dirty="0" smtClean="0">
                <a:solidFill>
                  <a:schemeClr val="accent1">
                    <a:lumMod val="25000"/>
                  </a:schemeClr>
                </a:solidFill>
                <a:latin typeface="Arial" pitchFamily="34" charset="0"/>
                <a:cs typeface="Arial" pitchFamily="34" charset="0"/>
              </a:rPr>
              <a:t>The AHRQ Health Care Innovations Exchange:  Moving to Scale</a:t>
            </a:r>
            <a:endParaRPr lang="en-US" sz="3200" b="1" dirty="0">
              <a:solidFill>
                <a:schemeClr val="accent1">
                  <a:lumMod val="25000"/>
                </a:schemeClr>
              </a:solidFill>
              <a:latin typeface="Arial" pitchFamily="34" charset="0"/>
              <a:cs typeface="Arial" pitchFamily="34" charset="0"/>
            </a:endParaRPr>
          </a:p>
        </p:txBody>
      </p:sp>
      <p:sp>
        <p:nvSpPr>
          <p:cNvPr id="3" name="Content Placeholder 2"/>
          <p:cNvSpPr>
            <a:spLocks noGrp="1"/>
          </p:cNvSpPr>
          <p:nvPr>
            <p:ph idx="1"/>
          </p:nvPr>
        </p:nvSpPr>
        <p:spPr>
          <a:xfrm>
            <a:off x="0" y="2667000"/>
            <a:ext cx="9144000" cy="4191000"/>
          </a:xfrm>
        </p:spPr>
        <p:txBody>
          <a:bodyPr/>
          <a:lstStyle/>
          <a:p>
            <a:pPr algn="ctr">
              <a:buNone/>
            </a:pPr>
            <a:endParaRPr lang="en-US" sz="2000" dirty="0" smtClean="0">
              <a:solidFill>
                <a:srgbClr val="006600"/>
              </a:solidFill>
              <a:latin typeface="Arial" pitchFamily="34" charset="0"/>
              <a:cs typeface="Arial" pitchFamily="34" charset="0"/>
            </a:endParaRPr>
          </a:p>
          <a:p>
            <a:pPr algn="ctr">
              <a:buNone/>
            </a:pPr>
            <a:r>
              <a:rPr lang="en-US" sz="2400" b="1" dirty="0" smtClean="0">
                <a:solidFill>
                  <a:srgbClr val="006600"/>
                </a:solidFill>
                <a:latin typeface="Arial" pitchFamily="34" charset="0"/>
                <a:cs typeface="Arial" pitchFamily="34" charset="0"/>
              </a:rPr>
              <a:t>Veronica F. Nieva, PhD</a:t>
            </a:r>
          </a:p>
          <a:p>
            <a:pPr algn="ctr">
              <a:buNone/>
            </a:pPr>
            <a:r>
              <a:rPr lang="en-US" sz="2400" b="1" dirty="0" smtClean="0">
                <a:solidFill>
                  <a:srgbClr val="006600"/>
                </a:solidFill>
                <a:latin typeface="Arial" pitchFamily="34" charset="0"/>
                <a:cs typeface="Arial" pitchFamily="34" charset="0"/>
              </a:rPr>
              <a:t>Westat</a:t>
            </a:r>
          </a:p>
          <a:p>
            <a:pPr algn="ctr">
              <a:buNone/>
            </a:pPr>
            <a:r>
              <a:rPr lang="en-US" sz="2400" b="1" dirty="0" smtClean="0">
                <a:solidFill>
                  <a:srgbClr val="006600"/>
                </a:solidFill>
                <a:latin typeface="Arial" pitchFamily="34" charset="0"/>
                <a:cs typeface="Arial" pitchFamily="34" charset="0"/>
              </a:rPr>
              <a:t>Rockville, MD</a:t>
            </a:r>
          </a:p>
          <a:p>
            <a:pPr algn="ctr">
              <a:buNone/>
            </a:pPr>
            <a:endParaRPr lang="en-US" sz="2400" b="1" dirty="0" smtClean="0">
              <a:solidFill>
                <a:srgbClr val="006600"/>
              </a:solidFill>
              <a:latin typeface="Arial" pitchFamily="34" charset="0"/>
              <a:cs typeface="Arial" pitchFamily="34" charset="0"/>
            </a:endParaRPr>
          </a:p>
          <a:p>
            <a:pPr algn="ctr">
              <a:buNone/>
            </a:pPr>
            <a:r>
              <a:rPr lang="en-US" sz="2400" b="1" dirty="0" smtClean="0">
                <a:solidFill>
                  <a:srgbClr val="006600"/>
                </a:solidFill>
                <a:latin typeface="Arial" pitchFamily="34" charset="0"/>
                <a:cs typeface="Arial" pitchFamily="34" charset="0"/>
              </a:rPr>
              <a:t>AHRQ 2011 Annual Conference</a:t>
            </a:r>
            <a:endParaRPr lang="en-US" sz="2400" dirty="0" smtClean="0">
              <a:solidFill>
                <a:srgbClr val="006600"/>
              </a:solidFill>
              <a:latin typeface="Arial" pitchFamily="34" charset="0"/>
              <a:cs typeface="Arial" pitchFamily="34" charset="0"/>
            </a:endParaRPr>
          </a:p>
          <a:p>
            <a:pPr algn="ctr">
              <a:buNone/>
            </a:pPr>
            <a:r>
              <a:rPr lang="en-US" sz="2400" b="1" i="1" dirty="0" smtClean="0">
                <a:solidFill>
                  <a:srgbClr val="006600"/>
                </a:solidFill>
                <a:latin typeface="Arial" pitchFamily="34" charset="0"/>
                <a:cs typeface="Arial" pitchFamily="34" charset="0"/>
              </a:rPr>
              <a:t>Leading Through Innovation &amp; Collaboration</a:t>
            </a:r>
            <a:endParaRPr lang="en-US" sz="2400" dirty="0" smtClean="0">
              <a:solidFill>
                <a:srgbClr val="006600"/>
              </a:solidFill>
              <a:latin typeface="Arial" pitchFamily="34" charset="0"/>
              <a:cs typeface="Arial" pitchFamily="34" charset="0"/>
            </a:endParaRPr>
          </a:p>
          <a:p>
            <a:pPr algn="ctr">
              <a:buNone/>
            </a:pPr>
            <a:r>
              <a:rPr lang="en-US" sz="2400" b="1" dirty="0" smtClean="0">
                <a:solidFill>
                  <a:srgbClr val="006600"/>
                </a:solidFill>
                <a:latin typeface="Arial" pitchFamily="34" charset="0"/>
                <a:cs typeface="Arial" pitchFamily="34" charset="0"/>
              </a:rPr>
              <a:t>September 19, 2011</a:t>
            </a:r>
            <a:endParaRPr lang="en-US" sz="2400" dirty="0" smtClean="0">
              <a:solidFill>
                <a:srgbClr val="006600"/>
              </a:solidFill>
              <a:latin typeface="Arial" pitchFamily="34" charset="0"/>
              <a:cs typeface="Arial" pitchFamily="34" charset="0"/>
            </a:endParaRPr>
          </a:p>
          <a:p>
            <a:pPr algn="ctr">
              <a:buNone/>
            </a:pPr>
            <a:r>
              <a:rPr lang="en-US" sz="2400" b="1" dirty="0" smtClean="0">
                <a:solidFill>
                  <a:srgbClr val="006600"/>
                </a:solidFill>
                <a:latin typeface="Arial" pitchFamily="34" charset="0"/>
                <a:cs typeface="Arial" pitchFamily="34" charset="0"/>
              </a:rPr>
              <a:t>Bethesda, </a:t>
            </a:r>
            <a:r>
              <a:rPr lang="en-US" sz="2400" b="1" dirty="0" smtClean="0">
                <a:solidFill>
                  <a:srgbClr val="006600"/>
                </a:solidFill>
                <a:latin typeface="Arial" pitchFamily="34" charset="0"/>
                <a:cs typeface="Arial" pitchFamily="34" charset="0"/>
              </a:rPr>
              <a:t>MD</a:t>
            </a:r>
            <a:endParaRPr lang="en-US" sz="2400" dirty="0" smtClean="0"/>
          </a:p>
          <a:p>
            <a:endParaRPr lang="en-US" sz="2400" dirty="0">
              <a:solidFill>
                <a:srgbClr val="006600"/>
              </a:solidFill>
              <a:latin typeface="Arial" pitchFamily="34" charset="0"/>
              <a:cs typeface="Arial" pitchFamily="34" charset="0"/>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1371600"/>
            <a:ext cx="6858000" cy="1447800"/>
          </a:xfrm>
        </p:spPr>
        <p:txBody>
          <a:bodyPr/>
          <a:lstStyle/>
          <a:p>
            <a:r>
              <a:rPr lang="en-US" b="1" dirty="0" smtClean="0">
                <a:solidFill>
                  <a:schemeClr val="accent1">
                    <a:lumMod val="25000"/>
                  </a:schemeClr>
                </a:solidFill>
                <a:latin typeface="Arial" pitchFamily="34" charset="0"/>
                <a:cs typeface="Arial" pitchFamily="34" charset="0"/>
              </a:rPr>
              <a:t>Is the </a:t>
            </a:r>
            <a:r>
              <a:rPr lang="en-US" b="1" dirty="0" smtClean="0">
                <a:solidFill>
                  <a:srgbClr val="7030A0"/>
                </a:solidFill>
                <a:latin typeface="Arial" pitchFamily="34" charset="0"/>
                <a:cs typeface="Arial" pitchFamily="34" charset="0"/>
              </a:rPr>
              <a:t>Adopting Organization</a:t>
            </a:r>
            <a:r>
              <a:rPr lang="en-US" b="1" dirty="0" smtClean="0">
                <a:solidFill>
                  <a:schemeClr val="accent1">
                    <a:lumMod val="50000"/>
                  </a:schemeClr>
                </a:solidFill>
                <a:latin typeface="Arial" pitchFamily="34" charset="0"/>
                <a:cs typeface="Arial" pitchFamily="34" charset="0"/>
              </a:rPr>
              <a:t> </a:t>
            </a:r>
            <a:r>
              <a:rPr lang="en-US" b="1" dirty="0" smtClean="0">
                <a:solidFill>
                  <a:schemeClr val="accent1">
                    <a:lumMod val="25000"/>
                  </a:schemeClr>
                </a:solidFill>
                <a:latin typeface="Arial" pitchFamily="34" charset="0"/>
                <a:cs typeface="Arial" pitchFamily="34" charset="0"/>
              </a:rPr>
              <a:t>Ready for </a:t>
            </a:r>
            <a:br>
              <a:rPr lang="en-US" b="1" dirty="0" smtClean="0">
                <a:solidFill>
                  <a:schemeClr val="accent1">
                    <a:lumMod val="25000"/>
                  </a:schemeClr>
                </a:solidFill>
                <a:latin typeface="Arial" pitchFamily="34" charset="0"/>
                <a:cs typeface="Arial" pitchFamily="34" charset="0"/>
              </a:rPr>
            </a:br>
            <a:r>
              <a:rPr lang="en-US" b="1" dirty="0" smtClean="0">
                <a:solidFill>
                  <a:schemeClr val="accent1">
                    <a:lumMod val="25000"/>
                  </a:schemeClr>
                </a:solidFill>
                <a:latin typeface="Arial" pitchFamily="34" charset="0"/>
                <a:cs typeface="Arial" pitchFamily="34" charset="0"/>
              </a:rPr>
              <a:t>the Innovation?</a:t>
            </a:r>
            <a:endParaRPr lang="en-US" b="1" dirty="0">
              <a:solidFill>
                <a:schemeClr val="accent1">
                  <a:lumMod val="25000"/>
                </a:schemeClr>
              </a:solidFill>
              <a:latin typeface="Arial" pitchFamily="34" charset="0"/>
              <a:cs typeface="Arial" pitchFamily="34" charset="0"/>
            </a:endParaRPr>
          </a:p>
        </p:txBody>
      </p:sp>
      <p:sp>
        <p:nvSpPr>
          <p:cNvPr id="3" name="Content Placeholder 2"/>
          <p:cNvSpPr>
            <a:spLocks noGrp="1"/>
          </p:cNvSpPr>
          <p:nvPr>
            <p:ph idx="1"/>
          </p:nvPr>
        </p:nvSpPr>
        <p:spPr>
          <a:xfrm>
            <a:off x="533400" y="2971800"/>
            <a:ext cx="8229600" cy="3886200"/>
          </a:xfrm>
        </p:spPr>
        <p:txBody>
          <a:bodyPr/>
          <a:lstStyle/>
          <a:p>
            <a:r>
              <a:rPr lang="en-US" sz="2800" b="1" dirty="0" smtClean="0">
                <a:solidFill>
                  <a:srgbClr val="006600"/>
                </a:solidFill>
                <a:latin typeface="Arial" pitchFamily="34" charset="0"/>
                <a:cs typeface="Arial" pitchFamily="34" charset="0"/>
              </a:rPr>
              <a:t>Internal Change Champions </a:t>
            </a:r>
          </a:p>
          <a:p>
            <a:r>
              <a:rPr lang="en-US" sz="2800" b="1" dirty="0" smtClean="0">
                <a:solidFill>
                  <a:srgbClr val="006600"/>
                </a:solidFill>
                <a:latin typeface="Arial" pitchFamily="34" charset="0"/>
                <a:cs typeface="Arial" pitchFamily="34" charset="0"/>
              </a:rPr>
              <a:t>“Learning Organization”</a:t>
            </a:r>
          </a:p>
          <a:p>
            <a:r>
              <a:rPr lang="en-US" sz="2800" b="1" dirty="0" smtClean="0">
                <a:solidFill>
                  <a:srgbClr val="006600"/>
                </a:solidFill>
                <a:latin typeface="Arial" pitchFamily="34" charset="0"/>
                <a:cs typeface="Arial" pitchFamily="34" charset="0"/>
              </a:rPr>
              <a:t>Innovation-specific capacity</a:t>
            </a:r>
          </a:p>
          <a:p>
            <a:pPr lvl="1"/>
            <a:r>
              <a:rPr lang="en-US" sz="2400" b="1" dirty="0" smtClean="0">
                <a:solidFill>
                  <a:srgbClr val="006600"/>
                </a:solidFill>
                <a:latin typeface="Arial" pitchFamily="34" charset="0"/>
                <a:cs typeface="Arial" pitchFamily="34" charset="0"/>
              </a:rPr>
              <a:t>Space?</a:t>
            </a:r>
          </a:p>
          <a:p>
            <a:pPr lvl="1"/>
            <a:r>
              <a:rPr lang="en-US" sz="2400" b="1" dirty="0" smtClean="0">
                <a:solidFill>
                  <a:srgbClr val="006600"/>
                </a:solidFill>
                <a:latin typeface="Arial" pitchFamily="34" charset="0"/>
                <a:cs typeface="Arial" pitchFamily="34" charset="0"/>
              </a:rPr>
              <a:t>Professional role changes?</a:t>
            </a:r>
          </a:p>
          <a:p>
            <a:pPr lvl="1"/>
            <a:r>
              <a:rPr lang="en-US" sz="2400" b="1" dirty="0" smtClean="0">
                <a:solidFill>
                  <a:srgbClr val="006600"/>
                </a:solidFill>
                <a:latin typeface="Arial" pitchFamily="34" charset="0"/>
                <a:cs typeface="Arial" pitchFamily="34" charset="0"/>
              </a:rPr>
              <a:t>Technology?</a:t>
            </a:r>
          </a:p>
          <a:p>
            <a:pPr lvl="1"/>
            <a:r>
              <a:rPr lang="en-US" sz="2400" b="1" dirty="0" smtClean="0">
                <a:solidFill>
                  <a:srgbClr val="006600"/>
                </a:solidFill>
                <a:latin typeface="Arial" pitchFamily="34" charset="0"/>
                <a:cs typeface="Arial" pitchFamily="34" charset="0"/>
              </a:rPr>
              <a:t>Work flow impact?            Patient role changes?</a:t>
            </a:r>
          </a:p>
          <a:p>
            <a:r>
              <a:rPr lang="en-US" sz="2800" b="1" dirty="0" smtClean="0">
                <a:solidFill>
                  <a:srgbClr val="006600"/>
                </a:solidFill>
                <a:latin typeface="Arial" pitchFamily="34" charset="0"/>
                <a:cs typeface="Arial" pitchFamily="34" charset="0"/>
              </a:rPr>
              <a:t>Beware of innovation fatigue!</a:t>
            </a:r>
          </a:p>
          <a:p>
            <a:endParaRPr lang="en-US" sz="3200" b="1" dirty="0">
              <a:solidFill>
                <a:srgbClr val="669900"/>
              </a:solidFill>
              <a:latin typeface="Arial" pitchFamily="34" charset="0"/>
              <a:cs typeface="Arial" pitchFamily="34" charset="0"/>
            </a:endParaRPr>
          </a:p>
        </p:txBody>
      </p:sp>
      <p:pic>
        <p:nvPicPr>
          <p:cNvPr id="4" name="Picture 4" descr="cartoon of person holding a trophy"/>
          <p:cNvPicPr>
            <a:picLocks noChangeAspect="1" noChangeArrowheads="1"/>
          </p:cNvPicPr>
          <p:nvPr/>
        </p:nvPicPr>
        <p:blipFill>
          <a:blip r:embed="rId3" cstate="print"/>
          <a:srcRect/>
          <a:stretch>
            <a:fillRect/>
          </a:stretch>
        </p:blipFill>
        <p:spPr bwMode="auto">
          <a:xfrm>
            <a:off x="7162800" y="2895600"/>
            <a:ext cx="1447800" cy="1295400"/>
          </a:xfrm>
          <a:prstGeom prst="rect">
            <a:avLst/>
          </a:prstGeom>
          <a:noFill/>
        </p:spPr>
      </p:pic>
      <p:sp>
        <p:nvSpPr>
          <p:cNvPr id="5" name="Rounded Rectangle 4"/>
          <p:cNvSpPr/>
          <p:nvPr/>
        </p:nvSpPr>
        <p:spPr bwMode="auto">
          <a:xfrm>
            <a:off x="152400" y="1371600"/>
            <a:ext cx="2286000" cy="914400"/>
          </a:xfrm>
          <a:prstGeom prst="roundRect">
            <a:avLst/>
          </a:prstGeom>
          <a:solidFill>
            <a:schemeClr val="bg1">
              <a:lumMod val="95000"/>
            </a:schemeClr>
          </a:solidFill>
          <a:ln w="12700"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7030A0"/>
                </a:solidFill>
                <a:effectLst/>
                <a:latin typeface="Arial" pitchFamily="34" charset="0"/>
                <a:cs typeface="Arial" pitchFamily="34" charset="0"/>
              </a:rPr>
              <a:t>Adopting</a:t>
            </a:r>
            <a:r>
              <a:rPr kumimoji="0" lang="en-US" sz="2000" b="1" i="0" u="none" strike="noStrike" cap="none" normalizeH="0" dirty="0" smtClean="0">
                <a:ln>
                  <a:noFill/>
                </a:ln>
                <a:solidFill>
                  <a:srgbClr val="7030A0"/>
                </a:solidFill>
                <a:effectLst/>
                <a:latin typeface="Arial" pitchFamily="34" charset="0"/>
                <a:cs typeface="Arial" pitchFamily="34" charset="0"/>
              </a:rPr>
              <a:t> Organizations</a:t>
            </a:r>
            <a:endParaRPr kumimoji="0" lang="en-US" sz="2000" b="1" i="0" u="none" strike="noStrike" cap="none" normalizeH="0" baseline="0" dirty="0" smtClean="0">
              <a:ln>
                <a:noFill/>
              </a:ln>
              <a:solidFill>
                <a:srgbClr val="7030A0"/>
              </a:solidFill>
              <a:effectLst/>
              <a:latin typeface="Arial" pitchFamily="34" charset="0"/>
              <a:cs typeface="Arial" pitchFamily="34" charset="0"/>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1371600"/>
            <a:ext cx="6858000" cy="914400"/>
          </a:xfrm>
        </p:spPr>
        <p:txBody>
          <a:bodyPr/>
          <a:lstStyle/>
          <a:p>
            <a:r>
              <a:rPr lang="en-US" b="1" dirty="0" smtClean="0">
                <a:solidFill>
                  <a:schemeClr val="accent1">
                    <a:lumMod val="25000"/>
                  </a:schemeClr>
                </a:solidFill>
                <a:latin typeface="Arial" pitchFamily="34" charset="0"/>
                <a:cs typeface="Arial" pitchFamily="34" charset="0"/>
              </a:rPr>
              <a:t>Is the </a:t>
            </a:r>
            <a:r>
              <a:rPr lang="en-US" b="1" dirty="0" smtClean="0">
                <a:solidFill>
                  <a:srgbClr val="003399"/>
                </a:solidFill>
                <a:latin typeface="Arial" pitchFamily="34" charset="0"/>
                <a:cs typeface="Arial" pitchFamily="34" charset="0"/>
              </a:rPr>
              <a:t>Innovator</a:t>
            </a:r>
            <a:r>
              <a:rPr lang="en-US" b="1" dirty="0" smtClean="0">
                <a:solidFill>
                  <a:schemeClr val="accent1">
                    <a:lumMod val="50000"/>
                  </a:schemeClr>
                </a:solidFill>
                <a:latin typeface="Arial" pitchFamily="34" charset="0"/>
                <a:cs typeface="Arial" pitchFamily="34" charset="0"/>
              </a:rPr>
              <a:t> </a:t>
            </a:r>
            <a:br>
              <a:rPr lang="en-US" b="1" dirty="0" smtClean="0">
                <a:solidFill>
                  <a:schemeClr val="accent1">
                    <a:lumMod val="50000"/>
                  </a:schemeClr>
                </a:solidFill>
                <a:latin typeface="Arial" pitchFamily="34" charset="0"/>
                <a:cs typeface="Arial" pitchFamily="34" charset="0"/>
              </a:rPr>
            </a:br>
            <a:r>
              <a:rPr lang="en-US" b="1" dirty="0" smtClean="0">
                <a:solidFill>
                  <a:schemeClr val="accent1">
                    <a:lumMod val="25000"/>
                  </a:schemeClr>
                </a:solidFill>
                <a:latin typeface="Arial" pitchFamily="34" charset="0"/>
                <a:cs typeface="Arial" pitchFamily="34" charset="0"/>
              </a:rPr>
              <a:t>Ready to Scale?</a:t>
            </a:r>
            <a:endParaRPr lang="en-US" b="1" dirty="0">
              <a:solidFill>
                <a:schemeClr val="accent1">
                  <a:lumMod val="25000"/>
                </a:schemeClr>
              </a:solidFill>
              <a:latin typeface="Arial" pitchFamily="34" charset="0"/>
              <a:cs typeface="Arial" pitchFamily="34" charset="0"/>
            </a:endParaRPr>
          </a:p>
        </p:txBody>
      </p:sp>
      <p:sp>
        <p:nvSpPr>
          <p:cNvPr id="3" name="Content Placeholder 2"/>
          <p:cNvSpPr>
            <a:spLocks noGrp="1"/>
          </p:cNvSpPr>
          <p:nvPr>
            <p:ph idx="1"/>
          </p:nvPr>
        </p:nvSpPr>
        <p:spPr>
          <a:xfrm>
            <a:off x="533400" y="2743200"/>
            <a:ext cx="8229600" cy="4114800"/>
          </a:xfrm>
        </p:spPr>
        <p:txBody>
          <a:bodyPr/>
          <a:lstStyle/>
          <a:p>
            <a:r>
              <a:rPr lang="en-US" sz="2800" b="1" dirty="0" smtClean="0">
                <a:solidFill>
                  <a:srgbClr val="006600"/>
                </a:solidFill>
                <a:latin typeface="Arial" pitchFamily="34" charset="0"/>
                <a:cs typeface="Arial" pitchFamily="34" charset="0"/>
              </a:rPr>
              <a:t>Innovator and Spread roles differ</a:t>
            </a:r>
          </a:p>
          <a:p>
            <a:pPr lvl="1"/>
            <a:r>
              <a:rPr lang="en-US" sz="2400" b="1" dirty="0" smtClean="0">
                <a:solidFill>
                  <a:srgbClr val="006600"/>
                </a:solidFill>
                <a:latin typeface="Arial" pitchFamily="34" charset="0"/>
                <a:cs typeface="Arial" pitchFamily="34" charset="0"/>
              </a:rPr>
              <a:t>Innovators vs. Entrepreneurs</a:t>
            </a:r>
          </a:p>
          <a:p>
            <a:r>
              <a:rPr lang="en-US" sz="2800" b="1" dirty="0" smtClean="0">
                <a:solidFill>
                  <a:srgbClr val="006600"/>
                </a:solidFill>
                <a:latin typeface="Arial" pitchFamily="34" charset="0"/>
                <a:cs typeface="Arial" pitchFamily="34" charset="0"/>
              </a:rPr>
              <a:t>Many innovators are not interested in spread</a:t>
            </a:r>
          </a:p>
          <a:p>
            <a:pPr lvl="1"/>
            <a:r>
              <a:rPr lang="en-US" sz="2400" b="1" dirty="0" smtClean="0">
                <a:solidFill>
                  <a:srgbClr val="006600"/>
                </a:solidFill>
                <a:latin typeface="Arial" pitchFamily="34" charset="0"/>
                <a:cs typeface="Arial" pitchFamily="34" charset="0"/>
              </a:rPr>
              <a:t>Academic research</a:t>
            </a:r>
          </a:p>
          <a:p>
            <a:pPr lvl="1"/>
            <a:r>
              <a:rPr lang="en-US" sz="2400" b="1" dirty="0" smtClean="0">
                <a:solidFill>
                  <a:srgbClr val="006600"/>
                </a:solidFill>
                <a:latin typeface="Arial" pitchFamily="34" charset="0"/>
                <a:cs typeface="Arial" pitchFamily="34" charset="0"/>
              </a:rPr>
              <a:t>Specific problem solving</a:t>
            </a:r>
          </a:p>
          <a:p>
            <a:r>
              <a:rPr lang="en-US" sz="2800" b="1" dirty="0" smtClean="0">
                <a:solidFill>
                  <a:srgbClr val="006600"/>
                </a:solidFill>
                <a:latin typeface="Arial" pitchFamily="34" charset="0"/>
                <a:cs typeface="Arial" pitchFamily="34" charset="0"/>
              </a:rPr>
              <a:t>Interested innovators need to learn spread skills </a:t>
            </a:r>
          </a:p>
          <a:p>
            <a:pPr lvl="1"/>
            <a:r>
              <a:rPr lang="en-US" sz="2400" b="1" dirty="0" smtClean="0">
                <a:solidFill>
                  <a:srgbClr val="006600"/>
                </a:solidFill>
                <a:latin typeface="Arial" pitchFamily="34" charset="0"/>
                <a:cs typeface="Arial" pitchFamily="34" charset="0"/>
              </a:rPr>
              <a:t>“Marketing” is not a dirty word”</a:t>
            </a:r>
            <a:endParaRPr lang="en-US" sz="2800" b="1" dirty="0">
              <a:solidFill>
                <a:srgbClr val="669900"/>
              </a:solidFill>
              <a:latin typeface="Arial" pitchFamily="34" charset="0"/>
              <a:cs typeface="Arial" pitchFamily="34" charset="0"/>
            </a:endParaRPr>
          </a:p>
        </p:txBody>
      </p:sp>
      <p:sp>
        <p:nvSpPr>
          <p:cNvPr id="4" name="Rounded Rectangle 3"/>
          <p:cNvSpPr/>
          <p:nvPr/>
        </p:nvSpPr>
        <p:spPr bwMode="auto">
          <a:xfrm>
            <a:off x="152400" y="1295400"/>
            <a:ext cx="2286000" cy="914400"/>
          </a:xfrm>
          <a:prstGeom prst="roundRect">
            <a:avLst/>
          </a:prstGeom>
          <a:solidFill>
            <a:schemeClr val="bg1">
              <a:lumMod val="95000"/>
            </a:schemeClr>
          </a:solidFill>
          <a:ln w="12700"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spcBef>
                <a:spcPct val="0"/>
              </a:spcBef>
              <a:spcAft>
                <a:spcPct val="0"/>
              </a:spcAft>
              <a:buClrTx/>
              <a:buSzTx/>
              <a:buFontTx/>
              <a:buNone/>
              <a:tabLst/>
            </a:pPr>
            <a:r>
              <a:rPr kumimoji="0" lang="en-US" sz="2000" b="1" i="0" u="none" strike="noStrike" cap="none" normalizeH="0" baseline="0" dirty="0" smtClean="0">
                <a:ln>
                  <a:noFill/>
                </a:ln>
                <a:solidFill>
                  <a:srgbClr val="003399"/>
                </a:solidFill>
                <a:effectLst/>
                <a:latin typeface="Arial" pitchFamily="34" charset="0"/>
                <a:cs typeface="Arial" pitchFamily="34" charset="0"/>
              </a:rPr>
              <a:t>The Innovator</a:t>
            </a:r>
          </a:p>
        </p:txBody>
      </p:sp>
      <p:pic>
        <p:nvPicPr>
          <p:cNvPr id="5" name="Picture 4" descr="Innovators-light bulb suit"/>
          <p:cNvPicPr>
            <a:picLocks noChangeAspect="1"/>
          </p:cNvPicPr>
          <p:nvPr/>
        </p:nvPicPr>
        <p:blipFill>
          <a:blip r:embed="rId3" cstate="print"/>
          <a:stretch>
            <a:fillRect/>
          </a:stretch>
        </p:blipFill>
        <p:spPr>
          <a:xfrm>
            <a:off x="7974222" y="1371600"/>
            <a:ext cx="1169778" cy="1752600"/>
          </a:xfrm>
          <a:prstGeom prst="rect">
            <a:avLst/>
          </a:prstGeom>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1371600"/>
            <a:ext cx="6629400" cy="1371600"/>
          </a:xfrm>
        </p:spPr>
        <p:txBody>
          <a:bodyPr/>
          <a:lstStyle/>
          <a:p>
            <a:r>
              <a:rPr lang="en-US" b="1" dirty="0" smtClean="0">
                <a:solidFill>
                  <a:schemeClr val="accent1">
                    <a:lumMod val="25000"/>
                  </a:schemeClr>
                </a:solidFill>
                <a:latin typeface="Arial" pitchFamily="34" charset="0"/>
                <a:cs typeface="Arial" pitchFamily="34" charset="0"/>
              </a:rPr>
              <a:t>What Roles Might </a:t>
            </a:r>
            <a:br>
              <a:rPr lang="en-US" b="1" dirty="0" smtClean="0">
                <a:solidFill>
                  <a:schemeClr val="accent1">
                    <a:lumMod val="25000"/>
                  </a:schemeClr>
                </a:solidFill>
                <a:latin typeface="Arial" pitchFamily="34" charset="0"/>
                <a:cs typeface="Arial" pitchFamily="34" charset="0"/>
              </a:rPr>
            </a:br>
            <a:r>
              <a:rPr lang="en-US" b="1" dirty="0" smtClean="0">
                <a:solidFill>
                  <a:srgbClr val="800000"/>
                </a:solidFill>
                <a:latin typeface="Arial" pitchFamily="34" charset="0"/>
                <a:cs typeface="Arial" pitchFamily="34" charset="0"/>
              </a:rPr>
              <a:t>Scaling Organizations </a:t>
            </a:r>
            <a:r>
              <a:rPr lang="en-US" b="1" dirty="0" smtClean="0">
                <a:solidFill>
                  <a:schemeClr val="accent1">
                    <a:lumMod val="25000"/>
                  </a:schemeClr>
                </a:solidFill>
                <a:latin typeface="Arial" pitchFamily="34" charset="0"/>
                <a:cs typeface="Arial" pitchFamily="34" charset="0"/>
              </a:rPr>
              <a:t>Have?</a:t>
            </a:r>
            <a:endParaRPr lang="en-US" dirty="0"/>
          </a:p>
        </p:txBody>
      </p:sp>
      <p:sp>
        <p:nvSpPr>
          <p:cNvPr id="3" name="Content Placeholder 2"/>
          <p:cNvSpPr>
            <a:spLocks noGrp="1"/>
          </p:cNvSpPr>
          <p:nvPr>
            <p:ph idx="1"/>
          </p:nvPr>
        </p:nvSpPr>
        <p:spPr/>
        <p:txBody>
          <a:bodyPr/>
          <a:lstStyle/>
          <a:p>
            <a:pPr>
              <a:buNone/>
            </a:pPr>
            <a:endParaRPr lang="en-US" sz="2800" b="1" dirty="0" smtClean="0">
              <a:solidFill>
                <a:srgbClr val="006600"/>
              </a:solidFill>
              <a:latin typeface="Arial" pitchFamily="34" charset="0"/>
              <a:cs typeface="Arial" pitchFamily="34" charset="0"/>
            </a:endParaRPr>
          </a:p>
          <a:p>
            <a:pPr>
              <a:buNone/>
            </a:pPr>
            <a:endParaRPr lang="en-US" sz="2800" b="1" dirty="0" smtClean="0">
              <a:solidFill>
                <a:srgbClr val="006600"/>
              </a:solidFill>
              <a:latin typeface="Arial" pitchFamily="34" charset="0"/>
              <a:cs typeface="Arial" pitchFamily="34" charset="0"/>
            </a:endParaRPr>
          </a:p>
          <a:p>
            <a:r>
              <a:rPr lang="en-US" sz="2800" b="1" dirty="0" smtClean="0">
                <a:solidFill>
                  <a:srgbClr val="006600"/>
                </a:solidFill>
                <a:latin typeface="Arial" pitchFamily="34" charset="0"/>
                <a:cs typeface="Arial" pitchFamily="34" charset="0"/>
              </a:rPr>
              <a:t>Visioning and planning</a:t>
            </a:r>
          </a:p>
          <a:p>
            <a:r>
              <a:rPr lang="en-US" sz="2800" b="1" dirty="0" smtClean="0">
                <a:solidFill>
                  <a:srgbClr val="006600"/>
                </a:solidFill>
                <a:latin typeface="Arial" pitchFamily="34" charset="0"/>
                <a:cs typeface="Arial" pitchFamily="34" charset="0"/>
              </a:rPr>
              <a:t>Stakeholder assessment</a:t>
            </a:r>
          </a:p>
          <a:p>
            <a:r>
              <a:rPr lang="en-US" sz="2800" b="1" dirty="0" smtClean="0">
                <a:solidFill>
                  <a:srgbClr val="006600"/>
                </a:solidFill>
                <a:latin typeface="Arial" pitchFamily="34" charset="0"/>
                <a:cs typeface="Arial" pitchFamily="34" charset="0"/>
              </a:rPr>
              <a:t>Coalition and partnership building</a:t>
            </a:r>
          </a:p>
          <a:p>
            <a:r>
              <a:rPr lang="en-US" sz="2800" b="1" dirty="0" smtClean="0">
                <a:solidFill>
                  <a:srgbClr val="006600"/>
                </a:solidFill>
                <a:latin typeface="Arial" pitchFamily="34" charset="0"/>
                <a:cs typeface="Arial" pitchFamily="34" charset="0"/>
              </a:rPr>
              <a:t>Process documentation </a:t>
            </a:r>
          </a:p>
          <a:p>
            <a:r>
              <a:rPr lang="en-US" sz="2800" b="1" dirty="0" smtClean="0">
                <a:solidFill>
                  <a:srgbClr val="006600"/>
                </a:solidFill>
                <a:latin typeface="Arial" pitchFamily="34" charset="0"/>
                <a:cs typeface="Arial" pitchFamily="34" charset="0"/>
              </a:rPr>
              <a:t>Project  evaluation</a:t>
            </a:r>
          </a:p>
          <a:p>
            <a:r>
              <a:rPr lang="en-US" sz="2800" b="1" dirty="0" smtClean="0">
                <a:solidFill>
                  <a:srgbClr val="006600"/>
                </a:solidFill>
                <a:latin typeface="Arial" pitchFamily="34" charset="0"/>
                <a:cs typeface="Arial" pitchFamily="34" charset="0"/>
              </a:rPr>
              <a:t>Fundraising</a:t>
            </a:r>
          </a:p>
          <a:p>
            <a:endParaRPr lang="en-US" dirty="0">
              <a:latin typeface="Arial" pitchFamily="34" charset="0"/>
              <a:cs typeface="Arial" pitchFamily="34" charset="0"/>
            </a:endParaRPr>
          </a:p>
        </p:txBody>
      </p:sp>
      <p:sp>
        <p:nvSpPr>
          <p:cNvPr id="4" name="Rounded Rectangle 3"/>
          <p:cNvSpPr/>
          <p:nvPr/>
        </p:nvSpPr>
        <p:spPr bwMode="auto">
          <a:xfrm>
            <a:off x="127000" y="1364342"/>
            <a:ext cx="2286000" cy="914400"/>
          </a:xfrm>
          <a:prstGeom prst="roundRect">
            <a:avLst/>
          </a:prstGeom>
          <a:solidFill>
            <a:schemeClr val="bg1">
              <a:lumMod val="95000"/>
            </a:schemeClr>
          </a:solidFill>
          <a:ln w="12700"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ctr" anchorCtr="0" compatLnSpc="1">
            <a:prstTxWarp prst="textNoShape">
              <a:avLst/>
            </a:prstTxWarp>
          </a:bodyPr>
          <a:lstStyle/>
          <a:p>
            <a:pPr algn="ctr" eaLnBrk="0" hangingPunct="0"/>
            <a:r>
              <a:rPr lang="en-US" sz="2000" b="1" dirty="0" smtClean="0">
                <a:solidFill>
                  <a:srgbClr val="800000"/>
                </a:solidFill>
                <a:latin typeface="Arial" pitchFamily="34" charset="0"/>
                <a:cs typeface="Arial" pitchFamily="34" charset="0"/>
              </a:rPr>
              <a:t>Scaling Organizations</a:t>
            </a:r>
            <a:endParaRPr kumimoji="0" lang="en-US" sz="2000" b="0" i="0" u="none" strike="noStrike" cap="none" normalizeH="0" baseline="0" dirty="0" smtClean="0">
              <a:ln>
                <a:noFill/>
              </a:ln>
              <a:solidFill>
                <a:srgbClr val="1E4649"/>
              </a:solidFill>
              <a:effectLst/>
              <a:latin typeface="Arial" pitchFamily="34" charset="0"/>
              <a:cs typeface="Arial" pitchFamily="34" charset="0"/>
            </a:endParaRPr>
          </a:p>
        </p:txBody>
      </p:sp>
    </p:spTree>
  </p:cSld>
  <p:clrMapOvr>
    <a:masterClrMapping/>
  </p:clrMapOvr>
  <p:transition xmlns:p14="http://schemas.microsoft.com/office/powerpoint/2010/mai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1219200"/>
            <a:ext cx="6629400" cy="1143000"/>
          </a:xfrm>
        </p:spPr>
        <p:txBody>
          <a:bodyPr/>
          <a:lstStyle/>
          <a:p>
            <a:r>
              <a:rPr lang="en-US" b="1" dirty="0" smtClean="0">
                <a:solidFill>
                  <a:schemeClr val="accent1">
                    <a:lumMod val="25000"/>
                  </a:schemeClr>
                </a:solidFill>
                <a:latin typeface="Arial" pitchFamily="34" charset="0"/>
                <a:cs typeface="Arial" pitchFamily="34" charset="0"/>
              </a:rPr>
              <a:t>What </a:t>
            </a:r>
            <a:r>
              <a:rPr lang="en-US" b="1" dirty="0" smtClean="0">
                <a:solidFill>
                  <a:srgbClr val="CC00FF"/>
                </a:solidFill>
                <a:latin typeface="Arial" pitchFamily="34" charset="0"/>
                <a:cs typeface="Arial" pitchFamily="34" charset="0"/>
              </a:rPr>
              <a:t>Methods</a:t>
            </a:r>
            <a:r>
              <a:rPr lang="en-US" b="1" dirty="0" smtClean="0">
                <a:solidFill>
                  <a:schemeClr val="accent1">
                    <a:lumMod val="50000"/>
                  </a:schemeClr>
                </a:solidFill>
                <a:latin typeface="Arial" pitchFamily="34" charset="0"/>
                <a:cs typeface="Arial" pitchFamily="34" charset="0"/>
              </a:rPr>
              <a:t> </a:t>
            </a:r>
            <a:r>
              <a:rPr lang="en-US" b="1" dirty="0" smtClean="0">
                <a:solidFill>
                  <a:schemeClr val="accent1">
                    <a:lumMod val="25000"/>
                  </a:schemeClr>
                </a:solidFill>
                <a:latin typeface="Arial" pitchFamily="34" charset="0"/>
                <a:cs typeface="Arial" pitchFamily="34" charset="0"/>
              </a:rPr>
              <a:t>can be </a:t>
            </a:r>
            <a:br>
              <a:rPr lang="en-US" b="1" dirty="0" smtClean="0">
                <a:solidFill>
                  <a:schemeClr val="accent1">
                    <a:lumMod val="25000"/>
                  </a:schemeClr>
                </a:solidFill>
                <a:latin typeface="Arial" pitchFamily="34" charset="0"/>
                <a:cs typeface="Arial" pitchFamily="34" charset="0"/>
              </a:rPr>
            </a:br>
            <a:r>
              <a:rPr lang="en-US" b="1" dirty="0" smtClean="0">
                <a:solidFill>
                  <a:schemeClr val="accent1">
                    <a:lumMod val="25000"/>
                  </a:schemeClr>
                </a:solidFill>
                <a:latin typeface="Arial" pitchFamily="34" charset="0"/>
                <a:cs typeface="Arial" pitchFamily="34" charset="0"/>
              </a:rPr>
              <a:t>Used to Scale?</a:t>
            </a:r>
            <a:endParaRPr lang="en-US" dirty="0"/>
          </a:p>
        </p:txBody>
      </p:sp>
      <p:sp>
        <p:nvSpPr>
          <p:cNvPr id="3" name="Content Placeholder 2"/>
          <p:cNvSpPr>
            <a:spLocks noGrp="1"/>
          </p:cNvSpPr>
          <p:nvPr>
            <p:ph idx="1"/>
          </p:nvPr>
        </p:nvSpPr>
        <p:spPr>
          <a:xfrm>
            <a:off x="0" y="2438400"/>
            <a:ext cx="8763000" cy="4419600"/>
          </a:xfrm>
        </p:spPr>
        <p:txBody>
          <a:bodyPr/>
          <a:lstStyle/>
          <a:p>
            <a:pPr lvl="1"/>
            <a:r>
              <a:rPr lang="en-US" sz="2800" b="1" dirty="0" smtClean="0">
                <a:solidFill>
                  <a:srgbClr val="006600"/>
                </a:solidFill>
                <a:latin typeface="Arial" pitchFamily="34" charset="0"/>
                <a:cs typeface="Arial" pitchFamily="34" charset="0"/>
              </a:rPr>
              <a:t>“Campaigns” </a:t>
            </a:r>
            <a:endParaRPr lang="en-US" sz="2400" b="1" dirty="0" smtClean="0">
              <a:solidFill>
                <a:srgbClr val="006600"/>
              </a:solidFill>
              <a:latin typeface="Arial" pitchFamily="34" charset="0"/>
              <a:cs typeface="Arial" pitchFamily="34" charset="0"/>
            </a:endParaRPr>
          </a:p>
          <a:p>
            <a:pPr lvl="2"/>
            <a:r>
              <a:rPr lang="en-US" dirty="0" smtClean="0">
                <a:solidFill>
                  <a:srgbClr val="006600"/>
                </a:solidFill>
                <a:latin typeface="Arial" pitchFamily="34" charset="0"/>
                <a:cs typeface="Arial" pitchFamily="34" charset="0"/>
              </a:rPr>
              <a:t>Top-down</a:t>
            </a:r>
          </a:p>
          <a:p>
            <a:pPr lvl="2"/>
            <a:r>
              <a:rPr lang="en-US" dirty="0" smtClean="0">
                <a:solidFill>
                  <a:srgbClr val="006600"/>
                </a:solidFill>
                <a:latin typeface="Arial" pitchFamily="34" charset="0"/>
                <a:cs typeface="Arial" pitchFamily="34" charset="0"/>
              </a:rPr>
              <a:t>National, state or community levels</a:t>
            </a:r>
          </a:p>
          <a:p>
            <a:pPr lvl="2"/>
            <a:r>
              <a:rPr lang="en-US" dirty="0" smtClean="0">
                <a:solidFill>
                  <a:srgbClr val="006600"/>
                </a:solidFill>
                <a:latin typeface="Arial" pitchFamily="34" charset="0"/>
                <a:cs typeface="Arial" pitchFamily="34" charset="0"/>
              </a:rPr>
              <a:t>Public or private initiatives</a:t>
            </a:r>
          </a:p>
          <a:p>
            <a:pPr lvl="2"/>
            <a:r>
              <a:rPr lang="en-US" dirty="0" smtClean="0">
                <a:solidFill>
                  <a:srgbClr val="006600"/>
                </a:solidFill>
                <a:latin typeface="Arial" pitchFamily="34" charset="0"/>
                <a:cs typeface="Arial" pitchFamily="34" charset="0"/>
              </a:rPr>
              <a:t>Often with supportive regulations</a:t>
            </a:r>
          </a:p>
          <a:p>
            <a:pPr lvl="2"/>
            <a:r>
              <a:rPr lang="en-US" dirty="0" smtClean="0">
                <a:solidFill>
                  <a:srgbClr val="006600"/>
                </a:solidFill>
                <a:latin typeface="Arial" pitchFamily="34" charset="0"/>
                <a:cs typeface="Arial" pitchFamily="34" charset="0"/>
              </a:rPr>
              <a:t>Across sectors and involving many organizations</a:t>
            </a:r>
            <a:r>
              <a:rPr lang="en-US" b="1" dirty="0" smtClean="0">
                <a:solidFill>
                  <a:srgbClr val="006600"/>
                </a:solidFill>
                <a:latin typeface="Arial" pitchFamily="34" charset="0"/>
                <a:cs typeface="Arial" pitchFamily="34" charset="0"/>
              </a:rPr>
              <a:t>		</a:t>
            </a:r>
            <a:r>
              <a:rPr lang="en-US" sz="2800" b="1" dirty="0" smtClean="0">
                <a:solidFill>
                  <a:srgbClr val="006600"/>
                </a:solidFill>
                <a:latin typeface="Arial" pitchFamily="34" charset="0"/>
                <a:cs typeface="Arial" pitchFamily="34" charset="0"/>
              </a:rPr>
              <a:t>	</a:t>
            </a:r>
          </a:p>
          <a:p>
            <a:pPr lvl="1">
              <a:buNone/>
            </a:pPr>
            <a:r>
              <a:rPr lang="en-US" sz="2400" b="1" dirty="0" smtClean="0">
                <a:solidFill>
                  <a:srgbClr val="006600"/>
                </a:solidFill>
                <a:latin typeface="Arial" pitchFamily="34" charset="0"/>
                <a:cs typeface="Arial" pitchFamily="34" charset="0"/>
              </a:rPr>
              <a:t>						</a:t>
            </a:r>
          </a:p>
          <a:p>
            <a:pPr lvl="1"/>
            <a:endParaRPr lang="en-US" sz="2400" b="1" dirty="0" smtClean="0">
              <a:solidFill>
                <a:srgbClr val="006600"/>
              </a:solidFill>
              <a:latin typeface="Arial" pitchFamily="34" charset="0"/>
              <a:cs typeface="Arial" pitchFamily="34" charset="0"/>
            </a:endParaRPr>
          </a:p>
          <a:p>
            <a:endParaRPr lang="en-US" sz="2800" b="1" dirty="0" smtClean="0">
              <a:solidFill>
                <a:srgbClr val="006600"/>
              </a:solidFill>
              <a:latin typeface="Arial" pitchFamily="34" charset="0"/>
              <a:cs typeface="Arial" pitchFamily="34" charset="0"/>
            </a:endParaRPr>
          </a:p>
          <a:p>
            <a:endParaRPr lang="en-US" sz="2400" dirty="0" smtClean="0">
              <a:solidFill>
                <a:srgbClr val="006600"/>
              </a:solidFill>
              <a:latin typeface="Arial" pitchFamily="34" charset="0"/>
              <a:cs typeface="Arial" pitchFamily="34" charset="0"/>
            </a:endParaRPr>
          </a:p>
        </p:txBody>
      </p:sp>
      <p:sp>
        <p:nvSpPr>
          <p:cNvPr id="5" name="Rounded Rectangle 4"/>
          <p:cNvSpPr/>
          <p:nvPr/>
        </p:nvSpPr>
        <p:spPr bwMode="auto">
          <a:xfrm>
            <a:off x="152400" y="1295400"/>
            <a:ext cx="2286000" cy="914400"/>
          </a:xfrm>
          <a:prstGeom prst="roundRect">
            <a:avLst/>
          </a:prstGeom>
          <a:solidFill>
            <a:schemeClr val="bg1">
              <a:lumMod val="95000"/>
            </a:schemeClr>
          </a:solidFill>
          <a:ln w="12700"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C00FF"/>
                </a:solidFill>
                <a:effectLst/>
                <a:latin typeface="Arial" pitchFamily="34" charset="0"/>
                <a:cs typeface="Arial" pitchFamily="34" charset="0"/>
              </a:rPr>
              <a:t>Methods for Scaling</a:t>
            </a:r>
            <a:endParaRPr kumimoji="0" lang="en-US" sz="2000" b="0" i="0" u="none" strike="noStrike" cap="none" normalizeH="0" baseline="0" dirty="0" smtClean="0">
              <a:ln>
                <a:noFill/>
              </a:ln>
              <a:solidFill>
                <a:srgbClr val="1E4649"/>
              </a:solidFill>
              <a:effectLst/>
              <a:latin typeface="Arial" pitchFamily="34" charset="0"/>
              <a:cs typeface="Arial" pitchFamily="34" charset="0"/>
            </a:endParaRPr>
          </a:p>
        </p:txBody>
      </p:sp>
      <p:pic>
        <p:nvPicPr>
          <p:cNvPr id="68610" name="Picture 1" descr="Million Hearts logo"/>
          <p:cNvPicPr>
            <a:picLocks noChangeAspect="1" noChangeArrowheads="1"/>
          </p:cNvPicPr>
          <p:nvPr/>
        </p:nvPicPr>
        <p:blipFill>
          <a:blip r:embed="rId3" cstate="print"/>
          <a:srcRect/>
          <a:stretch>
            <a:fillRect/>
          </a:stretch>
        </p:blipFill>
        <p:spPr bwMode="auto">
          <a:xfrm>
            <a:off x="6172200" y="2895600"/>
            <a:ext cx="2114550" cy="1133475"/>
          </a:xfrm>
          <a:prstGeom prst="rect">
            <a:avLst/>
          </a:prstGeom>
          <a:noFill/>
          <a:ln w="9525">
            <a:noFill/>
            <a:miter lim="800000"/>
            <a:headEnd/>
            <a:tailEnd/>
          </a:ln>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295400"/>
            <a:ext cx="8001000" cy="990600"/>
          </a:xfrm>
        </p:spPr>
        <p:txBody>
          <a:bodyPr/>
          <a:lstStyle/>
          <a:p>
            <a:r>
              <a:rPr lang="en-US" b="1" dirty="0" smtClean="0">
                <a:solidFill>
                  <a:srgbClr val="CC00FF"/>
                </a:solidFill>
                <a:latin typeface="Arial" pitchFamily="34" charset="0"/>
                <a:cs typeface="Arial" pitchFamily="34" charset="0"/>
              </a:rPr>
              <a:t>Methods</a:t>
            </a:r>
            <a:r>
              <a:rPr lang="en-US" b="1" dirty="0" smtClean="0">
                <a:solidFill>
                  <a:srgbClr val="1E4649"/>
                </a:solidFill>
                <a:latin typeface="Arial" pitchFamily="34" charset="0"/>
                <a:cs typeface="Arial" pitchFamily="34" charset="0"/>
              </a:rPr>
              <a:t> for Scaling </a:t>
            </a:r>
            <a:endParaRPr lang="en-US" b="1" dirty="0">
              <a:solidFill>
                <a:schemeClr val="accent1">
                  <a:lumMod val="25000"/>
                </a:schemeClr>
              </a:solidFill>
              <a:latin typeface="Arial" pitchFamily="34" charset="0"/>
              <a:cs typeface="Arial" pitchFamily="34" charset="0"/>
            </a:endParaRPr>
          </a:p>
        </p:txBody>
      </p:sp>
      <p:sp>
        <p:nvSpPr>
          <p:cNvPr id="3" name="Content Placeholder 2"/>
          <p:cNvSpPr>
            <a:spLocks noGrp="1"/>
          </p:cNvSpPr>
          <p:nvPr>
            <p:ph idx="1"/>
          </p:nvPr>
        </p:nvSpPr>
        <p:spPr>
          <a:xfrm>
            <a:off x="228600" y="2590800"/>
            <a:ext cx="8915400" cy="4267200"/>
          </a:xfrm>
        </p:spPr>
        <p:txBody>
          <a:bodyPr/>
          <a:lstStyle/>
          <a:p>
            <a:r>
              <a:rPr lang="en-US" sz="2800" b="1" dirty="0" smtClean="0">
                <a:solidFill>
                  <a:srgbClr val="006600"/>
                </a:solidFill>
                <a:latin typeface="Arial" pitchFamily="34" charset="0"/>
                <a:cs typeface="Arial" pitchFamily="34" charset="0"/>
              </a:rPr>
              <a:t>More “Top-Down” Methods</a:t>
            </a:r>
          </a:p>
          <a:p>
            <a:pPr>
              <a:buNone/>
            </a:pPr>
            <a:endParaRPr lang="en-US" sz="2800" b="1" dirty="0" smtClean="0">
              <a:solidFill>
                <a:srgbClr val="006600"/>
              </a:solidFill>
              <a:latin typeface="Arial" pitchFamily="34" charset="0"/>
              <a:cs typeface="Arial" pitchFamily="34" charset="0"/>
            </a:endParaRPr>
          </a:p>
          <a:p>
            <a:pPr lvl="1"/>
            <a:r>
              <a:rPr lang="en-US" sz="2400" b="1" dirty="0" smtClean="0">
                <a:solidFill>
                  <a:srgbClr val="006600"/>
                </a:solidFill>
                <a:latin typeface="Arial" pitchFamily="34" charset="0"/>
                <a:cs typeface="Arial" pitchFamily="34" charset="0"/>
              </a:rPr>
              <a:t>Executive Mandates – </a:t>
            </a:r>
            <a:r>
              <a:rPr lang="en-US" sz="2400" dirty="0" smtClean="0">
                <a:solidFill>
                  <a:srgbClr val="006600"/>
                </a:solidFill>
                <a:latin typeface="Arial" pitchFamily="34" charset="0"/>
                <a:cs typeface="Arial" pitchFamily="34" charset="0"/>
              </a:rPr>
              <a:t>top down, within system</a:t>
            </a:r>
          </a:p>
          <a:p>
            <a:endParaRPr lang="en-US" sz="2800" dirty="0" smtClean="0">
              <a:solidFill>
                <a:srgbClr val="006600"/>
              </a:solidFill>
              <a:latin typeface="Arial" pitchFamily="34" charset="0"/>
              <a:cs typeface="Arial" pitchFamily="34" charset="0"/>
            </a:endParaRPr>
          </a:p>
          <a:p>
            <a:pPr lvl="1"/>
            <a:r>
              <a:rPr lang="en-US" sz="2400" b="1" dirty="0" smtClean="0">
                <a:solidFill>
                  <a:srgbClr val="006600"/>
                </a:solidFill>
                <a:latin typeface="Arial" pitchFamily="34" charset="0"/>
                <a:cs typeface="Arial" pitchFamily="34" charset="0"/>
              </a:rPr>
              <a:t>Wave sequence –</a:t>
            </a:r>
            <a:r>
              <a:rPr lang="en-US" sz="2400" dirty="0" smtClean="0">
                <a:solidFill>
                  <a:srgbClr val="006600"/>
                </a:solidFill>
                <a:latin typeface="Arial" pitchFamily="34" charset="0"/>
                <a:cs typeface="Arial" pitchFamily="34" charset="0"/>
              </a:rPr>
              <a:t> unfolding within system</a:t>
            </a:r>
          </a:p>
          <a:p>
            <a:endParaRPr lang="en-US" sz="2800" b="1" dirty="0" smtClean="0">
              <a:solidFill>
                <a:srgbClr val="006600"/>
              </a:solidFill>
              <a:latin typeface="Arial" pitchFamily="34" charset="0"/>
              <a:cs typeface="Arial" pitchFamily="34" charset="0"/>
            </a:endParaRPr>
          </a:p>
          <a:p>
            <a:pPr lvl="1"/>
            <a:r>
              <a:rPr lang="en-US" sz="2400" b="1" dirty="0" smtClean="0">
                <a:solidFill>
                  <a:srgbClr val="006600"/>
                </a:solidFill>
                <a:latin typeface="Arial" pitchFamily="34" charset="0"/>
                <a:cs typeface="Arial" pitchFamily="34" charset="0"/>
              </a:rPr>
              <a:t>Extension Agents </a:t>
            </a:r>
            <a:r>
              <a:rPr lang="en-US" sz="2200" dirty="0" smtClean="0">
                <a:solidFill>
                  <a:srgbClr val="006600"/>
                </a:solidFill>
                <a:latin typeface="Arial" pitchFamily="34" charset="0"/>
                <a:cs typeface="Arial" pitchFamily="34" charset="0"/>
              </a:rPr>
              <a:t>– agricultural model</a:t>
            </a:r>
          </a:p>
          <a:p>
            <a:endParaRPr lang="en-US" sz="2600" dirty="0" smtClean="0">
              <a:solidFill>
                <a:srgbClr val="006600"/>
              </a:solidFill>
              <a:latin typeface="Arial" pitchFamily="34" charset="0"/>
              <a:cs typeface="Arial" pitchFamily="34" charset="0"/>
            </a:endParaRPr>
          </a:p>
          <a:p>
            <a:endParaRPr lang="en-US" sz="2800" b="1" dirty="0" smtClean="0">
              <a:solidFill>
                <a:srgbClr val="006600"/>
              </a:solidFill>
              <a:latin typeface="Arial" pitchFamily="34" charset="0"/>
              <a:cs typeface="Arial" pitchFamily="34" charset="0"/>
            </a:endParaRPr>
          </a:p>
          <a:p>
            <a:endParaRPr lang="en-US" sz="2600" dirty="0" smtClean="0">
              <a:solidFill>
                <a:srgbClr val="006600"/>
              </a:solidFill>
              <a:latin typeface="Arial" pitchFamily="34" charset="0"/>
              <a:cs typeface="Arial" pitchFamily="34" charset="0"/>
            </a:endParaRPr>
          </a:p>
          <a:p>
            <a:r>
              <a:rPr lang="en-US" sz="2600" dirty="0" smtClean="0">
                <a:solidFill>
                  <a:srgbClr val="006600"/>
                </a:solidFill>
                <a:latin typeface="Arial" pitchFamily="34" charset="0"/>
                <a:cs typeface="Arial" pitchFamily="34" charset="0"/>
              </a:rPr>
              <a:t>	</a:t>
            </a:r>
          </a:p>
          <a:p>
            <a:endParaRPr lang="en-US" sz="2600" dirty="0" smtClean="0">
              <a:solidFill>
                <a:srgbClr val="006600"/>
              </a:solidFill>
              <a:latin typeface="Arial" pitchFamily="34" charset="0"/>
              <a:cs typeface="Arial" pitchFamily="34" charset="0"/>
            </a:endParaRPr>
          </a:p>
        </p:txBody>
      </p:sp>
      <p:pic>
        <p:nvPicPr>
          <p:cNvPr id="7" name="Picture 4" descr="cartoon of man climbing rock wall"/>
          <p:cNvPicPr>
            <a:picLocks noChangeAspect="1" noChangeArrowheads="1"/>
          </p:cNvPicPr>
          <p:nvPr/>
        </p:nvPicPr>
        <p:blipFill>
          <a:blip r:embed="rId3" cstate="print"/>
          <a:srcRect/>
          <a:stretch>
            <a:fillRect/>
          </a:stretch>
        </p:blipFill>
        <p:spPr bwMode="auto">
          <a:xfrm>
            <a:off x="7772400" y="1219200"/>
            <a:ext cx="1219200" cy="1219200"/>
          </a:xfrm>
          <a:prstGeom prst="rect">
            <a:avLst/>
          </a:prstGeom>
          <a:noFill/>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9200"/>
            <a:ext cx="9144000" cy="762000"/>
          </a:xfrm>
        </p:spPr>
        <p:txBody>
          <a:bodyPr/>
          <a:lstStyle/>
          <a:p>
            <a:r>
              <a:rPr lang="en-US" b="1" dirty="0" smtClean="0">
                <a:solidFill>
                  <a:srgbClr val="CC00FF"/>
                </a:solidFill>
                <a:latin typeface="Arial" pitchFamily="34" charset="0"/>
                <a:cs typeface="Arial" pitchFamily="34" charset="0"/>
              </a:rPr>
              <a:t>Methods</a:t>
            </a:r>
            <a:r>
              <a:rPr lang="en-US" b="1" dirty="0" smtClean="0">
                <a:solidFill>
                  <a:srgbClr val="1E4649"/>
                </a:solidFill>
                <a:latin typeface="Arial" pitchFamily="34" charset="0"/>
                <a:cs typeface="Arial" pitchFamily="34" charset="0"/>
              </a:rPr>
              <a:t> for Scaling </a:t>
            </a:r>
            <a:endParaRPr lang="en-US" b="1" dirty="0">
              <a:latin typeface="Arial" pitchFamily="34" charset="0"/>
              <a:cs typeface="Arial" pitchFamily="34" charset="0"/>
            </a:endParaRPr>
          </a:p>
        </p:txBody>
      </p:sp>
      <p:sp>
        <p:nvSpPr>
          <p:cNvPr id="3" name="Content Placeholder 2"/>
          <p:cNvSpPr>
            <a:spLocks noGrp="1"/>
          </p:cNvSpPr>
          <p:nvPr>
            <p:ph idx="1"/>
          </p:nvPr>
        </p:nvSpPr>
        <p:spPr>
          <a:xfrm>
            <a:off x="533400" y="2133600"/>
            <a:ext cx="8610600" cy="4724400"/>
          </a:xfrm>
        </p:spPr>
        <p:txBody>
          <a:bodyPr/>
          <a:lstStyle/>
          <a:p>
            <a:r>
              <a:rPr lang="en-US" sz="2800" b="1" dirty="0" smtClean="0">
                <a:solidFill>
                  <a:srgbClr val="006600"/>
                </a:solidFill>
                <a:latin typeface="Arial" pitchFamily="34" charset="0"/>
                <a:cs typeface="Arial" pitchFamily="34" charset="0"/>
              </a:rPr>
              <a:t>Technical Assistance  </a:t>
            </a:r>
          </a:p>
          <a:p>
            <a:endParaRPr lang="en-US" sz="2800" b="1" dirty="0" smtClean="0">
              <a:solidFill>
                <a:srgbClr val="006600"/>
              </a:solidFill>
              <a:latin typeface="Arial" pitchFamily="34" charset="0"/>
              <a:cs typeface="Arial" pitchFamily="34" charset="0"/>
            </a:endParaRPr>
          </a:p>
          <a:p>
            <a:r>
              <a:rPr lang="en-US" sz="2800" b="1" dirty="0" smtClean="0">
                <a:solidFill>
                  <a:srgbClr val="006600"/>
                </a:solidFill>
                <a:latin typeface="Arial" pitchFamily="34" charset="0"/>
                <a:cs typeface="Arial" pitchFamily="34" charset="0"/>
              </a:rPr>
              <a:t>Consulting</a:t>
            </a:r>
          </a:p>
          <a:p>
            <a:endParaRPr lang="en-US" sz="2800" dirty="0" smtClean="0">
              <a:solidFill>
                <a:srgbClr val="006600"/>
              </a:solidFill>
              <a:latin typeface="Arial" pitchFamily="34" charset="0"/>
              <a:cs typeface="Arial" pitchFamily="34" charset="0"/>
            </a:endParaRPr>
          </a:p>
          <a:p>
            <a:r>
              <a:rPr lang="en-US" sz="2800" b="1" dirty="0" smtClean="0">
                <a:solidFill>
                  <a:srgbClr val="006600"/>
                </a:solidFill>
                <a:latin typeface="Arial" pitchFamily="34" charset="0"/>
                <a:cs typeface="Arial" pitchFamily="34" charset="0"/>
              </a:rPr>
              <a:t>Collaborative Learning  </a:t>
            </a:r>
          </a:p>
          <a:p>
            <a:pPr lvl="1">
              <a:buNone/>
            </a:pPr>
            <a:endParaRPr lang="en-US" sz="2000" dirty="0" smtClean="0">
              <a:solidFill>
                <a:srgbClr val="006600"/>
              </a:solidFill>
              <a:latin typeface="Arial" pitchFamily="34" charset="0"/>
              <a:cs typeface="Arial" pitchFamily="34" charset="0"/>
            </a:endParaRPr>
          </a:p>
          <a:p>
            <a:r>
              <a:rPr lang="en-US" sz="2800" b="1" dirty="0" smtClean="0">
                <a:solidFill>
                  <a:srgbClr val="006600"/>
                </a:solidFill>
                <a:latin typeface="Arial" pitchFamily="34" charset="0"/>
                <a:cs typeface="Arial" pitchFamily="34" charset="0"/>
              </a:rPr>
              <a:t>Licensing/Franchising</a:t>
            </a:r>
          </a:p>
          <a:p>
            <a:pPr lvl="1">
              <a:buNone/>
            </a:pPr>
            <a:endParaRPr lang="en-US" sz="2000" i="1" dirty="0" smtClean="0">
              <a:solidFill>
                <a:srgbClr val="006600"/>
              </a:solidFill>
              <a:latin typeface="Arial" pitchFamily="34" charset="0"/>
              <a:cs typeface="Arial" pitchFamily="34" charset="0"/>
            </a:endParaRPr>
          </a:p>
          <a:p>
            <a:r>
              <a:rPr lang="en-US" sz="2800" b="1" dirty="0" smtClean="0">
                <a:solidFill>
                  <a:srgbClr val="006600"/>
                </a:solidFill>
                <a:latin typeface="Arial" pitchFamily="34" charset="0"/>
                <a:cs typeface="Arial" pitchFamily="34" charset="0"/>
              </a:rPr>
              <a:t>Credentialing</a:t>
            </a:r>
          </a:p>
        </p:txBody>
      </p:sp>
      <p:pic>
        <p:nvPicPr>
          <p:cNvPr id="121860" name="Picture 4" descr="cartoon of man climbing rock wall"/>
          <p:cNvPicPr>
            <a:picLocks noChangeAspect="1" noChangeArrowheads="1"/>
          </p:cNvPicPr>
          <p:nvPr/>
        </p:nvPicPr>
        <p:blipFill>
          <a:blip r:embed="rId3" cstate="print"/>
          <a:srcRect/>
          <a:stretch>
            <a:fillRect/>
          </a:stretch>
        </p:blipFill>
        <p:spPr bwMode="auto">
          <a:xfrm>
            <a:off x="7772400" y="1219200"/>
            <a:ext cx="1219200" cy="1219200"/>
          </a:xfrm>
          <a:prstGeom prst="rect">
            <a:avLst/>
          </a:prstGeom>
          <a:noFill/>
        </p:spPr>
      </p:pic>
      <p:pic>
        <p:nvPicPr>
          <p:cNvPr id="5" name="Picture 4" descr="Cartoon of collaborate puzzle"/>
          <p:cNvPicPr>
            <a:picLocks noChangeAspect="1"/>
          </p:cNvPicPr>
          <p:nvPr/>
        </p:nvPicPr>
        <p:blipFill>
          <a:blip r:embed="rId4" cstate="print"/>
          <a:stretch>
            <a:fillRect/>
          </a:stretch>
        </p:blipFill>
        <p:spPr>
          <a:xfrm>
            <a:off x="5562600" y="3429000"/>
            <a:ext cx="2590800" cy="1943100"/>
          </a:xfrm>
          <a:prstGeom prst="rect">
            <a:avLst/>
          </a:prstGeom>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95400"/>
            <a:ext cx="9144000" cy="960438"/>
          </a:xfrm>
        </p:spPr>
        <p:txBody>
          <a:bodyPr/>
          <a:lstStyle/>
          <a:p>
            <a:r>
              <a:rPr lang="en-US" sz="3600" b="1" dirty="0" smtClean="0">
                <a:solidFill>
                  <a:schemeClr val="accent1">
                    <a:lumMod val="25000"/>
                  </a:schemeClr>
                </a:solidFill>
                <a:latin typeface="Arial" pitchFamily="34" charset="0"/>
                <a:cs typeface="Arial" pitchFamily="34" charset="0"/>
              </a:rPr>
              <a:t>How can </a:t>
            </a:r>
            <a:r>
              <a:rPr lang="en-US" sz="3600" b="1" dirty="0" smtClean="0">
                <a:solidFill>
                  <a:schemeClr val="accent1">
                    <a:lumMod val="50000"/>
                  </a:schemeClr>
                </a:solidFill>
                <a:latin typeface="Arial" pitchFamily="34" charset="0"/>
                <a:cs typeface="Arial" pitchFamily="34" charset="0"/>
              </a:rPr>
              <a:t>Stakeholder Organizations </a:t>
            </a:r>
            <a:br>
              <a:rPr lang="en-US" sz="3600" b="1" dirty="0" smtClean="0">
                <a:solidFill>
                  <a:schemeClr val="accent1">
                    <a:lumMod val="50000"/>
                  </a:schemeClr>
                </a:solidFill>
                <a:latin typeface="Arial" pitchFamily="34" charset="0"/>
                <a:cs typeface="Arial" pitchFamily="34" charset="0"/>
              </a:rPr>
            </a:br>
            <a:r>
              <a:rPr lang="en-US" sz="3600" b="1" dirty="0" smtClean="0">
                <a:solidFill>
                  <a:schemeClr val="accent1">
                    <a:lumMod val="25000"/>
                  </a:schemeClr>
                </a:solidFill>
                <a:latin typeface="Arial" pitchFamily="34" charset="0"/>
                <a:cs typeface="Arial" pitchFamily="34" charset="0"/>
              </a:rPr>
              <a:t>be Engaged?</a:t>
            </a:r>
            <a:endParaRPr lang="en-US" sz="3800" b="1" dirty="0">
              <a:solidFill>
                <a:schemeClr val="accent1">
                  <a:lumMod val="25000"/>
                </a:schemeClr>
              </a:solidFill>
              <a:latin typeface="Arial" pitchFamily="34" charset="0"/>
              <a:cs typeface="Arial" pitchFamily="34" charset="0"/>
            </a:endParaRPr>
          </a:p>
        </p:txBody>
      </p:sp>
      <p:grpSp>
        <p:nvGrpSpPr>
          <p:cNvPr id="3" name="Group 2" descr="Provide example of CUSP to demonstrate how multiple stakeholders interact. (Arrows will insert with animation). &#10;&#10;Scale up is so difficult because so many organizations need to collaborate:&#10;-- Universites are likely sources of innovations (yellow)&#10;-- Many types of service delivery organizations are potential adopters (green) But there are also many innovations  that start in delivery organizations &#10;--Scale up is Funder dependent (Light green)– Federal agencies and private Foundations&#10;--Many other organizations with different functions&#10;&#10;Spread promoters have o be user focused, meet the needs and requirements of different groups of potential adopters&#10;&#10;Adopter issues – how to choose?  Will it work here?  How to plan for implementation?  Funding? Implementation supports?&#10; Many guides for Adopting Organizations&#10; Adoption Guide on IE website "/>
          <p:cNvGrpSpPr/>
          <p:nvPr/>
        </p:nvGrpSpPr>
        <p:grpSpPr>
          <a:xfrm>
            <a:off x="0" y="2057400"/>
            <a:ext cx="9144000" cy="4746486"/>
            <a:chOff x="0" y="2057400"/>
            <a:chExt cx="9144000" cy="4746486"/>
          </a:xfrm>
        </p:grpSpPr>
        <p:sp>
          <p:nvSpPr>
            <p:cNvPr id="15" name="TextBox 14"/>
            <p:cNvSpPr txBox="1"/>
            <p:nvPr/>
          </p:nvSpPr>
          <p:spPr>
            <a:xfrm>
              <a:off x="304800" y="3124200"/>
              <a:ext cx="1064715" cy="430887"/>
            </a:xfrm>
            <a:prstGeom prst="rect">
              <a:avLst/>
            </a:prstGeom>
            <a:noFill/>
          </p:spPr>
          <p:txBody>
            <a:bodyPr wrap="none" rtlCol="0">
              <a:spAutoFit/>
            </a:bodyPr>
            <a:lstStyle/>
            <a:p>
              <a:r>
                <a:rPr lang="en-US" sz="2200" b="1" dirty="0" smtClean="0">
                  <a:solidFill>
                    <a:schemeClr val="accent1">
                      <a:lumMod val="25000"/>
                    </a:schemeClr>
                  </a:solidFill>
                  <a:latin typeface="Arial" pitchFamily="34" charset="0"/>
                  <a:cs typeface="Arial" pitchFamily="34" charset="0"/>
                </a:rPr>
                <a:t>Media</a:t>
              </a:r>
              <a:r>
                <a:rPr lang="en-US" sz="2200" dirty="0" smtClean="0">
                  <a:solidFill>
                    <a:schemeClr val="bg1"/>
                  </a:solidFill>
                  <a:latin typeface="Arial" pitchFamily="34" charset="0"/>
                  <a:cs typeface="Arial" pitchFamily="34" charset="0"/>
                </a:rPr>
                <a:t> </a:t>
              </a:r>
              <a:endParaRPr lang="en-US" sz="2200" dirty="0">
                <a:solidFill>
                  <a:schemeClr val="bg1"/>
                </a:solidFill>
                <a:latin typeface="Arial" pitchFamily="34" charset="0"/>
                <a:cs typeface="Arial" pitchFamily="34" charset="0"/>
              </a:endParaRPr>
            </a:p>
          </p:txBody>
        </p:sp>
        <p:sp>
          <p:nvSpPr>
            <p:cNvPr id="17" name="TextBox 16"/>
            <p:cNvSpPr txBox="1"/>
            <p:nvPr/>
          </p:nvSpPr>
          <p:spPr>
            <a:xfrm>
              <a:off x="6629400" y="2667000"/>
              <a:ext cx="1298753" cy="430887"/>
            </a:xfrm>
            <a:prstGeom prst="rect">
              <a:avLst/>
            </a:prstGeom>
            <a:noFill/>
          </p:spPr>
          <p:txBody>
            <a:bodyPr wrap="none" rtlCol="0">
              <a:spAutoFit/>
            </a:bodyPr>
            <a:lstStyle/>
            <a:p>
              <a:r>
                <a:rPr lang="en-US" sz="2200" b="1" dirty="0" smtClean="0">
                  <a:solidFill>
                    <a:schemeClr val="accent1">
                      <a:lumMod val="25000"/>
                    </a:schemeClr>
                  </a:solidFill>
                  <a:latin typeface="Arial" pitchFamily="34" charset="0"/>
                  <a:cs typeface="Arial" pitchFamily="34" charset="0"/>
                </a:rPr>
                <a:t>Insurers</a:t>
              </a:r>
              <a:endParaRPr lang="en-US" sz="2200" b="1" dirty="0">
                <a:solidFill>
                  <a:schemeClr val="accent1">
                    <a:lumMod val="25000"/>
                  </a:schemeClr>
                </a:solidFill>
                <a:latin typeface="Arial" pitchFamily="34" charset="0"/>
                <a:cs typeface="Arial" pitchFamily="34" charset="0"/>
              </a:endParaRPr>
            </a:p>
          </p:txBody>
        </p:sp>
        <p:sp>
          <p:nvSpPr>
            <p:cNvPr id="18" name="TextBox 17"/>
            <p:cNvSpPr txBox="1"/>
            <p:nvPr/>
          </p:nvSpPr>
          <p:spPr>
            <a:xfrm>
              <a:off x="1752600" y="3124200"/>
              <a:ext cx="2209800" cy="707886"/>
            </a:xfrm>
            <a:prstGeom prst="rect">
              <a:avLst/>
            </a:prstGeom>
            <a:noFill/>
          </p:spPr>
          <p:txBody>
            <a:bodyPr wrap="square" rtlCol="0">
              <a:spAutoFit/>
            </a:bodyPr>
            <a:lstStyle/>
            <a:p>
              <a:r>
                <a:rPr lang="en-US" sz="2000" b="1" dirty="0" smtClean="0">
                  <a:solidFill>
                    <a:schemeClr val="accent1">
                      <a:lumMod val="25000"/>
                    </a:schemeClr>
                  </a:solidFill>
                  <a:latin typeface="Arial" pitchFamily="34" charset="0"/>
                  <a:cs typeface="Arial" pitchFamily="34" charset="0"/>
                </a:rPr>
                <a:t>Professional</a:t>
              </a:r>
            </a:p>
            <a:p>
              <a:r>
                <a:rPr lang="en-US" sz="2000" b="1" dirty="0" smtClean="0">
                  <a:solidFill>
                    <a:schemeClr val="accent1">
                      <a:lumMod val="25000"/>
                    </a:schemeClr>
                  </a:solidFill>
                  <a:latin typeface="Arial" pitchFamily="34" charset="0"/>
                  <a:cs typeface="Arial" pitchFamily="34" charset="0"/>
                </a:rPr>
                <a:t>Associations</a:t>
              </a:r>
              <a:endParaRPr lang="en-US" sz="2000" b="1" dirty="0">
                <a:solidFill>
                  <a:schemeClr val="accent1">
                    <a:lumMod val="25000"/>
                  </a:schemeClr>
                </a:solidFill>
                <a:latin typeface="Arial" pitchFamily="34" charset="0"/>
                <a:cs typeface="Arial" pitchFamily="34" charset="0"/>
              </a:endParaRPr>
            </a:p>
          </p:txBody>
        </p:sp>
        <p:sp>
          <p:nvSpPr>
            <p:cNvPr id="19" name="TextBox 18"/>
            <p:cNvSpPr txBox="1"/>
            <p:nvPr/>
          </p:nvSpPr>
          <p:spPr>
            <a:xfrm>
              <a:off x="7543800" y="4191000"/>
              <a:ext cx="1109599" cy="461665"/>
            </a:xfrm>
            <a:prstGeom prst="rect">
              <a:avLst/>
            </a:prstGeom>
            <a:noFill/>
          </p:spPr>
          <p:txBody>
            <a:bodyPr wrap="none" rtlCol="0">
              <a:spAutoFit/>
            </a:bodyPr>
            <a:lstStyle/>
            <a:p>
              <a:r>
                <a:rPr lang="en-US" b="1" dirty="0" smtClean="0">
                  <a:solidFill>
                    <a:schemeClr val="accent1">
                      <a:lumMod val="25000"/>
                    </a:schemeClr>
                  </a:solidFill>
                  <a:latin typeface="Arial" pitchFamily="34" charset="0"/>
                  <a:cs typeface="Arial" pitchFamily="34" charset="0"/>
                </a:rPr>
                <a:t>States</a:t>
              </a:r>
              <a:endParaRPr lang="en-US" b="1" dirty="0">
                <a:solidFill>
                  <a:schemeClr val="accent1">
                    <a:lumMod val="25000"/>
                  </a:schemeClr>
                </a:solidFill>
                <a:latin typeface="Arial" pitchFamily="34" charset="0"/>
                <a:cs typeface="Arial" pitchFamily="34" charset="0"/>
              </a:endParaRPr>
            </a:p>
          </p:txBody>
        </p:sp>
        <p:sp>
          <p:nvSpPr>
            <p:cNvPr id="22" name="TextBox 21"/>
            <p:cNvSpPr txBox="1"/>
            <p:nvPr/>
          </p:nvSpPr>
          <p:spPr>
            <a:xfrm>
              <a:off x="6400800" y="5638800"/>
              <a:ext cx="1891235" cy="430887"/>
            </a:xfrm>
            <a:prstGeom prst="rect">
              <a:avLst/>
            </a:prstGeom>
            <a:noFill/>
          </p:spPr>
          <p:txBody>
            <a:bodyPr wrap="square" rtlCol="0">
              <a:spAutoFit/>
            </a:bodyPr>
            <a:lstStyle/>
            <a:p>
              <a:pPr algn="ctr"/>
              <a:r>
                <a:rPr lang="en-US" sz="2200" b="1" dirty="0" smtClean="0">
                  <a:solidFill>
                    <a:schemeClr val="accent1">
                      <a:lumMod val="25000"/>
                    </a:schemeClr>
                  </a:solidFill>
                  <a:latin typeface="Arial" pitchFamily="34" charset="0"/>
                  <a:cs typeface="Arial" pitchFamily="34" charset="0"/>
                </a:rPr>
                <a:t>Foundations</a:t>
              </a:r>
              <a:endParaRPr lang="en-US" sz="2200" b="1" dirty="0">
                <a:solidFill>
                  <a:schemeClr val="accent1">
                    <a:lumMod val="25000"/>
                  </a:schemeClr>
                </a:solidFill>
                <a:latin typeface="Arial" pitchFamily="34" charset="0"/>
                <a:cs typeface="Arial" pitchFamily="34" charset="0"/>
              </a:endParaRPr>
            </a:p>
          </p:txBody>
        </p:sp>
        <p:sp>
          <p:nvSpPr>
            <p:cNvPr id="23" name="TextBox 22"/>
            <p:cNvSpPr txBox="1"/>
            <p:nvPr/>
          </p:nvSpPr>
          <p:spPr>
            <a:xfrm>
              <a:off x="4495800" y="3505200"/>
              <a:ext cx="1661032" cy="430887"/>
            </a:xfrm>
            <a:prstGeom prst="rect">
              <a:avLst/>
            </a:prstGeom>
            <a:noFill/>
          </p:spPr>
          <p:txBody>
            <a:bodyPr wrap="none" rtlCol="0">
              <a:spAutoFit/>
            </a:bodyPr>
            <a:lstStyle/>
            <a:p>
              <a:r>
                <a:rPr lang="en-US" sz="2200" b="1" dirty="0" smtClean="0">
                  <a:solidFill>
                    <a:schemeClr val="accent1">
                      <a:lumMod val="25000"/>
                    </a:schemeClr>
                  </a:solidFill>
                  <a:latin typeface="Arial" pitchFamily="34" charset="0"/>
                  <a:cs typeface="Arial" pitchFamily="34" charset="0"/>
                </a:rPr>
                <a:t>Regulators</a:t>
              </a:r>
              <a:endParaRPr lang="en-US" sz="2200" b="1" dirty="0">
                <a:solidFill>
                  <a:schemeClr val="accent1">
                    <a:lumMod val="25000"/>
                  </a:schemeClr>
                </a:solidFill>
                <a:latin typeface="Arial" pitchFamily="34" charset="0"/>
                <a:cs typeface="Arial" pitchFamily="34" charset="0"/>
              </a:endParaRPr>
            </a:p>
          </p:txBody>
        </p:sp>
        <p:sp>
          <p:nvSpPr>
            <p:cNvPr id="25" name="TextBox 24"/>
            <p:cNvSpPr txBox="1"/>
            <p:nvPr/>
          </p:nvSpPr>
          <p:spPr>
            <a:xfrm>
              <a:off x="381000" y="5105400"/>
              <a:ext cx="1524000" cy="769441"/>
            </a:xfrm>
            <a:prstGeom prst="rect">
              <a:avLst/>
            </a:prstGeom>
            <a:noFill/>
          </p:spPr>
          <p:txBody>
            <a:bodyPr wrap="square" rtlCol="0">
              <a:spAutoFit/>
            </a:bodyPr>
            <a:lstStyle/>
            <a:p>
              <a:pPr algn="ctr"/>
              <a:r>
                <a:rPr lang="en-US" sz="2200" b="1" dirty="0" smtClean="0">
                  <a:solidFill>
                    <a:schemeClr val="accent1">
                      <a:lumMod val="25000"/>
                    </a:schemeClr>
                  </a:solidFill>
                  <a:latin typeface="Arial" pitchFamily="34" charset="0"/>
                  <a:cs typeface="Arial" pitchFamily="34" charset="0"/>
                </a:rPr>
                <a:t>Federal Agencies</a:t>
              </a:r>
            </a:p>
          </p:txBody>
        </p:sp>
        <p:sp>
          <p:nvSpPr>
            <p:cNvPr id="27" name="TextBox 26"/>
            <p:cNvSpPr txBox="1"/>
            <p:nvPr/>
          </p:nvSpPr>
          <p:spPr>
            <a:xfrm>
              <a:off x="2209800" y="5105400"/>
              <a:ext cx="1828800" cy="769441"/>
            </a:xfrm>
            <a:prstGeom prst="rect">
              <a:avLst/>
            </a:prstGeom>
            <a:noFill/>
          </p:spPr>
          <p:txBody>
            <a:bodyPr wrap="square" rtlCol="0">
              <a:spAutoFit/>
            </a:bodyPr>
            <a:lstStyle/>
            <a:p>
              <a:r>
                <a:rPr lang="en-US" sz="2200" b="1" dirty="0" smtClean="0">
                  <a:solidFill>
                    <a:schemeClr val="accent1">
                      <a:lumMod val="25000"/>
                    </a:schemeClr>
                  </a:solidFill>
                  <a:latin typeface="Arial" pitchFamily="34" charset="0"/>
                  <a:cs typeface="Arial" pitchFamily="34" charset="0"/>
                </a:rPr>
                <a:t>Knowledge</a:t>
              </a:r>
            </a:p>
            <a:p>
              <a:pPr algn="ctr"/>
              <a:r>
                <a:rPr lang="en-US" sz="2200" b="1" dirty="0" smtClean="0">
                  <a:solidFill>
                    <a:schemeClr val="accent1">
                      <a:lumMod val="25000"/>
                    </a:schemeClr>
                  </a:solidFill>
                  <a:latin typeface="Arial" pitchFamily="34" charset="0"/>
                  <a:cs typeface="Arial" pitchFamily="34" charset="0"/>
                </a:rPr>
                <a:t>Brokers</a:t>
              </a:r>
            </a:p>
          </p:txBody>
        </p:sp>
        <p:sp>
          <p:nvSpPr>
            <p:cNvPr id="29" name="TextBox 28"/>
            <p:cNvSpPr txBox="1"/>
            <p:nvPr/>
          </p:nvSpPr>
          <p:spPr>
            <a:xfrm>
              <a:off x="4343400" y="5486400"/>
              <a:ext cx="1786066" cy="430887"/>
            </a:xfrm>
            <a:prstGeom prst="rect">
              <a:avLst/>
            </a:prstGeom>
            <a:noFill/>
          </p:spPr>
          <p:txBody>
            <a:bodyPr wrap="none" rtlCol="0">
              <a:spAutoFit/>
            </a:bodyPr>
            <a:lstStyle/>
            <a:p>
              <a:r>
                <a:rPr lang="en-US" sz="2200" b="1" dirty="0" smtClean="0">
                  <a:solidFill>
                    <a:schemeClr val="accent1">
                      <a:lumMod val="25000"/>
                    </a:schemeClr>
                  </a:solidFill>
                  <a:latin typeface="Arial" pitchFamily="34" charset="0"/>
                  <a:cs typeface="Arial" pitchFamily="34" charset="0"/>
                </a:rPr>
                <a:t>Universities</a:t>
              </a:r>
              <a:endParaRPr lang="en-US" sz="2200" b="1" dirty="0">
                <a:solidFill>
                  <a:schemeClr val="accent1">
                    <a:lumMod val="25000"/>
                  </a:schemeClr>
                </a:solidFill>
                <a:latin typeface="Arial" pitchFamily="34" charset="0"/>
                <a:cs typeface="Arial" pitchFamily="34" charset="0"/>
              </a:endParaRPr>
            </a:p>
          </p:txBody>
        </p:sp>
        <p:pic>
          <p:nvPicPr>
            <p:cNvPr id="64" name="Picture 63" descr="http://www.vocabvideos.com/blog/wp-content/uploads/2010/04/college1.jpg"/>
            <p:cNvPicPr/>
            <p:nvPr/>
          </p:nvPicPr>
          <p:blipFill>
            <a:blip r:embed="rId3" cstate="print"/>
            <a:srcRect/>
            <a:stretch>
              <a:fillRect/>
            </a:stretch>
          </p:blipFill>
          <p:spPr bwMode="auto">
            <a:xfrm>
              <a:off x="4648200" y="4267200"/>
              <a:ext cx="819150" cy="1229835"/>
            </a:xfrm>
            <a:prstGeom prst="rect">
              <a:avLst/>
            </a:prstGeom>
            <a:noFill/>
            <a:ln w="9525">
              <a:noFill/>
              <a:miter lim="800000"/>
              <a:headEnd/>
              <a:tailEnd/>
            </a:ln>
          </p:spPr>
        </p:pic>
        <p:pic>
          <p:nvPicPr>
            <p:cNvPr id="68" name="Picture 67" descr="C:\Documents and Settings\GIVEN_V\Local Settings\Temporary Internet Files\Content.IE5\64O1EF6M\MP900289063[1].jpg"/>
            <p:cNvPicPr/>
            <p:nvPr/>
          </p:nvPicPr>
          <p:blipFill>
            <a:blip r:embed="rId4" cstate="print"/>
            <a:srcRect/>
            <a:stretch>
              <a:fillRect/>
            </a:stretch>
          </p:blipFill>
          <p:spPr bwMode="auto">
            <a:xfrm>
              <a:off x="685800" y="4038600"/>
              <a:ext cx="914400" cy="1066800"/>
            </a:xfrm>
            <a:prstGeom prst="rect">
              <a:avLst/>
            </a:prstGeom>
            <a:noFill/>
            <a:ln w="9525">
              <a:noFill/>
              <a:miter lim="800000"/>
              <a:headEnd/>
              <a:tailEnd/>
            </a:ln>
          </p:spPr>
        </p:pic>
        <p:pic>
          <p:nvPicPr>
            <p:cNvPr id="69" name="Picture 68" descr="C:\Documents and Settings\GIVEN_V\Local Settings\Temporary Internet Files\Content.IE5\12H1D5MD\MP900422852[1].jpg"/>
            <p:cNvPicPr/>
            <p:nvPr/>
          </p:nvPicPr>
          <p:blipFill>
            <a:blip r:embed="rId5" cstate="print"/>
            <a:srcRect/>
            <a:stretch>
              <a:fillRect/>
            </a:stretch>
          </p:blipFill>
          <p:spPr bwMode="auto">
            <a:xfrm>
              <a:off x="381000" y="2057400"/>
              <a:ext cx="838200" cy="990600"/>
            </a:xfrm>
            <a:prstGeom prst="rect">
              <a:avLst/>
            </a:prstGeom>
            <a:noFill/>
            <a:ln w="9525">
              <a:noFill/>
              <a:miter lim="800000"/>
              <a:headEnd/>
              <a:tailEnd/>
            </a:ln>
          </p:spPr>
        </p:pic>
        <p:pic>
          <p:nvPicPr>
            <p:cNvPr id="70" name="Picture 2"/>
            <p:cNvPicPr>
              <a:picLocks noChangeAspect="1" noChangeArrowheads="1"/>
            </p:cNvPicPr>
            <p:nvPr/>
          </p:nvPicPr>
          <p:blipFill>
            <a:blip r:embed="rId6" cstate="print"/>
            <a:srcRect/>
            <a:stretch>
              <a:fillRect/>
            </a:stretch>
          </p:blipFill>
          <p:spPr bwMode="auto">
            <a:xfrm>
              <a:off x="7620000" y="3200400"/>
              <a:ext cx="994344" cy="1032773"/>
            </a:xfrm>
            <a:prstGeom prst="rect">
              <a:avLst/>
            </a:prstGeom>
            <a:noFill/>
            <a:ln w="9525">
              <a:solidFill>
                <a:schemeClr val="accent1">
                  <a:lumMod val="50000"/>
                </a:schemeClr>
              </a:solidFill>
              <a:miter lim="800000"/>
              <a:headEnd/>
              <a:tailEnd/>
            </a:ln>
          </p:spPr>
        </p:pic>
        <p:pic>
          <p:nvPicPr>
            <p:cNvPr id="68610" name="Picture 2"/>
            <p:cNvPicPr>
              <a:picLocks noChangeAspect="1" noChangeArrowheads="1"/>
            </p:cNvPicPr>
            <p:nvPr/>
          </p:nvPicPr>
          <p:blipFill>
            <a:blip r:embed="rId7" cstate="print"/>
            <a:srcRect/>
            <a:stretch>
              <a:fillRect/>
            </a:stretch>
          </p:blipFill>
          <p:spPr bwMode="auto">
            <a:xfrm>
              <a:off x="1752600" y="2362200"/>
              <a:ext cx="1304925" cy="742950"/>
            </a:xfrm>
            <a:prstGeom prst="rect">
              <a:avLst/>
            </a:prstGeom>
            <a:noFill/>
            <a:ln w="9525">
              <a:noFill/>
              <a:miter lim="800000"/>
              <a:headEnd/>
              <a:tailEnd/>
            </a:ln>
          </p:spPr>
        </p:pic>
        <p:pic>
          <p:nvPicPr>
            <p:cNvPr id="68611" name="Picture 3"/>
            <p:cNvPicPr>
              <a:picLocks noChangeAspect="1" noChangeArrowheads="1"/>
            </p:cNvPicPr>
            <p:nvPr/>
          </p:nvPicPr>
          <p:blipFill>
            <a:blip r:embed="rId8" cstate="print"/>
            <a:srcRect/>
            <a:stretch>
              <a:fillRect/>
            </a:stretch>
          </p:blipFill>
          <p:spPr bwMode="auto">
            <a:xfrm>
              <a:off x="2362200" y="2667000"/>
              <a:ext cx="1209675" cy="581025"/>
            </a:xfrm>
            <a:prstGeom prst="rect">
              <a:avLst/>
            </a:prstGeom>
            <a:noFill/>
            <a:ln w="9525">
              <a:noFill/>
              <a:miter lim="800000"/>
              <a:headEnd/>
              <a:tailEnd/>
            </a:ln>
          </p:spPr>
        </p:pic>
        <p:sp>
          <p:nvSpPr>
            <p:cNvPr id="30" name="Rectangle 29"/>
            <p:cNvSpPr/>
            <p:nvPr/>
          </p:nvSpPr>
          <p:spPr>
            <a:xfrm>
              <a:off x="0" y="6096000"/>
              <a:ext cx="9144000" cy="707886"/>
            </a:xfrm>
            <a:prstGeom prst="rect">
              <a:avLst/>
            </a:prstGeom>
          </p:spPr>
          <p:txBody>
            <a:bodyPr wrap="square">
              <a:spAutoFit/>
            </a:bodyPr>
            <a:lstStyle/>
            <a:p>
              <a:pPr algn="ctr"/>
              <a:r>
                <a:rPr lang="en-US" sz="2000" b="1" dirty="0" smtClean="0">
                  <a:solidFill>
                    <a:srgbClr val="006600"/>
                  </a:solidFill>
                  <a:latin typeface="Arial" pitchFamily="34" charset="0"/>
                  <a:cs typeface="Arial" pitchFamily="34" charset="0"/>
                </a:rPr>
                <a:t>Scaling requires developing relationships and aligning </a:t>
              </a:r>
            </a:p>
            <a:p>
              <a:pPr algn="ctr"/>
              <a:r>
                <a:rPr lang="en-US" sz="2000" b="1" dirty="0" smtClean="0">
                  <a:solidFill>
                    <a:srgbClr val="006600"/>
                  </a:solidFill>
                  <a:latin typeface="Arial" pitchFamily="34" charset="0"/>
                  <a:cs typeface="Arial" pitchFamily="34" charset="0"/>
                </a:rPr>
                <a:t>incentives among stakeholders</a:t>
              </a:r>
              <a:endParaRPr lang="en-US" sz="2000" dirty="0" smtClean="0">
                <a:solidFill>
                  <a:srgbClr val="006600"/>
                </a:solidFill>
                <a:latin typeface="Arial" pitchFamily="34" charset="0"/>
                <a:cs typeface="Arial" pitchFamily="34" charset="0"/>
              </a:endParaRPr>
            </a:p>
          </p:txBody>
        </p:sp>
        <p:pic>
          <p:nvPicPr>
            <p:cNvPr id="68612" name="Picture 4"/>
            <p:cNvPicPr>
              <a:picLocks noChangeAspect="1" noChangeArrowheads="1"/>
            </p:cNvPicPr>
            <p:nvPr/>
          </p:nvPicPr>
          <p:blipFill>
            <a:blip r:embed="rId9" cstate="print"/>
            <a:srcRect/>
            <a:stretch>
              <a:fillRect/>
            </a:stretch>
          </p:blipFill>
          <p:spPr bwMode="auto">
            <a:xfrm>
              <a:off x="6553200" y="2133600"/>
              <a:ext cx="885825" cy="495300"/>
            </a:xfrm>
            <a:prstGeom prst="rect">
              <a:avLst/>
            </a:prstGeom>
            <a:noFill/>
            <a:ln w="9525">
              <a:noFill/>
              <a:miter lim="800000"/>
              <a:headEnd/>
              <a:tailEnd/>
            </a:ln>
          </p:spPr>
        </p:pic>
        <p:pic>
          <p:nvPicPr>
            <p:cNvPr id="68613" name="Picture 5"/>
            <p:cNvPicPr>
              <a:picLocks noChangeAspect="1" noChangeArrowheads="1"/>
            </p:cNvPicPr>
            <p:nvPr/>
          </p:nvPicPr>
          <p:blipFill>
            <a:blip r:embed="rId10" cstate="print"/>
            <a:srcRect/>
            <a:stretch>
              <a:fillRect/>
            </a:stretch>
          </p:blipFill>
          <p:spPr bwMode="auto">
            <a:xfrm>
              <a:off x="7391400" y="2438400"/>
              <a:ext cx="876300" cy="314325"/>
            </a:xfrm>
            <a:prstGeom prst="rect">
              <a:avLst/>
            </a:prstGeom>
            <a:noFill/>
            <a:ln w="9525">
              <a:noFill/>
              <a:miter lim="800000"/>
              <a:headEnd/>
              <a:tailEnd/>
            </a:ln>
          </p:spPr>
        </p:pic>
        <p:pic>
          <p:nvPicPr>
            <p:cNvPr id="68614" name="Picture 6"/>
            <p:cNvPicPr>
              <a:picLocks noChangeAspect="1" noChangeArrowheads="1"/>
            </p:cNvPicPr>
            <p:nvPr/>
          </p:nvPicPr>
          <p:blipFill>
            <a:blip r:embed="rId11" cstate="print"/>
            <a:srcRect/>
            <a:stretch>
              <a:fillRect/>
            </a:stretch>
          </p:blipFill>
          <p:spPr bwMode="auto">
            <a:xfrm>
              <a:off x="2133600" y="4495800"/>
              <a:ext cx="1752600" cy="608208"/>
            </a:xfrm>
            <a:prstGeom prst="rect">
              <a:avLst/>
            </a:prstGeom>
            <a:noFill/>
            <a:ln w="9525">
              <a:noFill/>
              <a:miter lim="800000"/>
              <a:headEnd/>
              <a:tailEnd/>
            </a:ln>
          </p:spPr>
        </p:pic>
        <p:pic>
          <p:nvPicPr>
            <p:cNvPr id="68615" name="Picture 7"/>
            <p:cNvPicPr>
              <a:picLocks noChangeAspect="1" noChangeArrowheads="1"/>
            </p:cNvPicPr>
            <p:nvPr/>
          </p:nvPicPr>
          <p:blipFill>
            <a:blip r:embed="rId12" cstate="print"/>
            <a:srcRect/>
            <a:stretch>
              <a:fillRect/>
            </a:stretch>
          </p:blipFill>
          <p:spPr bwMode="auto">
            <a:xfrm>
              <a:off x="4648200" y="2819400"/>
              <a:ext cx="1190625" cy="466725"/>
            </a:xfrm>
            <a:prstGeom prst="rect">
              <a:avLst/>
            </a:prstGeom>
            <a:noFill/>
            <a:ln w="9525">
              <a:noFill/>
              <a:miter lim="800000"/>
              <a:headEnd/>
              <a:tailEnd/>
            </a:ln>
          </p:spPr>
        </p:pic>
        <p:pic>
          <p:nvPicPr>
            <p:cNvPr id="68616" name="Picture 8"/>
            <p:cNvPicPr>
              <a:picLocks noChangeAspect="1" noChangeArrowheads="1"/>
            </p:cNvPicPr>
            <p:nvPr/>
          </p:nvPicPr>
          <p:blipFill>
            <a:blip r:embed="rId13" cstate="print"/>
            <a:srcRect/>
            <a:stretch>
              <a:fillRect/>
            </a:stretch>
          </p:blipFill>
          <p:spPr bwMode="auto">
            <a:xfrm>
              <a:off x="4038600" y="3276600"/>
              <a:ext cx="2438400" cy="285750"/>
            </a:xfrm>
            <a:prstGeom prst="rect">
              <a:avLst/>
            </a:prstGeom>
            <a:noFill/>
            <a:ln w="9525">
              <a:noFill/>
              <a:miter lim="800000"/>
              <a:headEnd/>
              <a:tailEnd/>
            </a:ln>
          </p:spPr>
        </p:pic>
        <p:pic>
          <p:nvPicPr>
            <p:cNvPr id="68617" name="Picture 9"/>
            <p:cNvPicPr>
              <a:picLocks noChangeAspect="1" noChangeArrowheads="1"/>
            </p:cNvPicPr>
            <p:nvPr/>
          </p:nvPicPr>
          <p:blipFill>
            <a:blip r:embed="rId14" cstate="print"/>
            <a:srcRect/>
            <a:stretch>
              <a:fillRect/>
            </a:stretch>
          </p:blipFill>
          <p:spPr bwMode="auto">
            <a:xfrm>
              <a:off x="6019800" y="4419600"/>
              <a:ext cx="1057275" cy="1000125"/>
            </a:xfrm>
            <a:prstGeom prst="rect">
              <a:avLst/>
            </a:prstGeom>
            <a:noFill/>
            <a:ln w="9525">
              <a:noFill/>
              <a:miter lim="800000"/>
              <a:headEnd/>
              <a:tailEnd/>
            </a:ln>
          </p:spPr>
        </p:pic>
        <p:pic>
          <p:nvPicPr>
            <p:cNvPr id="68618" name="Picture 10"/>
            <p:cNvPicPr>
              <a:picLocks noChangeAspect="1" noChangeArrowheads="1"/>
            </p:cNvPicPr>
            <p:nvPr/>
          </p:nvPicPr>
          <p:blipFill>
            <a:blip r:embed="rId15" cstate="print"/>
            <a:srcRect/>
            <a:stretch>
              <a:fillRect/>
            </a:stretch>
          </p:blipFill>
          <p:spPr bwMode="auto">
            <a:xfrm>
              <a:off x="6400800" y="5105400"/>
              <a:ext cx="2524125" cy="542925"/>
            </a:xfrm>
            <a:prstGeom prst="rect">
              <a:avLst/>
            </a:prstGeom>
            <a:noFill/>
            <a:ln w="9525">
              <a:noFill/>
              <a:miter lim="800000"/>
              <a:headEnd/>
              <a:tailEnd/>
            </a:ln>
          </p:spPr>
        </p:pic>
      </p:gr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1295400"/>
            <a:ext cx="6629400" cy="1676400"/>
          </a:xfrm>
        </p:spPr>
        <p:txBody>
          <a:bodyPr/>
          <a:lstStyle/>
          <a:p>
            <a:r>
              <a:rPr lang="en-US" b="1" dirty="0" smtClean="0">
                <a:solidFill>
                  <a:schemeClr val="accent1">
                    <a:lumMod val="25000"/>
                  </a:schemeClr>
                </a:solidFill>
                <a:latin typeface="Arial" pitchFamily="34" charset="0"/>
                <a:cs typeface="Arial" pitchFamily="34" charset="0"/>
              </a:rPr>
              <a:t>Does the</a:t>
            </a:r>
            <a:r>
              <a:rPr lang="en-US" b="1" dirty="0" smtClean="0">
                <a:solidFill>
                  <a:schemeClr val="accent1">
                    <a:lumMod val="50000"/>
                  </a:schemeClr>
                </a:solidFill>
                <a:latin typeface="Arial" pitchFamily="34" charset="0"/>
                <a:cs typeface="Arial" pitchFamily="34" charset="0"/>
              </a:rPr>
              <a:t> </a:t>
            </a:r>
            <a:r>
              <a:rPr lang="en-US" b="1" dirty="0" smtClean="0">
                <a:solidFill>
                  <a:srgbClr val="CC3300"/>
                </a:solidFill>
                <a:latin typeface="Arial" pitchFamily="34" charset="0"/>
                <a:cs typeface="Arial" pitchFamily="34" charset="0"/>
              </a:rPr>
              <a:t>Policy Environment </a:t>
            </a:r>
            <a:r>
              <a:rPr lang="en-US" b="1" dirty="0" smtClean="0">
                <a:solidFill>
                  <a:schemeClr val="accent1">
                    <a:lumMod val="25000"/>
                  </a:schemeClr>
                </a:solidFill>
                <a:latin typeface="Arial" pitchFamily="34" charset="0"/>
                <a:cs typeface="Arial" pitchFamily="34" charset="0"/>
              </a:rPr>
              <a:t>Support the Innovation?</a:t>
            </a:r>
            <a:endParaRPr lang="en-US" b="1" dirty="0">
              <a:solidFill>
                <a:schemeClr val="accent1">
                  <a:lumMod val="25000"/>
                </a:schemeClr>
              </a:solidFill>
              <a:latin typeface="Arial" pitchFamily="34" charset="0"/>
              <a:cs typeface="Arial" pitchFamily="34" charset="0"/>
            </a:endParaRPr>
          </a:p>
        </p:txBody>
      </p:sp>
      <p:sp>
        <p:nvSpPr>
          <p:cNvPr id="3" name="Content Placeholder 2"/>
          <p:cNvSpPr>
            <a:spLocks noGrp="1"/>
          </p:cNvSpPr>
          <p:nvPr>
            <p:ph idx="1"/>
          </p:nvPr>
        </p:nvSpPr>
        <p:spPr>
          <a:xfrm>
            <a:off x="304800" y="3048000"/>
            <a:ext cx="8229600" cy="3581400"/>
          </a:xfrm>
        </p:spPr>
        <p:txBody>
          <a:bodyPr/>
          <a:lstStyle/>
          <a:p>
            <a:r>
              <a:rPr lang="en-US" b="1" dirty="0" smtClean="0">
                <a:solidFill>
                  <a:srgbClr val="006600"/>
                </a:solidFill>
                <a:latin typeface="Arial" pitchFamily="34" charset="0"/>
                <a:cs typeface="Arial" pitchFamily="34" charset="0"/>
              </a:rPr>
              <a:t>Supportive legislation and regulations</a:t>
            </a:r>
          </a:p>
          <a:p>
            <a:pPr lvl="2"/>
            <a:r>
              <a:rPr lang="en-US" sz="2000" b="1" dirty="0" smtClean="0">
                <a:solidFill>
                  <a:srgbClr val="006600"/>
                </a:solidFill>
                <a:latin typeface="Arial" pitchFamily="34" charset="0"/>
                <a:cs typeface="Arial" pitchFamily="34" charset="0"/>
              </a:rPr>
              <a:t>Affordable Care Act</a:t>
            </a:r>
          </a:p>
          <a:p>
            <a:pPr lvl="2"/>
            <a:r>
              <a:rPr lang="en-US" sz="2000" b="1" dirty="0" smtClean="0">
                <a:solidFill>
                  <a:srgbClr val="006600"/>
                </a:solidFill>
                <a:latin typeface="Arial" pitchFamily="34" charset="0"/>
                <a:cs typeface="Arial" pitchFamily="34" charset="0"/>
              </a:rPr>
              <a:t>Medicare Shared Savings Program (ACOs)</a:t>
            </a:r>
          </a:p>
          <a:p>
            <a:endParaRPr lang="en-US" sz="2800" b="1" dirty="0" smtClean="0">
              <a:solidFill>
                <a:srgbClr val="006600"/>
              </a:solidFill>
              <a:latin typeface="Arial" pitchFamily="34" charset="0"/>
              <a:cs typeface="Arial" pitchFamily="34" charset="0"/>
            </a:endParaRPr>
          </a:p>
          <a:p>
            <a:r>
              <a:rPr lang="en-US" b="1" dirty="0" smtClean="0">
                <a:solidFill>
                  <a:srgbClr val="006600"/>
                </a:solidFill>
                <a:latin typeface="Arial" pitchFamily="34" charset="0"/>
                <a:cs typeface="Arial" pitchFamily="34" charset="0"/>
              </a:rPr>
              <a:t>Policy barriers</a:t>
            </a:r>
          </a:p>
          <a:p>
            <a:pPr lvl="2"/>
            <a:r>
              <a:rPr lang="en-US" sz="2000" b="1" dirty="0" smtClean="0">
                <a:solidFill>
                  <a:srgbClr val="006600"/>
                </a:solidFill>
                <a:latin typeface="Arial" pitchFamily="34" charset="0"/>
                <a:cs typeface="Arial" pitchFamily="34" charset="0"/>
              </a:rPr>
              <a:t>E.g. Volume based reimbursement </a:t>
            </a:r>
          </a:p>
          <a:p>
            <a:pPr lvl="2">
              <a:buNone/>
            </a:pPr>
            <a:r>
              <a:rPr lang="en-US" sz="2000" b="1" dirty="0" smtClean="0">
                <a:solidFill>
                  <a:srgbClr val="006600"/>
                </a:solidFill>
                <a:latin typeface="Arial" pitchFamily="34" charset="0"/>
                <a:cs typeface="Arial" pitchFamily="34" charset="0"/>
              </a:rPr>
              <a:t>    policies</a:t>
            </a:r>
          </a:p>
          <a:p>
            <a:pPr lvl="1"/>
            <a:endParaRPr lang="en-US" sz="2400" b="1" dirty="0">
              <a:solidFill>
                <a:srgbClr val="669900"/>
              </a:solidFill>
              <a:latin typeface="Arial" pitchFamily="34" charset="0"/>
              <a:cs typeface="Arial" pitchFamily="34" charset="0"/>
            </a:endParaRPr>
          </a:p>
        </p:txBody>
      </p:sp>
      <p:sp>
        <p:nvSpPr>
          <p:cNvPr id="4" name="Rounded Rectangle 3"/>
          <p:cNvSpPr/>
          <p:nvPr/>
        </p:nvSpPr>
        <p:spPr bwMode="auto">
          <a:xfrm>
            <a:off x="152400" y="1295400"/>
            <a:ext cx="2286000" cy="1097280"/>
          </a:xfrm>
          <a:prstGeom prst="roundRect">
            <a:avLst/>
          </a:prstGeom>
          <a:solidFill>
            <a:schemeClr val="bg1">
              <a:lumMod val="95000"/>
            </a:schemeClr>
          </a:solidFill>
          <a:ln w="12700"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ctr" anchorCtr="0" compatLnSpc="1">
            <a:prstTxWarp prst="textNoShape">
              <a:avLst/>
            </a:prstTxWarp>
          </a:bodyPr>
          <a:lstStyle/>
          <a:p>
            <a:pPr algn="ctr" eaLnBrk="0" hangingPunct="0"/>
            <a:r>
              <a:rPr lang="en-US" sz="2000" b="1" dirty="0" smtClean="0">
                <a:solidFill>
                  <a:srgbClr val="CC3300"/>
                </a:solidFill>
                <a:latin typeface="Arial" pitchFamily="34" charset="0"/>
                <a:cs typeface="Arial" pitchFamily="34" charset="0"/>
              </a:rPr>
              <a:t>Policy and Market Environments</a:t>
            </a:r>
          </a:p>
        </p:txBody>
      </p:sp>
      <p:pic>
        <p:nvPicPr>
          <p:cNvPr id="6" name="Picture 5" descr="cartoon of group of people looking at policy"/>
          <p:cNvPicPr>
            <a:picLocks noChangeAspect="1"/>
          </p:cNvPicPr>
          <p:nvPr/>
        </p:nvPicPr>
        <p:blipFill>
          <a:blip r:embed="rId3" cstate="print"/>
          <a:stretch>
            <a:fillRect/>
          </a:stretch>
        </p:blipFill>
        <p:spPr>
          <a:xfrm>
            <a:off x="6248400" y="4572000"/>
            <a:ext cx="2566737" cy="1905000"/>
          </a:xfrm>
          <a:prstGeom prst="rect">
            <a:avLst/>
          </a:prstGeom>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1295400"/>
            <a:ext cx="6858000" cy="1676400"/>
          </a:xfrm>
        </p:spPr>
        <p:txBody>
          <a:bodyPr/>
          <a:lstStyle/>
          <a:p>
            <a:r>
              <a:rPr lang="en-US" b="1" dirty="0" smtClean="0">
                <a:solidFill>
                  <a:schemeClr val="accent1">
                    <a:lumMod val="25000"/>
                  </a:schemeClr>
                </a:solidFill>
                <a:latin typeface="Arial" pitchFamily="34" charset="0"/>
                <a:cs typeface="Arial" pitchFamily="34" charset="0"/>
              </a:rPr>
              <a:t>Is the</a:t>
            </a:r>
            <a:r>
              <a:rPr lang="en-US" b="1" dirty="0" smtClean="0">
                <a:solidFill>
                  <a:schemeClr val="accent1">
                    <a:lumMod val="50000"/>
                  </a:schemeClr>
                </a:solidFill>
                <a:latin typeface="Arial" pitchFamily="34" charset="0"/>
                <a:cs typeface="Arial" pitchFamily="34" charset="0"/>
              </a:rPr>
              <a:t> </a:t>
            </a:r>
            <a:r>
              <a:rPr lang="en-US" b="1" dirty="0" smtClean="0">
                <a:solidFill>
                  <a:srgbClr val="CC3300"/>
                </a:solidFill>
                <a:latin typeface="Arial" pitchFamily="34" charset="0"/>
                <a:cs typeface="Arial" pitchFamily="34" charset="0"/>
              </a:rPr>
              <a:t>Market </a:t>
            </a:r>
            <a:br>
              <a:rPr lang="en-US" b="1" dirty="0" smtClean="0">
                <a:solidFill>
                  <a:srgbClr val="CC3300"/>
                </a:solidFill>
                <a:latin typeface="Arial" pitchFamily="34" charset="0"/>
                <a:cs typeface="Arial" pitchFamily="34" charset="0"/>
              </a:rPr>
            </a:br>
            <a:r>
              <a:rPr lang="en-US" b="1" dirty="0" smtClean="0">
                <a:solidFill>
                  <a:srgbClr val="CC3300"/>
                </a:solidFill>
                <a:latin typeface="Arial" pitchFamily="34" charset="0"/>
                <a:cs typeface="Arial" pitchFamily="34" charset="0"/>
              </a:rPr>
              <a:t>Environment</a:t>
            </a:r>
            <a:r>
              <a:rPr lang="en-US" b="1" dirty="0" smtClean="0">
                <a:solidFill>
                  <a:schemeClr val="accent1">
                    <a:lumMod val="50000"/>
                  </a:schemeClr>
                </a:solidFill>
                <a:latin typeface="Arial" pitchFamily="34" charset="0"/>
                <a:cs typeface="Arial" pitchFamily="34" charset="0"/>
              </a:rPr>
              <a:t> </a:t>
            </a:r>
            <a:r>
              <a:rPr lang="en-US" b="1" dirty="0" smtClean="0">
                <a:solidFill>
                  <a:schemeClr val="accent1">
                    <a:lumMod val="25000"/>
                  </a:schemeClr>
                </a:solidFill>
                <a:latin typeface="Arial" pitchFamily="34" charset="0"/>
                <a:cs typeface="Arial" pitchFamily="34" charset="0"/>
              </a:rPr>
              <a:t>Supportive?</a:t>
            </a:r>
            <a:endParaRPr lang="en-US" dirty="0"/>
          </a:p>
        </p:txBody>
      </p:sp>
      <p:sp>
        <p:nvSpPr>
          <p:cNvPr id="3" name="Content Placeholder 2"/>
          <p:cNvSpPr>
            <a:spLocks noGrp="1"/>
          </p:cNvSpPr>
          <p:nvPr>
            <p:ph idx="1"/>
          </p:nvPr>
        </p:nvSpPr>
        <p:spPr>
          <a:xfrm>
            <a:off x="228600" y="3276600"/>
            <a:ext cx="8915400" cy="3581400"/>
          </a:xfrm>
        </p:spPr>
        <p:txBody>
          <a:bodyPr/>
          <a:lstStyle/>
          <a:p>
            <a:r>
              <a:rPr lang="en-US" sz="2800" b="1" dirty="0" smtClean="0">
                <a:solidFill>
                  <a:srgbClr val="006600"/>
                </a:solidFill>
                <a:latin typeface="Arial" pitchFamily="34" charset="0"/>
                <a:cs typeface="Arial" pitchFamily="34" charset="0"/>
              </a:rPr>
              <a:t>Competitive advantage of the innovation, vis-à-vis</a:t>
            </a:r>
            <a:r>
              <a:rPr lang="en-US" sz="2800" dirty="0" smtClean="0"/>
              <a:t> </a:t>
            </a:r>
            <a:r>
              <a:rPr lang="en-US" sz="2800" b="1" dirty="0" smtClean="0">
                <a:solidFill>
                  <a:srgbClr val="006600"/>
                </a:solidFill>
                <a:latin typeface="Arial" pitchFamily="34" charset="0"/>
                <a:cs typeface="Arial" pitchFamily="34" charset="0"/>
              </a:rPr>
              <a:t> comparables</a:t>
            </a:r>
          </a:p>
          <a:p>
            <a:endParaRPr lang="en-US" sz="2800" b="1" dirty="0" smtClean="0">
              <a:solidFill>
                <a:srgbClr val="006600"/>
              </a:solidFill>
              <a:latin typeface="Arial" pitchFamily="34" charset="0"/>
              <a:cs typeface="Arial" pitchFamily="34" charset="0"/>
            </a:endParaRPr>
          </a:p>
          <a:p>
            <a:r>
              <a:rPr lang="en-US" sz="2800" b="1" dirty="0" smtClean="0">
                <a:solidFill>
                  <a:srgbClr val="006600"/>
                </a:solidFill>
                <a:latin typeface="Arial" pitchFamily="34" charset="0"/>
                <a:cs typeface="Arial" pitchFamily="34" charset="0"/>
              </a:rPr>
              <a:t>Readiness of the potential adopter “markets”— organizations, providers, patients</a:t>
            </a:r>
          </a:p>
          <a:p>
            <a:pPr lvl="1"/>
            <a:endParaRPr lang="en-US" sz="2400" b="1" dirty="0">
              <a:solidFill>
                <a:srgbClr val="006600"/>
              </a:solidFill>
              <a:latin typeface="Arial" pitchFamily="34" charset="0"/>
              <a:cs typeface="Arial" pitchFamily="34" charset="0"/>
            </a:endParaRPr>
          </a:p>
        </p:txBody>
      </p:sp>
      <p:sp>
        <p:nvSpPr>
          <p:cNvPr id="4" name="Rounded Rectangle 3"/>
          <p:cNvSpPr/>
          <p:nvPr/>
        </p:nvSpPr>
        <p:spPr bwMode="auto">
          <a:xfrm>
            <a:off x="152400" y="1295400"/>
            <a:ext cx="2286000" cy="1097280"/>
          </a:xfrm>
          <a:prstGeom prst="roundRect">
            <a:avLst/>
          </a:prstGeom>
          <a:solidFill>
            <a:schemeClr val="bg1">
              <a:lumMod val="95000"/>
            </a:schemeClr>
          </a:solidFill>
          <a:ln w="12700"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ctr" anchorCtr="0" compatLnSpc="1">
            <a:prstTxWarp prst="textNoShape">
              <a:avLst/>
            </a:prstTxWarp>
          </a:bodyPr>
          <a:lstStyle/>
          <a:p>
            <a:pPr algn="ctr" eaLnBrk="0" hangingPunct="0"/>
            <a:r>
              <a:rPr lang="en-US" sz="2000" b="1" dirty="0" smtClean="0">
                <a:solidFill>
                  <a:srgbClr val="CC3300"/>
                </a:solidFill>
                <a:latin typeface="Arial" pitchFamily="34" charset="0"/>
                <a:cs typeface="Arial" pitchFamily="34" charset="0"/>
              </a:rPr>
              <a:t>Policy and Market Environments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1E4649"/>
                </a:solidFill>
                <a:latin typeface="Arial" pitchFamily="34" charset="0"/>
                <a:cs typeface="Arial" pitchFamily="34" charset="0"/>
              </a:rPr>
              <a:t>Some Questions</a:t>
            </a:r>
            <a:endParaRPr lang="en-US" b="1" dirty="0">
              <a:solidFill>
                <a:srgbClr val="1E4649"/>
              </a:solidFill>
              <a:latin typeface="Arial" pitchFamily="34" charset="0"/>
              <a:cs typeface="Arial" pitchFamily="34" charset="0"/>
            </a:endParaRPr>
          </a:p>
        </p:txBody>
      </p:sp>
      <p:sp>
        <p:nvSpPr>
          <p:cNvPr id="3" name="Content Placeholder 2"/>
          <p:cNvSpPr>
            <a:spLocks noGrp="1"/>
          </p:cNvSpPr>
          <p:nvPr>
            <p:ph idx="1"/>
          </p:nvPr>
        </p:nvSpPr>
        <p:spPr>
          <a:xfrm>
            <a:off x="457200" y="2743200"/>
            <a:ext cx="8229600" cy="4114800"/>
          </a:xfrm>
        </p:spPr>
        <p:txBody>
          <a:bodyPr/>
          <a:lstStyle/>
          <a:p>
            <a:r>
              <a:rPr lang="en-US" sz="2800" b="1" u="sng" dirty="0" smtClean="0">
                <a:solidFill>
                  <a:schemeClr val="accent6">
                    <a:lumMod val="75000"/>
                  </a:schemeClr>
                </a:solidFill>
                <a:latin typeface="Arial" pitchFamily="34" charset="0"/>
                <a:cs typeface="Arial" pitchFamily="34" charset="0"/>
              </a:rPr>
              <a:t>WHO</a:t>
            </a:r>
            <a:r>
              <a:rPr lang="en-US" sz="2800" b="1" dirty="0" smtClean="0">
                <a:solidFill>
                  <a:schemeClr val="accent6">
                    <a:lumMod val="75000"/>
                  </a:schemeClr>
                </a:solidFill>
                <a:latin typeface="Arial" pitchFamily="34" charset="0"/>
                <a:cs typeface="Arial" pitchFamily="34" charset="0"/>
              </a:rPr>
              <a:t> should lead Scale Up and Spread efforts?</a:t>
            </a:r>
          </a:p>
          <a:p>
            <a:endParaRPr lang="en-US" sz="2800" b="1" dirty="0" smtClean="0">
              <a:solidFill>
                <a:schemeClr val="accent6">
                  <a:lumMod val="75000"/>
                </a:schemeClr>
              </a:solidFill>
              <a:latin typeface="Arial" pitchFamily="34" charset="0"/>
              <a:cs typeface="Arial" pitchFamily="34" charset="0"/>
            </a:endParaRPr>
          </a:p>
          <a:p>
            <a:r>
              <a:rPr lang="en-US" sz="2800" b="1" u="sng" dirty="0" smtClean="0">
                <a:solidFill>
                  <a:schemeClr val="accent6">
                    <a:lumMod val="75000"/>
                  </a:schemeClr>
                </a:solidFill>
                <a:latin typeface="Arial" pitchFamily="34" charset="0"/>
                <a:cs typeface="Arial" pitchFamily="34" charset="0"/>
              </a:rPr>
              <a:t>WHAT</a:t>
            </a:r>
            <a:r>
              <a:rPr lang="en-US" sz="2800" b="1" dirty="0" smtClean="0">
                <a:solidFill>
                  <a:schemeClr val="accent6">
                    <a:lumMod val="75000"/>
                  </a:schemeClr>
                </a:solidFill>
                <a:latin typeface="Arial" pitchFamily="34" charset="0"/>
                <a:cs typeface="Arial" pitchFamily="34" charset="0"/>
              </a:rPr>
              <a:t> would an effective Scale Up and Spread infrastructure look like?</a:t>
            </a:r>
          </a:p>
          <a:p>
            <a:endParaRPr lang="en-US" sz="2800" b="1" dirty="0" smtClean="0">
              <a:solidFill>
                <a:schemeClr val="accent6">
                  <a:lumMod val="75000"/>
                </a:schemeClr>
              </a:solidFill>
              <a:latin typeface="Arial" pitchFamily="34" charset="0"/>
              <a:cs typeface="Arial" pitchFamily="34" charset="0"/>
            </a:endParaRPr>
          </a:p>
          <a:p>
            <a:r>
              <a:rPr lang="en-US" sz="2800" b="1" u="sng" dirty="0" smtClean="0">
                <a:solidFill>
                  <a:schemeClr val="accent6">
                    <a:lumMod val="75000"/>
                  </a:schemeClr>
                </a:solidFill>
                <a:latin typeface="Arial" pitchFamily="34" charset="0"/>
                <a:cs typeface="Arial" pitchFamily="34" charset="0"/>
              </a:rPr>
              <a:t>HOW </a:t>
            </a:r>
            <a:r>
              <a:rPr lang="en-US" sz="2800" b="1" dirty="0" smtClean="0">
                <a:solidFill>
                  <a:schemeClr val="accent6">
                    <a:lumMod val="75000"/>
                  </a:schemeClr>
                </a:solidFill>
                <a:latin typeface="Arial" pitchFamily="34" charset="0"/>
                <a:cs typeface="Arial" pitchFamily="34" charset="0"/>
              </a:rPr>
              <a:t>should individual behaviors change to support spread?</a:t>
            </a:r>
            <a:endParaRPr lang="en-US" sz="2800" b="1" u="sng" dirty="0" smtClean="0">
              <a:solidFill>
                <a:schemeClr val="accent6">
                  <a:lumMod val="75000"/>
                </a:schemeClr>
              </a:solidFill>
              <a:latin typeface="Arial" pitchFamily="34" charset="0"/>
              <a:cs typeface="Arial" pitchFamily="34" charset="0"/>
            </a:endParaRPr>
          </a:p>
        </p:txBody>
      </p:sp>
      <p:pic>
        <p:nvPicPr>
          <p:cNvPr id="4" name="Picture 3" descr="Person thinking"/>
          <p:cNvPicPr/>
          <p:nvPr/>
        </p:nvPicPr>
        <p:blipFill>
          <a:blip r:embed="rId3" cstate="print"/>
          <a:srcRect/>
          <a:stretch>
            <a:fillRect/>
          </a:stretch>
        </p:blipFill>
        <p:spPr bwMode="auto">
          <a:xfrm>
            <a:off x="7445828" y="3240314"/>
            <a:ext cx="1524000" cy="1800225"/>
          </a:xfrm>
          <a:prstGeom prst="rect">
            <a:avLst/>
          </a:prstGeom>
          <a:noFill/>
          <a:ln w="9525">
            <a:noFill/>
            <a:miter lim="800000"/>
            <a:headEnd/>
            <a:tailEnd/>
          </a:ln>
        </p:spPr>
      </p:pic>
      <p:pic>
        <p:nvPicPr>
          <p:cNvPr id="8" name="Picture 7" descr="Question mark"/>
          <p:cNvPicPr/>
          <p:nvPr/>
        </p:nvPicPr>
        <p:blipFill>
          <a:blip r:embed="rId4" cstate="print"/>
          <a:srcRect/>
          <a:stretch>
            <a:fillRect/>
          </a:stretch>
        </p:blipFill>
        <p:spPr bwMode="auto">
          <a:xfrm>
            <a:off x="304800" y="1219200"/>
            <a:ext cx="1524000" cy="1219200"/>
          </a:xfrm>
          <a:prstGeom prst="rect">
            <a:avLst/>
          </a:prstGeom>
          <a:noFill/>
          <a:ln w="9525">
            <a:noFill/>
            <a:miter lim="800000"/>
            <a:headEnd/>
            <a:tailEnd/>
          </a:ln>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71600"/>
            <a:ext cx="9144000" cy="990600"/>
          </a:xfrm>
        </p:spPr>
        <p:txBody>
          <a:bodyPr/>
          <a:lstStyle/>
          <a:p>
            <a:r>
              <a:rPr lang="en-US" b="1" dirty="0" smtClean="0">
                <a:solidFill>
                  <a:schemeClr val="accent1">
                    <a:lumMod val="25000"/>
                  </a:schemeClr>
                </a:solidFill>
                <a:latin typeface="Arial" pitchFamily="34" charset="0"/>
                <a:cs typeface="Arial" pitchFamily="34" charset="0"/>
              </a:rPr>
              <a:t>After Innovation– </a:t>
            </a:r>
            <a:br>
              <a:rPr lang="en-US" b="1" dirty="0" smtClean="0">
                <a:solidFill>
                  <a:schemeClr val="accent1">
                    <a:lumMod val="25000"/>
                  </a:schemeClr>
                </a:solidFill>
                <a:latin typeface="Arial" pitchFamily="34" charset="0"/>
                <a:cs typeface="Arial" pitchFamily="34" charset="0"/>
              </a:rPr>
            </a:br>
            <a:r>
              <a:rPr lang="en-US" b="1" dirty="0" smtClean="0">
                <a:solidFill>
                  <a:schemeClr val="accent1">
                    <a:lumMod val="25000"/>
                  </a:schemeClr>
                </a:solidFill>
                <a:latin typeface="Arial" pitchFamily="34" charset="0"/>
                <a:cs typeface="Arial" pitchFamily="34" charset="0"/>
              </a:rPr>
              <a:t>Scale up and Spread</a:t>
            </a:r>
            <a:endParaRPr lang="en-US" b="1" dirty="0">
              <a:solidFill>
                <a:schemeClr val="accent1">
                  <a:lumMod val="25000"/>
                </a:schemeClr>
              </a:solidFill>
              <a:latin typeface="Arial" pitchFamily="34" charset="0"/>
              <a:cs typeface="Arial" pitchFamily="34" charset="0"/>
            </a:endParaRPr>
          </a:p>
        </p:txBody>
      </p:sp>
      <p:sp>
        <p:nvSpPr>
          <p:cNvPr id="3" name="Content Placeholder 2"/>
          <p:cNvSpPr>
            <a:spLocks noGrp="1"/>
          </p:cNvSpPr>
          <p:nvPr>
            <p:ph idx="1"/>
          </p:nvPr>
        </p:nvSpPr>
        <p:spPr>
          <a:xfrm>
            <a:off x="533400" y="2895600"/>
            <a:ext cx="8229600" cy="3962400"/>
          </a:xfrm>
        </p:spPr>
        <p:txBody>
          <a:bodyPr/>
          <a:lstStyle/>
          <a:p>
            <a:r>
              <a:rPr lang="en-US" sz="2800" b="1" dirty="0" smtClean="0">
                <a:solidFill>
                  <a:srgbClr val="006600"/>
                </a:solidFill>
                <a:latin typeface="Arial" pitchFamily="34" charset="0"/>
                <a:cs typeface="Arial" pitchFamily="34" charset="0"/>
              </a:rPr>
              <a:t>Over 600 evidence-based Innovations </a:t>
            </a:r>
          </a:p>
          <a:p>
            <a:endParaRPr lang="en-US" sz="2800" b="1" dirty="0" smtClean="0">
              <a:solidFill>
                <a:srgbClr val="006600"/>
              </a:solidFill>
              <a:latin typeface="Arial" pitchFamily="34" charset="0"/>
              <a:cs typeface="Arial" pitchFamily="34" charset="0"/>
            </a:endParaRPr>
          </a:p>
          <a:p>
            <a:r>
              <a:rPr lang="en-US" sz="2800" b="1" dirty="0" smtClean="0">
                <a:solidFill>
                  <a:srgbClr val="006600"/>
                </a:solidFill>
                <a:latin typeface="Arial" pitchFamily="34" charset="0"/>
                <a:cs typeface="Arial" pitchFamily="34" charset="0"/>
              </a:rPr>
              <a:t>How to bridge the gap between these innovations and potential adopters?</a:t>
            </a:r>
          </a:p>
          <a:p>
            <a:endParaRPr lang="en-US" sz="2800" b="1" dirty="0" smtClean="0">
              <a:solidFill>
                <a:srgbClr val="006600"/>
              </a:solidFill>
              <a:latin typeface="Arial" pitchFamily="34" charset="0"/>
              <a:cs typeface="Arial" pitchFamily="34" charset="0"/>
            </a:endParaRPr>
          </a:p>
          <a:p>
            <a:r>
              <a:rPr lang="en-US" sz="2800" b="1" dirty="0" smtClean="0">
                <a:solidFill>
                  <a:srgbClr val="006600"/>
                </a:solidFill>
                <a:latin typeface="Arial" pitchFamily="34" charset="0"/>
                <a:cs typeface="Arial" pitchFamily="34" charset="0"/>
              </a:rPr>
              <a:t>How to accelerate the rate of spread?</a:t>
            </a:r>
            <a:endParaRPr lang="en-US" sz="2800" b="1" dirty="0">
              <a:solidFill>
                <a:srgbClr val="006600"/>
              </a:solidFill>
              <a:latin typeface="Arial" pitchFamily="34" charset="0"/>
              <a:cs typeface="Arial" pitchFamily="34" charset="0"/>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73162"/>
            <a:ext cx="9144000" cy="960438"/>
          </a:xfrm>
        </p:spPr>
        <p:txBody>
          <a:bodyPr/>
          <a:lstStyle/>
          <a:p>
            <a:r>
              <a:rPr lang="en-US" b="1" dirty="0" smtClean="0">
                <a:solidFill>
                  <a:schemeClr val="accent1">
                    <a:lumMod val="25000"/>
                  </a:schemeClr>
                </a:solidFill>
                <a:latin typeface="Arial" pitchFamily="34" charset="0"/>
                <a:cs typeface="Arial" pitchFamily="34" charset="0"/>
              </a:rPr>
              <a:t>References</a:t>
            </a:r>
            <a:endParaRPr lang="en-US" b="1" dirty="0">
              <a:solidFill>
                <a:schemeClr val="accent1">
                  <a:lumMod val="25000"/>
                </a:schemeClr>
              </a:solidFill>
              <a:latin typeface="Arial" pitchFamily="34" charset="0"/>
              <a:cs typeface="Arial" pitchFamily="34" charset="0"/>
            </a:endParaRPr>
          </a:p>
        </p:txBody>
      </p:sp>
      <p:sp>
        <p:nvSpPr>
          <p:cNvPr id="3" name="Content Placeholder 2"/>
          <p:cNvSpPr>
            <a:spLocks noGrp="1"/>
          </p:cNvSpPr>
          <p:nvPr>
            <p:ph idx="1"/>
          </p:nvPr>
        </p:nvSpPr>
        <p:spPr>
          <a:xfrm>
            <a:off x="533400" y="2103438"/>
            <a:ext cx="8305800" cy="4754562"/>
          </a:xfrm>
        </p:spPr>
        <p:txBody>
          <a:bodyPr/>
          <a:lstStyle/>
          <a:p>
            <a:pPr>
              <a:spcAft>
                <a:spcPts val="600"/>
              </a:spcAft>
            </a:pPr>
            <a:r>
              <a:rPr lang="en-US" sz="1600" dirty="0" smtClean="0">
                <a:solidFill>
                  <a:srgbClr val="006600"/>
                </a:solidFill>
                <a:latin typeface="Arial" pitchFamily="34" charset="0"/>
                <a:cs typeface="Arial" pitchFamily="34" charset="0"/>
              </a:rPr>
              <a:t>Cooley  L, Kohl R. Scaling Up: From Vision to Large Scale Change --A Management Framework for Practitioners. Management Science International. Washington DC, March 2006.</a:t>
            </a:r>
          </a:p>
          <a:p>
            <a:pPr>
              <a:spcAft>
                <a:spcPts val="600"/>
              </a:spcAft>
            </a:pPr>
            <a:r>
              <a:rPr lang="en-US" sz="1600" dirty="0" smtClean="0">
                <a:solidFill>
                  <a:srgbClr val="006600"/>
                </a:solidFill>
                <a:latin typeface="Arial" pitchFamily="34" charset="0"/>
                <a:cs typeface="Arial" pitchFamily="34" charset="0"/>
              </a:rPr>
              <a:t>Going to Scale: Can we bring more benefits to more people more quickly?  Workshop Highlights (draft) presented by the CGIAR-NGO Committee and The Global Forum for Agricultural Research (with other organizations), April 2000. </a:t>
            </a:r>
          </a:p>
          <a:p>
            <a:pPr>
              <a:spcAft>
                <a:spcPts val="600"/>
              </a:spcAft>
            </a:pPr>
            <a:r>
              <a:rPr lang="en-US" sz="1600" dirty="0" err="1" smtClean="0">
                <a:solidFill>
                  <a:srgbClr val="006600"/>
                </a:solidFill>
                <a:latin typeface="Arial" pitchFamily="34" charset="0"/>
                <a:cs typeface="Arial" pitchFamily="34" charset="0"/>
              </a:rPr>
              <a:t>Greenhalgh</a:t>
            </a:r>
            <a:r>
              <a:rPr lang="en-US" sz="1600" dirty="0" smtClean="0">
                <a:solidFill>
                  <a:srgbClr val="006600"/>
                </a:solidFill>
                <a:latin typeface="Arial" pitchFamily="34" charset="0"/>
                <a:cs typeface="Arial" pitchFamily="34" charset="0"/>
              </a:rPr>
              <a:t>, T., Robert, G., </a:t>
            </a:r>
            <a:r>
              <a:rPr lang="en-US" sz="1600" dirty="0" err="1" smtClean="0">
                <a:solidFill>
                  <a:srgbClr val="006600"/>
                </a:solidFill>
                <a:latin typeface="Arial" pitchFamily="34" charset="0"/>
                <a:cs typeface="Arial" pitchFamily="34" charset="0"/>
              </a:rPr>
              <a:t>Macfarlane</a:t>
            </a:r>
            <a:r>
              <a:rPr lang="en-US" sz="1600" dirty="0" smtClean="0">
                <a:solidFill>
                  <a:srgbClr val="006600"/>
                </a:solidFill>
                <a:latin typeface="Arial" pitchFamily="34" charset="0"/>
                <a:cs typeface="Arial" pitchFamily="34" charset="0"/>
              </a:rPr>
              <a:t>, F., Bate, P., &amp; </a:t>
            </a:r>
            <a:r>
              <a:rPr lang="en-US" sz="1600" dirty="0" err="1" smtClean="0">
                <a:solidFill>
                  <a:srgbClr val="006600"/>
                </a:solidFill>
                <a:latin typeface="Arial" pitchFamily="34" charset="0"/>
                <a:cs typeface="Arial" pitchFamily="34" charset="0"/>
              </a:rPr>
              <a:t>Kyriakidou</a:t>
            </a:r>
            <a:r>
              <a:rPr lang="en-US" sz="1600" dirty="0" smtClean="0">
                <a:solidFill>
                  <a:srgbClr val="006600"/>
                </a:solidFill>
                <a:latin typeface="Arial" pitchFamily="34" charset="0"/>
                <a:cs typeface="Arial" pitchFamily="34" charset="0"/>
              </a:rPr>
              <a:t>, O. (2004). Diffusion of Innovations in Service Organizations: Systematic Review and Recommendations. </a:t>
            </a:r>
            <a:r>
              <a:rPr lang="en-US" sz="1600" i="1" dirty="0" smtClean="0">
                <a:solidFill>
                  <a:srgbClr val="006600"/>
                </a:solidFill>
                <a:latin typeface="Arial" pitchFamily="34" charset="0"/>
                <a:cs typeface="Arial" pitchFamily="34" charset="0"/>
              </a:rPr>
              <a:t>Milbank Quarterly, 82</a:t>
            </a:r>
            <a:r>
              <a:rPr lang="en-US" sz="1600" dirty="0" smtClean="0">
                <a:solidFill>
                  <a:srgbClr val="006600"/>
                </a:solidFill>
                <a:latin typeface="Arial" pitchFamily="34" charset="0"/>
                <a:cs typeface="Arial" pitchFamily="34" charset="0"/>
              </a:rPr>
              <a:t>(4), 581-629</a:t>
            </a:r>
          </a:p>
          <a:p>
            <a:pPr>
              <a:spcAft>
                <a:spcPts val="600"/>
              </a:spcAft>
            </a:pPr>
            <a:r>
              <a:rPr lang="en-US" sz="1600" dirty="0" err="1" smtClean="0">
                <a:solidFill>
                  <a:srgbClr val="006600"/>
                </a:solidFill>
                <a:latin typeface="Arial" pitchFamily="34" charset="0"/>
                <a:cs typeface="Arial" pitchFamily="34" charset="0"/>
              </a:rPr>
              <a:t>Hartmann</a:t>
            </a:r>
            <a:r>
              <a:rPr lang="en-US" sz="1600" dirty="0" smtClean="0">
                <a:solidFill>
                  <a:srgbClr val="006600"/>
                </a:solidFill>
                <a:latin typeface="Arial" pitchFamily="34" charset="0"/>
                <a:cs typeface="Arial" pitchFamily="34" charset="0"/>
              </a:rPr>
              <a:t>  A, Linn JF.  Scaling Up: A Framework and Lessons for Development Effectiveness from Literature and Practice. Brookings Institute (</a:t>
            </a:r>
            <a:r>
              <a:rPr lang="en-US" sz="1600" dirty="0" err="1" smtClean="0">
                <a:solidFill>
                  <a:srgbClr val="006600"/>
                </a:solidFill>
                <a:latin typeface="Arial" pitchFamily="34" charset="0"/>
                <a:cs typeface="Arial" pitchFamily="34" charset="0"/>
              </a:rPr>
              <a:t>Wolfensohn</a:t>
            </a:r>
            <a:r>
              <a:rPr lang="en-US" sz="1600" dirty="0" smtClean="0">
                <a:solidFill>
                  <a:srgbClr val="006600"/>
                </a:solidFill>
                <a:latin typeface="Arial" pitchFamily="34" charset="0"/>
                <a:cs typeface="Arial" pitchFamily="34" charset="0"/>
              </a:rPr>
              <a:t> Center for Development) Working Paper 5, Oct 2008.</a:t>
            </a:r>
          </a:p>
          <a:p>
            <a:pPr>
              <a:spcAft>
                <a:spcPts val="600"/>
              </a:spcAft>
            </a:pPr>
            <a:r>
              <a:rPr lang="en-US" sz="1600" dirty="0" err="1" smtClean="0">
                <a:solidFill>
                  <a:srgbClr val="006600"/>
                </a:solidFill>
                <a:latin typeface="Arial" pitchFamily="34" charset="0"/>
                <a:cs typeface="Arial" pitchFamily="34" charset="0"/>
              </a:rPr>
              <a:t>Massoud</a:t>
            </a:r>
            <a:r>
              <a:rPr lang="en-US" sz="1600" dirty="0" smtClean="0">
                <a:solidFill>
                  <a:srgbClr val="006600"/>
                </a:solidFill>
                <a:latin typeface="Arial" pitchFamily="34" charset="0"/>
                <a:cs typeface="Arial" pitchFamily="34" charset="0"/>
              </a:rPr>
              <a:t> MR, Donohue  KL, </a:t>
            </a:r>
            <a:r>
              <a:rPr lang="en-US" sz="1600" dirty="0" err="1" smtClean="0">
                <a:solidFill>
                  <a:srgbClr val="006600"/>
                </a:solidFill>
                <a:latin typeface="Arial" pitchFamily="34" charset="0"/>
                <a:cs typeface="Arial" pitchFamily="34" charset="0"/>
              </a:rPr>
              <a:t>McCannon</a:t>
            </a:r>
            <a:r>
              <a:rPr lang="en-US" sz="1600" dirty="0" smtClean="0">
                <a:solidFill>
                  <a:srgbClr val="006600"/>
                </a:solidFill>
                <a:latin typeface="Arial" pitchFamily="34" charset="0"/>
                <a:cs typeface="Arial" pitchFamily="34" charset="0"/>
              </a:rPr>
              <a:t> CJ. Options for Large-scale Spread of Simple, High-impact Interventions. Technical Report, Sept 2010 for USAID.</a:t>
            </a:r>
          </a:p>
          <a:p>
            <a:pPr>
              <a:buNone/>
            </a:pPr>
            <a:endParaRPr lang="en-US" sz="1800"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73162"/>
            <a:ext cx="9144000" cy="960438"/>
          </a:xfrm>
        </p:spPr>
        <p:txBody>
          <a:bodyPr/>
          <a:lstStyle/>
          <a:p>
            <a:r>
              <a:rPr lang="en-US" b="1" dirty="0" smtClean="0">
                <a:solidFill>
                  <a:schemeClr val="accent1">
                    <a:lumMod val="25000"/>
                  </a:schemeClr>
                </a:solidFill>
                <a:latin typeface="Arial" pitchFamily="34" charset="0"/>
                <a:cs typeface="Arial" pitchFamily="34" charset="0"/>
              </a:rPr>
              <a:t>References</a:t>
            </a:r>
            <a:endParaRPr lang="en-US" dirty="0">
              <a:solidFill>
                <a:schemeClr val="accent1">
                  <a:lumMod val="25000"/>
                </a:schemeClr>
              </a:solidFill>
              <a:latin typeface="Arial" pitchFamily="34" charset="0"/>
              <a:cs typeface="Arial" pitchFamily="34" charset="0"/>
            </a:endParaRPr>
          </a:p>
        </p:txBody>
      </p:sp>
      <p:sp>
        <p:nvSpPr>
          <p:cNvPr id="3" name="Content Placeholder 2"/>
          <p:cNvSpPr>
            <a:spLocks noGrp="1"/>
          </p:cNvSpPr>
          <p:nvPr>
            <p:ph idx="1"/>
          </p:nvPr>
        </p:nvSpPr>
        <p:spPr>
          <a:xfrm>
            <a:off x="533400" y="2027238"/>
            <a:ext cx="8305800" cy="4830762"/>
          </a:xfrm>
        </p:spPr>
        <p:txBody>
          <a:bodyPr/>
          <a:lstStyle/>
          <a:p>
            <a:pPr>
              <a:spcAft>
                <a:spcPts val="600"/>
              </a:spcAft>
            </a:pPr>
            <a:r>
              <a:rPr lang="en-US" sz="1600" dirty="0" err="1" smtClean="0">
                <a:solidFill>
                  <a:srgbClr val="006600"/>
                </a:solidFill>
                <a:latin typeface="Arial" pitchFamily="34" charset="0"/>
                <a:cs typeface="Arial" pitchFamily="34" charset="0"/>
              </a:rPr>
              <a:t>McCannon</a:t>
            </a:r>
            <a:r>
              <a:rPr lang="en-US" sz="1600" dirty="0" smtClean="0">
                <a:solidFill>
                  <a:srgbClr val="006600"/>
                </a:solidFill>
                <a:latin typeface="Arial" pitchFamily="34" charset="0"/>
                <a:cs typeface="Arial" pitchFamily="34" charset="0"/>
              </a:rPr>
              <a:t> CJ, Berwick D, </a:t>
            </a:r>
            <a:r>
              <a:rPr lang="en-US" sz="1600" dirty="0" err="1" smtClean="0">
                <a:solidFill>
                  <a:srgbClr val="006600"/>
                </a:solidFill>
                <a:latin typeface="Arial" pitchFamily="34" charset="0"/>
                <a:cs typeface="Arial" pitchFamily="34" charset="0"/>
              </a:rPr>
              <a:t>Massoud</a:t>
            </a:r>
            <a:r>
              <a:rPr lang="en-US" sz="1600" dirty="0" smtClean="0">
                <a:solidFill>
                  <a:srgbClr val="006600"/>
                </a:solidFill>
                <a:latin typeface="Arial" pitchFamily="34" charset="0"/>
                <a:cs typeface="Arial" pitchFamily="34" charset="0"/>
              </a:rPr>
              <a:t> MR. The Science of Large Scale Change. </a:t>
            </a:r>
            <a:r>
              <a:rPr lang="en-US" sz="1600" i="1" dirty="0" smtClean="0">
                <a:solidFill>
                  <a:srgbClr val="006600"/>
                </a:solidFill>
                <a:latin typeface="Arial" pitchFamily="34" charset="0"/>
                <a:cs typeface="Arial" pitchFamily="34" charset="0"/>
              </a:rPr>
              <a:t>JAMA</a:t>
            </a:r>
            <a:r>
              <a:rPr lang="en-US" sz="1600" dirty="0" smtClean="0">
                <a:solidFill>
                  <a:srgbClr val="006600"/>
                </a:solidFill>
                <a:latin typeface="Arial" pitchFamily="34" charset="0"/>
                <a:cs typeface="Arial" pitchFamily="34" charset="0"/>
              </a:rPr>
              <a:t>. 2007; 298(16):1937-1939. </a:t>
            </a:r>
          </a:p>
          <a:p>
            <a:pPr>
              <a:spcAft>
                <a:spcPts val="600"/>
              </a:spcAft>
            </a:pPr>
            <a:r>
              <a:rPr lang="en-US" sz="1600" dirty="0" smtClean="0">
                <a:solidFill>
                  <a:srgbClr val="006600"/>
                </a:solidFill>
                <a:latin typeface="Arial" pitchFamily="34" charset="0"/>
                <a:cs typeface="Arial" pitchFamily="34" charset="0"/>
              </a:rPr>
              <a:t>Norton WE, </a:t>
            </a:r>
            <a:r>
              <a:rPr lang="en-US" sz="1600" dirty="0" err="1" smtClean="0">
                <a:solidFill>
                  <a:srgbClr val="006600"/>
                </a:solidFill>
                <a:latin typeface="Arial" pitchFamily="34" charset="0"/>
                <a:cs typeface="Arial" pitchFamily="34" charset="0"/>
              </a:rPr>
              <a:t>Mittman</a:t>
            </a:r>
            <a:r>
              <a:rPr lang="en-US" sz="1600" dirty="0" smtClean="0">
                <a:solidFill>
                  <a:srgbClr val="006600"/>
                </a:solidFill>
                <a:latin typeface="Arial" pitchFamily="34" charset="0"/>
                <a:cs typeface="Arial" pitchFamily="34" charset="0"/>
              </a:rPr>
              <a:t> BS.  Scaling Up Health Promotion/Disease Prevention Programs in Community Settings:  Barriers, Facilitators, and Initial Recommendations. Jan 2010, Report submitted to Patrick and Catherine Weldon </a:t>
            </a:r>
            <a:r>
              <a:rPr lang="en-US" sz="1600" dirty="0" err="1" smtClean="0">
                <a:solidFill>
                  <a:srgbClr val="006600"/>
                </a:solidFill>
                <a:latin typeface="Arial" pitchFamily="34" charset="0"/>
                <a:cs typeface="Arial" pitchFamily="34" charset="0"/>
              </a:rPr>
              <a:t>Donaghue</a:t>
            </a:r>
            <a:r>
              <a:rPr lang="en-US" sz="1600" dirty="0" smtClean="0">
                <a:solidFill>
                  <a:srgbClr val="006600"/>
                </a:solidFill>
                <a:latin typeface="Arial" pitchFamily="34" charset="0"/>
                <a:cs typeface="Arial" pitchFamily="34" charset="0"/>
              </a:rPr>
              <a:t> Medical Research Foundation (available on </a:t>
            </a:r>
            <a:r>
              <a:rPr lang="en-US" sz="1600" dirty="0" smtClean="0">
                <a:solidFill>
                  <a:srgbClr val="006600"/>
                </a:solidFill>
                <a:latin typeface="Arial" pitchFamily="34" charset="0"/>
                <a:cs typeface="Arial" pitchFamily="34" charset="0"/>
                <a:hlinkClick r:id="rId3"/>
              </a:rPr>
              <a:t>http://</a:t>
            </a:r>
            <a:r>
              <a:rPr lang="en-US" sz="1600" dirty="0" err="1" smtClean="0">
                <a:solidFill>
                  <a:srgbClr val="006600"/>
                </a:solidFill>
                <a:latin typeface="Arial" pitchFamily="34" charset="0"/>
                <a:cs typeface="Arial" pitchFamily="34" charset="0"/>
                <a:hlinkClick r:id="rId3"/>
              </a:rPr>
              <a:t>sss.donaghue.org</a:t>
            </a:r>
            <a:r>
              <a:rPr lang="en-US" sz="1600" dirty="0" smtClean="0">
                <a:solidFill>
                  <a:srgbClr val="006600"/>
                </a:solidFill>
                <a:latin typeface="Arial" pitchFamily="34" charset="0"/>
                <a:cs typeface="Arial" pitchFamily="34" charset="0"/>
              </a:rPr>
              <a:t>).</a:t>
            </a:r>
          </a:p>
          <a:p>
            <a:pPr>
              <a:spcAft>
                <a:spcPts val="600"/>
              </a:spcAft>
            </a:pPr>
            <a:r>
              <a:rPr lang="en-US" sz="1600" dirty="0" smtClean="0">
                <a:solidFill>
                  <a:srgbClr val="006600"/>
                </a:solidFill>
                <a:latin typeface="Arial" pitchFamily="34" charset="0"/>
                <a:cs typeface="Arial" pitchFamily="34" charset="0"/>
              </a:rPr>
              <a:t>Rogers, E. M. (2003). Diffusions of Innovations. New York: Free Press. Fifth Edition</a:t>
            </a:r>
          </a:p>
          <a:p>
            <a:pPr>
              <a:spcAft>
                <a:spcPts val="600"/>
              </a:spcAft>
            </a:pPr>
            <a:r>
              <a:rPr lang="en-US" sz="1600" dirty="0" smtClean="0">
                <a:solidFill>
                  <a:srgbClr val="006600"/>
                </a:solidFill>
                <a:latin typeface="Arial" pitchFamily="34" charset="0"/>
                <a:cs typeface="Arial" pitchFamily="34" charset="0"/>
              </a:rPr>
              <a:t>Simmons R, </a:t>
            </a:r>
            <a:r>
              <a:rPr lang="en-US" sz="1600" dirty="0" err="1" smtClean="0">
                <a:solidFill>
                  <a:srgbClr val="006600"/>
                </a:solidFill>
                <a:latin typeface="Arial" pitchFamily="34" charset="0"/>
                <a:cs typeface="Arial" pitchFamily="34" charset="0"/>
              </a:rPr>
              <a:t>Shiffman</a:t>
            </a:r>
            <a:r>
              <a:rPr lang="en-US" sz="1600" dirty="0" smtClean="0">
                <a:solidFill>
                  <a:srgbClr val="006600"/>
                </a:solidFill>
                <a:latin typeface="Arial" pitchFamily="34" charset="0"/>
                <a:cs typeface="Arial" pitchFamily="34" charset="0"/>
              </a:rPr>
              <a:t>, J. Scaling-up health service innovations: A framework for action. In Simmons R, </a:t>
            </a:r>
            <a:r>
              <a:rPr lang="en-US" sz="1600" dirty="0" err="1" smtClean="0">
                <a:solidFill>
                  <a:srgbClr val="006600"/>
                </a:solidFill>
                <a:latin typeface="Arial" pitchFamily="34" charset="0"/>
                <a:cs typeface="Arial" pitchFamily="34" charset="0"/>
              </a:rPr>
              <a:t>Fajans</a:t>
            </a:r>
            <a:r>
              <a:rPr lang="en-US" sz="1600" dirty="0" smtClean="0">
                <a:solidFill>
                  <a:srgbClr val="006600"/>
                </a:solidFill>
                <a:latin typeface="Arial" pitchFamily="34" charset="0"/>
                <a:cs typeface="Arial" pitchFamily="34" charset="0"/>
              </a:rPr>
              <a:t> P, </a:t>
            </a:r>
            <a:r>
              <a:rPr lang="en-US" sz="1600" dirty="0" err="1" smtClean="0">
                <a:solidFill>
                  <a:srgbClr val="006600"/>
                </a:solidFill>
                <a:latin typeface="Arial" pitchFamily="34" charset="0"/>
                <a:cs typeface="Arial" pitchFamily="34" charset="0"/>
              </a:rPr>
              <a:t>Ghiron</a:t>
            </a:r>
            <a:r>
              <a:rPr lang="en-US" sz="1600" dirty="0" smtClean="0">
                <a:solidFill>
                  <a:srgbClr val="006600"/>
                </a:solidFill>
                <a:latin typeface="Arial" pitchFamily="34" charset="0"/>
                <a:cs typeface="Arial" pitchFamily="34" charset="0"/>
              </a:rPr>
              <a:t> L (Eds.), Scaling-up health delivery: From pilot innovations to policies and </a:t>
            </a:r>
            <a:r>
              <a:rPr lang="en-US" sz="1600" dirty="0" err="1" smtClean="0">
                <a:solidFill>
                  <a:srgbClr val="006600"/>
                </a:solidFill>
                <a:latin typeface="Arial" pitchFamily="34" charset="0"/>
                <a:cs typeface="Arial" pitchFamily="34" charset="0"/>
              </a:rPr>
              <a:t>programmes</a:t>
            </a:r>
            <a:r>
              <a:rPr lang="en-US" sz="1600" dirty="0" smtClean="0">
                <a:solidFill>
                  <a:srgbClr val="006600"/>
                </a:solidFill>
                <a:latin typeface="Arial" pitchFamily="34" charset="0"/>
                <a:cs typeface="Arial" pitchFamily="34" charset="0"/>
              </a:rPr>
              <a:t>. Geneva, Switzerland: World Heath Organization, 2007. </a:t>
            </a:r>
          </a:p>
          <a:p>
            <a:pPr>
              <a:spcAft>
                <a:spcPts val="600"/>
              </a:spcAft>
            </a:pPr>
            <a:r>
              <a:rPr lang="en-US" sz="1600" kern="1200" dirty="0" err="1" smtClean="0">
                <a:solidFill>
                  <a:srgbClr val="006600"/>
                </a:solidFill>
                <a:latin typeface="Arial" charset="0"/>
              </a:rPr>
              <a:t>Uvin</a:t>
            </a:r>
            <a:r>
              <a:rPr lang="en-US" sz="1600" kern="1200" dirty="0" smtClean="0">
                <a:solidFill>
                  <a:srgbClr val="006600"/>
                </a:solidFill>
                <a:latin typeface="Arial" charset="0"/>
              </a:rPr>
              <a:t>, P (1995). “Fighting Hunger at the Grassroots: Paths to Scaling Up,” </a:t>
            </a:r>
            <a:r>
              <a:rPr lang="en-US" sz="1600" i="1" kern="1200" dirty="0" smtClean="0">
                <a:solidFill>
                  <a:srgbClr val="006600"/>
                </a:solidFill>
                <a:latin typeface="Arial" charset="0"/>
              </a:rPr>
              <a:t>World Development, 23(6): </a:t>
            </a:r>
            <a:r>
              <a:rPr lang="en-US" sz="1600" kern="1200" dirty="0" smtClean="0">
                <a:solidFill>
                  <a:srgbClr val="006600"/>
                </a:solidFill>
                <a:latin typeface="Arial" charset="0"/>
              </a:rPr>
              <a:t>927-939.</a:t>
            </a:r>
            <a:endParaRPr lang="en-US" sz="1600" dirty="0" smtClean="0">
              <a:solidFill>
                <a:srgbClr val="006600"/>
              </a:solidFill>
              <a:latin typeface="Arial" pitchFamily="34" charset="0"/>
              <a:cs typeface="Arial" pitchFamily="34" charset="0"/>
            </a:endParaRPr>
          </a:p>
          <a:p>
            <a:pPr>
              <a:spcAft>
                <a:spcPts val="600"/>
              </a:spcAft>
            </a:pPr>
            <a:r>
              <a:rPr lang="en-US" sz="1600" dirty="0" smtClean="0">
                <a:solidFill>
                  <a:srgbClr val="006600"/>
                </a:solidFill>
                <a:latin typeface="Arial" pitchFamily="34" charset="0"/>
                <a:cs typeface="Arial" pitchFamily="34" charset="0"/>
              </a:rPr>
              <a:t>Yuan CT, </a:t>
            </a:r>
            <a:r>
              <a:rPr lang="en-US" sz="1600" dirty="0" err="1" smtClean="0">
                <a:solidFill>
                  <a:srgbClr val="006600"/>
                </a:solidFill>
                <a:latin typeface="Arial" pitchFamily="34" charset="0"/>
                <a:cs typeface="Arial" pitchFamily="34" charset="0"/>
              </a:rPr>
              <a:t>Nembhard</a:t>
            </a:r>
            <a:r>
              <a:rPr lang="en-US" sz="1600" dirty="0" smtClean="0">
                <a:solidFill>
                  <a:srgbClr val="006600"/>
                </a:solidFill>
                <a:latin typeface="Arial" pitchFamily="34" charset="0"/>
                <a:cs typeface="Arial" pitchFamily="34" charset="0"/>
              </a:rPr>
              <a:t> IM, Stern AF, Brush JE, </a:t>
            </a:r>
            <a:r>
              <a:rPr lang="en-US" sz="1600" dirty="0" err="1" smtClean="0">
                <a:solidFill>
                  <a:srgbClr val="006600"/>
                </a:solidFill>
                <a:latin typeface="Arial" pitchFamily="34" charset="0"/>
                <a:cs typeface="Arial" pitchFamily="34" charset="0"/>
              </a:rPr>
              <a:t>Krumholz</a:t>
            </a:r>
            <a:r>
              <a:rPr lang="en-US" sz="1600" dirty="0" smtClean="0">
                <a:solidFill>
                  <a:srgbClr val="006600"/>
                </a:solidFill>
                <a:latin typeface="Arial" pitchFamily="34" charset="0"/>
                <a:cs typeface="Arial" pitchFamily="34" charset="0"/>
              </a:rPr>
              <a:t> HM, Bradley EH.  Blueprint for the Dissemination of Evidence-Based Practices in Health Care. The Commonwealth Fund. Issue Brief, May 2010.</a:t>
            </a:r>
          </a:p>
          <a:p>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9200"/>
            <a:ext cx="9144000" cy="960438"/>
          </a:xfrm>
        </p:spPr>
        <p:txBody>
          <a:bodyPr/>
          <a:lstStyle/>
          <a:p>
            <a:r>
              <a:rPr lang="en-US" b="1" dirty="0" smtClean="0">
                <a:solidFill>
                  <a:schemeClr val="accent1">
                    <a:lumMod val="25000"/>
                  </a:schemeClr>
                </a:solidFill>
                <a:latin typeface="Arial" pitchFamily="34" charset="0"/>
                <a:cs typeface="Arial" pitchFamily="34" charset="0"/>
              </a:rPr>
              <a:t>Innovation Scaling</a:t>
            </a:r>
            <a:endParaRPr lang="en-US" b="1" dirty="0">
              <a:solidFill>
                <a:schemeClr val="accent1">
                  <a:lumMod val="25000"/>
                </a:schemeClr>
              </a:solidFill>
              <a:latin typeface="Arial" pitchFamily="34" charset="0"/>
              <a:cs typeface="Arial" pitchFamily="34" charset="0"/>
            </a:endParaRPr>
          </a:p>
        </p:txBody>
      </p:sp>
      <p:sp>
        <p:nvSpPr>
          <p:cNvPr id="3" name="Content Placeholder 2" descr="Image of a book"/>
          <p:cNvSpPr>
            <a:spLocks noGrp="1"/>
          </p:cNvSpPr>
          <p:nvPr>
            <p:ph idx="1"/>
          </p:nvPr>
        </p:nvSpPr>
        <p:spPr>
          <a:xfrm>
            <a:off x="457200" y="2209800"/>
            <a:ext cx="8229600" cy="4343400"/>
          </a:xfrm>
          <a:blipFill dpi="0" rotWithShape="1">
            <a:blip r:embed="rId3" cstate="print">
              <a:alphaModFix amt="32000"/>
            </a:blip>
            <a:srcRect/>
            <a:stretch>
              <a:fillRect/>
            </a:stretch>
          </a:blipFill>
          <a:scene3d>
            <a:camera prst="orthographicFront"/>
            <a:lightRig rig="threePt" dir="t"/>
          </a:scene3d>
          <a:sp3d>
            <a:bevelT/>
          </a:sp3d>
        </p:spPr>
        <p:txBody>
          <a:bodyPr/>
          <a:lstStyle/>
          <a:p>
            <a:pPr>
              <a:buNone/>
            </a:pPr>
            <a:r>
              <a:rPr lang="en-US" dirty="0" smtClean="0">
                <a:solidFill>
                  <a:srgbClr val="006600"/>
                </a:solidFill>
              </a:rPr>
              <a:t>	</a:t>
            </a:r>
          </a:p>
          <a:p>
            <a:pPr>
              <a:buNone/>
            </a:pPr>
            <a:r>
              <a:rPr lang="en-US" i="1" dirty="0" smtClean="0">
                <a:solidFill>
                  <a:srgbClr val="006600"/>
                </a:solidFill>
              </a:rPr>
              <a:t>	</a:t>
            </a:r>
            <a:r>
              <a:rPr lang="en-US" dirty="0" smtClean="0">
                <a:solidFill>
                  <a:srgbClr val="006600"/>
                </a:solidFill>
                <a:latin typeface="Arial" pitchFamily="34" charset="0"/>
                <a:cs typeface="Arial" pitchFamily="34" charset="0"/>
              </a:rPr>
              <a:t>“</a:t>
            </a:r>
            <a:r>
              <a:rPr lang="en-US" b="1" dirty="0" smtClean="0">
                <a:solidFill>
                  <a:srgbClr val="006600"/>
                </a:solidFill>
                <a:latin typeface="Arial" pitchFamily="34" charset="0"/>
                <a:cs typeface="Arial" pitchFamily="34" charset="0"/>
              </a:rPr>
              <a:t>Deliberate efforts to increase the impact of health service innovations locally tested in pilot or experimental projects, so as to benefit more people and to foster policy and program development on a lasting basis</a:t>
            </a:r>
            <a:r>
              <a:rPr lang="en-US" dirty="0" smtClean="0">
                <a:solidFill>
                  <a:srgbClr val="006600"/>
                </a:solidFill>
                <a:latin typeface="Arial" pitchFamily="34" charset="0"/>
                <a:cs typeface="Arial" pitchFamily="34" charset="0"/>
              </a:rPr>
              <a:t>.” </a:t>
            </a:r>
          </a:p>
          <a:p>
            <a:pPr>
              <a:buNone/>
            </a:pPr>
            <a:r>
              <a:rPr lang="en-US" sz="2800" kern="1200" dirty="0" smtClean="0">
                <a:solidFill>
                  <a:srgbClr val="006600"/>
                </a:solidFill>
                <a:latin typeface="Arial" pitchFamily="34" charset="0"/>
                <a:cs typeface="Arial" pitchFamily="34" charset="0"/>
              </a:rPr>
              <a:t>				</a:t>
            </a:r>
            <a:r>
              <a:rPr lang="en-US" sz="2400" kern="1200" dirty="0" smtClean="0">
                <a:solidFill>
                  <a:srgbClr val="1E4649"/>
                </a:solidFill>
                <a:latin typeface="Arial" charset="0"/>
              </a:rPr>
              <a:t>Simmons R, </a:t>
            </a:r>
            <a:r>
              <a:rPr lang="en-US" sz="2400" kern="1200" dirty="0" err="1" smtClean="0">
                <a:solidFill>
                  <a:srgbClr val="1E4649"/>
                </a:solidFill>
                <a:latin typeface="Arial" charset="0"/>
              </a:rPr>
              <a:t>Fajans</a:t>
            </a:r>
            <a:r>
              <a:rPr lang="en-US" sz="2400" kern="1200" dirty="0" smtClean="0">
                <a:solidFill>
                  <a:srgbClr val="1E4649"/>
                </a:solidFill>
                <a:latin typeface="Arial" charset="0"/>
              </a:rPr>
              <a:t> P, </a:t>
            </a:r>
            <a:r>
              <a:rPr lang="en-US" sz="2400" kern="1200" dirty="0" err="1" smtClean="0">
                <a:solidFill>
                  <a:srgbClr val="1E4649"/>
                </a:solidFill>
                <a:latin typeface="Arial" charset="0"/>
              </a:rPr>
              <a:t>Ghiron</a:t>
            </a:r>
            <a:r>
              <a:rPr lang="en-US" sz="2400" kern="1200" dirty="0" smtClean="0">
                <a:solidFill>
                  <a:srgbClr val="1E4649"/>
                </a:solidFill>
                <a:latin typeface="Arial" charset="0"/>
              </a:rPr>
              <a:t> L (2007)</a:t>
            </a:r>
            <a:endParaRPr lang="en-US" sz="2400" dirty="0" smtClean="0">
              <a:solidFill>
                <a:srgbClr val="1E4649"/>
              </a:solidFill>
              <a:latin typeface="Arial" pitchFamily="34" charset="0"/>
              <a:cs typeface="Arial" pitchFamily="34" charset="0"/>
            </a:endParaRPr>
          </a:p>
          <a:p>
            <a:pPr>
              <a:buNone/>
            </a:pPr>
            <a:endParaRPr lang="en-US" dirty="0" smtClean="0">
              <a:solidFill>
                <a:srgbClr val="006600"/>
              </a:solidFill>
              <a:latin typeface="Arial" pitchFamily="34" charset="0"/>
              <a:cs typeface="Arial" pitchFamily="34" charset="0"/>
            </a:endParaRPr>
          </a:p>
          <a:p>
            <a:pPr>
              <a:buNone/>
            </a:pPr>
            <a:endParaRPr lang="en-US" dirty="0" smtClean="0">
              <a:solidFill>
                <a:srgbClr val="006600"/>
              </a:solidFill>
              <a:latin typeface="Arial" pitchFamily="34" charset="0"/>
              <a:cs typeface="Arial" pitchFamily="34" charset="0"/>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descr="Norton WE, Mittman BS.  Scaling Up Health Promotion/Disease Prevention Programs in Community Settings:  Barriers, Facilitators, and Initial Recommendations. Jan 2010, Report submitted to Patrick and Catherine Weldon Donaghue Medical Research Foundation (available on sss.donaghue.org).&#10;"/>
          <p:cNvGrpSpPr/>
          <p:nvPr/>
        </p:nvGrpSpPr>
        <p:grpSpPr>
          <a:xfrm>
            <a:off x="228600" y="1295400"/>
            <a:ext cx="8610600" cy="4953000"/>
            <a:chOff x="228600" y="1295400"/>
            <a:chExt cx="8610600" cy="4953000"/>
          </a:xfrm>
        </p:grpSpPr>
        <p:sp>
          <p:nvSpPr>
            <p:cNvPr id="4" name="Oval 3"/>
            <p:cNvSpPr/>
            <p:nvPr/>
          </p:nvSpPr>
          <p:spPr bwMode="auto">
            <a:xfrm>
              <a:off x="228600" y="1295400"/>
              <a:ext cx="3962400" cy="2743200"/>
            </a:xfrm>
            <a:prstGeom prst="ellipse">
              <a:avLst/>
            </a:prstGeom>
            <a:solidFill>
              <a:srgbClr val="FFCC99"/>
            </a:solidFill>
            <a:ln w="12700" cap="flat" cmpd="sng" algn="ctr">
              <a:noFill/>
              <a:prstDash val="solid"/>
              <a:round/>
              <a:headEnd type="none" w="med" len="med"/>
              <a:tailEnd type="none" w="med" len="med"/>
            </a:ln>
            <a:effectLst/>
          </p:spPr>
          <p:txBody>
            <a:bodyPr vert="horz" wrap="square" lIns="91440" tIns="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1E4649"/>
                  </a:solidFill>
                  <a:effectLst/>
                  <a:latin typeface="Arial" pitchFamily="34" charset="0"/>
                  <a:cs typeface="Arial" pitchFamily="34" charset="0"/>
                </a:rPr>
                <a:t>Dissemination:</a:t>
              </a:r>
              <a:r>
                <a:rPr kumimoji="0" lang="en-US" sz="2000" b="1" i="0" u="none" strike="noStrike" cap="none" normalizeH="0" dirty="0" smtClean="0">
                  <a:ln>
                    <a:noFill/>
                  </a:ln>
                  <a:solidFill>
                    <a:srgbClr val="1E4649"/>
                  </a:solidFill>
                  <a:effectLst/>
                  <a:latin typeface="Arial" pitchFamily="34" charset="0"/>
                  <a:cs typeface="Arial" pitchFamily="34" charset="0"/>
                </a:rPr>
                <a:t> </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2000" i="1" u="none" strike="noStrike" cap="none" normalizeH="0" dirty="0" smtClean="0">
                  <a:ln>
                    <a:noFill/>
                  </a:ln>
                  <a:solidFill>
                    <a:srgbClr val="1E4649"/>
                  </a:solidFill>
                  <a:effectLst/>
                  <a:latin typeface="Arial" pitchFamily="34" charset="0"/>
                  <a:cs typeface="Arial" pitchFamily="34" charset="0"/>
                </a:rPr>
                <a:t>the targeted distribution of information and intervention materials to specific audiences</a:t>
              </a:r>
              <a:endParaRPr kumimoji="0" lang="en-US" sz="2000" i="1" u="none" strike="noStrike" cap="none" normalizeH="0" baseline="0" dirty="0" smtClean="0">
                <a:ln>
                  <a:noFill/>
                </a:ln>
                <a:solidFill>
                  <a:srgbClr val="1E4649"/>
                </a:solidFill>
                <a:effectLst/>
                <a:latin typeface="Arial" pitchFamily="34" charset="0"/>
                <a:cs typeface="Arial" pitchFamily="34" charset="0"/>
              </a:endParaRPr>
            </a:p>
          </p:txBody>
        </p:sp>
        <p:sp>
          <p:nvSpPr>
            <p:cNvPr id="6" name="Oval 5"/>
            <p:cNvSpPr/>
            <p:nvPr/>
          </p:nvSpPr>
          <p:spPr bwMode="auto">
            <a:xfrm>
              <a:off x="4800600" y="1371600"/>
              <a:ext cx="4038600" cy="2743200"/>
            </a:xfrm>
            <a:prstGeom prst="ellipse">
              <a:avLst/>
            </a:prstGeom>
            <a:solidFill>
              <a:srgbClr val="CCFFCC"/>
            </a:solidFill>
            <a:ln w="12700" cap="flat" cmpd="sng" algn="ctr">
              <a:noFill/>
              <a:prstDash val="solid"/>
              <a:round/>
              <a:headEnd type="none" w="med" len="med"/>
              <a:tailEnd type="none" w="med" len="med"/>
            </a:ln>
            <a:effectLst/>
          </p:spPr>
          <p:txBody>
            <a:bodyPr vert="horz" wrap="square" lIns="91440" tIns="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1E4649"/>
                  </a:solidFill>
                  <a:effectLst/>
                  <a:latin typeface="Arial" pitchFamily="34" charset="0"/>
                  <a:cs typeface="Arial" pitchFamily="34" charset="0"/>
                </a:rPr>
                <a:t>Implementation: </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2000" i="1" u="none" strike="noStrike" cap="none" normalizeH="0" baseline="0" dirty="0" smtClean="0">
                  <a:ln>
                    <a:noFill/>
                  </a:ln>
                  <a:solidFill>
                    <a:srgbClr val="1E4649"/>
                  </a:solidFill>
                  <a:effectLst/>
                  <a:latin typeface="Arial" pitchFamily="34" charset="0"/>
                  <a:cs typeface="Arial" pitchFamily="34" charset="0"/>
                </a:rPr>
                <a:t>the use of strategies to adopt and</a:t>
              </a:r>
              <a:r>
                <a:rPr kumimoji="0" lang="en-US" sz="2000" i="1" u="none" strike="noStrike" cap="none" normalizeH="0" dirty="0" smtClean="0">
                  <a:ln>
                    <a:noFill/>
                  </a:ln>
                  <a:solidFill>
                    <a:srgbClr val="1E4649"/>
                  </a:solidFill>
                  <a:effectLst/>
                  <a:latin typeface="Arial" pitchFamily="34" charset="0"/>
                  <a:cs typeface="Arial" pitchFamily="34" charset="0"/>
                </a:rPr>
                <a:t> implement interventions within specific settings</a:t>
              </a:r>
              <a:endParaRPr kumimoji="0" lang="en-US" sz="2000" i="1" u="none" strike="noStrike" cap="none" normalizeH="0" baseline="0" dirty="0" smtClean="0">
                <a:ln>
                  <a:noFill/>
                </a:ln>
                <a:solidFill>
                  <a:srgbClr val="1E4649"/>
                </a:solidFill>
                <a:effectLst/>
                <a:latin typeface="Arial" pitchFamily="34" charset="0"/>
                <a:cs typeface="Arial" pitchFamily="34" charset="0"/>
              </a:endParaRPr>
            </a:p>
          </p:txBody>
        </p:sp>
        <p:sp>
          <p:nvSpPr>
            <p:cNvPr id="7" name="TextBox 6"/>
            <p:cNvSpPr txBox="1"/>
            <p:nvPr/>
          </p:nvSpPr>
          <p:spPr>
            <a:xfrm>
              <a:off x="4038600" y="2438400"/>
              <a:ext cx="838200" cy="646331"/>
            </a:xfrm>
            <a:prstGeom prst="rect">
              <a:avLst/>
            </a:prstGeom>
            <a:noFill/>
          </p:spPr>
          <p:txBody>
            <a:bodyPr wrap="square" rtlCol="0">
              <a:spAutoFit/>
            </a:bodyPr>
            <a:lstStyle/>
            <a:p>
              <a:pPr algn="ctr"/>
              <a:r>
                <a:rPr lang="en-US" sz="3600" b="1" dirty="0" smtClean="0">
                  <a:effectLst>
                    <a:outerShdw blurRad="38100" dist="38100" dir="2700000" algn="tl">
                      <a:srgbClr val="000000">
                        <a:alpha val="43137"/>
                      </a:srgbClr>
                    </a:outerShdw>
                  </a:effectLst>
                </a:rPr>
                <a:t>+</a:t>
              </a:r>
              <a:endParaRPr lang="en-US" sz="3600" b="1" dirty="0">
                <a:effectLst>
                  <a:outerShdw blurRad="38100" dist="38100" dir="2700000" algn="tl">
                    <a:srgbClr val="000000">
                      <a:alpha val="43137"/>
                    </a:srgbClr>
                  </a:outerShdw>
                </a:effectLst>
              </a:endParaRPr>
            </a:p>
          </p:txBody>
        </p:sp>
        <p:sp>
          <p:nvSpPr>
            <p:cNvPr id="8" name="Title 1"/>
            <p:cNvSpPr txBox="1">
              <a:spLocks/>
            </p:cNvSpPr>
            <p:nvPr/>
          </p:nvSpPr>
          <p:spPr bwMode="auto">
            <a:xfrm>
              <a:off x="3886200" y="4038600"/>
              <a:ext cx="2667000" cy="2209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400" b="1" i="0" u="none" strike="noStrike" kern="0" cap="none" spc="0" normalizeH="0" baseline="0" noProof="0" dirty="0" smtClean="0">
                  <a:ln>
                    <a:noFill/>
                  </a:ln>
                  <a:solidFill>
                    <a:srgbClr val="006600"/>
                  </a:solidFill>
                  <a:effectLst>
                    <a:outerShdw blurRad="38100" dist="38100" dir="2700000" algn="tl">
                      <a:srgbClr val="000000">
                        <a:alpha val="43137"/>
                      </a:srgbClr>
                    </a:outerShdw>
                  </a:effectLst>
                  <a:uLnTx/>
                  <a:uFillTx/>
                  <a:latin typeface="Arial" pitchFamily="34" charset="0"/>
                  <a:ea typeface="+mj-ea"/>
                  <a:cs typeface="Arial" pitchFamily="34" charset="0"/>
                </a:rPr>
                <a:t>Scaling</a:t>
              </a:r>
              <a:endParaRPr kumimoji="0" lang="en-US" sz="4400" b="1" i="0" u="none" strike="noStrike" kern="0" cap="none" spc="0" normalizeH="0" baseline="0" noProof="0" dirty="0">
                <a:ln>
                  <a:noFill/>
                </a:ln>
                <a:solidFill>
                  <a:srgbClr val="006600"/>
                </a:solidFill>
                <a:effectLst>
                  <a:outerShdw blurRad="38100" dist="38100" dir="2700000" algn="tl">
                    <a:srgbClr val="000000">
                      <a:alpha val="43137"/>
                    </a:srgbClr>
                  </a:outerShdw>
                </a:effectLst>
                <a:uLnTx/>
                <a:uFillTx/>
                <a:latin typeface="Arial" pitchFamily="34" charset="0"/>
                <a:ea typeface="+mj-ea"/>
                <a:cs typeface="Arial" pitchFamily="34" charset="0"/>
              </a:endParaRPr>
            </a:p>
          </p:txBody>
        </p:sp>
        <p:sp>
          <p:nvSpPr>
            <p:cNvPr id="10" name="Right Arrow 9"/>
            <p:cNvSpPr/>
            <p:nvPr/>
          </p:nvSpPr>
          <p:spPr bwMode="auto">
            <a:xfrm>
              <a:off x="1981200" y="4800600"/>
              <a:ext cx="1981200" cy="838200"/>
            </a:xfrm>
            <a:prstGeom prst="rightArrow">
              <a:avLst/>
            </a:prstGeom>
            <a:solidFill>
              <a:srgbClr val="6699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a:endParaRPr>
            </a:p>
          </p:txBody>
        </p:sp>
      </p:gr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9200"/>
            <a:ext cx="9144000" cy="1219200"/>
          </a:xfrm>
        </p:spPr>
        <p:txBody>
          <a:bodyPr/>
          <a:lstStyle/>
          <a:p>
            <a:r>
              <a:rPr lang="en-US" b="1" dirty="0" smtClean="0">
                <a:solidFill>
                  <a:schemeClr val="accent1">
                    <a:lumMod val="25000"/>
                  </a:schemeClr>
                </a:solidFill>
                <a:latin typeface="Arial" pitchFamily="34" charset="0"/>
                <a:cs typeface="Arial" pitchFamily="34" charset="0"/>
              </a:rPr>
              <a:t>Key Concepts</a:t>
            </a:r>
            <a:endParaRPr lang="en-US" b="1" dirty="0">
              <a:solidFill>
                <a:schemeClr val="accent1">
                  <a:lumMod val="25000"/>
                </a:schemeClr>
              </a:solidFill>
              <a:latin typeface="Arial" pitchFamily="34" charset="0"/>
              <a:cs typeface="Arial" pitchFamily="34" charset="0"/>
            </a:endParaRPr>
          </a:p>
        </p:txBody>
      </p:sp>
      <p:sp>
        <p:nvSpPr>
          <p:cNvPr id="3" name="Content Placeholder 2"/>
          <p:cNvSpPr>
            <a:spLocks noGrp="1"/>
          </p:cNvSpPr>
          <p:nvPr>
            <p:ph idx="1"/>
          </p:nvPr>
        </p:nvSpPr>
        <p:spPr>
          <a:xfrm>
            <a:off x="533400" y="2590800"/>
            <a:ext cx="8229600" cy="3429000"/>
          </a:xfrm>
        </p:spPr>
        <p:txBody>
          <a:bodyPr/>
          <a:lstStyle/>
          <a:p>
            <a:r>
              <a:rPr lang="en-US" b="1" dirty="0" smtClean="0">
                <a:solidFill>
                  <a:srgbClr val="006600"/>
                </a:solidFill>
                <a:latin typeface="Arial" pitchFamily="34" charset="0"/>
                <a:cs typeface="Arial" pitchFamily="34" charset="0"/>
              </a:rPr>
              <a:t>Types of Scaling</a:t>
            </a:r>
          </a:p>
          <a:p>
            <a:r>
              <a:rPr lang="en-US" b="1" dirty="0" smtClean="0">
                <a:solidFill>
                  <a:srgbClr val="006600"/>
                </a:solidFill>
                <a:latin typeface="Arial" pitchFamily="34" charset="0"/>
                <a:cs typeface="Arial" pitchFamily="34" charset="0"/>
              </a:rPr>
              <a:t>Factors Affecting Scaling</a:t>
            </a:r>
            <a:endParaRPr lang="en-US" b="1" dirty="0">
              <a:solidFill>
                <a:srgbClr val="006600"/>
              </a:solidFill>
              <a:latin typeface="Arial" pitchFamily="34" charset="0"/>
              <a:cs typeface="Arial" pitchFamily="34" charset="0"/>
            </a:endParaRPr>
          </a:p>
        </p:txBody>
      </p:sp>
      <p:pic>
        <p:nvPicPr>
          <p:cNvPr id="107522" name="Picture 2" descr="cartoon of a man thinking"/>
          <p:cNvPicPr>
            <a:picLocks noChangeAspect="1" noChangeArrowheads="1"/>
          </p:cNvPicPr>
          <p:nvPr/>
        </p:nvPicPr>
        <p:blipFill>
          <a:blip r:embed="rId3" cstate="print"/>
          <a:srcRect/>
          <a:stretch>
            <a:fillRect/>
          </a:stretch>
        </p:blipFill>
        <p:spPr bwMode="auto">
          <a:xfrm>
            <a:off x="6248400" y="3327140"/>
            <a:ext cx="2286000" cy="2851461"/>
          </a:xfrm>
          <a:prstGeom prst="rect">
            <a:avLst/>
          </a:prstGeom>
          <a:noFill/>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9200"/>
            <a:ext cx="9144000" cy="838200"/>
          </a:xfrm>
        </p:spPr>
        <p:txBody>
          <a:bodyPr/>
          <a:lstStyle/>
          <a:p>
            <a:r>
              <a:rPr lang="en-US" b="1" dirty="0" smtClean="0">
                <a:solidFill>
                  <a:srgbClr val="1E4649"/>
                </a:solidFill>
                <a:latin typeface="Arial" pitchFamily="34" charset="0"/>
                <a:cs typeface="Arial" pitchFamily="34" charset="0"/>
              </a:rPr>
              <a:t>Types of Scaling</a:t>
            </a:r>
            <a:endParaRPr lang="en-US" b="1" dirty="0">
              <a:solidFill>
                <a:srgbClr val="1E4649"/>
              </a:solidFill>
              <a:latin typeface="Arial" pitchFamily="34" charset="0"/>
              <a:cs typeface="Arial" pitchFamily="34" charset="0"/>
            </a:endParaRPr>
          </a:p>
        </p:txBody>
      </p:sp>
      <p:grpSp>
        <p:nvGrpSpPr>
          <p:cNvPr id="3" name="Group 2" descr="Hartmann  A, Linn JF.  Scaling Up: A Framework and Lessons for Development Effectiveness from Literature and Practice. Brookings Institute (Wolfensohn Center for Development) Working Paper 5, Oct 2008. &#10;"/>
          <p:cNvGrpSpPr/>
          <p:nvPr/>
        </p:nvGrpSpPr>
        <p:grpSpPr>
          <a:xfrm>
            <a:off x="0" y="2133600"/>
            <a:ext cx="9144000" cy="4190999"/>
            <a:chOff x="0" y="2133600"/>
            <a:chExt cx="9144000" cy="4190999"/>
          </a:xfrm>
        </p:grpSpPr>
        <p:sp>
          <p:nvSpPr>
            <p:cNvPr id="4" name="TextBox 3"/>
            <p:cNvSpPr txBox="1"/>
            <p:nvPr/>
          </p:nvSpPr>
          <p:spPr>
            <a:xfrm>
              <a:off x="381000" y="2133600"/>
              <a:ext cx="3886200" cy="461665"/>
            </a:xfrm>
            <a:prstGeom prst="rect">
              <a:avLst/>
            </a:prstGeom>
            <a:noFill/>
          </p:spPr>
          <p:txBody>
            <a:bodyPr wrap="square" rtlCol="0">
              <a:spAutoFit/>
            </a:bodyPr>
            <a:lstStyle/>
            <a:p>
              <a:endParaRPr lang="en-US" dirty="0"/>
            </a:p>
          </p:txBody>
        </p:sp>
        <p:sp>
          <p:nvSpPr>
            <p:cNvPr id="17" name="Content Placeholder 2"/>
            <p:cNvSpPr txBox="1">
              <a:spLocks/>
            </p:cNvSpPr>
            <p:nvPr/>
          </p:nvSpPr>
          <p:spPr bwMode="auto">
            <a:xfrm>
              <a:off x="4724400" y="2133600"/>
              <a:ext cx="4419600" cy="1676400"/>
            </a:xfrm>
            <a:prstGeom prst="rect">
              <a:avLst/>
            </a:prstGeom>
            <a:solidFill>
              <a:srgbClr val="CCFF99"/>
            </a:solidFill>
            <a:ln w="9525">
              <a:noFill/>
              <a:miter lim="800000"/>
              <a:headEnd/>
              <a:tailEnd/>
            </a:ln>
          </p:spPr>
          <p:txBody>
            <a:bodyPr vert="horz" wrap="square" lIns="91440" tIns="45720" rIns="91440" bIns="45720" numCol="1" anchor="t" anchorCtr="0" compatLnSpc="1">
              <a:prstTxWarp prst="textNoShape">
                <a:avLst/>
              </a:prstTxWarp>
            </a:bodyPr>
            <a:lstStyle/>
            <a:p>
              <a:pPr marL="1257300" lvl="2" indent="-342900" eaLnBrk="0" hangingPunct="0">
                <a:spcBef>
                  <a:spcPct val="20000"/>
                </a:spcBef>
              </a:pPr>
              <a:r>
                <a:rPr kumimoji="0" lang="en-US" sz="2800" b="1" i="0" u="none" strike="noStrike" kern="0" cap="none" spc="0" normalizeH="0" baseline="0" noProof="0" dirty="0" smtClean="0">
                  <a:ln>
                    <a:noFill/>
                  </a:ln>
                  <a:solidFill>
                    <a:srgbClr val="006600"/>
                  </a:solidFill>
                  <a:effectLst/>
                  <a:uLnTx/>
                  <a:uFillTx/>
                  <a:latin typeface="Arial" pitchFamily="34" charset="0"/>
                  <a:cs typeface="Arial" pitchFamily="34" charset="0"/>
                </a:rPr>
                <a:t>	Bottom – up</a:t>
              </a:r>
            </a:p>
            <a:p>
              <a:pPr marL="1714500" lvl="3" indent="-342900" eaLnBrk="0" hangingPunct="0">
                <a:spcBef>
                  <a:spcPct val="20000"/>
                </a:spcBef>
                <a:buFontTx/>
                <a:buChar char="•"/>
              </a:pPr>
              <a:r>
                <a:rPr lang="en-US" sz="2800" i="1" kern="0" dirty="0" smtClean="0">
                  <a:solidFill>
                    <a:srgbClr val="006600"/>
                  </a:solidFill>
                  <a:latin typeface="Arial" pitchFamily="34" charset="0"/>
                  <a:cs typeface="Arial" pitchFamily="34" charset="0"/>
                </a:rPr>
                <a:t>Led by inspired individuals</a:t>
              </a:r>
              <a:endParaRPr kumimoji="0" lang="en-US" sz="2800" b="0" i="1" u="none" strike="noStrike" kern="0" cap="none" spc="0" normalizeH="0" baseline="0" noProof="0" dirty="0">
                <a:ln>
                  <a:noFill/>
                </a:ln>
                <a:solidFill>
                  <a:srgbClr val="006600"/>
                </a:solidFill>
                <a:effectLst/>
                <a:uLnTx/>
                <a:uFillTx/>
                <a:latin typeface="Arial" pitchFamily="34" charset="0"/>
                <a:cs typeface="Arial" pitchFamily="34" charset="0"/>
              </a:endParaRPr>
            </a:p>
          </p:txBody>
        </p:sp>
        <p:sp>
          <p:nvSpPr>
            <p:cNvPr id="18" name="Content Placeholder 2"/>
            <p:cNvSpPr txBox="1">
              <a:spLocks/>
            </p:cNvSpPr>
            <p:nvPr/>
          </p:nvSpPr>
          <p:spPr bwMode="auto">
            <a:xfrm>
              <a:off x="1524000" y="4038600"/>
              <a:ext cx="6477000" cy="1905000"/>
            </a:xfrm>
            <a:prstGeom prst="rect">
              <a:avLst/>
            </a:prstGeom>
            <a:solidFill>
              <a:srgbClr val="CCFF99"/>
            </a:solidFill>
            <a:ln w="9525">
              <a:noFill/>
              <a:miter lim="800000"/>
              <a:headEnd/>
              <a:tailEnd/>
            </a:ln>
          </p:spPr>
          <p:txBody>
            <a:bodyPr vert="horz" wrap="square" lIns="91440" tIns="45720" rIns="91440" bIns="45720" numCol="1" anchor="t" anchorCtr="0" compatLnSpc="1">
              <a:prstTxWarp prst="textNoShape">
                <a:avLst/>
              </a:prstTxWarp>
            </a:bodyPr>
            <a:lstStyle/>
            <a:p>
              <a:pPr marL="2171700" lvl="4" indent="-342900" eaLnBrk="0" hangingPunct="0">
                <a:spcBef>
                  <a:spcPct val="20000"/>
                </a:spcBef>
                <a:buFontTx/>
                <a:buChar char="•"/>
              </a:pPr>
              <a:endParaRPr kumimoji="0" lang="en-US" sz="1200" b="0" i="0" u="none" strike="noStrike" kern="0" cap="none" spc="0" normalizeH="0" baseline="0" noProof="0" dirty="0" smtClean="0">
                <a:ln>
                  <a:noFill/>
                </a:ln>
                <a:solidFill>
                  <a:srgbClr val="99CC00"/>
                </a:solidFill>
                <a:effectLst/>
                <a:uLnTx/>
                <a:uFillTx/>
                <a:latin typeface="Arial" pitchFamily="34" charset="0"/>
                <a:cs typeface="Arial" pitchFamily="34" charset="0"/>
              </a:endParaRPr>
            </a:p>
            <a:p>
              <a:pPr marL="2628900" lvl="5" indent="-342900" eaLnBrk="0" hangingPunct="0">
                <a:spcBef>
                  <a:spcPct val="20000"/>
                </a:spcBef>
              </a:pPr>
              <a:r>
                <a:rPr kumimoji="0" lang="en-US" sz="2800" b="0" i="0" u="none" strike="noStrike" kern="0" cap="none" spc="0" normalizeH="0" baseline="0" noProof="0" dirty="0" smtClean="0">
                  <a:ln>
                    <a:noFill/>
                  </a:ln>
                  <a:solidFill>
                    <a:srgbClr val="006600"/>
                  </a:solidFill>
                  <a:effectLst/>
                  <a:uLnTx/>
                  <a:uFillTx/>
                  <a:latin typeface="Arial" pitchFamily="34" charset="0"/>
                  <a:cs typeface="Arial" pitchFamily="34" charset="0"/>
                </a:rPr>
                <a:t>	</a:t>
              </a:r>
              <a:r>
                <a:rPr kumimoji="0" lang="en-US" sz="2800" b="1" i="0" u="none" strike="noStrike" kern="0" cap="none" spc="0" normalizeH="0" baseline="0" noProof="0" dirty="0" smtClean="0">
                  <a:ln>
                    <a:noFill/>
                  </a:ln>
                  <a:solidFill>
                    <a:srgbClr val="006600"/>
                  </a:solidFill>
                  <a:effectLst/>
                  <a:uLnTx/>
                  <a:uFillTx/>
                  <a:latin typeface="Arial" pitchFamily="34" charset="0"/>
                  <a:cs typeface="Arial" pitchFamily="34" charset="0"/>
                </a:rPr>
                <a:t>Relational</a:t>
              </a:r>
            </a:p>
            <a:p>
              <a:pPr marL="3086100" lvl="6" indent="-342900" eaLnBrk="0" hangingPunct="0">
                <a:spcBef>
                  <a:spcPct val="20000"/>
                </a:spcBef>
                <a:buFontTx/>
                <a:buChar char="•"/>
              </a:pPr>
              <a:r>
                <a:rPr kumimoji="0" lang="en-US" sz="2800" b="0" i="1" u="none" strike="noStrike" kern="0" cap="none" spc="0" normalizeH="0" baseline="0" noProof="0" dirty="0" smtClean="0">
                  <a:ln>
                    <a:noFill/>
                  </a:ln>
                  <a:solidFill>
                    <a:srgbClr val="006600"/>
                  </a:solidFill>
                  <a:effectLst/>
                  <a:uLnTx/>
                  <a:uFillTx/>
                  <a:latin typeface="Arial" pitchFamily="34" charset="0"/>
                  <a:cs typeface="Arial" pitchFamily="34" charset="0"/>
                </a:rPr>
                <a:t>Network based</a:t>
              </a:r>
            </a:p>
            <a:p>
              <a:pPr marL="3086100" lvl="6" indent="-342900" eaLnBrk="0" hangingPunct="0">
                <a:spcBef>
                  <a:spcPct val="20000"/>
                </a:spcBef>
                <a:buFontTx/>
                <a:buChar char="•"/>
              </a:pPr>
              <a:r>
                <a:rPr lang="en-US" sz="2800" i="1" kern="0" dirty="0" smtClean="0">
                  <a:solidFill>
                    <a:srgbClr val="006600"/>
                  </a:solidFill>
                  <a:latin typeface="Arial" pitchFamily="34" charset="0"/>
                  <a:cs typeface="Arial" pitchFamily="34" charset="0"/>
                </a:rPr>
                <a:t>Participatory</a:t>
              </a:r>
              <a:endParaRPr kumimoji="0" lang="en-US" sz="2800" b="0" i="1" u="none" strike="noStrike" kern="0" cap="none" spc="0" normalizeH="0" baseline="0" noProof="0" dirty="0">
                <a:ln>
                  <a:noFill/>
                </a:ln>
                <a:solidFill>
                  <a:srgbClr val="006600"/>
                </a:solidFill>
                <a:effectLst/>
                <a:uLnTx/>
                <a:uFillTx/>
                <a:latin typeface="Arial" pitchFamily="34" charset="0"/>
                <a:cs typeface="Arial" pitchFamily="34" charset="0"/>
              </a:endParaRPr>
            </a:p>
          </p:txBody>
        </p:sp>
        <p:sp>
          <p:nvSpPr>
            <p:cNvPr id="19" name="Content Placeholder 2"/>
            <p:cNvSpPr txBox="1">
              <a:spLocks/>
            </p:cNvSpPr>
            <p:nvPr/>
          </p:nvSpPr>
          <p:spPr bwMode="auto">
            <a:xfrm>
              <a:off x="0" y="2133600"/>
              <a:ext cx="4343400" cy="1676400"/>
            </a:xfrm>
            <a:prstGeom prst="rect">
              <a:avLst/>
            </a:prstGeom>
            <a:solidFill>
              <a:srgbClr val="CCFF99"/>
            </a:solidFill>
            <a:ln w="9525">
              <a:noFill/>
              <a:miter lim="800000"/>
              <a:headEnd/>
              <a:tailEnd/>
            </a:ln>
          </p:spPr>
          <p:txBody>
            <a:bodyPr vert="horz" wrap="square" lIns="91440" tIns="45720" rIns="91440" bIns="45720" numCol="1" anchor="t" anchorCtr="0" compatLnSpc="1">
              <a:prstTxWarp prst="textNoShape">
                <a:avLst/>
              </a:prstTxWarp>
            </a:bodyPr>
            <a:lstStyle/>
            <a:p>
              <a:pPr marL="1257300" lvl="2" indent="-342900" eaLnBrk="0" hangingPunct="0">
                <a:spcBef>
                  <a:spcPct val="20000"/>
                </a:spcBef>
                <a:buFontTx/>
                <a:buChar char="•"/>
              </a:pPr>
              <a:r>
                <a:rPr kumimoji="0" lang="en-US" sz="2800" b="1" i="0" u="none" strike="noStrike" kern="0" cap="none" spc="0" normalizeH="0" baseline="0" noProof="0" dirty="0" smtClean="0">
                  <a:ln>
                    <a:noFill/>
                  </a:ln>
                  <a:solidFill>
                    <a:srgbClr val="006600"/>
                  </a:solidFill>
                  <a:effectLst/>
                  <a:uLnTx/>
                  <a:uFillTx/>
                  <a:latin typeface="Arial" pitchFamily="34" charset="0"/>
                  <a:cs typeface="Arial" pitchFamily="34" charset="0"/>
                </a:rPr>
                <a:t>   Top – down</a:t>
              </a:r>
            </a:p>
            <a:p>
              <a:pPr marL="2171700" lvl="4" indent="-342900" eaLnBrk="0" hangingPunct="0">
                <a:spcBef>
                  <a:spcPct val="20000"/>
                </a:spcBef>
                <a:buFontTx/>
                <a:buChar char="•"/>
              </a:pPr>
              <a:r>
                <a:rPr lang="en-US" sz="2800" i="1" kern="0" dirty="0" smtClean="0">
                  <a:solidFill>
                    <a:srgbClr val="006600"/>
                  </a:solidFill>
                  <a:latin typeface="Arial" pitchFamily="34" charset="0"/>
                  <a:cs typeface="Arial" pitchFamily="34" charset="0"/>
                </a:rPr>
                <a:t>Hierarchical</a:t>
              </a:r>
            </a:p>
            <a:p>
              <a:pPr marL="2171700" lvl="4" indent="-342900" eaLnBrk="0" hangingPunct="0">
                <a:spcBef>
                  <a:spcPct val="20000"/>
                </a:spcBef>
                <a:buFontTx/>
                <a:buChar char="•"/>
              </a:pPr>
              <a:r>
                <a:rPr lang="en-US" sz="2800" i="1" kern="0" dirty="0" smtClean="0">
                  <a:solidFill>
                    <a:srgbClr val="006600"/>
                  </a:solidFill>
                  <a:latin typeface="Arial" pitchFamily="34" charset="0"/>
                  <a:cs typeface="Arial" pitchFamily="34" charset="0"/>
                </a:rPr>
                <a:t>Centralized</a:t>
              </a:r>
              <a:endParaRPr kumimoji="0" lang="en-US" sz="2800" b="0" i="1" u="none" strike="noStrike" kern="0" cap="none" spc="0" normalizeH="0" baseline="0" noProof="0" dirty="0">
                <a:ln>
                  <a:noFill/>
                </a:ln>
                <a:solidFill>
                  <a:srgbClr val="006600"/>
                </a:solidFill>
                <a:effectLst/>
                <a:uLnTx/>
                <a:uFillTx/>
                <a:latin typeface="Arial" pitchFamily="34" charset="0"/>
                <a:cs typeface="Arial" pitchFamily="34" charset="0"/>
              </a:endParaRPr>
            </a:p>
          </p:txBody>
        </p:sp>
        <p:pic>
          <p:nvPicPr>
            <p:cNvPr id="128001" name="Picture 1" descr="C:\Documents and Settings\MARDON_R\Temporary Internet Files\Content.IE5\0G7IT0BG\MC910216362[1].png"/>
            <p:cNvPicPr>
              <a:picLocks noChangeAspect="1" noChangeArrowheads="1"/>
            </p:cNvPicPr>
            <p:nvPr/>
          </p:nvPicPr>
          <p:blipFill>
            <a:blip r:embed="rId3" cstate="print"/>
            <a:srcRect/>
            <a:stretch>
              <a:fillRect/>
            </a:stretch>
          </p:blipFill>
          <p:spPr bwMode="auto">
            <a:xfrm>
              <a:off x="1143000" y="4038600"/>
              <a:ext cx="2745240" cy="2285999"/>
            </a:xfrm>
            <a:prstGeom prst="rect">
              <a:avLst/>
            </a:prstGeom>
            <a:noFill/>
          </p:spPr>
        </p:pic>
        <p:pic>
          <p:nvPicPr>
            <p:cNvPr id="128002" name="Picture 2" descr="C:\Documents and Settings\MARDON_R\Temporary Internet Files\Content.IE5\OODAW0KM\MC900310158[1].wmf"/>
            <p:cNvPicPr>
              <a:picLocks noChangeAspect="1" noChangeArrowheads="1"/>
            </p:cNvPicPr>
            <p:nvPr/>
          </p:nvPicPr>
          <p:blipFill>
            <a:blip r:embed="rId4" cstate="print"/>
            <a:srcRect/>
            <a:stretch>
              <a:fillRect/>
            </a:stretch>
          </p:blipFill>
          <p:spPr bwMode="auto">
            <a:xfrm>
              <a:off x="228599" y="2209800"/>
              <a:ext cx="1371601" cy="1167713"/>
            </a:xfrm>
            <a:prstGeom prst="rect">
              <a:avLst/>
            </a:prstGeom>
            <a:noFill/>
          </p:spPr>
        </p:pic>
        <p:pic>
          <p:nvPicPr>
            <p:cNvPr id="128004" name="Picture 4" descr="See full size image">
              <a:hlinkClick r:id="rId5"/>
            </p:cNvPr>
            <p:cNvPicPr>
              <a:picLocks noChangeAspect="1" noChangeArrowheads="1"/>
            </p:cNvPicPr>
            <p:nvPr/>
          </p:nvPicPr>
          <p:blipFill>
            <a:blip r:embed="rId6" cstate="print"/>
            <a:srcRect/>
            <a:stretch>
              <a:fillRect/>
            </a:stretch>
          </p:blipFill>
          <p:spPr bwMode="auto">
            <a:xfrm>
              <a:off x="4800600" y="2514600"/>
              <a:ext cx="1123950" cy="990600"/>
            </a:xfrm>
            <a:prstGeom prst="rect">
              <a:avLst/>
            </a:prstGeom>
            <a:noFill/>
          </p:spPr>
        </p:pic>
      </p:gr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43000"/>
            <a:ext cx="9144000" cy="685800"/>
          </a:xfrm>
        </p:spPr>
        <p:txBody>
          <a:bodyPr/>
          <a:lstStyle/>
          <a:p>
            <a:r>
              <a:rPr lang="en-US" b="1" dirty="0" smtClean="0">
                <a:solidFill>
                  <a:srgbClr val="1E4649"/>
                </a:solidFill>
                <a:latin typeface="Arial" pitchFamily="34" charset="0"/>
                <a:cs typeface="Arial" pitchFamily="34" charset="0"/>
              </a:rPr>
              <a:t>Types of Scaling</a:t>
            </a:r>
            <a:endParaRPr lang="en-US" dirty="0">
              <a:solidFill>
                <a:srgbClr val="1E4649"/>
              </a:solidFill>
              <a:latin typeface="Arial" pitchFamily="34" charset="0"/>
              <a:cs typeface="Arial" pitchFamily="34" charset="0"/>
            </a:endParaRPr>
          </a:p>
        </p:txBody>
      </p:sp>
      <p:grpSp>
        <p:nvGrpSpPr>
          <p:cNvPr id="3" name="Group 2" descr="Uvin, P (1995). “Fighting Hunger at the Grassroots: Paths to Scaling Up,” World Development, 23(6): 927-939. (Citation found in Hartmann  A, Linn JF.  Scaling Up: A Framework and Lessons for Development Effectiveness from Literature and Practice. Brookings Institute (Wolfensohn Center for Development) Working Paper 5, Oct 2008.)&#10;&#10;Four types of scaling (Uvin 1995):&#10;Quantitative/horizontal scaling –geographical spread;  &#10;Functional scaling – increasing scope of activity;  &#10;Political scaling – expansion through efforts to influence the political process and other stakeholder groups;&#10;Organizational scaling – expansion of the implementing organization, involvement of other existing institutions, or creating a new institution. &#10;&#10;Going to Scale: Can we bring more benefits to more people more quickly?  Workshop Highlights (draft) presented by the CGIAR-NGO Committee and The Global Forum for Agricultural Research (with other organizations), April 2000. &#10;&#10;Going to Scale (2000).  &#10;Scaling up or vertical scaling  (across institutional levels); It involves other sectors/stakeholder groups in the&#10;process of expansion&#10;scaling out or horizontal scaling (geographic, within same sector)– replication models&#10;combination or vertical and horizontal scaling (stair-step process). "/>
          <p:cNvGrpSpPr/>
          <p:nvPr/>
        </p:nvGrpSpPr>
        <p:grpSpPr>
          <a:xfrm>
            <a:off x="650966" y="1915886"/>
            <a:ext cx="8001000" cy="4819710"/>
            <a:chOff x="650966" y="1915886"/>
            <a:chExt cx="8001000" cy="4819710"/>
          </a:xfrm>
        </p:grpSpPr>
        <p:sp>
          <p:nvSpPr>
            <p:cNvPr id="5" name="Oval 4"/>
            <p:cNvSpPr/>
            <p:nvPr/>
          </p:nvSpPr>
          <p:spPr bwMode="auto">
            <a:xfrm>
              <a:off x="3592286" y="3973286"/>
              <a:ext cx="2011680" cy="2011680"/>
            </a:xfrm>
            <a:prstGeom prst="ellipse">
              <a:avLst/>
            </a:prstGeom>
            <a:solidFill>
              <a:srgbClr val="00CC99"/>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Rounded Rectangle 3"/>
            <p:cNvSpPr/>
            <p:nvPr/>
          </p:nvSpPr>
          <p:spPr bwMode="auto">
            <a:xfrm>
              <a:off x="3820886" y="4201886"/>
              <a:ext cx="1463040" cy="1463040"/>
            </a:xfrm>
            <a:prstGeom prst="roundRect">
              <a:avLst>
                <a:gd name="adj" fmla="val 50000"/>
              </a:avLst>
            </a:prstGeom>
            <a:solidFill>
              <a:schemeClr val="accent6">
                <a:lumMod val="20000"/>
                <a:lumOff val="80000"/>
              </a:schemeClr>
            </a:solidFill>
            <a:ln w="25400" cap="flat" cmpd="sng" algn="ctr">
              <a:solidFill>
                <a:schemeClr val="tx1"/>
              </a:solidFill>
              <a:prstDash val="sysDot"/>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61" name="Up Arrow 60"/>
            <p:cNvSpPr/>
            <p:nvPr/>
          </p:nvSpPr>
          <p:spPr bwMode="auto">
            <a:xfrm>
              <a:off x="4278086" y="3342350"/>
              <a:ext cx="533400" cy="533400"/>
            </a:xfrm>
            <a:prstGeom prst="upArrow">
              <a:avLst>
                <a:gd name="adj1" fmla="val 50000"/>
                <a:gd name="adj2" fmla="val 53174"/>
              </a:avLst>
            </a:prstGeom>
            <a:solidFill>
              <a:srgbClr val="1E4649"/>
            </a:solidFill>
            <a:ln w="12700" cap="flat" cmpd="sng" algn="ctr">
              <a:solidFill>
                <a:srgbClr val="1E464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a:endParaRPr>
            </a:p>
          </p:txBody>
        </p:sp>
        <p:pic>
          <p:nvPicPr>
            <p:cNvPr id="125953" name="Picture 1" descr="C:\Documents and Settings\MARDON_R\Temporary Internet Files\Content.IE5\YWYX7V6J\MC900441834[1].wmf"/>
            <p:cNvPicPr>
              <a:picLocks noChangeAspect="1" noChangeArrowheads="1"/>
            </p:cNvPicPr>
            <p:nvPr/>
          </p:nvPicPr>
          <p:blipFill>
            <a:blip r:embed="rId3" cstate="print"/>
            <a:srcRect/>
            <a:stretch>
              <a:fillRect/>
            </a:stretch>
          </p:blipFill>
          <p:spPr bwMode="auto">
            <a:xfrm>
              <a:off x="4019006" y="4417022"/>
              <a:ext cx="1097280" cy="1095504"/>
            </a:xfrm>
            <a:prstGeom prst="rect">
              <a:avLst/>
            </a:prstGeom>
            <a:noFill/>
          </p:spPr>
        </p:pic>
        <p:sp>
          <p:nvSpPr>
            <p:cNvPr id="29" name="Up Arrow 28"/>
            <p:cNvSpPr/>
            <p:nvPr/>
          </p:nvSpPr>
          <p:spPr bwMode="auto">
            <a:xfrm rot="5400000">
              <a:off x="5725886" y="4735286"/>
              <a:ext cx="533400" cy="533400"/>
            </a:xfrm>
            <a:prstGeom prst="upArrow">
              <a:avLst>
                <a:gd name="adj1" fmla="val 50000"/>
                <a:gd name="adj2" fmla="val 53174"/>
              </a:avLst>
            </a:prstGeom>
            <a:solidFill>
              <a:srgbClr val="1E4649"/>
            </a:solidFill>
            <a:ln w="12700" cap="flat" cmpd="sng" algn="ctr">
              <a:solidFill>
                <a:srgbClr val="1E464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a:endParaRPr>
            </a:p>
          </p:txBody>
        </p:sp>
        <p:pic>
          <p:nvPicPr>
            <p:cNvPr id="19" name="Picture 2" descr="D:\LocalProfiles\FAIR_S\Local Settings\Temporary Internet Files\Content.IE5\SBKJAQF1\MC900411406[1].wmf"/>
            <p:cNvPicPr>
              <a:picLocks noChangeAspect="1" noChangeArrowheads="1"/>
            </p:cNvPicPr>
            <p:nvPr/>
          </p:nvPicPr>
          <p:blipFill>
            <a:blip r:embed="rId4" cstate="print"/>
            <a:srcRect/>
            <a:stretch>
              <a:fillRect/>
            </a:stretch>
          </p:blipFill>
          <p:spPr bwMode="auto">
            <a:xfrm>
              <a:off x="2174966" y="4643846"/>
              <a:ext cx="758101" cy="731520"/>
            </a:xfrm>
            <a:prstGeom prst="rect">
              <a:avLst/>
            </a:prstGeom>
            <a:noFill/>
          </p:spPr>
        </p:pic>
        <p:sp>
          <p:nvSpPr>
            <p:cNvPr id="20" name="Up Arrow 19"/>
            <p:cNvSpPr/>
            <p:nvPr/>
          </p:nvSpPr>
          <p:spPr bwMode="auto">
            <a:xfrm rot="16200000">
              <a:off x="2976590" y="4765766"/>
              <a:ext cx="533400" cy="533400"/>
            </a:xfrm>
            <a:prstGeom prst="upArrow">
              <a:avLst>
                <a:gd name="adj1" fmla="val 50000"/>
                <a:gd name="adj2" fmla="val 53174"/>
              </a:avLst>
            </a:prstGeom>
            <a:solidFill>
              <a:srgbClr val="1E4649"/>
            </a:solidFill>
            <a:ln w="12700" cap="flat" cmpd="sng" algn="ctr">
              <a:solidFill>
                <a:srgbClr val="1E464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a:endParaRPr>
            </a:p>
          </p:txBody>
        </p:sp>
        <p:sp>
          <p:nvSpPr>
            <p:cNvPr id="21" name="Up Arrow 20"/>
            <p:cNvSpPr/>
            <p:nvPr/>
          </p:nvSpPr>
          <p:spPr bwMode="auto">
            <a:xfrm rot="16200000">
              <a:off x="1489167" y="4765766"/>
              <a:ext cx="533400" cy="533400"/>
            </a:xfrm>
            <a:prstGeom prst="upArrow">
              <a:avLst>
                <a:gd name="adj1" fmla="val 50000"/>
                <a:gd name="adj2" fmla="val 53174"/>
              </a:avLst>
            </a:prstGeom>
            <a:solidFill>
              <a:srgbClr val="1E4649"/>
            </a:solidFill>
            <a:ln w="12700" cap="flat" cmpd="sng" algn="ctr">
              <a:solidFill>
                <a:srgbClr val="1E464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a:endParaRPr>
            </a:p>
          </p:txBody>
        </p:sp>
        <p:pic>
          <p:nvPicPr>
            <p:cNvPr id="22" name="Picture 2" descr="D:\LocalProfiles\FAIR_S\Local Settings\Temporary Internet Files\Content.IE5\SBKJAQF1\MC900411406[1].wmf"/>
            <p:cNvPicPr>
              <a:picLocks noChangeAspect="1" noChangeArrowheads="1"/>
            </p:cNvPicPr>
            <p:nvPr/>
          </p:nvPicPr>
          <p:blipFill>
            <a:blip r:embed="rId4" cstate="print"/>
            <a:srcRect/>
            <a:stretch>
              <a:fillRect/>
            </a:stretch>
          </p:blipFill>
          <p:spPr bwMode="auto">
            <a:xfrm>
              <a:off x="650966" y="4643846"/>
              <a:ext cx="758101" cy="731520"/>
            </a:xfrm>
            <a:prstGeom prst="rect">
              <a:avLst/>
            </a:prstGeom>
            <a:noFill/>
          </p:spPr>
        </p:pic>
        <p:sp>
          <p:nvSpPr>
            <p:cNvPr id="6" name="TextBox 5"/>
            <p:cNvSpPr txBox="1"/>
            <p:nvPr/>
          </p:nvSpPr>
          <p:spPr>
            <a:xfrm>
              <a:off x="3211286" y="6335486"/>
              <a:ext cx="2667000" cy="400110"/>
            </a:xfrm>
            <a:prstGeom prst="rect">
              <a:avLst/>
            </a:prstGeom>
            <a:noFill/>
          </p:spPr>
          <p:txBody>
            <a:bodyPr wrap="square" rtlCol="0">
              <a:spAutoFit/>
            </a:bodyPr>
            <a:lstStyle/>
            <a:p>
              <a:r>
                <a:rPr lang="en-US" sz="2000" dirty="0" smtClean="0">
                  <a:latin typeface="Arial" pitchFamily="34" charset="0"/>
                  <a:cs typeface="Arial" pitchFamily="34" charset="0"/>
                </a:rPr>
                <a:t>  </a:t>
              </a:r>
              <a:r>
                <a:rPr lang="en-US" sz="2000" b="1" dirty="0" smtClean="0">
                  <a:solidFill>
                    <a:srgbClr val="1E4649"/>
                  </a:solidFill>
                  <a:latin typeface="Arial" pitchFamily="34" charset="0"/>
                  <a:cs typeface="Arial" pitchFamily="34" charset="0"/>
                </a:rPr>
                <a:t>Functional Scaling</a:t>
              </a:r>
            </a:p>
          </p:txBody>
        </p:sp>
        <p:sp>
          <p:nvSpPr>
            <p:cNvPr id="26" name="TextBox 25"/>
            <p:cNvSpPr txBox="1"/>
            <p:nvPr/>
          </p:nvSpPr>
          <p:spPr>
            <a:xfrm>
              <a:off x="3211286" y="1915886"/>
              <a:ext cx="2667000" cy="400110"/>
            </a:xfrm>
            <a:prstGeom prst="rect">
              <a:avLst/>
            </a:prstGeom>
            <a:noFill/>
          </p:spPr>
          <p:txBody>
            <a:bodyPr wrap="square" rtlCol="0">
              <a:spAutoFit/>
            </a:bodyPr>
            <a:lstStyle/>
            <a:p>
              <a:pPr algn="ctr"/>
              <a:r>
                <a:rPr lang="en-US" sz="2000" dirty="0" smtClean="0">
                  <a:latin typeface="Arial" pitchFamily="34" charset="0"/>
                  <a:cs typeface="Arial" pitchFamily="34" charset="0"/>
                </a:rPr>
                <a:t>  </a:t>
              </a:r>
              <a:r>
                <a:rPr lang="en-US" sz="2000" b="1" dirty="0" smtClean="0">
                  <a:solidFill>
                    <a:srgbClr val="1E4649"/>
                  </a:solidFill>
                  <a:latin typeface="Arial" pitchFamily="34" charset="0"/>
                  <a:cs typeface="Arial" pitchFamily="34" charset="0"/>
                </a:rPr>
                <a:t>Vertical Scaling</a:t>
              </a:r>
              <a:endParaRPr lang="en-US" sz="2000" dirty="0">
                <a:latin typeface="Arial" pitchFamily="34" charset="0"/>
                <a:cs typeface="Arial" pitchFamily="34" charset="0"/>
              </a:endParaRPr>
            </a:p>
          </p:txBody>
        </p:sp>
        <p:pic>
          <p:nvPicPr>
            <p:cNvPr id="88066" name="Picture 2" descr="Red ladder up to cloudy sky"/>
            <p:cNvPicPr>
              <a:picLocks noChangeAspect="1" noChangeArrowheads="1"/>
            </p:cNvPicPr>
            <p:nvPr/>
          </p:nvPicPr>
          <p:blipFill>
            <a:blip r:embed="rId5" cstate="print"/>
            <a:srcRect/>
            <a:stretch>
              <a:fillRect/>
            </a:stretch>
          </p:blipFill>
          <p:spPr bwMode="auto">
            <a:xfrm>
              <a:off x="4049486" y="2373086"/>
              <a:ext cx="914401" cy="914400"/>
            </a:xfrm>
            <a:prstGeom prst="rect">
              <a:avLst/>
            </a:prstGeom>
            <a:noFill/>
          </p:spPr>
        </p:pic>
        <p:sp>
          <p:nvSpPr>
            <p:cNvPr id="23" name="TextBox 22"/>
            <p:cNvSpPr txBox="1"/>
            <p:nvPr/>
          </p:nvSpPr>
          <p:spPr>
            <a:xfrm>
              <a:off x="696686" y="5497286"/>
              <a:ext cx="2420856" cy="400110"/>
            </a:xfrm>
            <a:prstGeom prst="rect">
              <a:avLst/>
            </a:prstGeom>
            <a:noFill/>
          </p:spPr>
          <p:txBody>
            <a:bodyPr wrap="none" rtlCol="0">
              <a:spAutoFit/>
            </a:bodyPr>
            <a:lstStyle/>
            <a:p>
              <a:r>
                <a:rPr lang="en-US" sz="2000" b="1" dirty="0" smtClean="0">
                  <a:solidFill>
                    <a:srgbClr val="1E4649"/>
                  </a:solidFill>
                  <a:latin typeface="Arial" pitchFamily="34" charset="0"/>
                  <a:cs typeface="Arial" pitchFamily="34" charset="0"/>
                </a:rPr>
                <a:t>Horizontal Scaling</a:t>
              </a:r>
            </a:p>
          </p:txBody>
        </p:sp>
        <p:pic>
          <p:nvPicPr>
            <p:cNvPr id="27" name="Picture 2" descr="D:\LocalProfiles\FAIR_S\Local Settings\Temporary Internet Files\Content.IE5\SBKJAQF1\MC900411406[1].wmf"/>
            <p:cNvPicPr>
              <a:picLocks noChangeAspect="1" noChangeArrowheads="1"/>
            </p:cNvPicPr>
            <p:nvPr/>
          </p:nvPicPr>
          <p:blipFill>
            <a:blip r:embed="rId4" cstate="print"/>
            <a:srcRect/>
            <a:stretch>
              <a:fillRect/>
            </a:stretch>
          </p:blipFill>
          <p:spPr bwMode="auto">
            <a:xfrm>
              <a:off x="6335486" y="4659086"/>
              <a:ext cx="758101" cy="731520"/>
            </a:xfrm>
            <a:prstGeom prst="rect">
              <a:avLst/>
            </a:prstGeom>
            <a:noFill/>
          </p:spPr>
        </p:pic>
        <p:pic>
          <p:nvPicPr>
            <p:cNvPr id="28" name="Picture 2" descr="D:\LocalProfiles\FAIR_S\Local Settings\Temporary Internet Files\Content.IE5\SBKJAQF1\MC900411406[1].wmf"/>
            <p:cNvPicPr>
              <a:picLocks noChangeAspect="1" noChangeArrowheads="1"/>
            </p:cNvPicPr>
            <p:nvPr/>
          </p:nvPicPr>
          <p:blipFill>
            <a:blip r:embed="rId4" cstate="print"/>
            <a:srcRect/>
            <a:stretch>
              <a:fillRect/>
            </a:stretch>
          </p:blipFill>
          <p:spPr bwMode="auto">
            <a:xfrm>
              <a:off x="7893865" y="4643846"/>
              <a:ext cx="758101" cy="731520"/>
            </a:xfrm>
            <a:prstGeom prst="rect">
              <a:avLst/>
            </a:prstGeom>
            <a:noFill/>
          </p:spPr>
        </p:pic>
        <p:sp>
          <p:nvSpPr>
            <p:cNvPr id="30" name="Up Arrow 29"/>
            <p:cNvSpPr/>
            <p:nvPr/>
          </p:nvSpPr>
          <p:spPr bwMode="auto">
            <a:xfrm rot="5400000">
              <a:off x="7204166" y="4765766"/>
              <a:ext cx="533400" cy="533400"/>
            </a:xfrm>
            <a:prstGeom prst="upArrow">
              <a:avLst>
                <a:gd name="adj1" fmla="val 50000"/>
                <a:gd name="adj2" fmla="val 53174"/>
              </a:avLst>
            </a:prstGeom>
            <a:solidFill>
              <a:srgbClr val="1E4649"/>
            </a:solidFill>
            <a:ln w="12700" cap="flat" cmpd="sng" algn="ctr">
              <a:solidFill>
                <a:srgbClr val="1E464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a:endParaRPr>
            </a:p>
          </p:txBody>
        </p:sp>
        <p:sp>
          <p:nvSpPr>
            <p:cNvPr id="24" name="Up Arrow 23"/>
            <p:cNvSpPr/>
            <p:nvPr/>
          </p:nvSpPr>
          <p:spPr bwMode="auto">
            <a:xfrm rot="10800000">
              <a:off x="4298410" y="5649684"/>
              <a:ext cx="533400" cy="685801"/>
            </a:xfrm>
            <a:prstGeom prst="upArrow">
              <a:avLst>
                <a:gd name="adj1" fmla="val 50000"/>
                <a:gd name="adj2" fmla="val 53174"/>
              </a:avLst>
            </a:prstGeom>
            <a:solidFill>
              <a:srgbClr val="1E4649"/>
            </a:solidFill>
            <a:ln w="12700" cap="flat" cmpd="sng" algn="ctr">
              <a:solidFill>
                <a:srgbClr val="1E464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New Roman"/>
              </a:endParaRPr>
            </a:p>
          </p:txBody>
        </p:sp>
      </p:gr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19200"/>
            <a:ext cx="9144000" cy="762000"/>
          </a:xfrm>
        </p:spPr>
        <p:txBody>
          <a:bodyPr/>
          <a:lstStyle/>
          <a:p>
            <a:r>
              <a:rPr lang="en-US" b="1" dirty="0" smtClean="0">
                <a:solidFill>
                  <a:schemeClr val="accent1">
                    <a:lumMod val="25000"/>
                  </a:schemeClr>
                </a:solidFill>
                <a:latin typeface="Arial" pitchFamily="34" charset="0"/>
                <a:cs typeface="Arial" pitchFamily="34" charset="0"/>
              </a:rPr>
              <a:t>Factors Affecting Scale Up</a:t>
            </a:r>
            <a:endParaRPr lang="en-US" dirty="0">
              <a:solidFill>
                <a:schemeClr val="accent1">
                  <a:lumMod val="25000"/>
                </a:schemeClr>
              </a:solidFill>
            </a:endParaRPr>
          </a:p>
        </p:txBody>
      </p:sp>
      <p:grpSp>
        <p:nvGrpSpPr>
          <p:cNvPr id="3" name="Group 2" descr="&#10;Intermediary organization role: conducting visioning and planning exercises; project evaluation and process&#10;documentation; political mapping and stakeholder assessment; coalition building; design and conduct of advocacy&#10;campaigns; fundraising; forming innovative partnerships. (Cooley and Kohl)&#10;&#10;&#10;&#10;&#10;&#10;&#10; 1 Simmons R, Shiffman, J. Scaling-up health service innovations: A framework for action. In Simmons R, Fajans P, Ghiron L (Eds.), Scaling-up health delivery: From pilot innovations to policies and programmes. Geneva, Switzerland: World Heath Organization, 2007.&#10;&#10;&#10;Cooley  L, Kohl R. Scaling Up: From Vision to Large Scale Change --A Management Framework for Practitioners. Management Science International. Washington DC, March 2006.&#10;&#10;McCannon CJ, Berwick D, Massoud MR. The Science of Large Scale Change. JAMA. 2007; 298(16):1937-1939. http://jama.ama-assn.org/cgi/content/full/298/16/1937. &#10;&#10;Yuan CT, Nembhard IM, Stern AF, Brush JE, Krumholz HM, Bradley EH.  Blueprint for the Dissemination of Evidence-Based Practices in Health Care. The Commonwealth Fund. Issue Brief, May 2010.&#10;"/>
          <p:cNvGrpSpPr/>
          <p:nvPr/>
        </p:nvGrpSpPr>
        <p:grpSpPr>
          <a:xfrm>
            <a:off x="762000" y="2133600"/>
            <a:ext cx="7924800" cy="4343400"/>
            <a:chOff x="762000" y="2133600"/>
            <a:chExt cx="7924800" cy="4343400"/>
          </a:xfrm>
        </p:grpSpPr>
        <p:sp>
          <p:nvSpPr>
            <p:cNvPr id="5" name="Rounded Rectangle 4"/>
            <p:cNvSpPr/>
            <p:nvPr/>
          </p:nvSpPr>
          <p:spPr bwMode="auto">
            <a:xfrm>
              <a:off x="3810000" y="3733800"/>
              <a:ext cx="1676400" cy="1143000"/>
            </a:xfrm>
            <a:prstGeom prst="roundRect">
              <a:avLst/>
            </a:prstGeom>
            <a:solidFill>
              <a:srgbClr val="1E4649"/>
            </a:solidFill>
            <a:ln w="12700"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800" b="1" dirty="0" smtClean="0">
                  <a:solidFill>
                    <a:schemeClr val="bg1"/>
                  </a:solidFill>
                  <a:latin typeface="Arial" pitchFamily="34" charset="0"/>
                  <a:cs typeface="Arial" pitchFamily="34" charset="0"/>
                </a:rPr>
                <a:t>SCALE UP</a:t>
              </a:r>
              <a:endParaRPr kumimoji="0" lang="en-US" sz="2800" b="1" i="0" u="none" strike="noStrike" cap="none" normalizeH="0" baseline="0" dirty="0" smtClean="0">
                <a:ln>
                  <a:noFill/>
                </a:ln>
                <a:solidFill>
                  <a:schemeClr val="bg1"/>
                </a:solidFill>
                <a:effectLst/>
                <a:latin typeface="Arial" pitchFamily="34" charset="0"/>
                <a:cs typeface="Arial" pitchFamily="34" charset="0"/>
              </a:endParaRPr>
            </a:p>
          </p:txBody>
        </p:sp>
        <p:sp>
          <p:nvSpPr>
            <p:cNvPr id="6" name="Rounded Rectangle 5"/>
            <p:cNvSpPr/>
            <p:nvPr/>
          </p:nvSpPr>
          <p:spPr bwMode="auto">
            <a:xfrm>
              <a:off x="762000" y="2514600"/>
              <a:ext cx="2286000" cy="914400"/>
            </a:xfrm>
            <a:prstGeom prst="roundRect">
              <a:avLst/>
            </a:prstGeom>
            <a:solidFill>
              <a:schemeClr val="bg1">
                <a:lumMod val="95000"/>
              </a:schemeClr>
            </a:solidFill>
            <a:ln w="12700"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spcBef>
                  <a:spcPct val="0"/>
                </a:spcBef>
                <a:spcAft>
                  <a:spcPct val="0"/>
                </a:spcAft>
                <a:buClrTx/>
                <a:buSzTx/>
                <a:buFontTx/>
                <a:buNone/>
                <a:tabLst/>
              </a:pPr>
              <a:r>
                <a:rPr kumimoji="0" lang="en-US" sz="2000" b="1" i="0" u="none" strike="noStrike" cap="none" normalizeH="0" baseline="0" dirty="0" smtClean="0">
                  <a:ln>
                    <a:noFill/>
                  </a:ln>
                  <a:solidFill>
                    <a:srgbClr val="003399"/>
                  </a:solidFill>
                  <a:effectLst/>
                  <a:latin typeface="Arial" pitchFamily="34" charset="0"/>
                  <a:cs typeface="Arial" pitchFamily="34" charset="0"/>
                </a:rPr>
                <a:t>The Innovator</a:t>
              </a:r>
            </a:p>
          </p:txBody>
        </p:sp>
        <p:sp>
          <p:nvSpPr>
            <p:cNvPr id="7" name="Rounded Rectangle 6"/>
            <p:cNvSpPr/>
            <p:nvPr/>
          </p:nvSpPr>
          <p:spPr bwMode="auto">
            <a:xfrm>
              <a:off x="4953000" y="5562600"/>
              <a:ext cx="2286000" cy="914400"/>
            </a:xfrm>
            <a:prstGeom prst="roundRect">
              <a:avLst/>
            </a:prstGeom>
            <a:solidFill>
              <a:schemeClr val="bg1">
                <a:lumMod val="95000"/>
              </a:schemeClr>
            </a:solidFill>
            <a:ln w="12700"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000" b="1" dirty="0" smtClean="0">
                  <a:solidFill>
                    <a:srgbClr val="00B0F0"/>
                  </a:solidFill>
                  <a:latin typeface="Arial" pitchFamily="34" charset="0"/>
                  <a:cs typeface="Arial" pitchFamily="34" charset="0"/>
                </a:rPr>
                <a:t>Stakeholder </a:t>
              </a:r>
              <a:r>
                <a:rPr kumimoji="0" lang="en-US" sz="2000" b="1" i="0" u="none" strike="noStrike" cap="none" normalizeH="0" baseline="0" dirty="0" smtClean="0">
                  <a:ln>
                    <a:noFill/>
                  </a:ln>
                  <a:solidFill>
                    <a:srgbClr val="00B0F0"/>
                  </a:solidFill>
                  <a:effectLst/>
                  <a:latin typeface="Arial" pitchFamily="34" charset="0"/>
                  <a:cs typeface="Arial" pitchFamily="34" charset="0"/>
                </a:rPr>
                <a:t>Organizations</a:t>
              </a:r>
            </a:p>
          </p:txBody>
        </p:sp>
        <p:sp>
          <p:nvSpPr>
            <p:cNvPr id="8" name="Rounded Rectangle 7"/>
            <p:cNvSpPr/>
            <p:nvPr/>
          </p:nvSpPr>
          <p:spPr bwMode="auto">
            <a:xfrm>
              <a:off x="3505200" y="2133600"/>
              <a:ext cx="2286000" cy="914400"/>
            </a:xfrm>
            <a:prstGeom prst="roundRect">
              <a:avLst/>
            </a:prstGeom>
            <a:solidFill>
              <a:schemeClr val="bg1">
                <a:lumMod val="95000"/>
              </a:schemeClr>
            </a:solidFill>
            <a:ln w="12700"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669900"/>
                  </a:solidFill>
                  <a:effectLst/>
                  <a:latin typeface="Arial" pitchFamily="34" charset="0"/>
                  <a:cs typeface="Arial" pitchFamily="34" charset="0"/>
                </a:rPr>
                <a:t>The Innovation</a:t>
              </a:r>
            </a:p>
          </p:txBody>
        </p:sp>
        <p:sp>
          <p:nvSpPr>
            <p:cNvPr id="9" name="Rounded Rectangle 8"/>
            <p:cNvSpPr/>
            <p:nvPr/>
          </p:nvSpPr>
          <p:spPr bwMode="auto">
            <a:xfrm>
              <a:off x="6096000" y="4038600"/>
              <a:ext cx="2286000" cy="914400"/>
            </a:xfrm>
            <a:prstGeom prst="roundRect">
              <a:avLst/>
            </a:prstGeom>
            <a:solidFill>
              <a:schemeClr val="bg1">
                <a:lumMod val="95000"/>
              </a:schemeClr>
            </a:solidFill>
            <a:ln w="12700"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ctr" anchorCtr="0" compatLnSpc="1">
              <a:prstTxWarp prst="textNoShape">
                <a:avLst/>
              </a:prstTxWarp>
            </a:bodyPr>
            <a:lstStyle/>
            <a:p>
              <a:pPr algn="ctr" eaLnBrk="0" hangingPunct="0"/>
              <a:r>
                <a:rPr lang="en-US" sz="2000" b="1" dirty="0" smtClean="0">
                  <a:solidFill>
                    <a:srgbClr val="800000"/>
                  </a:solidFill>
                  <a:latin typeface="Arial" pitchFamily="34" charset="0"/>
                  <a:cs typeface="Arial" pitchFamily="34" charset="0"/>
                </a:rPr>
                <a:t>Scaling Organizations</a:t>
              </a:r>
              <a:endParaRPr kumimoji="0" lang="en-US" sz="2000" b="0" i="0" u="none" strike="noStrike" cap="none" normalizeH="0" baseline="0" dirty="0" smtClean="0">
                <a:ln>
                  <a:noFill/>
                </a:ln>
                <a:solidFill>
                  <a:srgbClr val="1E4649"/>
                </a:solidFill>
                <a:effectLst/>
                <a:latin typeface="Arial" pitchFamily="34" charset="0"/>
                <a:cs typeface="Arial" pitchFamily="34" charset="0"/>
              </a:endParaRPr>
            </a:p>
          </p:txBody>
        </p:sp>
        <p:sp>
          <p:nvSpPr>
            <p:cNvPr id="10" name="Rounded Rectangle 9"/>
            <p:cNvSpPr/>
            <p:nvPr/>
          </p:nvSpPr>
          <p:spPr bwMode="auto">
            <a:xfrm>
              <a:off x="1600200" y="5562600"/>
              <a:ext cx="2514600" cy="914400"/>
            </a:xfrm>
            <a:prstGeom prst="roundRect">
              <a:avLst/>
            </a:prstGeom>
            <a:solidFill>
              <a:schemeClr val="bg1">
                <a:lumMod val="95000"/>
              </a:schemeClr>
            </a:solidFill>
            <a:ln w="12700"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ctr" anchorCtr="0" compatLnSpc="1">
              <a:prstTxWarp prst="textNoShape">
                <a:avLst/>
              </a:prstTxWarp>
            </a:bodyPr>
            <a:lstStyle/>
            <a:p>
              <a:pPr algn="ctr" eaLnBrk="0" hangingPunct="0"/>
              <a:r>
                <a:rPr lang="en-US" sz="2000" b="1" dirty="0" smtClean="0">
                  <a:solidFill>
                    <a:srgbClr val="CC3300"/>
                  </a:solidFill>
                  <a:latin typeface="Arial" pitchFamily="34" charset="0"/>
                  <a:cs typeface="Arial" pitchFamily="34" charset="0"/>
                </a:rPr>
                <a:t>Policy and Market Environments</a:t>
              </a:r>
            </a:p>
          </p:txBody>
        </p:sp>
        <p:sp>
          <p:nvSpPr>
            <p:cNvPr id="11" name="Rounded Rectangle 10"/>
            <p:cNvSpPr/>
            <p:nvPr/>
          </p:nvSpPr>
          <p:spPr bwMode="auto">
            <a:xfrm>
              <a:off x="6400800" y="2514600"/>
              <a:ext cx="2286000" cy="914400"/>
            </a:xfrm>
            <a:prstGeom prst="roundRect">
              <a:avLst/>
            </a:prstGeom>
            <a:solidFill>
              <a:schemeClr val="bg1">
                <a:lumMod val="95000"/>
              </a:schemeClr>
            </a:solidFill>
            <a:ln w="12700"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7030A0"/>
                  </a:solidFill>
                  <a:effectLst/>
                  <a:latin typeface="Arial" pitchFamily="34" charset="0"/>
                  <a:cs typeface="Arial" pitchFamily="34" charset="0"/>
                </a:rPr>
                <a:t>Adopting</a:t>
              </a:r>
              <a:r>
                <a:rPr kumimoji="0" lang="en-US" sz="2000" b="1" i="0" u="none" strike="noStrike" cap="none" normalizeH="0" dirty="0" smtClean="0">
                  <a:ln>
                    <a:noFill/>
                  </a:ln>
                  <a:solidFill>
                    <a:srgbClr val="7030A0"/>
                  </a:solidFill>
                  <a:effectLst/>
                  <a:latin typeface="Arial" pitchFamily="34" charset="0"/>
                  <a:cs typeface="Arial" pitchFamily="34" charset="0"/>
                </a:rPr>
                <a:t> Organizations</a:t>
              </a:r>
              <a:endParaRPr kumimoji="0" lang="en-US" sz="2000" b="1" i="0" u="none" strike="noStrike" cap="none" normalizeH="0" baseline="0" dirty="0" smtClean="0">
                <a:ln>
                  <a:noFill/>
                </a:ln>
                <a:solidFill>
                  <a:srgbClr val="7030A0"/>
                </a:solidFill>
                <a:effectLst/>
                <a:latin typeface="Arial" pitchFamily="34" charset="0"/>
                <a:cs typeface="Arial" pitchFamily="34" charset="0"/>
              </a:endParaRPr>
            </a:p>
          </p:txBody>
        </p:sp>
        <p:cxnSp>
          <p:nvCxnSpPr>
            <p:cNvPr id="13" name="Straight Arrow Connector 12"/>
            <p:cNvCxnSpPr>
              <a:stCxn id="6" idx="3"/>
            </p:cNvCxnSpPr>
            <p:nvPr/>
          </p:nvCxnSpPr>
          <p:spPr bwMode="auto">
            <a:xfrm>
              <a:off x="3048000" y="2971800"/>
              <a:ext cx="838200" cy="762000"/>
            </a:xfrm>
            <a:prstGeom prst="straightConnector1">
              <a:avLst/>
            </a:prstGeom>
            <a:solidFill>
              <a:schemeClr val="accent1"/>
            </a:solidFill>
            <a:ln w="25400" cap="flat" cmpd="sng" algn="ctr">
              <a:solidFill>
                <a:srgbClr val="1E4649"/>
              </a:solidFill>
              <a:prstDash val="solid"/>
              <a:round/>
              <a:headEnd type="none" w="med" len="med"/>
              <a:tailEnd type="arrow"/>
            </a:ln>
            <a:effectLst/>
          </p:spPr>
        </p:cxnSp>
        <p:cxnSp>
          <p:nvCxnSpPr>
            <p:cNvPr id="15" name="Straight Arrow Connector 14"/>
            <p:cNvCxnSpPr>
              <a:stCxn id="7" idx="0"/>
            </p:cNvCxnSpPr>
            <p:nvPr/>
          </p:nvCxnSpPr>
          <p:spPr bwMode="auto">
            <a:xfrm rot="16200000" flipV="1">
              <a:off x="5181600" y="4648200"/>
              <a:ext cx="685800" cy="1143000"/>
            </a:xfrm>
            <a:prstGeom prst="straightConnector1">
              <a:avLst/>
            </a:prstGeom>
            <a:solidFill>
              <a:schemeClr val="accent1"/>
            </a:solidFill>
            <a:ln w="25400" cap="flat" cmpd="sng" algn="ctr">
              <a:solidFill>
                <a:srgbClr val="1E4649"/>
              </a:solidFill>
              <a:prstDash val="solid"/>
              <a:round/>
              <a:headEnd type="none" w="med" len="med"/>
              <a:tailEnd type="arrow"/>
            </a:ln>
            <a:effectLst/>
          </p:spPr>
        </p:cxnSp>
        <p:cxnSp>
          <p:nvCxnSpPr>
            <p:cNvPr id="18" name="Straight Arrow Connector 17"/>
            <p:cNvCxnSpPr>
              <a:stCxn id="11" idx="1"/>
            </p:cNvCxnSpPr>
            <p:nvPr/>
          </p:nvCxnSpPr>
          <p:spPr bwMode="auto">
            <a:xfrm rot="10800000" flipV="1">
              <a:off x="5334000" y="2971800"/>
              <a:ext cx="1066800" cy="762000"/>
            </a:xfrm>
            <a:prstGeom prst="straightConnector1">
              <a:avLst/>
            </a:prstGeom>
            <a:solidFill>
              <a:schemeClr val="accent1"/>
            </a:solidFill>
            <a:ln w="25400" cap="flat" cmpd="sng" algn="ctr">
              <a:solidFill>
                <a:srgbClr val="1E4649"/>
              </a:solidFill>
              <a:prstDash val="solid"/>
              <a:round/>
              <a:headEnd type="none" w="med" len="med"/>
              <a:tailEnd type="arrow"/>
            </a:ln>
            <a:effectLst/>
          </p:spPr>
        </p:cxnSp>
        <p:cxnSp>
          <p:nvCxnSpPr>
            <p:cNvPr id="19" name="Straight Arrow Connector 18"/>
            <p:cNvCxnSpPr>
              <a:stCxn id="9" idx="1"/>
            </p:cNvCxnSpPr>
            <p:nvPr/>
          </p:nvCxnSpPr>
          <p:spPr bwMode="auto">
            <a:xfrm rot="10800000">
              <a:off x="5486400" y="4343400"/>
              <a:ext cx="609600" cy="152400"/>
            </a:xfrm>
            <a:prstGeom prst="straightConnector1">
              <a:avLst/>
            </a:prstGeom>
            <a:solidFill>
              <a:schemeClr val="accent1"/>
            </a:solidFill>
            <a:ln w="25400" cap="flat" cmpd="sng" algn="ctr">
              <a:solidFill>
                <a:srgbClr val="1E4649"/>
              </a:solidFill>
              <a:prstDash val="solid"/>
              <a:round/>
              <a:headEnd type="none" w="med" len="med"/>
              <a:tailEnd type="arrow"/>
            </a:ln>
            <a:effectLst/>
          </p:spPr>
        </p:cxnSp>
        <p:cxnSp>
          <p:nvCxnSpPr>
            <p:cNvPr id="20" name="Straight Arrow Connector 19"/>
            <p:cNvCxnSpPr>
              <a:stCxn id="10" idx="0"/>
            </p:cNvCxnSpPr>
            <p:nvPr/>
          </p:nvCxnSpPr>
          <p:spPr bwMode="auto">
            <a:xfrm rot="5400000" flipH="1" flipV="1">
              <a:off x="3105150" y="4629150"/>
              <a:ext cx="685800" cy="1181100"/>
            </a:xfrm>
            <a:prstGeom prst="straightConnector1">
              <a:avLst/>
            </a:prstGeom>
            <a:solidFill>
              <a:schemeClr val="accent1"/>
            </a:solidFill>
            <a:ln w="25400" cap="flat" cmpd="sng" algn="ctr">
              <a:solidFill>
                <a:srgbClr val="1E4649"/>
              </a:solidFill>
              <a:prstDash val="solid"/>
              <a:round/>
              <a:headEnd type="none" w="med" len="med"/>
              <a:tailEnd type="arrow"/>
            </a:ln>
            <a:effectLst/>
          </p:spPr>
        </p:cxnSp>
        <p:cxnSp>
          <p:nvCxnSpPr>
            <p:cNvPr id="32" name="Straight Arrow Connector 31"/>
            <p:cNvCxnSpPr>
              <a:stCxn id="8" idx="2"/>
              <a:endCxn id="5" idx="0"/>
            </p:cNvCxnSpPr>
            <p:nvPr/>
          </p:nvCxnSpPr>
          <p:spPr bwMode="auto">
            <a:xfrm rot="5400000">
              <a:off x="4305300" y="3390900"/>
              <a:ext cx="685800" cy="1588"/>
            </a:xfrm>
            <a:prstGeom prst="straightConnector1">
              <a:avLst/>
            </a:prstGeom>
            <a:solidFill>
              <a:schemeClr val="accent1"/>
            </a:solidFill>
            <a:ln w="25400" cap="flat" cmpd="sng" algn="ctr">
              <a:solidFill>
                <a:srgbClr val="1E4649"/>
              </a:solidFill>
              <a:prstDash val="solid"/>
              <a:round/>
              <a:headEnd type="none" w="med" len="med"/>
              <a:tailEnd type="arrow"/>
            </a:ln>
            <a:effectLst/>
          </p:spPr>
        </p:cxnSp>
        <p:sp>
          <p:nvSpPr>
            <p:cNvPr id="16" name="Rounded Rectangle 15"/>
            <p:cNvSpPr/>
            <p:nvPr/>
          </p:nvSpPr>
          <p:spPr bwMode="auto">
            <a:xfrm>
              <a:off x="990600" y="4114800"/>
              <a:ext cx="2286000" cy="914400"/>
            </a:xfrm>
            <a:prstGeom prst="roundRect">
              <a:avLst/>
            </a:prstGeom>
            <a:solidFill>
              <a:schemeClr val="bg1">
                <a:lumMod val="95000"/>
              </a:schemeClr>
            </a:solidFill>
            <a:ln w="12700"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C00FF"/>
                  </a:solidFill>
                  <a:effectLst/>
                  <a:latin typeface="Arial" pitchFamily="34" charset="0"/>
                  <a:cs typeface="Arial" pitchFamily="34" charset="0"/>
                </a:rPr>
                <a:t>Methods for Scaling</a:t>
              </a:r>
              <a:endParaRPr kumimoji="0" lang="en-US" sz="2000" b="0" i="0" u="none" strike="noStrike" cap="none" normalizeH="0" baseline="0" dirty="0" smtClean="0">
                <a:ln>
                  <a:noFill/>
                </a:ln>
                <a:solidFill>
                  <a:srgbClr val="1E4649"/>
                </a:solidFill>
                <a:effectLst/>
                <a:latin typeface="Arial" pitchFamily="34" charset="0"/>
                <a:cs typeface="Arial" pitchFamily="34" charset="0"/>
              </a:endParaRPr>
            </a:p>
          </p:txBody>
        </p:sp>
        <p:cxnSp>
          <p:nvCxnSpPr>
            <p:cNvPr id="25" name="Straight Arrow Connector 24"/>
            <p:cNvCxnSpPr>
              <a:stCxn id="16" idx="3"/>
              <a:endCxn id="5" idx="1"/>
            </p:cNvCxnSpPr>
            <p:nvPr/>
          </p:nvCxnSpPr>
          <p:spPr bwMode="auto">
            <a:xfrm flipV="1">
              <a:off x="3276600" y="4305300"/>
              <a:ext cx="533400" cy="266700"/>
            </a:xfrm>
            <a:prstGeom prst="straightConnector1">
              <a:avLst/>
            </a:prstGeom>
            <a:solidFill>
              <a:schemeClr val="accent1"/>
            </a:solidFill>
            <a:ln w="25400" cap="flat" cmpd="sng" algn="ctr">
              <a:solidFill>
                <a:srgbClr val="1E4649"/>
              </a:solidFill>
              <a:prstDash val="solid"/>
              <a:round/>
              <a:headEnd type="none" w="med" len="med"/>
              <a:tailEnd type="arrow"/>
            </a:ln>
            <a:effectLst/>
          </p:spPr>
        </p:cxnSp>
      </p:gr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1295400"/>
            <a:ext cx="6858000" cy="960438"/>
          </a:xfrm>
        </p:spPr>
        <p:txBody>
          <a:bodyPr/>
          <a:lstStyle/>
          <a:p>
            <a:r>
              <a:rPr lang="en-US" b="1" dirty="0" smtClean="0">
                <a:solidFill>
                  <a:schemeClr val="accent1">
                    <a:lumMod val="25000"/>
                  </a:schemeClr>
                </a:solidFill>
                <a:latin typeface="Arial" pitchFamily="34" charset="0"/>
                <a:cs typeface="Arial" pitchFamily="34" charset="0"/>
              </a:rPr>
              <a:t>Is the </a:t>
            </a:r>
            <a:r>
              <a:rPr lang="en-US" b="1" dirty="0" smtClean="0">
                <a:solidFill>
                  <a:srgbClr val="669900"/>
                </a:solidFill>
                <a:latin typeface="Arial" pitchFamily="34" charset="0"/>
                <a:cs typeface="Arial" pitchFamily="34" charset="0"/>
              </a:rPr>
              <a:t>Innovation</a:t>
            </a:r>
            <a:r>
              <a:rPr lang="en-US" b="1" dirty="0" smtClean="0">
                <a:solidFill>
                  <a:srgbClr val="FF0000"/>
                </a:solidFill>
                <a:latin typeface="Arial" pitchFamily="34" charset="0"/>
                <a:cs typeface="Arial" pitchFamily="34" charset="0"/>
              </a:rPr>
              <a:t> </a:t>
            </a:r>
            <a:r>
              <a:rPr lang="en-US" b="1" dirty="0" smtClean="0">
                <a:solidFill>
                  <a:schemeClr val="accent1">
                    <a:lumMod val="25000"/>
                  </a:schemeClr>
                </a:solidFill>
                <a:latin typeface="Arial" pitchFamily="34" charset="0"/>
                <a:cs typeface="Arial" pitchFamily="34" charset="0"/>
              </a:rPr>
              <a:t>Ready </a:t>
            </a:r>
            <a:br>
              <a:rPr lang="en-US" b="1" dirty="0" smtClean="0">
                <a:solidFill>
                  <a:schemeClr val="accent1">
                    <a:lumMod val="25000"/>
                  </a:schemeClr>
                </a:solidFill>
                <a:latin typeface="Arial" pitchFamily="34" charset="0"/>
                <a:cs typeface="Arial" pitchFamily="34" charset="0"/>
              </a:rPr>
            </a:br>
            <a:r>
              <a:rPr lang="en-US" b="1" dirty="0" smtClean="0">
                <a:solidFill>
                  <a:schemeClr val="accent1">
                    <a:lumMod val="25000"/>
                  </a:schemeClr>
                </a:solidFill>
                <a:latin typeface="Arial" pitchFamily="34" charset="0"/>
                <a:cs typeface="Arial" pitchFamily="34" charset="0"/>
              </a:rPr>
              <a:t>for Scaling?</a:t>
            </a:r>
            <a:endParaRPr lang="en-US" b="1" dirty="0">
              <a:solidFill>
                <a:schemeClr val="accent1">
                  <a:lumMod val="25000"/>
                </a:schemeClr>
              </a:solidFill>
              <a:latin typeface="Arial" pitchFamily="34" charset="0"/>
              <a:cs typeface="Arial" pitchFamily="34" charset="0"/>
            </a:endParaRPr>
          </a:p>
        </p:txBody>
      </p:sp>
      <p:sp>
        <p:nvSpPr>
          <p:cNvPr id="3" name="Content Placeholder 2"/>
          <p:cNvSpPr>
            <a:spLocks noGrp="1"/>
          </p:cNvSpPr>
          <p:nvPr>
            <p:ph idx="1"/>
          </p:nvPr>
        </p:nvSpPr>
        <p:spPr>
          <a:xfrm>
            <a:off x="533400" y="2332038"/>
            <a:ext cx="8229600" cy="4525962"/>
          </a:xfrm>
        </p:spPr>
        <p:txBody>
          <a:bodyPr/>
          <a:lstStyle/>
          <a:p>
            <a:r>
              <a:rPr lang="en-US" sz="2800" b="1" dirty="0" smtClean="0">
                <a:solidFill>
                  <a:srgbClr val="006600"/>
                </a:solidFill>
                <a:latin typeface="Arial" pitchFamily="34" charset="0"/>
                <a:cs typeface="Arial" pitchFamily="34" charset="0"/>
              </a:rPr>
              <a:t>Credibility</a:t>
            </a:r>
          </a:p>
          <a:p>
            <a:r>
              <a:rPr lang="en-US" sz="2800" b="1" dirty="0" smtClean="0">
                <a:solidFill>
                  <a:srgbClr val="006600"/>
                </a:solidFill>
                <a:latin typeface="Arial" pitchFamily="34" charset="0"/>
                <a:cs typeface="Arial" pitchFamily="34" charset="0"/>
              </a:rPr>
              <a:t>Relevance and Compatibility</a:t>
            </a:r>
          </a:p>
          <a:p>
            <a:r>
              <a:rPr lang="en-US" sz="2800" b="1" dirty="0" smtClean="0">
                <a:solidFill>
                  <a:srgbClr val="006600"/>
                </a:solidFill>
                <a:latin typeface="Arial" pitchFamily="34" charset="0"/>
                <a:cs typeface="Arial" pitchFamily="34" charset="0"/>
              </a:rPr>
              <a:t>“</a:t>
            </a:r>
            <a:r>
              <a:rPr lang="en-US" sz="2800" b="1" dirty="0" err="1" smtClean="0">
                <a:solidFill>
                  <a:srgbClr val="006600"/>
                </a:solidFill>
                <a:latin typeface="Arial" pitchFamily="34" charset="0"/>
                <a:cs typeface="Arial" pitchFamily="34" charset="0"/>
              </a:rPr>
              <a:t>Trialability</a:t>
            </a:r>
            <a:r>
              <a:rPr lang="en-US" sz="2800" b="1" dirty="0" smtClean="0">
                <a:solidFill>
                  <a:srgbClr val="006600"/>
                </a:solidFill>
                <a:latin typeface="Arial" pitchFamily="34" charset="0"/>
                <a:cs typeface="Arial" pitchFamily="34" charset="0"/>
              </a:rPr>
              <a:t>” /Testable</a:t>
            </a:r>
          </a:p>
          <a:p>
            <a:r>
              <a:rPr lang="en-US" sz="2800" b="1" dirty="0" smtClean="0">
                <a:solidFill>
                  <a:srgbClr val="006600"/>
                </a:solidFill>
                <a:latin typeface="Arial" pitchFamily="34" charset="0"/>
                <a:cs typeface="Arial" pitchFamily="34" charset="0"/>
              </a:rPr>
              <a:t>Evidence</a:t>
            </a:r>
          </a:p>
          <a:p>
            <a:r>
              <a:rPr lang="en-US" sz="2800" b="1" dirty="0" smtClean="0">
                <a:solidFill>
                  <a:srgbClr val="006600"/>
                </a:solidFill>
                <a:latin typeface="Arial" pitchFamily="34" charset="0"/>
                <a:cs typeface="Arial" pitchFamily="34" charset="0"/>
              </a:rPr>
              <a:t>Clear benefits for each stakeholder group</a:t>
            </a:r>
          </a:p>
          <a:p>
            <a:r>
              <a:rPr lang="en-US" sz="2800" b="1" dirty="0" smtClean="0">
                <a:solidFill>
                  <a:srgbClr val="006600"/>
                </a:solidFill>
                <a:latin typeface="Arial" pitchFamily="34" charset="0"/>
                <a:cs typeface="Arial" pitchFamily="34" charset="0"/>
              </a:rPr>
              <a:t>Well- defined core components</a:t>
            </a:r>
          </a:p>
          <a:p>
            <a:r>
              <a:rPr lang="en-US" sz="2800" b="1" dirty="0" smtClean="0">
                <a:solidFill>
                  <a:srgbClr val="006600"/>
                </a:solidFill>
                <a:latin typeface="Arial" pitchFamily="34" charset="0"/>
                <a:cs typeface="Arial" pitchFamily="34" charset="0"/>
              </a:rPr>
              <a:t>Cost efficiency</a:t>
            </a:r>
          </a:p>
          <a:p>
            <a:r>
              <a:rPr lang="en-US" sz="2800" b="1" dirty="0" smtClean="0">
                <a:solidFill>
                  <a:srgbClr val="006600"/>
                </a:solidFill>
                <a:latin typeface="Arial" pitchFamily="34" charset="0"/>
                <a:cs typeface="Arial" pitchFamily="34" charset="0"/>
              </a:rPr>
              <a:t>Return on investment (ROI)</a:t>
            </a:r>
          </a:p>
          <a:p>
            <a:endParaRPr lang="en-US" sz="2800" b="1" dirty="0">
              <a:solidFill>
                <a:srgbClr val="669900"/>
              </a:solidFill>
              <a:latin typeface="Arial" pitchFamily="34" charset="0"/>
              <a:cs typeface="Arial" pitchFamily="34" charset="0"/>
            </a:endParaRPr>
          </a:p>
        </p:txBody>
      </p:sp>
      <p:pic>
        <p:nvPicPr>
          <p:cNvPr id="4" name="Picture 1" descr="Image of light bulb"/>
          <p:cNvPicPr>
            <a:picLocks noChangeAspect="1" noChangeArrowheads="1"/>
          </p:cNvPicPr>
          <p:nvPr/>
        </p:nvPicPr>
        <p:blipFill>
          <a:blip r:embed="rId3" cstate="print"/>
          <a:srcRect/>
          <a:stretch>
            <a:fillRect/>
          </a:stretch>
        </p:blipFill>
        <p:spPr bwMode="auto">
          <a:xfrm>
            <a:off x="7696200" y="2286000"/>
            <a:ext cx="1097280" cy="1095504"/>
          </a:xfrm>
          <a:prstGeom prst="rect">
            <a:avLst/>
          </a:prstGeom>
          <a:noFill/>
        </p:spPr>
      </p:pic>
      <p:sp>
        <p:nvSpPr>
          <p:cNvPr id="5" name="Rounded Rectangle 4"/>
          <p:cNvSpPr/>
          <p:nvPr/>
        </p:nvSpPr>
        <p:spPr bwMode="auto">
          <a:xfrm>
            <a:off x="152400" y="1295400"/>
            <a:ext cx="2286000" cy="914400"/>
          </a:xfrm>
          <a:prstGeom prst="roundRect">
            <a:avLst/>
          </a:prstGeom>
          <a:solidFill>
            <a:schemeClr val="bg1">
              <a:lumMod val="95000"/>
            </a:schemeClr>
          </a:solidFill>
          <a:ln w="12700"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669900"/>
                </a:solidFill>
                <a:effectLst/>
                <a:latin typeface="Arial" pitchFamily="34" charset="0"/>
                <a:cs typeface="Arial" pitchFamily="34" charset="0"/>
              </a:rPr>
              <a:t>The Innovation</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5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6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National_Summit_Presentation[1][1]</Template>
  <TotalTime>12179</TotalTime>
  <Words>2160</Words>
  <Application>Microsoft Macintosh PowerPoint</Application>
  <PresentationFormat>On-screen Show (4:3)</PresentationFormat>
  <Paragraphs>325</Paragraphs>
  <Slides>21</Slides>
  <Notes>21</Notes>
  <HiddenSlides>0</HiddenSlides>
  <MMClips>0</MMClips>
  <ScaleCrop>false</ScaleCrop>
  <HeadingPairs>
    <vt:vector size="6" baseType="variant">
      <vt:variant>
        <vt:lpstr>Theme</vt:lpstr>
      </vt:variant>
      <vt:variant>
        <vt:i4>6</vt:i4>
      </vt:variant>
      <vt:variant>
        <vt:lpstr>Embedded OLE Servers</vt:lpstr>
      </vt:variant>
      <vt:variant>
        <vt:i4>1</vt:i4>
      </vt:variant>
      <vt:variant>
        <vt:lpstr>Slide Titles</vt:lpstr>
      </vt:variant>
      <vt:variant>
        <vt:i4>21</vt:i4>
      </vt:variant>
    </vt:vector>
  </HeadingPairs>
  <TitlesOfParts>
    <vt:vector size="28" baseType="lpstr">
      <vt:lpstr>2_Default Design</vt:lpstr>
      <vt:lpstr>3_Default Design</vt:lpstr>
      <vt:lpstr>1_Default Design</vt:lpstr>
      <vt:lpstr>5_Default Design</vt:lpstr>
      <vt:lpstr>6_Default Design</vt:lpstr>
      <vt:lpstr>4_Default Design</vt:lpstr>
      <vt:lpstr>Bitmap Image</vt:lpstr>
      <vt:lpstr>The AHRQ Health Care Innovations Exchange:  Moving to Scale</vt:lpstr>
      <vt:lpstr>After Innovation–  Scale up and Spread</vt:lpstr>
      <vt:lpstr>Innovation Scaling</vt:lpstr>
      <vt:lpstr>PowerPoint Presentation</vt:lpstr>
      <vt:lpstr>Key Concepts</vt:lpstr>
      <vt:lpstr>Types of Scaling</vt:lpstr>
      <vt:lpstr>Types of Scaling</vt:lpstr>
      <vt:lpstr>Factors Affecting Scale Up</vt:lpstr>
      <vt:lpstr>Is the Innovation Ready  for Scaling?</vt:lpstr>
      <vt:lpstr>Is the Adopting Organization Ready for  the Innovation?</vt:lpstr>
      <vt:lpstr>Is the Innovator  Ready to Scale?</vt:lpstr>
      <vt:lpstr>What Roles Might  Scaling Organizations Have?</vt:lpstr>
      <vt:lpstr>What Methods can be  Used to Scale?</vt:lpstr>
      <vt:lpstr>Methods for Scaling </vt:lpstr>
      <vt:lpstr>Methods for Scaling </vt:lpstr>
      <vt:lpstr>How can Stakeholder Organizations  be Engaged?</vt:lpstr>
      <vt:lpstr>Does the Policy Environment Support the Innovation?</vt:lpstr>
      <vt:lpstr>Is the Market  Environment Supportive?</vt:lpstr>
      <vt:lpstr>Some Questions</vt:lpstr>
      <vt:lpstr>References</vt:lpstr>
      <vt:lpstr>References</vt:lpstr>
    </vt:vector>
  </TitlesOfParts>
  <Company>Westat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Westat</dc:creator>
  <cp:lastModifiedBy>Vanessa Graham</cp:lastModifiedBy>
  <cp:revision>1315</cp:revision>
  <dcterms:created xsi:type="dcterms:W3CDTF">2010-04-12T20:09:11Z</dcterms:created>
  <dcterms:modified xsi:type="dcterms:W3CDTF">2011-09-29T19:03:46Z</dcterms:modified>
</cp:coreProperties>
</file>