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embeddings/oleObject3.bin" ContentType="application/vnd.openxmlformats-officedocument.oleObject"/>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embeddings/oleObject4.bin" ContentType="application/vnd.openxmlformats-officedocument.oleObject"/>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9"/>
  </p:notesMasterIdLst>
  <p:handoutMasterIdLst>
    <p:handoutMasterId r:id="rId70"/>
  </p:handoutMasterIdLst>
  <p:sldIdLst>
    <p:sldId id="1053" r:id="rId2"/>
    <p:sldId id="1314" r:id="rId3"/>
    <p:sldId id="1315" r:id="rId4"/>
    <p:sldId id="1102" r:id="rId5"/>
    <p:sldId id="1281" r:id="rId6"/>
    <p:sldId id="1202" r:id="rId7"/>
    <p:sldId id="1392" r:id="rId8"/>
    <p:sldId id="1393" r:id="rId9"/>
    <p:sldId id="1404" r:id="rId10"/>
    <p:sldId id="1395" r:id="rId11"/>
    <p:sldId id="1396" r:id="rId12"/>
    <p:sldId id="1394" r:id="rId13"/>
    <p:sldId id="1369" r:id="rId14"/>
    <p:sldId id="1387" r:id="rId15"/>
    <p:sldId id="1388" r:id="rId16"/>
    <p:sldId id="1389" r:id="rId17"/>
    <p:sldId id="1390" r:id="rId18"/>
    <p:sldId id="1405" r:id="rId19"/>
    <p:sldId id="1407" r:id="rId20"/>
    <p:sldId id="1408" r:id="rId21"/>
    <p:sldId id="1391" r:id="rId22"/>
    <p:sldId id="1406" r:id="rId23"/>
    <p:sldId id="1401" r:id="rId24"/>
    <p:sldId id="1397" r:id="rId25"/>
    <p:sldId id="1319" r:id="rId26"/>
    <p:sldId id="1344" r:id="rId27"/>
    <p:sldId id="1283" r:id="rId28"/>
    <p:sldId id="1323" r:id="rId29"/>
    <p:sldId id="1324" r:id="rId30"/>
    <p:sldId id="1328" r:id="rId31"/>
    <p:sldId id="1327" r:id="rId32"/>
    <p:sldId id="1329" r:id="rId33"/>
    <p:sldId id="1325" r:id="rId34"/>
    <p:sldId id="1330" r:id="rId35"/>
    <p:sldId id="1215" r:id="rId36"/>
    <p:sldId id="1341" r:id="rId37"/>
    <p:sldId id="1335" r:id="rId38"/>
    <p:sldId id="1334" r:id="rId39"/>
    <p:sldId id="1331" r:id="rId40"/>
    <p:sldId id="1402" r:id="rId41"/>
    <p:sldId id="1340" r:id="rId42"/>
    <p:sldId id="1337" r:id="rId43"/>
    <p:sldId id="1338" r:id="rId44"/>
    <p:sldId id="1415" r:id="rId45"/>
    <p:sldId id="1398" r:id="rId46"/>
    <p:sldId id="1399" r:id="rId47"/>
    <p:sldId id="1372" r:id="rId48"/>
    <p:sldId id="1373" r:id="rId49"/>
    <p:sldId id="1411" r:id="rId50"/>
    <p:sldId id="1374" r:id="rId51"/>
    <p:sldId id="1375" r:id="rId52"/>
    <p:sldId id="1376" r:id="rId53"/>
    <p:sldId id="1377" r:id="rId54"/>
    <p:sldId id="1412" r:id="rId55"/>
    <p:sldId id="1378" r:id="rId56"/>
    <p:sldId id="1379" r:id="rId57"/>
    <p:sldId id="1400" r:id="rId58"/>
    <p:sldId id="1380" r:id="rId59"/>
    <p:sldId id="1403" r:id="rId60"/>
    <p:sldId id="1381" r:id="rId61"/>
    <p:sldId id="1382" r:id="rId62"/>
    <p:sldId id="1409" r:id="rId63"/>
    <p:sldId id="1383" r:id="rId64"/>
    <p:sldId id="1413" r:id="rId65"/>
    <p:sldId id="1414" r:id="rId66"/>
    <p:sldId id="1410" r:id="rId67"/>
    <p:sldId id="1342" r:id="rId68"/>
  </p:sldIdLst>
  <p:sldSz cx="10287000" cy="6858000" type="35mm"/>
  <p:notesSz cx="6858000" cy="9144000"/>
  <p:defaultTextStyle>
    <a:defPPr>
      <a:defRPr lang="en-US"/>
    </a:defPPr>
    <a:lvl1pPr algn="ctr" rtl="0" eaLnBrk="0" fontAlgn="base" hangingPunct="0">
      <a:spcBef>
        <a:spcPct val="0"/>
      </a:spcBef>
      <a:spcAft>
        <a:spcPct val="0"/>
      </a:spcAft>
      <a:defRPr sz="4400" kern="1200">
        <a:solidFill>
          <a:schemeClr val="tx2"/>
        </a:solidFill>
        <a:latin typeface="Arial" charset="0"/>
        <a:ea typeface="+mn-ea"/>
        <a:cs typeface="+mn-cs"/>
      </a:defRPr>
    </a:lvl1pPr>
    <a:lvl2pPr marL="457200" algn="ctr" rtl="0" eaLnBrk="0" fontAlgn="base" hangingPunct="0">
      <a:spcBef>
        <a:spcPct val="0"/>
      </a:spcBef>
      <a:spcAft>
        <a:spcPct val="0"/>
      </a:spcAft>
      <a:defRPr sz="4400" kern="1200">
        <a:solidFill>
          <a:schemeClr val="tx2"/>
        </a:solidFill>
        <a:latin typeface="Arial" charset="0"/>
        <a:ea typeface="+mn-ea"/>
        <a:cs typeface="+mn-cs"/>
      </a:defRPr>
    </a:lvl2pPr>
    <a:lvl3pPr marL="914400" algn="ctr" rtl="0" eaLnBrk="0" fontAlgn="base" hangingPunct="0">
      <a:spcBef>
        <a:spcPct val="0"/>
      </a:spcBef>
      <a:spcAft>
        <a:spcPct val="0"/>
      </a:spcAft>
      <a:defRPr sz="4400" kern="1200">
        <a:solidFill>
          <a:schemeClr val="tx2"/>
        </a:solidFill>
        <a:latin typeface="Arial" charset="0"/>
        <a:ea typeface="+mn-ea"/>
        <a:cs typeface="+mn-cs"/>
      </a:defRPr>
    </a:lvl3pPr>
    <a:lvl4pPr marL="1371600" algn="ctr" rtl="0" eaLnBrk="0" fontAlgn="base" hangingPunct="0">
      <a:spcBef>
        <a:spcPct val="0"/>
      </a:spcBef>
      <a:spcAft>
        <a:spcPct val="0"/>
      </a:spcAft>
      <a:defRPr sz="4400" kern="1200">
        <a:solidFill>
          <a:schemeClr val="tx2"/>
        </a:solidFill>
        <a:latin typeface="Arial" charset="0"/>
        <a:ea typeface="+mn-ea"/>
        <a:cs typeface="+mn-cs"/>
      </a:defRPr>
    </a:lvl4pPr>
    <a:lvl5pPr marL="1828800" algn="ctr" rtl="0" eaLnBrk="0" fontAlgn="base" hangingPunct="0">
      <a:spcBef>
        <a:spcPct val="0"/>
      </a:spcBef>
      <a:spcAft>
        <a:spcPct val="0"/>
      </a:spcAft>
      <a:defRPr sz="4400" kern="1200">
        <a:solidFill>
          <a:schemeClr val="tx2"/>
        </a:solidFill>
        <a:latin typeface="Arial" charset="0"/>
        <a:ea typeface="+mn-ea"/>
        <a:cs typeface="+mn-cs"/>
      </a:defRPr>
    </a:lvl5pPr>
    <a:lvl6pPr marL="2286000" algn="l" defTabSz="914400" rtl="0" eaLnBrk="1" latinLnBrk="0" hangingPunct="1">
      <a:defRPr sz="4400" kern="1200">
        <a:solidFill>
          <a:schemeClr val="tx2"/>
        </a:solidFill>
        <a:latin typeface="Arial" charset="0"/>
        <a:ea typeface="+mn-ea"/>
        <a:cs typeface="+mn-cs"/>
      </a:defRPr>
    </a:lvl6pPr>
    <a:lvl7pPr marL="2743200" algn="l" defTabSz="914400" rtl="0" eaLnBrk="1" latinLnBrk="0" hangingPunct="1">
      <a:defRPr sz="4400" kern="1200">
        <a:solidFill>
          <a:schemeClr val="tx2"/>
        </a:solidFill>
        <a:latin typeface="Arial" charset="0"/>
        <a:ea typeface="+mn-ea"/>
        <a:cs typeface="+mn-cs"/>
      </a:defRPr>
    </a:lvl7pPr>
    <a:lvl8pPr marL="3200400" algn="l" defTabSz="914400" rtl="0" eaLnBrk="1" latinLnBrk="0" hangingPunct="1">
      <a:defRPr sz="4400" kern="1200">
        <a:solidFill>
          <a:schemeClr val="tx2"/>
        </a:solidFill>
        <a:latin typeface="Arial" charset="0"/>
        <a:ea typeface="+mn-ea"/>
        <a:cs typeface="+mn-cs"/>
      </a:defRPr>
    </a:lvl8pPr>
    <a:lvl9pPr marL="3657600" algn="l" defTabSz="914400" rtl="0" eaLnBrk="1" latinLnBrk="0" hangingPunct="1">
      <a:defRPr sz="4400" kern="1200">
        <a:solidFill>
          <a:schemeClr val="tx2"/>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4" autoAdjust="0"/>
    <p:restoredTop sz="86374" autoAdjust="0"/>
  </p:normalViewPr>
  <p:slideViewPr>
    <p:cSldViewPr>
      <p:cViewPr varScale="1">
        <p:scale>
          <a:sx n="116" d="100"/>
          <a:sy n="116" d="100"/>
        </p:scale>
        <p:origin x="-112" y="-408"/>
      </p:cViewPr>
      <p:guideLst>
        <p:guide orient="horz" pos="2160"/>
        <p:guide pos="3240"/>
      </p:guideLst>
    </p:cSldViewPr>
  </p:slideViewPr>
  <p:outlineViewPr>
    <p:cViewPr>
      <p:scale>
        <a:sx n="20" d="100"/>
        <a:sy n="20" d="100"/>
      </p:scale>
      <p:origin x="0" y="28208"/>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780" y="242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notesMaster" Target="notesMasters/notesMaster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handoutMaster" Target="handoutMasters/handoutMaster1.xml"/><Relationship Id="rId71" Type="http://schemas.openxmlformats.org/officeDocument/2006/relationships/printerSettings" Target="printerSettings/printerSettings1.bin"/><Relationship Id="rId72"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viewProps" Target="viewProps.xml"/><Relationship Id="rId74" Type="http://schemas.openxmlformats.org/officeDocument/2006/relationships/theme" Target="theme/theme1.xml"/><Relationship Id="rId75"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solidFill>
                  <a:schemeClr val="tx1"/>
                </a:solidFill>
                <a:latin typeface="Arial" pitchFamily="34" charset="0"/>
              </a:defRPr>
            </a:lvl1pPr>
          </a:lstStyle>
          <a:p>
            <a:pPr>
              <a:defRPr/>
            </a:pPr>
            <a:endParaRPr lang="en-US"/>
          </a:p>
        </p:txBody>
      </p:sp>
      <p:sp>
        <p:nvSpPr>
          <p:cNvPr id="1331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solidFill>
                  <a:schemeClr val="tx1"/>
                </a:solidFill>
                <a:latin typeface="Arial" pitchFamily="34" charset="0"/>
              </a:defRPr>
            </a:lvl1pPr>
          </a:lstStyle>
          <a:p>
            <a:pPr>
              <a:defRPr/>
            </a:pPr>
            <a:endParaRPr lang="en-US"/>
          </a:p>
        </p:txBody>
      </p:sp>
      <p:sp>
        <p:nvSpPr>
          <p:cNvPr id="1331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solidFill>
                  <a:schemeClr val="tx1"/>
                </a:solidFill>
                <a:latin typeface="Arial" pitchFamily="34" charset="0"/>
              </a:defRPr>
            </a:lvl1pPr>
          </a:lstStyle>
          <a:p>
            <a:pPr>
              <a:defRPr/>
            </a:pPr>
            <a:endParaRPr lang="en-US"/>
          </a:p>
        </p:txBody>
      </p:sp>
      <p:sp>
        <p:nvSpPr>
          <p:cNvPr id="1331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solidFill>
                  <a:schemeClr val="tx1"/>
                </a:solidFill>
                <a:latin typeface="Arial" pitchFamily="34" charset="0"/>
              </a:defRPr>
            </a:lvl1pPr>
          </a:lstStyle>
          <a:p>
            <a:pPr>
              <a:defRPr/>
            </a:pPr>
            <a:fld id="{B16EB582-B219-4C2B-937B-BCAD389054E5}" type="slidenum">
              <a:rPr lang="en-US"/>
              <a:pPr>
                <a:defRPr/>
              </a:pPr>
              <a:t>‹#›</a:t>
            </a:fld>
            <a:endParaRPr lang="en-US"/>
          </a:p>
        </p:txBody>
      </p:sp>
    </p:spTree>
    <p:extLst>
      <p:ext uri="{BB962C8B-B14F-4D97-AF65-F5344CB8AC3E}">
        <p14:creationId xmlns:p14="http://schemas.microsoft.com/office/powerpoint/2010/main" val="8617116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44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pitchFamily="34" charset="0"/>
              </a:defRPr>
            </a:lvl1pPr>
          </a:lstStyle>
          <a:p>
            <a:pPr>
              <a:defRPr/>
            </a:pPr>
            <a:endParaRPr lang="en-US"/>
          </a:p>
        </p:txBody>
      </p:sp>
      <p:sp>
        <p:nvSpPr>
          <p:cNvPr id="2344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pitchFamily="34" charset="0"/>
              </a:defRPr>
            </a:lvl1pPr>
          </a:lstStyle>
          <a:p>
            <a:pPr>
              <a:defRPr/>
            </a:pPr>
            <a:endParaRPr lang="en-US"/>
          </a:p>
        </p:txBody>
      </p:sp>
      <p:sp>
        <p:nvSpPr>
          <p:cNvPr id="61444" name="Rectangle 4"/>
          <p:cNvSpPr>
            <a:spLocks noGrp="1" noRot="1" noChangeAspect="1" noChangeArrowheads="1" noTextEdit="1"/>
          </p:cNvSpPr>
          <p:nvPr>
            <p:ph type="sldImg" idx="2"/>
          </p:nvPr>
        </p:nvSpPr>
        <p:spPr bwMode="auto">
          <a:xfrm>
            <a:off x="857250" y="685800"/>
            <a:ext cx="5143500" cy="3429000"/>
          </a:xfrm>
          <a:prstGeom prst="rect">
            <a:avLst/>
          </a:prstGeom>
          <a:noFill/>
          <a:ln w="9525">
            <a:solidFill>
              <a:srgbClr val="000000"/>
            </a:solidFill>
            <a:miter lim="800000"/>
            <a:headEnd/>
            <a:tailEnd/>
          </a:ln>
        </p:spPr>
      </p:sp>
      <p:sp>
        <p:nvSpPr>
          <p:cNvPr id="2345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45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pitchFamily="34" charset="0"/>
              </a:defRPr>
            </a:lvl1pPr>
          </a:lstStyle>
          <a:p>
            <a:pPr>
              <a:defRPr/>
            </a:pPr>
            <a:endParaRPr lang="en-US"/>
          </a:p>
        </p:txBody>
      </p:sp>
      <p:sp>
        <p:nvSpPr>
          <p:cNvPr id="2345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pitchFamily="34" charset="0"/>
              </a:defRPr>
            </a:lvl1pPr>
          </a:lstStyle>
          <a:p>
            <a:pPr>
              <a:defRPr/>
            </a:pPr>
            <a:fld id="{37F97E13-31AB-4A28-A3A6-7AAA24EF6666}" type="slidenum">
              <a:rPr lang="en-US"/>
              <a:pPr>
                <a:defRPr/>
              </a:pPr>
              <a:t>‹#›</a:t>
            </a:fld>
            <a:endParaRPr lang="en-US"/>
          </a:p>
        </p:txBody>
      </p:sp>
    </p:spTree>
    <p:extLst>
      <p:ext uri="{BB962C8B-B14F-4D97-AF65-F5344CB8AC3E}">
        <p14:creationId xmlns:p14="http://schemas.microsoft.com/office/powerpoint/2010/main" val="13080343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8EEDB19-2A93-4F29-A746-F11F9B3DEB5C}"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5560BAD-E209-4C9E-A0AC-3D4BE9528B0F}"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is a trademark sign – an R in a circle after the slogan .</a:t>
            </a:r>
          </a:p>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Rectangle 1"/>
          <p:cNvSpPr>
            <a:spLocks noGrp="1" noRot="1" noChangeAspect="1" noChangeArrowheads="1" noTextEdit="1"/>
          </p:cNvSpPr>
          <p:nvPr>
            <p:ph type="sldImg"/>
          </p:nvPr>
        </p:nvSpPr>
        <p:spPr bwMode="auto">
          <a:xfrm>
            <a:off x="1077913" y="914400"/>
            <a:ext cx="4700587" cy="3135313"/>
          </a:xfrm>
          <a:prstGeom prst="rect">
            <a:avLst/>
          </a:prstGeom>
          <a:solidFill>
            <a:srgbClr val="FFFFFF"/>
          </a:solidFill>
          <a:ln>
            <a:solidFill>
              <a:srgbClr val="000000"/>
            </a:solidFill>
            <a:miter lim="800000"/>
            <a:headEnd/>
            <a:tailEnd/>
          </a:ln>
        </p:spPr>
      </p:sp>
      <p:sp>
        <p:nvSpPr>
          <p:cNvPr id="4098" name="Rectangle 2"/>
          <p:cNvSpPr txBox="1">
            <a:spLocks noGrp="1" noChangeArrowheads="1"/>
          </p:cNvSpPr>
          <p:nvPr>
            <p:ph type="body" idx="1"/>
          </p:nvPr>
        </p:nvSpPr>
        <p:spPr bwMode="auto">
          <a:xfrm>
            <a:off x="685800" y="4267201"/>
            <a:ext cx="5715000" cy="2285999"/>
          </a:xfrm>
          <a:prstGeom prst="rect">
            <a:avLst/>
          </a:prstGeom>
          <a:noFill/>
          <a:ln>
            <a:miter lim="800000"/>
            <a:headEnd/>
            <a:tailEnd/>
          </a:ln>
        </p:spPr>
        <p:txBody>
          <a:bodyPr wrap="none" anchor="ctr"/>
          <a:lstStyle/>
          <a:p>
            <a:r>
              <a:rPr lang="en-US" dirty="0" smtClean="0"/>
              <a:t> </a:t>
            </a:r>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is a trademark sign – an R in a circle after the slogan .</a:t>
            </a:r>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is a trademark sign – an R in a circle after the slogan .</a:t>
            </a:r>
          </a:p>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E2AF6B-7000-43DF-969D-6FA8ED335C86}" type="slidenum">
              <a:rPr lang="en-US"/>
              <a:pPr/>
              <a:t>33</a:t>
            </a:fld>
            <a:endParaRPr lang="en-US"/>
          </a:p>
        </p:txBody>
      </p:sp>
      <p:sp>
        <p:nvSpPr>
          <p:cNvPr id="1172482" name="Rectangle 2"/>
          <p:cNvSpPr>
            <a:spLocks noGrp="1" noRot="1" noChangeAspect="1" noChangeArrowheads="1" noTextEdit="1"/>
          </p:cNvSpPr>
          <p:nvPr>
            <p:ph type="sldImg"/>
          </p:nvPr>
        </p:nvSpPr>
        <p:spPr>
          <a:ln/>
        </p:spPr>
      </p:sp>
      <p:sp>
        <p:nvSpPr>
          <p:cNvPr id="1172483" name="Rectangle 3"/>
          <p:cNvSpPr>
            <a:spLocks noGrp="1" noChangeArrowheads="1"/>
          </p:cNvSpPr>
          <p:nvPr>
            <p:ph type="body" idx="1"/>
          </p:nvPr>
        </p:nvSpPr>
        <p:spPr>
          <a:xfrm>
            <a:off x="685800" y="4343400"/>
            <a:ext cx="5486400" cy="4114800"/>
          </a:xfrm>
        </p:spPr>
        <p:txBody>
          <a:bodyPr/>
          <a:lstStyle/>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is a trademark sign – an R in a circle after the slogan .</a:t>
            </a:r>
          </a:p>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49</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Arrows</a:t>
            </a:r>
            <a:r>
              <a:rPr lang="en-US" baseline="0" dirty="0" smtClean="0"/>
              <a:t> indicate direction of movement up, down or over to…</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51</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Arrows</a:t>
            </a:r>
            <a:r>
              <a:rPr lang="en-US" baseline="0" dirty="0" smtClean="0"/>
              <a:t> indicate direction of movement up, down or over to…</a:t>
            </a:r>
            <a:endParaRPr lang="en-US" dirty="0" smtClean="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52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endParaRPr lang="en-US" dirty="0" smtClean="0">
              <a:latin typeface="Arial" charset="0"/>
            </a:endParaRPr>
          </a:p>
        </p:txBody>
      </p:sp>
      <p:sp>
        <p:nvSpPr>
          <p:cNvPr id="62468" name="Slide Number Placeholder 3"/>
          <p:cNvSpPr>
            <a:spLocks noGrp="1"/>
          </p:cNvSpPr>
          <p:nvPr>
            <p:ph type="sldNum" sz="quarter" idx="5"/>
          </p:nvPr>
        </p:nvSpPr>
        <p:spPr>
          <a:noFill/>
        </p:spPr>
        <p:txBody>
          <a:bodyPr/>
          <a:lstStyle/>
          <a:p>
            <a:fld id="{ED0A9EE0-BFDB-47A2-BFCC-91AEFEED6FAB}" type="slidenum">
              <a:rPr lang="en-US">
                <a:latin typeface="Arial" charset="0"/>
              </a:rPr>
              <a:pPr/>
              <a:t>5</a:t>
            </a:fld>
            <a:endParaRPr lang="en-US">
              <a:latin typeface="Arial"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55</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57</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60</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61</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62</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63</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64</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65</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66</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67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7F97E13-31AB-4A28-A3A6-7AAA24EF6666}"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71525" y="2130425"/>
            <a:ext cx="874395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543050" y="3886200"/>
            <a:ext cx="72009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C2EA707-249F-4584-BA51-C624E8F19B7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97D27C-0D90-4B7C-A0FA-7F78EED7B43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29488" y="609600"/>
            <a:ext cx="2185987"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71525" y="609600"/>
            <a:ext cx="6405563"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B1C204-F47B-4D7D-93C2-DF048F4117A6}"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71525" y="609600"/>
            <a:ext cx="874395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C7753E3-8115-42A6-A98F-5101167B7125}"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71525" y="609600"/>
            <a:ext cx="874395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771525" y="1981200"/>
            <a:ext cx="8743950" cy="4114800"/>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B2D2C7F-3A84-4158-A3F2-5ADDB37C3924}"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71525" y="609600"/>
            <a:ext cx="874395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771525" y="1981200"/>
            <a:ext cx="4295775"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219700" y="1981200"/>
            <a:ext cx="4295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219700" y="4114800"/>
            <a:ext cx="4295775"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073D7782-20F8-45A4-8325-219B2EFCA50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885A2DD-DBA2-43EC-A2E4-A043F3E3458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800" y="4406900"/>
            <a:ext cx="874395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12800"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2B4D4DB-F9C7-4590-B1CA-96EEDED7EA7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1525" y="1981200"/>
            <a:ext cx="42957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19700" y="1981200"/>
            <a:ext cx="42957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333E492-8BF9-4779-B2C7-2165A0B08A6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14350" y="1535113"/>
            <a:ext cx="45450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14350" y="2174875"/>
            <a:ext cx="45450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226050" y="1535113"/>
            <a:ext cx="4546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226050" y="2174875"/>
            <a:ext cx="4546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6B3E254-7657-48DA-B1FD-F0E2C980070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5B278D2-38F3-48A4-8E48-87F3FBA976A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301F5E5-9760-49F0-8CEC-85B5CEB4CC2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3050"/>
            <a:ext cx="3384550"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022725" y="273050"/>
            <a:ext cx="574992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14350" y="1435100"/>
            <a:ext cx="3384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BF7B4EF-75FB-4552-87EE-808F19DFEE2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125" y="4800600"/>
            <a:ext cx="6172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016125"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016125"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08155AA-AD1F-4194-987B-925C011F686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771525" y="609600"/>
            <a:ext cx="874395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8195" name="Rectangle 3"/>
          <p:cNvSpPr>
            <a:spLocks noGrp="1" noChangeArrowheads="1"/>
          </p:cNvSpPr>
          <p:nvPr>
            <p:ph type="body" idx="1"/>
          </p:nvPr>
        </p:nvSpPr>
        <p:spPr bwMode="auto">
          <a:xfrm>
            <a:off x="771525" y="1981200"/>
            <a:ext cx="874395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771525" y="6248400"/>
            <a:ext cx="214312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solidFill>
                  <a:schemeClr val="tx1"/>
                </a:solidFill>
                <a:latin typeface="Arial" pitchFamily="34" charset="0"/>
              </a:defRPr>
            </a:lvl1pPr>
          </a:lstStyle>
          <a:p>
            <a:pPr>
              <a:defRPr/>
            </a:pPr>
            <a:endParaRPr lang="en-US"/>
          </a:p>
        </p:txBody>
      </p:sp>
      <p:sp>
        <p:nvSpPr>
          <p:cNvPr id="1029" name="Rectangle 5"/>
          <p:cNvSpPr>
            <a:spLocks noGrp="1" noChangeArrowheads="1"/>
          </p:cNvSpPr>
          <p:nvPr>
            <p:ph type="ftr" sz="quarter" idx="3"/>
          </p:nvPr>
        </p:nvSpPr>
        <p:spPr bwMode="auto">
          <a:xfrm>
            <a:off x="3514725" y="6248400"/>
            <a:ext cx="325755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solidFill>
                  <a:schemeClr val="tx1"/>
                </a:solidFill>
                <a:latin typeface="Arial" pitchFamily="34" charset="0"/>
              </a:defRPr>
            </a:lvl1pPr>
          </a:lstStyle>
          <a:p>
            <a:pPr>
              <a:defRPr/>
            </a:pPr>
            <a:endParaRPr lang="en-US"/>
          </a:p>
        </p:txBody>
      </p:sp>
      <p:sp>
        <p:nvSpPr>
          <p:cNvPr id="1030" name="Rectangle 6"/>
          <p:cNvSpPr>
            <a:spLocks noGrp="1" noChangeArrowheads="1"/>
          </p:cNvSpPr>
          <p:nvPr>
            <p:ph type="sldNum" sz="quarter" idx="4"/>
          </p:nvPr>
        </p:nvSpPr>
        <p:spPr bwMode="auto">
          <a:xfrm>
            <a:off x="7372350" y="6248400"/>
            <a:ext cx="214312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solidFill>
                  <a:schemeClr val="tx1"/>
                </a:solidFill>
                <a:latin typeface="Arial" pitchFamily="34" charset="0"/>
              </a:defRPr>
            </a:lvl1pPr>
          </a:lstStyle>
          <a:p>
            <a:pPr>
              <a:defRPr/>
            </a:pPr>
            <a:fld id="{E0B1AF98-20BE-4FD3-B05F-3F863E00B464}"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eaLnBrk="0" fontAlgn="base" hangingPunct="0">
        <a:spcBef>
          <a:spcPct val="0"/>
        </a:spcBef>
        <a:spcAft>
          <a:spcPct val="0"/>
        </a:spcAft>
        <a:defRPr sz="4400">
          <a:solidFill>
            <a:schemeClr val="tx2"/>
          </a:solidFill>
          <a:latin typeface="Arial" pitchFamily="34" charset="0"/>
        </a:defRPr>
      </a:lvl6pPr>
      <a:lvl7pPr marL="914400" algn="ctr" rtl="0" eaLnBrk="0" fontAlgn="base" hangingPunct="0">
        <a:spcBef>
          <a:spcPct val="0"/>
        </a:spcBef>
        <a:spcAft>
          <a:spcPct val="0"/>
        </a:spcAft>
        <a:defRPr sz="4400">
          <a:solidFill>
            <a:schemeClr val="tx2"/>
          </a:solidFill>
          <a:latin typeface="Arial" pitchFamily="34" charset="0"/>
        </a:defRPr>
      </a:lvl7pPr>
      <a:lvl8pPr marL="1371600" algn="ctr" rtl="0" eaLnBrk="0" fontAlgn="base" hangingPunct="0">
        <a:spcBef>
          <a:spcPct val="0"/>
        </a:spcBef>
        <a:spcAft>
          <a:spcPct val="0"/>
        </a:spcAft>
        <a:defRPr sz="4400">
          <a:solidFill>
            <a:schemeClr val="tx2"/>
          </a:solidFill>
          <a:latin typeface="Arial" pitchFamily="34" charset="0"/>
        </a:defRPr>
      </a:lvl8pPr>
      <a:lvl9pPr marL="1828800" algn="ctr" rtl="0" eaLnBrk="0" fontAlgn="base" hangingPunct="0">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www.nichd.nih.gov/vision/comments/whitepapers/NICHD_Reproduction_Vision_White_paper_030511.pdf"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 Id="rId3"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1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hyperlink" Target="http://upload.wikimedia.org/wikipedia/commons/1/1c/BlueMarble-2001-2002.jpg" TargetMode="External"/><Relationship Id="rId4" Type="http://schemas.openxmlformats.org/officeDocument/2006/relationships/image" Target="../media/image16.jpeg"/><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hyperlink" Target="http://en.wikipedia.org/wiki/Ecology" TargetMode="External"/><Relationship Id="rId4" Type="http://schemas.openxmlformats.org/officeDocument/2006/relationships/hyperlink" Target="http://en.wikipedia.org/wiki/Biodiversity"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http://www.nichd.nih.gov/vision/comments/whitepapers/NICHD_Reproduction_Vision_White_paper_030511.pdf"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jpeg"/><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2.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3.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 Id="rId3" Type="http://schemas.openxmlformats.org/officeDocument/2006/relationships/image" Target="../media/image2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 Id="rId3" Type="http://schemas.openxmlformats.org/officeDocument/2006/relationships/image" Target="../media/image2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4" Type="http://schemas.openxmlformats.org/officeDocument/2006/relationships/oleObject" Target="../embeddings/oleObject3.bin"/><Relationship Id="rId5" Type="http://schemas.openxmlformats.org/officeDocument/2006/relationships/image" Target="../media/image26.wmf"/><Relationship Id="rId1" Type="http://schemas.openxmlformats.org/officeDocument/2006/relationships/vmlDrawing" Target="../drawings/vmlDrawing2.vml"/><Relationship Id="rId2"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4" Type="http://schemas.openxmlformats.org/officeDocument/2006/relationships/oleObject" Target="../embeddings/oleObject4.bin"/><Relationship Id="rId5" Type="http://schemas.openxmlformats.org/officeDocument/2006/relationships/image" Target="../media/image27.wmf"/><Relationship Id="rId1" Type="http://schemas.openxmlformats.org/officeDocument/2006/relationships/vmlDrawing" Target="../drawings/vmlDrawing3.vml"/><Relationship Id="rId2"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2.xml"/><Relationship Id="rId3" Type="http://schemas.openxmlformats.org/officeDocument/2006/relationships/image" Target="../media/image28.w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29.jpeg"/></Relationships>
</file>

<file path=ppt/slides/_rels/slide46.xml.rels><?xml version="1.0" encoding="UTF-8" standalone="yes"?>
<Relationships xmlns="http://schemas.openxmlformats.org/package/2006/relationships"><Relationship Id="rId3" Type="http://schemas.openxmlformats.org/officeDocument/2006/relationships/hyperlink" Target="http://upload.wikimedia.org/wikipedia/commons/3/37/Rose_Amber_Flush_20070601.jpg" TargetMode="External"/><Relationship Id="rId4" Type="http://schemas.openxmlformats.org/officeDocument/2006/relationships/image" Target="../media/image30.jpeg"/><Relationship Id="rId5" Type="http://schemas.openxmlformats.org/officeDocument/2006/relationships/hyperlink" Target="http://upload.wikimedia.org/wikipedia/commons/1/19/Jasminum_auriculatum_(Juhi)_in_Talakona_forest,_AP_W_IMG_8325.jpg" TargetMode="External"/><Relationship Id="rId6" Type="http://schemas.openxmlformats.org/officeDocument/2006/relationships/image" Target="../media/image31.jpeg"/><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8.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 Id="rId3" Type="http://schemas.openxmlformats.org/officeDocument/2006/relationships/image" Target="../media/image3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eg"/></Relationships>
</file>

<file path=ppt/slides/_rels/slide55.xml.rels><?xml version="1.0" encoding="UTF-8" standalone="yes"?>
<Relationships xmlns="http://schemas.openxmlformats.org/package/2006/relationships"><Relationship Id="rId3" Type="http://schemas.openxmlformats.org/officeDocument/2006/relationships/hyperlink" Target="http://upload.wikimedia.org/wikipedia/commons/9/91/Flag_of_Bhutan.svg" TargetMode="External"/><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hyperlink" Target="http://upload.wikimedia.org/wikipedia/commons/1/1a/Jacaranda_bhutan.jpg" TargetMode="External"/><Relationship Id="rId7" Type="http://schemas.openxmlformats.org/officeDocument/2006/relationships/image" Target="../media/image36.jpeg"/><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heeconomicsofhappiness.org/"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5.png"/><Relationship Id="rId5" Type="http://schemas.openxmlformats.org/officeDocument/2006/relationships/oleObject" Target="../embeddings/oleObject1.bin"/><Relationship Id="rId6" Type="http://schemas.openxmlformats.org/officeDocument/2006/relationships/image" Target="../media/image3.png"/><Relationship Id="rId7" Type="http://schemas.openxmlformats.org/officeDocument/2006/relationships/oleObject" Target="../embeddings/oleObject2.bin"/><Relationship Id="rId8" Type="http://schemas.openxmlformats.org/officeDocument/2006/relationships/image" Target="../media/image4.png"/><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2.xml"/><Relationship Id="rId3" Type="http://schemas.openxmlformats.org/officeDocument/2006/relationships/image" Target="../media/image38.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38.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4.xml"/><Relationship Id="rId3" Type="http://schemas.openxmlformats.org/officeDocument/2006/relationships/image" Target="../media/image32.jpeg"/></Relationships>
</file>

<file path=ppt/slides/_rels/slide63.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hyperlink" Target="http://upload.wikimedia.org/wikipedia/commons/b/be/US-GreatSeal-Obverse.svg" TargetMode="External"/><Relationship Id="rId7" Type="http://schemas.openxmlformats.org/officeDocument/2006/relationships/image" Target="../media/image41.png"/><Relationship Id="rId8" Type="http://schemas.openxmlformats.org/officeDocument/2006/relationships/hyperlink" Target="http://upload.wikimedia.org/wikipedia/commons/e/e6/US-DeptOfHHS-Seal.svg" TargetMode="External"/><Relationship Id="rId9" Type="http://schemas.openxmlformats.org/officeDocument/2006/relationships/image" Target="../media/image42.png"/><Relationship Id="rId10" Type="http://schemas.openxmlformats.org/officeDocument/2006/relationships/hyperlink" Target="http://upload.wikimedia.org/wikipedia/commons/4/43/NIH_logo.svg" TargetMode="External"/><Relationship Id="rId11"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6.xml"/><Relationship Id="rId3" Type="http://schemas.openxmlformats.org/officeDocument/2006/relationships/image" Target="../media/image44.png"/></Relationships>
</file>

<file path=ppt/slides/_rels/slide65.xml.rels><?xml version="1.0" encoding="UTF-8" standalone="yes"?>
<Relationships xmlns="http://schemas.openxmlformats.org/package/2006/relationships"><Relationship Id="rId3" Type="http://schemas.openxmlformats.org/officeDocument/2006/relationships/hyperlink" Target="http://upload.wikimedia.org/wikipedia/commons/1/1d/Unclesamwantyou.jpg" TargetMode="External"/><Relationship Id="rId4" Type="http://schemas.openxmlformats.org/officeDocument/2006/relationships/image" Target="../media/image45.jpeg"/><Relationship Id="rId1" Type="http://schemas.openxmlformats.org/officeDocument/2006/relationships/slideLayout" Target="../slideLayouts/slideLayout7.xml"/><Relationship Id="rId2" Type="http://schemas.openxmlformats.org/officeDocument/2006/relationships/notesSlide" Target="../notesSlides/notesSlide5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8.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647700" y="1581150"/>
            <a:ext cx="8867775" cy="1543050"/>
          </a:xfrm>
        </p:spPr>
        <p:txBody>
          <a:bodyPr/>
          <a:lstStyle/>
          <a:p>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dirty="0" smtClean="0"/>
              <a:t>AHRQ: Leading Change Through Innovation &amp; Collaboration</a:t>
            </a:r>
            <a:r>
              <a:rPr lang="en-US" sz="4000" dirty="0" smtClean="0"/>
              <a:t/>
            </a:r>
            <a:br>
              <a:rPr lang="en-US" sz="4000" dirty="0" smtClean="0"/>
            </a:br>
            <a:r>
              <a:rPr lang="en-US" sz="4000" dirty="0" smtClean="0"/>
              <a:t/>
            </a:r>
            <a:br>
              <a:rPr lang="en-US" sz="4000" dirty="0" smtClean="0"/>
            </a:br>
            <a:r>
              <a:rPr lang="en-US" sz="3600" i="1" dirty="0" smtClean="0"/>
              <a:t>The Menstrual Cycle as an Indicator of Overall Health</a:t>
            </a:r>
            <a:r>
              <a:rPr lang="en-US" sz="3600" dirty="0" smtClean="0"/>
              <a:t/>
            </a:r>
            <a:br>
              <a:rPr lang="en-US" sz="3600" dirty="0" smtClean="0"/>
            </a:br>
            <a:r>
              <a:rPr lang="en-US" sz="4000" dirty="0" smtClean="0"/>
              <a:t/>
            </a:r>
            <a:br>
              <a:rPr lang="en-US" sz="4000" dirty="0" smtClean="0"/>
            </a:br>
            <a:r>
              <a:rPr lang="en-US" sz="2800" dirty="0" smtClean="0">
                <a:solidFill>
                  <a:schemeClr val="tx1"/>
                </a:solidFill>
              </a:rPr>
              <a:t>September 20, 2011</a:t>
            </a:r>
            <a:r>
              <a:rPr lang="en-US" sz="4000" dirty="0" smtClean="0"/>
              <a:t/>
            </a:r>
            <a:br>
              <a:rPr lang="en-US" sz="4000" dirty="0" smtClean="0"/>
            </a:br>
            <a:r>
              <a:rPr lang="en-US" sz="4000" dirty="0" smtClean="0"/>
              <a:t> </a:t>
            </a:r>
            <a:r>
              <a:rPr lang="en-US" sz="2800" dirty="0" smtClean="0">
                <a:solidFill>
                  <a:schemeClr val="tx1"/>
                </a:solidFill>
              </a:rPr>
              <a:t>Lawrence M. Nelson</a:t>
            </a:r>
            <a:br>
              <a:rPr lang="en-US" sz="2800" dirty="0" smtClean="0">
                <a:solidFill>
                  <a:schemeClr val="tx1"/>
                </a:solidFill>
              </a:rPr>
            </a:br>
            <a:r>
              <a:rPr lang="en-US" sz="2800" dirty="0" smtClean="0">
                <a:solidFill>
                  <a:schemeClr val="tx1"/>
                </a:solidFill>
              </a:rPr>
              <a:t>Head, Integrative Reproductive Medicine Group</a:t>
            </a:r>
            <a:br>
              <a:rPr lang="en-US" sz="2800" dirty="0" smtClean="0">
                <a:solidFill>
                  <a:schemeClr val="tx1"/>
                </a:solidFill>
              </a:rPr>
            </a:br>
            <a:r>
              <a:rPr lang="en-US" sz="2800" dirty="0" smtClean="0">
                <a:solidFill>
                  <a:schemeClr val="tx1"/>
                </a:solidFill>
              </a:rPr>
              <a:t>Program in Reproductive and Adult Endocrinology</a:t>
            </a:r>
            <a:br>
              <a:rPr lang="en-US" sz="2800" dirty="0" smtClean="0">
                <a:solidFill>
                  <a:schemeClr val="tx1"/>
                </a:solidFill>
              </a:rPr>
            </a:br>
            <a:r>
              <a:rPr lang="en-US" sz="2800" dirty="0" smtClean="0">
                <a:solidFill>
                  <a:schemeClr val="tx1"/>
                </a:solidFill>
              </a:rPr>
              <a:t>NICHD, NIH, DHHS</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Collaborate:</a:t>
            </a:r>
            <a:br>
              <a:rPr lang="en-US" dirty="0" smtClean="0"/>
            </a:br>
            <a:r>
              <a:rPr lang="en-US" dirty="0" smtClean="0"/>
              <a:t>Menstrual Cycle Consortium</a:t>
            </a:r>
            <a:endParaRPr lang="en-US" dirty="0"/>
          </a:p>
        </p:txBody>
      </p:sp>
      <p:sp>
        <p:nvSpPr>
          <p:cNvPr id="3" name="Text Placeholder 2"/>
          <p:cNvSpPr>
            <a:spLocks noGrp="1"/>
          </p:cNvSpPr>
          <p:nvPr>
            <p:ph type="body" idx="1"/>
          </p:nvPr>
        </p:nvSpPr>
        <p:spPr>
          <a:xfrm>
            <a:off x="-620713" y="1535113"/>
            <a:ext cx="4545013" cy="639762"/>
          </a:xfrm>
        </p:spPr>
        <p:txBody>
          <a:bodyPr/>
          <a:lstStyle/>
          <a:p>
            <a:pPr algn="ctr"/>
            <a:r>
              <a:rPr lang="en-US" dirty="0" smtClean="0"/>
              <a:t>Components</a:t>
            </a:r>
            <a:endParaRPr lang="en-US" dirty="0"/>
          </a:p>
        </p:txBody>
      </p:sp>
      <p:sp>
        <p:nvSpPr>
          <p:cNvPr id="4" name="Content Placeholder 3"/>
          <p:cNvSpPr>
            <a:spLocks noGrp="1"/>
          </p:cNvSpPr>
          <p:nvPr>
            <p:ph sz="half" idx="2"/>
          </p:nvPr>
        </p:nvSpPr>
        <p:spPr>
          <a:xfrm>
            <a:off x="1284287" y="2174875"/>
            <a:ext cx="4545013" cy="3951288"/>
          </a:xfrm>
        </p:spPr>
        <p:txBody>
          <a:bodyPr/>
          <a:lstStyle/>
          <a:p>
            <a:r>
              <a:rPr lang="en-US" dirty="0" smtClean="0"/>
              <a:t>Patients</a:t>
            </a:r>
          </a:p>
          <a:p>
            <a:r>
              <a:rPr lang="en-US" dirty="0" smtClean="0"/>
              <a:t>Clinicians</a:t>
            </a:r>
          </a:p>
          <a:p>
            <a:r>
              <a:rPr lang="en-US" dirty="0" smtClean="0"/>
              <a:t>Investigators</a:t>
            </a:r>
          </a:p>
          <a:p>
            <a:r>
              <a:rPr lang="en-US" dirty="0" smtClean="0"/>
              <a:t>Patient Associations</a:t>
            </a:r>
          </a:p>
          <a:p>
            <a:r>
              <a:rPr lang="en-US" dirty="0" smtClean="0"/>
              <a:t>Professional Societies</a:t>
            </a:r>
          </a:p>
          <a:p>
            <a:r>
              <a:rPr lang="en-US" dirty="0" smtClean="0"/>
              <a:t>Industry</a:t>
            </a:r>
          </a:p>
          <a:p>
            <a:r>
              <a:rPr lang="en-US" dirty="0" smtClean="0"/>
              <a:t>Philanthropy</a:t>
            </a:r>
          </a:p>
          <a:p>
            <a:r>
              <a:rPr lang="en-US" dirty="0" smtClean="0"/>
              <a:t>Government</a:t>
            </a:r>
          </a:p>
        </p:txBody>
      </p:sp>
      <p:sp>
        <p:nvSpPr>
          <p:cNvPr id="5" name="Text Placeholder 4"/>
          <p:cNvSpPr>
            <a:spLocks noGrp="1"/>
          </p:cNvSpPr>
          <p:nvPr>
            <p:ph type="body" sz="quarter" idx="3"/>
          </p:nvPr>
        </p:nvSpPr>
        <p:spPr>
          <a:xfrm>
            <a:off x="4330700" y="1447800"/>
            <a:ext cx="4546600" cy="639762"/>
          </a:xfrm>
        </p:spPr>
        <p:txBody>
          <a:bodyPr/>
          <a:lstStyle/>
          <a:p>
            <a:pPr algn="ctr"/>
            <a:r>
              <a:rPr lang="en-US" dirty="0" smtClean="0"/>
              <a:t>Operating Principles</a:t>
            </a:r>
            <a:endParaRPr lang="en-US" dirty="0"/>
          </a:p>
        </p:txBody>
      </p:sp>
      <p:sp>
        <p:nvSpPr>
          <p:cNvPr id="6" name="Content Placeholder 5"/>
          <p:cNvSpPr>
            <a:spLocks noGrp="1"/>
          </p:cNvSpPr>
          <p:nvPr>
            <p:ph sz="quarter" idx="4"/>
          </p:nvPr>
        </p:nvSpPr>
        <p:spPr>
          <a:xfrm>
            <a:off x="5702300" y="2174875"/>
            <a:ext cx="4546600" cy="3951288"/>
          </a:xfrm>
        </p:spPr>
        <p:txBody>
          <a:bodyPr/>
          <a:lstStyle/>
          <a:p>
            <a:r>
              <a:rPr lang="en-US" dirty="0" smtClean="0"/>
              <a:t>Community-based participatory research</a:t>
            </a:r>
          </a:p>
          <a:p>
            <a:endParaRPr lang="en-US" dirty="0" smtClean="0"/>
          </a:p>
          <a:p>
            <a:r>
              <a:rPr lang="en-US" dirty="0" smtClean="0"/>
              <a:t>Integrative care</a:t>
            </a:r>
          </a:p>
          <a:p>
            <a:endParaRPr lang="en-US" dirty="0" smtClean="0"/>
          </a:p>
          <a:p>
            <a:r>
              <a:rPr lang="en-US" dirty="0" smtClean="0"/>
              <a:t>Patient registries</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Integrated Care and Research</a:t>
            </a:r>
            <a:endParaRPr lang="en-US" dirty="0"/>
          </a:p>
        </p:txBody>
      </p:sp>
      <p:sp>
        <p:nvSpPr>
          <p:cNvPr id="5" name="Content Placeholder 4"/>
          <p:cNvSpPr>
            <a:spLocks noGrp="1"/>
          </p:cNvSpPr>
          <p:nvPr>
            <p:ph idx="1"/>
          </p:nvPr>
        </p:nvSpPr>
        <p:spPr>
          <a:xfrm>
            <a:off x="771525" y="5715000"/>
            <a:ext cx="8743950" cy="990600"/>
          </a:xfrm>
        </p:spPr>
        <p:txBody>
          <a:bodyPr/>
          <a:lstStyle/>
          <a:p>
            <a:pPr marL="0" indent="0" algn="ctr">
              <a:buNone/>
            </a:pPr>
            <a:r>
              <a:rPr lang="en-US" sz="2800" dirty="0"/>
              <a:t>Cooper AR et al. </a:t>
            </a:r>
            <a:r>
              <a:rPr lang="en-US" sz="2800" dirty="0" err="1"/>
              <a:t>Fertil</a:t>
            </a:r>
            <a:r>
              <a:rPr lang="en-US" sz="2800" dirty="0"/>
              <a:t> </a:t>
            </a:r>
            <a:r>
              <a:rPr lang="en-US" sz="2800" dirty="0" err="1"/>
              <a:t>Steril</a:t>
            </a:r>
            <a:r>
              <a:rPr lang="en-US" sz="2800" dirty="0"/>
              <a:t>. 95(6):1890-7,  2011</a:t>
            </a:r>
          </a:p>
          <a:p>
            <a:pPr marL="0" indent="0" algn="ctr">
              <a:buNone/>
            </a:pPr>
            <a:endParaRPr lang="en-US" sz="2800" dirty="0"/>
          </a:p>
        </p:txBody>
      </p:sp>
      <p:pic>
        <p:nvPicPr>
          <p:cNvPr id="3" name="Picture 2" descr="Models of integrative and traditional systems of research and health care, viewed from the patient perspective. In each panel the solid black circle represents the patient. Each straight line represents a specialized area of research or health care, for example, bone health, reproductive health, emotional health, genetic health. In the traditional model for research and health care depicted on the left, the patient resides in one domain at a time, and frequently the data collection and relevant health care are carried out in one domain. In an integrative model for research and health care, depicted on the right, various domains come to meet the patient, and the result can be data and relevant health care coming together in one system and in one database.  &#10;"/>
          <p:cNvPicPr>
            <a:picLocks noChangeAspect="1"/>
          </p:cNvPicPr>
          <p:nvPr/>
        </p:nvPicPr>
        <p:blipFill>
          <a:blip r:embed="rId3" cstate="print"/>
          <a:stretch>
            <a:fillRect/>
          </a:stretch>
        </p:blipFill>
        <p:spPr>
          <a:xfrm>
            <a:off x="1220897" y="2057400"/>
            <a:ext cx="7808803" cy="36576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381000"/>
            <a:ext cx="9258300" cy="1143000"/>
          </a:xfrm>
        </p:spPr>
        <p:txBody>
          <a:bodyPr/>
          <a:lstStyle/>
          <a:p>
            <a:r>
              <a:rPr lang="en-US" dirty="0" smtClean="0"/>
              <a:t>Innovate: </a:t>
            </a:r>
            <a:br>
              <a:rPr lang="en-US" dirty="0" smtClean="0"/>
            </a:br>
            <a:r>
              <a:rPr lang="en-US" dirty="0" smtClean="0"/>
              <a:t>National Quality Strategy</a:t>
            </a:r>
            <a:endParaRPr lang="en-US" dirty="0"/>
          </a:p>
        </p:txBody>
      </p:sp>
      <p:sp>
        <p:nvSpPr>
          <p:cNvPr id="3" name="Text Placeholder 2"/>
          <p:cNvSpPr>
            <a:spLocks noGrp="1"/>
          </p:cNvSpPr>
          <p:nvPr>
            <p:ph type="body" idx="1"/>
          </p:nvPr>
        </p:nvSpPr>
        <p:spPr/>
        <p:txBody>
          <a:bodyPr/>
          <a:lstStyle/>
          <a:p>
            <a:r>
              <a:rPr lang="en-US" u="sng" dirty="0" smtClean="0">
                <a:uFill>
                  <a:solidFill>
                    <a:schemeClr val="tx2"/>
                  </a:solidFill>
                </a:uFill>
              </a:rPr>
              <a:t>Theme</a:t>
            </a:r>
            <a:endParaRPr lang="en-US" u="sng" dirty="0">
              <a:uFill>
                <a:solidFill>
                  <a:schemeClr val="tx2"/>
                </a:solidFill>
              </a:uFill>
            </a:endParaRPr>
          </a:p>
        </p:txBody>
      </p:sp>
      <p:sp>
        <p:nvSpPr>
          <p:cNvPr id="4" name="Content Placeholder 3"/>
          <p:cNvSpPr>
            <a:spLocks noGrp="1"/>
          </p:cNvSpPr>
          <p:nvPr>
            <p:ph sz="half" idx="2"/>
          </p:nvPr>
        </p:nvSpPr>
        <p:spPr/>
        <p:txBody>
          <a:bodyPr/>
          <a:lstStyle/>
          <a:p>
            <a:r>
              <a:rPr lang="en-US" dirty="0" smtClean="0"/>
              <a:t>Better Care</a:t>
            </a:r>
          </a:p>
          <a:p>
            <a:endParaRPr lang="en-US" dirty="0" smtClean="0"/>
          </a:p>
          <a:p>
            <a:endParaRPr lang="en-US" dirty="0" smtClean="0"/>
          </a:p>
          <a:p>
            <a:r>
              <a:rPr lang="en-US" dirty="0" smtClean="0"/>
              <a:t>Healthy People and Communities </a:t>
            </a:r>
          </a:p>
          <a:p>
            <a:endParaRPr lang="en-US" dirty="0" smtClean="0"/>
          </a:p>
          <a:p>
            <a:r>
              <a:rPr lang="en-US" dirty="0" smtClean="0"/>
              <a:t>Affordable Care</a:t>
            </a:r>
            <a:endParaRPr lang="en-US" dirty="0"/>
          </a:p>
        </p:txBody>
      </p:sp>
      <p:sp>
        <p:nvSpPr>
          <p:cNvPr id="5" name="Text Placeholder 4"/>
          <p:cNvSpPr>
            <a:spLocks noGrp="1"/>
          </p:cNvSpPr>
          <p:nvPr>
            <p:ph type="body" sz="quarter" idx="3"/>
          </p:nvPr>
        </p:nvSpPr>
        <p:spPr/>
        <p:txBody>
          <a:bodyPr/>
          <a:lstStyle/>
          <a:p>
            <a:r>
              <a:rPr lang="en-US" u="sng" dirty="0" smtClean="0">
                <a:uFill>
                  <a:solidFill>
                    <a:schemeClr val="tx2"/>
                  </a:solidFill>
                </a:uFill>
              </a:rPr>
              <a:t>Approach to meet the theme</a:t>
            </a:r>
            <a:endParaRPr lang="en-US" u="sng" dirty="0">
              <a:uFill>
                <a:solidFill>
                  <a:schemeClr val="tx2"/>
                </a:solidFill>
              </a:uFill>
            </a:endParaRPr>
          </a:p>
        </p:txBody>
      </p:sp>
      <p:sp>
        <p:nvSpPr>
          <p:cNvPr id="6" name="Content Placeholder 5"/>
          <p:cNvSpPr>
            <a:spLocks noGrp="1"/>
          </p:cNvSpPr>
          <p:nvPr>
            <p:ph sz="quarter" idx="4"/>
          </p:nvPr>
        </p:nvSpPr>
        <p:spPr/>
        <p:txBody>
          <a:bodyPr/>
          <a:lstStyle/>
          <a:p>
            <a:r>
              <a:rPr lang="en-US" dirty="0" smtClean="0"/>
              <a:t>Patient-centered and integrative care</a:t>
            </a:r>
          </a:p>
          <a:p>
            <a:endParaRPr lang="en-US" dirty="0" smtClean="0"/>
          </a:p>
          <a:p>
            <a:r>
              <a:rPr lang="en-US" dirty="0" smtClean="0"/>
              <a:t>Community-based participatory research</a:t>
            </a:r>
          </a:p>
          <a:p>
            <a:endParaRPr lang="en-US" dirty="0" smtClean="0"/>
          </a:p>
          <a:p>
            <a:r>
              <a:rPr lang="en-US" dirty="0" smtClean="0"/>
              <a:t>Patient registry to facilitate preventative care</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z="4000" dirty="0" smtClean="0"/>
              <a:t>Scientific Opportunities</a:t>
            </a:r>
            <a:br>
              <a:rPr lang="en-US" sz="4000" dirty="0" smtClean="0"/>
            </a:br>
            <a:r>
              <a:rPr lang="en-US" sz="4000" dirty="0" smtClean="0"/>
              <a:t>NICHD Vision for Reproduction</a:t>
            </a:r>
          </a:p>
        </p:txBody>
      </p:sp>
      <p:sp>
        <p:nvSpPr>
          <p:cNvPr id="12291" name="Rectangle 3"/>
          <p:cNvSpPr>
            <a:spLocks noGrp="1" noChangeArrowheads="1"/>
          </p:cNvSpPr>
          <p:nvPr>
            <p:ph type="body" idx="1"/>
          </p:nvPr>
        </p:nvSpPr>
        <p:spPr/>
        <p:txBody>
          <a:bodyPr>
            <a:normAutofit lnSpcReduction="10000"/>
          </a:bodyPr>
          <a:lstStyle/>
          <a:p>
            <a:endParaRPr lang="en-US" sz="2800" dirty="0" smtClean="0"/>
          </a:p>
          <a:p>
            <a:r>
              <a:rPr lang="en-US" sz="2800" i="1" dirty="0" smtClean="0"/>
              <a:t>Quality of Life</a:t>
            </a:r>
          </a:p>
          <a:p>
            <a:r>
              <a:rPr lang="en-US" sz="2800" i="1" dirty="0" smtClean="0"/>
              <a:t>Reproductive Health as a Window to Overall </a:t>
            </a:r>
            <a:r>
              <a:rPr lang="en-US" sz="2800" i="1" dirty="0" smtClean="0"/>
              <a:t>Health</a:t>
            </a:r>
          </a:p>
          <a:p>
            <a:endParaRPr lang="en-US" sz="2800" i="1" dirty="0" smtClean="0"/>
          </a:p>
          <a:p>
            <a:endParaRPr lang="en-US" sz="2800" i="1" dirty="0"/>
          </a:p>
          <a:p>
            <a:endParaRPr lang="en-US" sz="2800" i="1" dirty="0" smtClean="0"/>
          </a:p>
          <a:p>
            <a:endParaRPr lang="en-US" sz="2800" i="1" dirty="0"/>
          </a:p>
          <a:p>
            <a:endParaRPr lang="en-US" sz="2800" i="1" dirty="0"/>
          </a:p>
          <a:p>
            <a:pPr marL="0" indent="0" algn="ctr">
              <a:buNone/>
            </a:pPr>
            <a:r>
              <a:rPr lang="en-US" sz="1200" dirty="0">
                <a:hlinkClick r:id="rId3"/>
              </a:rPr>
              <a:t>http://</a:t>
            </a:r>
            <a:r>
              <a:rPr lang="en-US" sz="1200" dirty="0" err="1">
                <a:hlinkClick r:id="rId3"/>
              </a:rPr>
              <a:t>www.nichd.nih.gov</a:t>
            </a:r>
            <a:r>
              <a:rPr lang="en-US" sz="1200" dirty="0">
                <a:hlinkClick r:id="rId3"/>
              </a:rPr>
              <a:t>/vision/comments/whitepapers/NICHD_Reproduction_Vision_White_paper_030511.</a:t>
            </a:r>
            <a:r>
              <a:rPr lang="en-US" sz="1200" dirty="0" smtClean="0">
                <a:hlinkClick r:id="rId3"/>
              </a:rPr>
              <a:t>pdf</a:t>
            </a:r>
            <a:endParaRPr lang="en-US" sz="1200" i="1" dirty="0" smtClean="0"/>
          </a:p>
          <a:p>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edding photo of a young man and a young  woman dressed in white, adorned with flowers, and the beach and ocean in the background.&#10;"/>
          <p:cNvPicPr>
            <a:picLocks noChangeAspect="1"/>
          </p:cNvPicPr>
          <p:nvPr/>
        </p:nvPicPr>
        <p:blipFill>
          <a:blip r:embed="rId3" cstate="print"/>
          <a:stretch>
            <a:fillRect/>
          </a:stretch>
        </p:blipFill>
        <p:spPr>
          <a:xfrm>
            <a:off x="0" y="381000"/>
            <a:ext cx="10287000" cy="60960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descr="On the left a wedding picture of a young bride holding flowers with her husband in a black suit embracing her.  On the right the bride stands with her father, who is dressed in a black suit.&#10;"/>
          <p:cNvGrpSpPr/>
          <p:nvPr/>
        </p:nvGrpSpPr>
        <p:grpSpPr>
          <a:xfrm>
            <a:off x="257176" y="447304"/>
            <a:ext cx="9915524" cy="5971788"/>
            <a:chOff x="257176" y="447304"/>
            <a:chExt cx="9915524" cy="5971788"/>
          </a:xfrm>
        </p:grpSpPr>
        <p:pic>
          <p:nvPicPr>
            <p:cNvPr id="2" name="Picture 1" descr="Christine and Jon wedding 20100002.jpg"/>
            <p:cNvPicPr>
              <a:picLocks noChangeAspect="1"/>
            </p:cNvPicPr>
            <p:nvPr/>
          </p:nvPicPr>
          <p:blipFill>
            <a:blip r:embed="rId3" cstate="print"/>
            <a:stretch>
              <a:fillRect/>
            </a:stretch>
          </p:blipFill>
          <p:spPr>
            <a:xfrm>
              <a:off x="257176" y="457200"/>
              <a:ext cx="4895760" cy="5961892"/>
            </a:xfrm>
            <a:prstGeom prst="rect">
              <a:avLst/>
            </a:prstGeom>
          </p:spPr>
        </p:pic>
        <p:pic>
          <p:nvPicPr>
            <p:cNvPr id="3" name="Picture 2" descr="Christina and Dad Wedding photo 20100001.jpg"/>
            <p:cNvPicPr>
              <a:picLocks noChangeAspect="1"/>
            </p:cNvPicPr>
            <p:nvPr/>
          </p:nvPicPr>
          <p:blipFill>
            <a:blip r:embed="rId4" cstate="print"/>
            <a:stretch>
              <a:fillRect/>
            </a:stretch>
          </p:blipFill>
          <p:spPr>
            <a:xfrm>
              <a:off x="5372100" y="447304"/>
              <a:ext cx="4800600" cy="5971784"/>
            </a:xfrm>
            <a:prstGeom prst="rect">
              <a:avLst/>
            </a:prstGeom>
          </p:spPr>
        </p:pic>
      </p:grpSp>
      <p:sp>
        <p:nvSpPr>
          <p:cNvPr id="4" name="TextBox 3"/>
          <p:cNvSpPr txBox="1"/>
          <p:nvPr/>
        </p:nvSpPr>
        <p:spPr>
          <a:xfrm>
            <a:off x="7353300" y="6477000"/>
            <a:ext cx="3657600" cy="276999"/>
          </a:xfrm>
          <a:prstGeom prst="rect">
            <a:avLst/>
          </a:prstGeom>
          <a:noFill/>
        </p:spPr>
        <p:txBody>
          <a:bodyPr wrap="square" rtlCol="0">
            <a:spAutoFit/>
          </a:bodyPr>
          <a:lstStyle/>
          <a:p>
            <a:r>
              <a:rPr lang="en-US" sz="1200" dirty="0" smtClean="0">
                <a:solidFill>
                  <a:schemeClr val="bg1">
                    <a:lumMod val="60000"/>
                    <a:lumOff val="40000"/>
                  </a:schemeClr>
                </a:solidFill>
              </a:rPr>
              <a:t>© </a:t>
            </a:r>
            <a:r>
              <a:rPr lang="en-US" sz="1200" dirty="0" err="1" smtClean="0">
                <a:solidFill>
                  <a:schemeClr val="bg1">
                    <a:lumMod val="60000"/>
                    <a:lumOff val="40000"/>
                  </a:schemeClr>
                </a:solidFill>
              </a:rPr>
              <a:t>Rennard</a:t>
            </a:r>
            <a:r>
              <a:rPr lang="en-US" sz="1200" dirty="0" smtClean="0">
                <a:solidFill>
                  <a:schemeClr val="bg1">
                    <a:lumMod val="60000"/>
                    <a:lumOff val="40000"/>
                  </a:schemeClr>
                </a:solidFill>
              </a:rPr>
              <a:t> Photography</a:t>
            </a:r>
            <a:endParaRPr lang="en-US" sz="1200" dirty="0">
              <a:solidFill>
                <a:schemeClr val="bg1">
                  <a:lumMod val="60000"/>
                  <a:lumOff val="40000"/>
                </a:schemeClr>
              </a:solidFill>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young bride in a white dress holding red flowers.  She is held in the arms of her husband dressed in a black tuxedo.&#10;"/>
          <p:cNvPicPr>
            <a:picLocks noChangeAspect="1"/>
          </p:cNvPicPr>
          <p:nvPr/>
        </p:nvPicPr>
        <p:blipFill>
          <a:blip r:embed="rId3" cstate="print"/>
          <a:stretch>
            <a:fillRect/>
          </a:stretch>
        </p:blipFill>
        <p:spPr>
          <a:xfrm>
            <a:off x="3162300" y="304800"/>
            <a:ext cx="4208474" cy="63246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7" descr="A young woman dancing in her living room, baby in arms, music system in background, and a German shepherd dog sitting on the floor.&#10;"/>
          <p:cNvPicPr>
            <a:picLocks noChangeAspect="1" noChangeArrowheads="1"/>
          </p:cNvPicPr>
          <p:nvPr/>
        </p:nvPicPr>
        <p:blipFill>
          <a:blip r:embed="rId3" cstate="print"/>
          <a:srcRect/>
          <a:stretch>
            <a:fillRect/>
          </a:stretch>
        </p:blipFill>
        <p:spPr bwMode="auto">
          <a:xfrm>
            <a:off x="831044" y="152400"/>
            <a:ext cx="8732056" cy="65532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Passports and documents"/>
          <p:cNvPicPr>
            <a:picLocks noChangeAspect="1" noChangeArrowheads="1"/>
          </p:cNvPicPr>
          <p:nvPr/>
        </p:nvPicPr>
        <p:blipFill>
          <a:blip r:embed="rId2" cstate="print"/>
          <a:srcRect/>
          <a:stretch>
            <a:fillRect/>
          </a:stretch>
        </p:blipFill>
        <p:spPr bwMode="auto">
          <a:xfrm>
            <a:off x="1521341" y="304799"/>
            <a:ext cx="7203559" cy="5410533"/>
          </a:xfrm>
          <a:prstGeom prst="rect">
            <a:avLst/>
          </a:prstGeom>
          <a:noFill/>
          <a:ln w="9525">
            <a:noFill/>
            <a:miter lim="800000"/>
            <a:headEnd/>
            <a:tailEnd/>
          </a:ln>
        </p:spPr>
      </p:pic>
      <p:sp>
        <p:nvSpPr>
          <p:cNvPr id="2" name="Title 1"/>
          <p:cNvSpPr>
            <a:spLocks noGrp="1"/>
          </p:cNvSpPr>
          <p:nvPr>
            <p:ph type="title" idx="4294967295"/>
          </p:nvPr>
        </p:nvSpPr>
        <p:spPr>
          <a:xfrm>
            <a:off x="771525" y="6019800"/>
            <a:ext cx="8743950" cy="1143000"/>
          </a:xfrm>
        </p:spPr>
        <p:txBody>
          <a:bodyPr/>
          <a:lstStyle/>
          <a:p>
            <a:pPr rtl="0" eaLnBrk="0" fontAlgn="base" hangingPunct="0"/>
            <a:r>
              <a:rPr lang="en-US" sz="4400" kern="1200" dirty="0" err="1" smtClean="0">
                <a:solidFill>
                  <a:srgbClr val="FFFF00"/>
                </a:solidFill>
                <a:effectLst/>
                <a:latin typeface="Arial"/>
                <a:ea typeface="+mn-ea"/>
                <a:cs typeface="+mn-cs"/>
              </a:rPr>
              <a:t>Mattias</a:t>
            </a:r>
            <a:r>
              <a:rPr lang="en-US" sz="4400" kern="1200" dirty="0" smtClean="0">
                <a:solidFill>
                  <a:srgbClr val="FFFF00"/>
                </a:solidFill>
                <a:effectLst/>
                <a:latin typeface="Arial"/>
                <a:ea typeface="+mn-ea"/>
                <a:cs typeface="+mn-cs"/>
              </a:rPr>
              <a:t> Nelson Land</a:t>
            </a:r>
            <a:endParaRPr lang="en-US" dirty="0" smtClean="0">
              <a:effectLst/>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4274" name="Picture 2" descr="Side by side  color images of the planet earth as seen from space.&#10;">
            <a:hlinkClick r:id="rId3"/>
          </p:cNvPr>
          <p:cNvPicPr>
            <a:picLocks noChangeAspect="1" noChangeArrowheads="1"/>
          </p:cNvPicPr>
          <p:nvPr/>
        </p:nvPicPr>
        <p:blipFill>
          <a:blip r:embed="rId4" cstate="print"/>
          <a:srcRect/>
          <a:stretch>
            <a:fillRect/>
          </a:stretch>
        </p:blipFill>
        <p:spPr bwMode="auto">
          <a:xfrm>
            <a:off x="1028700" y="1828800"/>
            <a:ext cx="8382000" cy="4191000"/>
          </a:xfrm>
          <a:prstGeom prst="rect">
            <a:avLst/>
          </a:prstGeom>
          <a:noFill/>
        </p:spPr>
      </p:pic>
      <p:sp>
        <p:nvSpPr>
          <p:cNvPr id="4" name="Title 1"/>
          <p:cNvSpPr>
            <a:spLocks noGrp="1"/>
          </p:cNvSpPr>
          <p:nvPr>
            <p:ph type="title"/>
          </p:nvPr>
        </p:nvSpPr>
        <p:spPr/>
        <p:txBody>
          <a:bodyPr/>
          <a:lstStyle/>
          <a:p>
            <a:r>
              <a:rPr lang="en-US" dirty="0" smtClean="0"/>
              <a:t>Reproduction = Sustainability</a:t>
            </a:r>
            <a:endParaRPr lang="en-US" dirty="0"/>
          </a:p>
        </p:txBody>
      </p:sp>
      <p:sp>
        <p:nvSpPr>
          <p:cNvPr id="5" name="TextBox 4"/>
          <p:cNvSpPr txBox="1"/>
          <p:nvPr/>
        </p:nvSpPr>
        <p:spPr>
          <a:xfrm>
            <a:off x="5676900" y="6172200"/>
            <a:ext cx="3352800" cy="523220"/>
          </a:xfrm>
          <a:prstGeom prst="rect">
            <a:avLst/>
          </a:prstGeom>
          <a:noFill/>
        </p:spPr>
        <p:txBody>
          <a:bodyPr wrap="square" rtlCol="0">
            <a:spAutoFit/>
          </a:bodyPr>
          <a:lstStyle/>
          <a:p>
            <a:r>
              <a:rPr lang="en-US" sz="2800" dirty="0" smtClean="0"/>
              <a:t>NASA</a:t>
            </a:r>
            <a:endParaRPr lang="en-US" sz="2800"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71525" y="892176"/>
            <a:ext cx="8743950" cy="1470025"/>
          </a:xfrm>
        </p:spPr>
        <p:txBody>
          <a:bodyPr/>
          <a:lstStyle/>
          <a:p>
            <a:r>
              <a:rPr lang="en-US" dirty="0" smtClean="0">
                <a:latin typeface="Arial" pitchFamily="34" charset="0"/>
                <a:cs typeface="Arial" pitchFamily="34" charset="0"/>
              </a:rPr>
              <a:t>Disclosures</a:t>
            </a:r>
            <a:endParaRPr lang="en-US" dirty="0">
              <a:latin typeface="Arial" pitchFamily="34" charset="0"/>
              <a:cs typeface="Arial" pitchFamily="34" charset="0"/>
            </a:endParaRPr>
          </a:p>
        </p:txBody>
      </p:sp>
      <p:sp>
        <p:nvSpPr>
          <p:cNvPr id="3" name="Subtitle 2"/>
          <p:cNvSpPr>
            <a:spLocks noGrp="1"/>
          </p:cNvSpPr>
          <p:nvPr>
            <p:ph type="subTitle" idx="1"/>
          </p:nvPr>
        </p:nvSpPr>
        <p:spPr>
          <a:xfrm>
            <a:off x="600075" y="2667000"/>
            <a:ext cx="9172575" cy="1752600"/>
          </a:xfrm>
        </p:spPr>
        <p:txBody>
          <a:bodyPr/>
          <a:lstStyle/>
          <a:p>
            <a:r>
              <a:rPr lang="en-US" dirty="0" smtClean="0">
                <a:latin typeface="Arial" pitchFamily="34" charset="0"/>
                <a:cs typeface="Arial" pitchFamily="34" charset="0"/>
              </a:rPr>
              <a:t>United States Patents on MATER with associated royalties.  No other potential conflict of interest.</a:t>
            </a:r>
            <a:endParaRPr lang="en-US" dirty="0">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Reproduction</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Interpersonal relationships</a:t>
            </a:r>
          </a:p>
          <a:p>
            <a:r>
              <a:rPr lang="en-US" dirty="0" smtClean="0"/>
              <a:t>Conception</a:t>
            </a:r>
          </a:p>
          <a:p>
            <a:r>
              <a:rPr lang="en-US" dirty="0" smtClean="0"/>
              <a:t>Pregnancy</a:t>
            </a:r>
          </a:p>
          <a:p>
            <a:r>
              <a:rPr lang="en-US" dirty="0" smtClean="0"/>
              <a:t>Birth</a:t>
            </a:r>
          </a:p>
          <a:p>
            <a:r>
              <a:rPr lang="en-US" dirty="0" smtClean="0"/>
              <a:t>Parenting</a:t>
            </a:r>
          </a:p>
          <a:p>
            <a:r>
              <a:rPr lang="en-US" dirty="0" smtClean="0"/>
              <a:t>Preservation of wisdom heritages</a:t>
            </a:r>
          </a:p>
          <a:p>
            <a:r>
              <a:rPr lang="en-US" dirty="0" smtClean="0"/>
              <a:t>Preservation of our planet</a:t>
            </a:r>
          </a:p>
          <a:p>
            <a:r>
              <a:rPr lang="en-US" dirty="0" smtClean="0"/>
              <a:t>Survival of our species </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Reproduction = Sustainability</a:t>
            </a:r>
            <a:endParaRPr lang="en-US" dirty="0"/>
          </a:p>
        </p:txBody>
      </p:sp>
      <p:sp>
        <p:nvSpPr>
          <p:cNvPr id="5" name="Content Placeholder 4"/>
          <p:cNvSpPr>
            <a:spLocks noGrp="1"/>
          </p:cNvSpPr>
          <p:nvPr>
            <p:ph idx="1"/>
          </p:nvPr>
        </p:nvSpPr>
        <p:spPr/>
        <p:txBody>
          <a:bodyPr/>
          <a:lstStyle/>
          <a:p>
            <a:pPr marL="0" indent="0">
              <a:buNone/>
            </a:pPr>
            <a:r>
              <a:rPr lang="en-US" b="1" dirty="0"/>
              <a:t>Sustainability</a:t>
            </a:r>
            <a:r>
              <a:rPr lang="en-US" dirty="0"/>
              <a:t> is the capacity to endure. In </a:t>
            </a:r>
            <a:r>
              <a:rPr lang="en-US" dirty="0">
                <a:hlinkClick r:id="rId3" action="ppaction://hlinkfile" tooltip="Ecology"/>
              </a:rPr>
              <a:t>ecology</a:t>
            </a:r>
            <a:r>
              <a:rPr lang="en-US" dirty="0"/>
              <a:t>, the word describes how biological systems remain </a:t>
            </a:r>
            <a:r>
              <a:rPr lang="en-US" dirty="0">
                <a:hlinkClick r:id="rId4" action="ppaction://hlinkfile" tooltip="Biodiversity"/>
              </a:rPr>
              <a:t>diverse</a:t>
            </a:r>
            <a:r>
              <a:rPr lang="en-US" dirty="0"/>
              <a:t> and productive over time.  For humans, sustainability is the potential for long-term maintenance of well being, which has environmental, economic, and social dimensions</a:t>
            </a:r>
            <a:r>
              <a:rPr lang="en-US" dirty="0" smtClean="0"/>
              <a:t>.</a:t>
            </a:r>
          </a:p>
          <a:p>
            <a:pPr marL="0" indent="0" algn="r">
              <a:buNone/>
            </a:pPr>
            <a:r>
              <a:rPr lang="en-US" dirty="0"/>
              <a:t>Wikipedia</a:t>
            </a:r>
          </a:p>
          <a:p>
            <a:pPr marL="0" indent="0">
              <a:buNone/>
            </a:pPr>
            <a:endParaRPr lang="en-US" dirty="0"/>
          </a:p>
          <a:p>
            <a:pPr marL="0" indent="0">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5954" name="Picture 2" descr="In the center Rachel’s Well logo shown as a large bright red butterfly sitting at the intersection  of two  bright red rings.  At the bottom are smaller logos of DHHS, NIH, NICHD, NICHD, OWH DHHS, and Rachel’s Well.&#10;"/>
          <p:cNvPicPr>
            <a:picLocks noChangeAspect="1" noChangeArrowheads="1"/>
          </p:cNvPicPr>
          <p:nvPr/>
        </p:nvPicPr>
        <p:blipFill>
          <a:blip r:embed="rId3" cstate="print"/>
          <a:srcRect/>
          <a:stretch>
            <a:fillRect/>
          </a:stretch>
        </p:blipFill>
        <p:spPr bwMode="auto">
          <a:xfrm>
            <a:off x="431848" y="1600200"/>
            <a:ext cx="9436052" cy="3505200"/>
          </a:xfrm>
          <a:prstGeom prst="rect">
            <a:avLst/>
          </a:prstGeom>
          <a:noFill/>
          <a:ln w="9525">
            <a:noFill/>
            <a:miter lim="800000"/>
            <a:headEnd/>
            <a:tailEnd/>
          </a:ln>
        </p:spPr>
      </p:pic>
      <p:sp>
        <p:nvSpPr>
          <p:cNvPr id="2" name="Title 1"/>
          <p:cNvSpPr>
            <a:spLocks noGrp="1"/>
          </p:cNvSpPr>
          <p:nvPr>
            <p:ph type="title" idx="4294967295"/>
          </p:nvPr>
        </p:nvSpPr>
        <p:spPr/>
        <p:txBody>
          <a:bodyPr/>
          <a:lstStyle/>
          <a:p>
            <a:pPr rtl="0" eaLnBrk="0" fontAlgn="base" hangingPunct="0"/>
            <a:r>
              <a:rPr lang="en-US" sz="4400" kern="1200" dirty="0" smtClean="0">
                <a:solidFill>
                  <a:srgbClr val="FFFF00"/>
                </a:solidFill>
                <a:effectLst/>
                <a:latin typeface="Arial"/>
                <a:ea typeface="+mn-ea"/>
                <a:cs typeface="+mn-cs"/>
              </a:rPr>
              <a:t>Menstrual Cycle Consortium</a:t>
            </a:r>
            <a:endParaRPr lang="en-US" dirty="0" smtClean="0">
              <a:effectLst/>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Objectives</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lstStyle/>
          <a:p>
            <a:r>
              <a:rPr lang="en-US" dirty="0" smtClean="0">
                <a:latin typeface="Arial" pitchFamily="34" charset="0"/>
                <a:cs typeface="Arial" pitchFamily="34" charset="0"/>
              </a:rPr>
              <a:t>Introduce the Menstrual Cycle Consortium</a:t>
            </a:r>
          </a:p>
          <a:p>
            <a:endParaRPr lang="en-US" dirty="0" smtClean="0">
              <a:latin typeface="Arial" pitchFamily="34" charset="0"/>
              <a:cs typeface="Arial" pitchFamily="34" charset="0"/>
            </a:endParaRPr>
          </a:p>
          <a:p>
            <a:r>
              <a:rPr lang="en-US" dirty="0" smtClean="0">
                <a:latin typeface="Arial" pitchFamily="34" charset="0"/>
                <a:cs typeface="Arial" pitchFamily="34" charset="0"/>
              </a:rPr>
              <a:t>Present menstruation as a health focal point.</a:t>
            </a:r>
          </a:p>
          <a:p>
            <a:endParaRPr lang="en-US" dirty="0" smtClean="0">
              <a:latin typeface="Arial" pitchFamily="34" charset="0"/>
              <a:cs typeface="Arial" pitchFamily="34" charset="0"/>
            </a:endParaRPr>
          </a:p>
          <a:p>
            <a:r>
              <a:rPr lang="en-US" dirty="0" smtClean="0">
                <a:latin typeface="Arial" pitchFamily="34" charset="0"/>
                <a:cs typeface="Arial" pitchFamily="34" charset="0"/>
              </a:rPr>
              <a:t>Report on an NIH collaborative comparative effectiveness trial on bone health.</a:t>
            </a:r>
          </a:p>
          <a:p>
            <a:endParaRPr lang="en-US" dirty="0" smtClean="0">
              <a:latin typeface="Arial" pitchFamily="34" charset="0"/>
              <a:cs typeface="Arial" pitchFamily="34" charset="0"/>
            </a:endParaRPr>
          </a:p>
          <a:p>
            <a:endParaRPr lang="en-US" dirty="0" smtClean="0">
              <a:latin typeface="Arial" pitchFamily="34" charset="0"/>
              <a:cs typeface="Arial" pitchFamily="34" charset="0"/>
            </a:endParaRPr>
          </a:p>
          <a:p>
            <a:endParaRPr lang="en-US" dirty="0">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z="4000" dirty="0" smtClean="0"/>
              <a:t>Scientific Opportunities</a:t>
            </a:r>
            <a:br>
              <a:rPr lang="en-US" sz="4000" dirty="0" smtClean="0"/>
            </a:br>
            <a:r>
              <a:rPr lang="en-US" sz="4000" dirty="0" smtClean="0"/>
              <a:t>NICHD Vision for Reproduction</a:t>
            </a:r>
          </a:p>
        </p:txBody>
      </p:sp>
      <p:sp>
        <p:nvSpPr>
          <p:cNvPr id="12291" name="Rectangle 3"/>
          <p:cNvSpPr>
            <a:spLocks noGrp="1" noChangeArrowheads="1"/>
          </p:cNvSpPr>
          <p:nvPr>
            <p:ph type="body" idx="1"/>
          </p:nvPr>
        </p:nvSpPr>
        <p:spPr/>
        <p:txBody>
          <a:bodyPr>
            <a:normAutofit/>
          </a:bodyPr>
          <a:lstStyle/>
          <a:p>
            <a:endParaRPr lang="en-US" sz="2800" dirty="0" smtClean="0"/>
          </a:p>
          <a:p>
            <a:r>
              <a:rPr lang="en-US" sz="2800" i="1" dirty="0" smtClean="0"/>
              <a:t>Quality of Life</a:t>
            </a:r>
          </a:p>
          <a:p>
            <a:r>
              <a:rPr lang="en-US" sz="2800" i="1" dirty="0" smtClean="0"/>
              <a:t>Reproductive Health as a Window to Overall </a:t>
            </a:r>
            <a:r>
              <a:rPr lang="en-US" sz="2800" i="1" dirty="0" smtClean="0"/>
              <a:t>Health</a:t>
            </a:r>
          </a:p>
          <a:p>
            <a:endParaRPr lang="en-US" sz="2800" i="1" dirty="0"/>
          </a:p>
          <a:p>
            <a:endParaRPr lang="en-US" sz="2800" i="1" dirty="0" smtClean="0"/>
          </a:p>
          <a:p>
            <a:endParaRPr lang="en-US" sz="2800" i="1" dirty="0"/>
          </a:p>
          <a:p>
            <a:endParaRPr lang="en-US" sz="2800" i="1" dirty="0" smtClean="0"/>
          </a:p>
          <a:p>
            <a:pPr marL="0" indent="0" algn="ctr">
              <a:buNone/>
            </a:pPr>
            <a:r>
              <a:rPr lang="en-US" sz="1300" dirty="0">
                <a:hlinkClick r:id="rId3"/>
              </a:rPr>
              <a:t>http://</a:t>
            </a:r>
            <a:r>
              <a:rPr lang="en-US" sz="1300" dirty="0" err="1">
                <a:hlinkClick r:id="rId3"/>
              </a:rPr>
              <a:t>www.nichd.nih.gov</a:t>
            </a:r>
            <a:r>
              <a:rPr lang="en-US" sz="1300" dirty="0">
                <a:hlinkClick r:id="rId3"/>
              </a:rPr>
              <a:t>/vision/comments/whitepapers/NICHD_Reproduction_Vision_White_paper_030511.</a:t>
            </a:r>
            <a:r>
              <a:rPr lang="en-US" sz="1300" dirty="0" smtClean="0">
                <a:hlinkClick r:id="rId3"/>
              </a:rPr>
              <a:t>pdf</a:t>
            </a:r>
            <a:endParaRPr lang="en-US" sz="1300" i="1" dirty="0" smtClean="0"/>
          </a:p>
          <a:p>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Menstrual Cycle</a:t>
            </a:r>
            <a:endParaRPr lang="en-US" dirty="0"/>
          </a:p>
        </p:txBody>
      </p:sp>
      <p:sp>
        <p:nvSpPr>
          <p:cNvPr id="3" name="Content Placeholder 2"/>
          <p:cNvSpPr>
            <a:spLocks noGrp="1"/>
          </p:cNvSpPr>
          <p:nvPr>
            <p:ph idx="1"/>
          </p:nvPr>
        </p:nvSpPr>
        <p:spPr/>
        <p:txBody>
          <a:bodyPr/>
          <a:lstStyle/>
          <a:p>
            <a:r>
              <a:rPr lang="en-US" dirty="0" smtClean="0"/>
              <a:t>Gender-based health disparity</a:t>
            </a:r>
          </a:p>
          <a:p>
            <a:endParaRPr lang="en-US" dirty="0" smtClean="0"/>
          </a:p>
          <a:p>
            <a:r>
              <a:rPr lang="en-US" dirty="0" smtClean="0"/>
              <a:t>Frequent delay in diagnosis of disorders</a:t>
            </a:r>
          </a:p>
          <a:p>
            <a:endParaRPr lang="en-US" dirty="0" smtClean="0"/>
          </a:p>
          <a:p>
            <a:r>
              <a:rPr lang="en-US" dirty="0" smtClean="0"/>
              <a:t>Inadequate long term management</a:t>
            </a:r>
          </a:p>
          <a:p>
            <a:pPr>
              <a:buNone/>
            </a:pPr>
            <a:endParaRPr lang="en-US" dirty="0" smtClean="0"/>
          </a:p>
          <a:p>
            <a:pPr lvl="1"/>
            <a:endParaRPr lang="en-US" dirty="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4000" dirty="0" smtClean="0"/>
              <a:t>Girls, Menarche, and Menstruation</a:t>
            </a:r>
          </a:p>
        </p:txBody>
      </p:sp>
      <p:sp>
        <p:nvSpPr>
          <p:cNvPr id="20483" name="Rectangle 3"/>
          <p:cNvSpPr>
            <a:spLocks noGrp="1" noChangeArrowheads="1"/>
          </p:cNvSpPr>
          <p:nvPr>
            <p:ph type="body" idx="1"/>
          </p:nvPr>
        </p:nvSpPr>
        <p:spPr>
          <a:xfrm>
            <a:off x="771525" y="1981200"/>
            <a:ext cx="8743950" cy="4724400"/>
          </a:xfrm>
        </p:spPr>
        <p:txBody>
          <a:bodyPr/>
          <a:lstStyle/>
          <a:p>
            <a:pPr>
              <a:lnSpc>
                <a:spcPct val="90000"/>
              </a:lnSpc>
            </a:pPr>
            <a:r>
              <a:rPr lang="en-US" sz="2800" dirty="0" smtClean="0"/>
              <a:t>Girls lack knowledge</a:t>
            </a:r>
          </a:p>
          <a:p>
            <a:pPr>
              <a:lnSpc>
                <a:spcPct val="90000"/>
              </a:lnSpc>
            </a:pPr>
            <a:r>
              <a:rPr lang="en-US" sz="2800" dirty="0" smtClean="0"/>
              <a:t>Education provides mixed messages</a:t>
            </a:r>
          </a:p>
          <a:p>
            <a:pPr lvl="1">
              <a:lnSpc>
                <a:spcPct val="90000"/>
              </a:lnSpc>
            </a:pPr>
            <a:r>
              <a:rPr lang="en-US" sz="2400" dirty="0" smtClean="0"/>
              <a:t>Normal and natural event</a:t>
            </a:r>
          </a:p>
          <a:p>
            <a:pPr lvl="1">
              <a:lnSpc>
                <a:spcPct val="90000"/>
              </a:lnSpc>
            </a:pPr>
            <a:r>
              <a:rPr lang="en-US" sz="2400" dirty="0" smtClean="0"/>
              <a:t>Should be hidden</a:t>
            </a:r>
          </a:p>
          <a:p>
            <a:pPr>
              <a:lnSpc>
                <a:spcPct val="90000"/>
              </a:lnSpc>
            </a:pPr>
            <a:r>
              <a:rPr lang="en-US" sz="2800" dirty="0" smtClean="0"/>
              <a:t>Attitudes and expectations negatively biased</a:t>
            </a:r>
          </a:p>
          <a:p>
            <a:pPr lvl="1">
              <a:lnSpc>
                <a:spcPct val="90000"/>
              </a:lnSpc>
            </a:pPr>
            <a:r>
              <a:rPr lang="en-US" sz="2400" dirty="0" smtClean="0"/>
              <a:t>Body shame</a:t>
            </a:r>
          </a:p>
          <a:p>
            <a:pPr lvl="1">
              <a:lnSpc>
                <a:spcPct val="90000"/>
              </a:lnSpc>
            </a:pPr>
            <a:r>
              <a:rPr lang="en-US" sz="2400" dirty="0" smtClean="0"/>
              <a:t>Self objectification</a:t>
            </a:r>
          </a:p>
          <a:p>
            <a:pPr lvl="1">
              <a:lnSpc>
                <a:spcPct val="90000"/>
              </a:lnSpc>
            </a:pPr>
            <a:r>
              <a:rPr lang="en-US" sz="2400" dirty="0" smtClean="0"/>
              <a:t>Lack of agency in sexual decision making</a:t>
            </a:r>
          </a:p>
          <a:p>
            <a:pPr>
              <a:lnSpc>
                <a:spcPct val="90000"/>
              </a:lnSpc>
            </a:pPr>
            <a:r>
              <a:rPr lang="en-US" sz="2800" dirty="0" smtClean="0"/>
              <a:t>Good preparation not well </a:t>
            </a:r>
            <a:r>
              <a:rPr lang="en-US" sz="2800" dirty="0" smtClean="0"/>
              <a:t>defined</a:t>
            </a:r>
          </a:p>
          <a:p>
            <a:pPr marL="0" indent="0" algn="r">
              <a:lnSpc>
                <a:spcPct val="90000"/>
              </a:lnSpc>
              <a:buNone/>
            </a:pPr>
            <a:r>
              <a:rPr lang="en-US" sz="2800" dirty="0">
                <a:solidFill>
                  <a:schemeClr val="tx2"/>
                </a:solidFill>
              </a:rPr>
              <a:t>Stubbs ML, ANYAS 1135:58-66, </a:t>
            </a:r>
            <a:r>
              <a:rPr lang="en-US" sz="2800" dirty="0" smtClean="0">
                <a:solidFill>
                  <a:schemeClr val="tx2"/>
                </a:solidFill>
              </a:rPr>
              <a:t>2008</a:t>
            </a:r>
            <a:endParaRPr lang="en-US" sz="2800" dirty="0" smtClean="0">
              <a:solidFill>
                <a:schemeClr val="tx2"/>
              </a:solidFill>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Menstrual Cycle </a:t>
            </a:r>
            <a:br>
              <a:rPr lang="en-US" dirty="0" smtClean="0"/>
            </a:br>
            <a:r>
              <a:rPr lang="en-US" dirty="0" smtClean="0"/>
              <a:t>is a Vital Sign ®</a:t>
            </a:r>
            <a:endParaRPr lang="en-US" dirty="0"/>
          </a:p>
        </p:txBody>
      </p:sp>
      <p:sp>
        <p:nvSpPr>
          <p:cNvPr id="3" name="Content Placeholder 2"/>
          <p:cNvSpPr>
            <a:spLocks noGrp="1"/>
          </p:cNvSpPr>
          <p:nvPr>
            <p:ph idx="1"/>
          </p:nvPr>
        </p:nvSpPr>
        <p:spPr/>
        <p:txBody>
          <a:bodyPr/>
          <a:lstStyle/>
          <a:p>
            <a:endParaRPr lang="en-US" dirty="0" smtClean="0"/>
          </a:p>
          <a:p>
            <a:r>
              <a:rPr lang="en-US" dirty="0" smtClean="0"/>
              <a:t>Wake up call on cardiovascular health</a:t>
            </a:r>
          </a:p>
          <a:p>
            <a:r>
              <a:rPr lang="en-US" dirty="0" smtClean="0"/>
              <a:t>Wake up call on genetic health</a:t>
            </a:r>
          </a:p>
          <a:p>
            <a:r>
              <a:rPr lang="en-US" dirty="0" smtClean="0"/>
              <a:t>Wake up call on emotional health</a:t>
            </a:r>
          </a:p>
          <a:p>
            <a:r>
              <a:rPr lang="en-US" dirty="0" smtClean="0"/>
              <a:t>Wake up call on bone health</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On the left an ultrasound of a polycystic ovary showing  many ovarian follicles aligned around the edge of the ovary.  In the center the face of a woman showing acne and hirsutism.  On the right an obese woman with a measuring tape around her abdomen.&#10;"/>
          <p:cNvGrpSpPr/>
          <p:nvPr/>
        </p:nvGrpSpPr>
        <p:grpSpPr>
          <a:xfrm>
            <a:off x="571500" y="2743200"/>
            <a:ext cx="9448799" cy="2286000"/>
            <a:chOff x="571500" y="2743200"/>
            <a:chExt cx="9448799" cy="2286000"/>
          </a:xfrm>
        </p:grpSpPr>
        <p:pic>
          <p:nvPicPr>
            <p:cNvPr id="121858" name="Picture 2" descr="Ultrasound picture of polycystic ovary"/>
            <p:cNvPicPr>
              <a:picLocks noChangeAspect="1" noChangeArrowheads="1"/>
            </p:cNvPicPr>
            <p:nvPr/>
          </p:nvPicPr>
          <p:blipFill>
            <a:blip r:embed="rId3" cstate="print"/>
            <a:srcRect/>
            <a:stretch>
              <a:fillRect/>
            </a:stretch>
          </p:blipFill>
          <p:spPr bwMode="auto">
            <a:xfrm>
              <a:off x="571500" y="2746664"/>
              <a:ext cx="2714368" cy="2282536"/>
            </a:xfrm>
            <a:prstGeom prst="rect">
              <a:avLst/>
            </a:prstGeom>
            <a:noFill/>
          </p:spPr>
        </p:pic>
        <p:pic>
          <p:nvPicPr>
            <p:cNvPr id="121860" name="Picture 4" descr="http://www.fotosearch.com/bthumb/BCP/BCP001/BCP611-03.jpg"/>
            <p:cNvPicPr>
              <a:picLocks noChangeAspect="1" noChangeArrowheads="1"/>
            </p:cNvPicPr>
            <p:nvPr/>
          </p:nvPicPr>
          <p:blipFill>
            <a:blip r:embed="rId4" cstate="print"/>
            <a:srcRect/>
            <a:stretch>
              <a:fillRect/>
            </a:stretch>
          </p:blipFill>
          <p:spPr bwMode="auto">
            <a:xfrm>
              <a:off x="6974996" y="2743200"/>
              <a:ext cx="3045303" cy="2024233"/>
            </a:xfrm>
            <a:prstGeom prst="rect">
              <a:avLst/>
            </a:prstGeom>
            <a:noFill/>
          </p:spPr>
        </p:pic>
        <p:pic>
          <p:nvPicPr>
            <p:cNvPr id="121864" name="Picture 8" descr="The photograph depicts hirsutism in a young woman..."/>
            <p:cNvPicPr>
              <a:picLocks noChangeAspect="1" noChangeArrowheads="1"/>
            </p:cNvPicPr>
            <p:nvPr/>
          </p:nvPicPr>
          <p:blipFill>
            <a:blip r:embed="rId5" cstate="print"/>
            <a:srcRect/>
            <a:stretch>
              <a:fillRect/>
            </a:stretch>
          </p:blipFill>
          <p:spPr bwMode="auto">
            <a:xfrm>
              <a:off x="3619500" y="2743200"/>
              <a:ext cx="2976562" cy="1905001"/>
            </a:xfrm>
            <a:prstGeom prst="rect">
              <a:avLst/>
            </a:prstGeom>
            <a:noFill/>
          </p:spPr>
        </p:pic>
      </p:grpSp>
      <p:sp>
        <p:nvSpPr>
          <p:cNvPr id="3" name="Title 2"/>
          <p:cNvSpPr>
            <a:spLocks noGrp="1"/>
          </p:cNvSpPr>
          <p:nvPr>
            <p:ph type="title"/>
          </p:nvPr>
        </p:nvSpPr>
        <p:spPr/>
        <p:txBody>
          <a:bodyPr/>
          <a:lstStyle/>
          <a:p>
            <a:pPr rtl="0" eaLnBrk="0" fontAlgn="base" hangingPunct="0"/>
            <a:r>
              <a:rPr lang="en-US" sz="4400" kern="1200" dirty="0" smtClean="0">
                <a:solidFill>
                  <a:srgbClr val="FFFF00"/>
                </a:solidFill>
                <a:effectLst/>
                <a:latin typeface="Arial"/>
                <a:ea typeface="+mn-ea"/>
                <a:cs typeface="+mn-cs"/>
              </a:rPr>
              <a:t>PCOS and Metabolic Syndrome</a:t>
            </a:r>
            <a:endParaRPr lang="en-US" dirty="0" smtClean="0">
              <a:effectLst/>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In the center a graph shows that the cardiovascular event free survival of women&#10;with PCOS is significantly lower over 8 to 10 years  as compared to women&#10;who do not have the condition (p=0.006) .  PCOS = 75%, No PCOS = 85%&#10;"/>
          <p:cNvGrpSpPr/>
          <p:nvPr/>
        </p:nvGrpSpPr>
        <p:grpSpPr>
          <a:xfrm>
            <a:off x="928987" y="1241425"/>
            <a:ext cx="9100839" cy="5540375"/>
            <a:chOff x="928987" y="1241425"/>
            <a:chExt cx="9100839" cy="5540375"/>
          </a:xfrm>
        </p:grpSpPr>
        <p:pic>
          <p:nvPicPr>
            <p:cNvPr id="3073" name="Picture 1"/>
            <p:cNvPicPr>
              <a:picLocks noChangeAspect="1" noChangeArrowheads="1"/>
            </p:cNvPicPr>
            <p:nvPr/>
          </p:nvPicPr>
          <p:blipFill>
            <a:blip r:embed="rId3" cstate="print"/>
            <a:srcRect/>
            <a:stretch>
              <a:fillRect/>
            </a:stretch>
          </p:blipFill>
          <p:spPr bwMode="auto">
            <a:xfrm>
              <a:off x="8197454" y="6057900"/>
              <a:ext cx="1832372" cy="723900"/>
            </a:xfrm>
            <a:prstGeom prst="rect">
              <a:avLst/>
            </a:prstGeom>
            <a:noFill/>
          </p:spPr>
        </p:pic>
        <p:pic>
          <p:nvPicPr>
            <p:cNvPr id="3074" name="Picture 2"/>
            <p:cNvPicPr>
              <a:picLocks noChangeAspect="1" noChangeArrowheads="1"/>
            </p:cNvPicPr>
            <p:nvPr/>
          </p:nvPicPr>
          <p:blipFill>
            <a:blip r:embed="rId4" cstate="print"/>
            <a:srcRect/>
            <a:stretch>
              <a:fillRect/>
            </a:stretch>
          </p:blipFill>
          <p:spPr bwMode="auto">
            <a:xfrm>
              <a:off x="928987" y="1241425"/>
              <a:ext cx="8253113" cy="4702175"/>
            </a:xfrm>
            <a:prstGeom prst="rect">
              <a:avLst/>
            </a:prstGeom>
            <a:noFill/>
          </p:spPr>
        </p:pic>
      </p:grpSp>
      <p:sp>
        <p:nvSpPr>
          <p:cNvPr id="3075" name="Text Box 3"/>
          <p:cNvSpPr txBox="1">
            <a:spLocks noChangeArrowheads="1"/>
          </p:cNvSpPr>
          <p:nvPr/>
        </p:nvSpPr>
        <p:spPr bwMode="auto">
          <a:xfrm>
            <a:off x="201812" y="6678613"/>
            <a:ext cx="9881592" cy="119062"/>
          </a:xfrm>
          <a:prstGeom prst="rect">
            <a:avLst/>
          </a:prstGeom>
          <a:noFill/>
          <a:ln w="9525">
            <a:noFill/>
            <a:miter lim="800000"/>
            <a:headEnd/>
            <a:tailEnd/>
          </a:ln>
        </p:spPr>
        <p:txBody>
          <a:bodyPr lIns="0" tIns="0" rIns="0" bIns="0">
            <a:spAutoFit/>
          </a:bodyPr>
          <a:lstStyle/>
          <a:p>
            <a:pPr eaLnBrk="1">
              <a:lnSpc>
                <a:spcPct val="97000"/>
              </a:lnSpc>
              <a:buClr>
                <a:srgbClr val="000000"/>
              </a:buClr>
              <a:buSzPct val="45000"/>
              <a:buFont typeface="StarSymbol" charset="0"/>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sz="800" dirty="0">
                <a:solidFill>
                  <a:srgbClr val="3366FF"/>
                </a:solidFill>
                <a:latin typeface="Arial" charset="0"/>
              </a:rPr>
              <a:t>Copyright ©2008 The Endocrine Society</a:t>
            </a:r>
          </a:p>
        </p:txBody>
      </p:sp>
      <p:sp>
        <p:nvSpPr>
          <p:cNvPr id="3076" name="Text Box 4"/>
          <p:cNvSpPr txBox="1">
            <a:spLocks noChangeArrowheads="1"/>
          </p:cNvSpPr>
          <p:nvPr/>
        </p:nvSpPr>
        <p:spPr bwMode="auto">
          <a:xfrm>
            <a:off x="190500" y="6221648"/>
            <a:ext cx="7411641" cy="179152"/>
          </a:xfrm>
          <a:prstGeom prst="rect">
            <a:avLst/>
          </a:prstGeom>
          <a:noFill/>
          <a:ln w="9525">
            <a:noFill/>
            <a:miter lim="800000"/>
            <a:headEnd/>
            <a:tailEnd/>
          </a:ln>
        </p:spPr>
        <p:txBody>
          <a:bodyPr lIns="0" tIns="0" rIns="0" bIns="0">
            <a:spAutoFit/>
          </a:bodyPr>
          <a:lstStyle/>
          <a:p>
            <a:pPr eaLnBrk="1">
              <a:lnSpc>
                <a:spcPct val="97000"/>
              </a:lnSpc>
              <a:buClr>
                <a:srgbClr val="000000"/>
              </a:buClr>
              <a:buSzPct val="45000"/>
              <a:buFont typeface="StarSymbol" charset="0"/>
              <a:buNone/>
              <a:tabLst>
                <a:tab pos="723900" algn="l"/>
                <a:tab pos="1447800" algn="l"/>
                <a:tab pos="2171700" algn="l"/>
                <a:tab pos="2895600" algn="l"/>
                <a:tab pos="3619500" algn="l"/>
                <a:tab pos="4343400" algn="l"/>
                <a:tab pos="5067300" algn="l"/>
                <a:tab pos="5791200" algn="l"/>
                <a:tab pos="6515100" algn="l"/>
              </a:tabLst>
            </a:pPr>
            <a:r>
              <a:rPr lang="en-GB" sz="1200" b="1" dirty="0">
                <a:latin typeface="Arial" charset="0"/>
              </a:rPr>
              <a:t>Shaw, L. J. et al. J </a:t>
            </a:r>
            <a:r>
              <a:rPr lang="en-GB" sz="1200" b="1" dirty="0" err="1">
                <a:latin typeface="Arial" charset="0"/>
              </a:rPr>
              <a:t>Clin</a:t>
            </a:r>
            <a:r>
              <a:rPr lang="en-GB" sz="1200" b="1" dirty="0">
                <a:latin typeface="Arial" charset="0"/>
              </a:rPr>
              <a:t> </a:t>
            </a:r>
            <a:r>
              <a:rPr lang="en-GB" sz="1200" b="1" dirty="0" err="1">
                <a:latin typeface="Arial" charset="0"/>
              </a:rPr>
              <a:t>Endocrinol</a:t>
            </a:r>
            <a:r>
              <a:rPr lang="en-GB" sz="1200" b="1" dirty="0">
                <a:latin typeface="Arial" charset="0"/>
              </a:rPr>
              <a:t> </a:t>
            </a:r>
            <a:r>
              <a:rPr lang="en-GB" sz="1200" b="1" dirty="0" err="1">
                <a:latin typeface="Arial" charset="0"/>
              </a:rPr>
              <a:t>Metab</a:t>
            </a:r>
            <a:r>
              <a:rPr lang="en-GB" sz="1200" b="1" dirty="0">
                <a:latin typeface="Arial" charset="0"/>
              </a:rPr>
              <a:t> 2008;93:1276-1284</a:t>
            </a:r>
          </a:p>
        </p:txBody>
      </p:sp>
      <p:sp>
        <p:nvSpPr>
          <p:cNvPr id="3" name="Title 2"/>
          <p:cNvSpPr>
            <a:spLocks noGrp="1"/>
          </p:cNvSpPr>
          <p:nvPr>
            <p:ph type="title" idx="4294967295"/>
          </p:nvPr>
        </p:nvSpPr>
        <p:spPr>
          <a:xfrm>
            <a:off x="771525" y="304800"/>
            <a:ext cx="8743950" cy="1143000"/>
          </a:xfrm>
        </p:spPr>
        <p:txBody>
          <a:bodyPr/>
          <a:lstStyle/>
          <a:p>
            <a:pPr rtl="0" eaLnBrk="1" fontAlgn="base" hangingPunct="0"/>
            <a:r>
              <a:rPr lang="en-GB" sz="1600" b="1" kern="1200" dirty="0" smtClean="0">
                <a:solidFill>
                  <a:srgbClr val="FFFF00"/>
                </a:solidFill>
                <a:effectLst/>
                <a:latin typeface="Arial"/>
                <a:ea typeface="+mn-ea"/>
                <a:cs typeface="+mn-cs"/>
              </a:rPr>
              <a:t> </a:t>
            </a:r>
            <a:r>
              <a:rPr lang="en-GB" sz="3200" b="1" kern="1200" dirty="0" smtClean="0">
                <a:solidFill>
                  <a:srgbClr val="FFFF00"/>
                </a:solidFill>
                <a:effectLst/>
                <a:latin typeface="Arial"/>
                <a:ea typeface="+mn-ea"/>
                <a:cs typeface="+mn-cs"/>
              </a:rPr>
              <a:t>Cardiovascular event-free survival in postmenopausal women</a:t>
            </a:r>
            <a:endParaRPr lang="en-GB" dirty="0" smtClean="0">
              <a:effectLst/>
            </a:endParaRPr>
          </a:p>
          <a:p>
            <a:endParaRPr lang="en-US" dirty="0"/>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Objectives</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lstStyle/>
          <a:p>
            <a:r>
              <a:rPr lang="en-US" dirty="0" smtClean="0">
                <a:latin typeface="Arial" pitchFamily="34" charset="0"/>
                <a:cs typeface="Arial" pitchFamily="34" charset="0"/>
              </a:rPr>
              <a:t>Introduce the Menstrual Cycle Consortium</a:t>
            </a:r>
          </a:p>
          <a:p>
            <a:endParaRPr lang="en-US" dirty="0" smtClean="0">
              <a:latin typeface="Arial" pitchFamily="34" charset="0"/>
              <a:cs typeface="Arial" pitchFamily="34" charset="0"/>
            </a:endParaRPr>
          </a:p>
          <a:p>
            <a:r>
              <a:rPr lang="en-US" dirty="0" smtClean="0">
                <a:latin typeface="Arial" pitchFamily="34" charset="0"/>
                <a:cs typeface="Arial" pitchFamily="34" charset="0"/>
              </a:rPr>
              <a:t>Present menstruation as a health focal point.</a:t>
            </a:r>
          </a:p>
          <a:p>
            <a:endParaRPr lang="en-US" dirty="0" smtClean="0">
              <a:latin typeface="Arial" pitchFamily="34" charset="0"/>
              <a:cs typeface="Arial" pitchFamily="34" charset="0"/>
            </a:endParaRPr>
          </a:p>
          <a:p>
            <a:r>
              <a:rPr lang="en-US" dirty="0" smtClean="0">
                <a:latin typeface="Arial" pitchFamily="34" charset="0"/>
                <a:cs typeface="Arial" pitchFamily="34" charset="0"/>
              </a:rPr>
              <a:t>Report on an NIH collaborative comparative effectiveness trial on bone health.</a:t>
            </a:r>
          </a:p>
          <a:p>
            <a:endParaRPr lang="en-US" dirty="0" smtClean="0">
              <a:latin typeface="Arial" pitchFamily="34" charset="0"/>
              <a:cs typeface="Arial" pitchFamily="34" charset="0"/>
            </a:endParaRPr>
          </a:p>
          <a:p>
            <a:endParaRPr lang="en-US" dirty="0" smtClean="0">
              <a:latin typeface="Arial" pitchFamily="34" charset="0"/>
              <a:cs typeface="Arial" pitchFamily="34" charset="0"/>
            </a:endParaRPr>
          </a:p>
          <a:p>
            <a:endParaRPr lang="en-US" dirty="0">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Menstrual Cycle </a:t>
            </a:r>
            <a:br>
              <a:rPr lang="en-US" dirty="0" smtClean="0"/>
            </a:br>
            <a:r>
              <a:rPr lang="en-US" dirty="0" smtClean="0"/>
              <a:t>is a Vital Sign ®</a:t>
            </a:r>
            <a:endParaRPr lang="en-US" dirty="0"/>
          </a:p>
        </p:txBody>
      </p:sp>
      <p:sp>
        <p:nvSpPr>
          <p:cNvPr id="3" name="Content Placeholder 2"/>
          <p:cNvSpPr>
            <a:spLocks noGrp="1"/>
          </p:cNvSpPr>
          <p:nvPr>
            <p:ph idx="1"/>
          </p:nvPr>
        </p:nvSpPr>
        <p:spPr/>
        <p:txBody>
          <a:bodyPr/>
          <a:lstStyle/>
          <a:p>
            <a:endParaRPr lang="en-US" dirty="0" smtClean="0"/>
          </a:p>
          <a:p>
            <a:r>
              <a:rPr lang="en-US" dirty="0" smtClean="0"/>
              <a:t>Wake up call on cardiovascular health</a:t>
            </a:r>
          </a:p>
          <a:p>
            <a:r>
              <a:rPr lang="en-US" dirty="0" smtClean="0"/>
              <a:t>Wake up call on genetic health</a:t>
            </a:r>
          </a:p>
          <a:p>
            <a:r>
              <a:rPr lang="en-US" dirty="0" smtClean="0"/>
              <a:t>Wake up call on emotional health</a:t>
            </a:r>
          </a:p>
          <a:p>
            <a:r>
              <a:rPr lang="en-US" dirty="0" smtClean="0"/>
              <a:t>Wake up call on bone health</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62" name="Picture 2" descr="A  smiling happy family photo with father on the left, mother on the right, primary school son in the front, and a toddler  son in mother’s arms.&#10;"/>
          <p:cNvPicPr>
            <a:picLocks noChangeAspect="1" noChangeArrowheads="1"/>
          </p:cNvPicPr>
          <p:nvPr/>
        </p:nvPicPr>
        <p:blipFill>
          <a:blip r:embed="rId3" cstate="print"/>
          <a:srcRect/>
          <a:stretch>
            <a:fillRect/>
          </a:stretch>
        </p:blipFill>
        <p:spPr bwMode="auto">
          <a:xfrm>
            <a:off x="1971675" y="0"/>
            <a:ext cx="6529388" cy="6019800"/>
          </a:xfrm>
          <a:prstGeom prst="rect">
            <a:avLst/>
          </a:prstGeom>
          <a:noFill/>
        </p:spPr>
      </p:pic>
      <p:sp>
        <p:nvSpPr>
          <p:cNvPr id="3" name="Content Placeholder 2"/>
          <p:cNvSpPr>
            <a:spLocks noGrp="1"/>
          </p:cNvSpPr>
          <p:nvPr>
            <p:ph idx="1"/>
          </p:nvPr>
        </p:nvSpPr>
        <p:spPr>
          <a:xfrm>
            <a:off x="771525" y="6019800"/>
            <a:ext cx="8743950" cy="762000"/>
          </a:xfrm>
        </p:spPr>
        <p:txBody>
          <a:bodyPr/>
          <a:lstStyle/>
          <a:p>
            <a:pPr marL="0" indent="0" algn="r">
              <a:buNone/>
            </a:pPr>
            <a:r>
              <a:rPr lang="en-US" sz="1800" dirty="0">
                <a:solidFill>
                  <a:srgbClr val="FFFF00"/>
                </a:solidFill>
              </a:rPr>
              <a:t>Corrigan et al, </a:t>
            </a:r>
            <a:r>
              <a:rPr lang="en-US" sz="1800" dirty="0" err="1">
                <a:solidFill>
                  <a:srgbClr val="FFFF00"/>
                </a:solidFill>
              </a:rPr>
              <a:t>Fertil</a:t>
            </a:r>
            <a:r>
              <a:rPr lang="en-US" sz="1800" dirty="0">
                <a:solidFill>
                  <a:srgbClr val="FFFF00"/>
                </a:solidFill>
              </a:rPr>
              <a:t> </a:t>
            </a:r>
            <a:r>
              <a:rPr lang="en-US" sz="1800" dirty="0" err="1">
                <a:solidFill>
                  <a:srgbClr val="FFFF00"/>
                </a:solidFill>
              </a:rPr>
              <a:t>Steril</a:t>
            </a:r>
            <a:r>
              <a:rPr lang="en-US" sz="1800" dirty="0">
                <a:solidFill>
                  <a:srgbClr val="FFFF00"/>
                </a:solidFill>
              </a:rPr>
              <a:t> 84:1508, 2005</a:t>
            </a:r>
          </a:p>
          <a:p>
            <a:pPr marL="0" indent="0" algn="r">
              <a:buNone/>
            </a:pPr>
            <a:endParaRPr lang="en-US" sz="1800" dirty="0">
              <a:solidFill>
                <a:srgbClr val="FFFF00"/>
              </a:solidFill>
            </a:endParaRP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Menstrual Cycle </a:t>
            </a:r>
            <a:br>
              <a:rPr lang="en-US" dirty="0" smtClean="0"/>
            </a:br>
            <a:r>
              <a:rPr lang="en-US" dirty="0" smtClean="0"/>
              <a:t>is a Vital Sign ®</a:t>
            </a:r>
            <a:endParaRPr lang="en-US" dirty="0"/>
          </a:p>
        </p:txBody>
      </p:sp>
      <p:sp>
        <p:nvSpPr>
          <p:cNvPr id="3" name="Content Placeholder 2"/>
          <p:cNvSpPr>
            <a:spLocks noGrp="1"/>
          </p:cNvSpPr>
          <p:nvPr>
            <p:ph idx="1"/>
          </p:nvPr>
        </p:nvSpPr>
        <p:spPr/>
        <p:txBody>
          <a:bodyPr/>
          <a:lstStyle/>
          <a:p>
            <a:endParaRPr lang="en-US" dirty="0" smtClean="0"/>
          </a:p>
          <a:p>
            <a:r>
              <a:rPr lang="en-US" dirty="0" smtClean="0"/>
              <a:t>Wake up call on cardiovascular health</a:t>
            </a:r>
          </a:p>
          <a:p>
            <a:r>
              <a:rPr lang="en-US" dirty="0" smtClean="0"/>
              <a:t>Wake up call on genetic health</a:t>
            </a:r>
          </a:p>
          <a:p>
            <a:r>
              <a:rPr lang="en-US" dirty="0" smtClean="0"/>
              <a:t>Wake up call on emotional health</a:t>
            </a:r>
          </a:p>
          <a:p>
            <a:r>
              <a:rPr lang="en-US" dirty="0" smtClean="0"/>
              <a:t>Wake up call on bone health</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1458" name="Picture 2" descr="Classical painting of Dido gazing longingly over her shoulder (about Aeneas), her hand grasps Aeneas' sword in anticipation of suicide. &#10;"/>
          <p:cNvPicPr>
            <a:picLocks noChangeAspect="1" noChangeArrowheads="1"/>
          </p:cNvPicPr>
          <p:nvPr/>
        </p:nvPicPr>
        <p:blipFill>
          <a:blip r:embed="rId3" cstate="print"/>
          <a:srcRect/>
          <a:stretch>
            <a:fillRect/>
          </a:stretch>
        </p:blipFill>
        <p:spPr bwMode="auto">
          <a:xfrm>
            <a:off x="1560983" y="152400"/>
            <a:ext cx="6859117" cy="5788025"/>
          </a:xfrm>
          <a:prstGeom prst="rect">
            <a:avLst/>
          </a:prstGeom>
          <a:noFill/>
        </p:spPr>
      </p:pic>
      <p:sp>
        <p:nvSpPr>
          <p:cNvPr id="3" name="Content Placeholder 2"/>
          <p:cNvSpPr>
            <a:spLocks noGrp="1"/>
          </p:cNvSpPr>
          <p:nvPr>
            <p:ph idx="1"/>
          </p:nvPr>
        </p:nvSpPr>
        <p:spPr>
          <a:xfrm>
            <a:off x="771525" y="6096000"/>
            <a:ext cx="8743950" cy="457200"/>
          </a:xfrm>
        </p:spPr>
        <p:txBody>
          <a:bodyPr/>
          <a:lstStyle/>
          <a:p>
            <a:pPr marL="0" indent="0" algn="r">
              <a:buNone/>
            </a:pPr>
            <a:r>
              <a:rPr lang="en-US" sz="1600" dirty="0">
                <a:solidFill>
                  <a:srgbClr val="FFFF00"/>
                </a:solidFill>
              </a:rPr>
              <a:t>The Death of Dido, </a:t>
            </a:r>
            <a:r>
              <a:rPr lang="en-US" sz="1600" dirty="0" err="1">
                <a:solidFill>
                  <a:srgbClr val="FFFF00"/>
                </a:solidFill>
              </a:rPr>
              <a:t>Sacchi</a:t>
            </a:r>
            <a:r>
              <a:rPr lang="en-US" sz="1600" dirty="0">
                <a:solidFill>
                  <a:srgbClr val="FFFF00"/>
                </a:solidFill>
              </a:rPr>
              <a:t>, 1599-1661 </a:t>
            </a: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Menstrual Cycle </a:t>
            </a:r>
            <a:br>
              <a:rPr lang="en-US" dirty="0" smtClean="0"/>
            </a:br>
            <a:r>
              <a:rPr lang="en-US" dirty="0" smtClean="0"/>
              <a:t>is a Vital Sign ®</a:t>
            </a:r>
            <a:endParaRPr lang="en-US" dirty="0"/>
          </a:p>
        </p:txBody>
      </p:sp>
      <p:sp>
        <p:nvSpPr>
          <p:cNvPr id="3" name="Content Placeholder 2"/>
          <p:cNvSpPr>
            <a:spLocks noGrp="1"/>
          </p:cNvSpPr>
          <p:nvPr>
            <p:ph idx="1"/>
          </p:nvPr>
        </p:nvSpPr>
        <p:spPr/>
        <p:txBody>
          <a:bodyPr/>
          <a:lstStyle/>
          <a:p>
            <a:endParaRPr lang="en-US" dirty="0" smtClean="0"/>
          </a:p>
          <a:p>
            <a:r>
              <a:rPr lang="en-US" dirty="0" smtClean="0"/>
              <a:t>Wake up call on cardiovascular health</a:t>
            </a:r>
          </a:p>
          <a:p>
            <a:r>
              <a:rPr lang="en-US" dirty="0" smtClean="0"/>
              <a:t>Wake up call on genetic health</a:t>
            </a:r>
          </a:p>
          <a:p>
            <a:r>
              <a:rPr lang="en-US" dirty="0" smtClean="0"/>
              <a:t>Wake up call on emotional health</a:t>
            </a:r>
          </a:p>
          <a:p>
            <a:r>
              <a:rPr lang="en-US" dirty="0" smtClean="0"/>
              <a:t>Wake up call on bone health</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Photo of identical twin 20 something young women standing in the lobby of the NIH Clinical Center&#10;"/>
          <p:cNvPicPr>
            <a:picLocks noChangeAspect="1" noChangeArrowheads="1"/>
          </p:cNvPicPr>
          <p:nvPr/>
        </p:nvPicPr>
        <p:blipFill>
          <a:blip r:embed="rId3" cstate="print"/>
          <a:srcRect/>
          <a:stretch>
            <a:fillRect/>
          </a:stretch>
        </p:blipFill>
        <p:spPr bwMode="auto">
          <a:xfrm>
            <a:off x="0" y="-87313"/>
            <a:ext cx="12172950" cy="7097713"/>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A microphotograph show three dimensional view of osteoporotic bone with thin and fragile struts. &#10;"/>
          <p:cNvPicPr>
            <a:picLocks noChangeAspect="1" noChangeArrowheads="1"/>
          </p:cNvPicPr>
          <p:nvPr/>
        </p:nvPicPr>
        <p:blipFill>
          <a:blip r:embed="rId3" cstate="print"/>
          <a:srcRect/>
          <a:stretch>
            <a:fillRect/>
          </a:stretch>
        </p:blipFill>
        <p:spPr bwMode="auto">
          <a:xfrm>
            <a:off x="1900691" y="152400"/>
            <a:ext cx="6671809" cy="5562600"/>
          </a:xfrm>
          <a:prstGeom prst="rect">
            <a:avLst/>
          </a:prstGeom>
          <a:noFill/>
        </p:spPr>
      </p:pic>
      <p:sp>
        <p:nvSpPr>
          <p:cNvPr id="2" name="Title 1"/>
          <p:cNvSpPr>
            <a:spLocks noGrp="1"/>
          </p:cNvSpPr>
          <p:nvPr>
            <p:ph type="title" idx="4294967295"/>
          </p:nvPr>
        </p:nvSpPr>
        <p:spPr>
          <a:xfrm>
            <a:off x="771525" y="5867400"/>
            <a:ext cx="8743950" cy="1143000"/>
          </a:xfrm>
        </p:spPr>
        <p:txBody>
          <a:bodyPr/>
          <a:lstStyle/>
          <a:p>
            <a:pPr rtl="0" eaLnBrk="0" fontAlgn="base" hangingPunct="0"/>
            <a:r>
              <a:rPr lang="en-US" sz="4400" kern="1200" dirty="0" smtClean="0">
                <a:solidFill>
                  <a:srgbClr val="FFFF00"/>
                </a:solidFill>
                <a:effectLst/>
                <a:latin typeface="Arial"/>
                <a:ea typeface="+mn-ea"/>
                <a:cs typeface="+mn-cs"/>
              </a:rPr>
              <a:t>Osteoporosis</a:t>
            </a:r>
            <a:endParaRPr lang="en-US" dirty="0" smtClean="0">
              <a:effectLst/>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z="4000" dirty="0" smtClean="0"/>
              <a:t>46,XX Spontaneous</a:t>
            </a:r>
            <a:br>
              <a:rPr lang="en-US" sz="4000" dirty="0" smtClean="0"/>
            </a:br>
            <a:r>
              <a:rPr lang="en-US" sz="4000" dirty="0" smtClean="0"/>
              <a:t>Primary Ovarian Insufficiency</a:t>
            </a:r>
          </a:p>
        </p:txBody>
      </p:sp>
      <p:sp>
        <p:nvSpPr>
          <p:cNvPr id="12291" name="Rectangle 3"/>
          <p:cNvSpPr>
            <a:spLocks noGrp="1" noChangeArrowheads="1"/>
          </p:cNvSpPr>
          <p:nvPr>
            <p:ph type="body" idx="1"/>
          </p:nvPr>
        </p:nvSpPr>
        <p:spPr/>
        <p:txBody>
          <a:bodyPr/>
          <a:lstStyle/>
          <a:p>
            <a:endParaRPr lang="en-US" smtClean="0"/>
          </a:p>
          <a:p>
            <a:r>
              <a:rPr lang="en-US" smtClean="0"/>
              <a:t>Less than 40 years of age</a:t>
            </a:r>
          </a:p>
          <a:p>
            <a:r>
              <a:rPr lang="en-US" smtClean="0"/>
              <a:t>Amenorrhea</a:t>
            </a:r>
          </a:p>
          <a:p>
            <a:r>
              <a:rPr lang="en-US" smtClean="0"/>
              <a:t>Menopausal level serum FSH</a:t>
            </a:r>
          </a:p>
          <a:p>
            <a:r>
              <a:rPr lang="en-US" smtClean="0"/>
              <a:t>Normal karyotype</a:t>
            </a:r>
          </a:p>
          <a:p>
            <a:r>
              <a:rPr lang="en-US" smtClean="0"/>
              <a:t>No iatrogenic cause</a:t>
            </a: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ChangeArrowheads="1"/>
          </p:cNvSpPr>
          <p:nvPr/>
        </p:nvSpPr>
        <p:spPr bwMode="auto">
          <a:xfrm>
            <a:off x="0" y="1338263"/>
            <a:ext cx="10287000" cy="0"/>
          </a:xfrm>
          <a:prstGeom prst="rect">
            <a:avLst/>
          </a:prstGeom>
          <a:noFill/>
          <a:ln w="9525">
            <a:noFill/>
            <a:miter lim="800000"/>
            <a:headEnd/>
            <a:tailEnd/>
          </a:ln>
        </p:spPr>
        <p:txBody>
          <a:bodyPr wrap="none" anchor="ctr">
            <a:spAutoFit/>
          </a:bodyPr>
          <a:lstStyle/>
          <a:p>
            <a:endParaRPr lang="en-US"/>
          </a:p>
        </p:txBody>
      </p:sp>
      <p:sp>
        <p:nvSpPr>
          <p:cNvPr id="4" name="Vertical Text Placeholder 3"/>
          <p:cNvSpPr>
            <a:spLocks noGrp="1"/>
          </p:cNvSpPr>
          <p:nvPr>
            <p:ph type="body" orient="vert" idx="1"/>
          </p:nvPr>
        </p:nvSpPr>
        <p:spPr>
          <a:xfrm>
            <a:off x="771525" y="6096000"/>
            <a:ext cx="8743950" cy="609600"/>
          </a:xfrm>
        </p:spPr>
        <p:txBody>
          <a:bodyPr vert="horz"/>
          <a:lstStyle/>
          <a:p>
            <a:pPr marL="0" indent="0" algn="r">
              <a:buNone/>
            </a:pPr>
            <a:r>
              <a:rPr lang="en-US" sz="1600" dirty="0" err="1">
                <a:solidFill>
                  <a:srgbClr val="FFFF00"/>
                </a:solidFill>
              </a:rPr>
              <a:t>Popat</a:t>
            </a:r>
            <a:r>
              <a:rPr lang="en-US" sz="1600" dirty="0">
                <a:solidFill>
                  <a:srgbClr val="FFFF00"/>
                </a:solidFill>
              </a:rPr>
              <a:t> et al., JCEM 2009 </a:t>
            </a:r>
          </a:p>
          <a:p>
            <a:pPr marL="0" indent="0" algn="r">
              <a:buNone/>
            </a:pPr>
            <a:endParaRPr lang="en-US" sz="1600" dirty="0">
              <a:solidFill>
                <a:srgbClr val="FFFF00"/>
              </a:solidFill>
            </a:endParaRPr>
          </a:p>
        </p:txBody>
      </p:sp>
      <p:graphicFrame>
        <p:nvGraphicFramePr>
          <p:cNvPr id="2050" name="Object 5" descr="A  bar graph shows that women with primary ovarian insufficiency have significantly lower bone mineral density than contemporaneous control women  and NHANES control women at the femoral neck (0.78, 0.82, 0.84), total hip (0.89, 0.92, 0.93), and lumbar spine (0.97,1.00).  &#10;"/>
          <p:cNvGraphicFramePr>
            <a:graphicFrameLocks noGrp="1" noChangeAspect="1"/>
          </p:cNvGraphicFramePr>
          <p:nvPr>
            <p:ph idx="4294967295"/>
            <p:extLst>
              <p:ext uri="{D42A27DB-BD31-4B8C-83A1-F6EECF244321}">
                <p14:modId xmlns:p14="http://schemas.microsoft.com/office/powerpoint/2010/main" val="2344518843"/>
              </p:ext>
            </p:extLst>
          </p:nvPr>
        </p:nvGraphicFramePr>
        <p:xfrm>
          <a:off x="1866900" y="609600"/>
          <a:ext cx="6599238" cy="5486400"/>
        </p:xfrm>
        <a:graphic>
          <a:graphicData uri="http://schemas.openxmlformats.org/presentationml/2006/ole">
            <mc:AlternateContent xmlns:mc="http://schemas.openxmlformats.org/markup-compatibility/2006">
              <mc:Choice xmlns:v="urn:schemas-microsoft-com:vml" Requires="v">
                <p:oleObj spid="_x0000_s44039" name="SPW 8.0 Graph" r:id="rId4" imgW="6463800" imgH="5373720" progId="">
                  <p:embed/>
                </p:oleObj>
              </mc:Choice>
              <mc:Fallback>
                <p:oleObj name="SPW 8.0 Graph" r:id="rId4" imgW="6463800" imgH="5373720" progId="">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6900" y="609600"/>
                        <a:ext cx="6599238" cy="5486400"/>
                      </a:xfrm>
                      <a:prstGeom prst="rect">
                        <a:avLst/>
                      </a:prstGeom>
                      <a:noFill/>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z="4000" dirty="0" smtClean="0"/>
              <a:t>Risk Factors for </a:t>
            </a:r>
            <a:br>
              <a:rPr lang="en-US" sz="4000" dirty="0" smtClean="0"/>
            </a:br>
            <a:r>
              <a:rPr lang="en-US" sz="4000" dirty="0" smtClean="0"/>
              <a:t>Severe Osteopenia (Z&lt;-2.0)</a:t>
            </a:r>
          </a:p>
        </p:txBody>
      </p:sp>
      <p:graphicFrame>
        <p:nvGraphicFramePr>
          <p:cNvPr id="1338371" name="Group 3" title="Risk Factors for  Severe Osteopenia (Z&lt;-2.0)"/>
          <p:cNvGraphicFramePr>
            <a:graphicFrameLocks noGrp="1"/>
          </p:cNvGraphicFramePr>
          <p:nvPr>
            <p:ph type="tbl" idx="1"/>
            <p:extLst>
              <p:ext uri="{D42A27DB-BD31-4B8C-83A1-F6EECF244321}">
                <p14:modId xmlns:p14="http://schemas.microsoft.com/office/powerpoint/2010/main" val="3652014126"/>
              </p:ext>
            </p:extLst>
          </p:nvPr>
        </p:nvGraphicFramePr>
        <p:xfrm>
          <a:off x="619125" y="2476500"/>
          <a:ext cx="9020175" cy="3086100"/>
        </p:xfrm>
        <a:graphic>
          <a:graphicData uri="http://schemas.openxmlformats.org/drawingml/2006/table">
            <a:tbl>
              <a:tblPr/>
              <a:tblGrid>
                <a:gridCol w="3567113"/>
                <a:gridCol w="1257300"/>
                <a:gridCol w="2359025"/>
                <a:gridCol w="1836737"/>
              </a:tblGrid>
              <a:tr h="10287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rPr>
                        <a:t>Factor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rPr>
                        <a:t>PPR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rPr>
                        <a:t>95% CI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rPr>
                        <a:t>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87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rPr>
                        <a:t>Onset before age 20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rPr>
                        <a:t>2.72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rPr>
                        <a:t>1.7, 4.3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rPr>
                        <a:t>&lt;0.0001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287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rPr>
                        <a:t>Delay in DX &gt; 1 year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rPr>
                        <a:t>1.96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smtClean="0">
                          <a:ln>
                            <a:noFill/>
                          </a:ln>
                          <a:solidFill>
                            <a:schemeClr val="tx1"/>
                          </a:solidFill>
                          <a:effectLst/>
                          <a:latin typeface="Arial" pitchFamily="34" charset="0"/>
                        </a:rPr>
                        <a:t>1.1, 3.4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chemeClr val="tx1"/>
                          </a:solidFill>
                          <a:effectLst/>
                          <a:latin typeface="Arial" pitchFamily="34" charset="0"/>
                        </a:rPr>
                        <a:t>0.018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Top center shows the logo of the United States Public Health Service established in 1798.   It contains an anchor and a caduceus.  &#10;"/>
          <p:cNvPicPr>
            <a:picLocks noChangeAspect="1" noChangeArrowheads="1"/>
          </p:cNvPicPr>
          <p:nvPr/>
        </p:nvPicPr>
        <p:blipFill>
          <a:blip r:embed="rId3" cstate="print"/>
          <a:srcRect/>
          <a:stretch>
            <a:fillRect/>
          </a:stretch>
        </p:blipFill>
        <p:spPr bwMode="auto">
          <a:xfrm>
            <a:off x="2743200" y="228600"/>
            <a:ext cx="4800600" cy="3995738"/>
          </a:xfrm>
          <a:prstGeom prst="rect">
            <a:avLst/>
          </a:prstGeom>
          <a:noFill/>
          <a:ln w="9525">
            <a:noFill/>
            <a:miter lim="800000"/>
            <a:headEnd/>
            <a:tailEnd/>
          </a:ln>
        </p:spPr>
      </p:pic>
      <p:sp>
        <p:nvSpPr>
          <p:cNvPr id="3" name="Vertical Text Placeholder 2"/>
          <p:cNvSpPr>
            <a:spLocks noGrp="1"/>
          </p:cNvSpPr>
          <p:nvPr>
            <p:ph type="body" orient="vert" idx="1"/>
          </p:nvPr>
        </p:nvSpPr>
        <p:spPr>
          <a:xfrm>
            <a:off x="771525" y="4343400"/>
            <a:ext cx="8743950" cy="1752600"/>
          </a:xfrm>
        </p:spPr>
        <p:txBody>
          <a:bodyPr vert="horz"/>
          <a:lstStyle/>
          <a:p>
            <a:pPr marL="0" indent="0">
              <a:buNone/>
            </a:pPr>
            <a:r>
              <a:rPr lang="en-US" dirty="0" smtClean="0"/>
              <a:t>“Protecting</a:t>
            </a:r>
            <a:r>
              <a:rPr lang="en-US" dirty="0"/>
              <a:t>, promoting and advancing the health and safety of the Nation.”</a:t>
            </a:r>
            <a:br>
              <a:rPr lang="en-US" dirty="0"/>
            </a:br>
            <a:endParaRPr lang="en-US" dirty="0"/>
          </a:p>
          <a:p>
            <a:pPr marL="0" indent="0">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Objectives</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lstStyle/>
          <a:p>
            <a:r>
              <a:rPr lang="en-US" dirty="0" smtClean="0">
                <a:latin typeface="Arial" pitchFamily="34" charset="0"/>
                <a:cs typeface="Arial" pitchFamily="34" charset="0"/>
              </a:rPr>
              <a:t>Introduce the Menstrual Cycle Consortium</a:t>
            </a:r>
          </a:p>
          <a:p>
            <a:endParaRPr lang="en-US" dirty="0" smtClean="0">
              <a:latin typeface="Arial" pitchFamily="34" charset="0"/>
              <a:cs typeface="Arial" pitchFamily="34" charset="0"/>
            </a:endParaRPr>
          </a:p>
          <a:p>
            <a:r>
              <a:rPr lang="en-US" dirty="0" smtClean="0">
                <a:latin typeface="Arial" pitchFamily="34" charset="0"/>
                <a:cs typeface="Arial" pitchFamily="34" charset="0"/>
              </a:rPr>
              <a:t>Present menstruation as a health focal point.</a:t>
            </a:r>
          </a:p>
          <a:p>
            <a:endParaRPr lang="en-US" dirty="0" smtClean="0">
              <a:latin typeface="Arial" pitchFamily="34" charset="0"/>
              <a:cs typeface="Arial" pitchFamily="34" charset="0"/>
            </a:endParaRPr>
          </a:p>
          <a:p>
            <a:r>
              <a:rPr lang="en-US" dirty="0" smtClean="0">
                <a:latin typeface="Arial" pitchFamily="34" charset="0"/>
                <a:cs typeface="Arial" pitchFamily="34" charset="0"/>
              </a:rPr>
              <a:t>Report on an NIH collaborative comparative effectiveness trial on bone health.</a:t>
            </a:r>
          </a:p>
          <a:p>
            <a:endParaRPr lang="en-US" dirty="0" smtClean="0">
              <a:latin typeface="Arial" pitchFamily="34" charset="0"/>
              <a:cs typeface="Arial" pitchFamily="34" charset="0"/>
            </a:endParaRPr>
          </a:p>
          <a:p>
            <a:endParaRPr lang="en-US" dirty="0" smtClean="0">
              <a:latin typeface="Arial" pitchFamily="34" charset="0"/>
              <a:cs typeface="Arial" pitchFamily="34" charset="0"/>
            </a:endParaRPr>
          </a:p>
          <a:p>
            <a:endParaRPr lang="en-US" dirty="0">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3 year double blind placebo controlled trial of hormone replacement therapy in POI</a:t>
            </a:r>
            <a:endParaRPr lang="en-US" dirty="0"/>
          </a:p>
        </p:txBody>
      </p:sp>
      <p:sp>
        <p:nvSpPr>
          <p:cNvPr id="3" name="Content Placeholder 2"/>
          <p:cNvSpPr>
            <a:spLocks noGrp="1"/>
          </p:cNvSpPr>
          <p:nvPr>
            <p:ph idx="1"/>
          </p:nvPr>
        </p:nvSpPr>
        <p:spPr/>
        <p:txBody>
          <a:bodyPr/>
          <a:lstStyle/>
          <a:p>
            <a:endParaRPr lang="en-US" dirty="0" smtClean="0"/>
          </a:p>
          <a:p>
            <a:endParaRPr lang="en-US" dirty="0" smtClean="0"/>
          </a:p>
          <a:p>
            <a:r>
              <a:rPr lang="en-US" dirty="0" smtClean="0"/>
              <a:t>Transdermal estradiol, progestin, and testosterone</a:t>
            </a:r>
          </a:p>
          <a:p>
            <a:r>
              <a:rPr lang="en-US" dirty="0" smtClean="0"/>
              <a:t>Transdermal estradiol, progestin, and placebo</a:t>
            </a:r>
          </a:p>
          <a:p>
            <a:r>
              <a:rPr lang="en-US" dirty="0" smtClean="0"/>
              <a:t>Normal control women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0" y="0"/>
            <a:ext cx="10287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0" name="Rectangle 4"/>
          <p:cNvSpPr>
            <a:spLocks noChangeArrowheads="1"/>
          </p:cNvSpPr>
          <p:nvPr/>
        </p:nvSpPr>
        <p:spPr bwMode="auto">
          <a:xfrm>
            <a:off x="0" y="0"/>
            <a:ext cx="10287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5059" name="Object 3" descr="Bar graph shows percent change in femoral neck bone mineral density over three years in control women, women primary ovarian insufficiency taking estradiol patch and placebo patch, and women with primary ovarian insufficiency taking estradiol patch and testosterone patch.  The respective changes were as follows:  year 1 (-0.1, +1.0, +3.0), year 2 (-1.0, +2.0, +3.5) and year 3 (-3.0, +2.5, +3.5).     &#10;"/>
          <p:cNvGraphicFramePr>
            <a:graphicFrameLocks noChangeAspect="1"/>
          </p:cNvGraphicFramePr>
          <p:nvPr>
            <p:extLst>
              <p:ext uri="{D42A27DB-BD31-4B8C-83A1-F6EECF244321}">
                <p14:modId xmlns:p14="http://schemas.microsoft.com/office/powerpoint/2010/main" val="3265656385"/>
              </p:ext>
            </p:extLst>
          </p:nvPr>
        </p:nvGraphicFramePr>
        <p:xfrm>
          <a:off x="1817688" y="458787"/>
          <a:ext cx="7212012" cy="5484813"/>
        </p:xfrm>
        <a:graphic>
          <a:graphicData uri="http://schemas.openxmlformats.org/presentationml/2006/ole">
            <mc:AlternateContent xmlns:mc="http://schemas.openxmlformats.org/markup-compatibility/2006">
              <mc:Choice xmlns:v="urn:schemas-microsoft-com:vml" Requires="v">
                <p:oleObj spid="_x0000_s45064" r:id="rId4" imgW="5448910" imgH="4142232" progId="Msxml2.SAXXMLReader.5.0">
                  <p:embed/>
                </p:oleObj>
              </mc:Choice>
              <mc:Fallback>
                <p:oleObj r:id="rId4" imgW="5448910" imgH="4142232" progId="Msxml2.SAXXMLReader.5.0">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7688" y="458787"/>
                        <a:ext cx="7212012" cy="5484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Vertical Text Placeholder 2"/>
          <p:cNvSpPr>
            <a:spLocks noGrp="1"/>
          </p:cNvSpPr>
          <p:nvPr>
            <p:ph type="body" orient="vert" idx="1"/>
          </p:nvPr>
        </p:nvSpPr>
        <p:spPr>
          <a:xfrm>
            <a:off x="771525" y="6019800"/>
            <a:ext cx="8743950" cy="457200"/>
          </a:xfrm>
        </p:spPr>
        <p:txBody>
          <a:bodyPr vert="horz"/>
          <a:lstStyle/>
          <a:p>
            <a:pPr marL="0" indent="0" algn="r">
              <a:buNone/>
            </a:pPr>
            <a:r>
              <a:rPr lang="en-US" sz="1600" dirty="0" err="1">
                <a:solidFill>
                  <a:srgbClr val="FFFF00"/>
                </a:solidFill>
              </a:rPr>
              <a:t>Popat</a:t>
            </a:r>
            <a:r>
              <a:rPr lang="en-US" sz="1600" dirty="0">
                <a:solidFill>
                  <a:srgbClr val="FFFF00"/>
                </a:solidFill>
              </a:rPr>
              <a:t> et al. manuscript in preparation</a:t>
            </a:r>
            <a:endParaRPr lang="en-US" sz="1600" dirty="0">
              <a:solidFill>
                <a:srgbClr val="FFFF00"/>
              </a:solidFill>
            </a:endParaRP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Bar graph shows percent change in lumbar spine bone mineral density over three years in control women, women primary ovarian insufficiency taking estradiol patch and placebo patch, and women with primary ovarian insufficiency taking estradiol patch and testosterone patch.  The respective changes were as follows:  year 1 (+0.2, +5.6.0, +5.4), year 2 (-0.1, +6.7, +6.0) and year 3 (+0.5, +7.5, +6.2).     &#10;"/>
          <p:cNvPicPr>
            <a:picLocks noChangeAspect="1" noChangeArrowheads="1"/>
          </p:cNvPicPr>
          <p:nvPr/>
        </p:nvPicPr>
        <p:blipFill>
          <a:blip r:embed="rId3" cstate="print"/>
          <a:stretch>
            <a:fillRect/>
          </a:stretch>
        </p:blipFill>
        <p:spPr bwMode="auto">
          <a:xfrm>
            <a:off x="1790699" y="457200"/>
            <a:ext cx="7263122" cy="5486400"/>
          </a:xfrm>
          <a:prstGeom prst="rect">
            <a:avLst/>
          </a:prstGeom>
          <a:noFill/>
          <a:ln w="9525">
            <a:noFill/>
            <a:miter lim="800000"/>
            <a:headEnd/>
            <a:tailEnd/>
          </a:ln>
        </p:spPr>
      </p:pic>
      <p:sp>
        <p:nvSpPr>
          <p:cNvPr id="4" name="Vertical Text Placeholder 3"/>
          <p:cNvSpPr>
            <a:spLocks noGrp="1"/>
          </p:cNvSpPr>
          <p:nvPr>
            <p:ph type="body" orient="vert" idx="1"/>
          </p:nvPr>
        </p:nvSpPr>
        <p:spPr>
          <a:xfrm>
            <a:off x="771525" y="6096000"/>
            <a:ext cx="8743950" cy="304800"/>
          </a:xfrm>
        </p:spPr>
        <p:txBody>
          <a:bodyPr vert="horz"/>
          <a:lstStyle/>
          <a:p>
            <a:pPr marL="0" indent="0" algn="r">
              <a:buNone/>
            </a:pPr>
            <a:r>
              <a:rPr lang="en-US" sz="1600" dirty="0" err="1">
                <a:solidFill>
                  <a:srgbClr val="FFFF00"/>
                </a:solidFill>
              </a:rPr>
              <a:t>Popat</a:t>
            </a:r>
            <a:r>
              <a:rPr lang="en-US" sz="1600" dirty="0">
                <a:solidFill>
                  <a:srgbClr val="FFFF00"/>
                </a:solidFill>
              </a:rPr>
              <a:t> et al. manuscript in preparation</a:t>
            </a:r>
          </a:p>
          <a:p>
            <a:pPr marL="0" indent="0" algn="r">
              <a:buNone/>
            </a:pPr>
            <a:endParaRPr lang="en-US" sz="1600" dirty="0">
              <a:solidFill>
                <a:srgbClr val="FFFF00"/>
              </a:solidFill>
            </a:endParaRPr>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Objectives</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lstStyle/>
          <a:p>
            <a:r>
              <a:rPr lang="en-US" dirty="0" smtClean="0">
                <a:latin typeface="Arial" pitchFamily="34" charset="0"/>
                <a:cs typeface="Arial" pitchFamily="34" charset="0"/>
              </a:rPr>
              <a:t>Introduce the Menstrual Cycle Consortium</a:t>
            </a:r>
          </a:p>
          <a:p>
            <a:endParaRPr lang="en-US" dirty="0" smtClean="0">
              <a:latin typeface="Arial" pitchFamily="34" charset="0"/>
              <a:cs typeface="Arial" pitchFamily="34" charset="0"/>
            </a:endParaRPr>
          </a:p>
          <a:p>
            <a:r>
              <a:rPr lang="en-US" dirty="0" smtClean="0">
                <a:latin typeface="Arial" pitchFamily="34" charset="0"/>
                <a:cs typeface="Arial" pitchFamily="34" charset="0"/>
              </a:rPr>
              <a:t>Present menstruation as a health focal point.</a:t>
            </a:r>
          </a:p>
          <a:p>
            <a:endParaRPr lang="en-US" dirty="0" smtClean="0">
              <a:latin typeface="Arial" pitchFamily="34" charset="0"/>
              <a:cs typeface="Arial" pitchFamily="34" charset="0"/>
            </a:endParaRPr>
          </a:p>
          <a:p>
            <a:r>
              <a:rPr lang="en-US" dirty="0" smtClean="0">
                <a:latin typeface="Arial" pitchFamily="34" charset="0"/>
                <a:cs typeface="Arial" pitchFamily="34" charset="0"/>
              </a:rPr>
              <a:t>Report on an NIH collaborative comparative effectiveness trial on bone health.</a:t>
            </a:r>
          </a:p>
          <a:p>
            <a:endParaRPr lang="en-US" dirty="0" smtClean="0">
              <a:latin typeface="Arial" pitchFamily="34" charset="0"/>
              <a:cs typeface="Arial" pitchFamily="34" charset="0"/>
            </a:endParaRPr>
          </a:p>
          <a:p>
            <a:endParaRPr lang="en-US" dirty="0" smtClean="0">
              <a:latin typeface="Arial" pitchFamily="34" charset="0"/>
              <a:cs typeface="Arial" pitchFamily="34" charset="0"/>
            </a:endParaRPr>
          </a:p>
          <a:p>
            <a:endParaRPr lang="en-US" dirty="0">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Way Ahead</a:t>
            </a:r>
            <a:endParaRPr lang="en-US" dirty="0"/>
          </a:p>
        </p:txBody>
      </p:sp>
      <p:pic>
        <p:nvPicPr>
          <p:cNvPr id="123910" name="Picture 6" descr="Photo of a stone pathway in an autumn scene.&#10;"/>
          <p:cNvPicPr>
            <a:picLocks noChangeAspect="1" noChangeArrowheads="1"/>
          </p:cNvPicPr>
          <p:nvPr/>
        </p:nvPicPr>
        <p:blipFill>
          <a:blip r:embed="rId3" cstate="print"/>
          <a:srcRect/>
          <a:stretch>
            <a:fillRect/>
          </a:stretch>
        </p:blipFill>
        <p:spPr bwMode="auto">
          <a:xfrm>
            <a:off x="2181227" y="2057400"/>
            <a:ext cx="5857873" cy="38100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descr="On the left is a photo of a yellow rose in bloom.  On the right is a photo of a jasmine flower in bloom.&#10;"/>
          <p:cNvGrpSpPr/>
          <p:nvPr/>
        </p:nvGrpSpPr>
        <p:grpSpPr>
          <a:xfrm>
            <a:off x="342900" y="691384"/>
            <a:ext cx="9601200" cy="2966216"/>
            <a:chOff x="342900" y="691384"/>
            <a:chExt cx="9601200" cy="2966216"/>
          </a:xfrm>
        </p:grpSpPr>
        <p:pic>
          <p:nvPicPr>
            <p:cNvPr id="1323010" name="Picture 2" descr="File:Rose Amber Flush 20070601.jpg">
              <a:hlinkClick r:id="rId3"/>
            </p:cNvPr>
            <p:cNvPicPr>
              <a:picLocks noChangeAspect="1" noChangeArrowheads="1"/>
            </p:cNvPicPr>
            <p:nvPr/>
          </p:nvPicPr>
          <p:blipFill>
            <a:blip r:embed="rId4" cstate="print"/>
            <a:srcRect/>
            <a:stretch>
              <a:fillRect/>
            </a:stretch>
          </p:blipFill>
          <p:spPr bwMode="auto">
            <a:xfrm>
              <a:off x="342900" y="691384"/>
              <a:ext cx="4452106" cy="2966216"/>
            </a:xfrm>
            <a:prstGeom prst="rect">
              <a:avLst/>
            </a:prstGeom>
            <a:noFill/>
          </p:spPr>
        </p:pic>
        <p:pic>
          <p:nvPicPr>
            <p:cNvPr id="1323012" name="Picture 4" descr="File:Jasminum auriculatum (Juhi) in Talakona forest, AP W IMG 8325.jpg">
              <a:hlinkClick r:id="rId5"/>
            </p:cNvPr>
            <p:cNvPicPr>
              <a:picLocks noChangeAspect="1" noChangeArrowheads="1"/>
            </p:cNvPicPr>
            <p:nvPr/>
          </p:nvPicPr>
          <p:blipFill>
            <a:blip r:embed="rId6" cstate="print"/>
            <a:srcRect/>
            <a:stretch>
              <a:fillRect/>
            </a:stretch>
          </p:blipFill>
          <p:spPr bwMode="auto">
            <a:xfrm>
              <a:off x="5325163" y="695706"/>
              <a:ext cx="4618937" cy="2961893"/>
            </a:xfrm>
            <a:prstGeom prst="rect">
              <a:avLst/>
            </a:prstGeom>
            <a:noFill/>
          </p:spPr>
        </p:pic>
      </p:grpSp>
      <p:sp>
        <p:nvSpPr>
          <p:cNvPr id="5" name="Content Placeholder 4"/>
          <p:cNvSpPr>
            <a:spLocks noGrp="1"/>
          </p:cNvSpPr>
          <p:nvPr>
            <p:ph idx="1"/>
          </p:nvPr>
        </p:nvSpPr>
        <p:spPr>
          <a:xfrm>
            <a:off x="771525" y="3810000"/>
            <a:ext cx="8743950" cy="2286000"/>
          </a:xfrm>
        </p:spPr>
        <p:txBody>
          <a:bodyPr/>
          <a:lstStyle/>
          <a:p>
            <a:pPr marL="0" indent="0" algn="ctr">
              <a:buNone/>
            </a:pPr>
            <a:r>
              <a:rPr lang="en-US" dirty="0"/>
              <a:t>Do not sit long with a sad friend.</a:t>
            </a:r>
          </a:p>
          <a:p>
            <a:pPr marL="0" indent="0" algn="ctr">
              <a:buNone/>
            </a:pPr>
            <a:r>
              <a:rPr lang="en-US" dirty="0"/>
              <a:t>When you go to a garden,</a:t>
            </a:r>
          </a:p>
          <a:p>
            <a:pPr marL="0" indent="0" algn="ctr">
              <a:buNone/>
            </a:pPr>
            <a:r>
              <a:rPr lang="en-US" dirty="0"/>
              <a:t>do you look at thorns or flowers?</a:t>
            </a:r>
          </a:p>
          <a:p>
            <a:pPr marL="0" indent="0" algn="ctr">
              <a:buNone/>
            </a:pPr>
            <a:r>
              <a:rPr lang="en-US" dirty="0"/>
              <a:t>Spend more time with roses and jasmine.</a:t>
            </a:r>
          </a:p>
          <a:p>
            <a:pPr marL="0" indent="0" algn="ctr">
              <a:buNone/>
            </a:pPr>
            <a:r>
              <a:rPr lang="en-US" dirty="0"/>
              <a:t>Rumi (1207-1273)</a:t>
            </a:r>
          </a:p>
          <a:p>
            <a:pPr marL="0" indent="0" algn="ct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Top has photos of young women smiling and dressed in red.  On the left is a large red disk bringing attention to the logo.&#10;"/>
          <p:cNvPicPr>
            <a:picLocks noChangeAspect="1" noChangeArrowheads="1"/>
          </p:cNvPicPr>
          <p:nvPr/>
        </p:nvPicPr>
        <p:blipFill>
          <a:blip r:embed="rId3" cstate="print"/>
          <a:srcRect/>
          <a:stretch>
            <a:fillRect/>
          </a:stretch>
        </p:blipFill>
        <p:spPr bwMode="auto">
          <a:xfrm>
            <a:off x="38100" y="0"/>
            <a:ext cx="10229850" cy="2035175"/>
          </a:xfrm>
          <a:prstGeom prst="rect">
            <a:avLst/>
          </a:prstGeom>
          <a:noFill/>
          <a:ln w="9525">
            <a:noFill/>
            <a:miter lim="800000"/>
            <a:headEnd/>
            <a:tailEnd/>
          </a:ln>
        </p:spPr>
      </p:pic>
      <p:sp>
        <p:nvSpPr>
          <p:cNvPr id="3" name="Content Placeholder 2"/>
          <p:cNvSpPr>
            <a:spLocks noGrp="1"/>
          </p:cNvSpPr>
          <p:nvPr>
            <p:ph idx="1"/>
          </p:nvPr>
        </p:nvSpPr>
        <p:spPr>
          <a:xfrm>
            <a:off x="771525" y="2133600"/>
            <a:ext cx="8743950" cy="4572000"/>
          </a:xfrm>
        </p:spPr>
        <p:txBody>
          <a:bodyPr>
            <a:normAutofit fontScale="92500" lnSpcReduction="10000"/>
          </a:bodyPr>
          <a:lstStyle/>
          <a:p>
            <a:pPr marL="0" indent="0" algn="ctr">
              <a:buNone/>
            </a:pPr>
            <a:r>
              <a:rPr lang="en-US" sz="2800" dirty="0"/>
              <a:t>“The Menstrual Cycle and the </a:t>
            </a:r>
          </a:p>
          <a:p>
            <a:pPr marL="0" indent="0" algn="ctr">
              <a:buNone/>
            </a:pPr>
            <a:r>
              <a:rPr lang="en-US" sz="2800" dirty="0"/>
              <a:t>Science of Existential Well-Being”</a:t>
            </a:r>
          </a:p>
          <a:p>
            <a:pPr marL="0" indent="0" algn="ctr">
              <a:buNone/>
            </a:pPr>
            <a:endParaRPr lang="en-US" sz="2800" dirty="0"/>
          </a:p>
          <a:p>
            <a:pPr marL="0" indent="0" algn="ctr">
              <a:buNone/>
            </a:pPr>
            <a:r>
              <a:rPr lang="en-US" sz="2800" dirty="0"/>
              <a:t>March 29 – April 1, 2012</a:t>
            </a:r>
          </a:p>
          <a:p>
            <a:pPr marL="0" indent="0" algn="ctr">
              <a:buNone/>
            </a:pPr>
            <a:r>
              <a:rPr lang="en-US" sz="2800" dirty="0"/>
              <a:t>NIH Clinical Center, Bethesda, MD</a:t>
            </a:r>
          </a:p>
          <a:p>
            <a:pPr marL="0" indent="0" algn="ctr">
              <a:buNone/>
            </a:pPr>
            <a:endParaRPr lang="en-US" sz="2800" dirty="0"/>
          </a:p>
          <a:p>
            <a:pPr marL="0" indent="0" algn="ctr">
              <a:buNone/>
            </a:pPr>
            <a:r>
              <a:rPr lang="en-US" sz="2800" dirty="0"/>
              <a:t>Organizing Committee</a:t>
            </a:r>
          </a:p>
          <a:p>
            <a:pPr marL="457200" lvl="1" indent="0" algn="ctr">
              <a:buNone/>
            </a:pPr>
            <a:r>
              <a:rPr lang="en-US" dirty="0" err="1"/>
              <a:t>Evelina</a:t>
            </a:r>
            <a:r>
              <a:rPr lang="en-US" dirty="0"/>
              <a:t> Sterling, Rachel’s Well</a:t>
            </a:r>
          </a:p>
          <a:p>
            <a:pPr marL="457200" lvl="1" indent="0" algn="ctr">
              <a:buNone/>
            </a:pPr>
            <a:r>
              <a:rPr lang="en-US" dirty="0"/>
              <a:t>Stephanie Alexander, OWH, DHHS</a:t>
            </a:r>
          </a:p>
          <a:p>
            <a:pPr marL="457200" lvl="1" indent="0" algn="ctr">
              <a:buNone/>
            </a:pPr>
            <a:r>
              <a:rPr lang="en-US" dirty="0"/>
              <a:t>Lawrence M. Nelson, NIH, DHHS</a:t>
            </a:r>
          </a:p>
          <a:p>
            <a:pPr marL="0" indent="0" algn="ct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Economics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1776 </a:t>
            </a:r>
          </a:p>
          <a:p>
            <a:pPr lvl="1"/>
            <a:r>
              <a:rPr lang="en-US" dirty="0" smtClean="0"/>
              <a:t>Adam Smith</a:t>
            </a:r>
          </a:p>
          <a:p>
            <a:pPr lvl="1"/>
            <a:r>
              <a:rPr lang="en-US" i="1" dirty="0" smtClean="0"/>
              <a:t>The Wealth of Nations</a:t>
            </a:r>
          </a:p>
          <a:p>
            <a:pPr lvl="1"/>
            <a:r>
              <a:rPr lang="en-US" dirty="0" smtClean="0"/>
              <a:t>The invisible hand</a:t>
            </a:r>
          </a:p>
          <a:p>
            <a:r>
              <a:rPr lang="en-US" dirty="0" smtClean="0"/>
              <a:t>1936 </a:t>
            </a:r>
          </a:p>
          <a:p>
            <a:pPr lvl="1"/>
            <a:r>
              <a:rPr lang="en-US" dirty="0" smtClean="0"/>
              <a:t>John Maynard Keynes</a:t>
            </a:r>
          </a:p>
          <a:p>
            <a:pPr lvl="1"/>
            <a:r>
              <a:rPr lang="en-US" i="1" dirty="0" smtClean="0"/>
              <a:t>The General Theory of Employment, Interest and Money</a:t>
            </a:r>
          </a:p>
          <a:p>
            <a:pPr lvl="1"/>
            <a:r>
              <a:rPr lang="en-US" dirty="0" smtClean="0"/>
              <a:t>Macroeconomics</a:t>
            </a:r>
          </a:p>
          <a:p>
            <a:r>
              <a:rPr lang="en-US" dirty="0" smtClean="0"/>
              <a:t>1942</a:t>
            </a:r>
          </a:p>
          <a:p>
            <a:pPr lvl="1"/>
            <a:r>
              <a:rPr lang="en-US" dirty="0" smtClean="0"/>
              <a:t>Joseph Schumpeter</a:t>
            </a:r>
          </a:p>
          <a:p>
            <a:pPr lvl="1"/>
            <a:r>
              <a:rPr lang="en-US" i="1" dirty="0" smtClean="0"/>
              <a:t>Capitalism, Socialism and Democracy </a:t>
            </a:r>
          </a:p>
          <a:p>
            <a:pPr lvl="1"/>
            <a:r>
              <a:rPr lang="en-US" dirty="0" smtClean="0"/>
              <a:t>Innovation economics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American Dream</a:t>
            </a:r>
            <a:endParaRPr lang="en-US" dirty="0"/>
          </a:p>
        </p:txBody>
      </p:sp>
      <p:pic>
        <p:nvPicPr>
          <p:cNvPr id="214018" name="Picture 2" descr="Photo of a large mansion&#10;"/>
          <p:cNvPicPr>
            <a:picLocks noChangeAspect="1" noChangeArrowheads="1"/>
          </p:cNvPicPr>
          <p:nvPr/>
        </p:nvPicPr>
        <p:blipFill>
          <a:blip r:embed="rId3" cstate="print"/>
          <a:srcRect/>
          <a:stretch>
            <a:fillRect/>
          </a:stretch>
        </p:blipFill>
        <p:spPr bwMode="auto">
          <a:xfrm>
            <a:off x="2095500" y="1828800"/>
            <a:ext cx="6096000" cy="45720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Arial photo of  a large building – the National Institutes of Health Clinical Center.  A red arrow points to my office.&#10;"/>
          <p:cNvGrpSpPr/>
          <p:nvPr/>
        </p:nvGrpSpPr>
        <p:grpSpPr>
          <a:xfrm>
            <a:off x="1562100" y="304800"/>
            <a:ext cx="7162800" cy="4777411"/>
            <a:chOff x="1562100" y="304800"/>
            <a:chExt cx="7162800" cy="4777411"/>
          </a:xfrm>
        </p:grpSpPr>
        <p:pic>
          <p:nvPicPr>
            <p:cNvPr id="11266" name="Picture 2" descr="NIH Clinical Center"/>
            <p:cNvPicPr>
              <a:picLocks noChangeAspect="1" noChangeArrowheads="1"/>
            </p:cNvPicPr>
            <p:nvPr/>
          </p:nvPicPr>
          <p:blipFill>
            <a:blip r:embed="rId3" cstate="print"/>
            <a:srcRect/>
            <a:stretch>
              <a:fillRect/>
            </a:stretch>
          </p:blipFill>
          <p:spPr bwMode="auto">
            <a:xfrm>
              <a:off x="1562100" y="304800"/>
              <a:ext cx="7162800" cy="4777411"/>
            </a:xfrm>
            <a:prstGeom prst="rect">
              <a:avLst/>
            </a:prstGeom>
            <a:noFill/>
            <a:ln w="9525">
              <a:noFill/>
              <a:miter lim="800000"/>
              <a:headEnd/>
              <a:tailEnd/>
            </a:ln>
          </p:spPr>
        </p:pic>
        <p:sp>
          <p:nvSpPr>
            <p:cNvPr id="11267" name="Down Arrow 8"/>
            <p:cNvSpPr>
              <a:spLocks noChangeArrowheads="1"/>
            </p:cNvSpPr>
            <p:nvPr/>
          </p:nvSpPr>
          <p:spPr bwMode="auto">
            <a:xfrm rot="-4344810">
              <a:off x="2457161" y="2485337"/>
              <a:ext cx="484187" cy="977900"/>
            </a:xfrm>
            <a:prstGeom prst="downArrow">
              <a:avLst>
                <a:gd name="adj1" fmla="val 50000"/>
                <a:gd name="adj2" fmla="val 50024"/>
              </a:avLst>
            </a:prstGeom>
            <a:solidFill>
              <a:srgbClr val="FF0000"/>
            </a:solidFill>
            <a:ln w="9525" algn="ctr">
              <a:noFill/>
              <a:round/>
              <a:headEnd/>
              <a:tailEnd/>
            </a:ln>
          </p:spPr>
          <p:txBody>
            <a:bodyPr anchor="ctr"/>
            <a:lstStyle/>
            <a:p>
              <a:endParaRPr lang="en-US"/>
            </a:p>
          </p:txBody>
        </p:sp>
      </p:grpSp>
      <p:sp>
        <p:nvSpPr>
          <p:cNvPr id="5" name="Vertical Text Placeholder 4"/>
          <p:cNvSpPr>
            <a:spLocks noGrp="1"/>
          </p:cNvSpPr>
          <p:nvPr>
            <p:ph type="body" orient="vert" idx="1"/>
          </p:nvPr>
        </p:nvSpPr>
        <p:spPr>
          <a:xfrm>
            <a:off x="771525" y="5105400"/>
            <a:ext cx="8743950" cy="1447800"/>
          </a:xfrm>
        </p:spPr>
        <p:txBody>
          <a:bodyPr vert="horz"/>
          <a:lstStyle/>
          <a:p>
            <a:pPr marL="0" indent="0">
              <a:buNone/>
            </a:pPr>
            <a:r>
              <a:rPr lang="en-US" dirty="0"/>
              <a:t>NIH Intramural Research Program on Reproductive and Adult Endocrinology</a:t>
            </a:r>
          </a:p>
          <a:p>
            <a:pPr marL="0" indent="0">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Innovation Economics</a:t>
            </a:r>
            <a:endParaRPr lang="en-US" dirty="0"/>
          </a:p>
        </p:txBody>
      </p:sp>
      <p:sp>
        <p:nvSpPr>
          <p:cNvPr id="3" name="Content Placeholder 2"/>
          <p:cNvSpPr>
            <a:spLocks noGrp="1"/>
          </p:cNvSpPr>
          <p:nvPr>
            <p:ph idx="1"/>
          </p:nvPr>
        </p:nvSpPr>
        <p:spPr/>
        <p:txBody>
          <a:bodyPr/>
          <a:lstStyle/>
          <a:p>
            <a:r>
              <a:rPr lang="en-US" dirty="0" smtClean="0"/>
              <a:t>Capital is only part of the story.</a:t>
            </a:r>
          </a:p>
          <a:p>
            <a:r>
              <a:rPr lang="en-US" dirty="0" smtClean="0"/>
              <a:t>Central tenets</a:t>
            </a:r>
          </a:p>
          <a:p>
            <a:pPr lvl="1"/>
            <a:r>
              <a:rPr lang="en-US" dirty="0" smtClean="0"/>
              <a:t>Knowledge, technology, entrepreneurship, and innovation </a:t>
            </a:r>
          </a:p>
          <a:p>
            <a:pPr lvl="1"/>
            <a:r>
              <a:rPr lang="en-US" dirty="0" smtClean="0"/>
              <a:t>Spur higher productivity through innovation</a:t>
            </a:r>
          </a:p>
          <a:p>
            <a:pPr lvl="1"/>
            <a:r>
              <a:rPr lang="en-US" dirty="0" smtClean="0"/>
              <a:t>Thereby, foster economic growth while delivering benefits to society</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Innovation Economics</a:t>
            </a:r>
            <a:endParaRPr lang="en-US" dirty="0"/>
          </a:p>
        </p:txBody>
      </p:sp>
      <p:sp>
        <p:nvSpPr>
          <p:cNvPr id="3" name="Content Placeholder 2"/>
          <p:cNvSpPr>
            <a:spLocks noGrp="1"/>
          </p:cNvSpPr>
          <p:nvPr>
            <p:ph sz="half" idx="1"/>
          </p:nvPr>
        </p:nvSpPr>
        <p:spPr>
          <a:xfrm>
            <a:off x="771525" y="2209800"/>
            <a:ext cx="3381375" cy="4114800"/>
          </a:xfrm>
        </p:spPr>
        <p:txBody>
          <a:bodyPr/>
          <a:lstStyle/>
          <a:p>
            <a:pPr marL="0" indent="0" algn="ctr">
              <a:lnSpc>
                <a:spcPct val="140000"/>
              </a:lnSpc>
              <a:buNone/>
            </a:pPr>
            <a:r>
              <a:rPr lang="en-US" sz="4400" dirty="0" smtClean="0"/>
              <a:t>Innovation</a:t>
            </a:r>
          </a:p>
          <a:p>
            <a:pPr marL="0" indent="0" algn="ctr">
              <a:lnSpc>
                <a:spcPct val="140000"/>
              </a:lnSpc>
              <a:buNone/>
            </a:pPr>
            <a:r>
              <a:rPr lang="en-US" sz="4400" dirty="0" smtClean="0"/>
              <a:t>Productivity</a:t>
            </a:r>
          </a:p>
          <a:p>
            <a:pPr marL="0" indent="0" algn="ctr">
              <a:lnSpc>
                <a:spcPct val="140000"/>
              </a:lnSpc>
              <a:buNone/>
            </a:pPr>
            <a:r>
              <a:rPr lang="en-US" sz="4400" dirty="0" smtClean="0"/>
              <a:t>Jobs</a:t>
            </a:r>
            <a:endParaRPr lang="en-US" sz="4400" dirty="0"/>
          </a:p>
        </p:txBody>
      </p:sp>
      <p:sp>
        <p:nvSpPr>
          <p:cNvPr id="10" name="Content Placeholder 9"/>
          <p:cNvSpPr>
            <a:spLocks noGrp="1"/>
          </p:cNvSpPr>
          <p:nvPr>
            <p:ph sz="half" idx="2"/>
          </p:nvPr>
        </p:nvSpPr>
        <p:spPr>
          <a:xfrm>
            <a:off x="6057900" y="2286000"/>
            <a:ext cx="3457575" cy="4114800"/>
          </a:xfrm>
        </p:spPr>
        <p:txBody>
          <a:bodyPr/>
          <a:lstStyle/>
          <a:p>
            <a:pPr marL="0" indent="0">
              <a:lnSpc>
                <a:spcPct val="140000"/>
              </a:lnSpc>
              <a:buNone/>
            </a:pPr>
            <a:r>
              <a:rPr lang="en-US" sz="4400" dirty="0" smtClean="0"/>
              <a:t>Productivity</a:t>
            </a:r>
          </a:p>
          <a:p>
            <a:pPr marL="0" indent="0">
              <a:lnSpc>
                <a:spcPct val="140000"/>
              </a:lnSpc>
              <a:buNone/>
            </a:pPr>
            <a:r>
              <a:rPr lang="en-US" sz="4400" dirty="0" smtClean="0"/>
              <a:t>Jobs</a:t>
            </a:r>
          </a:p>
          <a:p>
            <a:pPr marL="0" indent="0">
              <a:lnSpc>
                <a:spcPct val="140000"/>
              </a:lnSpc>
              <a:buNone/>
            </a:pPr>
            <a:r>
              <a:rPr lang="en-US" sz="4400" dirty="0" smtClean="0"/>
              <a:t>Unemployed</a:t>
            </a:r>
            <a:endParaRPr lang="en-US" sz="4400" dirty="0"/>
          </a:p>
        </p:txBody>
      </p:sp>
      <p:sp>
        <p:nvSpPr>
          <p:cNvPr id="4" name="Right Arrow 3"/>
          <p:cNvSpPr/>
          <p:nvPr/>
        </p:nvSpPr>
        <p:spPr bwMode="auto">
          <a:xfrm>
            <a:off x="4165092" y="2639568"/>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6" name="Right Arrow 5"/>
          <p:cNvSpPr/>
          <p:nvPr/>
        </p:nvSpPr>
        <p:spPr bwMode="auto">
          <a:xfrm rot="16200000">
            <a:off x="38100" y="3688080"/>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8" name="Right Arrow 7"/>
          <p:cNvSpPr/>
          <p:nvPr/>
        </p:nvSpPr>
        <p:spPr bwMode="auto">
          <a:xfrm>
            <a:off x="4165092" y="3733800"/>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11" name="Right Arrow 10"/>
          <p:cNvSpPr/>
          <p:nvPr/>
        </p:nvSpPr>
        <p:spPr bwMode="auto">
          <a:xfrm>
            <a:off x="4165092" y="4800600"/>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12" name="Right Arrow 11"/>
          <p:cNvSpPr/>
          <p:nvPr/>
        </p:nvSpPr>
        <p:spPr bwMode="auto">
          <a:xfrm rot="16200000">
            <a:off x="5277612" y="4971289"/>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14" name="Right Arrow 13"/>
          <p:cNvSpPr/>
          <p:nvPr/>
        </p:nvSpPr>
        <p:spPr bwMode="auto">
          <a:xfrm rot="16200000">
            <a:off x="5277612" y="2621280"/>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18" name="Right Arrow 17"/>
          <p:cNvSpPr/>
          <p:nvPr/>
        </p:nvSpPr>
        <p:spPr bwMode="auto">
          <a:xfrm rot="16200000">
            <a:off x="19813" y="2609088"/>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19" name="Right Arrow 18"/>
          <p:cNvSpPr/>
          <p:nvPr/>
        </p:nvSpPr>
        <p:spPr bwMode="auto">
          <a:xfrm rot="5400000">
            <a:off x="5277612" y="3828288"/>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20" name="Right Arrow 19"/>
          <p:cNvSpPr/>
          <p:nvPr/>
        </p:nvSpPr>
        <p:spPr bwMode="auto">
          <a:xfrm rot="5400000">
            <a:off x="19812" y="4971289"/>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Innovation Economics</a:t>
            </a:r>
            <a:endParaRPr lang="en-US" dirty="0"/>
          </a:p>
        </p:txBody>
      </p:sp>
      <p:sp>
        <p:nvSpPr>
          <p:cNvPr id="3" name="Content Placeholder 2"/>
          <p:cNvSpPr>
            <a:spLocks noGrp="1"/>
          </p:cNvSpPr>
          <p:nvPr>
            <p:ph sz="half" idx="1"/>
          </p:nvPr>
        </p:nvSpPr>
        <p:spPr>
          <a:xfrm>
            <a:off x="771525" y="1981200"/>
            <a:ext cx="3914775" cy="4114800"/>
          </a:xfrm>
        </p:spPr>
        <p:txBody>
          <a:bodyPr/>
          <a:lstStyle/>
          <a:p>
            <a:pPr marL="0" indent="0" algn="ctr">
              <a:lnSpc>
                <a:spcPct val="140000"/>
              </a:lnSpc>
              <a:buNone/>
            </a:pPr>
            <a:r>
              <a:rPr lang="en-US" sz="4400" dirty="0" smtClean="0"/>
              <a:t>Unemployed</a:t>
            </a:r>
          </a:p>
          <a:p>
            <a:pPr marL="0" indent="0" algn="ctr">
              <a:lnSpc>
                <a:spcPct val="140000"/>
              </a:lnSpc>
              <a:buNone/>
            </a:pPr>
            <a:r>
              <a:rPr lang="en-US" sz="4400" dirty="0" smtClean="0"/>
              <a:t>Available Workforce</a:t>
            </a:r>
          </a:p>
          <a:p>
            <a:pPr marL="0" indent="0" algn="ctr">
              <a:lnSpc>
                <a:spcPct val="140000"/>
              </a:lnSpc>
              <a:buNone/>
            </a:pPr>
            <a:r>
              <a:rPr lang="en-US" sz="4400" dirty="0" smtClean="0"/>
              <a:t>Capacity</a:t>
            </a:r>
            <a:endParaRPr lang="en-US" sz="4400" dirty="0"/>
          </a:p>
        </p:txBody>
      </p:sp>
      <p:sp>
        <p:nvSpPr>
          <p:cNvPr id="10" name="Content Placeholder 9"/>
          <p:cNvSpPr>
            <a:spLocks noGrp="1"/>
          </p:cNvSpPr>
          <p:nvPr>
            <p:ph sz="half" idx="2"/>
          </p:nvPr>
        </p:nvSpPr>
        <p:spPr>
          <a:xfrm>
            <a:off x="6286500" y="1981200"/>
            <a:ext cx="3228975" cy="4114800"/>
          </a:xfrm>
        </p:spPr>
        <p:txBody>
          <a:bodyPr/>
          <a:lstStyle/>
          <a:p>
            <a:pPr marL="0" indent="0">
              <a:lnSpc>
                <a:spcPct val="140000"/>
              </a:lnSpc>
              <a:buNone/>
            </a:pPr>
            <a:r>
              <a:rPr lang="en-US" sz="4400" dirty="0" smtClean="0"/>
              <a:t>Available Workforce</a:t>
            </a:r>
          </a:p>
          <a:p>
            <a:pPr marL="0" indent="0">
              <a:lnSpc>
                <a:spcPct val="140000"/>
              </a:lnSpc>
              <a:buNone/>
            </a:pPr>
            <a:r>
              <a:rPr lang="en-US" sz="4400" dirty="0" smtClean="0"/>
              <a:t>Capacity</a:t>
            </a:r>
          </a:p>
          <a:p>
            <a:pPr marL="0" indent="0">
              <a:lnSpc>
                <a:spcPct val="140000"/>
              </a:lnSpc>
              <a:buNone/>
            </a:pPr>
            <a:r>
              <a:rPr lang="en-US" sz="4400" dirty="0" smtClean="0"/>
              <a:t>Opportunity</a:t>
            </a:r>
            <a:endParaRPr lang="en-US" sz="4400" dirty="0"/>
          </a:p>
        </p:txBody>
      </p:sp>
      <p:sp>
        <p:nvSpPr>
          <p:cNvPr id="4" name="Right Arrow 3"/>
          <p:cNvSpPr/>
          <p:nvPr/>
        </p:nvSpPr>
        <p:spPr bwMode="auto">
          <a:xfrm>
            <a:off x="4698492" y="2639568"/>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6" name="Right Arrow 5"/>
          <p:cNvSpPr/>
          <p:nvPr/>
        </p:nvSpPr>
        <p:spPr bwMode="auto">
          <a:xfrm rot="16200000">
            <a:off x="38100" y="3992880"/>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8" name="Right Arrow 7"/>
          <p:cNvSpPr/>
          <p:nvPr/>
        </p:nvSpPr>
        <p:spPr bwMode="auto">
          <a:xfrm>
            <a:off x="4698492" y="4087368"/>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11" name="Right Arrow 10"/>
          <p:cNvSpPr/>
          <p:nvPr/>
        </p:nvSpPr>
        <p:spPr bwMode="auto">
          <a:xfrm>
            <a:off x="4698492" y="5318759"/>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12" name="Right Arrow 11"/>
          <p:cNvSpPr/>
          <p:nvPr/>
        </p:nvSpPr>
        <p:spPr bwMode="auto">
          <a:xfrm rot="16200000">
            <a:off x="5582412" y="5288280"/>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14" name="Right Arrow 13"/>
          <p:cNvSpPr/>
          <p:nvPr/>
        </p:nvSpPr>
        <p:spPr bwMode="auto">
          <a:xfrm rot="16200000">
            <a:off x="5554980" y="2621280"/>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18" name="Right Arrow 17"/>
          <p:cNvSpPr/>
          <p:nvPr/>
        </p:nvSpPr>
        <p:spPr bwMode="auto">
          <a:xfrm rot="16200000">
            <a:off x="19813" y="2609088"/>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20" name="Right Arrow 19"/>
          <p:cNvSpPr/>
          <p:nvPr/>
        </p:nvSpPr>
        <p:spPr bwMode="auto">
          <a:xfrm rot="16200000">
            <a:off x="5554980" y="3916680"/>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22" name="Right Arrow 21"/>
          <p:cNvSpPr/>
          <p:nvPr/>
        </p:nvSpPr>
        <p:spPr bwMode="auto">
          <a:xfrm rot="16200000">
            <a:off x="19812" y="5288280"/>
            <a:ext cx="978408" cy="484632"/>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14350" y="1535112"/>
            <a:ext cx="4545013" cy="2274887"/>
          </a:xfrm>
          <a:ln>
            <a:solidFill>
              <a:srgbClr val="FF0000"/>
            </a:solidFill>
          </a:ln>
        </p:spPr>
        <p:txBody>
          <a:bodyPr anchor="ctr"/>
          <a:lstStyle/>
          <a:p>
            <a:pPr algn="ctr"/>
            <a:r>
              <a:rPr lang="en-US" sz="4000" dirty="0" smtClean="0">
                <a:solidFill>
                  <a:srgbClr val="FFFF00"/>
                </a:solidFill>
              </a:rPr>
              <a:t>Gross</a:t>
            </a:r>
          </a:p>
          <a:p>
            <a:pPr algn="ctr"/>
            <a:r>
              <a:rPr lang="en-US" sz="4000" dirty="0" smtClean="0">
                <a:solidFill>
                  <a:srgbClr val="FFFF00"/>
                </a:solidFill>
              </a:rPr>
              <a:t>National</a:t>
            </a:r>
          </a:p>
          <a:p>
            <a:pPr algn="ctr"/>
            <a:r>
              <a:rPr lang="en-US" sz="4000" dirty="0" smtClean="0">
                <a:solidFill>
                  <a:srgbClr val="FFFF00"/>
                </a:solidFill>
              </a:rPr>
              <a:t>Product</a:t>
            </a:r>
            <a:endParaRPr lang="en-US" sz="4000" dirty="0">
              <a:solidFill>
                <a:srgbClr val="FFFF00"/>
              </a:solidFill>
            </a:endParaRPr>
          </a:p>
        </p:txBody>
      </p:sp>
      <p:sp>
        <p:nvSpPr>
          <p:cNvPr id="4" name="Content Placeholder 3"/>
          <p:cNvSpPr>
            <a:spLocks noGrp="1"/>
          </p:cNvSpPr>
          <p:nvPr>
            <p:ph sz="half" idx="2"/>
          </p:nvPr>
        </p:nvSpPr>
        <p:spPr>
          <a:xfrm>
            <a:off x="514350" y="3886201"/>
            <a:ext cx="4545013" cy="2239962"/>
          </a:xfrm>
        </p:spPr>
        <p:txBody>
          <a:bodyPr/>
          <a:lstStyle/>
          <a:p>
            <a:pPr marL="0" indent="0" algn="ctr">
              <a:buNone/>
            </a:pPr>
            <a:r>
              <a:rPr lang="en-US" sz="3600" dirty="0" smtClean="0"/>
              <a:t>Sympathetic</a:t>
            </a:r>
          </a:p>
          <a:p>
            <a:pPr marL="0" indent="0" algn="ctr">
              <a:buNone/>
            </a:pPr>
            <a:r>
              <a:rPr lang="en-US" sz="3600" dirty="0" smtClean="0"/>
              <a:t>“Fight or Flight”</a:t>
            </a:r>
            <a:endParaRPr lang="en-US" sz="3600" dirty="0"/>
          </a:p>
        </p:txBody>
      </p:sp>
      <p:sp>
        <p:nvSpPr>
          <p:cNvPr id="5" name="Text Placeholder 4"/>
          <p:cNvSpPr>
            <a:spLocks noGrp="1"/>
          </p:cNvSpPr>
          <p:nvPr>
            <p:ph type="body" sz="quarter" idx="3"/>
          </p:nvPr>
        </p:nvSpPr>
        <p:spPr>
          <a:xfrm>
            <a:off x="5226050" y="1535112"/>
            <a:ext cx="4546600" cy="2274887"/>
          </a:xfrm>
          <a:ln>
            <a:solidFill>
              <a:srgbClr val="FF0000"/>
            </a:solidFill>
          </a:ln>
        </p:spPr>
        <p:txBody>
          <a:bodyPr anchor="ctr"/>
          <a:lstStyle/>
          <a:p>
            <a:pPr algn="ctr"/>
            <a:r>
              <a:rPr lang="en-US" sz="4000" dirty="0" smtClean="0">
                <a:solidFill>
                  <a:srgbClr val="FFFF00"/>
                </a:solidFill>
              </a:rPr>
              <a:t>Gross</a:t>
            </a:r>
          </a:p>
          <a:p>
            <a:pPr algn="ctr"/>
            <a:r>
              <a:rPr lang="en-US" sz="4000" dirty="0" smtClean="0">
                <a:solidFill>
                  <a:srgbClr val="FFFF00"/>
                </a:solidFill>
              </a:rPr>
              <a:t>National</a:t>
            </a:r>
          </a:p>
          <a:p>
            <a:pPr algn="ctr"/>
            <a:r>
              <a:rPr lang="en-US" sz="4000" dirty="0" smtClean="0">
                <a:solidFill>
                  <a:srgbClr val="FFFF00"/>
                </a:solidFill>
              </a:rPr>
              <a:t>Happiness</a:t>
            </a:r>
            <a:endParaRPr lang="en-US" sz="4000" dirty="0">
              <a:solidFill>
                <a:srgbClr val="FFFF00"/>
              </a:solidFill>
            </a:endParaRPr>
          </a:p>
        </p:txBody>
      </p:sp>
      <p:sp>
        <p:nvSpPr>
          <p:cNvPr id="6" name="Content Placeholder 5"/>
          <p:cNvSpPr>
            <a:spLocks noGrp="1"/>
          </p:cNvSpPr>
          <p:nvPr>
            <p:ph sz="quarter" idx="4"/>
          </p:nvPr>
        </p:nvSpPr>
        <p:spPr>
          <a:xfrm>
            <a:off x="5226050" y="3886201"/>
            <a:ext cx="4546600" cy="2239962"/>
          </a:xfrm>
        </p:spPr>
        <p:txBody>
          <a:bodyPr/>
          <a:lstStyle/>
          <a:p>
            <a:pPr marL="0" indent="0" algn="ctr">
              <a:buNone/>
            </a:pPr>
            <a:r>
              <a:rPr lang="en-US" sz="3600" dirty="0" smtClean="0"/>
              <a:t>Parasympathetic</a:t>
            </a:r>
          </a:p>
          <a:p>
            <a:pPr marL="0" indent="0" algn="ctr">
              <a:buNone/>
            </a:pPr>
            <a:r>
              <a:rPr lang="en-US" sz="3600" dirty="0" smtClean="0"/>
              <a:t>“Rest and Digest”</a:t>
            </a:r>
            <a:endParaRPr lang="en-US" sz="3600" dirty="0"/>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1634" name="Picture 2" descr="HOUSESICK"/>
          <p:cNvPicPr>
            <a:picLocks noChangeAspect="1" noChangeArrowheads="1"/>
          </p:cNvPicPr>
          <p:nvPr/>
        </p:nvPicPr>
        <p:blipFill>
          <a:blip r:embed="rId2" cstate="print"/>
          <a:srcRect/>
          <a:stretch>
            <a:fillRect/>
          </a:stretch>
        </p:blipFill>
        <p:spPr bwMode="auto">
          <a:xfrm>
            <a:off x="2857500" y="316434"/>
            <a:ext cx="4648200" cy="5322366"/>
          </a:xfrm>
          <a:prstGeom prst="rect">
            <a:avLst/>
          </a:prstGeom>
          <a:noFill/>
        </p:spPr>
      </p:pic>
      <p:sp>
        <p:nvSpPr>
          <p:cNvPr id="4" name="Content Placeholder 3"/>
          <p:cNvSpPr>
            <a:spLocks noGrp="1"/>
          </p:cNvSpPr>
          <p:nvPr>
            <p:ph idx="1"/>
          </p:nvPr>
        </p:nvSpPr>
        <p:spPr>
          <a:xfrm>
            <a:off x="771525" y="5638800"/>
            <a:ext cx="8743950" cy="457200"/>
          </a:xfrm>
        </p:spPr>
        <p:txBody>
          <a:bodyPr/>
          <a:lstStyle/>
          <a:p>
            <a:pPr marL="0" indent="0" algn="ctr">
              <a:buNone/>
            </a:pPr>
            <a:r>
              <a:rPr lang="en-US" dirty="0"/>
              <a:t>Wall Street Journal, August 31, 2011</a:t>
            </a:r>
          </a:p>
          <a:p>
            <a:pPr marL="0" indent="0" algn="ctr">
              <a:buNone/>
            </a:pP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Gross National Happiness</a:t>
            </a:r>
            <a:endParaRPr lang="en-US" dirty="0"/>
          </a:p>
        </p:txBody>
      </p:sp>
      <p:sp>
        <p:nvSpPr>
          <p:cNvPr id="4" name="Content Placeholder 3"/>
          <p:cNvSpPr>
            <a:spLocks noGrp="1"/>
          </p:cNvSpPr>
          <p:nvPr>
            <p:ph idx="1"/>
          </p:nvPr>
        </p:nvSpPr>
        <p:spPr>
          <a:xfrm>
            <a:off x="771525" y="4724400"/>
            <a:ext cx="8743950" cy="1981200"/>
          </a:xfrm>
        </p:spPr>
        <p:txBody>
          <a:bodyPr/>
          <a:lstStyle/>
          <a:p>
            <a:pPr marL="0" indent="0">
              <a:buNone/>
            </a:pPr>
            <a:r>
              <a:rPr lang="en-US" dirty="0"/>
              <a:t>“In Bhutan, a smile on your face is more important than a coin in your pocket.</a:t>
            </a:r>
            <a:r>
              <a:rPr lang="en-US" dirty="0" smtClean="0"/>
              <a:t>”</a:t>
            </a:r>
          </a:p>
          <a:p>
            <a:pPr marL="0" indent="0">
              <a:buNone/>
            </a:pPr>
            <a:endParaRPr lang="en-US" dirty="0" smtClean="0"/>
          </a:p>
          <a:p>
            <a:pPr marL="0" indent="0">
              <a:buNone/>
            </a:pPr>
            <a:r>
              <a:rPr lang="en-US" sz="2000" dirty="0"/>
              <a:t>Boyd Matson, Happily Ever After, </a:t>
            </a:r>
            <a:r>
              <a:rPr lang="en-US" sz="2000" i="1" dirty="0"/>
              <a:t>National Geographic</a:t>
            </a:r>
            <a:r>
              <a:rPr lang="en-US" sz="2000" dirty="0"/>
              <a:t>, July-August 2010 </a:t>
            </a:r>
          </a:p>
          <a:p>
            <a:pPr marL="0" indent="0">
              <a:buNone/>
            </a:pPr>
            <a:endParaRPr lang="en-US" dirty="0"/>
          </a:p>
          <a:p>
            <a:pPr marL="0" indent="0">
              <a:buNone/>
            </a:pPr>
            <a:endParaRPr lang="en-US" dirty="0"/>
          </a:p>
        </p:txBody>
      </p:sp>
      <p:grpSp>
        <p:nvGrpSpPr>
          <p:cNvPr id="3" name="Group 2" descr="On the left is a photo of blooming trees, a building and a mountain in the background.  In the center is a colorful state seal of Bhutan.  On the right is the flag of Bhutan showing a white dragon.&#10;"/>
          <p:cNvGrpSpPr/>
          <p:nvPr/>
        </p:nvGrpSpPr>
        <p:grpSpPr>
          <a:xfrm>
            <a:off x="419100" y="1905000"/>
            <a:ext cx="9601200" cy="2743200"/>
            <a:chOff x="419100" y="1905000"/>
            <a:chExt cx="9601200" cy="2743200"/>
          </a:xfrm>
        </p:grpSpPr>
        <p:pic>
          <p:nvPicPr>
            <p:cNvPr id="1336324" name="Picture 4" descr="File:Flag of Bhutan.svg">
              <a:hlinkClick r:id="rId3"/>
            </p:cNvPr>
            <p:cNvPicPr>
              <a:picLocks noChangeAspect="1" noChangeArrowheads="1"/>
            </p:cNvPicPr>
            <p:nvPr/>
          </p:nvPicPr>
          <p:blipFill>
            <a:blip r:embed="rId4" cstate="print"/>
            <a:srcRect/>
            <a:stretch>
              <a:fillRect/>
            </a:stretch>
          </p:blipFill>
          <p:spPr bwMode="auto">
            <a:xfrm>
              <a:off x="7007512" y="2259929"/>
              <a:ext cx="3012788" cy="2007271"/>
            </a:xfrm>
            <a:prstGeom prst="rect">
              <a:avLst/>
            </a:prstGeom>
            <a:noFill/>
          </p:spPr>
        </p:pic>
        <p:pic>
          <p:nvPicPr>
            <p:cNvPr id="1336326" name="Picture 6" descr="http://upload.wikimedia.org/wikipedia/commons/thumb/9/9e/Bhutan_emblem.svg/2000px-Bhutan_emblem.svg.png"/>
            <p:cNvPicPr>
              <a:picLocks noChangeAspect="1" noChangeArrowheads="1"/>
            </p:cNvPicPr>
            <p:nvPr/>
          </p:nvPicPr>
          <p:blipFill>
            <a:blip r:embed="rId5" cstate="print"/>
            <a:srcRect/>
            <a:stretch>
              <a:fillRect/>
            </a:stretch>
          </p:blipFill>
          <p:spPr bwMode="auto">
            <a:xfrm>
              <a:off x="4152900" y="1905000"/>
              <a:ext cx="2743200" cy="2743200"/>
            </a:xfrm>
            <a:prstGeom prst="rect">
              <a:avLst/>
            </a:prstGeom>
            <a:noFill/>
          </p:spPr>
        </p:pic>
        <p:pic>
          <p:nvPicPr>
            <p:cNvPr id="1336328" name="Picture 8" descr="File:Jacaranda bhutan.jpg">
              <a:hlinkClick r:id="rId6"/>
            </p:cNvPr>
            <p:cNvPicPr>
              <a:picLocks noChangeAspect="1" noChangeArrowheads="1"/>
            </p:cNvPicPr>
            <p:nvPr/>
          </p:nvPicPr>
          <p:blipFill>
            <a:blip r:embed="rId7" cstate="print"/>
            <a:srcRect/>
            <a:stretch>
              <a:fillRect/>
            </a:stretch>
          </p:blipFill>
          <p:spPr bwMode="auto">
            <a:xfrm>
              <a:off x="419100" y="1981200"/>
              <a:ext cx="3592285" cy="2514600"/>
            </a:xfrm>
            <a:prstGeom prst="rect">
              <a:avLst/>
            </a:prstGeom>
            <a:noFill/>
          </p:spPr>
        </p:pic>
      </p:grpSp>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Up Arrow 16"/>
          <p:cNvSpPr/>
          <p:nvPr/>
        </p:nvSpPr>
        <p:spPr bwMode="auto">
          <a:xfrm rot="10800000">
            <a:off x="6716268" y="1840992"/>
            <a:ext cx="1703832" cy="978408"/>
          </a:xfrm>
          <a:prstGeom prst="upArrow">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4400" b="0" i="0" u="none" strike="noStrike" cap="none" normalizeH="0" baseline="0" smtClean="0">
              <a:ln>
                <a:noFill/>
              </a:ln>
              <a:solidFill>
                <a:schemeClr val="tx2"/>
              </a:solidFill>
              <a:effectLst/>
              <a:latin typeface="Arial" pitchFamily="34" charset="0"/>
            </a:endParaRPr>
          </a:p>
        </p:txBody>
      </p:sp>
      <p:sp>
        <p:nvSpPr>
          <p:cNvPr id="2" name="Title 1"/>
          <p:cNvSpPr>
            <a:spLocks noGrp="1"/>
          </p:cNvSpPr>
          <p:nvPr>
            <p:ph type="title"/>
          </p:nvPr>
        </p:nvSpPr>
        <p:spPr>
          <a:xfrm>
            <a:off x="5219700" y="274638"/>
            <a:ext cx="4572000" cy="1477962"/>
          </a:xfrm>
          <a:ln>
            <a:solidFill>
              <a:srgbClr val="FF0000"/>
            </a:solidFill>
          </a:ln>
        </p:spPr>
        <p:txBody>
          <a:bodyPr/>
          <a:lstStyle/>
          <a:p>
            <a:r>
              <a:rPr lang="en-US" dirty="0" smtClean="0"/>
              <a:t>Excess Capacity Opportunity</a:t>
            </a:r>
            <a:endParaRPr lang="en-US" dirty="0"/>
          </a:p>
        </p:txBody>
      </p:sp>
      <p:sp>
        <p:nvSpPr>
          <p:cNvPr id="3" name="Text Placeholder 2"/>
          <p:cNvSpPr>
            <a:spLocks noGrp="1"/>
          </p:cNvSpPr>
          <p:nvPr>
            <p:ph type="body" idx="1"/>
          </p:nvPr>
        </p:nvSpPr>
        <p:spPr>
          <a:xfrm>
            <a:off x="514350" y="2971800"/>
            <a:ext cx="4545013" cy="2133599"/>
          </a:xfrm>
          <a:ln>
            <a:solidFill>
              <a:srgbClr val="FF0000"/>
            </a:solidFill>
          </a:ln>
        </p:spPr>
        <p:txBody>
          <a:bodyPr anchor="ctr"/>
          <a:lstStyle/>
          <a:p>
            <a:pPr algn="ctr"/>
            <a:r>
              <a:rPr lang="en-US" sz="4000" dirty="0" smtClean="0">
                <a:solidFill>
                  <a:srgbClr val="FFFF00"/>
                </a:solidFill>
              </a:rPr>
              <a:t>Gross</a:t>
            </a:r>
          </a:p>
          <a:p>
            <a:pPr algn="ctr"/>
            <a:r>
              <a:rPr lang="en-US" sz="4000" dirty="0" smtClean="0">
                <a:solidFill>
                  <a:srgbClr val="FFFF00"/>
                </a:solidFill>
              </a:rPr>
              <a:t>National</a:t>
            </a:r>
          </a:p>
          <a:p>
            <a:pPr algn="ctr"/>
            <a:r>
              <a:rPr lang="en-US" sz="4000" dirty="0" smtClean="0">
                <a:solidFill>
                  <a:srgbClr val="FFFF00"/>
                </a:solidFill>
              </a:rPr>
              <a:t>Product</a:t>
            </a:r>
            <a:endParaRPr lang="en-US" sz="4000" dirty="0">
              <a:solidFill>
                <a:srgbClr val="FFFF00"/>
              </a:solidFill>
            </a:endParaRPr>
          </a:p>
        </p:txBody>
      </p:sp>
      <p:sp>
        <p:nvSpPr>
          <p:cNvPr id="4" name="Content Placeholder 3"/>
          <p:cNvSpPr>
            <a:spLocks noGrp="1"/>
          </p:cNvSpPr>
          <p:nvPr>
            <p:ph sz="half" idx="2"/>
          </p:nvPr>
        </p:nvSpPr>
        <p:spPr>
          <a:xfrm>
            <a:off x="514350" y="5257799"/>
            <a:ext cx="4545013" cy="868363"/>
          </a:xfrm>
        </p:spPr>
        <p:txBody>
          <a:bodyPr/>
          <a:lstStyle/>
          <a:p>
            <a:pPr marL="0" indent="0" algn="ctr">
              <a:buNone/>
            </a:pPr>
            <a:r>
              <a:rPr lang="en-US" sz="3200" dirty="0" smtClean="0"/>
              <a:t>Sympathetic</a:t>
            </a:r>
            <a:endParaRPr lang="en-US" sz="3200" dirty="0"/>
          </a:p>
        </p:txBody>
      </p:sp>
      <p:sp>
        <p:nvSpPr>
          <p:cNvPr id="5" name="Text Placeholder 4"/>
          <p:cNvSpPr>
            <a:spLocks noGrp="1"/>
          </p:cNvSpPr>
          <p:nvPr>
            <p:ph type="body" sz="quarter" idx="3"/>
          </p:nvPr>
        </p:nvSpPr>
        <p:spPr>
          <a:xfrm>
            <a:off x="5226050" y="2971800"/>
            <a:ext cx="4546600" cy="2133599"/>
          </a:xfrm>
          <a:ln>
            <a:solidFill>
              <a:srgbClr val="FF0000"/>
            </a:solidFill>
          </a:ln>
        </p:spPr>
        <p:txBody>
          <a:bodyPr/>
          <a:lstStyle/>
          <a:p>
            <a:pPr algn="ctr"/>
            <a:r>
              <a:rPr lang="en-US" sz="4000" dirty="0" smtClean="0">
                <a:solidFill>
                  <a:srgbClr val="FFFF00"/>
                </a:solidFill>
              </a:rPr>
              <a:t>Gross</a:t>
            </a:r>
          </a:p>
          <a:p>
            <a:pPr algn="ctr"/>
            <a:r>
              <a:rPr lang="en-US" sz="4000" dirty="0" smtClean="0">
                <a:solidFill>
                  <a:srgbClr val="FFFF00"/>
                </a:solidFill>
              </a:rPr>
              <a:t>National</a:t>
            </a:r>
          </a:p>
          <a:p>
            <a:pPr algn="ctr"/>
            <a:r>
              <a:rPr lang="en-US" sz="4000" dirty="0" smtClean="0">
                <a:solidFill>
                  <a:srgbClr val="FFFF00"/>
                </a:solidFill>
              </a:rPr>
              <a:t>Happiness</a:t>
            </a:r>
            <a:endParaRPr lang="en-US" sz="4000" dirty="0">
              <a:solidFill>
                <a:srgbClr val="FFFF00"/>
              </a:solidFill>
            </a:endParaRPr>
          </a:p>
        </p:txBody>
      </p:sp>
      <p:sp>
        <p:nvSpPr>
          <p:cNvPr id="6" name="Content Placeholder 5"/>
          <p:cNvSpPr>
            <a:spLocks noGrp="1"/>
          </p:cNvSpPr>
          <p:nvPr>
            <p:ph sz="quarter" idx="4"/>
          </p:nvPr>
        </p:nvSpPr>
        <p:spPr>
          <a:xfrm>
            <a:off x="5226050" y="5257799"/>
            <a:ext cx="4546600" cy="868363"/>
          </a:xfrm>
        </p:spPr>
        <p:txBody>
          <a:bodyPr/>
          <a:lstStyle/>
          <a:p>
            <a:pPr marL="0" indent="0" algn="ctr">
              <a:buNone/>
            </a:pPr>
            <a:r>
              <a:rPr lang="en-US" sz="3200" dirty="0" smtClean="0"/>
              <a:t>Parasympathetic</a:t>
            </a:r>
            <a:endParaRPr lang="en-US" sz="3200" dirty="0"/>
          </a:p>
        </p:txBody>
      </p:sp>
    </p:spTree>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International Spa Association</a:t>
            </a:r>
            <a:endParaRPr lang="en-US" dirty="0"/>
          </a:p>
        </p:txBody>
      </p:sp>
      <p:graphicFrame>
        <p:nvGraphicFramePr>
          <p:cNvPr id="4" name="Content Placeholder 3" title="International Spa Association"/>
          <p:cNvGraphicFramePr>
            <a:graphicFrameLocks noGrp="1"/>
          </p:cNvGraphicFramePr>
          <p:nvPr>
            <p:ph idx="1"/>
            <p:extLst>
              <p:ext uri="{D42A27DB-BD31-4B8C-83A1-F6EECF244321}">
                <p14:modId xmlns:p14="http://schemas.microsoft.com/office/powerpoint/2010/main" val="1458282647"/>
              </p:ext>
            </p:extLst>
          </p:nvPr>
        </p:nvGraphicFramePr>
        <p:xfrm>
          <a:off x="771525" y="1981200"/>
          <a:ext cx="8791575" cy="4343398"/>
        </p:xfrm>
        <a:graphic>
          <a:graphicData uri="http://schemas.openxmlformats.org/drawingml/2006/table">
            <a:tbl>
              <a:tblPr firstRow="1" bandRow="1">
                <a:tableStyleId>{5C22544A-7EE6-4342-B048-85BDC9FD1C3A}</a:tableStyleId>
              </a:tblPr>
              <a:tblGrid>
                <a:gridCol w="2185988"/>
                <a:gridCol w="2185988"/>
                <a:gridCol w="2185988"/>
                <a:gridCol w="2233611"/>
              </a:tblGrid>
              <a:tr h="654627">
                <a:tc>
                  <a:txBody>
                    <a:bodyPr/>
                    <a:lstStyle/>
                    <a:p>
                      <a:pPr algn="ctr"/>
                      <a:r>
                        <a:rPr lang="en-US" baseline="0" dirty="0">
                          <a:solidFill>
                            <a:schemeClr val="tx1"/>
                          </a:solidFill>
                        </a:rPr>
                        <a:t> </a:t>
                      </a:r>
                    </a:p>
                  </a:txBody>
                  <a:tcPr anchor="ctr">
                    <a:noFill/>
                  </a:tcPr>
                </a:tc>
                <a:tc>
                  <a:txBody>
                    <a:bodyPr/>
                    <a:lstStyle/>
                    <a:p>
                      <a:pPr algn="ctr"/>
                      <a:r>
                        <a:rPr lang="en-US" b="1" baseline="0">
                          <a:solidFill>
                            <a:schemeClr val="tx1"/>
                          </a:solidFill>
                        </a:rPr>
                        <a:t>2009 </a:t>
                      </a:r>
                      <a:br>
                        <a:rPr lang="en-US" b="1" baseline="0">
                          <a:solidFill>
                            <a:schemeClr val="tx1"/>
                          </a:solidFill>
                        </a:rPr>
                      </a:br>
                      <a:r>
                        <a:rPr lang="en-US" b="1" baseline="0">
                          <a:solidFill>
                            <a:schemeClr val="tx1"/>
                          </a:solidFill>
                        </a:rPr>
                        <a:t>(Year End)</a:t>
                      </a:r>
                      <a:r>
                        <a:rPr lang="en-US" baseline="0">
                          <a:solidFill>
                            <a:schemeClr val="tx1"/>
                          </a:solidFill>
                        </a:rPr>
                        <a:t> </a:t>
                      </a:r>
                    </a:p>
                  </a:txBody>
                  <a:tcPr anchor="ctr">
                    <a:noFill/>
                  </a:tcPr>
                </a:tc>
                <a:tc>
                  <a:txBody>
                    <a:bodyPr/>
                    <a:lstStyle/>
                    <a:p>
                      <a:pPr algn="ctr"/>
                      <a:r>
                        <a:rPr lang="en-US" b="1" baseline="0">
                          <a:solidFill>
                            <a:schemeClr val="tx1"/>
                          </a:solidFill>
                        </a:rPr>
                        <a:t>2010 </a:t>
                      </a:r>
                      <a:br>
                        <a:rPr lang="en-US" b="1" baseline="0">
                          <a:solidFill>
                            <a:schemeClr val="tx1"/>
                          </a:solidFill>
                        </a:rPr>
                      </a:br>
                      <a:r>
                        <a:rPr lang="en-US" b="1" baseline="0">
                          <a:solidFill>
                            <a:schemeClr val="tx1"/>
                          </a:solidFill>
                        </a:rPr>
                        <a:t>(Year End) </a:t>
                      </a:r>
                      <a:r>
                        <a:rPr lang="en-US" baseline="0">
                          <a:solidFill>
                            <a:schemeClr val="tx1"/>
                          </a:solidFill>
                        </a:rPr>
                        <a:t> </a:t>
                      </a:r>
                    </a:p>
                  </a:txBody>
                  <a:tcPr anchor="ctr">
                    <a:noFill/>
                  </a:tcPr>
                </a:tc>
                <a:tc>
                  <a:txBody>
                    <a:bodyPr/>
                    <a:lstStyle/>
                    <a:p>
                      <a:pPr algn="ctr"/>
                      <a:r>
                        <a:rPr lang="en-US" b="1" baseline="0">
                          <a:solidFill>
                            <a:schemeClr val="tx1"/>
                          </a:solidFill>
                        </a:rPr>
                        <a:t> Percent Change </a:t>
                      </a:r>
                      <a:r>
                        <a:rPr lang="en-US" baseline="0">
                          <a:solidFill>
                            <a:schemeClr val="tx1"/>
                          </a:solidFill>
                        </a:rPr>
                        <a:t>  </a:t>
                      </a:r>
                    </a:p>
                  </a:txBody>
                  <a:tcPr anchor="ctr">
                    <a:noFill/>
                  </a:tcPr>
                </a:tc>
              </a:tr>
              <a:tr h="379268">
                <a:tc>
                  <a:txBody>
                    <a:bodyPr/>
                    <a:lstStyle/>
                    <a:p>
                      <a:pPr algn="l"/>
                      <a:r>
                        <a:rPr lang="en-US" b="1" baseline="0" dirty="0">
                          <a:solidFill>
                            <a:schemeClr val="tx1"/>
                          </a:solidFill>
                        </a:rPr>
                        <a:t>Revenue    </a:t>
                      </a:r>
                      <a:r>
                        <a:rPr lang="en-US" baseline="0" dirty="0">
                          <a:solidFill>
                            <a:schemeClr val="tx1"/>
                          </a:solidFill>
                        </a:rPr>
                        <a:t>             </a:t>
                      </a:r>
                    </a:p>
                  </a:txBody>
                  <a:tcPr anchor="ctr">
                    <a:noFill/>
                  </a:tcPr>
                </a:tc>
                <a:tc>
                  <a:txBody>
                    <a:bodyPr/>
                    <a:lstStyle/>
                    <a:p>
                      <a:pPr algn="ctr"/>
                      <a:r>
                        <a:rPr lang="en-US" b="1" baseline="0">
                          <a:solidFill>
                            <a:schemeClr val="tx1"/>
                          </a:solidFill>
                        </a:rPr>
                        <a:t>$12.3 billion </a:t>
                      </a:r>
                      <a:r>
                        <a:rPr lang="en-US" baseline="0">
                          <a:solidFill>
                            <a:schemeClr val="tx1"/>
                          </a:solidFill>
                        </a:rPr>
                        <a:t> </a:t>
                      </a:r>
                    </a:p>
                  </a:txBody>
                  <a:tcPr anchor="ctr">
                    <a:noFill/>
                  </a:tcPr>
                </a:tc>
                <a:tc>
                  <a:txBody>
                    <a:bodyPr/>
                    <a:lstStyle/>
                    <a:p>
                      <a:pPr algn="ctr"/>
                      <a:r>
                        <a:rPr lang="en-US" b="1" baseline="0">
                          <a:solidFill>
                            <a:schemeClr val="tx1"/>
                          </a:solidFill>
                        </a:rPr>
                        <a:t>$12.8 billion </a:t>
                      </a:r>
                      <a:r>
                        <a:rPr lang="en-US" baseline="0">
                          <a:solidFill>
                            <a:schemeClr val="tx1"/>
                          </a:solidFill>
                        </a:rPr>
                        <a:t> </a:t>
                      </a:r>
                    </a:p>
                  </a:txBody>
                  <a:tcPr anchor="ctr">
                    <a:noFill/>
                  </a:tcPr>
                </a:tc>
                <a:tc>
                  <a:txBody>
                    <a:bodyPr/>
                    <a:lstStyle/>
                    <a:p>
                      <a:pPr algn="ctr"/>
                      <a:r>
                        <a:rPr lang="en-US" b="1" baseline="0">
                          <a:solidFill>
                            <a:schemeClr val="tx1"/>
                          </a:solidFill>
                        </a:rPr>
                        <a:t>+4.3%</a:t>
                      </a:r>
                      <a:r>
                        <a:rPr lang="en-US" baseline="0">
                          <a:solidFill>
                            <a:schemeClr val="tx1"/>
                          </a:solidFill>
                        </a:rPr>
                        <a:t>  </a:t>
                      </a:r>
                    </a:p>
                  </a:txBody>
                  <a:tcPr anchor="ctr">
                    <a:noFill/>
                  </a:tcPr>
                </a:tc>
              </a:tr>
              <a:tr h="379268">
                <a:tc>
                  <a:txBody>
                    <a:bodyPr/>
                    <a:lstStyle/>
                    <a:p>
                      <a:pPr algn="ctr"/>
                      <a:r>
                        <a:rPr lang="en-US" b="1" baseline="0" dirty="0">
                          <a:solidFill>
                            <a:schemeClr val="tx1"/>
                          </a:solidFill>
                        </a:rPr>
                        <a:t>Spa Visits </a:t>
                      </a:r>
                      <a:r>
                        <a:rPr lang="en-US" baseline="0" dirty="0">
                          <a:solidFill>
                            <a:schemeClr val="tx1"/>
                          </a:solidFill>
                        </a:rPr>
                        <a:t> </a:t>
                      </a:r>
                    </a:p>
                  </a:txBody>
                  <a:tcPr anchor="ctr">
                    <a:noFill/>
                  </a:tcPr>
                </a:tc>
                <a:tc>
                  <a:txBody>
                    <a:bodyPr/>
                    <a:lstStyle/>
                    <a:p>
                      <a:pPr algn="ctr"/>
                      <a:r>
                        <a:rPr lang="en-US" b="1" baseline="0">
                          <a:solidFill>
                            <a:schemeClr val="tx1"/>
                          </a:solidFill>
                        </a:rPr>
                        <a:t>143 million </a:t>
                      </a:r>
                      <a:r>
                        <a:rPr lang="en-US" baseline="0">
                          <a:solidFill>
                            <a:schemeClr val="tx1"/>
                          </a:solidFill>
                        </a:rPr>
                        <a:t> </a:t>
                      </a:r>
                    </a:p>
                  </a:txBody>
                  <a:tcPr anchor="ctr">
                    <a:noFill/>
                  </a:tcPr>
                </a:tc>
                <a:tc>
                  <a:txBody>
                    <a:bodyPr/>
                    <a:lstStyle/>
                    <a:p>
                      <a:pPr algn="ctr"/>
                      <a:r>
                        <a:rPr lang="en-US" b="1" baseline="0">
                          <a:solidFill>
                            <a:schemeClr val="tx1"/>
                          </a:solidFill>
                        </a:rPr>
                        <a:t>150 million </a:t>
                      </a:r>
                      <a:r>
                        <a:rPr lang="en-US" baseline="0">
                          <a:solidFill>
                            <a:schemeClr val="tx1"/>
                          </a:solidFill>
                        </a:rPr>
                        <a:t> </a:t>
                      </a:r>
                    </a:p>
                  </a:txBody>
                  <a:tcPr anchor="ctr">
                    <a:noFill/>
                  </a:tcPr>
                </a:tc>
                <a:tc>
                  <a:txBody>
                    <a:bodyPr/>
                    <a:lstStyle/>
                    <a:p>
                      <a:pPr algn="ctr"/>
                      <a:r>
                        <a:rPr lang="en-US" b="1" baseline="0">
                          <a:solidFill>
                            <a:schemeClr val="tx1"/>
                          </a:solidFill>
                        </a:rPr>
                        <a:t>+4.7%</a:t>
                      </a:r>
                      <a:r>
                        <a:rPr lang="en-US" baseline="0">
                          <a:solidFill>
                            <a:schemeClr val="tx1"/>
                          </a:solidFill>
                        </a:rPr>
                        <a:t>  </a:t>
                      </a:r>
                    </a:p>
                  </a:txBody>
                  <a:tcPr anchor="ctr">
                    <a:noFill/>
                  </a:tcPr>
                </a:tc>
              </a:tr>
              <a:tr h="379268">
                <a:tc>
                  <a:txBody>
                    <a:bodyPr/>
                    <a:lstStyle/>
                    <a:p>
                      <a:pPr algn="ctr"/>
                      <a:r>
                        <a:rPr lang="en-US" b="1" baseline="0" dirty="0">
                          <a:solidFill>
                            <a:schemeClr val="tx1"/>
                          </a:solidFill>
                        </a:rPr>
                        <a:t>Locations </a:t>
                      </a:r>
                      <a:r>
                        <a:rPr lang="en-US" baseline="0" dirty="0">
                          <a:solidFill>
                            <a:schemeClr val="tx1"/>
                          </a:solidFill>
                        </a:rPr>
                        <a:t> </a:t>
                      </a:r>
                    </a:p>
                  </a:txBody>
                  <a:tcPr anchor="ctr">
                    <a:noFill/>
                  </a:tcPr>
                </a:tc>
                <a:tc>
                  <a:txBody>
                    <a:bodyPr/>
                    <a:lstStyle/>
                    <a:p>
                      <a:pPr algn="ctr"/>
                      <a:r>
                        <a:rPr lang="en-US" b="1" baseline="0" dirty="0">
                          <a:solidFill>
                            <a:schemeClr val="tx1"/>
                          </a:solidFill>
                        </a:rPr>
                        <a:t>20,600 </a:t>
                      </a:r>
                      <a:r>
                        <a:rPr lang="en-US" baseline="0" dirty="0">
                          <a:solidFill>
                            <a:schemeClr val="tx1"/>
                          </a:solidFill>
                        </a:rPr>
                        <a:t> </a:t>
                      </a:r>
                    </a:p>
                  </a:txBody>
                  <a:tcPr anchor="ctr">
                    <a:noFill/>
                  </a:tcPr>
                </a:tc>
                <a:tc>
                  <a:txBody>
                    <a:bodyPr/>
                    <a:lstStyle/>
                    <a:p>
                      <a:pPr algn="ctr"/>
                      <a:r>
                        <a:rPr lang="en-US" b="1" baseline="0">
                          <a:solidFill>
                            <a:schemeClr val="tx1"/>
                          </a:solidFill>
                        </a:rPr>
                        <a:t>19,900 </a:t>
                      </a:r>
                      <a:r>
                        <a:rPr lang="en-US" baseline="0">
                          <a:solidFill>
                            <a:schemeClr val="tx1"/>
                          </a:solidFill>
                        </a:rPr>
                        <a:t> </a:t>
                      </a:r>
                    </a:p>
                  </a:txBody>
                  <a:tcPr anchor="ctr">
                    <a:noFill/>
                  </a:tcPr>
                </a:tc>
                <a:tc>
                  <a:txBody>
                    <a:bodyPr/>
                    <a:lstStyle/>
                    <a:p>
                      <a:pPr algn="ctr"/>
                      <a:r>
                        <a:rPr lang="en-US" b="1" baseline="0">
                          <a:solidFill>
                            <a:schemeClr val="tx1"/>
                          </a:solidFill>
                        </a:rPr>
                        <a:t>-3.3%</a:t>
                      </a:r>
                      <a:r>
                        <a:rPr lang="en-US" baseline="0">
                          <a:solidFill>
                            <a:schemeClr val="tx1"/>
                          </a:solidFill>
                        </a:rPr>
                        <a:t>  </a:t>
                      </a:r>
                    </a:p>
                  </a:txBody>
                  <a:tcPr anchor="ctr">
                    <a:noFill/>
                  </a:tcPr>
                </a:tc>
              </a:tr>
              <a:tr h="654627">
                <a:tc>
                  <a:txBody>
                    <a:bodyPr/>
                    <a:lstStyle/>
                    <a:p>
                      <a:pPr algn="ctr"/>
                      <a:r>
                        <a:rPr lang="en-US" baseline="0" dirty="0">
                          <a:solidFill>
                            <a:schemeClr val="tx1"/>
                          </a:solidFill>
                        </a:rPr>
                        <a:t> </a:t>
                      </a:r>
                    </a:p>
                  </a:txBody>
                  <a:tcPr anchor="ctr">
                    <a:noFill/>
                  </a:tcPr>
                </a:tc>
                <a:tc>
                  <a:txBody>
                    <a:bodyPr/>
                    <a:lstStyle/>
                    <a:p>
                      <a:pPr algn="ctr"/>
                      <a:r>
                        <a:rPr lang="en-US" b="1" baseline="0" dirty="0">
                          <a:solidFill>
                            <a:schemeClr val="tx1"/>
                          </a:solidFill>
                        </a:rPr>
                        <a:t>2010 </a:t>
                      </a:r>
                      <a:br>
                        <a:rPr lang="en-US" b="1" baseline="0" dirty="0">
                          <a:solidFill>
                            <a:schemeClr val="tx1"/>
                          </a:solidFill>
                        </a:rPr>
                      </a:br>
                      <a:r>
                        <a:rPr lang="en-US" b="1" baseline="0" dirty="0">
                          <a:solidFill>
                            <a:schemeClr val="tx1"/>
                          </a:solidFill>
                        </a:rPr>
                        <a:t> (May) </a:t>
                      </a:r>
                      <a:r>
                        <a:rPr lang="en-US" baseline="0" dirty="0">
                          <a:solidFill>
                            <a:schemeClr val="tx1"/>
                          </a:solidFill>
                        </a:rPr>
                        <a:t> </a:t>
                      </a:r>
                    </a:p>
                  </a:txBody>
                  <a:tcPr anchor="ctr">
                    <a:noFill/>
                  </a:tcPr>
                </a:tc>
                <a:tc>
                  <a:txBody>
                    <a:bodyPr/>
                    <a:lstStyle/>
                    <a:p>
                      <a:pPr algn="ctr"/>
                      <a:r>
                        <a:rPr lang="en-US" b="1" baseline="0" dirty="0">
                          <a:solidFill>
                            <a:schemeClr val="tx1"/>
                          </a:solidFill>
                        </a:rPr>
                        <a:t>2011 </a:t>
                      </a:r>
                      <a:br>
                        <a:rPr lang="en-US" b="1" baseline="0" dirty="0">
                          <a:solidFill>
                            <a:schemeClr val="tx1"/>
                          </a:solidFill>
                        </a:rPr>
                      </a:br>
                      <a:r>
                        <a:rPr lang="en-US" b="1" baseline="0" dirty="0">
                          <a:solidFill>
                            <a:schemeClr val="tx1"/>
                          </a:solidFill>
                        </a:rPr>
                        <a:t> (May)</a:t>
                      </a:r>
                      <a:r>
                        <a:rPr lang="en-US" baseline="0" dirty="0">
                          <a:solidFill>
                            <a:schemeClr val="tx1"/>
                          </a:solidFill>
                        </a:rPr>
                        <a:t>  </a:t>
                      </a:r>
                    </a:p>
                  </a:txBody>
                  <a:tcPr anchor="ctr">
                    <a:noFill/>
                  </a:tcPr>
                </a:tc>
                <a:tc>
                  <a:txBody>
                    <a:bodyPr/>
                    <a:lstStyle/>
                    <a:p>
                      <a:pPr algn="ctr"/>
                      <a:r>
                        <a:rPr lang="en-US" baseline="0">
                          <a:solidFill>
                            <a:schemeClr val="tx1"/>
                          </a:solidFill>
                        </a:rPr>
                        <a:t> </a:t>
                      </a:r>
                      <a:r>
                        <a:rPr lang="en-US" b="1" baseline="0">
                          <a:solidFill>
                            <a:schemeClr val="tx1"/>
                          </a:solidFill>
                        </a:rPr>
                        <a:t>Percent Change</a:t>
                      </a:r>
                      <a:r>
                        <a:rPr lang="en-US" baseline="0">
                          <a:solidFill>
                            <a:schemeClr val="tx1"/>
                          </a:solidFill>
                        </a:rPr>
                        <a:t> </a:t>
                      </a:r>
                    </a:p>
                  </a:txBody>
                  <a:tcPr anchor="ctr">
                    <a:noFill/>
                  </a:tcPr>
                </a:tc>
              </a:tr>
              <a:tr h="379268">
                <a:tc>
                  <a:txBody>
                    <a:bodyPr/>
                    <a:lstStyle/>
                    <a:p>
                      <a:pPr algn="ctr"/>
                      <a:r>
                        <a:rPr lang="en-US" b="1" baseline="0">
                          <a:solidFill>
                            <a:schemeClr val="tx1"/>
                          </a:solidFill>
                        </a:rPr>
                        <a:t>Total Employees </a:t>
                      </a:r>
                      <a:r>
                        <a:rPr lang="en-US" baseline="0">
                          <a:solidFill>
                            <a:schemeClr val="tx1"/>
                          </a:solidFill>
                        </a:rPr>
                        <a:t> </a:t>
                      </a:r>
                    </a:p>
                  </a:txBody>
                  <a:tcPr anchor="ctr">
                    <a:noFill/>
                  </a:tcPr>
                </a:tc>
                <a:tc>
                  <a:txBody>
                    <a:bodyPr/>
                    <a:lstStyle/>
                    <a:p>
                      <a:pPr algn="ctr"/>
                      <a:r>
                        <a:rPr lang="en-US" b="1" baseline="0" dirty="0">
                          <a:solidFill>
                            <a:schemeClr val="tx1"/>
                          </a:solidFill>
                        </a:rPr>
                        <a:t>332,000 </a:t>
                      </a:r>
                      <a:r>
                        <a:rPr lang="en-US" baseline="0" dirty="0">
                          <a:solidFill>
                            <a:schemeClr val="tx1"/>
                          </a:solidFill>
                        </a:rPr>
                        <a:t> </a:t>
                      </a:r>
                    </a:p>
                  </a:txBody>
                  <a:tcPr anchor="ctr">
                    <a:noFill/>
                  </a:tcPr>
                </a:tc>
                <a:tc>
                  <a:txBody>
                    <a:bodyPr/>
                    <a:lstStyle/>
                    <a:p>
                      <a:pPr algn="ctr"/>
                      <a:r>
                        <a:rPr lang="en-US" b="1" baseline="0" dirty="0">
                          <a:solidFill>
                            <a:schemeClr val="tx1"/>
                          </a:solidFill>
                        </a:rPr>
                        <a:t>338,600 </a:t>
                      </a:r>
                      <a:r>
                        <a:rPr lang="en-US" baseline="0" dirty="0">
                          <a:solidFill>
                            <a:schemeClr val="tx1"/>
                          </a:solidFill>
                        </a:rPr>
                        <a:t> </a:t>
                      </a:r>
                    </a:p>
                  </a:txBody>
                  <a:tcPr anchor="ctr">
                    <a:noFill/>
                  </a:tcPr>
                </a:tc>
                <a:tc>
                  <a:txBody>
                    <a:bodyPr/>
                    <a:lstStyle/>
                    <a:p>
                      <a:pPr algn="ctr"/>
                      <a:r>
                        <a:rPr lang="en-US" b="1" baseline="0">
                          <a:solidFill>
                            <a:schemeClr val="tx1"/>
                          </a:solidFill>
                        </a:rPr>
                        <a:t> +2.0%</a:t>
                      </a:r>
                      <a:r>
                        <a:rPr lang="en-US" baseline="0">
                          <a:solidFill>
                            <a:schemeClr val="tx1"/>
                          </a:solidFill>
                        </a:rPr>
                        <a:t>  </a:t>
                      </a:r>
                    </a:p>
                  </a:txBody>
                  <a:tcPr anchor="ctr">
                    <a:noFill/>
                  </a:tcPr>
                </a:tc>
              </a:tr>
              <a:tr h="379268">
                <a:tc>
                  <a:txBody>
                    <a:bodyPr/>
                    <a:lstStyle/>
                    <a:p>
                      <a:pPr algn="ctr"/>
                      <a:r>
                        <a:rPr lang="en-US" b="1" baseline="0">
                          <a:solidFill>
                            <a:schemeClr val="tx1"/>
                          </a:solidFill>
                        </a:rPr>
                        <a:t>Full-time </a:t>
                      </a:r>
                      <a:r>
                        <a:rPr lang="en-US" baseline="0">
                          <a:solidFill>
                            <a:schemeClr val="tx1"/>
                          </a:solidFill>
                        </a:rPr>
                        <a:t> </a:t>
                      </a:r>
                    </a:p>
                  </a:txBody>
                  <a:tcPr anchor="ctr">
                    <a:noFill/>
                  </a:tcPr>
                </a:tc>
                <a:tc>
                  <a:txBody>
                    <a:bodyPr/>
                    <a:lstStyle/>
                    <a:p>
                      <a:pPr algn="ctr"/>
                      <a:r>
                        <a:rPr lang="en-US" b="1" baseline="0" dirty="0">
                          <a:solidFill>
                            <a:schemeClr val="tx1"/>
                          </a:solidFill>
                        </a:rPr>
                        <a:t>138,100 </a:t>
                      </a:r>
                      <a:r>
                        <a:rPr lang="en-US" baseline="0" dirty="0">
                          <a:solidFill>
                            <a:schemeClr val="tx1"/>
                          </a:solidFill>
                        </a:rPr>
                        <a:t> </a:t>
                      </a:r>
                    </a:p>
                  </a:txBody>
                  <a:tcPr anchor="ctr">
                    <a:noFill/>
                  </a:tcPr>
                </a:tc>
                <a:tc>
                  <a:txBody>
                    <a:bodyPr/>
                    <a:lstStyle/>
                    <a:p>
                      <a:pPr algn="ctr"/>
                      <a:r>
                        <a:rPr lang="en-US" b="1" baseline="0" dirty="0">
                          <a:solidFill>
                            <a:schemeClr val="tx1"/>
                          </a:solidFill>
                        </a:rPr>
                        <a:t>149,200 </a:t>
                      </a:r>
                      <a:r>
                        <a:rPr lang="en-US" baseline="0" dirty="0">
                          <a:solidFill>
                            <a:schemeClr val="tx1"/>
                          </a:solidFill>
                        </a:rPr>
                        <a:t> </a:t>
                      </a:r>
                    </a:p>
                  </a:txBody>
                  <a:tcPr anchor="ctr">
                    <a:noFill/>
                  </a:tcPr>
                </a:tc>
                <a:tc>
                  <a:txBody>
                    <a:bodyPr/>
                    <a:lstStyle/>
                    <a:p>
                      <a:pPr algn="ctr"/>
                      <a:r>
                        <a:rPr lang="en-US" b="1" baseline="0" dirty="0">
                          <a:solidFill>
                            <a:schemeClr val="tx1"/>
                          </a:solidFill>
                        </a:rPr>
                        <a:t> +8.0%</a:t>
                      </a:r>
                      <a:r>
                        <a:rPr lang="en-US" baseline="0" dirty="0">
                          <a:solidFill>
                            <a:schemeClr val="tx1"/>
                          </a:solidFill>
                        </a:rPr>
                        <a:t>  </a:t>
                      </a:r>
                    </a:p>
                  </a:txBody>
                  <a:tcPr anchor="ctr">
                    <a:noFill/>
                  </a:tcPr>
                </a:tc>
              </a:tr>
              <a:tr h="379268">
                <a:tc>
                  <a:txBody>
                    <a:bodyPr/>
                    <a:lstStyle/>
                    <a:p>
                      <a:pPr algn="ctr"/>
                      <a:r>
                        <a:rPr lang="en-US" b="1" baseline="0">
                          <a:solidFill>
                            <a:schemeClr val="tx1"/>
                          </a:solidFill>
                        </a:rPr>
                        <a:t>Part-time </a:t>
                      </a:r>
                      <a:r>
                        <a:rPr lang="en-US" baseline="0">
                          <a:solidFill>
                            <a:schemeClr val="tx1"/>
                          </a:solidFill>
                        </a:rPr>
                        <a:t> </a:t>
                      </a:r>
                    </a:p>
                  </a:txBody>
                  <a:tcPr anchor="ctr">
                    <a:noFill/>
                  </a:tcPr>
                </a:tc>
                <a:tc>
                  <a:txBody>
                    <a:bodyPr/>
                    <a:lstStyle/>
                    <a:p>
                      <a:pPr algn="ctr"/>
                      <a:r>
                        <a:rPr lang="en-US" b="1" baseline="0" dirty="0">
                          <a:solidFill>
                            <a:schemeClr val="tx1"/>
                          </a:solidFill>
                        </a:rPr>
                        <a:t>137,200 </a:t>
                      </a:r>
                      <a:r>
                        <a:rPr lang="en-US" baseline="0" dirty="0">
                          <a:solidFill>
                            <a:schemeClr val="tx1"/>
                          </a:solidFill>
                        </a:rPr>
                        <a:t> </a:t>
                      </a:r>
                    </a:p>
                  </a:txBody>
                  <a:tcPr anchor="ctr">
                    <a:noFill/>
                  </a:tcPr>
                </a:tc>
                <a:tc>
                  <a:txBody>
                    <a:bodyPr/>
                    <a:lstStyle/>
                    <a:p>
                      <a:pPr algn="ctr"/>
                      <a:r>
                        <a:rPr lang="en-US" b="1" baseline="0" dirty="0">
                          <a:solidFill>
                            <a:schemeClr val="tx1"/>
                          </a:solidFill>
                        </a:rPr>
                        <a:t>134,200 </a:t>
                      </a:r>
                      <a:r>
                        <a:rPr lang="en-US" baseline="0" dirty="0">
                          <a:solidFill>
                            <a:schemeClr val="tx1"/>
                          </a:solidFill>
                        </a:rPr>
                        <a:t> </a:t>
                      </a:r>
                    </a:p>
                  </a:txBody>
                  <a:tcPr anchor="ctr">
                    <a:noFill/>
                  </a:tcPr>
                </a:tc>
                <a:tc>
                  <a:txBody>
                    <a:bodyPr/>
                    <a:lstStyle/>
                    <a:p>
                      <a:pPr algn="ctr"/>
                      <a:r>
                        <a:rPr lang="en-US" b="1" baseline="0" dirty="0">
                          <a:solidFill>
                            <a:schemeClr val="tx1"/>
                          </a:solidFill>
                        </a:rPr>
                        <a:t>-2.2%</a:t>
                      </a:r>
                      <a:r>
                        <a:rPr lang="en-US" baseline="0" dirty="0">
                          <a:solidFill>
                            <a:schemeClr val="tx1"/>
                          </a:solidFill>
                        </a:rPr>
                        <a:t>  </a:t>
                      </a:r>
                    </a:p>
                  </a:txBody>
                  <a:tcPr anchor="ctr">
                    <a:noFill/>
                  </a:tcPr>
                </a:tc>
              </a:tr>
              <a:tr h="379268">
                <a:tc>
                  <a:txBody>
                    <a:bodyPr/>
                    <a:lstStyle/>
                    <a:p>
                      <a:pPr algn="ctr"/>
                      <a:r>
                        <a:rPr lang="en-US" b="1" baseline="0">
                          <a:solidFill>
                            <a:schemeClr val="tx1"/>
                          </a:solidFill>
                        </a:rPr>
                        <a:t>Contract </a:t>
                      </a:r>
                      <a:r>
                        <a:rPr lang="en-US" baseline="0">
                          <a:solidFill>
                            <a:schemeClr val="tx1"/>
                          </a:solidFill>
                        </a:rPr>
                        <a:t> </a:t>
                      </a:r>
                    </a:p>
                  </a:txBody>
                  <a:tcPr anchor="ctr">
                    <a:noFill/>
                  </a:tcPr>
                </a:tc>
                <a:tc>
                  <a:txBody>
                    <a:bodyPr/>
                    <a:lstStyle/>
                    <a:p>
                      <a:pPr algn="ctr"/>
                      <a:r>
                        <a:rPr lang="en-US" b="1" baseline="0" dirty="0">
                          <a:solidFill>
                            <a:schemeClr val="tx1"/>
                          </a:solidFill>
                        </a:rPr>
                        <a:t>56,800 </a:t>
                      </a:r>
                      <a:r>
                        <a:rPr lang="en-US" baseline="0" dirty="0">
                          <a:solidFill>
                            <a:schemeClr val="tx1"/>
                          </a:solidFill>
                        </a:rPr>
                        <a:t> </a:t>
                      </a:r>
                    </a:p>
                  </a:txBody>
                  <a:tcPr anchor="ctr">
                    <a:noFill/>
                  </a:tcPr>
                </a:tc>
                <a:tc>
                  <a:txBody>
                    <a:bodyPr/>
                    <a:lstStyle/>
                    <a:p>
                      <a:pPr algn="ctr"/>
                      <a:r>
                        <a:rPr lang="en-US" b="1" baseline="0">
                          <a:solidFill>
                            <a:schemeClr val="tx1"/>
                          </a:solidFill>
                        </a:rPr>
                        <a:t>55,200 </a:t>
                      </a:r>
                      <a:r>
                        <a:rPr lang="en-US" baseline="0">
                          <a:solidFill>
                            <a:schemeClr val="tx1"/>
                          </a:solidFill>
                        </a:rPr>
                        <a:t> </a:t>
                      </a:r>
                    </a:p>
                  </a:txBody>
                  <a:tcPr anchor="ctr">
                    <a:noFill/>
                  </a:tcPr>
                </a:tc>
                <a:tc>
                  <a:txBody>
                    <a:bodyPr/>
                    <a:lstStyle/>
                    <a:p>
                      <a:pPr algn="ctr"/>
                      <a:r>
                        <a:rPr lang="en-US" b="1" baseline="0" dirty="0">
                          <a:solidFill>
                            <a:schemeClr val="tx1"/>
                          </a:solidFill>
                        </a:rPr>
                        <a:t> -2.8%</a:t>
                      </a:r>
                      <a:r>
                        <a:rPr lang="en-US" baseline="0" dirty="0">
                          <a:solidFill>
                            <a:schemeClr val="tx1"/>
                          </a:solidFill>
                        </a:rPr>
                        <a:t>  </a:t>
                      </a:r>
                    </a:p>
                  </a:txBody>
                  <a:tcPr anchor="ctr">
                    <a:noFill/>
                  </a:tcPr>
                </a:tc>
              </a:tr>
              <a:tr h="379268">
                <a:tc>
                  <a:txBody>
                    <a:bodyPr/>
                    <a:lstStyle/>
                    <a:p>
                      <a:endParaRPr lang="en-US" baseline="0">
                        <a:solidFill>
                          <a:schemeClr val="tx1"/>
                        </a:solidFill>
                      </a:endParaRPr>
                    </a:p>
                  </a:txBody>
                  <a:tcPr>
                    <a:noFill/>
                  </a:tcPr>
                </a:tc>
                <a:tc>
                  <a:txBody>
                    <a:bodyPr/>
                    <a:lstStyle/>
                    <a:p>
                      <a:endParaRPr lang="en-US" baseline="0" dirty="0">
                        <a:solidFill>
                          <a:schemeClr val="tx1"/>
                        </a:solidFill>
                      </a:endParaRPr>
                    </a:p>
                  </a:txBody>
                  <a:tcPr>
                    <a:noFill/>
                  </a:tcPr>
                </a:tc>
                <a:tc>
                  <a:txBody>
                    <a:bodyPr/>
                    <a:lstStyle/>
                    <a:p>
                      <a:endParaRPr lang="en-US" baseline="0" dirty="0">
                        <a:solidFill>
                          <a:schemeClr val="tx1"/>
                        </a:solidFill>
                      </a:endParaRPr>
                    </a:p>
                  </a:txBody>
                  <a:tcPr>
                    <a:noFill/>
                  </a:tcPr>
                </a:tc>
                <a:tc>
                  <a:txBody>
                    <a:bodyPr/>
                    <a:lstStyle/>
                    <a:p>
                      <a:endParaRPr lang="en-US" baseline="0" dirty="0">
                        <a:solidFill>
                          <a:schemeClr val="tx1"/>
                        </a:solidFill>
                      </a:endParaRPr>
                    </a:p>
                  </a:txBody>
                  <a:tcP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Economics of Happiness</a:t>
            </a:r>
            <a:endParaRPr lang="en-US" dirty="0"/>
          </a:p>
        </p:txBody>
      </p:sp>
      <p:sp>
        <p:nvSpPr>
          <p:cNvPr id="3" name="Content Placeholder 2"/>
          <p:cNvSpPr>
            <a:spLocks noGrp="1"/>
          </p:cNvSpPr>
          <p:nvPr>
            <p:ph idx="1"/>
          </p:nvPr>
        </p:nvSpPr>
        <p:spPr/>
        <p:txBody>
          <a:bodyPr/>
          <a:lstStyle/>
          <a:p>
            <a:r>
              <a:rPr lang="en-US" dirty="0" smtClean="0"/>
              <a:t>'Going local' is a powerful strategy to help repair our fractured world – our ecosystems, our societies and our selves. Far from the old institutions of power, people are starting to forge a very different future...</a:t>
            </a:r>
          </a:p>
          <a:p>
            <a:pPr lvl="1"/>
            <a:r>
              <a:rPr lang="en-US" dirty="0" smtClean="0"/>
              <a:t>A film by Helena </a:t>
            </a:r>
            <a:r>
              <a:rPr lang="en-US" dirty="0" err="1" smtClean="0"/>
              <a:t>Norberg</a:t>
            </a:r>
            <a:r>
              <a:rPr lang="en-US" dirty="0" smtClean="0"/>
              <a:t>-Hodge, Steven </a:t>
            </a:r>
            <a:r>
              <a:rPr lang="en-US" dirty="0" err="1" smtClean="0"/>
              <a:t>Gorelick</a:t>
            </a:r>
            <a:r>
              <a:rPr lang="en-US" dirty="0" smtClean="0"/>
              <a:t> &amp; John Page</a:t>
            </a:r>
          </a:p>
          <a:p>
            <a:pPr lvl="1"/>
            <a:r>
              <a:rPr lang="en-US" dirty="0" smtClean="0">
                <a:hlinkClick r:id="rId2"/>
              </a:rPr>
              <a:t>http://www.theeconomicsofhappiness.org/</a:t>
            </a:r>
            <a:endParaRPr lang="en-US" dirty="0" smtClean="0"/>
          </a:p>
          <a:p>
            <a:pPr lvl="1"/>
            <a:endParaRPr lang="en-US" b="1" dirty="0" smtClean="0"/>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ulips NPS Hot Springs"/>
          <p:cNvPicPr>
            <a:picLocks noChangeAspect="1"/>
          </p:cNvPicPr>
          <p:nvPr/>
        </p:nvPicPr>
        <p:blipFill>
          <a:blip r:embed="rId2" cstate="print"/>
          <a:stretch>
            <a:fillRect/>
          </a:stretch>
        </p:blipFill>
        <p:spPr>
          <a:xfrm>
            <a:off x="2095500" y="2038350"/>
            <a:ext cx="6019800" cy="4514850"/>
          </a:xfrm>
          <a:prstGeom prst="rect">
            <a:avLst/>
          </a:prstGeom>
        </p:spPr>
      </p:pic>
      <p:sp>
        <p:nvSpPr>
          <p:cNvPr id="3" name="Title 2"/>
          <p:cNvSpPr>
            <a:spLocks noGrp="1"/>
          </p:cNvSpPr>
          <p:nvPr>
            <p:ph type="title" idx="4294967295"/>
          </p:nvPr>
        </p:nvSpPr>
        <p:spPr/>
        <p:txBody>
          <a:bodyPr anchor="t"/>
          <a:lstStyle/>
          <a:p>
            <a:r>
              <a:rPr lang="en-US" sz="4400" dirty="0" smtClean="0">
                <a:solidFill>
                  <a:srgbClr val="FFFF00"/>
                </a:solidFill>
                <a:effectLst/>
                <a:latin typeface="Arial"/>
                <a:ea typeface="+mn-ea"/>
                <a:cs typeface="+mn-cs"/>
              </a:rPr>
              <a:t>Para</a:t>
            </a:r>
            <a:r>
              <a:rPr lang="en-US" sz="4400" b="0" i="0" spc="0" baseline="0" dirty="0" smtClean="0">
                <a:ln>
                  <a:noFill/>
                </a:ln>
                <a:solidFill>
                  <a:srgbClr val="FFFF00"/>
                </a:solidFill>
                <a:effectLst/>
                <a:latin typeface="Arial"/>
                <a:ea typeface="+mn-ea"/>
                <a:cs typeface="+mn-cs"/>
              </a:rPr>
              <a:t>sympathetic Stimulation</a:t>
            </a:r>
            <a:br>
              <a:rPr lang="en-US" sz="4400" b="0" i="0" spc="0" baseline="0" dirty="0" smtClean="0">
                <a:ln>
                  <a:noFill/>
                </a:ln>
                <a:solidFill>
                  <a:srgbClr val="FFFF00"/>
                </a:solidFill>
                <a:effectLst/>
                <a:latin typeface="Arial"/>
                <a:ea typeface="+mn-ea"/>
                <a:cs typeface="+mn-cs"/>
              </a:rPr>
            </a:br>
            <a:r>
              <a:rPr lang="en-US" sz="2800" i="1" dirty="0"/>
              <a:t>A Place of Peace and Healing – The American Spa</a:t>
            </a:r>
            <a:br>
              <a:rPr lang="en-US" sz="2800" i="1" dirty="0"/>
            </a:br>
            <a:endParaRPr lang="en-US" sz="2800" dirty="0" smtClean="0">
              <a:effectLst/>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Top left is the logo of the Department of Health and Human Services containing  a drawing of an eagle in flight superimposed on facial profiles.  Top right is the logo of the National Institutes of Health with a black and white triangular flask drawn in the center.  Bottom center is the logo of Women’s Health Research at the NICHD with a woman jumping.  &#10;"/>
          <p:cNvGrpSpPr/>
          <p:nvPr/>
        </p:nvGrpSpPr>
        <p:grpSpPr>
          <a:xfrm>
            <a:off x="1649412" y="609600"/>
            <a:ext cx="7058026" cy="5562600"/>
            <a:chOff x="1649412" y="609600"/>
            <a:chExt cx="7058026" cy="5562600"/>
          </a:xfrm>
        </p:grpSpPr>
        <p:pic>
          <p:nvPicPr>
            <p:cNvPr id="1028" name="Picture 2" descr="Logo NICHD Women's Health"/>
            <p:cNvPicPr>
              <a:picLocks noChangeAspect="1" noChangeArrowheads="1"/>
            </p:cNvPicPr>
            <p:nvPr/>
          </p:nvPicPr>
          <p:blipFill>
            <a:blip r:embed="rId4" cstate="print"/>
            <a:srcRect/>
            <a:stretch>
              <a:fillRect/>
            </a:stretch>
          </p:blipFill>
          <p:spPr bwMode="auto">
            <a:xfrm>
              <a:off x="3529013" y="3733800"/>
              <a:ext cx="3290887" cy="2438400"/>
            </a:xfrm>
            <a:prstGeom prst="rect">
              <a:avLst/>
            </a:prstGeom>
            <a:noFill/>
            <a:ln w="9525">
              <a:noFill/>
              <a:miter lim="800000"/>
              <a:headEnd/>
              <a:tailEnd/>
            </a:ln>
          </p:spPr>
        </p:pic>
        <p:graphicFrame>
          <p:nvGraphicFramePr>
            <p:cNvPr id="1026" name="Object 3"/>
            <p:cNvGraphicFramePr>
              <a:graphicFrameLocks noChangeAspect="1"/>
            </p:cNvGraphicFramePr>
            <p:nvPr>
              <p:extLst>
                <p:ext uri="{D42A27DB-BD31-4B8C-83A1-F6EECF244321}">
                  <p14:modId xmlns:p14="http://schemas.microsoft.com/office/powerpoint/2010/main" val="3894657429"/>
                </p:ext>
              </p:extLst>
            </p:nvPr>
          </p:nvGraphicFramePr>
          <p:xfrm>
            <a:off x="1649412" y="609600"/>
            <a:ext cx="2732088" cy="2428875"/>
          </p:xfrm>
          <a:graphic>
            <a:graphicData uri="http://schemas.openxmlformats.org/presentationml/2006/ole">
              <mc:AlternateContent xmlns:mc="http://schemas.openxmlformats.org/markup-compatibility/2006">
                <mc:Choice xmlns:v="urn:schemas-microsoft-com:vml" Requires="v">
                  <p:oleObj spid="_x0000_s1033" name="Photo Editor Photo" r:id="rId5" imgW="5714286" imgH="5714286" progId="">
                    <p:embed/>
                  </p:oleObj>
                </mc:Choice>
                <mc:Fallback>
                  <p:oleObj name="Photo Editor Photo" r:id="rId5" imgW="5714286" imgH="5714286" progId="">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49412" y="609600"/>
                          <a:ext cx="2732088"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1027" name="Object 4"/>
            <p:cNvGraphicFramePr>
              <a:graphicFrameLocks noChangeAspect="1"/>
            </p:cNvGraphicFramePr>
            <p:nvPr>
              <p:extLst>
                <p:ext uri="{D42A27DB-BD31-4B8C-83A1-F6EECF244321}">
                  <p14:modId xmlns:p14="http://schemas.microsoft.com/office/powerpoint/2010/main" val="1508795116"/>
                </p:ext>
              </p:extLst>
            </p:nvPr>
          </p:nvGraphicFramePr>
          <p:xfrm>
            <a:off x="5981700" y="609600"/>
            <a:ext cx="2725738" cy="2422525"/>
          </p:xfrm>
          <a:graphic>
            <a:graphicData uri="http://schemas.openxmlformats.org/presentationml/2006/ole">
              <mc:AlternateContent xmlns:mc="http://schemas.openxmlformats.org/markup-compatibility/2006">
                <mc:Choice xmlns:v="urn:schemas-microsoft-com:vml" Requires="v">
                  <p:oleObj spid="_x0000_s1034" name="Photo Editor Photo" r:id="rId7" imgW="5714286" imgH="5714286" progId="">
                    <p:embed/>
                  </p:oleObj>
                </mc:Choice>
                <mc:Fallback>
                  <p:oleObj name="Photo Editor Photo" r:id="rId7" imgW="5714286" imgH="5714286" progId="">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81700" y="609600"/>
                          <a:ext cx="2725738" cy="242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pSp>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The logo of the National Park Service showing an arrowhead, a buffalo, trees, grass, and a snowcapped mountain.&#10;"/>
          <p:cNvPicPr>
            <a:picLocks noChangeAspect="1" noChangeArrowheads="1"/>
          </p:cNvPicPr>
          <p:nvPr/>
        </p:nvPicPr>
        <p:blipFill>
          <a:blip r:embed="rId3" cstate="print"/>
          <a:srcRect/>
          <a:stretch>
            <a:fillRect/>
          </a:stretch>
        </p:blipFill>
        <p:spPr bwMode="auto">
          <a:xfrm>
            <a:off x="2685671" y="228600"/>
            <a:ext cx="4896229" cy="64008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Healthy Parks Healthy People</a:t>
            </a:r>
            <a:endParaRPr lang="en-US" dirty="0"/>
          </a:p>
        </p:txBody>
      </p:sp>
      <p:sp>
        <p:nvSpPr>
          <p:cNvPr id="3" name="Content Placeholder 2"/>
          <p:cNvSpPr>
            <a:spLocks noGrp="1"/>
          </p:cNvSpPr>
          <p:nvPr>
            <p:ph idx="1"/>
          </p:nvPr>
        </p:nvSpPr>
        <p:spPr/>
        <p:txBody>
          <a:bodyPr/>
          <a:lstStyle/>
          <a:p>
            <a:r>
              <a:rPr lang="en-US" dirty="0" smtClean="0"/>
              <a:t>Nature</a:t>
            </a:r>
          </a:p>
          <a:p>
            <a:endParaRPr lang="en-US" dirty="0" smtClean="0"/>
          </a:p>
          <a:p>
            <a:r>
              <a:rPr lang="en-US" dirty="0" smtClean="0"/>
              <a:t>Family Time</a:t>
            </a:r>
          </a:p>
          <a:p>
            <a:endParaRPr lang="en-US" dirty="0" smtClean="0"/>
          </a:p>
          <a:p>
            <a:r>
              <a:rPr lang="en-US" dirty="0" smtClean="0"/>
              <a:t>Celebration of Wisdom Heritage</a:t>
            </a:r>
            <a:endParaRPr lang="en-US" dirty="0"/>
          </a:p>
        </p:txBody>
      </p:sp>
      <p:pic>
        <p:nvPicPr>
          <p:cNvPr id="1325058" name="Picture 2" descr="On the bottom right, the logo of the National Park Service showing an arrowhead, a buffalo, trees, grass, and a snowcapped mountain.&#10;"/>
          <p:cNvPicPr>
            <a:picLocks noChangeAspect="1" noChangeArrowheads="1"/>
          </p:cNvPicPr>
          <p:nvPr/>
        </p:nvPicPr>
        <p:blipFill>
          <a:blip r:embed="rId3" cstate="print"/>
          <a:srcRect/>
          <a:stretch>
            <a:fillRect/>
          </a:stretch>
        </p:blipFill>
        <p:spPr bwMode="auto">
          <a:xfrm>
            <a:off x="7429500" y="3342085"/>
            <a:ext cx="2514600" cy="3287316"/>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American Dream</a:t>
            </a:r>
            <a:endParaRPr lang="en-US" dirty="0"/>
          </a:p>
        </p:txBody>
      </p:sp>
      <p:pic>
        <p:nvPicPr>
          <p:cNvPr id="214018" name="Picture 2" descr="Photo of a large mansion&#10;"/>
          <p:cNvPicPr>
            <a:picLocks noChangeAspect="1" noChangeArrowheads="1"/>
          </p:cNvPicPr>
          <p:nvPr/>
        </p:nvPicPr>
        <p:blipFill>
          <a:blip r:embed="rId3" cstate="print"/>
          <a:srcRect/>
          <a:stretch>
            <a:fillRect/>
          </a:stretch>
        </p:blipFill>
        <p:spPr bwMode="auto">
          <a:xfrm>
            <a:off x="2095500" y="1828800"/>
            <a:ext cx="6096000" cy="4572000"/>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The New American Dream</a:t>
            </a:r>
            <a:br>
              <a:rPr lang="en-US" sz="4000" dirty="0" smtClean="0"/>
            </a:br>
            <a:r>
              <a:rPr lang="en-US" sz="4000" dirty="0" smtClean="0"/>
              <a:t>Happy, Healthy, Productive People</a:t>
            </a:r>
            <a:endParaRPr lang="en-US" sz="4000" dirty="0"/>
          </a:p>
        </p:txBody>
      </p:sp>
      <p:sp>
        <p:nvSpPr>
          <p:cNvPr id="3" name="Content Placeholder 2"/>
          <p:cNvSpPr>
            <a:spLocks noGrp="1"/>
          </p:cNvSpPr>
          <p:nvPr>
            <p:ph idx="1"/>
          </p:nvPr>
        </p:nvSpPr>
        <p:spPr/>
        <p:txBody>
          <a:bodyPr/>
          <a:lstStyle/>
          <a:p>
            <a:endParaRPr lang="en-US" dirty="0" smtClean="0"/>
          </a:p>
          <a:p>
            <a:r>
              <a:rPr lang="en-US" dirty="0" smtClean="0"/>
              <a:t>Confident</a:t>
            </a:r>
          </a:p>
          <a:p>
            <a:r>
              <a:rPr lang="en-US" dirty="0" smtClean="0"/>
              <a:t>Creative</a:t>
            </a:r>
          </a:p>
          <a:p>
            <a:r>
              <a:rPr lang="en-US" dirty="0" smtClean="0"/>
              <a:t>Compassionate</a:t>
            </a:r>
          </a:p>
          <a:p>
            <a:r>
              <a:rPr lang="en-US" dirty="0" smtClean="0"/>
              <a:t>Courageous</a:t>
            </a:r>
            <a:endParaRPr lang="en-US" dirty="0"/>
          </a:p>
        </p:txBody>
      </p:sp>
      <p:grpSp>
        <p:nvGrpSpPr>
          <p:cNvPr id="5" name="Group 4" descr="On the right center is the seal of the United States showing an eagle holding an olive branch on the left and arrows on the right.  At the bottom from left to right are small logos of DHHS, NPS, NIH, NICHD, and the Menstrual Cycle Consortium.&#10;"/>
          <p:cNvGrpSpPr/>
          <p:nvPr/>
        </p:nvGrpSpPr>
        <p:grpSpPr>
          <a:xfrm>
            <a:off x="800100" y="1981200"/>
            <a:ext cx="8644072" cy="4648200"/>
            <a:chOff x="800100" y="1981200"/>
            <a:chExt cx="8644072" cy="4648200"/>
          </a:xfrm>
        </p:grpSpPr>
        <p:pic>
          <p:nvPicPr>
            <p:cNvPr id="4" name="Picture 2" descr="http://gis.nwcg.gov/giss_2006/logos/federal/nps_col_black_logo.jpg"/>
            <p:cNvPicPr>
              <a:picLocks noChangeAspect="1" noChangeArrowheads="1"/>
            </p:cNvPicPr>
            <p:nvPr/>
          </p:nvPicPr>
          <p:blipFill>
            <a:blip r:embed="rId3" cstate="print"/>
            <a:srcRect/>
            <a:stretch>
              <a:fillRect/>
            </a:stretch>
          </p:blipFill>
          <p:spPr bwMode="auto">
            <a:xfrm>
              <a:off x="2628900" y="5334000"/>
              <a:ext cx="990600" cy="1295003"/>
            </a:xfrm>
            <a:prstGeom prst="rect">
              <a:avLst/>
            </a:prstGeom>
            <a:noFill/>
          </p:spPr>
        </p:pic>
        <p:pic>
          <p:nvPicPr>
            <p:cNvPr id="1223685" name="Picture 5"/>
            <p:cNvPicPr>
              <a:picLocks noChangeAspect="1" noChangeArrowheads="1"/>
            </p:cNvPicPr>
            <p:nvPr/>
          </p:nvPicPr>
          <p:blipFill>
            <a:blip r:embed="rId4" cstate="print"/>
            <a:srcRect/>
            <a:stretch>
              <a:fillRect/>
            </a:stretch>
          </p:blipFill>
          <p:spPr bwMode="auto">
            <a:xfrm>
              <a:off x="6026391" y="5334000"/>
              <a:ext cx="1555509" cy="1295400"/>
            </a:xfrm>
            <a:prstGeom prst="rect">
              <a:avLst/>
            </a:prstGeom>
            <a:noFill/>
            <a:ln w="9525">
              <a:noFill/>
              <a:miter lim="800000"/>
              <a:headEnd/>
              <a:tailEnd/>
            </a:ln>
          </p:spPr>
        </p:pic>
        <p:pic>
          <p:nvPicPr>
            <p:cNvPr id="1223686" name="Picture 6"/>
            <p:cNvPicPr>
              <a:picLocks noChangeAspect="1" noChangeArrowheads="1"/>
            </p:cNvPicPr>
            <p:nvPr/>
          </p:nvPicPr>
          <p:blipFill>
            <a:blip r:embed="rId5" cstate="print"/>
            <a:srcRect/>
            <a:stretch>
              <a:fillRect/>
            </a:stretch>
          </p:blipFill>
          <p:spPr bwMode="auto">
            <a:xfrm>
              <a:off x="8115300" y="5334000"/>
              <a:ext cx="1328872" cy="1295399"/>
            </a:xfrm>
            <a:prstGeom prst="rect">
              <a:avLst/>
            </a:prstGeom>
            <a:noFill/>
            <a:ln w="9525">
              <a:noFill/>
              <a:miter lim="800000"/>
              <a:headEnd/>
              <a:tailEnd/>
            </a:ln>
          </p:spPr>
        </p:pic>
        <p:pic>
          <p:nvPicPr>
            <p:cNvPr id="1223688" name="Picture 8" descr="File:US-GreatSeal-Obverse.svg">
              <a:hlinkClick r:id="rId6"/>
            </p:cNvPr>
            <p:cNvPicPr>
              <a:picLocks noChangeAspect="1" noChangeArrowheads="1"/>
            </p:cNvPicPr>
            <p:nvPr/>
          </p:nvPicPr>
          <p:blipFill>
            <a:blip r:embed="rId7" cstate="print"/>
            <a:srcRect/>
            <a:stretch>
              <a:fillRect/>
            </a:stretch>
          </p:blipFill>
          <p:spPr bwMode="auto">
            <a:xfrm>
              <a:off x="5219700" y="1981200"/>
              <a:ext cx="3048000" cy="3048000"/>
            </a:xfrm>
            <a:prstGeom prst="rect">
              <a:avLst/>
            </a:prstGeom>
            <a:noFill/>
          </p:spPr>
        </p:pic>
        <p:pic>
          <p:nvPicPr>
            <p:cNvPr id="1223690" name="Picture 10" descr="File:US-DeptOfHHS-Seal.svg">
              <a:hlinkClick r:id="rId8"/>
            </p:cNvPr>
            <p:cNvPicPr>
              <a:picLocks noChangeAspect="1" noChangeArrowheads="1"/>
            </p:cNvPicPr>
            <p:nvPr/>
          </p:nvPicPr>
          <p:blipFill>
            <a:blip r:embed="rId9" cstate="print"/>
            <a:srcRect/>
            <a:stretch>
              <a:fillRect/>
            </a:stretch>
          </p:blipFill>
          <p:spPr bwMode="auto">
            <a:xfrm>
              <a:off x="800100" y="5334000"/>
              <a:ext cx="1295400" cy="1295400"/>
            </a:xfrm>
            <a:prstGeom prst="rect">
              <a:avLst/>
            </a:prstGeom>
            <a:noFill/>
          </p:spPr>
        </p:pic>
        <p:pic>
          <p:nvPicPr>
            <p:cNvPr id="1223696" name="Picture 16" descr="File:NIH logo.svg">
              <a:hlinkClick r:id="rId10"/>
            </p:cNvPr>
            <p:cNvPicPr>
              <a:picLocks noChangeAspect="1" noChangeArrowheads="1"/>
            </p:cNvPicPr>
            <p:nvPr/>
          </p:nvPicPr>
          <p:blipFill>
            <a:blip r:embed="rId11" cstate="print"/>
            <a:srcRect/>
            <a:stretch>
              <a:fillRect/>
            </a:stretch>
          </p:blipFill>
          <p:spPr bwMode="auto">
            <a:xfrm>
              <a:off x="4152900" y="5334000"/>
              <a:ext cx="1295400" cy="1295400"/>
            </a:xfrm>
            <a:prstGeom prst="rect">
              <a:avLst/>
            </a:prstGeom>
            <a:solidFill>
              <a:schemeClr val="tx1"/>
            </a:solidFill>
          </p:spPr>
        </p:pic>
      </p:grpSp>
    </p:spTree>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A drawing of Uncle Sam tied down.&#10;&#10;&#10;http://phoenixsourcedistributors.com/WeBlog/wp-content/uploads/2009/07/Lilliputians.jpg &#10;"/>
          <p:cNvPicPr>
            <a:picLocks noChangeAspect="1" noChangeArrowheads="1"/>
          </p:cNvPicPr>
          <p:nvPr/>
        </p:nvPicPr>
        <p:blipFill>
          <a:blip r:embed="rId3" cstate="print"/>
          <a:srcRect/>
          <a:stretch>
            <a:fillRect/>
          </a:stretch>
        </p:blipFill>
        <p:spPr bwMode="auto">
          <a:xfrm>
            <a:off x="1409700" y="446158"/>
            <a:ext cx="7848600" cy="5878442"/>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A drawing of Uncle Sam pointing at you.&#10;">
            <a:hlinkClick r:id="rId3"/>
          </p:cNvPr>
          <p:cNvPicPr>
            <a:picLocks noChangeAspect="1" noChangeArrowheads="1"/>
          </p:cNvPicPr>
          <p:nvPr/>
        </p:nvPicPr>
        <p:blipFill>
          <a:blip r:embed="rId4" cstate="print"/>
          <a:srcRect/>
          <a:stretch>
            <a:fillRect/>
          </a:stretch>
        </p:blipFill>
        <p:spPr bwMode="auto">
          <a:xfrm>
            <a:off x="2742118" y="88357"/>
            <a:ext cx="4915981" cy="6617243"/>
          </a:xfrm>
          <a:prstGeom prst="rect">
            <a:avLst/>
          </a:prstGeom>
          <a:noFill/>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Top has photos of young women smiling and dressed in red.  On the left is a large red disk bringing attention to the logo.&#10;"/>
          <p:cNvPicPr>
            <a:picLocks noChangeAspect="1" noChangeArrowheads="1"/>
          </p:cNvPicPr>
          <p:nvPr/>
        </p:nvPicPr>
        <p:blipFill>
          <a:blip r:embed="rId3" cstate="print"/>
          <a:srcRect/>
          <a:stretch>
            <a:fillRect/>
          </a:stretch>
        </p:blipFill>
        <p:spPr bwMode="auto">
          <a:xfrm>
            <a:off x="38100" y="0"/>
            <a:ext cx="10229850" cy="2035175"/>
          </a:xfrm>
          <a:prstGeom prst="rect">
            <a:avLst/>
          </a:prstGeom>
          <a:noFill/>
          <a:ln w="9525">
            <a:noFill/>
            <a:miter lim="800000"/>
            <a:headEnd/>
            <a:tailEnd/>
          </a:ln>
        </p:spPr>
      </p:pic>
      <p:sp>
        <p:nvSpPr>
          <p:cNvPr id="3" name="Content Placeholder 2"/>
          <p:cNvSpPr>
            <a:spLocks noGrp="1"/>
          </p:cNvSpPr>
          <p:nvPr>
            <p:ph idx="1"/>
          </p:nvPr>
        </p:nvSpPr>
        <p:spPr>
          <a:xfrm>
            <a:off x="771525" y="2362200"/>
            <a:ext cx="8743950" cy="4267200"/>
          </a:xfrm>
        </p:spPr>
        <p:txBody>
          <a:bodyPr>
            <a:normAutofit fontScale="92500" lnSpcReduction="20000"/>
          </a:bodyPr>
          <a:lstStyle/>
          <a:p>
            <a:pPr marL="0" indent="0" algn="ctr">
              <a:buNone/>
            </a:pPr>
            <a:r>
              <a:rPr lang="en-US" sz="2800" dirty="0"/>
              <a:t>“The Menstrual Cycle and the </a:t>
            </a:r>
          </a:p>
          <a:p>
            <a:pPr marL="0" indent="0" algn="ctr">
              <a:buNone/>
            </a:pPr>
            <a:r>
              <a:rPr lang="en-US" sz="2800" dirty="0"/>
              <a:t>Science of Existential Well-Being”</a:t>
            </a:r>
          </a:p>
          <a:p>
            <a:pPr marL="0" indent="0" algn="ctr">
              <a:buNone/>
            </a:pPr>
            <a:endParaRPr lang="en-US" sz="2800" dirty="0"/>
          </a:p>
          <a:p>
            <a:pPr marL="0" indent="0" algn="ctr">
              <a:buNone/>
            </a:pPr>
            <a:r>
              <a:rPr lang="en-US" sz="2800" dirty="0"/>
              <a:t>March 29 – April 1, 2012</a:t>
            </a:r>
          </a:p>
          <a:p>
            <a:pPr marL="0" indent="0" algn="ctr">
              <a:buNone/>
            </a:pPr>
            <a:r>
              <a:rPr lang="en-US" sz="2800" dirty="0"/>
              <a:t>NIH Clinical Center, Bethesda, MD</a:t>
            </a:r>
          </a:p>
          <a:p>
            <a:pPr marL="0" indent="0" algn="ctr">
              <a:buNone/>
            </a:pPr>
            <a:endParaRPr lang="en-US" sz="2800" dirty="0"/>
          </a:p>
          <a:p>
            <a:pPr marL="0" indent="0" algn="ctr">
              <a:buNone/>
            </a:pPr>
            <a:r>
              <a:rPr lang="en-US" sz="2800" dirty="0"/>
              <a:t>Organizing Committee</a:t>
            </a:r>
          </a:p>
          <a:p>
            <a:pPr marL="457200" lvl="1" indent="0" algn="ctr">
              <a:buNone/>
            </a:pPr>
            <a:r>
              <a:rPr lang="en-US" dirty="0" err="1"/>
              <a:t>Evelina</a:t>
            </a:r>
            <a:r>
              <a:rPr lang="en-US" dirty="0"/>
              <a:t> Sterling, Rachel’s Well</a:t>
            </a:r>
          </a:p>
          <a:p>
            <a:pPr marL="457200" lvl="1" indent="0" algn="ctr">
              <a:buNone/>
            </a:pPr>
            <a:r>
              <a:rPr lang="en-US" dirty="0"/>
              <a:t>Stephanie Alexander, OWH, DHHS</a:t>
            </a:r>
          </a:p>
          <a:p>
            <a:pPr marL="457200" lvl="1" indent="0" algn="ctr">
              <a:buNone/>
            </a:pPr>
            <a:r>
              <a:rPr lang="en-US" dirty="0"/>
              <a:t>Lawrence M. Nelson, NIH, DHHS</a:t>
            </a:r>
          </a:p>
          <a:p>
            <a:pPr marL="0" indent="0" algn="ct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647700" y="1581150"/>
            <a:ext cx="8867775" cy="1543050"/>
          </a:xfrm>
        </p:spPr>
        <p:txBody>
          <a:bodyPr/>
          <a:lstStyle/>
          <a:p>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dirty="0" smtClean="0"/>
              <a:t>AHRQ: Leading Change Through Innovation &amp; Collaboration</a:t>
            </a:r>
            <a:r>
              <a:rPr lang="en-US" sz="4000" dirty="0" smtClean="0"/>
              <a:t/>
            </a:r>
            <a:br>
              <a:rPr lang="en-US" sz="4000" dirty="0" smtClean="0"/>
            </a:br>
            <a:r>
              <a:rPr lang="en-US" sz="4000" dirty="0" smtClean="0"/>
              <a:t/>
            </a:r>
            <a:br>
              <a:rPr lang="en-US" sz="4000" dirty="0" smtClean="0"/>
            </a:br>
            <a:r>
              <a:rPr lang="en-US" sz="3600" i="1" dirty="0" smtClean="0"/>
              <a:t>The Menstrual Cycle as an Indicator of Overall Health</a:t>
            </a:r>
            <a:r>
              <a:rPr lang="en-US" sz="3600" dirty="0" smtClean="0"/>
              <a:t/>
            </a:r>
            <a:br>
              <a:rPr lang="en-US" sz="3600" dirty="0" smtClean="0"/>
            </a:br>
            <a:r>
              <a:rPr lang="en-US" sz="4000" dirty="0" smtClean="0"/>
              <a:t/>
            </a:r>
            <a:br>
              <a:rPr lang="en-US" sz="4000" dirty="0" smtClean="0"/>
            </a:br>
            <a:r>
              <a:rPr lang="en-US" sz="2800" dirty="0" smtClean="0">
                <a:solidFill>
                  <a:schemeClr val="tx1"/>
                </a:solidFill>
              </a:rPr>
              <a:t>September 20, 2011</a:t>
            </a:r>
            <a:r>
              <a:rPr lang="en-US" sz="4000" dirty="0" smtClean="0"/>
              <a:t/>
            </a:r>
            <a:br>
              <a:rPr lang="en-US" sz="4000" dirty="0" smtClean="0"/>
            </a:br>
            <a:r>
              <a:rPr lang="en-US" sz="4000" dirty="0" smtClean="0"/>
              <a:t> </a:t>
            </a:r>
            <a:r>
              <a:rPr lang="en-US" sz="2800" dirty="0" smtClean="0">
                <a:solidFill>
                  <a:schemeClr val="tx1"/>
                </a:solidFill>
              </a:rPr>
              <a:t>Lawrence M. Nelson</a:t>
            </a:r>
            <a:br>
              <a:rPr lang="en-US" sz="2800" dirty="0" smtClean="0">
                <a:solidFill>
                  <a:schemeClr val="tx1"/>
                </a:solidFill>
              </a:rPr>
            </a:br>
            <a:r>
              <a:rPr lang="en-US" sz="2800" dirty="0" smtClean="0">
                <a:solidFill>
                  <a:schemeClr val="tx1"/>
                </a:solidFill>
              </a:rPr>
              <a:t>Head, Integrative Reproductive Medicine Group</a:t>
            </a:r>
            <a:br>
              <a:rPr lang="en-US" sz="2800" dirty="0" smtClean="0">
                <a:solidFill>
                  <a:schemeClr val="tx1"/>
                </a:solidFill>
              </a:rPr>
            </a:br>
            <a:r>
              <a:rPr lang="en-US" sz="2800" dirty="0" smtClean="0">
                <a:solidFill>
                  <a:schemeClr val="tx1"/>
                </a:solidFill>
              </a:rPr>
              <a:t>Program in Reproductive and Adult Endocrinology</a:t>
            </a:r>
            <a:br>
              <a:rPr lang="en-US" sz="2800" dirty="0" smtClean="0">
                <a:solidFill>
                  <a:schemeClr val="tx1"/>
                </a:solidFill>
              </a:rPr>
            </a:br>
            <a:r>
              <a:rPr lang="en-US" sz="2800" dirty="0" smtClean="0">
                <a:solidFill>
                  <a:schemeClr val="tx1"/>
                </a:solidFill>
              </a:rPr>
              <a:t>NICHD, NIH, DHHS</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5954" name="Picture 2" descr="In the center Rachel’s Well logo shown as a large bright red butterfly sitting at the intersection  of two  bright red rings.  At the bottom are smaller logos of DHHS, NIH, NICHD, NICHD, OWH DHHS, and Rachel’s Well.&#10;"/>
          <p:cNvPicPr>
            <a:picLocks noChangeAspect="1" noChangeArrowheads="1"/>
          </p:cNvPicPr>
          <p:nvPr/>
        </p:nvPicPr>
        <p:blipFill>
          <a:blip r:embed="rId3" cstate="print"/>
          <a:srcRect/>
          <a:stretch>
            <a:fillRect/>
          </a:stretch>
        </p:blipFill>
        <p:spPr bwMode="auto">
          <a:xfrm>
            <a:off x="431848" y="1600200"/>
            <a:ext cx="9436052" cy="3505200"/>
          </a:xfrm>
          <a:prstGeom prst="rect">
            <a:avLst/>
          </a:prstGeom>
          <a:noFill/>
          <a:ln w="9525">
            <a:noFill/>
            <a:miter lim="800000"/>
            <a:headEnd/>
            <a:tailEnd/>
          </a:ln>
        </p:spPr>
      </p:pic>
      <p:sp>
        <p:nvSpPr>
          <p:cNvPr id="2" name="Title 1"/>
          <p:cNvSpPr>
            <a:spLocks noGrp="1"/>
          </p:cNvSpPr>
          <p:nvPr>
            <p:ph type="title" idx="4294967295"/>
          </p:nvPr>
        </p:nvSpPr>
        <p:spPr/>
        <p:txBody>
          <a:bodyPr/>
          <a:lstStyle/>
          <a:p>
            <a:pPr rtl="0" eaLnBrk="0" fontAlgn="base" hangingPunct="0"/>
            <a:r>
              <a:rPr lang="en-US" sz="4400" kern="1200" dirty="0" smtClean="0">
                <a:solidFill>
                  <a:srgbClr val="FFFF00"/>
                </a:solidFill>
                <a:effectLst/>
                <a:latin typeface="Arial"/>
                <a:ea typeface="+mn-ea"/>
                <a:cs typeface="+mn-cs"/>
              </a:rPr>
              <a:t>Menstrual Cycle Consortium</a:t>
            </a:r>
            <a:endParaRPr lang="en-US" dirty="0" smtClean="0">
              <a:effectLst/>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The cover of a book in brown and yellow with a drawing of native women dancing around a central figure of a woman in a large cape.&#10;"/>
          <p:cNvPicPr>
            <a:picLocks noChangeAspect="1" noChangeArrowheads="1"/>
          </p:cNvPicPr>
          <p:nvPr/>
        </p:nvPicPr>
        <p:blipFill>
          <a:blip r:embed="rId3" cstate="print"/>
          <a:srcRect/>
          <a:stretch>
            <a:fillRect/>
          </a:stretch>
        </p:blipFill>
        <p:spPr bwMode="auto">
          <a:xfrm>
            <a:off x="2743200" y="0"/>
            <a:ext cx="4800600" cy="6858000"/>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Top has photos of young women smiling and dressed in red.  On the left is a large red disk bringing attention to the logo.&#10;"/>
          <p:cNvPicPr>
            <a:picLocks noChangeAspect="1" noChangeArrowheads="1"/>
          </p:cNvPicPr>
          <p:nvPr/>
        </p:nvPicPr>
        <p:blipFill>
          <a:blip r:embed="rId3" cstate="print"/>
          <a:srcRect/>
          <a:stretch>
            <a:fillRect/>
          </a:stretch>
        </p:blipFill>
        <p:spPr bwMode="auto">
          <a:xfrm>
            <a:off x="38100" y="0"/>
            <a:ext cx="10229850" cy="2035175"/>
          </a:xfrm>
          <a:prstGeom prst="rect">
            <a:avLst/>
          </a:prstGeom>
          <a:noFill/>
          <a:ln w="9525">
            <a:noFill/>
            <a:miter lim="800000"/>
            <a:headEnd/>
            <a:tailEnd/>
          </a:ln>
        </p:spPr>
      </p:pic>
      <p:sp>
        <p:nvSpPr>
          <p:cNvPr id="3" name="Content Placeholder 2"/>
          <p:cNvSpPr>
            <a:spLocks noGrp="1"/>
          </p:cNvSpPr>
          <p:nvPr>
            <p:ph idx="1"/>
          </p:nvPr>
        </p:nvSpPr>
        <p:spPr>
          <a:xfrm>
            <a:off x="771525" y="2438400"/>
            <a:ext cx="8743950" cy="4114800"/>
          </a:xfrm>
        </p:spPr>
        <p:txBody>
          <a:bodyPr>
            <a:normAutofit fontScale="92500" lnSpcReduction="20000"/>
          </a:bodyPr>
          <a:lstStyle/>
          <a:p>
            <a:pPr marL="0" indent="0" algn="ctr">
              <a:buNone/>
            </a:pPr>
            <a:r>
              <a:rPr lang="en-US" sz="2800" dirty="0"/>
              <a:t>“The Menstrual Cycle and the </a:t>
            </a:r>
          </a:p>
          <a:p>
            <a:pPr marL="0" indent="0" algn="ctr">
              <a:buNone/>
            </a:pPr>
            <a:r>
              <a:rPr lang="en-US" sz="2800" dirty="0"/>
              <a:t>Science of Existential Well-Being”</a:t>
            </a:r>
          </a:p>
          <a:p>
            <a:pPr marL="0" indent="0" algn="ctr">
              <a:buNone/>
            </a:pPr>
            <a:endParaRPr lang="en-US" sz="2800" dirty="0"/>
          </a:p>
          <a:p>
            <a:pPr marL="0" indent="0" algn="ctr">
              <a:buNone/>
            </a:pPr>
            <a:r>
              <a:rPr lang="en-US" sz="2800" dirty="0"/>
              <a:t>March 29 – April 1, 2012</a:t>
            </a:r>
          </a:p>
          <a:p>
            <a:pPr marL="0" indent="0" algn="ctr">
              <a:buNone/>
            </a:pPr>
            <a:r>
              <a:rPr lang="en-US" sz="2800" dirty="0"/>
              <a:t>NIH Clinical Center, Bethesda, MD</a:t>
            </a:r>
          </a:p>
          <a:p>
            <a:pPr marL="0" indent="0" algn="ctr">
              <a:buNone/>
            </a:pPr>
            <a:endParaRPr lang="en-US" sz="2800" dirty="0"/>
          </a:p>
          <a:p>
            <a:pPr marL="0" indent="0" algn="ctr">
              <a:buNone/>
            </a:pPr>
            <a:r>
              <a:rPr lang="en-US" sz="2800" dirty="0"/>
              <a:t>Organizing Committee</a:t>
            </a:r>
          </a:p>
          <a:p>
            <a:pPr marL="457200" lvl="1" indent="0" algn="ctr">
              <a:buNone/>
            </a:pPr>
            <a:r>
              <a:rPr lang="en-US" dirty="0" err="1"/>
              <a:t>Evelina</a:t>
            </a:r>
            <a:r>
              <a:rPr lang="en-US" dirty="0"/>
              <a:t> Sterling, Rachel’s Well</a:t>
            </a:r>
          </a:p>
          <a:p>
            <a:pPr marL="457200" lvl="1" indent="0" algn="ctr">
              <a:buNone/>
            </a:pPr>
            <a:r>
              <a:rPr lang="en-US" dirty="0"/>
              <a:t>Stephanie Alexander, OWH, DHHS</a:t>
            </a:r>
          </a:p>
          <a:p>
            <a:pPr marL="457200" lvl="1" indent="0" algn="ctr">
              <a:buNone/>
            </a:pPr>
            <a:r>
              <a:rPr lang="en-US" dirty="0"/>
              <a:t>Lawrence M. Nelson, NIH, DHHS</a:t>
            </a:r>
          </a:p>
          <a:p>
            <a:pPr marL="0" indent="0" algn="ctr">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Blank Presentation">
  <a:themeElements>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400" b="0" i="0" u="none" strike="noStrike" cap="none" normalizeH="0" baseline="0" smtClean="0">
            <a:ln>
              <a:noFill/>
            </a:ln>
            <a:solidFill>
              <a:schemeClr val="tx2"/>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4400" b="0" i="0" u="none" strike="noStrike" cap="none" normalizeH="0" baseline="0" smtClean="0">
            <a:ln>
              <a:noFill/>
            </a:ln>
            <a:solidFill>
              <a:schemeClr val="tx2"/>
            </a:solidFill>
            <a:effectLst/>
            <a:latin typeface="Arial" pitchFamily="34"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C:\msoffice\Templates\Blank Presentation.pot</Template>
  <TotalTime>37477</TotalTime>
  <Words>1342</Words>
  <Application>Microsoft Macintosh PowerPoint</Application>
  <PresentationFormat>35mm Slides</PresentationFormat>
  <Paragraphs>394</Paragraphs>
  <Slides>67</Slides>
  <Notes>59</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67</vt:i4>
      </vt:variant>
    </vt:vector>
  </HeadingPairs>
  <TitlesOfParts>
    <vt:vector size="71" baseType="lpstr">
      <vt:lpstr>Blank Presentation</vt:lpstr>
      <vt:lpstr>Photo Editor Photo</vt:lpstr>
      <vt:lpstr>SPW 8.0 Graph</vt:lpstr>
      <vt:lpstr>Msxml2.SAXXMLReader.5.0</vt:lpstr>
      <vt:lpstr>    AHRQ: Leading Change Through Innovation &amp; Collaboration  The Menstrual Cycle as an Indicator of Overall Health  September 20, 2011  Lawrence M. Nelson Head, Integrative Reproductive Medicine Group Program in Reproductive and Adult Endocrinology NICHD, NIH, DHHS</vt:lpstr>
      <vt:lpstr>Disclosures</vt:lpstr>
      <vt:lpstr>Objectives</vt:lpstr>
      <vt:lpstr>PowerPoint Presentation</vt:lpstr>
      <vt:lpstr>PowerPoint Presentation</vt:lpstr>
      <vt:lpstr>PowerPoint Presentation</vt:lpstr>
      <vt:lpstr>Menstrual Cycle Consortium </vt:lpstr>
      <vt:lpstr>PowerPoint Presentation</vt:lpstr>
      <vt:lpstr>PowerPoint Presentation</vt:lpstr>
      <vt:lpstr>Collaborate: Menstrual Cycle Consortium</vt:lpstr>
      <vt:lpstr>Integrated Care and Research</vt:lpstr>
      <vt:lpstr>Innovate:  National Quality Strategy</vt:lpstr>
      <vt:lpstr>Scientific Opportunities NICHD Vision for Reproduction</vt:lpstr>
      <vt:lpstr>PowerPoint Presentation</vt:lpstr>
      <vt:lpstr>PowerPoint Presentation</vt:lpstr>
      <vt:lpstr>PowerPoint Presentation</vt:lpstr>
      <vt:lpstr>PowerPoint Presentation</vt:lpstr>
      <vt:lpstr>Mattias Nelson Land </vt:lpstr>
      <vt:lpstr>Reproduction = Sustainability</vt:lpstr>
      <vt:lpstr>Reproduction</vt:lpstr>
      <vt:lpstr>Reproduction = Sustainability</vt:lpstr>
      <vt:lpstr>Menstrual Cycle Consortium </vt:lpstr>
      <vt:lpstr>Objectives</vt:lpstr>
      <vt:lpstr>Scientific Opportunities NICHD Vision for Reproduction</vt:lpstr>
      <vt:lpstr>The Menstrual Cycle</vt:lpstr>
      <vt:lpstr>Girls, Menarche, and Menstruation</vt:lpstr>
      <vt:lpstr>The Menstrual Cycle  is a Vital Sign ®</vt:lpstr>
      <vt:lpstr>PCOS and Metabolic Syndrome </vt:lpstr>
      <vt:lpstr> Cardiovascular event-free survival in postmenopausal women </vt:lpstr>
      <vt:lpstr>The Menstrual Cycle  is a Vital Sign ®</vt:lpstr>
      <vt:lpstr>PowerPoint Presentation</vt:lpstr>
      <vt:lpstr>The Menstrual Cycle  is a Vital Sign ®</vt:lpstr>
      <vt:lpstr>PowerPoint Presentation</vt:lpstr>
      <vt:lpstr>The Menstrual Cycle  is a Vital Sign ®</vt:lpstr>
      <vt:lpstr>PowerPoint Presentation</vt:lpstr>
      <vt:lpstr>Osteoporosis </vt:lpstr>
      <vt:lpstr>46,XX Spontaneous Primary Ovarian Insufficiency</vt:lpstr>
      <vt:lpstr>PowerPoint Presentation</vt:lpstr>
      <vt:lpstr>Risk Factors for  Severe Osteopenia (Z&lt;-2.0)</vt:lpstr>
      <vt:lpstr>Objectives</vt:lpstr>
      <vt:lpstr>A 3 year double blind placebo controlled trial of hormone replacement therapy in POI</vt:lpstr>
      <vt:lpstr>PowerPoint Presentation</vt:lpstr>
      <vt:lpstr>PowerPoint Presentation</vt:lpstr>
      <vt:lpstr>Objectives</vt:lpstr>
      <vt:lpstr>The Way Ahead</vt:lpstr>
      <vt:lpstr>PowerPoint Presentation</vt:lpstr>
      <vt:lpstr>PowerPoint Presentation</vt:lpstr>
      <vt:lpstr>Economics</vt:lpstr>
      <vt:lpstr>The American Dream</vt:lpstr>
      <vt:lpstr>Innovation Economics</vt:lpstr>
      <vt:lpstr>Innovation Economics</vt:lpstr>
      <vt:lpstr>Innovation Economics</vt:lpstr>
      <vt:lpstr>PowerPoint Presentation</vt:lpstr>
      <vt:lpstr>PowerPoint Presentation</vt:lpstr>
      <vt:lpstr>Gross National Happiness</vt:lpstr>
      <vt:lpstr>Excess Capacity Opportunity</vt:lpstr>
      <vt:lpstr>International Spa Association</vt:lpstr>
      <vt:lpstr>The Economics of Happiness</vt:lpstr>
      <vt:lpstr>Parasympathetic Stimulation A Place of Peace and Healing – The American Spa  </vt:lpstr>
      <vt:lpstr>PowerPoint Presentation</vt:lpstr>
      <vt:lpstr>Healthy Parks Healthy People</vt:lpstr>
      <vt:lpstr>The American Dream</vt:lpstr>
      <vt:lpstr>The New American Dream Happy, Healthy, Productive People</vt:lpstr>
      <vt:lpstr>PowerPoint Presentation</vt:lpstr>
      <vt:lpstr>PowerPoint Presentation</vt:lpstr>
      <vt:lpstr>PowerPoint Presentation</vt:lpstr>
      <vt:lpstr>    AHRQ: Leading Change Through Innovation &amp; Collaboration  The Menstrual Cycle as an Indicator of Overall Health  September 20, 2011  Lawrence M. Nelson Head, Integrative Reproductive Medicine Group Program in Reproductive and Adult Endocrinology NICHD, NIH, DHHS</vt:lpstr>
    </vt:vector>
  </TitlesOfParts>
  <Company>nih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Mater, a novel mouse gene</dc:title>
  <dc:creator>Lawrence M. Nelson</dc:creator>
  <cp:lastModifiedBy>Vanessa Graham</cp:lastModifiedBy>
  <cp:revision>611</cp:revision>
  <cp:lastPrinted>2000-05-11T19:42:54Z</cp:lastPrinted>
  <dcterms:created xsi:type="dcterms:W3CDTF">2000-05-11T17:33:38Z</dcterms:created>
  <dcterms:modified xsi:type="dcterms:W3CDTF">2011-10-20T14:53:25Z</dcterms:modified>
</cp:coreProperties>
</file>