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ppt/embeddings/oleObject2.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364" r:id="rId2"/>
    <p:sldId id="339" r:id="rId3"/>
    <p:sldId id="395" r:id="rId4"/>
    <p:sldId id="394" r:id="rId5"/>
    <p:sldId id="397" r:id="rId6"/>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99FF"/>
    <a:srgbClr val="66CCFF"/>
    <a:srgbClr val="0000E4"/>
    <a:srgbClr val="0000F0"/>
    <a:srgbClr val="1B8DFF"/>
    <a:srgbClr val="0066FF"/>
    <a:srgbClr val="0000FF"/>
    <a:srgbClr val="0000F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50" d="100"/>
          <a:sy n="50" d="100"/>
        </p:scale>
        <p:origin x="-2432" y="-18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4" d="100"/>
          <a:sy n="44" d="100"/>
        </p:scale>
        <p:origin x="-1493" y="-80"/>
      </p:cViewPr>
      <p:guideLst>
        <p:guide orient="horz" pos="2927"/>
        <p:guide pos="220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6543675" y="8896350"/>
            <a:ext cx="395288" cy="306388"/>
          </a:xfrm>
          <a:prstGeom prst="rect">
            <a:avLst/>
          </a:prstGeom>
          <a:noFill/>
          <a:ln w="12700">
            <a:noFill/>
            <a:miter lim="800000"/>
            <a:headEnd/>
            <a:tailEnd/>
          </a:ln>
          <a:effectLst/>
        </p:spPr>
        <p:txBody>
          <a:bodyPr wrap="none" lIns="92202" tIns="45291" rIns="92202" bIns="45291" anchor="ctr">
            <a:spAutoFit/>
          </a:bodyPr>
          <a:lstStyle/>
          <a:p>
            <a:pPr algn="r" defTabSz="931863"/>
            <a:fld id="{B2696AAE-E68C-4841-92AE-112E20832FE6}" type="slidenum">
              <a:rPr lang="en-US" sz="1400"/>
              <a:pPr algn="r" defTabSz="931863"/>
              <a:t>‹#›</a:t>
            </a:fld>
            <a:endParaRPr lang="en-US" sz="1400"/>
          </a:p>
        </p:txBody>
      </p:sp>
    </p:spTree>
    <p:extLst>
      <p:ext uri="{BB962C8B-B14F-4D97-AF65-F5344CB8AC3E}">
        <p14:creationId xmlns:p14="http://schemas.microsoft.com/office/powerpoint/2010/main" val="3160846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35038" y="4414838"/>
            <a:ext cx="5140325" cy="4183062"/>
          </a:xfrm>
          <a:prstGeom prst="rect">
            <a:avLst/>
          </a:prstGeom>
          <a:noFill/>
          <a:ln w="12700">
            <a:noFill/>
            <a:miter lim="800000"/>
            <a:headEnd/>
            <a:tailEnd/>
          </a:ln>
          <a:effectLst/>
        </p:spPr>
        <p:txBody>
          <a:bodyPr vert="horz" wrap="square" lIns="92202" tIns="45291" rIns="92202" bIns="45291"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19" name="Rectangle 3"/>
          <p:cNvSpPr>
            <a:spLocks noChangeArrowheads="1" noTextEdit="1"/>
          </p:cNvSpPr>
          <p:nvPr>
            <p:ph type="sldImg" idx="2"/>
          </p:nvPr>
        </p:nvSpPr>
        <p:spPr bwMode="auto">
          <a:xfrm>
            <a:off x="1184275" y="700088"/>
            <a:ext cx="4641850" cy="34813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52" name="Rectangle 4"/>
          <p:cNvSpPr>
            <a:spLocks noChangeArrowheads="1"/>
          </p:cNvSpPr>
          <p:nvPr/>
        </p:nvSpPr>
        <p:spPr bwMode="auto">
          <a:xfrm>
            <a:off x="6543675" y="8896350"/>
            <a:ext cx="395288" cy="306388"/>
          </a:xfrm>
          <a:prstGeom prst="rect">
            <a:avLst/>
          </a:prstGeom>
          <a:noFill/>
          <a:ln w="12700">
            <a:noFill/>
            <a:miter lim="800000"/>
            <a:headEnd/>
            <a:tailEnd/>
          </a:ln>
          <a:effectLst/>
        </p:spPr>
        <p:txBody>
          <a:bodyPr wrap="none" lIns="92202" tIns="45291" rIns="92202" bIns="45291" anchor="ctr">
            <a:spAutoFit/>
          </a:bodyPr>
          <a:lstStyle/>
          <a:p>
            <a:pPr algn="r" defTabSz="931863"/>
            <a:fld id="{5880BA4C-902F-1E4E-8A51-A00B7ECA8C48}" type="slidenum">
              <a:rPr lang="en-US" sz="1400"/>
              <a:pPr algn="r" defTabSz="931863"/>
              <a:t>‹#›</a:t>
            </a:fld>
            <a:endParaRPr lang="en-US" sz="1400"/>
          </a:p>
        </p:txBody>
      </p:sp>
    </p:spTree>
    <p:extLst>
      <p:ext uri="{BB962C8B-B14F-4D97-AF65-F5344CB8AC3E}">
        <p14:creationId xmlns:p14="http://schemas.microsoft.com/office/powerpoint/2010/main" val="16423652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noTextEdit="1"/>
          </p:cNvSpPr>
          <p:nvPr>
            <p:ph type="sldImg"/>
          </p:nvPr>
        </p:nvSpPr>
        <p:spPr>
          <a:ln/>
        </p:spPr>
      </p:sp>
      <p:sp>
        <p:nvSpPr>
          <p:cNvPr id="10243"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atin typeface="Times New Roman" charset="0"/>
              </a:rPr>
              <a:t>"Collaborative Learning from Patient Safety Presentation from PSOs and International Patient Safety Culture"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noTextEdit="1"/>
          </p:cNvSpPr>
          <p:nvPr>
            <p:ph type="sldImg"/>
          </p:nvPr>
        </p:nvSpPr>
        <p:spPr>
          <a:ln/>
        </p:spPr>
      </p:sp>
      <p:sp>
        <p:nvSpPr>
          <p:cNvPr id="11267"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rPr>
              <a:t>PSO Annual Meeting: We are seeing the evolution of PSOs. After their first year of their operation, the discussions at the first meeting were centered around the law and its interpretation and application. In year 2, PSOs wanted to discuss how they can provide programs and services of value to providers. Each PSO was focusing on its own business model. In year 3, PSOs evolved to wanting to discuss how to turn data into useful information that makes healthcare safer. We are also seeing PSOs collaborating with each other to leverage resources and share data and experiences.</a:t>
            </a:r>
          </a:p>
          <a:p>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noTextEdit="1"/>
          </p:cNvSpPr>
          <p:nvPr>
            <p:ph type="sldImg"/>
          </p:nvPr>
        </p:nvSpPr>
        <p:spPr>
          <a:ln/>
        </p:spPr>
      </p:sp>
      <p:sp>
        <p:nvSpPr>
          <p:cNvPr id="13315"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noTextEdit="1"/>
          </p:cNvSpPr>
          <p:nvPr>
            <p:ph type="sldImg"/>
          </p:nvPr>
        </p:nvSpPr>
        <p:spPr>
          <a:ln/>
        </p:spPr>
      </p:sp>
      <p:sp>
        <p:nvSpPr>
          <p:cNvPr id="14339"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4" Type="http://schemas.openxmlformats.org/officeDocument/2006/relationships/image" Target="../media/image2.png"/><Relationship Id="rId1" Type="http://schemas.openxmlformats.org/officeDocument/2006/relationships/vmlDrawing" Target="../drawings/vmlDrawing2.v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1"/>
          <p:cNvGrpSpPr>
            <a:grpSpLocks/>
          </p:cNvGrpSpPr>
          <p:nvPr userDrawn="1"/>
        </p:nvGrpSpPr>
        <p:grpSpPr bwMode="auto">
          <a:xfrm>
            <a:off x="0" y="3867150"/>
            <a:ext cx="7986713" cy="19050"/>
            <a:chOff x="0" y="840"/>
            <a:chExt cx="5660" cy="12"/>
          </a:xfrm>
        </p:grpSpPr>
        <p:sp>
          <p:nvSpPr>
            <p:cNvPr id="5" name="Line 102"/>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a typeface="+mn-ea"/>
              </a:endParaRPr>
            </a:p>
          </p:txBody>
        </p:sp>
        <p:sp>
          <p:nvSpPr>
            <p:cNvPr id="6" name="Line 103"/>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a typeface="+mn-ea"/>
              </a:endParaRPr>
            </a:p>
          </p:txBody>
        </p:sp>
      </p:grpSp>
      <p:graphicFrame>
        <p:nvGraphicFramePr>
          <p:cNvPr id="7" name="Object 111"/>
          <p:cNvGraphicFramePr>
            <a:graphicFrameLocks noChangeAspect="1"/>
          </p:cNvGraphicFramePr>
          <p:nvPr userDrawn="1"/>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26625" name="Photo Editor Photo" r:id="rId3" imgW="6400000" imgH="1514686" progId="MSPhotoEd.3">
                  <p:embed/>
                </p:oleObj>
              </mc:Choice>
              <mc:Fallback>
                <p:oleObj name="Photo Editor Photo" r:id="rId3" imgW="6400000" imgH="151468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63490"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 and use in 1 or 2 lines</a:t>
            </a:r>
          </a:p>
        </p:txBody>
      </p:sp>
      <p:sp>
        <p:nvSpPr>
          <p:cNvPr id="6349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3530578920"/>
      </p:ext>
    </p:extLst>
  </p:cSld>
  <p:clrMapOvr>
    <a:masterClrMapping/>
  </p:clrMapOvr>
  <p:transition xmlns:p14="http://schemas.microsoft.com/office/powerpoint/2010/mai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62569009"/>
      </p:ext>
    </p:extLst>
  </p:cSld>
  <p:clrMapOvr>
    <a:masterClrMapping/>
  </p:clrMapOvr>
  <p:transition xmlns:p14="http://schemas.microsoft.com/office/powerpoint/2010/mai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381000"/>
            <a:ext cx="1997075" cy="4191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381000"/>
            <a:ext cx="5843588" cy="4191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2535"/>
      </p:ext>
    </p:extLst>
  </p:cSld>
  <p:clrMapOvr>
    <a:masterClrMapping/>
  </p:clrMapOvr>
  <p:transition xmlns:p14="http://schemas.microsoft.com/office/powerpoint/2010/mai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428442"/>
      </p:ext>
    </p:extLst>
  </p:cSld>
  <p:clrMapOvr>
    <a:masterClrMapping/>
  </p:clrMapOvr>
  <p:transition xmlns:p14="http://schemas.microsoft.com/office/powerpoint/2010/mai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0934269"/>
      </p:ext>
    </p:extLst>
  </p:cSld>
  <p:clrMapOvr>
    <a:masterClrMapping/>
  </p:clrMapOvr>
  <p:transition xmlns:p14="http://schemas.microsoft.com/office/powerpoint/2010/mai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6926782"/>
      </p:ext>
    </p:extLst>
  </p:cSld>
  <p:clrMapOvr>
    <a:masterClrMapping/>
  </p:clrMapOvr>
  <p:transition xmlns:p14="http://schemas.microsoft.com/office/powerpoint/2010/mai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0947441"/>
      </p:ext>
    </p:extLst>
  </p:cSld>
  <p:clrMapOvr>
    <a:masterClrMapping/>
  </p:clrMapOvr>
  <p:transition xmlns:p14="http://schemas.microsoft.com/office/powerpoint/2010/mai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64203089"/>
      </p:ext>
    </p:extLst>
  </p:cSld>
  <p:clrMapOvr>
    <a:masterClrMapping/>
  </p:clrMapOvr>
  <p:transition xmlns:p14="http://schemas.microsoft.com/office/powerpoint/2010/mai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2980477"/>
      </p:ext>
    </p:extLst>
  </p:cSld>
  <p:clrMapOvr>
    <a:masterClrMapping/>
  </p:clrMapOvr>
  <p:transition xmlns:p14="http://schemas.microsoft.com/office/powerpoint/2010/mai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40869633"/>
      </p:ext>
    </p:extLst>
  </p:cSld>
  <p:clrMapOvr>
    <a:masterClrMapping/>
  </p:clrMapOvr>
  <p:transition xmlns:p14="http://schemas.microsoft.com/office/powerpoint/2010/mai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2390835"/>
      </p:ext>
    </p:extLst>
  </p:cSld>
  <p:clrMapOvr>
    <a:masterClrMapping/>
  </p:clrMapOvr>
  <p:transition xmlns:p14="http://schemas.microsoft.com/office/powerpoint/2010/main">
    <p:dissolv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vmlDrawing" Target="../drawings/vmlDrawing1.vml"/><Relationship Id="rId14" Type="http://schemas.openxmlformats.org/officeDocument/2006/relationships/oleObject" Target="../embeddings/oleObject1.bin"/><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1752600" y="381000"/>
            <a:ext cx="6697663" cy="87630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93"/>
          <p:cNvGrpSpPr>
            <a:grpSpLocks/>
          </p:cNvGrpSpPr>
          <p:nvPr userDrawn="1"/>
        </p:nvGrpSpPr>
        <p:grpSpPr bwMode="auto">
          <a:xfrm>
            <a:off x="0" y="1333500"/>
            <a:ext cx="7986713" cy="19050"/>
            <a:chOff x="0" y="840"/>
            <a:chExt cx="5660" cy="12"/>
          </a:xfrm>
        </p:grpSpPr>
        <p:sp>
          <p:nvSpPr>
            <p:cNvPr id="1118" name="Line 94"/>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latin typeface="Times New Roman" pitchFamily="18" charset="0"/>
                <a:ea typeface="+mn-ea"/>
              </a:endParaRPr>
            </a:p>
          </p:txBody>
        </p:sp>
        <p:sp>
          <p:nvSpPr>
            <p:cNvPr id="1119" name="Line 95"/>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latin typeface="Times New Roman" pitchFamily="18" charset="0"/>
                <a:ea typeface="+mn-ea"/>
              </a:endParaRPr>
            </a:p>
          </p:txBody>
        </p:sp>
      </p:grpSp>
      <p:graphicFrame>
        <p:nvGraphicFramePr>
          <p:cNvPr id="1026" name="Object 109"/>
          <p:cNvGraphicFramePr>
            <a:graphicFrameLocks noChangeAspect="1"/>
          </p:cNvGraphicFramePr>
          <p:nvPr userDrawn="1"/>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1033" name="Photo Editor Photo" r:id="rId14" imgW="3486637" imgH="1638529" progId="MSPhotoEd.3">
                  <p:embed/>
                </p:oleObj>
              </mc:Choice>
              <mc:Fallback>
                <p:oleObj name="Photo Editor Photo" r:id="rId14" imgW="3486637" imgH="1638529" progId="MSPhotoEd.3">
                  <p:embed/>
                  <p:pic>
                    <p:nvPicPr>
                      <p:cNvPr id="0" name="Object 10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xmlns:p14="http://schemas.microsoft.com/office/powerpoint/2010/main">
    <p:dissolve/>
  </p:transition>
  <p:txStyles>
    <p:titleStyle>
      <a:lvl1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ea typeface="ＭＳ Ｐゴシック" charset="0"/>
        </a:defRPr>
      </a:lvl5pPr>
      <a:lvl6pPr marL="4572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6pPr>
      <a:lvl7pPr marL="9144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7pPr>
      <a:lvl8pPr marL="13716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8pPr>
      <a:lvl9pPr marL="1828800" algn="ctr" rtl="0" eaLnBrk="0" fontAlgn="base" hangingPunct="0">
        <a:lnSpc>
          <a:spcPct val="90000"/>
        </a:lnSpc>
        <a:spcBef>
          <a:spcPct val="0"/>
        </a:spcBef>
        <a:spcAft>
          <a:spcPct val="0"/>
        </a:spcAft>
        <a:defRPr sz="36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1000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lnSpc>
          <a:spcPct val="90000"/>
        </a:lnSpc>
        <a:spcBef>
          <a:spcPct val="30000"/>
        </a:spcBef>
        <a:spcAft>
          <a:spcPct val="1000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49250" algn="l" rtl="0" eaLnBrk="0" fontAlgn="base" hangingPunct="0">
        <a:lnSpc>
          <a:spcPct val="90000"/>
        </a:lnSpc>
        <a:spcBef>
          <a:spcPct val="30000"/>
        </a:spcBef>
        <a:spcAft>
          <a:spcPct val="1000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2763" indent="-228600" algn="l" rtl="0" eaLnBrk="0" fontAlgn="base" hangingPunct="0">
        <a:lnSpc>
          <a:spcPct val="90000"/>
        </a:lnSpc>
        <a:spcBef>
          <a:spcPct val="30000"/>
        </a:spcBef>
        <a:spcAft>
          <a:spcPct val="1000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lnSpc>
          <a:spcPct val="90000"/>
        </a:lnSpc>
        <a:spcBef>
          <a:spcPct val="30000"/>
        </a:spcBef>
        <a:spcAft>
          <a:spcPct val="1000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eaLnBrk="0" fontAlgn="base" hangingPunct="0">
        <a:lnSpc>
          <a:spcPct val="90000"/>
        </a:lnSpc>
        <a:spcBef>
          <a:spcPct val="30000"/>
        </a:spcBef>
        <a:spcAft>
          <a:spcPct val="1000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eaLnBrk="0" fontAlgn="base" hangingPunct="0">
        <a:lnSpc>
          <a:spcPct val="90000"/>
        </a:lnSpc>
        <a:spcBef>
          <a:spcPct val="30000"/>
        </a:spcBef>
        <a:spcAft>
          <a:spcPct val="1000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eaLnBrk="0" fontAlgn="base" hangingPunct="0">
        <a:lnSpc>
          <a:spcPct val="90000"/>
        </a:lnSpc>
        <a:spcBef>
          <a:spcPct val="30000"/>
        </a:spcBef>
        <a:spcAft>
          <a:spcPct val="1000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eaLnBrk="0" fontAlgn="base" hangingPunct="0">
        <a:lnSpc>
          <a:spcPct val="90000"/>
        </a:lnSpc>
        <a:spcBef>
          <a:spcPct val="30000"/>
        </a:spcBef>
        <a:spcAft>
          <a:spcPct val="1000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www.pso.ahrq.gov/" TargetMode="External"/><Relationship Id="rId4" Type="http://schemas.openxmlformats.org/officeDocument/2006/relationships/image" Target="../media/image3.png"/><Relationship Id="rId5" Type="http://schemas.openxmlformats.org/officeDocument/2006/relationships/image" Target="../media/image4.jpeg"/><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354" name="Rectangle 2"/>
          <p:cNvSpPr>
            <a:spLocks noGrp="1" noChangeArrowheads="1"/>
          </p:cNvSpPr>
          <p:nvPr>
            <p:ph type="subTitle" idx="1"/>
          </p:nvPr>
        </p:nvSpPr>
        <p:spPr>
          <a:xfrm>
            <a:off x="381000" y="4038600"/>
            <a:ext cx="8274050" cy="2590800"/>
          </a:xfrm>
        </p:spPr>
        <p:txBody>
          <a:bodyPr/>
          <a:lstStyle/>
          <a:p>
            <a:pPr>
              <a:lnSpc>
                <a:spcPct val="80000"/>
              </a:lnSpc>
              <a:buFont typeface="Wingdings" charset="0"/>
              <a:buNone/>
            </a:pPr>
            <a:endParaRPr lang="en-US" sz="2400" b="1" dirty="0">
              <a:latin typeface="Arial" charset="0"/>
            </a:endParaRPr>
          </a:p>
          <a:p>
            <a:pPr>
              <a:lnSpc>
                <a:spcPct val="80000"/>
              </a:lnSpc>
              <a:buFont typeface="Wingdings" charset="0"/>
              <a:buNone/>
            </a:pPr>
            <a:r>
              <a:rPr lang="en-US" sz="2800" b="1" dirty="0">
                <a:latin typeface="Arial" charset="0"/>
              </a:rPr>
              <a:t>AHRQ Annual Conference</a:t>
            </a:r>
            <a:endParaRPr lang="en-US" sz="2400" b="1" dirty="0">
              <a:latin typeface="Arial" charset="0"/>
            </a:endParaRPr>
          </a:p>
          <a:p>
            <a:pPr>
              <a:lnSpc>
                <a:spcPct val="65000"/>
              </a:lnSpc>
              <a:buFont typeface="Wingdings" charset="0"/>
              <a:buNone/>
            </a:pPr>
            <a:r>
              <a:rPr lang="en-US" sz="2800" b="1" dirty="0">
                <a:solidFill>
                  <a:schemeClr val="tx1"/>
                </a:solidFill>
                <a:latin typeface="Arial" charset="0"/>
              </a:rPr>
              <a:t>September 19, 2011</a:t>
            </a:r>
          </a:p>
          <a:p>
            <a:pPr>
              <a:lnSpc>
                <a:spcPct val="65000"/>
              </a:lnSpc>
              <a:buFont typeface="Wingdings" charset="0"/>
              <a:buNone/>
            </a:pPr>
            <a:r>
              <a:rPr lang="en-US" sz="2800" b="1" dirty="0">
                <a:solidFill>
                  <a:schemeClr val="tx1"/>
                </a:solidFill>
                <a:latin typeface="Arial" charset="0"/>
              </a:rPr>
              <a:t>Rockville, Maryland</a:t>
            </a:r>
          </a:p>
        </p:txBody>
      </p:sp>
      <p:sp>
        <p:nvSpPr>
          <p:cNvPr id="612355" name="Rectangle 3"/>
          <p:cNvSpPr>
            <a:spLocks noGrp="1" noChangeArrowheads="1"/>
          </p:cNvSpPr>
          <p:nvPr>
            <p:ph type="ctrTitle"/>
          </p:nvPr>
        </p:nvSpPr>
        <p:spPr>
          <a:xfrm>
            <a:off x="685800" y="2286000"/>
            <a:ext cx="7789863" cy="1981200"/>
          </a:xfrm>
        </p:spPr>
        <p:txBody>
          <a:bodyPr/>
          <a:lstStyle/>
          <a:p>
            <a:r>
              <a:rPr lang="en-US" sz="3200" dirty="0">
                <a:latin typeface="Arial" charset="0"/>
              </a:rPr>
              <a:t>Collaborative Learning from Patient Safety Organizations and International Patient Safety Culture</a:t>
            </a:r>
            <a:r>
              <a:rPr lang="en-US" sz="4000" dirty="0">
                <a:latin typeface="Arial" charset="0"/>
              </a:rPr>
              <a:t/>
            </a:r>
            <a:br>
              <a:rPr lang="en-US" sz="4000" dirty="0">
                <a:latin typeface="Arial" charset="0"/>
              </a:rPr>
            </a:br>
            <a:endParaRPr lang="en-US" sz="4000" dirty="0">
              <a:latin typeface="Arial"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p:txBody>
          <a:bodyPr/>
          <a:lstStyle/>
          <a:p>
            <a:r>
              <a:rPr lang="en-US" dirty="0">
                <a:latin typeface="Arial" charset="0"/>
              </a:rPr>
              <a:t>PSO Status</a:t>
            </a:r>
          </a:p>
        </p:txBody>
      </p:sp>
      <p:sp>
        <p:nvSpPr>
          <p:cNvPr id="555011" name="Rectangle 3"/>
          <p:cNvSpPr>
            <a:spLocks noGrp="1" noChangeArrowheads="1"/>
          </p:cNvSpPr>
          <p:nvPr>
            <p:ph type="body" sz="half" idx="1"/>
          </p:nvPr>
        </p:nvSpPr>
        <p:spPr>
          <a:xfrm>
            <a:off x="614363" y="1752600"/>
            <a:ext cx="3957637" cy="4191000"/>
          </a:xfrm>
        </p:spPr>
        <p:txBody>
          <a:bodyPr/>
          <a:lstStyle/>
          <a:p>
            <a:pPr>
              <a:spcAft>
                <a:spcPct val="25000"/>
              </a:spcAft>
              <a:buFont typeface="Wingdings" pitchFamily="2" charset="2"/>
              <a:buChar char="n"/>
              <a:defRPr/>
            </a:pPr>
            <a:r>
              <a:rPr lang="en-US" dirty="0" smtClean="0">
                <a:ea typeface="+mn-ea"/>
              </a:rPr>
              <a:t>Many PSOs preparing for re-certification after first 3 years</a:t>
            </a:r>
          </a:p>
          <a:p>
            <a:pPr>
              <a:spcAft>
                <a:spcPct val="25000"/>
              </a:spcAft>
              <a:buFont typeface="Wingdings" pitchFamily="2" charset="2"/>
              <a:buChar char="n"/>
              <a:defRPr/>
            </a:pPr>
            <a:r>
              <a:rPr lang="en-US" dirty="0" smtClean="0">
                <a:ea typeface="+mn-ea"/>
              </a:rPr>
              <a:t>80 listed  PSOs as of September  19th</a:t>
            </a:r>
            <a:endParaRPr lang="en-US" baseline="30000" dirty="0" smtClean="0">
              <a:ea typeface="+mn-ea"/>
            </a:endParaRPr>
          </a:p>
          <a:p>
            <a:pPr lvl="1">
              <a:spcAft>
                <a:spcPct val="25000"/>
              </a:spcAft>
              <a:defRPr/>
            </a:pPr>
            <a:r>
              <a:rPr lang="en-US" dirty="0" smtClean="0"/>
              <a:t>31states &amp; DC</a:t>
            </a:r>
            <a:endParaRPr lang="en-US" sz="2000" dirty="0" smtClean="0"/>
          </a:p>
          <a:p>
            <a:pPr>
              <a:spcBef>
                <a:spcPct val="0"/>
              </a:spcBef>
              <a:buFont typeface="Wingdings" pitchFamily="2" charset="2"/>
              <a:buNone/>
              <a:defRPr/>
            </a:pPr>
            <a:r>
              <a:rPr lang="en-US" dirty="0" smtClean="0">
                <a:ea typeface="+mn-ea"/>
              </a:rPr>
              <a:t>	</a:t>
            </a:r>
            <a:r>
              <a:rPr lang="en-US" dirty="0" smtClean="0">
                <a:ea typeface="+mn-ea"/>
                <a:hlinkClick r:id="rId3"/>
              </a:rPr>
              <a:t>www.pso.ahrq.gov</a:t>
            </a:r>
            <a:endParaRPr lang="en-US" dirty="0" smtClean="0">
              <a:ea typeface="+mn-ea"/>
            </a:endParaRPr>
          </a:p>
          <a:p>
            <a:pPr>
              <a:spcBef>
                <a:spcPct val="0"/>
              </a:spcBef>
              <a:buFont typeface="Wingdings" pitchFamily="2" charset="2"/>
              <a:buNone/>
              <a:defRPr/>
            </a:pPr>
            <a:endParaRPr lang="en-US" dirty="0" smtClean="0">
              <a:ea typeface="+mn-ea"/>
            </a:endParaRPr>
          </a:p>
        </p:txBody>
      </p:sp>
      <p:pic>
        <p:nvPicPr>
          <p:cNvPr id="5124" name="Picture 4" descr="Politics and Medic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53025" y="1676400"/>
            <a:ext cx="3192463" cy="2359025"/>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125" name="Picture 5" descr="NewLogo_PS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51538" y="4343400"/>
            <a:ext cx="16589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5" descr="NewLogo_PS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228600"/>
            <a:ext cx="8382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p:txBody>
          <a:bodyPr/>
          <a:lstStyle/>
          <a:p>
            <a:r>
              <a:rPr lang="en-US" dirty="0" smtClean="0"/>
              <a:t>PSO Operations</a:t>
            </a:r>
            <a:endParaRPr lang="en-US" dirty="0"/>
          </a:p>
        </p:txBody>
      </p:sp>
      <p:sp>
        <p:nvSpPr>
          <p:cNvPr id="5" name="Content Placeholder 4"/>
          <p:cNvSpPr>
            <a:spLocks noGrp="1"/>
          </p:cNvSpPr>
          <p:nvPr>
            <p:ph idx="1"/>
          </p:nvPr>
        </p:nvSpPr>
        <p:spPr/>
        <p:txBody>
          <a:bodyPr/>
          <a:lstStyle/>
          <a:p>
            <a:pPr>
              <a:buFont typeface="Wingdings" charset="0"/>
              <a:buChar char=""/>
            </a:pPr>
            <a:r>
              <a:rPr lang="en-US" dirty="0">
                <a:latin typeface="Arial" charset="0"/>
              </a:rPr>
              <a:t> PSO Program is completing its first cycle for listing and maintaining PSOs</a:t>
            </a:r>
          </a:p>
          <a:p>
            <a:pPr lvl="1">
              <a:buFont typeface="Arial" charset="0"/>
              <a:buChar char="–"/>
            </a:pPr>
            <a:r>
              <a:rPr lang="en-US" sz="3200" dirty="0">
                <a:latin typeface="Arial" charset="0"/>
              </a:rPr>
              <a:t> Third Annual Meeting of PSOs held in May 2011</a:t>
            </a:r>
          </a:p>
          <a:p>
            <a:pPr lvl="1">
              <a:buFont typeface="Arial" charset="0"/>
              <a:buChar char="–"/>
            </a:pPr>
            <a:r>
              <a:rPr lang="en-US" sz="3200" dirty="0">
                <a:latin typeface="Arial" charset="0"/>
              </a:rPr>
              <a:t> Collaboration of PSOs to share business experiences and generate </a:t>
            </a:r>
          </a:p>
          <a:p>
            <a:pPr lvl="1">
              <a:buFont typeface="Arial" charset="0"/>
              <a:buChar char="–"/>
            </a:pPr>
            <a:r>
              <a:rPr lang="en-US" sz="3200" dirty="0">
                <a:latin typeface="Arial" charset="0"/>
              </a:rPr>
              <a:t> Technical Assistance program receiving ~350+ calls and emails each year.  TA is provided to PSOs, prospective PSOs, and providers.</a:t>
            </a:r>
            <a:endParaRPr lang="en-US" dirty="0"/>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9" name="Rectangle 7"/>
          <p:cNvSpPr>
            <a:spLocks noGrp="1" noChangeArrowheads="1"/>
          </p:cNvSpPr>
          <p:nvPr>
            <p:ph type="title" idx="4294967295"/>
          </p:nvPr>
        </p:nvSpPr>
        <p:spPr>
          <a:xfrm>
            <a:off x="1752600" y="381000"/>
            <a:ext cx="5351463" cy="876300"/>
          </a:xfrm>
        </p:spPr>
        <p:txBody>
          <a:bodyPr/>
          <a:lstStyle/>
          <a:p>
            <a:r>
              <a:rPr lang="en-US" sz="3200" dirty="0">
                <a:latin typeface="Arial" charset="0"/>
              </a:rPr>
              <a:t>PSOs and the NPSD: Milestones and Next Steps</a:t>
            </a:r>
          </a:p>
        </p:txBody>
      </p:sp>
      <p:sp>
        <p:nvSpPr>
          <p:cNvPr id="1068040" name="Rectangle 8"/>
          <p:cNvSpPr>
            <a:spLocks noGrp="1" noChangeArrowheads="1"/>
          </p:cNvSpPr>
          <p:nvPr>
            <p:ph type="body" idx="4294967295"/>
          </p:nvPr>
        </p:nvSpPr>
        <p:spPr>
          <a:xfrm>
            <a:off x="609600" y="1676400"/>
            <a:ext cx="8229600" cy="2895600"/>
          </a:xfrm>
        </p:spPr>
        <p:txBody>
          <a:bodyPr/>
          <a:lstStyle/>
          <a:p>
            <a:r>
              <a:rPr lang="en-US">
                <a:latin typeface="Arial" charset="0"/>
              </a:rPr>
              <a:t>Common Formats:</a:t>
            </a:r>
          </a:p>
          <a:p>
            <a:pPr marL="742950" lvl="1" indent="-285750"/>
            <a:r>
              <a:rPr lang="en-US">
                <a:latin typeface="Arial" charset="0"/>
              </a:rPr>
              <a:t>Skilled Nursing Facilities beta published</a:t>
            </a:r>
          </a:p>
          <a:p>
            <a:pPr marL="742950" lvl="1" indent="-285750"/>
            <a:r>
              <a:rPr lang="en-US">
                <a:latin typeface="Arial" charset="0"/>
              </a:rPr>
              <a:t>Venous Thromboembolism (VTE)  beta to be published  Oct/Nov 2011</a:t>
            </a:r>
          </a:p>
          <a:p>
            <a:pPr marL="742950" lvl="1" indent="-285750"/>
            <a:r>
              <a:rPr lang="en-US">
                <a:latin typeface="Arial" charset="0"/>
              </a:rPr>
              <a:t>Next release of Hospital and Skilled Nursing Facilities planned for Mid 2012</a:t>
            </a:r>
          </a:p>
          <a:p>
            <a:r>
              <a:rPr lang="en-US">
                <a:latin typeface="Arial" charset="0"/>
              </a:rPr>
              <a:t>Non- identifiable data to the NPSD–2012</a:t>
            </a:r>
          </a:p>
        </p:txBody>
      </p:sp>
      <p:pic>
        <p:nvPicPr>
          <p:cNvPr id="7172" name="Picture 4" descr="npsd_logo_horiz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0" y="152400"/>
            <a:ext cx="1814513"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039" name="Rectangle 7"/>
          <p:cNvSpPr>
            <a:spLocks noGrp="1" noChangeArrowheads="1"/>
          </p:cNvSpPr>
          <p:nvPr>
            <p:ph type="title" idx="4294967295"/>
          </p:nvPr>
        </p:nvSpPr>
        <p:spPr>
          <a:xfrm>
            <a:off x="1752600" y="381000"/>
            <a:ext cx="5351463" cy="876300"/>
          </a:xfrm>
        </p:spPr>
        <p:txBody>
          <a:bodyPr/>
          <a:lstStyle/>
          <a:p>
            <a:r>
              <a:rPr lang="en-US" sz="3200">
                <a:latin typeface="Arial" charset="0"/>
              </a:rPr>
              <a:t>Collaborative Learning: PSOs and Patient Safety</a:t>
            </a:r>
          </a:p>
        </p:txBody>
      </p:sp>
      <p:sp>
        <p:nvSpPr>
          <p:cNvPr id="1068040" name="Rectangle 8"/>
          <p:cNvSpPr>
            <a:spLocks noGrp="1" noChangeArrowheads="1"/>
          </p:cNvSpPr>
          <p:nvPr>
            <p:ph type="body" idx="4294967295"/>
          </p:nvPr>
        </p:nvSpPr>
        <p:spPr/>
        <p:txBody>
          <a:bodyPr/>
          <a:lstStyle/>
          <a:p>
            <a:r>
              <a:rPr lang="en-US">
                <a:latin typeface="Arial" charset="0"/>
              </a:rPr>
              <a:t>Michigan Health and Hospital Association PSO</a:t>
            </a:r>
          </a:p>
          <a:p>
            <a:pPr lvl="1"/>
            <a:r>
              <a:rPr lang="en-US">
                <a:latin typeface="Arial" charset="0"/>
              </a:rPr>
              <a:t>Steve Levy</a:t>
            </a:r>
          </a:p>
          <a:p>
            <a:r>
              <a:rPr lang="en-US">
                <a:latin typeface="Arial" charset="0"/>
              </a:rPr>
              <a:t>Patient Safety Medical Liability Demonstration Grant</a:t>
            </a:r>
          </a:p>
          <a:p>
            <a:pPr lvl="1"/>
            <a:r>
              <a:rPr lang="en-US">
                <a:latin typeface="Arial" charset="0"/>
              </a:rPr>
              <a:t>Timothy McDonald</a:t>
            </a:r>
          </a:p>
          <a:p>
            <a:r>
              <a:rPr lang="en-US">
                <a:latin typeface="Arial" charset="0"/>
              </a:rPr>
              <a:t>AHRQ Survey on Patient Safety Culture </a:t>
            </a:r>
          </a:p>
          <a:p>
            <a:pPr lvl="1"/>
            <a:r>
              <a:rPr lang="en-US">
                <a:latin typeface="Arial" charset="0"/>
              </a:rPr>
              <a:t>Joann Sorra</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26371</TotalTime>
  <Pages>1</Pages>
  <Words>309</Words>
  <Application>Microsoft Macintosh PowerPoint</Application>
  <PresentationFormat>On-screen Show (4:3)</PresentationFormat>
  <Paragraphs>30</Paragraphs>
  <Slides>5</Slides>
  <Notes>5</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Times New Roman</vt:lpstr>
      <vt:lpstr>Arial</vt:lpstr>
      <vt:lpstr>Wingdings</vt:lpstr>
      <vt:lpstr>Monotype Sorts</vt:lpstr>
      <vt:lpstr>Default Design</vt:lpstr>
      <vt:lpstr>Microsoft Photo Editor 3.0 Photo</vt:lpstr>
      <vt:lpstr>Collaborative Learning from Patient Safety Organizations and International Patient Safety Culture </vt:lpstr>
      <vt:lpstr>PSO Status</vt:lpstr>
      <vt:lpstr>PSO Operations</vt:lpstr>
      <vt:lpstr>PSOs and the NPSD: Milestones and Next Steps</vt:lpstr>
      <vt:lpstr>Collaborative Learning: PSOs and Patient Safety</vt:lpstr>
    </vt:vector>
  </TitlesOfParts>
  <Company>DHHS/AHRQ/CQuIPS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AHRQ Patient Safety Portfolio</dc:title>
  <dc:creator>Munier/Crosson</dc:creator>
  <dc:description>Presented to the NAC on 9Apr10.</dc:description>
  <cp:lastModifiedBy>Vanessa Graham</cp:lastModifiedBy>
  <cp:revision>561</cp:revision>
  <cp:lastPrinted>2003-01-21T20:19:23Z</cp:lastPrinted>
  <dcterms:created xsi:type="dcterms:W3CDTF">1998-03-10T09:05:00Z</dcterms:created>
  <dcterms:modified xsi:type="dcterms:W3CDTF">2011-10-13T21:15:54Z</dcterms:modified>
</cp:coreProperties>
</file>