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Default Extension="vml" ContentType="application/vnd.openxmlformats-officedocument.vmlDrawing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256" r:id="rId2"/>
    <p:sldId id="521" r:id="rId3"/>
    <p:sldId id="285" r:id="rId4"/>
    <p:sldId id="519" r:id="rId5"/>
    <p:sldId id="520" r:id="rId6"/>
    <p:sldId id="526" r:id="rId7"/>
    <p:sldId id="331" r:id="rId8"/>
    <p:sldId id="266" r:id="rId9"/>
    <p:sldId id="527" r:id="rId10"/>
    <p:sldId id="556" r:id="rId11"/>
    <p:sldId id="559" r:id="rId12"/>
    <p:sldId id="551" r:id="rId13"/>
    <p:sldId id="552" r:id="rId14"/>
    <p:sldId id="553" r:id="rId15"/>
    <p:sldId id="555" r:id="rId16"/>
    <p:sldId id="554" r:id="rId17"/>
    <p:sldId id="544" r:id="rId18"/>
    <p:sldId id="561" r:id="rId19"/>
    <p:sldId id="545" r:id="rId20"/>
    <p:sldId id="546" r:id="rId21"/>
    <p:sldId id="547" r:id="rId22"/>
    <p:sldId id="548" r:id="rId23"/>
    <p:sldId id="549" r:id="rId24"/>
    <p:sldId id="550" r:id="rId25"/>
    <p:sldId id="325" r:id="rId26"/>
    <p:sldId id="560" r:id="rId27"/>
    <p:sldId id="332" r:id="rId28"/>
    <p:sldId id="313" r:id="rId29"/>
    <p:sldId id="360" r:id="rId30"/>
    <p:sldId id="348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ehxhx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0282"/>
    <a:srgbClr val="000066"/>
    <a:srgbClr val="0D0F6B"/>
    <a:srgbClr val="0F127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4" autoAdjust="0"/>
    <p:restoredTop sz="86374" autoAdjust="0"/>
  </p:normalViewPr>
  <p:slideViewPr>
    <p:cSldViewPr>
      <p:cViewPr varScale="1">
        <p:scale>
          <a:sx n="110" d="100"/>
          <a:sy n="110" d="100"/>
        </p:scale>
        <p:origin x="-58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6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4-24T22:48:46.985" idx="1">
    <p:pos x="10" y="10"/>
    <p:text>remove</p:tex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7FA7030-E0B2-47B2-AA9D-F143F4B74230}" type="datetimeFigureOut">
              <a:rPr lang="en-US"/>
              <a:pPr>
                <a:defRPr/>
              </a:pPr>
              <a:t>12/22/2011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25B2FE0-3564-4B0B-B767-C995B1FBE3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90369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CA08FD-F1C2-4412-9119-617F56DD31FA}" type="datetimeFigureOut">
              <a:rPr lang="en-US"/>
              <a:pPr>
                <a:defRPr/>
              </a:pPr>
              <a:t>12/22/2011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2E5845F-0477-42F3-88F4-5E30190D1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44174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0E9EDC-9FFC-41EA-939C-03BFABC46C3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FC7022-CD13-430C-A709-89E38FE61841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Adjuvant therapy was indicated in the treatment of 15 of the 37 malignancies, and – on intent to treat basis- was commenced in 11 candidates (73.3%)</a:t>
            </a:r>
            <a:r>
              <a:rPr lang="en-US" baseline="0" dirty="0" smtClean="0"/>
              <a:t> administered with a median time of 11 weeks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Patients with no indication for therapy included those with neuroendocrine tumors =10, pseudopapillary neoplasm = 2, advanced age in 3 patients (82, 84, and 85 years), node negative ampullary cancer in 5 patients (T1N0 = 2, T2N0=2, T3N0=1), and node negative cholangiocarcinoma = 2 (T2N0=2). </a:t>
            </a:r>
          </a:p>
          <a:p>
            <a:r>
              <a:rPr lang="en-US" dirty="0" smtClean="0"/>
              <a:t>The four patients who did not receive intended adjuvant therapy included: mortality=1, major complication=2, patient refusal=1.</a:t>
            </a:r>
          </a:p>
          <a:p>
            <a:endParaRPr lang="en-US" dirty="0" smtClean="0"/>
          </a:p>
          <a:p>
            <a:r>
              <a:rPr lang="en-US" dirty="0" smtClean="0"/>
              <a:t>To date, 10 of the 11 patients have completed adjuvant therapy, and 1 patient has expired after receiving her second dose of chemotherapy; this high risk patient had Child A Cirrhosis preoperatively. </a:t>
            </a:r>
          </a:p>
          <a:p>
            <a:endParaRPr lang="en-US" dirty="0" smtClean="0"/>
          </a:p>
          <a:p>
            <a:r>
              <a:rPr lang="en-US" dirty="0" smtClean="0"/>
              <a:t>Two of the three margin positive PDA patients underwent adjuvant therapy with chemo-radiation, whilst the third was excluded due to advanced age (82 yrs). 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A231BA-0AE9-42AE-946F-E087AC2D779E}" type="slidenum">
              <a:rPr lang="en-US" smtClean="0"/>
              <a:pPr/>
              <a:t>17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FC7022-CD13-430C-A709-89E38FE61841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E5845F-0477-42F3-88F4-5E30190D156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6136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BC2A7F0-DDBE-4C81-B092-0A11AB634BA2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81CE041-E8B1-4333-817C-5F192EE6C554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66EAB91-7C6D-43D0-96BF-0D1C9349E3E0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4486963-0DE4-4805-9417-77401033D1FD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08525"/>
          </a:xfr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08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0340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780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0663"/>
            <a:ext cx="4038600" cy="2278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A79C93-9325-4623-B3A0-24F50F9F41A2}" type="datetimeFigureOut">
              <a:rPr lang="en-US"/>
              <a:pPr>
                <a:defRPr/>
              </a:pPr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55779C-4823-4162-8687-5C1A1720E2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4" name="Picture 68" descr="pitt logo-color2a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200" y="76200"/>
            <a:ext cx="7143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2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ln w="6350">
            <a:noFill/>
          </a:ln>
          <a:solidFill>
            <a:schemeClr val="hlink"/>
          </a:soli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hlink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hlink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hlink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hlink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hlink"/>
          </a:solidFill>
          <a:latin typeface="Lucida Sans" pitchFamily="34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3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hyperlink" Target="mailto:moseraj@upmc.edu" TargetMode="External"/><Relationship Id="rId4" Type="http://schemas.openxmlformats.org/officeDocument/2006/relationships/hyperlink" Target="mailto:zehh@upmc.edu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/>
          </p:cNvSpPr>
          <p:nvPr>
            <p:ph type="ctrTitle" idx="4294967295"/>
          </p:nvPr>
        </p:nvSpPr>
        <p:spPr bwMode="auto">
          <a:xfrm>
            <a:off x="304800" y="1447800"/>
            <a:ext cx="8305800" cy="14700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400" dirty="0" smtClean="0">
                <a:ln>
                  <a:noFill/>
                </a:ln>
                <a:effectLst/>
              </a:rPr>
              <a:t>Improving Patient Centered Outcomes in Pancreatic Cancer</a:t>
            </a:r>
            <a:r>
              <a:rPr lang="en-US" sz="2300" dirty="0" smtClean="0">
                <a:ln>
                  <a:noFill/>
                </a:ln>
                <a:effectLst/>
              </a:rPr>
              <a:t/>
            </a:r>
            <a:br>
              <a:rPr lang="en-US" sz="2300" dirty="0" smtClean="0">
                <a:ln>
                  <a:noFill/>
                </a:ln>
                <a:effectLst/>
              </a:rPr>
            </a:br>
            <a:r>
              <a:rPr lang="en-US" sz="2200" dirty="0" smtClean="0">
                <a:ln>
                  <a:noFill/>
                </a:ln>
                <a:effectLst/>
              </a:rPr>
              <a:t/>
            </a:r>
            <a:br>
              <a:rPr lang="en-US" sz="2200" dirty="0" smtClean="0">
                <a:ln>
                  <a:noFill/>
                </a:ln>
                <a:effectLst/>
              </a:rPr>
            </a:br>
            <a:r>
              <a:rPr lang="en-US" sz="2400" dirty="0" smtClean="0">
                <a:ln>
                  <a:noFill/>
                </a:ln>
                <a:effectLst/>
              </a:rPr>
              <a:t/>
            </a:r>
            <a:br>
              <a:rPr lang="en-US" sz="2400" dirty="0" smtClean="0">
                <a:ln>
                  <a:noFill/>
                </a:ln>
                <a:effectLst/>
              </a:rPr>
            </a:br>
            <a:endParaRPr lang="en-US" sz="2000" dirty="0" smtClean="0">
              <a:ln>
                <a:noFill/>
              </a:ln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2895600"/>
            <a:ext cx="7086600" cy="320040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3800" dirty="0" smtClean="0"/>
              <a:t>A. James Moser, MD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3800" dirty="0" smtClean="0"/>
              <a:t>Herbert J. </a:t>
            </a:r>
            <a:r>
              <a:rPr lang="en-US" sz="3800" dirty="0" err="1" smtClean="0"/>
              <a:t>Zeh</a:t>
            </a:r>
            <a:r>
              <a:rPr lang="en-US" sz="3800" dirty="0" smtClean="0"/>
              <a:t>, III, MD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/>
            </a:pPr>
            <a:endParaRPr lang="en-US" sz="38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US" sz="3100" dirty="0" smtClean="0"/>
          </a:p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US" dirty="0" smtClean="0"/>
              <a:t>Co-Directors,  UPMC Pancreatic Cancer Center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US" dirty="0" smtClean="0"/>
              <a:t>Division of Surgical Oncology</a:t>
            </a:r>
          </a:p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en-US" dirty="0" smtClean="0"/>
              <a:t>University of Pittsburgh School of Medicine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828800"/>
            <a:ext cx="8229600" cy="3505200"/>
          </a:xfrm>
        </p:spPr>
        <p:txBody>
          <a:bodyPr>
            <a:noAutofit/>
          </a:bodyPr>
          <a:lstStyle/>
          <a:p>
            <a:r>
              <a:rPr lang="en-US" sz="2400" dirty="0"/>
              <a:t>ROBOT-ASSISTED MINIMALLY-INVASIVE DISTAL PANCREATECTOMY IS SUPERIOR TO THE LAPAROSCOPIC TECHNIQUE</a:t>
            </a:r>
            <a:br>
              <a:rPr lang="en-US" sz="2400" dirty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4756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/>
              <a:t>R</a:t>
            </a:r>
            <a:r>
              <a:rPr lang="en-US" dirty="0" smtClean="0"/>
              <a:t>etrospective </a:t>
            </a:r>
            <a:r>
              <a:rPr lang="en-US" dirty="0"/>
              <a:t>analysis of all minimally-invasive distal </a:t>
            </a:r>
            <a:r>
              <a:rPr lang="en-US" dirty="0" err="1"/>
              <a:t>pancreatectomies</a:t>
            </a:r>
            <a:r>
              <a:rPr lang="en-US" dirty="0"/>
              <a:t> at UPMC between January 2004 and February 2011. </a:t>
            </a:r>
            <a:endParaRPr lang="en-US" dirty="0" smtClean="0"/>
          </a:p>
          <a:p>
            <a:pPr marL="136525" indent="0">
              <a:buNone/>
            </a:pPr>
            <a:endParaRPr lang="en-US" dirty="0"/>
          </a:p>
          <a:p>
            <a:r>
              <a:rPr lang="en-US" dirty="0" smtClean="0"/>
              <a:t>Compared </a:t>
            </a:r>
            <a:r>
              <a:rPr lang="en-US" dirty="0"/>
              <a:t>the </a:t>
            </a:r>
            <a:r>
              <a:rPr lang="en-US" dirty="0" err="1"/>
              <a:t>peri</a:t>
            </a:r>
            <a:r>
              <a:rPr lang="en-US" dirty="0"/>
              <a:t>-operative </a:t>
            </a:r>
            <a:r>
              <a:rPr lang="en-US" dirty="0" smtClean="0"/>
              <a:t>outcomes </a:t>
            </a:r>
            <a:r>
              <a:rPr lang="en-US" dirty="0"/>
              <a:t>of our first </a:t>
            </a:r>
            <a:r>
              <a:rPr lang="en-US" dirty="0" smtClean="0"/>
              <a:t>30 </a:t>
            </a:r>
            <a:r>
              <a:rPr lang="en-US" dirty="0"/>
              <a:t>RADP</a:t>
            </a:r>
            <a:r>
              <a:rPr lang="en-US" b="1" i="1" dirty="0"/>
              <a:t> </a:t>
            </a:r>
            <a:r>
              <a:rPr lang="en-US" dirty="0"/>
              <a:t>to 94 </a:t>
            </a:r>
            <a:r>
              <a:rPr lang="en-US" dirty="0" smtClean="0"/>
              <a:t>consecutive historical </a:t>
            </a:r>
            <a:r>
              <a:rPr lang="en-US" dirty="0"/>
              <a:t>control </a:t>
            </a:r>
            <a:r>
              <a:rPr lang="en-US" dirty="0" smtClean="0"/>
              <a:t>LDP.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5597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descr="Table of outcomes following laparpscopic and robotic-assisted distal pancreatectomy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7243717"/>
              </p:ext>
            </p:extLst>
          </p:nvPr>
        </p:nvGraphicFramePr>
        <p:xfrm>
          <a:off x="762000" y="990600"/>
          <a:ext cx="8140060" cy="5715000"/>
        </p:xfrm>
        <a:graphic>
          <a:graphicData uri="http://schemas.openxmlformats.org/presentationml/2006/ole">
            <p:oleObj spid="_x0000_s6173" name="Document" r:id="rId3" imgW="6095776" imgH="42797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1115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descr="Table of Pathologic indications for distal pancreatectomy"/>
          <p:cNvGrpSpPr/>
          <p:nvPr/>
        </p:nvGrpSpPr>
        <p:grpSpPr>
          <a:xfrm>
            <a:off x="520861" y="1066800"/>
            <a:ext cx="8449519" cy="5562600"/>
            <a:chOff x="520861" y="1066800"/>
            <a:chExt cx="8449519" cy="5562600"/>
          </a:xfrm>
        </p:grpSpPr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973799483"/>
                </p:ext>
              </p:extLst>
            </p:nvPr>
          </p:nvGraphicFramePr>
          <p:xfrm>
            <a:off x="520861" y="1066800"/>
            <a:ext cx="8449519" cy="5562600"/>
          </p:xfrm>
          <a:graphic>
            <a:graphicData uri="http://schemas.openxmlformats.org/presentationml/2006/ole">
              <p:oleObj spid="_x0000_s7197" name="Document" r:id="rId3" imgW="6095776" imgH="4013052" progId="Word.Document.12">
                <p:embed/>
              </p:oleObj>
            </a:graphicData>
          </a:graphic>
        </p:graphicFrame>
        <p:sp>
          <p:nvSpPr>
            <p:cNvPr id="4" name="Rectangle 3"/>
            <p:cNvSpPr/>
            <p:nvPr/>
          </p:nvSpPr>
          <p:spPr>
            <a:xfrm>
              <a:off x="685800" y="2514600"/>
              <a:ext cx="8077200" cy="6858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4329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descr="Table of Perioperative outcomes following laparoscopic and robotic-assisted distal pancretectomy"/>
          <p:cNvGrpSpPr/>
          <p:nvPr/>
        </p:nvGrpSpPr>
        <p:grpSpPr>
          <a:xfrm>
            <a:off x="838200" y="268148"/>
            <a:ext cx="8077200" cy="6351006"/>
            <a:chOff x="685800" y="268148"/>
            <a:chExt cx="8077200" cy="6351006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834147529"/>
                </p:ext>
              </p:extLst>
            </p:nvPr>
          </p:nvGraphicFramePr>
          <p:xfrm>
            <a:off x="762000" y="268148"/>
            <a:ext cx="8001000" cy="6351006"/>
          </p:xfrm>
          <a:graphic>
            <a:graphicData uri="http://schemas.openxmlformats.org/presentationml/2006/ole">
              <p:oleObj spid="_x0000_s8221" name="Document" r:id="rId3" imgW="6095776" imgH="7632419" progId="Word.Document.12">
                <p:embed/>
              </p:oleObj>
            </a:graphicData>
          </a:graphic>
        </p:graphicFrame>
        <p:sp>
          <p:nvSpPr>
            <p:cNvPr id="5" name="Rectangle 4"/>
            <p:cNvSpPr/>
            <p:nvPr/>
          </p:nvSpPr>
          <p:spPr>
            <a:xfrm>
              <a:off x="762000" y="1066800"/>
              <a:ext cx="7848600" cy="3048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762000" y="2209800"/>
              <a:ext cx="7924800" cy="4572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85800" y="2590800"/>
              <a:ext cx="8077200" cy="3048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5166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 descr="Table of Effects of conversion during LDP on perioperative outcome"/>
          <p:cNvGrpSpPr/>
          <p:nvPr/>
        </p:nvGrpSpPr>
        <p:grpSpPr>
          <a:xfrm>
            <a:off x="990600" y="242411"/>
            <a:ext cx="7467600" cy="6615589"/>
            <a:chOff x="838200" y="242411"/>
            <a:chExt cx="7467600" cy="6615589"/>
          </a:xfrm>
        </p:grpSpPr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240130350"/>
                </p:ext>
              </p:extLst>
            </p:nvPr>
          </p:nvGraphicFramePr>
          <p:xfrm>
            <a:off x="838200" y="242411"/>
            <a:ext cx="7467600" cy="6615589"/>
          </p:xfrm>
          <a:graphic>
            <a:graphicData uri="http://schemas.openxmlformats.org/presentationml/2006/ole">
              <p:oleObj spid="_x0000_s10268" name="Document" r:id="rId3" imgW="6095776" imgH="6591057" progId="Word.Document.12">
                <p:embed/>
              </p:oleObj>
            </a:graphicData>
          </a:graphic>
        </p:graphicFrame>
        <p:sp>
          <p:nvSpPr>
            <p:cNvPr id="4" name="Rectangle 3"/>
            <p:cNvSpPr/>
            <p:nvPr/>
          </p:nvSpPr>
          <p:spPr>
            <a:xfrm>
              <a:off x="1143000" y="5638800"/>
              <a:ext cx="7010400" cy="3810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v</a:t>
              </a: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066800" y="4038600"/>
              <a:ext cx="7162800" cy="3048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01327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4800" y="1143000"/>
            <a:ext cx="8688552" cy="5334000"/>
            <a:chOff x="304800" y="457200"/>
            <a:chExt cx="8688552" cy="5334000"/>
          </a:xfrm>
        </p:grpSpPr>
        <p:graphicFrame>
          <p:nvGraphicFramePr>
            <p:cNvPr id="3" name="Object 2" descr="Table of Pathologic outcomes following distal pancreatectomy for pancreatic ductal adenocarcinoma (PDA)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837315651"/>
                </p:ext>
              </p:extLst>
            </p:nvPr>
          </p:nvGraphicFramePr>
          <p:xfrm>
            <a:off x="304800" y="457200"/>
            <a:ext cx="8688552" cy="5334000"/>
          </p:xfrm>
          <a:graphic>
            <a:graphicData uri="http://schemas.openxmlformats.org/presentationml/2006/ole">
              <p:oleObj spid="_x0000_s9245" name="Document" r:id="rId3" imgW="6095776" imgH="2971691" progId="Word.Document.12">
                <p:embed/>
              </p:oleObj>
            </a:graphicData>
          </a:graphic>
        </p:graphicFrame>
        <p:sp>
          <p:nvSpPr>
            <p:cNvPr id="5" name="Rectangle 4"/>
            <p:cNvSpPr/>
            <p:nvPr/>
          </p:nvSpPr>
          <p:spPr>
            <a:xfrm>
              <a:off x="914400" y="3124200"/>
              <a:ext cx="7620000" cy="5334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11070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 eaLnBrk="1" fontAlgn="base" latinLnBrk="0" hangingPunct="1"/>
            <a:r>
              <a:rPr lang="en-US" sz="2400" b="1" i="0" kern="1200" spc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Lucida Sans"/>
                <a:ea typeface="휴먼옛체"/>
                <a:cs typeface="Arial"/>
              </a:rPr>
              <a:t>Comparison of Robotic (RADP) and </a:t>
            </a:r>
            <a:r>
              <a:rPr lang="en-US" sz="2400" b="1" i="0" kern="1200" spc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Lucida Sans"/>
                <a:ea typeface="+mn-ea"/>
                <a:cs typeface="Arial"/>
              </a:rPr>
              <a:t>Laparoscopic </a:t>
            </a:r>
            <a:br>
              <a:rPr lang="en-US" sz="2400" b="1" i="0" kern="1200" spc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Lucida Sans"/>
                <a:ea typeface="+mn-ea"/>
                <a:cs typeface="Arial"/>
              </a:rPr>
            </a:br>
            <a:r>
              <a:rPr lang="en-US" sz="2400" b="1" i="0" kern="1200" spc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Lucida Sans"/>
                <a:ea typeface="+mn-ea"/>
                <a:cs typeface="Arial"/>
              </a:rPr>
              <a:t>(LDP) Approach to Distal </a:t>
            </a:r>
            <a:r>
              <a:rPr lang="en-US" sz="2400" b="1" i="0" kern="1200" spc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Lucida Sans"/>
                <a:ea typeface="+mn-ea"/>
                <a:cs typeface="Arial"/>
              </a:rPr>
              <a:t>Pancreatectomy</a:t>
            </a:r>
            <a:endParaRPr lang="en-US" dirty="0" smtClean="0">
              <a:effectLst/>
            </a:endParaRP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Font typeface="Arial" pitchFamily="34" charset="0"/>
              <a:buChar char="•"/>
            </a:pPr>
            <a:r>
              <a:rPr lang="en-US" dirty="0"/>
              <a:t>Robotic assisted minimally invasive distal  pancreatic resection appears comparable to laparoscopic approach in  safety and feasibility</a:t>
            </a:r>
          </a:p>
          <a:p>
            <a:pPr algn="just">
              <a:buFont typeface="Arial" pitchFamily="34" charset="0"/>
              <a:buChar char="•"/>
            </a:pPr>
            <a:endParaRPr lang="en-US" dirty="0"/>
          </a:p>
          <a:p>
            <a:pPr algn="just">
              <a:buFont typeface="Arial" pitchFamily="34" charset="0"/>
              <a:buChar char="•"/>
            </a:pPr>
            <a:r>
              <a:rPr lang="en-US" dirty="0"/>
              <a:t>RADP was associated with decreased frequency of conversion to open , increased number of total Lymph node harvested, higher rate of R0 resections and decreased significant blood loss</a:t>
            </a:r>
          </a:p>
          <a:p>
            <a:pPr algn="just">
              <a:buFont typeface="Arial" pitchFamily="34" charset="0"/>
              <a:buChar char="•"/>
            </a:pPr>
            <a:endParaRPr lang="en-US" dirty="0"/>
          </a:p>
          <a:p>
            <a:pPr algn="just">
              <a:buFont typeface="Arial" pitchFamily="34" charset="0"/>
              <a:buChar char="•"/>
            </a:pPr>
            <a:r>
              <a:rPr lang="en-US" dirty="0" smtClean="0"/>
              <a:t>These </a:t>
            </a:r>
            <a:r>
              <a:rPr lang="en-US" dirty="0"/>
              <a:t>data suggest that use of the Robotic Platform may allow more patients to successfully undergo minimally invasive distal </a:t>
            </a:r>
            <a:r>
              <a:rPr lang="en-US" dirty="0" err="1"/>
              <a:t>pancreatectomy</a:t>
            </a:r>
            <a:endParaRPr lang="en-US" dirty="0"/>
          </a:p>
          <a:p>
            <a:pPr algn="just"/>
            <a:endParaRPr lang="en-US" dirty="0"/>
          </a:p>
          <a:p>
            <a:pPr algn="just">
              <a:buFont typeface="Arial" pitchFamily="34" charset="0"/>
              <a:buChar char="•"/>
            </a:pPr>
            <a:r>
              <a:rPr lang="en-US" dirty="0" smtClean="0"/>
              <a:t>Larger multicenter </a:t>
            </a:r>
            <a:r>
              <a:rPr lang="en-US" dirty="0"/>
              <a:t>studies are needed to validate these </a:t>
            </a:r>
            <a:r>
              <a:rPr lang="en-US" dirty="0" smtClean="0"/>
              <a:t>findings</a:t>
            </a:r>
            <a:endParaRPr lang="en-US" altLang="ko-KR" dirty="0"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 UPMC Robotic Pancreas Program</a:t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9/17/2011</a:t>
            </a:r>
          </a:p>
        </p:txBody>
      </p:sp>
      <p:sp>
        <p:nvSpPr>
          <p:cNvPr id="88067" name="Rectangle 4"/>
          <p:cNvSpPr>
            <a:spLocks noChangeArrowheads="1"/>
          </p:cNvSpPr>
          <p:nvPr/>
        </p:nvSpPr>
        <p:spPr bwMode="auto">
          <a:xfrm>
            <a:off x="457200" y="228600"/>
            <a:ext cx="8229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4400">
              <a:solidFill>
                <a:schemeClr val="tx2"/>
              </a:solidFill>
            </a:endParaRPr>
          </a:p>
        </p:txBody>
      </p:sp>
      <p:grpSp>
        <p:nvGrpSpPr>
          <p:cNvPr id="3" name="Group 2" descr="Between October 2008 and May 2011, 71 robotic complex robotic pancreatic resections and reconstructions were attempted. 65 patients underwent a Robotic assisted  non pylorus preserving and pyloris preserving pancreaticouduodenectomy denoted here as RAPD, 4 patients underwent robotic assisted central pancreatectomy, and 2 patients underwent a robotic frey procedure.&#10;"/>
          <p:cNvGrpSpPr/>
          <p:nvPr/>
        </p:nvGrpSpPr>
        <p:grpSpPr>
          <a:xfrm>
            <a:off x="228600" y="1447800"/>
            <a:ext cx="9220200" cy="3733800"/>
            <a:chOff x="228600" y="1447800"/>
            <a:chExt cx="9220200" cy="3733800"/>
          </a:xfrm>
        </p:grpSpPr>
        <p:sp>
          <p:nvSpPr>
            <p:cNvPr id="88068" name="Text Box 8"/>
            <p:cNvSpPr txBox="1">
              <a:spLocks noChangeArrowheads="1"/>
            </p:cNvSpPr>
            <p:nvPr/>
          </p:nvSpPr>
          <p:spPr bwMode="auto">
            <a:xfrm>
              <a:off x="3505200" y="2286000"/>
              <a:ext cx="153987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88069" name="AutoShape 11"/>
            <p:cNvSpPr>
              <a:spLocks noChangeArrowheads="1"/>
            </p:cNvSpPr>
            <p:nvPr/>
          </p:nvSpPr>
          <p:spPr bwMode="auto">
            <a:xfrm>
              <a:off x="2209800" y="1600200"/>
              <a:ext cx="4191000" cy="1295400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sz="2000" b="1" dirty="0" smtClean="0"/>
                <a:t>N=195</a:t>
              </a:r>
              <a:endParaRPr lang="en-US" sz="2000" b="1" dirty="0"/>
            </a:p>
          </p:txBody>
        </p:sp>
        <p:sp>
          <p:nvSpPr>
            <p:cNvPr id="6151" name="AutoShape 13"/>
            <p:cNvSpPr>
              <a:spLocks noChangeArrowheads="1"/>
            </p:cNvSpPr>
            <p:nvPr/>
          </p:nvSpPr>
          <p:spPr bwMode="auto">
            <a:xfrm>
              <a:off x="228600" y="4419600"/>
              <a:ext cx="1600200" cy="685800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dirty="0"/>
                <a:t>RAPD </a:t>
              </a:r>
              <a:r>
                <a:rPr lang="en-US" dirty="0" smtClean="0"/>
                <a:t>N=85</a:t>
              </a:r>
              <a:endParaRPr lang="en-US" dirty="0"/>
            </a:p>
          </p:txBody>
        </p:sp>
        <p:sp>
          <p:nvSpPr>
            <p:cNvPr id="88071" name="AutoShape 14"/>
            <p:cNvSpPr>
              <a:spLocks noChangeArrowheads="1"/>
            </p:cNvSpPr>
            <p:nvPr/>
          </p:nvSpPr>
          <p:spPr bwMode="auto">
            <a:xfrm>
              <a:off x="7391400" y="4419600"/>
              <a:ext cx="1447800" cy="685800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dirty="0"/>
                <a:t>RAF N=2</a:t>
              </a:r>
            </a:p>
          </p:txBody>
        </p:sp>
        <p:sp>
          <p:nvSpPr>
            <p:cNvPr id="88072" name="AutoShape 15"/>
            <p:cNvSpPr>
              <a:spLocks noChangeArrowheads="1"/>
            </p:cNvSpPr>
            <p:nvPr/>
          </p:nvSpPr>
          <p:spPr bwMode="auto">
            <a:xfrm>
              <a:off x="5638800" y="4419600"/>
              <a:ext cx="1371600" cy="760413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dirty="0"/>
                <a:t>RADP </a:t>
              </a:r>
              <a:r>
                <a:rPr lang="en-US" dirty="0" smtClean="0"/>
                <a:t>N=60</a:t>
              </a:r>
              <a:endParaRPr lang="en-US" dirty="0"/>
            </a:p>
          </p:txBody>
        </p:sp>
        <p:sp>
          <p:nvSpPr>
            <p:cNvPr id="88073" name="Line 16"/>
            <p:cNvSpPr>
              <a:spLocks noChangeShapeType="1"/>
            </p:cNvSpPr>
            <p:nvPr/>
          </p:nvSpPr>
          <p:spPr bwMode="auto">
            <a:xfrm>
              <a:off x="3048000" y="3200400"/>
              <a:ext cx="0" cy="83820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74" name="Line 17"/>
            <p:cNvSpPr>
              <a:spLocks noChangeShapeType="1"/>
            </p:cNvSpPr>
            <p:nvPr/>
          </p:nvSpPr>
          <p:spPr bwMode="auto">
            <a:xfrm flipH="1">
              <a:off x="1447800" y="3276600"/>
              <a:ext cx="914400" cy="76200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75" name="Line 18"/>
            <p:cNvSpPr>
              <a:spLocks noChangeShapeType="1"/>
            </p:cNvSpPr>
            <p:nvPr/>
          </p:nvSpPr>
          <p:spPr bwMode="auto">
            <a:xfrm>
              <a:off x="6858000" y="3352800"/>
              <a:ext cx="1066800" cy="76200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77" name="Line 26"/>
            <p:cNvSpPr>
              <a:spLocks noChangeShapeType="1"/>
            </p:cNvSpPr>
            <p:nvPr/>
          </p:nvSpPr>
          <p:spPr bwMode="auto">
            <a:xfrm>
              <a:off x="304800" y="1447800"/>
              <a:ext cx="9144000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79" name="Line 16"/>
            <p:cNvSpPr>
              <a:spLocks noChangeShapeType="1"/>
            </p:cNvSpPr>
            <p:nvPr/>
          </p:nvSpPr>
          <p:spPr bwMode="auto">
            <a:xfrm>
              <a:off x="6096000" y="3352800"/>
              <a:ext cx="0" cy="83820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80" name="AutoShape 15"/>
            <p:cNvSpPr>
              <a:spLocks noChangeArrowheads="1"/>
            </p:cNvSpPr>
            <p:nvPr/>
          </p:nvSpPr>
          <p:spPr bwMode="auto">
            <a:xfrm>
              <a:off x="2057400" y="4419600"/>
              <a:ext cx="1524000" cy="685800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dirty="0"/>
                <a:t>RACP </a:t>
              </a:r>
              <a:r>
                <a:rPr lang="en-US" dirty="0" smtClean="0"/>
                <a:t>N=43</a:t>
              </a:r>
              <a:endParaRPr lang="en-US" dirty="0"/>
            </a:p>
          </p:txBody>
        </p:sp>
        <p:sp>
          <p:nvSpPr>
            <p:cNvPr id="17" name="AutoShape 14"/>
            <p:cNvSpPr>
              <a:spLocks noChangeArrowheads="1"/>
            </p:cNvSpPr>
            <p:nvPr/>
          </p:nvSpPr>
          <p:spPr bwMode="auto">
            <a:xfrm>
              <a:off x="3886200" y="4419600"/>
              <a:ext cx="1447800" cy="762000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dirty="0" smtClean="0"/>
                <a:t>RATP  N=5 </a:t>
              </a:r>
              <a:endParaRPr lang="en-US" dirty="0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4572000" y="3276600"/>
              <a:ext cx="0" cy="83820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Oval 1"/>
          <p:cNvSpPr/>
          <p:nvPr/>
        </p:nvSpPr>
        <p:spPr>
          <a:xfrm rot="3167065">
            <a:off x="1710466" y="371665"/>
            <a:ext cx="1981200" cy="600371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908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descr="Article clippings about Robotic Assisted Pancreaticoduodenectomy"/>
          <p:cNvGrpSpPr/>
          <p:nvPr/>
        </p:nvGrpSpPr>
        <p:grpSpPr>
          <a:xfrm>
            <a:off x="202769" y="990600"/>
            <a:ext cx="8919228" cy="5613400"/>
            <a:chOff x="202769" y="990600"/>
            <a:chExt cx="8919228" cy="56134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999" y="990600"/>
              <a:ext cx="8610601" cy="1676400"/>
            </a:xfrm>
            <a:prstGeom prst="rect">
              <a:avLst/>
            </a:prstGeom>
            <a:solidFill>
              <a:schemeClr val="tx1"/>
            </a:solidFill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78397" y="2667000"/>
              <a:ext cx="5943600" cy="762000"/>
            </a:xfrm>
            <a:prstGeom prst="rect">
              <a:avLst/>
            </a:prstGeom>
            <a:solidFill>
              <a:schemeClr val="tx1"/>
            </a:solidFill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2769" y="3822700"/>
              <a:ext cx="8541289" cy="1968500"/>
            </a:xfrm>
            <a:prstGeom prst="rect">
              <a:avLst/>
            </a:prstGeom>
            <a:solidFill>
              <a:schemeClr val="accent2"/>
            </a:solidFill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03595" y="5867400"/>
              <a:ext cx="3075305" cy="736600"/>
            </a:xfrm>
            <a:prstGeom prst="rect">
              <a:avLst/>
            </a:prstGeom>
            <a:solidFill>
              <a:schemeClr val="tx1"/>
            </a:solidFill>
          </p:spPr>
        </p:pic>
      </p:grpSp>
    </p:spTree>
    <p:extLst>
      <p:ext uri="{BB962C8B-B14F-4D97-AF65-F5344CB8AC3E}">
        <p14:creationId xmlns:p14="http://schemas.microsoft.com/office/powerpoint/2010/main" xmlns="" val="373622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14400"/>
            <a:ext cx="8229600" cy="1143000"/>
          </a:xfrm>
          <a:noFill/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>
                <a:ln>
                  <a:noFill/>
                </a:ln>
              </a:rPr>
              <a:t>Improving Patient Centered Outcomes in Pancreatic Surgery</a:t>
            </a:r>
            <a:endParaRPr lang="en-US" sz="3600" b="0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33400" y="2149475"/>
            <a:ext cx="8229600" cy="4708525"/>
          </a:xfrm>
        </p:spPr>
        <p:txBody>
          <a:bodyPr/>
          <a:lstStyle/>
          <a:p>
            <a:pPr lvl="1" eaLnBrk="1" hangingPunct="1">
              <a:lnSpc>
                <a:spcPct val="150000"/>
              </a:lnSpc>
            </a:pPr>
            <a:r>
              <a:rPr lang="en-US" dirty="0" smtClean="0"/>
              <a:t>Develop “personalized” surgical treatment</a:t>
            </a:r>
          </a:p>
          <a:p>
            <a:pPr lvl="2" eaLnBrk="1" hangingPunct="1">
              <a:lnSpc>
                <a:spcPct val="150000"/>
              </a:lnSpc>
            </a:pPr>
            <a:r>
              <a:rPr lang="en-US" dirty="0" smtClean="0"/>
              <a:t>Modeling of outcomes</a:t>
            </a:r>
          </a:p>
          <a:p>
            <a:pPr lvl="2" eaLnBrk="1" hangingPunct="1">
              <a:lnSpc>
                <a:spcPct val="150000"/>
              </a:lnSpc>
            </a:pPr>
            <a:r>
              <a:rPr lang="en-US" dirty="0" err="1" smtClean="0"/>
              <a:t>Theranostics</a:t>
            </a:r>
            <a:r>
              <a:rPr lang="en-US" dirty="0" smtClean="0"/>
              <a:t>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 smtClean="0"/>
              <a:t>Re-thinking clinical trial design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 smtClean="0"/>
              <a:t>Explore minimally </a:t>
            </a:r>
            <a:r>
              <a:rPr lang="en-US" dirty="0"/>
              <a:t>i</a:t>
            </a:r>
            <a:r>
              <a:rPr lang="en-US" dirty="0" smtClean="0"/>
              <a:t>nvasive  approach to  pancreatic </a:t>
            </a:r>
            <a:r>
              <a:rPr lang="en-US" dirty="0"/>
              <a:t>s</a:t>
            </a:r>
            <a:r>
              <a:rPr lang="en-US" dirty="0" smtClean="0"/>
              <a:t>urgery </a:t>
            </a:r>
            <a:r>
              <a:rPr lang="en-US" dirty="0"/>
              <a:t>p</a:t>
            </a:r>
            <a:r>
              <a:rPr lang="en-US" dirty="0" smtClean="0"/>
              <a:t>rogram</a:t>
            </a:r>
          </a:p>
          <a:p>
            <a:pPr lvl="2" eaLnBrk="1" hangingPunct="1"/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8779" y="1143000"/>
            <a:ext cx="8983456" cy="5410200"/>
            <a:chOff x="118779" y="762000"/>
            <a:chExt cx="8983456" cy="5410200"/>
          </a:xfrm>
        </p:grpSpPr>
        <p:graphicFrame>
          <p:nvGraphicFramePr>
            <p:cNvPr id="3" name="Object 2" descr="Table of Demographics of entire RAPD cohort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725147810"/>
                </p:ext>
              </p:extLst>
            </p:nvPr>
          </p:nvGraphicFramePr>
          <p:xfrm>
            <a:off x="118779" y="762000"/>
            <a:ext cx="8983456" cy="5410200"/>
          </p:xfrm>
          <a:graphic>
            <a:graphicData uri="http://schemas.openxmlformats.org/presentationml/2006/ole">
              <p:oleObj spid="_x0000_s1055" name="Document" r:id="rId3" imgW="6641856" imgH="3136785" progId="Word.Document.12">
                <p:embed/>
              </p:oleObj>
            </a:graphicData>
          </a:graphic>
        </p:graphicFrame>
        <p:sp>
          <p:nvSpPr>
            <p:cNvPr id="4" name="Rectangle 3"/>
            <p:cNvSpPr/>
            <p:nvPr/>
          </p:nvSpPr>
          <p:spPr>
            <a:xfrm>
              <a:off x="152400" y="2362200"/>
              <a:ext cx="3733800" cy="3048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08530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descr="Table of Pathologic indications for RAPD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1796200"/>
              </p:ext>
            </p:extLst>
          </p:nvPr>
        </p:nvGraphicFramePr>
        <p:xfrm>
          <a:off x="211812" y="941109"/>
          <a:ext cx="8474988" cy="5764491"/>
        </p:xfrm>
        <a:graphic>
          <a:graphicData uri="http://schemas.openxmlformats.org/presentationml/2006/ole">
            <p:oleObj spid="_x0000_s2079" name="Document" r:id="rId3" imgW="6641856" imgH="30859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2294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2400" y="1037947"/>
            <a:ext cx="8763000" cy="5515253"/>
            <a:chOff x="152400" y="914400"/>
            <a:chExt cx="8763000" cy="5515253"/>
          </a:xfrm>
        </p:grpSpPr>
        <p:graphicFrame>
          <p:nvGraphicFramePr>
            <p:cNvPr id="3" name="Object 2" descr="Table of Perioperative outcomes of RAPD cohort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596280700"/>
                </p:ext>
              </p:extLst>
            </p:nvPr>
          </p:nvGraphicFramePr>
          <p:xfrm>
            <a:off x="199817" y="914400"/>
            <a:ext cx="8715583" cy="5515253"/>
          </p:xfrm>
          <a:graphic>
            <a:graphicData uri="http://schemas.openxmlformats.org/presentationml/2006/ole">
              <p:oleObj spid="_x0000_s3102" name="Document" r:id="rId3" imgW="6629156" imgH="2120822" progId="Word.Document.12">
                <p:embed/>
              </p:oleObj>
            </a:graphicData>
          </a:graphic>
        </p:graphicFrame>
        <p:sp>
          <p:nvSpPr>
            <p:cNvPr id="4" name="Rectangle 3"/>
            <p:cNvSpPr/>
            <p:nvPr/>
          </p:nvSpPr>
          <p:spPr>
            <a:xfrm>
              <a:off x="152400" y="2133600"/>
              <a:ext cx="4953000" cy="5334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152400" y="3048000"/>
              <a:ext cx="5029200" cy="4572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28600" y="4343400"/>
              <a:ext cx="4953000" cy="5334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49907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61102" y="1066800"/>
            <a:ext cx="9008478" cy="5638800"/>
            <a:chOff x="161102" y="457200"/>
            <a:chExt cx="9008478" cy="5638800"/>
          </a:xfrm>
        </p:grpSpPr>
        <p:graphicFrame>
          <p:nvGraphicFramePr>
            <p:cNvPr id="3" name="Object 2" descr="Table of Pathologic outcomes following RAPD for invasive periampullary adenocarcinoma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691985622"/>
                </p:ext>
              </p:extLst>
            </p:nvPr>
          </p:nvGraphicFramePr>
          <p:xfrm>
            <a:off x="161102" y="457200"/>
            <a:ext cx="9008478" cy="5638800"/>
          </p:xfrm>
          <a:graphic>
            <a:graphicData uri="http://schemas.openxmlformats.org/presentationml/2006/ole">
              <p:oleObj spid="_x0000_s4126" name="Document" r:id="rId3" imgW="6679954" imgH="3898757" progId="Word.Document.12">
                <p:embed/>
              </p:oleObj>
            </a:graphicData>
          </a:graphic>
        </p:graphicFrame>
        <p:sp>
          <p:nvSpPr>
            <p:cNvPr id="4" name="Rectangle 3"/>
            <p:cNvSpPr/>
            <p:nvPr/>
          </p:nvSpPr>
          <p:spPr>
            <a:xfrm>
              <a:off x="304800" y="5257800"/>
              <a:ext cx="4800600" cy="2286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304800" y="4800600"/>
              <a:ext cx="4800600" cy="2286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81000" y="4572000"/>
              <a:ext cx="4800600" cy="228600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99446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descr="Table of Postoperative Complications following RAPD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5369097"/>
              </p:ext>
            </p:extLst>
          </p:nvPr>
        </p:nvGraphicFramePr>
        <p:xfrm>
          <a:off x="132255" y="1066800"/>
          <a:ext cx="9017164" cy="5029200"/>
        </p:xfrm>
        <a:graphic>
          <a:graphicData uri="http://schemas.openxmlformats.org/presentationml/2006/ole">
            <p:oleObj spid="_x0000_s5150" name="Document" r:id="rId3" imgW="6629156" imgH="241291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3728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n>
                  <a:noFill/>
                </a:ln>
                <a:effectLst/>
              </a:rPr>
              <a:t>Conclusions:</a:t>
            </a:r>
          </a:p>
        </p:txBody>
      </p:sp>
      <p:sp>
        <p:nvSpPr>
          <p:cNvPr id="103427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953000"/>
          </a:xfrm>
        </p:spPr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Robotic assisted Pancreatic resections are currently feasible and safe</a:t>
            </a:r>
          </a:p>
          <a:p>
            <a:pPr marL="136525" indent="0" eaLnBrk="1" hangingPunct="1"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Evolution of the technique will likely continue making comparative studies difficult</a:t>
            </a:r>
          </a:p>
          <a:p>
            <a:pPr eaLnBrk="1" hangingPunct="1"/>
            <a:endParaRPr lang="en-US" dirty="0"/>
          </a:p>
          <a:p>
            <a:pPr eaLnBrk="1" hangingPunct="1"/>
            <a:r>
              <a:rPr lang="en-US" smtClean="0"/>
              <a:t>Multicenter collaborations  </a:t>
            </a:r>
            <a:r>
              <a:rPr lang="en-US" dirty="0" smtClean="0"/>
              <a:t>necessary to study comparative effectiveness 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1143000"/>
          </a:xfrm>
        </p:spPr>
        <p:txBody>
          <a:bodyPr/>
          <a:lstStyle/>
          <a:p>
            <a:r>
              <a:rPr lang="en-US" dirty="0" smtClean="0"/>
              <a:t>Minimally Invasive Pancreatic Surgery Consortium  (MIPSC)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Contributing Members</a:t>
            </a:r>
          </a:p>
          <a:p>
            <a:pPr lvl="1"/>
            <a:r>
              <a:rPr lang="en-US" dirty="0" smtClean="0"/>
              <a:t>University of Pittsburgh</a:t>
            </a:r>
          </a:p>
          <a:p>
            <a:pPr lvl="1"/>
            <a:r>
              <a:rPr lang="en-US" dirty="0" smtClean="0"/>
              <a:t>Mayo Clinic</a:t>
            </a:r>
          </a:p>
          <a:p>
            <a:pPr lvl="1"/>
            <a:r>
              <a:rPr lang="en-US" dirty="0" smtClean="0"/>
              <a:t>Cleveland Clinic</a:t>
            </a:r>
          </a:p>
          <a:p>
            <a:pPr lvl="1"/>
            <a:r>
              <a:rPr lang="en-US" dirty="0" smtClean="0"/>
              <a:t>Pisa Italy</a:t>
            </a:r>
          </a:p>
          <a:p>
            <a:r>
              <a:rPr lang="en-US" dirty="0" smtClean="0"/>
              <a:t>Second Annual meeting  November 2011</a:t>
            </a:r>
          </a:p>
          <a:p>
            <a:r>
              <a:rPr lang="en-US" dirty="0" smtClean="0"/>
              <a:t>Goals</a:t>
            </a:r>
          </a:p>
          <a:p>
            <a:pPr lvl="1"/>
            <a:r>
              <a:rPr lang="en-US" dirty="0" smtClean="0"/>
              <a:t>Multicenter prospective database</a:t>
            </a:r>
          </a:p>
          <a:p>
            <a:pPr lvl="1"/>
            <a:r>
              <a:rPr lang="en-US" dirty="0" smtClean="0"/>
              <a:t>Standardization of procedures</a:t>
            </a:r>
          </a:p>
          <a:p>
            <a:pPr lvl="1"/>
            <a:r>
              <a:rPr lang="en-US" dirty="0" smtClean="0"/>
              <a:t>Comparative effectiveness studies</a:t>
            </a:r>
          </a:p>
          <a:p>
            <a:endParaRPr lang="en-US" dirty="0" smtClean="0"/>
          </a:p>
          <a:p>
            <a:pPr marL="136525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78112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Line 4"/>
          <p:cNvSpPr>
            <a:spLocks noChangeShapeType="1"/>
          </p:cNvSpPr>
          <p:nvPr/>
        </p:nvSpPr>
        <p:spPr bwMode="auto">
          <a:xfrm>
            <a:off x="381000" y="990600"/>
            <a:ext cx="85344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6740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3352800"/>
            <a:ext cx="1524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1" name="Picture 11" descr="City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276600"/>
            <a:ext cx="4343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2" name="TextBox 10"/>
          <p:cNvSpPr txBox="1">
            <a:spLocks noChangeArrowheads="1"/>
          </p:cNvSpPr>
          <p:nvPr/>
        </p:nvSpPr>
        <p:spPr bwMode="auto">
          <a:xfrm>
            <a:off x="1828800" y="1295400"/>
            <a:ext cx="4953000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>
                <a:hlinkClick r:id="rId4"/>
              </a:rPr>
              <a:t>zehh@</a:t>
            </a:r>
            <a:r>
              <a:rPr lang="en-US" sz="3600" dirty="0" smtClean="0">
                <a:hlinkClick r:id="rId4"/>
              </a:rPr>
              <a:t>upmc.edu</a:t>
            </a:r>
            <a:endParaRPr lang="en-US" sz="3600" dirty="0" smtClean="0"/>
          </a:p>
          <a:p>
            <a:endParaRPr lang="en-US" sz="3600" dirty="0"/>
          </a:p>
          <a:p>
            <a:r>
              <a:rPr lang="en-US" sz="3600" dirty="0" smtClean="0">
                <a:solidFill>
                  <a:schemeClr val="accent1"/>
                </a:solidFill>
                <a:hlinkClick r:id="rId5"/>
              </a:rPr>
              <a:t>moseraj@upmc.edu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33400" y="27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</a:rPr>
              <a:t>UPMC Pancreatic Cancer Program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 RAPD Set up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05000"/>
            <a:ext cx="7772400" cy="41148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0904" name="AutoShape 3"/>
          <p:cNvSpPr>
            <a:spLocks noChangeAspect="1" noChangeArrowheads="1" noTextEdit="1"/>
          </p:cNvSpPr>
          <p:nvPr/>
        </p:nvSpPr>
        <p:spPr bwMode="auto">
          <a:xfrm>
            <a:off x="1192455" y="1905305"/>
            <a:ext cx="7713420" cy="4038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" descr="RAPD set up"/>
          <p:cNvGrpSpPr/>
          <p:nvPr/>
        </p:nvGrpSpPr>
        <p:grpSpPr>
          <a:xfrm>
            <a:off x="533400" y="1752600"/>
            <a:ext cx="8229600" cy="4115104"/>
            <a:chOff x="533400" y="1752600"/>
            <a:chExt cx="8229600" cy="4115104"/>
          </a:xfrm>
        </p:grpSpPr>
        <p:pic>
          <p:nvPicPr>
            <p:cNvPr id="80901" name="Picture 5" descr="IMG_036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48200" y="1752600"/>
              <a:ext cx="4114800" cy="411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5" descr="dvs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" y="1828799"/>
              <a:ext cx="4114800" cy="4038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Tying it all together…</a:t>
            </a:r>
            <a:endParaRPr lang="en-US" dirty="0"/>
          </a:p>
        </p:txBody>
      </p:sp>
      <p:sp>
        <p:nvSpPr>
          <p:cNvPr id="92163" name="Subtitle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4638"/>
            <a:ext cx="83820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400" dirty="0" smtClean="0"/>
              <a:t>Patient Centered Outcomes in Pancreatic Surgery</a:t>
            </a:r>
            <a:endParaRPr lang="en-US" sz="4100" dirty="0" smtClean="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00200"/>
            <a:ext cx="7772400" cy="48768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sz="2400" dirty="0" smtClean="0"/>
              <a:t>Reduced perioperative morbidity</a:t>
            </a:r>
          </a:p>
          <a:p>
            <a:pPr marL="136525" indent="0" eaLnBrk="1" hangingPunct="1">
              <a:lnSpc>
                <a:spcPct val="150000"/>
              </a:lnSpc>
              <a:buNone/>
            </a:pPr>
            <a:endParaRPr lang="en-US" sz="2400" dirty="0" smtClean="0"/>
          </a:p>
          <a:p>
            <a:pPr eaLnBrk="1" hangingPunct="1">
              <a:lnSpc>
                <a:spcPct val="150000"/>
              </a:lnSpc>
            </a:pPr>
            <a:r>
              <a:rPr lang="en-US" sz="2400" dirty="0" smtClean="0"/>
              <a:t>Maintain quality of life</a:t>
            </a:r>
          </a:p>
          <a:p>
            <a:pPr eaLnBrk="1" hangingPunct="1">
              <a:lnSpc>
                <a:spcPct val="150000"/>
              </a:lnSpc>
              <a:buNone/>
            </a:pPr>
            <a:endParaRPr lang="en-US" sz="2400" dirty="0" smtClean="0"/>
          </a:p>
          <a:p>
            <a:pPr eaLnBrk="1" hangingPunct="1">
              <a:lnSpc>
                <a:spcPct val="150000"/>
              </a:lnSpc>
            </a:pPr>
            <a:r>
              <a:rPr lang="en-US" sz="2400" dirty="0" smtClean="0"/>
              <a:t>Decreased </a:t>
            </a:r>
            <a:r>
              <a:rPr lang="en-US" sz="2400" dirty="0" err="1" smtClean="0"/>
              <a:t>peri</a:t>
            </a:r>
            <a:r>
              <a:rPr lang="en-US" sz="2400" dirty="0" smtClean="0"/>
              <a:t>-operative blood loss and transfusion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Increased rate of adjuvant therapy</a:t>
            </a:r>
          </a:p>
          <a:p>
            <a:pPr lvl="1" eaLnBrk="1" hangingPunct="1">
              <a:buNone/>
            </a:pPr>
            <a:endParaRPr lang="en-US" sz="2000" dirty="0" smtClean="0"/>
          </a:p>
          <a:p>
            <a:pPr lvl="1" eaLnBrk="1" hangingPunct="1">
              <a:lnSpc>
                <a:spcPct val="150000"/>
              </a:lnSpc>
            </a:pPr>
            <a:endParaRPr lang="en-US" sz="2000" dirty="0" smtClean="0"/>
          </a:p>
          <a:p>
            <a:pPr lvl="1" eaLnBrk="1" hangingPunct="1"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</a:rPr>
              <a:t>Case Presentation 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76 y/o female symptomatic found to have elevated amylase and lipase after abdominal pain</a:t>
            </a:r>
          </a:p>
          <a:p>
            <a:pPr eaLnBrk="1" hangingPunct="1"/>
            <a:r>
              <a:rPr lang="en-US" dirty="0" smtClean="0"/>
              <a:t>CT main duct IPMN</a:t>
            </a:r>
          </a:p>
          <a:p>
            <a:pPr eaLnBrk="1" hangingPunct="1"/>
            <a:r>
              <a:rPr lang="en-US" dirty="0" smtClean="0"/>
              <a:t>Followed for several years</a:t>
            </a:r>
          </a:p>
          <a:p>
            <a:pPr eaLnBrk="1" hangingPunct="1"/>
            <a:r>
              <a:rPr lang="en-US" dirty="0" smtClean="0"/>
              <a:t>Recent EUS demonstrated increased in disease in head of gland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91140" name="Line 4"/>
          <p:cNvSpPr>
            <a:spLocks noChangeShapeType="1"/>
          </p:cNvSpPr>
          <p:nvPr/>
        </p:nvSpPr>
        <p:spPr bwMode="auto">
          <a:xfrm>
            <a:off x="1066800" y="1600200"/>
            <a:ext cx="67818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</a:rPr>
              <a:t>Case Presentation 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grpSp>
        <p:nvGrpSpPr>
          <p:cNvPr id="2" name="Group 1" descr="Scans"/>
          <p:cNvGrpSpPr/>
          <p:nvPr/>
        </p:nvGrpSpPr>
        <p:grpSpPr>
          <a:xfrm>
            <a:off x="152400" y="1143000"/>
            <a:ext cx="8686800" cy="4419600"/>
            <a:chOff x="152400" y="1143000"/>
            <a:chExt cx="8686800" cy="4419600"/>
          </a:xfrm>
        </p:grpSpPr>
        <p:pic>
          <p:nvPicPr>
            <p:cNvPr id="94212" name="Picture 4" descr="PL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0" y="1219200"/>
              <a:ext cx="4267200" cy="426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213" name="Picture 5" descr="PL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" y="1143000"/>
              <a:ext cx="4419600" cy="441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</a:rPr>
              <a:t>Case Presentation </a:t>
            </a:r>
            <a:endParaRPr lang="en-US" sz="4000" dirty="0" smtClean="0"/>
          </a:p>
        </p:txBody>
      </p:sp>
      <p:pic>
        <p:nvPicPr>
          <p:cNvPr id="5" name="Picture 2" descr="IPMN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828800"/>
            <a:ext cx="632460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</a:rPr>
              <a:t>Case Presentation </a:t>
            </a:r>
          </a:p>
        </p:txBody>
      </p:sp>
      <p:pic>
        <p:nvPicPr>
          <p:cNvPr id="96259" name="Picture 4" descr="abdom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6538" r="16538"/>
          <a:stretch>
            <a:fillRect/>
          </a:stretch>
        </p:blipFill>
        <p:spPr/>
      </p:pic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None/>
              <a:defRPr/>
            </a:pPr>
            <a:r>
              <a:rPr lang="en-US" sz="3400" dirty="0">
                <a:solidFill>
                  <a:srgbClr val="FFFF00"/>
                </a:solidFill>
              </a:rPr>
              <a:t>IMPN of main duct</a:t>
            </a:r>
            <a:r>
              <a:rPr lang="en-US" sz="3400" dirty="0"/>
              <a:t> </a:t>
            </a:r>
          </a:p>
          <a:p>
            <a:pPr lvl="2" eaLnBrk="1" hangingPunct="1">
              <a:defRPr/>
            </a:pPr>
            <a:r>
              <a:rPr lang="en-US" sz="2800" dirty="0"/>
              <a:t>Uncomplicated Robotic Assisted </a:t>
            </a:r>
            <a:r>
              <a:rPr lang="en-US" sz="2800" dirty="0" err="1"/>
              <a:t>Pancreaticoduoenectomy</a:t>
            </a:r>
            <a:endParaRPr lang="en-US" sz="2800" dirty="0"/>
          </a:p>
          <a:p>
            <a:pPr lvl="2" eaLnBrk="1" hangingPunct="1">
              <a:defRPr/>
            </a:pPr>
            <a:r>
              <a:rPr lang="en-US" sz="2800" dirty="0"/>
              <a:t>Discharged POD #10</a:t>
            </a:r>
          </a:p>
          <a:p>
            <a:pPr lvl="2" eaLnBrk="1" hangingPunct="1">
              <a:defRPr/>
            </a:pPr>
            <a:r>
              <a:rPr lang="en-US" sz="2800" dirty="0"/>
              <a:t>Final Pathology</a:t>
            </a:r>
          </a:p>
          <a:p>
            <a:pPr lvl="3" eaLnBrk="1" hangingPunct="1">
              <a:defRPr/>
            </a:pPr>
            <a:r>
              <a:rPr lang="en-US" sz="2400" dirty="0"/>
              <a:t>IPMN  with dysplasia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</a:rPr>
              <a:t>Case Presentation : #2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 eaLnBrk="1" hangingPunct="1"/>
            <a:r>
              <a:rPr lang="en-US" dirty="0" smtClean="0"/>
              <a:t>72 y/o male abdominal pain three months, followed by jaundice</a:t>
            </a:r>
          </a:p>
          <a:p>
            <a:pPr eaLnBrk="1" hangingPunct="1"/>
            <a:r>
              <a:rPr lang="en-US" dirty="0" smtClean="0"/>
              <a:t>CT Large mass in the HOP </a:t>
            </a:r>
          </a:p>
          <a:p>
            <a:pPr lvl="1" eaLnBrk="1" hangingPunct="1"/>
            <a:r>
              <a:rPr lang="en-US" smtClean="0"/>
              <a:t>Loss of fat plane between mass and PV/SMV</a:t>
            </a:r>
          </a:p>
          <a:p>
            <a:pPr eaLnBrk="1" hangingPunct="1"/>
            <a:r>
              <a:rPr lang="en-US" dirty="0" smtClean="0"/>
              <a:t>EUS –</a:t>
            </a:r>
          </a:p>
          <a:p>
            <a:pPr lvl="1" eaLnBrk="1" hangingPunct="1"/>
            <a:r>
              <a:rPr lang="en-US" dirty="0" smtClean="0"/>
              <a:t>Loss of fat plane PV/SMV</a:t>
            </a:r>
          </a:p>
          <a:p>
            <a:pPr eaLnBrk="1" hangingPunct="1"/>
            <a:r>
              <a:rPr lang="en-US" dirty="0" smtClean="0"/>
              <a:t>ERCP</a:t>
            </a:r>
          </a:p>
          <a:p>
            <a:pPr lvl="1" eaLnBrk="1" hangingPunct="1"/>
            <a:r>
              <a:rPr lang="en-US" dirty="0" smtClean="0"/>
              <a:t>Double duct</a:t>
            </a:r>
          </a:p>
          <a:p>
            <a:pPr lvl="1" eaLnBrk="1" hangingPunct="1"/>
            <a:r>
              <a:rPr lang="en-US" dirty="0" smtClean="0"/>
              <a:t>Short metal stent</a:t>
            </a:r>
          </a:p>
          <a:p>
            <a:pPr eaLnBrk="1" hangingPunct="1"/>
            <a:r>
              <a:rPr lang="en-US" dirty="0" smtClean="0"/>
              <a:t>Cytology</a:t>
            </a:r>
          </a:p>
          <a:p>
            <a:pPr lvl="1" eaLnBrk="1" hangingPunct="1"/>
            <a:r>
              <a:rPr lang="en-US" dirty="0" err="1" smtClean="0"/>
              <a:t>Acinar</a:t>
            </a:r>
            <a:r>
              <a:rPr lang="en-US" dirty="0" smtClean="0"/>
              <a:t> Cell Carcinoma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97284" name="Line 4"/>
          <p:cNvSpPr>
            <a:spLocks noChangeShapeType="1"/>
          </p:cNvSpPr>
          <p:nvPr/>
        </p:nvSpPr>
        <p:spPr bwMode="auto">
          <a:xfrm>
            <a:off x="1066800" y="1600200"/>
            <a:ext cx="67818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6" name="Picture 5" descr="preop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6477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reop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381000"/>
            <a:ext cx="6477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reop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533400"/>
            <a:ext cx="6096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reop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457200"/>
            <a:ext cx="63246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reop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457200"/>
            <a:ext cx="62484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</a:rPr>
              <a:t>Case Presentation : #2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708525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en-US" smtClean="0"/>
              <a:t>Received six cycles of modified FOLFOX</a:t>
            </a:r>
          </a:p>
          <a:p>
            <a:pPr eaLnBrk="1" hangingPunct="1">
              <a:lnSpc>
                <a:spcPct val="200000"/>
              </a:lnSpc>
            </a:pPr>
            <a:r>
              <a:rPr lang="en-US" smtClean="0"/>
              <a:t>Repeat Staging demonstrated  partial response in tumor and no metastatic disease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99332" name="Line 4"/>
          <p:cNvSpPr>
            <a:spLocks noChangeShapeType="1"/>
          </p:cNvSpPr>
          <p:nvPr/>
        </p:nvSpPr>
        <p:spPr bwMode="auto">
          <a:xfrm>
            <a:off x="1066800" y="1600200"/>
            <a:ext cx="67818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stop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0"/>
            <a:ext cx="6477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ostop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0"/>
            <a:ext cx="6477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ostop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ostop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0"/>
            <a:ext cx="67056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ostop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-76200"/>
            <a:ext cx="69342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ln>
                  <a:noFill/>
                </a:ln>
                <a:effectLst/>
              </a:rPr>
              <a:t>Case Presentation : #2</a:t>
            </a:r>
            <a:endParaRPr lang="en-US" sz="4000" dirty="0" smtClean="0">
              <a:effectLst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86200" y="1600200"/>
            <a:ext cx="5486400" cy="3124200"/>
          </a:xfrm>
        </p:spPr>
        <p:txBody>
          <a:bodyPr/>
          <a:lstStyle/>
          <a:p>
            <a:pPr lvl="1" eaLnBrk="1" hangingPunct="1">
              <a:buFontTx/>
              <a:buNone/>
            </a:pPr>
            <a:endParaRPr lang="en-US" sz="3200" dirty="0" smtClean="0"/>
          </a:p>
          <a:p>
            <a:pPr lvl="2" eaLnBrk="1" hangingPunct="1"/>
            <a:r>
              <a:rPr lang="en-US" sz="2800" dirty="0" smtClean="0"/>
              <a:t>Uncomplicated Robotic Assisted </a:t>
            </a:r>
            <a:r>
              <a:rPr lang="en-US" sz="2800" dirty="0" err="1" smtClean="0"/>
              <a:t>Pancreaticoduoenectomy</a:t>
            </a:r>
            <a:endParaRPr lang="en-US" sz="2800" dirty="0" smtClean="0"/>
          </a:p>
          <a:p>
            <a:pPr lvl="2" eaLnBrk="1" hangingPunct="1"/>
            <a:r>
              <a:rPr lang="en-US" sz="2800" dirty="0" smtClean="0"/>
              <a:t>Discharged POD 5</a:t>
            </a:r>
          </a:p>
          <a:p>
            <a:pPr lvl="2" eaLnBrk="1" hangingPunct="1"/>
            <a:r>
              <a:rPr lang="en-US" sz="2800" dirty="0" smtClean="0"/>
              <a:t>Final Pathology</a:t>
            </a:r>
          </a:p>
          <a:p>
            <a:pPr lvl="3" eaLnBrk="1" hangingPunct="1"/>
            <a:r>
              <a:rPr lang="en-US" sz="2400" dirty="0" err="1" smtClean="0"/>
              <a:t>Acinar</a:t>
            </a:r>
            <a:r>
              <a:rPr lang="en-US" sz="2400" dirty="0" smtClean="0"/>
              <a:t> Cell Carcinoma with significant Rx effect</a:t>
            </a:r>
          </a:p>
          <a:p>
            <a:pPr lvl="3" eaLnBrk="1" hangingPunct="1"/>
            <a:r>
              <a:rPr lang="en-US" sz="2400" dirty="0" smtClean="0"/>
              <a:t>Negative margins</a:t>
            </a:r>
          </a:p>
        </p:txBody>
      </p:sp>
      <p:pic>
        <p:nvPicPr>
          <p:cNvPr id="41988" name="Picture 8" descr="abdom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1752600"/>
            <a:ext cx="4537724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100" dirty="0" smtClean="0"/>
              <a:t>   </a:t>
            </a:r>
            <a:r>
              <a:rPr lang="en-US" sz="4400" dirty="0" smtClean="0">
                <a:ln>
                  <a:noFill/>
                </a:ln>
                <a:effectLst/>
              </a:rPr>
              <a:t>Case Presentation : #2</a:t>
            </a:r>
            <a:endParaRPr lang="en-US" sz="4100" dirty="0" smtClean="0">
              <a:effectLst/>
            </a:endParaRP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Received additional three cycles of modified FOLFOX</a:t>
            </a:r>
          </a:p>
          <a:p>
            <a:pPr eaLnBrk="1" hangingPunct="1"/>
            <a:r>
              <a:rPr lang="en-US" dirty="0" smtClean="0"/>
              <a:t>Alive and disease free at 24 months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02404" name="Line 4"/>
          <p:cNvSpPr>
            <a:spLocks noChangeShapeType="1"/>
          </p:cNvSpPr>
          <p:nvPr/>
        </p:nvSpPr>
        <p:spPr bwMode="auto">
          <a:xfrm>
            <a:off x="1066800" y="1600200"/>
            <a:ext cx="67818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dirty="0" smtClean="0"/>
              <a:t>Why develop a minimally invasive approach to Pancreas?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dirty="0" smtClean="0"/>
              <a:t>Pancreatic Cancer remains dormant for 10-12 years before clinically detectable?</a:t>
            </a:r>
          </a:p>
          <a:p>
            <a:pPr lvl="3" eaLnBrk="1" hangingPunct="1"/>
            <a:r>
              <a:rPr lang="en-US" dirty="0" smtClean="0"/>
              <a:t>Early detection may allow less invasive  surgery to be curative?</a:t>
            </a:r>
          </a:p>
        </p:txBody>
      </p:sp>
      <p:pic>
        <p:nvPicPr>
          <p:cNvPr id="74756" name="Picture 68" descr="pitt logo-color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5907088"/>
            <a:ext cx="990600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953000" y="4572000"/>
            <a:ext cx="990600" cy="30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 descr="Clipping and diagram"/>
          <p:cNvGrpSpPr/>
          <p:nvPr/>
        </p:nvGrpSpPr>
        <p:grpSpPr>
          <a:xfrm>
            <a:off x="304800" y="3200400"/>
            <a:ext cx="8839200" cy="3657600"/>
            <a:chOff x="304800" y="3200400"/>
            <a:chExt cx="8839200" cy="3657600"/>
          </a:xfrm>
        </p:grpSpPr>
        <p:pic>
          <p:nvPicPr>
            <p:cNvPr id="1914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30516" y="3658437"/>
              <a:ext cx="4313484" cy="3199563"/>
            </a:xfrm>
            <a:prstGeom prst="rect">
              <a:avLst/>
            </a:prstGeom>
            <a:noFill/>
            <a:ln w="22225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  <p:pic>
          <p:nvPicPr>
            <p:cNvPr id="19149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800" y="3200400"/>
              <a:ext cx="4664532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Rectangle 7"/>
            <p:cNvSpPr/>
            <p:nvPr/>
          </p:nvSpPr>
          <p:spPr>
            <a:xfrm>
              <a:off x="5181600" y="4648200"/>
              <a:ext cx="381000" cy="2286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dirty="0" smtClean="0"/>
              <a:t>Why develop a minimally invasive approach to Pancreas?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708525"/>
          </a:xfrm>
        </p:spPr>
        <p:txBody>
          <a:bodyPr/>
          <a:lstStyle/>
          <a:p>
            <a:pPr eaLnBrk="1" hangingPunct="1">
              <a:lnSpc>
                <a:spcPct val="130000"/>
              </a:lnSpc>
            </a:pPr>
            <a:r>
              <a:rPr lang="en-US" dirty="0" smtClean="0"/>
              <a:t>“prophylactic” </a:t>
            </a:r>
            <a:r>
              <a:rPr lang="en-US" dirty="0" err="1" smtClean="0"/>
              <a:t>pancreatectomy</a:t>
            </a:r>
            <a:endParaRPr lang="en-US" dirty="0" smtClean="0"/>
          </a:p>
          <a:p>
            <a:pPr lvl="2" eaLnBrk="1" hangingPunct="1"/>
            <a:r>
              <a:rPr lang="en-US" dirty="0" smtClean="0"/>
              <a:t>IPMN=polyp of the pancreas</a:t>
            </a:r>
            <a:endParaRPr lang="en-US" i="1" dirty="0" smtClean="0">
              <a:solidFill>
                <a:schemeClr val="accent1"/>
              </a:solidFill>
            </a:endParaRPr>
          </a:p>
          <a:p>
            <a:pPr lvl="2" eaLnBrk="1" hangingPunct="1"/>
            <a:endParaRPr lang="en-US" i="1" dirty="0" smtClean="0">
              <a:solidFill>
                <a:schemeClr val="accent1"/>
              </a:solidFill>
            </a:endParaRPr>
          </a:p>
          <a:p>
            <a:pPr lvl="3" eaLnBrk="1" hangingPunct="1">
              <a:buFont typeface="Wingdings 3" pitchFamily="18" charset="2"/>
              <a:buNone/>
            </a:pPr>
            <a:r>
              <a:rPr lang="en-US" dirty="0" smtClean="0"/>
              <a:t>	</a:t>
            </a:r>
          </a:p>
        </p:txBody>
      </p:sp>
      <p:grpSp>
        <p:nvGrpSpPr>
          <p:cNvPr id="9" name="Group 8" descr="Pancreas"/>
          <p:cNvGrpSpPr/>
          <p:nvPr/>
        </p:nvGrpSpPr>
        <p:grpSpPr>
          <a:xfrm>
            <a:off x="1066800" y="3048000"/>
            <a:ext cx="5791200" cy="3581400"/>
            <a:chOff x="1066800" y="990600"/>
            <a:chExt cx="7547513" cy="4791267"/>
          </a:xfrm>
        </p:grpSpPr>
        <p:pic>
          <p:nvPicPr>
            <p:cNvPr id="10" name="Picture 9" descr="IPMT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76800" y="3429000"/>
              <a:ext cx="3581400" cy="2352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0" descr="IPMT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66800" y="3429000"/>
              <a:ext cx="3657600" cy="2340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1" descr="IPMT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76800" y="990600"/>
              <a:ext cx="3737513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2" descr="IPMT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43000" y="990600"/>
              <a:ext cx="3657600" cy="236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</a:rPr>
              <a:t>Laparoscopic PD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05200"/>
            <a:ext cx="8229600" cy="27432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dirty="0" smtClean="0"/>
              <a:t>Poor ergonomics for the surgeon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dirty="0" smtClean="0"/>
              <a:t>Limited range of motion of instruments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dirty="0" smtClean="0"/>
              <a:t>Two dimensional !  </a:t>
            </a:r>
          </a:p>
          <a:p>
            <a:pPr lvl="1" eaLnBrk="1" hangingPunct="1">
              <a:lnSpc>
                <a:spcPct val="150000"/>
              </a:lnSpc>
              <a:defRPr/>
            </a:pPr>
            <a:r>
              <a:rPr lang="en-US" dirty="0" smtClean="0"/>
              <a:t>Wouldn’t do open surgery with one eye</a:t>
            </a:r>
          </a:p>
          <a:p>
            <a:pPr indent="0" eaLnBrk="1" hangingPunct="1">
              <a:buFont typeface="Wingdings 2" pitchFamily="18" charset="2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14400" y="1219200"/>
            <a:ext cx="73152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>
                <a:solidFill>
                  <a:schemeClr val="accent1"/>
                </a:solidFill>
              </a:rPr>
              <a:t>Adequate for ablative surgery</a:t>
            </a:r>
          </a:p>
          <a:p>
            <a:pPr>
              <a:buSzPct val="110000"/>
              <a:buFont typeface="Arial" pitchFamily="34" charset="0"/>
              <a:buChar char="•"/>
            </a:pPr>
            <a:r>
              <a:rPr lang="en-US" sz="2800" smtClean="0">
                <a:solidFill>
                  <a:schemeClr val="accent1"/>
                </a:solidFill>
              </a:rPr>
              <a:t>For </a:t>
            </a:r>
            <a:r>
              <a:rPr lang="en-US" sz="2800" dirty="0">
                <a:solidFill>
                  <a:schemeClr val="accent1"/>
                </a:solidFill>
              </a:rPr>
              <a:t>procedures requiring extensive reconstruction the technique is modified to meet the technological limitations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Robotic Pancreas Resections</a:t>
            </a:r>
          </a:p>
        </p:txBody>
      </p:sp>
      <p:sp>
        <p:nvSpPr>
          <p:cNvPr id="77827" name="Rectangle 6"/>
          <p:cNvSpPr>
            <a:spLocks noGrp="1" noChangeArrowheads="1"/>
          </p:cNvSpPr>
          <p:nvPr>
            <p:ph idx="1"/>
          </p:nvPr>
        </p:nvSpPr>
        <p:spPr>
          <a:xfrm>
            <a:off x="457200" y="1676400"/>
            <a:ext cx="822960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FFFF00"/>
                </a:solidFill>
              </a:rPr>
              <a:t>Advantages of Robotic Surgery</a:t>
            </a:r>
          </a:p>
          <a:p>
            <a:pPr lvl="1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Magnification 20x-30x</a:t>
            </a:r>
          </a:p>
          <a:p>
            <a:pPr lvl="1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Near 360 degrees  range of motion in instruments</a:t>
            </a:r>
          </a:p>
          <a:p>
            <a:pPr lvl="1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Elimination of tremor / improved dexterity</a:t>
            </a:r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Stereotactic binocular vision—its 3D like Avatar!</a:t>
            </a:r>
          </a:p>
          <a:p>
            <a:pPr eaLnBrk="1" hangingPunct="1"/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77828" name="Line 4"/>
          <p:cNvSpPr>
            <a:spLocks noChangeShapeType="1"/>
          </p:cNvSpPr>
          <p:nvPr/>
        </p:nvSpPr>
        <p:spPr bwMode="auto">
          <a:xfrm>
            <a:off x="0" y="1447800"/>
            <a:ext cx="91440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/>
          </p:cNvSpPr>
          <p:nvPr>
            <p:ph type="title"/>
          </p:nvPr>
        </p:nvSpPr>
        <p:spPr bwMode="auto">
          <a:xfrm>
            <a:off x="990600" y="274638"/>
            <a:ext cx="7391400" cy="1143000"/>
          </a:xfrm>
        </p:spPr>
        <p:txBody>
          <a:bodyPr/>
          <a:lstStyle/>
          <a:p>
            <a:pPr eaLnBrk="1" hangingPunct="1"/>
            <a:r>
              <a:rPr lang="en-US" sz="3400" dirty="0" smtClean="0">
                <a:ln>
                  <a:noFill/>
                </a:ln>
                <a:effectLst/>
              </a:rPr>
              <a:t>Goals of Robotic Pancreas Program at UPMC</a:t>
            </a:r>
          </a:p>
        </p:txBody>
      </p:sp>
      <p:sp>
        <p:nvSpPr>
          <p:cNvPr id="78851" name="Rectangle 3"/>
          <p:cNvSpPr>
            <a:spLocks noGrp="1"/>
          </p:cNvSpPr>
          <p:nvPr>
            <p:ph type="body" idx="1"/>
          </p:nvPr>
        </p:nvSpPr>
        <p:spPr>
          <a:xfrm>
            <a:off x="762000" y="1524000"/>
            <a:ext cx="7696200" cy="4953000"/>
          </a:xfrm>
        </p:spPr>
        <p:txBody>
          <a:bodyPr/>
          <a:lstStyle/>
          <a:p>
            <a:pPr eaLnBrk="1" hangingPunct="1"/>
            <a:r>
              <a:rPr lang="en-US" dirty="0" smtClean="0"/>
              <a:t>Major objectives</a:t>
            </a:r>
          </a:p>
          <a:p>
            <a:pPr lvl="1" eaLnBrk="1" hangingPunct="1"/>
            <a:r>
              <a:rPr lang="en-US" dirty="0" smtClean="0"/>
              <a:t>Reproduce open technique and outcomes</a:t>
            </a:r>
          </a:p>
          <a:p>
            <a:pPr lvl="1" eaLnBrk="1" hangingPunct="1"/>
            <a:r>
              <a:rPr lang="en-US" dirty="0" smtClean="0"/>
              <a:t>Widely applicable</a:t>
            </a:r>
          </a:p>
          <a:p>
            <a:pPr lvl="1" eaLnBrk="1" hangingPunct="1"/>
            <a:r>
              <a:rPr lang="en-US" dirty="0" smtClean="0"/>
              <a:t>Quality Assurance</a:t>
            </a:r>
          </a:p>
          <a:p>
            <a:pPr eaLnBrk="1" hangingPunct="1"/>
            <a:r>
              <a:rPr lang="en-US" dirty="0" smtClean="0"/>
              <a:t> Rule out Disadvantages</a:t>
            </a:r>
          </a:p>
          <a:p>
            <a:pPr lvl="1" eaLnBrk="1" hangingPunct="1"/>
            <a:r>
              <a:rPr lang="en-US" dirty="0" smtClean="0"/>
              <a:t>Equivalent safety?</a:t>
            </a:r>
          </a:p>
          <a:p>
            <a:pPr lvl="1" eaLnBrk="1" hangingPunct="1"/>
            <a:r>
              <a:rPr lang="en-US" dirty="0" smtClean="0"/>
              <a:t>Learning curve and time investment</a:t>
            </a:r>
          </a:p>
          <a:p>
            <a:pPr eaLnBrk="1" hangingPunct="1"/>
            <a:r>
              <a:rPr lang="en-US" dirty="0" smtClean="0"/>
              <a:t>Explore Potential Advantages</a:t>
            </a:r>
          </a:p>
          <a:p>
            <a:pPr lvl="1" eaLnBrk="1" hangingPunct="1"/>
            <a:r>
              <a:rPr lang="en-US" dirty="0" smtClean="0"/>
              <a:t>Decrease </a:t>
            </a:r>
            <a:r>
              <a:rPr lang="en-US" dirty="0" err="1" smtClean="0"/>
              <a:t>peri</a:t>
            </a:r>
            <a:r>
              <a:rPr lang="en-US" dirty="0" smtClean="0"/>
              <a:t>-operative morbidity/blood transfusions</a:t>
            </a:r>
          </a:p>
          <a:p>
            <a:pPr lvl="1" eaLnBrk="1" hangingPunct="1"/>
            <a:r>
              <a:rPr lang="en-US" dirty="0" smtClean="0"/>
              <a:t>Earlier  adjuvant chemotherapy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 UPMC Robotic Pancreas Program</a:t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9/17/2011</a:t>
            </a:r>
          </a:p>
        </p:txBody>
      </p:sp>
      <p:sp>
        <p:nvSpPr>
          <p:cNvPr id="88067" name="Rectangle 4"/>
          <p:cNvSpPr>
            <a:spLocks noChangeArrowheads="1"/>
          </p:cNvSpPr>
          <p:nvPr/>
        </p:nvSpPr>
        <p:spPr bwMode="auto">
          <a:xfrm>
            <a:off x="457200" y="228600"/>
            <a:ext cx="8229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88077" name="Line 26"/>
          <p:cNvSpPr>
            <a:spLocks noChangeShapeType="1"/>
          </p:cNvSpPr>
          <p:nvPr/>
        </p:nvSpPr>
        <p:spPr bwMode="auto">
          <a:xfrm>
            <a:off x="304800" y="1447800"/>
            <a:ext cx="91440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2" descr="Between October 2008 and May 2011, 71 robotic complex robotic pancreatic resections and reconstructions were attempted. 65 patients underwent a Robotic assisted  non pylorus preserving and pyloris preserving pancreaticouduodenectomy denoted here as RAPD, 4 patients underwent robotic assisted central pancreatectomy, and 2 patients underwent a robotic frey procedure.&#10;"/>
          <p:cNvGrpSpPr/>
          <p:nvPr/>
        </p:nvGrpSpPr>
        <p:grpSpPr>
          <a:xfrm>
            <a:off x="228600" y="1752600"/>
            <a:ext cx="8610600" cy="3429000"/>
            <a:chOff x="228600" y="1752600"/>
            <a:chExt cx="8610600" cy="3429000"/>
          </a:xfrm>
        </p:grpSpPr>
        <p:sp>
          <p:nvSpPr>
            <p:cNvPr id="88068" name="Text Box 8"/>
            <p:cNvSpPr txBox="1">
              <a:spLocks noChangeArrowheads="1"/>
            </p:cNvSpPr>
            <p:nvPr/>
          </p:nvSpPr>
          <p:spPr bwMode="auto">
            <a:xfrm>
              <a:off x="3505200" y="2286000"/>
              <a:ext cx="1539875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88069" name="AutoShape 11"/>
            <p:cNvSpPr>
              <a:spLocks noChangeArrowheads="1"/>
            </p:cNvSpPr>
            <p:nvPr/>
          </p:nvSpPr>
          <p:spPr bwMode="auto">
            <a:xfrm>
              <a:off x="2362200" y="1752600"/>
              <a:ext cx="4191000" cy="1295400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sz="2000" b="1" dirty="0" smtClean="0"/>
                <a:t>N=195</a:t>
              </a:r>
              <a:endParaRPr lang="en-US" sz="2000" b="1" dirty="0"/>
            </a:p>
          </p:txBody>
        </p:sp>
        <p:sp>
          <p:nvSpPr>
            <p:cNvPr id="6151" name="AutoShape 13"/>
            <p:cNvSpPr>
              <a:spLocks noChangeArrowheads="1"/>
            </p:cNvSpPr>
            <p:nvPr/>
          </p:nvSpPr>
          <p:spPr bwMode="auto">
            <a:xfrm>
              <a:off x="228600" y="4419600"/>
              <a:ext cx="1600200" cy="685800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dirty="0"/>
                <a:t>RAPD </a:t>
              </a:r>
              <a:r>
                <a:rPr lang="en-US" dirty="0" smtClean="0"/>
                <a:t>N=85</a:t>
              </a:r>
              <a:endParaRPr lang="en-US" dirty="0"/>
            </a:p>
          </p:txBody>
        </p:sp>
        <p:sp>
          <p:nvSpPr>
            <p:cNvPr id="88071" name="AutoShape 14"/>
            <p:cNvSpPr>
              <a:spLocks noChangeArrowheads="1"/>
            </p:cNvSpPr>
            <p:nvPr/>
          </p:nvSpPr>
          <p:spPr bwMode="auto">
            <a:xfrm>
              <a:off x="7391400" y="4419600"/>
              <a:ext cx="1447800" cy="685800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dirty="0"/>
                <a:t>RAF N=2</a:t>
              </a:r>
            </a:p>
          </p:txBody>
        </p:sp>
        <p:sp>
          <p:nvSpPr>
            <p:cNvPr id="88072" name="AutoShape 15"/>
            <p:cNvSpPr>
              <a:spLocks noChangeArrowheads="1"/>
            </p:cNvSpPr>
            <p:nvPr/>
          </p:nvSpPr>
          <p:spPr bwMode="auto">
            <a:xfrm>
              <a:off x="5638800" y="4419600"/>
              <a:ext cx="1371600" cy="760413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dirty="0"/>
                <a:t>RADP </a:t>
              </a:r>
              <a:r>
                <a:rPr lang="en-US" dirty="0" smtClean="0"/>
                <a:t>N=60</a:t>
              </a:r>
              <a:endParaRPr lang="en-US" dirty="0"/>
            </a:p>
          </p:txBody>
        </p:sp>
        <p:sp>
          <p:nvSpPr>
            <p:cNvPr id="88073" name="Line 16"/>
            <p:cNvSpPr>
              <a:spLocks noChangeShapeType="1"/>
            </p:cNvSpPr>
            <p:nvPr/>
          </p:nvSpPr>
          <p:spPr bwMode="auto">
            <a:xfrm>
              <a:off x="3048000" y="3200400"/>
              <a:ext cx="0" cy="83820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74" name="Line 17"/>
            <p:cNvSpPr>
              <a:spLocks noChangeShapeType="1"/>
            </p:cNvSpPr>
            <p:nvPr/>
          </p:nvSpPr>
          <p:spPr bwMode="auto">
            <a:xfrm flipH="1">
              <a:off x="1447800" y="3276600"/>
              <a:ext cx="914400" cy="76200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75" name="Line 18"/>
            <p:cNvSpPr>
              <a:spLocks noChangeShapeType="1"/>
            </p:cNvSpPr>
            <p:nvPr/>
          </p:nvSpPr>
          <p:spPr bwMode="auto">
            <a:xfrm>
              <a:off x="6858000" y="3352800"/>
              <a:ext cx="1066800" cy="76200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79" name="Line 16"/>
            <p:cNvSpPr>
              <a:spLocks noChangeShapeType="1"/>
            </p:cNvSpPr>
            <p:nvPr/>
          </p:nvSpPr>
          <p:spPr bwMode="auto">
            <a:xfrm>
              <a:off x="6096000" y="3352800"/>
              <a:ext cx="0" cy="83820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80" name="AutoShape 15"/>
            <p:cNvSpPr>
              <a:spLocks noChangeArrowheads="1"/>
            </p:cNvSpPr>
            <p:nvPr/>
          </p:nvSpPr>
          <p:spPr bwMode="auto">
            <a:xfrm>
              <a:off x="2057400" y="4419600"/>
              <a:ext cx="1524000" cy="685800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dirty="0"/>
                <a:t>RACP </a:t>
              </a:r>
              <a:r>
                <a:rPr lang="en-US" dirty="0" smtClean="0"/>
                <a:t>N=43</a:t>
              </a:r>
              <a:endParaRPr lang="en-US" dirty="0"/>
            </a:p>
          </p:txBody>
        </p:sp>
        <p:sp>
          <p:nvSpPr>
            <p:cNvPr id="17" name="AutoShape 14"/>
            <p:cNvSpPr>
              <a:spLocks noChangeArrowheads="1"/>
            </p:cNvSpPr>
            <p:nvPr/>
          </p:nvSpPr>
          <p:spPr bwMode="auto">
            <a:xfrm>
              <a:off x="3886200" y="4419600"/>
              <a:ext cx="1447800" cy="762000"/>
            </a:xfrm>
            <a:prstGeom prst="flowChartProcess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dirty="0" smtClean="0"/>
                <a:t>RATP  N=5 </a:t>
              </a:r>
              <a:endParaRPr lang="en-US" dirty="0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4572000" y="3276600"/>
              <a:ext cx="0" cy="83820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Oval 1"/>
          <p:cNvSpPr/>
          <p:nvPr/>
        </p:nvSpPr>
        <p:spPr>
          <a:xfrm rot="19097784">
            <a:off x="4658718" y="1129122"/>
            <a:ext cx="1981200" cy="49328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JM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FF00"/>
      </a:accent1>
      <a:accent2>
        <a:srgbClr val="FFFFFF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00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7945</TotalTime>
  <Words>842</Words>
  <Application>Microsoft Office PowerPoint</Application>
  <PresentationFormat>On-screen Show (4:3)</PresentationFormat>
  <Paragraphs>168</Paragraphs>
  <Slides>39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Apex</vt:lpstr>
      <vt:lpstr>Document</vt:lpstr>
      <vt:lpstr>Improving Patient Centered Outcomes in Pancreatic Cancer   </vt:lpstr>
      <vt:lpstr>Improving Patient Centered Outcomes in Pancreatic Surgery</vt:lpstr>
      <vt:lpstr>Patient Centered Outcomes in Pancreatic Surgery</vt:lpstr>
      <vt:lpstr>Why develop a minimally invasive approach to Pancreas?</vt:lpstr>
      <vt:lpstr>Why develop a minimally invasive approach to Pancreas?</vt:lpstr>
      <vt:lpstr>Laparoscopic PD</vt:lpstr>
      <vt:lpstr>Robotic Pancreas Resections</vt:lpstr>
      <vt:lpstr>Goals of Robotic Pancreas Program at UPMC</vt:lpstr>
      <vt:lpstr> UPMC Robotic Pancreas Program 9/17/2011</vt:lpstr>
      <vt:lpstr>ROBOT-ASSISTED MINIMALLY-INVASIVE DISTAL PANCREATECTOMY IS SUPERIOR TO THE LAPAROSCOPIC TECHNIQUE   </vt:lpstr>
      <vt:lpstr>Methods</vt:lpstr>
      <vt:lpstr>Slide 12</vt:lpstr>
      <vt:lpstr>Slide 13</vt:lpstr>
      <vt:lpstr>Slide 14</vt:lpstr>
      <vt:lpstr>Slide 15</vt:lpstr>
      <vt:lpstr>Slide 16</vt:lpstr>
      <vt:lpstr>Comparison of Robotic (RADP) and Laparoscopic  (LDP) Approach to Distal Pancreatectomy </vt:lpstr>
      <vt:lpstr> UPMC Robotic Pancreas Program 9/17/2011</vt:lpstr>
      <vt:lpstr>Slide 19</vt:lpstr>
      <vt:lpstr>Slide 20</vt:lpstr>
      <vt:lpstr>Slide 21</vt:lpstr>
      <vt:lpstr>Slide 22</vt:lpstr>
      <vt:lpstr>Slide 23</vt:lpstr>
      <vt:lpstr>Slide 24</vt:lpstr>
      <vt:lpstr>Conclusions:</vt:lpstr>
      <vt:lpstr>Minimally Invasive Pancreatic Surgery Consortium  (MIPSC)</vt:lpstr>
      <vt:lpstr>UPMC Pancreatic Cancer Program</vt:lpstr>
      <vt:lpstr> RAPD Set up</vt:lpstr>
      <vt:lpstr>Tying it all together…</vt:lpstr>
      <vt:lpstr>Case Presentation </vt:lpstr>
      <vt:lpstr>Case Presentation </vt:lpstr>
      <vt:lpstr>Case Presentation </vt:lpstr>
      <vt:lpstr>Case Presentation </vt:lpstr>
      <vt:lpstr>Case Presentation : #2</vt:lpstr>
      <vt:lpstr>Slide 35</vt:lpstr>
      <vt:lpstr>Case Presentation : #2</vt:lpstr>
      <vt:lpstr>Slide 37</vt:lpstr>
      <vt:lpstr>Case Presentation : #2</vt:lpstr>
      <vt:lpstr>   Case Presentation : #2</vt:lpstr>
    </vt:vector>
  </TitlesOfParts>
  <Company>UPMC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moseraj</dc:creator>
  <cp:lastModifiedBy>DHHS</cp:lastModifiedBy>
  <cp:revision>682</cp:revision>
  <dcterms:created xsi:type="dcterms:W3CDTF">2010-04-11T00:19:03Z</dcterms:created>
  <dcterms:modified xsi:type="dcterms:W3CDTF">2011-12-22T19:24:14Z</dcterms:modified>
</cp:coreProperties>
</file>