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2" r:id="rId1"/>
  </p:sldMasterIdLst>
  <p:notesMasterIdLst>
    <p:notesMasterId r:id="rId29"/>
  </p:notesMasterIdLst>
  <p:handoutMasterIdLst>
    <p:handoutMasterId r:id="rId30"/>
  </p:handoutMasterIdLst>
  <p:sldIdLst>
    <p:sldId id="320" r:id="rId2"/>
    <p:sldId id="482" r:id="rId3"/>
    <p:sldId id="522" r:id="rId4"/>
    <p:sldId id="491" r:id="rId5"/>
    <p:sldId id="511" r:id="rId6"/>
    <p:sldId id="512" r:id="rId7"/>
    <p:sldId id="513" r:id="rId8"/>
    <p:sldId id="514" r:id="rId9"/>
    <p:sldId id="523" r:id="rId10"/>
    <p:sldId id="518" r:id="rId11"/>
    <p:sldId id="441" r:id="rId12"/>
    <p:sldId id="515" r:id="rId13"/>
    <p:sldId id="510" r:id="rId14"/>
    <p:sldId id="490" r:id="rId15"/>
    <p:sldId id="499" r:id="rId16"/>
    <p:sldId id="496" r:id="rId17"/>
    <p:sldId id="508" r:id="rId18"/>
    <p:sldId id="492" r:id="rId19"/>
    <p:sldId id="493" r:id="rId20"/>
    <p:sldId id="505" r:id="rId21"/>
    <p:sldId id="516" r:id="rId22"/>
    <p:sldId id="519" r:id="rId23"/>
    <p:sldId id="521" r:id="rId24"/>
    <p:sldId id="486" r:id="rId25"/>
    <p:sldId id="517" r:id="rId26"/>
    <p:sldId id="520" r:id="rId27"/>
    <p:sldId id="525" r:id="rId28"/>
  </p:sldIdLst>
  <p:sldSz cx="9144000" cy="6858000" type="screen4x3"/>
  <p:notesSz cx="7162800" cy="9448800"/>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mn-cs"/>
      </a:defRPr>
    </a:lvl1pPr>
    <a:lvl2pPr marL="457200" algn="l" rtl="0" eaLnBrk="0" fontAlgn="base" hangingPunct="0">
      <a:spcBef>
        <a:spcPct val="0"/>
      </a:spcBef>
      <a:spcAft>
        <a:spcPct val="0"/>
      </a:spcAft>
      <a:defRPr kern="1200">
        <a:solidFill>
          <a:schemeClr val="tx1"/>
        </a:solidFill>
        <a:latin typeface="Arial" pitchFamily="34" charset="0"/>
        <a:ea typeface="+mn-ea"/>
        <a:cs typeface="+mn-cs"/>
      </a:defRPr>
    </a:lvl2pPr>
    <a:lvl3pPr marL="914400" algn="l" rtl="0" eaLnBrk="0" fontAlgn="base" hangingPunct="0">
      <a:spcBef>
        <a:spcPct val="0"/>
      </a:spcBef>
      <a:spcAft>
        <a:spcPct val="0"/>
      </a:spcAft>
      <a:defRPr kern="1200">
        <a:solidFill>
          <a:schemeClr val="tx1"/>
        </a:solidFill>
        <a:latin typeface="Arial"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77AB4"/>
    <a:srgbClr val="B60231"/>
    <a:srgbClr val="CE0031"/>
    <a:srgbClr val="BFE3E7"/>
    <a:srgbClr val="FFFFFF"/>
    <a:srgbClr val="909D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p:cViewPr varScale="1">
        <p:scale>
          <a:sx n="127" d="100"/>
          <a:sy n="127" d="100"/>
        </p:scale>
        <p:origin x="-216" y="-112"/>
      </p:cViewPr>
      <p:guideLst>
        <p:guide orient="horz" pos="2160"/>
        <p:guide pos="1680"/>
      </p:guideLst>
    </p:cSldViewPr>
  </p:slideViewPr>
  <p:outlineViewPr>
    <p:cViewPr>
      <p:scale>
        <a:sx n="33" d="100"/>
        <a:sy n="33" d="100"/>
      </p:scale>
      <p:origin x="0" y="22912"/>
    </p:cViewPr>
  </p:outlineViewPr>
  <p:notesTextViewPr>
    <p:cViewPr>
      <p:scale>
        <a:sx n="100" d="100"/>
        <a:sy n="100" d="100"/>
      </p:scale>
      <p:origin x="0" y="0"/>
    </p:cViewPr>
  </p:notesTextViewPr>
  <p:sorterViewPr>
    <p:cViewPr>
      <p:scale>
        <a:sx n="66" d="100"/>
        <a:sy n="66" d="100"/>
      </p:scale>
      <p:origin x="0" y="138"/>
    </p:cViewPr>
  </p:sorterViewPr>
  <p:notesViewPr>
    <p:cSldViewPr>
      <p:cViewPr varScale="1">
        <p:scale>
          <a:sx n="55" d="100"/>
          <a:sy n="55" d="100"/>
        </p:scale>
        <p:origin x="-1836" y="-90"/>
      </p:cViewPr>
      <p:guideLst>
        <p:guide orient="horz" pos="2976"/>
        <p:guide pos="2256"/>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commentAuthors" Target="commentAuthor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105150" cy="473075"/>
          </a:xfrm>
          <a:prstGeom prst="rect">
            <a:avLst/>
          </a:prstGeom>
          <a:noFill/>
          <a:ln w="9525">
            <a:noFill/>
            <a:miter lim="800000"/>
            <a:headEnd/>
            <a:tailEnd/>
          </a:ln>
          <a:effectLst/>
        </p:spPr>
        <p:txBody>
          <a:bodyPr vert="horz" wrap="square" lIns="94645" tIns="47322" rIns="94645" bIns="47322" numCol="1" anchor="t" anchorCtr="0" compatLnSpc="1">
            <a:prstTxWarp prst="textNoShape">
              <a:avLst/>
            </a:prstTxWarp>
          </a:bodyPr>
          <a:lstStyle>
            <a:lvl1pPr defTabSz="946569">
              <a:defRPr sz="1200">
                <a:latin typeface="Times New Roman" pitchFamily="18" charset="0"/>
              </a:defRPr>
            </a:lvl1pPr>
          </a:lstStyle>
          <a:p>
            <a:pPr>
              <a:defRPr/>
            </a:pPr>
            <a:endParaRPr lang="en-US" dirty="0"/>
          </a:p>
        </p:txBody>
      </p:sp>
      <p:sp>
        <p:nvSpPr>
          <p:cNvPr id="18435" name="Rectangle 3"/>
          <p:cNvSpPr>
            <a:spLocks noGrp="1" noChangeArrowheads="1"/>
          </p:cNvSpPr>
          <p:nvPr>
            <p:ph type="dt" sz="quarter" idx="1"/>
          </p:nvPr>
        </p:nvSpPr>
        <p:spPr bwMode="auto">
          <a:xfrm>
            <a:off x="4057650" y="0"/>
            <a:ext cx="3105150" cy="473075"/>
          </a:xfrm>
          <a:prstGeom prst="rect">
            <a:avLst/>
          </a:prstGeom>
          <a:noFill/>
          <a:ln w="9525">
            <a:noFill/>
            <a:miter lim="800000"/>
            <a:headEnd/>
            <a:tailEnd/>
          </a:ln>
          <a:effectLst/>
        </p:spPr>
        <p:txBody>
          <a:bodyPr vert="horz" wrap="square" lIns="94645" tIns="47322" rIns="94645" bIns="47322" numCol="1" anchor="t" anchorCtr="0" compatLnSpc="1">
            <a:prstTxWarp prst="textNoShape">
              <a:avLst/>
            </a:prstTxWarp>
          </a:bodyPr>
          <a:lstStyle>
            <a:lvl1pPr algn="r" defTabSz="946569">
              <a:defRPr sz="1200">
                <a:latin typeface="Times New Roman" pitchFamily="18" charset="0"/>
              </a:defRPr>
            </a:lvl1pPr>
          </a:lstStyle>
          <a:p>
            <a:pPr>
              <a:defRPr/>
            </a:pPr>
            <a:endParaRPr lang="en-US" dirty="0"/>
          </a:p>
        </p:txBody>
      </p:sp>
      <p:sp>
        <p:nvSpPr>
          <p:cNvPr id="18436" name="Rectangle 4"/>
          <p:cNvSpPr>
            <a:spLocks noGrp="1" noChangeArrowheads="1"/>
          </p:cNvSpPr>
          <p:nvPr>
            <p:ph type="ftr" sz="quarter" idx="2"/>
          </p:nvPr>
        </p:nvSpPr>
        <p:spPr bwMode="auto">
          <a:xfrm>
            <a:off x="0" y="8975725"/>
            <a:ext cx="3105150" cy="473075"/>
          </a:xfrm>
          <a:prstGeom prst="rect">
            <a:avLst/>
          </a:prstGeom>
          <a:noFill/>
          <a:ln w="9525">
            <a:noFill/>
            <a:miter lim="800000"/>
            <a:headEnd/>
            <a:tailEnd/>
          </a:ln>
          <a:effectLst/>
        </p:spPr>
        <p:txBody>
          <a:bodyPr vert="horz" wrap="square" lIns="94645" tIns="47322" rIns="94645" bIns="47322" numCol="1" anchor="b" anchorCtr="0" compatLnSpc="1">
            <a:prstTxWarp prst="textNoShape">
              <a:avLst/>
            </a:prstTxWarp>
          </a:bodyPr>
          <a:lstStyle>
            <a:lvl1pPr defTabSz="946569">
              <a:defRPr sz="1200">
                <a:latin typeface="Times New Roman" pitchFamily="18" charset="0"/>
              </a:defRPr>
            </a:lvl1pPr>
          </a:lstStyle>
          <a:p>
            <a:pPr>
              <a:defRPr/>
            </a:pPr>
            <a:endParaRPr lang="en-US" dirty="0"/>
          </a:p>
        </p:txBody>
      </p:sp>
      <p:sp>
        <p:nvSpPr>
          <p:cNvPr id="18437" name="Rectangle 5"/>
          <p:cNvSpPr>
            <a:spLocks noGrp="1" noChangeArrowheads="1"/>
          </p:cNvSpPr>
          <p:nvPr>
            <p:ph type="sldNum" sz="quarter" idx="3"/>
          </p:nvPr>
        </p:nvSpPr>
        <p:spPr bwMode="auto">
          <a:xfrm>
            <a:off x="4057650" y="8975725"/>
            <a:ext cx="3105150" cy="473075"/>
          </a:xfrm>
          <a:prstGeom prst="rect">
            <a:avLst/>
          </a:prstGeom>
          <a:noFill/>
          <a:ln w="9525">
            <a:noFill/>
            <a:miter lim="800000"/>
            <a:headEnd/>
            <a:tailEnd/>
          </a:ln>
          <a:effectLst/>
        </p:spPr>
        <p:txBody>
          <a:bodyPr vert="horz" wrap="square" lIns="94645" tIns="47322" rIns="94645" bIns="47322" numCol="1" anchor="b" anchorCtr="0" compatLnSpc="1">
            <a:prstTxWarp prst="textNoShape">
              <a:avLst/>
            </a:prstTxWarp>
          </a:bodyPr>
          <a:lstStyle>
            <a:lvl1pPr algn="r" defTabSz="946569">
              <a:defRPr sz="1200">
                <a:latin typeface="Times New Roman" pitchFamily="18" charset="0"/>
              </a:defRPr>
            </a:lvl1pPr>
          </a:lstStyle>
          <a:p>
            <a:pPr>
              <a:defRPr/>
            </a:pPr>
            <a:fld id="{CBF2E6AE-FF29-41F0-8D16-59F60D13A97B}" type="slidenum">
              <a:rPr lang="en-US"/>
              <a:pPr>
                <a:defRPr/>
              </a:pPr>
              <a:t>‹#›</a:t>
            </a:fld>
            <a:endParaRPr lang="en-US" dirty="0"/>
          </a:p>
        </p:txBody>
      </p:sp>
    </p:spTree>
    <p:extLst>
      <p:ext uri="{BB962C8B-B14F-4D97-AF65-F5344CB8AC3E}">
        <p14:creationId xmlns:p14="http://schemas.microsoft.com/office/powerpoint/2010/main" val="10557375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3105150" cy="473075"/>
          </a:xfrm>
          <a:prstGeom prst="rect">
            <a:avLst/>
          </a:prstGeom>
          <a:noFill/>
          <a:ln w="9525">
            <a:noFill/>
            <a:miter lim="800000"/>
            <a:headEnd/>
            <a:tailEnd/>
          </a:ln>
          <a:effectLst/>
        </p:spPr>
        <p:txBody>
          <a:bodyPr vert="horz" wrap="square" lIns="94645" tIns="47322" rIns="94645" bIns="47322" numCol="1" anchor="t" anchorCtr="0" compatLnSpc="1">
            <a:prstTxWarp prst="textNoShape">
              <a:avLst/>
            </a:prstTxWarp>
          </a:bodyPr>
          <a:lstStyle>
            <a:lvl1pPr defTabSz="946569">
              <a:defRPr sz="1200">
                <a:latin typeface="Times New Roman" pitchFamily="18" charset="0"/>
              </a:defRPr>
            </a:lvl1pPr>
          </a:lstStyle>
          <a:p>
            <a:pPr>
              <a:defRPr/>
            </a:pPr>
            <a:endParaRPr lang="en-US" dirty="0"/>
          </a:p>
        </p:txBody>
      </p:sp>
      <p:sp>
        <p:nvSpPr>
          <p:cNvPr id="33795" name="Rectangle 3"/>
          <p:cNvSpPr>
            <a:spLocks noGrp="1" noChangeArrowheads="1"/>
          </p:cNvSpPr>
          <p:nvPr>
            <p:ph type="dt" idx="1"/>
          </p:nvPr>
        </p:nvSpPr>
        <p:spPr bwMode="auto">
          <a:xfrm>
            <a:off x="4057650" y="0"/>
            <a:ext cx="3105150" cy="473075"/>
          </a:xfrm>
          <a:prstGeom prst="rect">
            <a:avLst/>
          </a:prstGeom>
          <a:noFill/>
          <a:ln w="9525">
            <a:noFill/>
            <a:miter lim="800000"/>
            <a:headEnd/>
            <a:tailEnd/>
          </a:ln>
          <a:effectLst/>
        </p:spPr>
        <p:txBody>
          <a:bodyPr vert="horz" wrap="square" lIns="94645" tIns="47322" rIns="94645" bIns="47322" numCol="1" anchor="t" anchorCtr="0" compatLnSpc="1">
            <a:prstTxWarp prst="textNoShape">
              <a:avLst/>
            </a:prstTxWarp>
          </a:bodyPr>
          <a:lstStyle>
            <a:lvl1pPr algn="r" defTabSz="946569">
              <a:defRPr sz="1200">
                <a:latin typeface="Times New Roman" pitchFamily="18" charset="0"/>
              </a:defRPr>
            </a:lvl1pPr>
          </a:lstStyle>
          <a:p>
            <a:pPr>
              <a:defRPr/>
            </a:pPr>
            <a:endParaRPr lang="en-US" dirty="0"/>
          </a:p>
        </p:txBody>
      </p:sp>
      <p:sp>
        <p:nvSpPr>
          <p:cNvPr id="45060" name="Rectangle 4"/>
          <p:cNvSpPr>
            <a:spLocks noGrp="1" noRot="1" noChangeAspect="1" noChangeArrowheads="1" noTextEdit="1"/>
          </p:cNvSpPr>
          <p:nvPr>
            <p:ph type="sldImg" idx="2"/>
          </p:nvPr>
        </p:nvSpPr>
        <p:spPr bwMode="auto">
          <a:xfrm>
            <a:off x="1219200" y="708025"/>
            <a:ext cx="4724400" cy="3543300"/>
          </a:xfrm>
          <a:prstGeom prst="rect">
            <a:avLst/>
          </a:prstGeom>
          <a:noFill/>
          <a:ln w="9525">
            <a:solidFill>
              <a:srgbClr val="000000"/>
            </a:solidFill>
            <a:miter lim="800000"/>
            <a:headEnd/>
            <a:tailEnd/>
          </a:ln>
        </p:spPr>
      </p:sp>
      <p:sp>
        <p:nvSpPr>
          <p:cNvPr id="33797" name="Rectangle 5"/>
          <p:cNvSpPr>
            <a:spLocks noGrp="1" noChangeArrowheads="1"/>
          </p:cNvSpPr>
          <p:nvPr>
            <p:ph type="body" sz="quarter" idx="3"/>
          </p:nvPr>
        </p:nvSpPr>
        <p:spPr bwMode="auto">
          <a:xfrm>
            <a:off x="955675" y="4489450"/>
            <a:ext cx="5251450" cy="4251325"/>
          </a:xfrm>
          <a:prstGeom prst="rect">
            <a:avLst/>
          </a:prstGeom>
          <a:noFill/>
          <a:ln w="9525">
            <a:noFill/>
            <a:miter lim="800000"/>
            <a:headEnd/>
            <a:tailEnd/>
          </a:ln>
          <a:effectLst/>
        </p:spPr>
        <p:txBody>
          <a:bodyPr vert="horz" wrap="square" lIns="94645" tIns="47322" rIns="94645" bIns="4732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3798" name="Rectangle 6"/>
          <p:cNvSpPr>
            <a:spLocks noGrp="1" noChangeArrowheads="1"/>
          </p:cNvSpPr>
          <p:nvPr>
            <p:ph type="ftr" sz="quarter" idx="4"/>
          </p:nvPr>
        </p:nvSpPr>
        <p:spPr bwMode="auto">
          <a:xfrm>
            <a:off x="0" y="8975725"/>
            <a:ext cx="3105150" cy="473075"/>
          </a:xfrm>
          <a:prstGeom prst="rect">
            <a:avLst/>
          </a:prstGeom>
          <a:noFill/>
          <a:ln w="9525">
            <a:noFill/>
            <a:miter lim="800000"/>
            <a:headEnd/>
            <a:tailEnd/>
          </a:ln>
          <a:effectLst/>
        </p:spPr>
        <p:txBody>
          <a:bodyPr vert="horz" wrap="square" lIns="94645" tIns="47322" rIns="94645" bIns="47322" numCol="1" anchor="b" anchorCtr="0" compatLnSpc="1">
            <a:prstTxWarp prst="textNoShape">
              <a:avLst/>
            </a:prstTxWarp>
          </a:bodyPr>
          <a:lstStyle>
            <a:lvl1pPr defTabSz="946569">
              <a:defRPr sz="1200">
                <a:latin typeface="Times New Roman" pitchFamily="18" charset="0"/>
              </a:defRPr>
            </a:lvl1pPr>
          </a:lstStyle>
          <a:p>
            <a:pPr>
              <a:defRPr/>
            </a:pPr>
            <a:endParaRPr lang="en-US" dirty="0"/>
          </a:p>
        </p:txBody>
      </p:sp>
      <p:sp>
        <p:nvSpPr>
          <p:cNvPr id="33799" name="Rectangle 7"/>
          <p:cNvSpPr>
            <a:spLocks noGrp="1" noChangeArrowheads="1"/>
          </p:cNvSpPr>
          <p:nvPr>
            <p:ph type="sldNum" sz="quarter" idx="5"/>
          </p:nvPr>
        </p:nvSpPr>
        <p:spPr bwMode="auto">
          <a:xfrm>
            <a:off x="4057650" y="8975725"/>
            <a:ext cx="3105150" cy="473075"/>
          </a:xfrm>
          <a:prstGeom prst="rect">
            <a:avLst/>
          </a:prstGeom>
          <a:noFill/>
          <a:ln w="9525">
            <a:noFill/>
            <a:miter lim="800000"/>
            <a:headEnd/>
            <a:tailEnd/>
          </a:ln>
          <a:effectLst/>
        </p:spPr>
        <p:txBody>
          <a:bodyPr vert="horz" wrap="square" lIns="94645" tIns="47322" rIns="94645" bIns="47322" numCol="1" anchor="b" anchorCtr="0" compatLnSpc="1">
            <a:prstTxWarp prst="textNoShape">
              <a:avLst/>
            </a:prstTxWarp>
          </a:bodyPr>
          <a:lstStyle>
            <a:lvl1pPr algn="r" defTabSz="946569">
              <a:defRPr sz="1200">
                <a:latin typeface="Times New Roman" pitchFamily="18" charset="0"/>
              </a:defRPr>
            </a:lvl1pPr>
          </a:lstStyle>
          <a:p>
            <a:pPr>
              <a:defRPr/>
            </a:pPr>
            <a:fld id="{BC14C4CA-BEEB-4FCA-8C20-9D38990F4E7D}" type="slidenum">
              <a:rPr lang="en-US"/>
              <a:pPr>
                <a:defRPr/>
              </a:pPr>
              <a:t>‹#›</a:t>
            </a:fld>
            <a:endParaRPr lang="en-US" dirty="0"/>
          </a:p>
        </p:txBody>
      </p:sp>
    </p:spTree>
    <p:extLst>
      <p:ext uri="{BB962C8B-B14F-4D97-AF65-F5344CB8AC3E}">
        <p14:creationId xmlns:p14="http://schemas.microsoft.com/office/powerpoint/2010/main" val="12568943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pPr defTabSz="946150"/>
            <a:fld id="{7827B614-C134-4025-9506-C41094E2D688}" type="slidenum">
              <a:rPr lang="en-US" smtClean="0"/>
              <a:pPr defTabSz="946150"/>
              <a:t>1</a:t>
            </a:fld>
            <a:endParaRPr lang="en-US" dirty="0" smtClean="0"/>
          </a:p>
        </p:txBody>
      </p:sp>
      <p:sp>
        <p:nvSpPr>
          <p:cNvPr id="46083" name="Rectangle 2"/>
          <p:cNvSpPr>
            <a:spLocks noGrp="1" noRot="1" noChangeAspect="1" noChangeArrowheads="1" noTextEdit="1"/>
          </p:cNvSpPr>
          <p:nvPr>
            <p:ph type="sldImg"/>
          </p:nvPr>
        </p:nvSpPr>
        <p:spPr>
          <a:xfrm>
            <a:off x="1220788" y="708025"/>
            <a:ext cx="4724400" cy="3543300"/>
          </a:xfrm>
          <a:ln/>
        </p:spPr>
      </p:sp>
      <p:sp>
        <p:nvSpPr>
          <p:cNvPr id="46084"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C14C4CA-BEEB-4FCA-8C20-9D38990F4E7D}" type="slidenum">
              <a:rPr lang="en-US" smtClean="0"/>
              <a:pPr>
                <a:defRPr/>
              </a:pPr>
              <a:t>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C14C4CA-BEEB-4FCA-8C20-9D38990F4E7D}" type="slidenum">
              <a:rPr lang="en-US" smtClean="0"/>
              <a:pPr>
                <a:defRPr/>
              </a:pPr>
              <a:t>13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C14C4CA-BEEB-4FCA-8C20-9D38990F4E7D}" type="slidenum">
              <a:rPr lang="en-US" smtClean="0"/>
              <a:pPr>
                <a:defRPr/>
              </a:pPr>
              <a:t>15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C14C4CA-BEEB-4FCA-8C20-9D38990F4E7D}" type="slidenum">
              <a:rPr lang="en-US" smtClean="0"/>
              <a:pPr>
                <a:defRPr/>
              </a:pPr>
              <a:t>16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C14C4CA-BEEB-4FCA-8C20-9D38990F4E7D}" type="slidenum">
              <a:rPr lang="en-US" smtClean="0"/>
              <a:pPr>
                <a:defRPr/>
              </a:pPr>
              <a:t>18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C14C4CA-BEEB-4FCA-8C20-9D38990F4E7D}" type="slidenum">
              <a:rPr lang="en-US" smtClean="0"/>
              <a:pPr>
                <a:defRPr/>
              </a:pPr>
              <a:t>19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BC14C4CA-BEEB-4FCA-8C20-9D38990F4E7D}" type="slidenum">
              <a:rPr lang="en-US" smtClean="0"/>
              <a:pPr>
                <a:defRPr/>
              </a:pPr>
              <a:t>22</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BC14C4CA-BEEB-4FCA-8C20-9D38990F4E7D}" type="slidenum">
              <a:rPr lang="en-US" smtClean="0"/>
              <a:pPr>
                <a:defRPr/>
              </a:pPr>
              <a:t>26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Picture 3" descr="CI logo"/>
          <p:cNvPicPr>
            <a:picLocks noChangeAspect="1" noChangeArrowheads="1"/>
          </p:cNvPicPr>
          <p:nvPr/>
        </p:nvPicPr>
        <p:blipFill>
          <a:blip r:embed="rId3" cstate="print"/>
          <a:srcRect l="17360" t="41463" r="17542" b="21286"/>
          <a:stretch>
            <a:fillRect/>
          </a:stretch>
        </p:blipFill>
        <p:spPr bwMode="auto">
          <a:xfrm>
            <a:off x="323850" y="6038850"/>
            <a:ext cx="1143000" cy="533400"/>
          </a:xfrm>
          <a:prstGeom prst="rect">
            <a:avLst/>
          </a:prstGeom>
          <a:noFill/>
          <a:ln w="9525">
            <a:noFill/>
            <a:miter lim="800000"/>
            <a:headEnd/>
            <a:tailEnd/>
          </a:ln>
        </p:spPr>
      </p:pic>
      <p:sp>
        <p:nvSpPr>
          <p:cNvPr id="283650" name="Rectangle 2"/>
          <p:cNvSpPr>
            <a:spLocks noGrp="1" noChangeArrowheads="1"/>
          </p:cNvSpPr>
          <p:nvPr>
            <p:ph type="ctrTitle"/>
          </p:nvPr>
        </p:nvSpPr>
        <p:spPr>
          <a:xfrm>
            <a:off x="2286000" y="1676400"/>
            <a:ext cx="6629400" cy="1470025"/>
          </a:xfrm>
        </p:spPr>
        <p:txBody>
          <a:bodyPr/>
          <a:lstStyle>
            <a:lvl1pPr>
              <a:defRPr/>
            </a:lvl1pPr>
          </a:lstStyle>
          <a:p>
            <a:r>
              <a:rPr lang="en-US"/>
              <a:t>Subtitle/Section divider</a:t>
            </a:r>
          </a:p>
        </p:txBody>
      </p:sp>
      <p:sp>
        <p:nvSpPr>
          <p:cNvPr id="4" name="Rectangle 4"/>
          <p:cNvSpPr>
            <a:spLocks noGrp="1" noChangeArrowheads="1"/>
          </p:cNvSpPr>
          <p:nvPr>
            <p:ph type="sldNum" sz="quarter" idx="10"/>
          </p:nvPr>
        </p:nvSpPr>
        <p:spPr/>
        <p:txBody>
          <a:bodyPr/>
          <a:lstStyle>
            <a:lvl1pPr>
              <a:defRPr/>
            </a:lvl1pPr>
          </a:lstStyle>
          <a:p>
            <a:pPr>
              <a:defRPr/>
            </a:pPr>
            <a:fld id="{AD132543-449F-4C0B-9138-1C640615F72C}"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9755A8F-CBFD-4B25-AAF5-90D285B90B9C}"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38950" y="101600"/>
            <a:ext cx="1619250" cy="32146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81200" y="101600"/>
            <a:ext cx="4705350" cy="32146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D207AF3-684B-47CC-9AF5-12A20653954C}"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o Backgroun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pPr>
              <a:defRPr/>
            </a:pPr>
            <a:fld id="{9307D588-E7BA-41B4-9DD0-E5820CA45443}"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E8C97747-A1F7-4800-A3C6-DCDEA6A56EE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8A76DE00-22E5-4671-8325-15B98F84E7B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81200" y="1981200"/>
            <a:ext cx="3162300" cy="1335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95900" y="1981200"/>
            <a:ext cx="3162300" cy="1335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B26F0E75-EBAC-459B-988D-AD3F5F6B6FF7}"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5AC3F9E9-92D2-4F4B-A549-F05D15A9D673}"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9CDD9C52-3170-4E35-83FC-E21712DF866E}"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FA5ECE02-6A3B-4A8E-9BD4-B339076C1EF3}"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FC98BB4C-F109-4A92-9236-37A34F9460D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697E4C46-7819-4AA0-979C-90E1F9AC9609}"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981200" y="101600"/>
            <a:ext cx="6477000" cy="16891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1981200" y="1981200"/>
            <a:ext cx="6477000" cy="1335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p:txBody>
      </p:sp>
      <p:pic>
        <p:nvPicPr>
          <p:cNvPr id="2052" name="Picture 4" descr="CI logo"/>
          <p:cNvPicPr>
            <a:picLocks noChangeAspect="1" noChangeArrowheads="1"/>
          </p:cNvPicPr>
          <p:nvPr/>
        </p:nvPicPr>
        <p:blipFill>
          <a:blip r:embed="rId15" cstate="print"/>
          <a:srcRect l="17360" t="41463" r="17542" b="21286"/>
          <a:stretch>
            <a:fillRect/>
          </a:stretch>
        </p:blipFill>
        <p:spPr bwMode="auto">
          <a:xfrm>
            <a:off x="323850" y="6038850"/>
            <a:ext cx="1143000" cy="533400"/>
          </a:xfrm>
          <a:prstGeom prst="rect">
            <a:avLst/>
          </a:prstGeom>
          <a:noFill/>
          <a:ln w="9525">
            <a:noFill/>
            <a:miter lim="800000"/>
            <a:headEnd/>
            <a:tailEnd/>
          </a:ln>
        </p:spPr>
      </p:pic>
      <p:sp>
        <p:nvSpPr>
          <p:cNvPr id="282629" name="Rectangle 5"/>
          <p:cNvSpPr>
            <a:spLocks noGrp="1" noChangeArrowheads="1"/>
          </p:cNvSpPr>
          <p:nvPr>
            <p:ph type="sldNum" sz="quarter" idx="4"/>
          </p:nvPr>
        </p:nvSpPr>
        <p:spPr bwMode="auto">
          <a:xfrm>
            <a:off x="8166100" y="6508750"/>
            <a:ext cx="977900" cy="336550"/>
          </a:xfrm>
          <a:prstGeom prst="rect">
            <a:avLst/>
          </a:prstGeom>
          <a:noFill/>
          <a:ln w="9525">
            <a:noFill/>
            <a:miter lim="800000"/>
            <a:headEnd/>
            <a:tailEnd/>
          </a:ln>
          <a:effectLst/>
        </p:spPr>
        <p:txBody>
          <a:bodyPr vert="horz" wrap="square" lIns="137160" tIns="45720" rIns="91440" bIns="45720" numCol="1" anchor="t" anchorCtr="0" compatLnSpc="1">
            <a:prstTxWarp prst="textNoShape">
              <a:avLst/>
            </a:prstTxWarp>
          </a:bodyPr>
          <a:lstStyle>
            <a:lvl1pPr algn="r">
              <a:defRPr sz="1600">
                <a:latin typeface="+mj-lt"/>
              </a:defRPr>
            </a:lvl1pPr>
          </a:lstStyle>
          <a:p>
            <a:pPr>
              <a:defRPr/>
            </a:pPr>
            <a:fld id="{71B1F9D4-2917-46EC-B5FD-76EDD63E65C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13"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4" r:id="rId12"/>
  </p:sldLayoutIdLst>
  <p:hf hdr="0" ftr="0" dt="0"/>
  <p:txStyles>
    <p:titleStyle>
      <a:lvl1pPr algn="l" rtl="0" eaLnBrk="0" fontAlgn="base" hangingPunct="0">
        <a:lnSpc>
          <a:spcPct val="90000"/>
        </a:lnSpc>
        <a:spcBef>
          <a:spcPct val="0"/>
        </a:spcBef>
        <a:spcAft>
          <a:spcPct val="0"/>
        </a:spcAft>
        <a:defRPr sz="4000">
          <a:solidFill>
            <a:schemeClr val="tx2"/>
          </a:solidFill>
          <a:latin typeface="+mj-lt"/>
          <a:ea typeface="+mj-ea"/>
          <a:cs typeface="+mj-cs"/>
        </a:defRPr>
      </a:lvl1pPr>
      <a:lvl2pPr algn="l" rtl="0" eaLnBrk="0" fontAlgn="base" hangingPunct="0">
        <a:lnSpc>
          <a:spcPct val="90000"/>
        </a:lnSpc>
        <a:spcBef>
          <a:spcPct val="0"/>
        </a:spcBef>
        <a:spcAft>
          <a:spcPct val="0"/>
        </a:spcAft>
        <a:defRPr sz="4000">
          <a:solidFill>
            <a:schemeClr val="tx2"/>
          </a:solidFill>
          <a:latin typeface="Times New Roman" pitchFamily="18" charset="0"/>
        </a:defRPr>
      </a:lvl2pPr>
      <a:lvl3pPr algn="l" rtl="0" eaLnBrk="0" fontAlgn="base" hangingPunct="0">
        <a:lnSpc>
          <a:spcPct val="90000"/>
        </a:lnSpc>
        <a:spcBef>
          <a:spcPct val="0"/>
        </a:spcBef>
        <a:spcAft>
          <a:spcPct val="0"/>
        </a:spcAft>
        <a:defRPr sz="4000">
          <a:solidFill>
            <a:schemeClr val="tx2"/>
          </a:solidFill>
          <a:latin typeface="Times New Roman" pitchFamily="18" charset="0"/>
        </a:defRPr>
      </a:lvl3pPr>
      <a:lvl4pPr algn="l" rtl="0" eaLnBrk="0" fontAlgn="base" hangingPunct="0">
        <a:lnSpc>
          <a:spcPct val="90000"/>
        </a:lnSpc>
        <a:spcBef>
          <a:spcPct val="0"/>
        </a:spcBef>
        <a:spcAft>
          <a:spcPct val="0"/>
        </a:spcAft>
        <a:defRPr sz="4000">
          <a:solidFill>
            <a:schemeClr val="tx2"/>
          </a:solidFill>
          <a:latin typeface="Times New Roman" pitchFamily="18" charset="0"/>
        </a:defRPr>
      </a:lvl4pPr>
      <a:lvl5pPr algn="l" rtl="0" eaLnBrk="0" fontAlgn="base" hangingPunct="0">
        <a:lnSpc>
          <a:spcPct val="90000"/>
        </a:lnSpc>
        <a:spcBef>
          <a:spcPct val="0"/>
        </a:spcBef>
        <a:spcAft>
          <a:spcPct val="0"/>
        </a:spcAft>
        <a:defRPr sz="4000">
          <a:solidFill>
            <a:schemeClr val="tx2"/>
          </a:solidFill>
          <a:latin typeface="Times New Roman" pitchFamily="18" charset="0"/>
        </a:defRPr>
      </a:lvl5pPr>
      <a:lvl6pPr marL="457200" algn="l" rtl="0" fontAlgn="base">
        <a:lnSpc>
          <a:spcPct val="90000"/>
        </a:lnSpc>
        <a:spcBef>
          <a:spcPct val="0"/>
        </a:spcBef>
        <a:spcAft>
          <a:spcPct val="0"/>
        </a:spcAft>
        <a:defRPr sz="4000">
          <a:solidFill>
            <a:schemeClr val="tx2"/>
          </a:solidFill>
          <a:latin typeface="Times New Roman" pitchFamily="18" charset="0"/>
        </a:defRPr>
      </a:lvl6pPr>
      <a:lvl7pPr marL="914400" algn="l" rtl="0" fontAlgn="base">
        <a:lnSpc>
          <a:spcPct val="90000"/>
        </a:lnSpc>
        <a:spcBef>
          <a:spcPct val="0"/>
        </a:spcBef>
        <a:spcAft>
          <a:spcPct val="0"/>
        </a:spcAft>
        <a:defRPr sz="4000">
          <a:solidFill>
            <a:schemeClr val="tx2"/>
          </a:solidFill>
          <a:latin typeface="Times New Roman" pitchFamily="18" charset="0"/>
        </a:defRPr>
      </a:lvl7pPr>
      <a:lvl8pPr marL="1371600" algn="l" rtl="0" fontAlgn="base">
        <a:lnSpc>
          <a:spcPct val="90000"/>
        </a:lnSpc>
        <a:spcBef>
          <a:spcPct val="0"/>
        </a:spcBef>
        <a:spcAft>
          <a:spcPct val="0"/>
        </a:spcAft>
        <a:defRPr sz="4000">
          <a:solidFill>
            <a:schemeClr val="tx2"/>
          </a:solidFill>
          <a:latin typeface="Times New Roman" pitchFamily="18" charset="0"/>
        </a:defRPr>
      </a:lvl8pPr>
      <a:lvl9pPr marL="1828800" algn="l" rtl="0" fontAlgn="base">
        <a:lnSpc>
          <a:spcPct val="90000"/>
        </a:lnSpc>
        <a:spcBef>
          <a:spcPct val="0"/>
        </a:spcBef>
        <a:spcAft>
          <a:spcPct val="0"/>
        </a:spcAft>
        <a:defRPr sz="4000">
          <a:solidFill>
            <a:schemeClr val="tx2"/>
          </a:solidFill>
          <a:latin typeface="Times New Roman" pitchFamily="18" charset="0"/>
        </a:defRPr>
      </a:lvl9pPr>
    </p:titleStyle>
    <p:bodyStyle>
      <a:lvl1pPr marL="292100" indent="-292100" algn="l" rtl="0" eaLnBrk="0" fontAlgn="base" hangingPunct="0">
        <a:spcBef>
          <a:spcPct val="50000"/>
        </a:spcBef>
        <a:spcAft>
          <a:spcPct val="0"/>
        </a:spcAft>
        <a:buClr>
          <a:schemeClr val="tx2"/>
        </a:buClr>
        <a:buSzPct val="110000"/>
        <a:buFont typeface="Wingdings" pitchFamily="2" charset="2"/>
        <a:buChar char="§"/>
        <a:defRPr sz="2400">
          <a:solidFill>
            <a:schemeClr val="tx1"/>
          </a:solidFill>
          <a:latin typeface="+mn-lt"/>
          <a:ea typeface="+mn-ea"/>
          <a:cs typeface="+mn-cs"/>
        </a:defRPr>
      </a:lvl1pPr>
      <a:lvl2pPr marL="698500" indent="-292100" algn="l" rtl="0" eaLnBrk="0" fontAlgn="base" hangingPunct="0">
        <a:spcBef>
          <a:spcPct val="25000"/>
        </a:spcBef>
        <a:spcAft>
          <a:spcPct val="0"/>
        </a:spcAft>
        <a:buClr>
          <a:schemeClr val="tx2"/>
        </a:buClr>
        <a:buSzPct val="110000"/>
        <a:buFont typeface="Arial" pitchFamily="34" charset="0"/>
        <a:buChar char="–"/>
        <a:defRPr sz="2400">
          <a:solidFill>
            <a:schemeClr val="tx1"/>
          </a:solidFill>
          <a:latin typeface="+mn-lt"/>
        </a:defRPr>
      </a:lvl2pPr>
      <a:lvl3pPr marL="1104900" indent="-292100" algn="l" rtl="0" eaLnBrk="0" fontAlgn="base" hangingPunct="0">
        <a:spcBef>
          <a:spcPct val="15000"/>
        </a:spcBef>
        <a:spcAft>
          <a:spcPct val="0"/>
        </a:spcAft>
        <a:buClr>
          <a:schemeClr val="tx2"/>
        </a:buClr>
        <a:buSzPct val="110000"/>
        <a:buFont typeface="Arial" pitchFamily="34" charset="0"/>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j-lt"/>
        </a:defRPr>
      </a:lvl4pPr>
      <a:lvl5pPr marL="2057400" indent="-228600" algn="l" rtl="0" eaLnBrk="0" fontAlgn="base" hangingPunct="0">
        <a:spcBef>
          <a:spcPct val="20000"/>
        </a:spcBef>
        <a:spcAft>
          <a:spcPct val="0"/>
        </a:spcAft>
        <a:buChar char="»"/>
        <a:defRPr sz="2000">
          <a:solidFill>
            <a:schemeClr val="tx1"/>
          </a:solidFill>
          <a:latin typeface="+mj-lt"/>
        </a:defRPr>
      </a:lvl5pPr>
      <a:lvl6pPr marL="2514600" indent="-228600" algn="l" rtl="0" fontAlgn="base">
        <a:spcBef>
          <a:spcPct val="20000"/>
        </a:spcBef>
        <a:spcAft>
          <a:spcPct val="0"/>
        </a:spcAft>
        <a:buChar char="»"/>
        <a:defRPr sz="2000">
          <a:solidFill>
            <a:schemeClr val="tx1"/>
          </a:solidFill>
          <a:latin typeface="+mj-lt"/>
        </a:defRPr>
      </a:lvl6pPr>
      <a:lvl7pPr marL="2971800" indent="-228600" algn="l" rtl="0" fontAlgn="base">
        <a:spcBef>
          <a:spcPct val="20000"/>
        </a:spcBef>
        <a:spcAft>
          <a:spcPct val="0"/>
        </a:spcAft>
        <a:buChar char="»"/>
        <a:defRPr sz="2000">
          <a:solidFill>
            <a:schemeClr val="tx1"/>
          </a:solidFill>
          <a:latin typeface="+mj-lt"/>
        </a:defRPr>
      </a:lvl7pPr>
      <a:lvl8pPr marL="3429000" indent="-228600" algn="l" rtl="0" fontAlgn="base">
        <a:spcBef>
          <a:spcPct val="20000"/>
        </a:spcBef>
        <a:spcAft>
          <a:spcPct val="0"/>
        </a:spcAft>
        <a:buChar char="»"/>
        <a:defRPr sz="2000">
          <a:solidFill>
            <a:schemeClr val="tx1"/>
          </a:solidFill>
          <a:latin typeface="+mj-lt"/>
        </a:defRPr>
      </a:lvl8pPr>
      <a:lvl9pPr marL="3886200" indent="-228600" algn="l" rtl="0" fontAlgn="base">
        <a:spcBef>
          <a:spcPct val="20000"/>
        </a:spcBef>
        <a:spcAft>
          <a:spcPct val="0"/>
        </a:spcAft>
        <a:buChar char="»"/>
        <a:defRPr sz="2000">
          <a:solidFill>
            <a:schemeClr val="tx1"/>
          </a:solidFill>
          <a:latin typeface="+mj-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rtispatialdata.rti.or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1981200" y="101600"/>
            <a:ext cx="6934200" cy="1689100"/>
          </a:xfrm>
          <a:noFill/>
        </p:spPr>
        <p:txBody>
          <a:bodyPr anchor="t"/>
          <a:lstStyle/>
          <a:p>
            <a:pPr>
              <a:spcBef>
                <a:spcPts val="0"/>
              </a:spcBef>
              <a:tabLst>
                <a:tab pos="1828800" algn="l"/>
              </a:tabLst>
            </a:pPr>
            <a:r>
              <a:rPr lang="en-US" sz="3200" b="1" dirty="0" smtClean="0"/>
              <a:t>The Power of Maps: Exploring the Frontiers of Geospatial Analysis </a:t>
            </a:r>
            <a:br>
              <a:rPr lang="en-US" sz="3200" b="1" dirty="0" smtClean="0"/>
            </a:br>
            <a:r>
              <a:rPr lang="en-US" sz="3200" b="1" dirty="0" smtClean="0"/>
              <a:t>to Address Health </a:t>
            </a:r>
            <a:r>
              <a:rPr lang="en-US" sz="3200" b="1" dirty="0"/>
              <a:t>Equity</a:t>
            </a:r>
            <a:r>
              <a:rPr lang="en-US" sz="3600" b="1" dirty="0"/>
              <a:t/>
            </a:r>
            <a:br>
              <a:rPr lang="en-US" sz="3600" b="1" dirty="0"/>
            </a:br>
            <a:r>
              <a:rPr lang="en-US" sz="3600" b="1" dirty="0" smtClean="0"/>
              <a:t/>
            </a:r>
            <a:br>
              <a:rPr lang="en-US" sz="3600" b="1" dirty="0" smtClean="0"/>
            </a:br>
            <a:r>
              <a:rPr lang="en-US" sz="2000" b="1" dirty="0" smtClean="0"/>
              <a:t>Presented </a:t>
            </a:r>
            <a:r>
              <a:rPr lang="en-US" sz="2000" b="1" dirty="0"/>
              <a:t>to:   </a:t>
            </a:r>
            <a:r>
              <a:rPr lang="en-US" sz="2000" b="1" dirty="0" smtClean="0"/>
              <a:t>	</a:t>
            </a:r>
            <a:r>
              <a:rPr lang="en-US" sz="2000" dirty="0" smtClean="0"/>
              <a:t>2011</a:t>
            </a:r>
            <a:r>
              <a:rPr lang="en-US" sz="2000" dirty="0"/>
              <a:t> AHRQ Annual Conference: </a:t>
            </a:r>
            <a:r>
              <a:rPr lang="en-US" sz="2000" i="1" dirty="0"/>
              <a:t>Leading 	Through Innovation &amp; Collaboration</a:t>
            </a:r>
            <a:r>
              <a:rPr lang="en-US" sz="2000" dirty="0"/>
              <a:t> </a:t>
            </a:r>
            <a:br>
              <a:rPr lang="en-US" sz="2000" dirty="0"/>
            </a:br>
            <a:r>
              <a:rPr lang="en-US" sz="2000" dirty="0"/>
              <a:t>	Session 75E</a:t>
            </a:r>
            <a:br>
              <a:rPr lang="en-US" sz="2000" dirty="0"/>
            </a:br>
            <a:r>
              <a:rPr lang="en-US" sz="2000" dirty="0"/>
              <a:t>	Monday September 19, 2011</a:t>
            </a:r>
            <a:br>
              <a:rPr lang="en-US" sz="2000" dirty="0"/>
            </a:br>
            <a:r>
              <a:rPr lang="en-US" sz="2000" dirty="0"/>
              <a:t>	Bethesda, MD</a:t>
            </a:r>
            <a:r>
              <a:rPr lang="en-US" sz="2000" b="1" dirty="0"/>
              <a:t/>
            </a:r>
            <a:br>
              <a:rPr lang="en-US" sz="2000" b="1" dirty="0"/>
            </a:br>
            <a:r>
              <a:rPr lang="en-US" sz="2000" b="1" dirty="0" smtClean="0"/>
              <a:t/>
            </a:r>
            <a:br>
              <a:rPr lang="en-US" sz="2000" b="1" dirty="0" smtClean="0"/>
            </a:br>
            <a:r>
              <a:rPr lang="en-US" sz="2000" b="1" dirty="0" smtClean="0"/>
              <a:t>Presented </a:t>
            </a:r>
            <a:r>
              <a:rPr lang="en-US" sz="2000" b="1" dirty="0"/>
              <a:t>by:</a:t>
            </a:r>
            <a:r>
              <a:rPr lang="en-US" sz="2000" i="1" dirty="0"/>
              <a:t>	</a:t>
            </a:r>
            <a:r>
              <a:rPr lang="pt-BR" sz="2000" b="1" dirty="0"/>
              <a:t>Lee Rivers </a:t>
            </a:r>
            <a:r>
              <a:rPr lang="pt-BR" sz="2000" b="1" dirty="0" err="1"/>
              <a:t>Mobley</a:t>
            </a:r>
            <a:r>
              <a:rPr lang="pt-BR" sz="2000" b="1" dirty="0"/>
              <a:t>, PhD</a:t>
            </a:r>
            <a:br>
              <a:rPr lang="pt-BR" sz="2000" b="1" dirty="0"/>
            </a:br>
            <a:r>
              <a:rPr lang="pt-BR" sz="2000" b="1" dirty="0"/>
              <a:t>	</a:t>
            </a:r>
            <a:r>
              <a:rPr lang="pt-BR" sz="2000" b="1" dirty="0" err="1"/>
              <a:t>Senior</a:t>
            </a:r>
            <a:r>
              <a:rPr lang="pt-BR" sz="2000" b="1" dirty="0"/>
              <a:t> </a:t>
            </a:r>
            <a:r>
              <a:rPr lang="pt-BR" sz="2000" b="1" dirty="0" err="1"/>
              <a:t>Fellow</a:t>
            </a:r>
            <a:r>
              <a:rPr lang="pt-BR" sz="2000" b="1" dirty="0"/>
              <a:t> in </a:t>
            </a:r>
            <a:r>
              <a:rPr lang="pt-BR" sz="2000" b="1" dirty="0" err="1"/>
              <a:t>Spatial</a:t>
            </a:r>
            <a:r>
              <a:rPr lang="pt-BR" sz="2000" b="1" dirty="0"/>
              <a:t> Science </a:t>
            </a:r>
            <a:r>
              <a:rPr lang="pt-BR" sz="2000" b="1" dirty="0" err="1"/>
              <a:t>and</a:t>
            </a:r>
            <a:r>
              <a:rPr lang="pt-BR" sz="2000" b="1" dirty="0"/>
              <a:t> Health 	</a:t>
            </a:r>
            <a:r>
              <a:rPr lang="pt-BR" sz="2000" b="1" dirty="0" err="1"/>
              <a:t>Economics</a:t>
            </a:r>
            <a:r>
              <a:rPr lang="pt-BR" sz="2000" b="1" dirty="0"/>
              <a:t> 	</a:t>
            </a:r>
            <a:br>
              <a:rPr lang="pt-BR" sz="2000" b="1" dirty="0"/>
            </a:br>
            <a:r>
              <a:rPr lang="pt-BR" sz="2000" b="1" dirty="0"/>
              <a:t>	RTI </a:t>
            </a:r>
            <a:r>
              <a:rPr lang="pt-BR" sz="2000" b="1" dirty="0" err="1"/>
              <a:t>International</a:t>
            </a:r>
            <a:r>
              <a:rPr lang="pt-BR" sz="2000" b="1" dirty="0"/>
              <a:t/>
            </a:r>
            <a:br>
              <a:rPr lang="pt-BR" sz="2000" b="1" dirty="0"/>
            </a:br>
            <a:endParaRPr lang="en-US" sz="2000" b="1" dirty="0"/>
          </a:p>
        </p:txBody>
      </p:sp>
      <p:sp>
        <p:nvSpPr>
          <p:cNvPr id="2" name="Content Placeholder 1"/>
          <p:cNvSpPr>
            <a:spLocks noGrp="1"/>
          </p:cNvSpPr>
          <p:nvPr>
            <p:ph idx="1"/>
          </p:nvPr>
        </p:nvSpPr>
        <p:spPr>
          <a:xfrm>
            <a:off x="1905000" y="5974884"/>
            <a:ext cx="6477000" cy="883116"/>
          </a:xfrm>
        </p:spPr>
        <p:txBody>
          <a:bodyPr/>
          <a:lstStyle/>
          <a:p>
            <a:pPr marL="0" indent="0">
              <a:buNone/>
              <a:tabLst>
                <a:tab pos="3884613" algn="l"/>
              </a:tabLst>
            </a:pPr>
            <a:r>
              <a:rPr lang="en-US" sz="1200" dirty="0"/>
              <a:t>P.O. Box 12194  ·  3040 Cornwallis Road  ·  Research Triangle Park, NC  27709</a:t>
            </a:r>
            <a:br>
              <a:rPr lang="en-US" sz="1200" dirty="0"/>
            </a:br>
            <a:r>
              <a:rPr lang="en-US" sz="1200" dirty="0"/>
              <a:t>Phone: 919-541-7195  ·  Fax: 919-541-7384  ·  </a:t>
            </a:r>
            <a:r>
              <a:rPr lang="en-US" sz="1200" dirty="0" err="1"/>
              <a:t>lmobley@rti.org</a:t>
            </a:r>
            <a:r>
              <a:rPr lang="en-US" sz="1200" dirty="0"/>
              <a:t>  ·  </a:t>
            </a:r>
            <a:r>
              <a:rPr lang="en-US" sz="1200" dirty="0" err="1"/>
              <a:t>www.rti.org</a:t>
            </a:r>
            <a:endParaRPr lang="en-US" sz="1200" dirty="0"/>
          </a:p>
          <a:p>
            <a:pPr marL="0" indent="0" eaLnBrk="1" hangingPunct="1">
              <a:spcBef>
                <a:spcPct val="100000"/>
              </a:spcBef>
              <a:buNone/>
              <a:tabLst>
                <a:tab pos="3884613" algn="l"/>
              </a:tabLst>
            </a:pPr>
            <a:r>
              <a:rPr lang="en-US" sz="1200" dirty="0">
                <a:solidFill>
                  <a:schemeClr val="tx2"/>
                </a:solidFill>
              </a:rPr>
              <a:t>RTI International is a trade name of Research Triangle Institute.</a:t>
            </a:r>
          </a:p>
          <a:p>
            <a:pPr marL="0" indent="0">
              <a:buNone/>
            </a:pPr>
            <a:endParaRPr lang="en-US" sz="1200" dirty="0"/>
          </a:p>
        </p:txBody>
      </p:sp>
      <p:sp>
        <p:nvSpPr>
          <p:cNvPr id="5" name="Slide Number Placeholder 4"/>
          <p:cNvSpPr>
            <a:spLocks noGrp="1" noChangeArrowheads="1"/>
          </p:cNvSpPr>
          <p:nvPr>
            <p:ph type="sldNum" sz="quarter" idx="10"/>
          </p:nvPr>
        </p:nvSpPr>
        <p:spPr/>
        <p:txBody>
          <a:bodyPr/>
          <a:lstStyle/>
          <a:p>
            <a:pPr>
              <a:defRPr/>
            </a:pPr>
            <a:fld id="{713CA68D-B79E-49B6-BEE0-0181DF27DE58}" type="slidenum">
              <a:rPr lang="en-US"/>
              <a:pPr>
                <a:defRPr/>
              </a:pPr>
              <a:t>1</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01600"/>
            <a:ext cx="6858000" cy="1689100"/>
          </a:xfrm>
        </p:spPr>
        <p:txBody>
          <a:bodyPr/>
          <a:lstStyle/>
          <a:p>
            <a:r>
              <a:rPr lang="en-US" dirty="0" smtClean="0"/>
              <a:t>Why do we Need ‘Critical Spatial Thinking’ in Population Health Research?</a:t>
            </a:r>
            <a:endParaRPr lang="en-US" dirty="0"/>
          </a:p>
        </p:txBody>
      </p:sp>
      <p:sp>
        <p:nvSpPr>
          <p:cNvPr id="3" name="Content Placeholder 2"/>
          <p:cNvSpPr>
            <a:spLocks noGrp="1"/>
          </p:cNvSpPr>
          <p:nvPr>
            <p:ph idx="1"/>
          </p:nvPr>
        </p:nvSpPr>
        <p:spPr>
          <a:xfrm>
            <a:off x="1752600" y="1981200"/>
            <a:ext cx="7391400" cy="4662815"/>
          </a:xfrm>
        </p:spPr>
        <p:txBody>
          <a:bodyPr/>
          <a:lstStyle/>
          <a:p>
            <a:r>
              <a:rPr lang="en-US" sz="2200" dirty="0" smtClean="0">
                <a:latin typeface="+mj-lt"/>
              </a:rPr>
              <a:t>Studies such as Barker et al’s (2011) can be both misleading and of limited use for targeting scarce resource allocations.</a:t>
            </a:r>
          </a:p>
          <a:p>
            <a:r>
              <a:rPr lang="en-US" sz="2200" dirty="0" smtClean="0">
                <a:latin typeface="+mj-lt"/>
              </a:rPr>
              <a:t>For planning and intervention resource allocation, maps and statistical findings are needed that reflect population data and their local area heterogeneity, rather than mask it.  </a:t>
            </a:r>
          </a:p>
          <a:p>
            <a:r>
              <a:rPr lang="en-US" sz="2200" dirty="0" smtClean="0">
                <a:latin typeface="+mj-lt"/>
              </a:rPr>
              <a:t>There is a critical need for maps and analyses which accurately represent and contextualize disease rates resonant with characteristics of local areas.</a:t>
            </a:r>
          </a:p>
          <a:p>
            <a:r>
              <a:rPr lang="en-US" sz="2200" dirty="0" smtClean="0">
                <a:latin typeface="+mj-lt"/>
              </a:rPr>
              <a:t>This sort of contextualized population-based information enables researchers and practitioners to effectively engage communities in participatory research, </a:t>
            </a:r>
            <a:r>
              <a:rPr lang="en-US" sz="2200" b="1" dirty="0" smtClean="0">
                <a:latin typeface="+mj-lt"/>
              </a:rPr>
              <a:t>completing the translational loop “from bench to trench to wrench”.</a:t>
            </a:r>
            <a:endParaRPr lang="en-US" sz="2200" b="1" dirty="0">
              <a:latin typeface="+mj-lt"/>
            </a:endParaRPr>
          </a:p>
        </p:txBody>
      </p:sp>
      <p:sp>
        <p:nvSpPr>
          <p:cNvPr id="4" name="Slide Number Placeholder 3"/>
          <p:cNvSpPr>
            <a:spLocks noGrp="1"/>
          </p:cNvSpPr>
          <p:nvPr>
            <p:ph type="sldNum" sz="quarter" idx="10"/>
          </p:nvPr>
        </p:nvSpPr>
        <p:spPr/>
        <p:txBody>
          <a:bodyPr/>
          <a:lstStyle/>
          <a:p>
            <a:pPr>
              <a:defRPr/>
            </a:pPr>
            <a:fld id="{E8C97747-A1F7-4800-A3C6-DCDEA6A56EED}" type="slidenum">
              <a:rPr lang="en-US" smtClean="0"/>
              <a:pPr>
                <a:defRPr/>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981200" y="101600"/>
            <a:ext cx="6934200" cy="1689100"/>
          </a:xfrm>
        </p:spPr>
        <p:txBody>
          <a:bodyPr/>
          <a:lstStyle/>
          <a:p>
            <a:r>
              <a:rPr lang="en-US" dirty="0" smtClean="0"/>
              <a:t>Why are Spatial Data needed for Population Health Research?</a:t>
            </a:r>
          </a:p>
        </p:txBody>
      </p:sp>
      <p:sp>
        <p:nvSpPr>
          <p:cNvPr id="14339" name="Rectangle 3"/>
          <p:cNvSpPr>
            <a:spLocks noGrp="1" noChangeArrowheads="1"/>
          </p:cNvSpPr>
          <p:nvPr>
            <p:ph type="body" idx="1"/>
          </p:nvPr>
        </p:nvSpPr>
        <p:spPr>
          <a:xfrm>
            <a:off x="1676400" y="1828800"/>
            <a:ext cx="7467600" cy="5001369"/>
          </a:xfrm>
        </p:spPr>
        <p:txBody>
          <a:bodyPr/>
          <a:lstStyle/>
          <a:p>
            <a:r>
              <a:rPr lang="en-US" sz="2200" dirty="0" smtClean="0">
                <a:latin typeface="+mj-lt"/>
              </a:rPr>
              <a:t>There is a critical need for precise information identifying specific communities (</a:t>
            </a:r>
            <a:r>
              <a:rPr lang="en-US" sz="2200" i="1" dirty="0" smtClean="0">
                <a:latin typeface="+mj-lt"/>
              </a:rPr>
              <a:t>where</a:t>
            </a:r>
            <a:r>
              <a:rPr lang="en-US" sz="2200" dirty="0" smtClean="0">
                <a:latin typeface="+mj-lt"/>
              </a:rPr>
              <a:t>) with greatest need for chronic disease interventions.  </a:t>
            </a:r>
          </a:p>
          <a:p>
            <a:r>
              <a:rPr lang="en-US" sz="2200" dirty="0" smtClean="0">
                <a:latin typeface="+mj-lt"/>
              </a:rPr>
              <a:t>There is a critical need for other information regarding the mechanisms and most likely drivers of the disease prevalence among people and their communities (</a:t>
            </a:r>
            <a:r>
              <a:rPr lang="en-US" sz="2200" i="1" dirty="0" smtClean="0">
                <a:latin typeface="+mj-lt"/>
              </a:rPr>
              <a:t>how, what, why</a:t>
            </a:r>
            <a:r>
              <a:rPr lang="en-US" sz="2200" dirty="0" smtClean="0">
                <a:latin typeface="+mj-lt"/>
              </a:rPr>
              <a:t>). </a:t>
            </a:r>
          </a:p>
          <a:p>
            <a:r>
              <a:rPr lang="en-US" sz="2200" dirty="0" smtClean="0">
                <a:latin typeface="+mj-lt"/>
              </a:rPr>
              <a:t>Thus there is a critical need for disparities research that characterizes the relative influence of various socio-ecological, contextual factors along the multilevel, temporal, and urban-rural spectra.  </a:t>
            </a:r>
          </a:p>
          <a:p>
            <a:r>
              <a:rPr lang="en-US" sz="2200" b="1" dirty="0" smtClean="0">
                <a:latin typeface="+mj-lt"/>
              </a:rPr>
              <a:t>Multilevel modeling </a:t>
            </a:r>
            <a:r>
              <a:rPr lang="en-US" sz="2200" dirty="0" smtClean="0">
                <a:latin typeface="+mj-lt"/>
              </a:rPr>
              <a:t>is the statistical approach used to meet these needs, using spatial data representing entire populations.  </a:t>
            </a:r>
            <a:r>
              <a:rPr lang="en-US" sz="2200" i="1" dirty="0" smtClean="0">
                <a:latin typeface="+mj-lt"/>
              </a:rPr>
              <a:t>Estimates are not provided for areas with no data</a:t>
            </a:r>
            <a:r>
              <a:rPr lang="en-US" sz="2200" dirty="0" smtClean="0">
                <a:latin typeface="+mj-lt"/>
              </a:rPr>
              <a:t>.</a:t>
            </a:r>
          </a:p>
        </p:txBody>
      </p:sp>
      <p:sp>
        <p:nvSpPr>
          <p:cNvPr id="4" name="Slide Number Placeholder 3"/>
          <p:cNvSpPr>
            <a:spLocks noGrp="1"/>
          </p:cNvSpPr>
          <p:nvPr>
            <p:ph type="sldNum" sz="quarter" idx="10"/>
          </p:nvPr>
        </p:nvSpPr>
        <p:spPr/>
        <p:txBody>
          <a:bodyPr/>
          <a:lstStyle/>
          <a:p>
            <a:pPr>
              <a:defRPr/>
            </a:pPr>
            <a:fld id="{7E63773D-B0DD-4323-88DC-1260A329C0CD}" type="slidenum">
              <a:rPr lang="en-US" smtClean="0"/>
              <a:pPr>
                <a:defRPr/>
              </a:pPr>
              <a:t>11</a:t>
            </a:fld>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981200" y="101600"/>
            <a:ext cx="7010400" cy="1689100"/>
          </a:xfrm>
        </p:spPr>
        <p:txBody>
          <a:bodyPr/>
          <a:lstStyle/>
          <a:p>
            <a:r>
              <a:rPr lang="en-US" dirty="0" smtClean="0"/>
              <a:t>Multilevel Modeling: Robust Area-level Predictions</a:t>
            </a:r>
          </a:p>
        </p:txBody>
      </p:sp>
      <p:sp>
        <p:nvSpPr>
          <p:cNvPr id="14339" name="Rectangle 3"/>
          <p:cNvSpPr>
            <a:spLocks noGrp="1" noChangeArrowheads="1"/>
          </p:cNvSpPr>
          <p:nvPr>
            <p:ph type="body" idx="1"/>
          </p:nvPr>
        </p:nvSpPr>
        <p:spPr>
          <a:xfrm>
            <a:off x="1981200" y="1981200"/>
            <a:ext cx="6781800" cy="3122393"/>
          </a:xfrm>
        </p:spPr>
        <p:txBody>
          <a:bodyPr/>
          <a:lstStyle/>
          <a:p>
            <a:r>
              <a:rPr lang="en-US" sz="2200" dirty="0" smtClean="0">
                <a:latin typeface="+mj-lt"/>
              </a:rPr>
              <a:t>The individual is the unit of analysis in our multilevel modeling, which we have used to assess the effects of area contextual and individual factors on cancer prevention and cancer outcomes.</a:t>
            </a:r>
          </a:p>
          <a:p>
            <a:r>
              <a:rPr lang="en-US" sz="2200" dirty="0" smtClean="0">
                <a:latin typeface="+mj-lt"/>
              </a:rPr>
              <a:t>We model various levels of influence on individuals:</a:t>
            </a:r>
          </a:p>
          <a:p>
            <a:pPr lvl="2"/>
            <a:r>
              <a:rPr lang="en-US" sz="2200" dirty="0" smtClean="0">
                <a:latin typeface="+mj-lt"/>
              </a:rPr>
              <a:t>Neighborhood</a:t>
            </a:r>
          </a:p>
          <a:p>
            <a:pPr lvl="2"/>
            <a:r>
              <a:rPr lang="en-US" sz="2200" dirty="0" smtClean="0">
                <a:latin typeface="+mj-lt"/>
              </a:rPr>
              <a:t>Community/health market</a:t>
            </a:r>
          </a:p>
          <a:p>
            <a:pPr lvl="2"/>
            <a:r>
              <a:rPr lang="en-US" sz="2200" dirty="0" smtClean="0">
                <a:latin typeface="+mj-lt"/>
              </a:rPr>
              <a:t>State </a:t>
            </a:r>
          </a:p>
        </p:txBody>
      </p:sp>
      <p:sp>
        <p:nvSpPr>
          <p:cNvPr id="4" name="Slide Number Placeholder 3"/>
          <p:cNvSpPr>
            <a:spLocks noGrp="1"/>
          </p:cNvSpPr>
          <p:nvPr>
            <p:ph type="sldNum" sz="quarter" idx="10"/>
          </p:nvPr>
        </p:nvSpPr>
        <p:spPr/>
        <p:txBody>
          <a:bodyPr/>
          <a:lstStyle/>
          <a:p>
            <a:pPr>
              <a:defRPr/>
            </a:pPr>
            <a:fld id="{7E63773D-B0DD-4323-88DC-1260A329C0CD}" type="slidenum">
              <a:rPr lang="en-US" smtClean="0"/>
              <a:pPr>
                <a:defRPr/>
              </a:pPr>
              <a:t>12</a:t>
            </a:fld>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title"/>
          </p:nvPr>
        </p:nvSpPr>
        <p:spPr>
          <a:xfrm>
            <a:off x="838200" y="319267"/>
            <a:ext cx="8077200" cy="757130"/>
          </a:xfrm>
          <a:noFill/>
        </p:spPr>
        <p:txBody>
          <a:bodyPr wrap="square" lIns="146304">
            <a:spAutoFit/>
          </a:bodyPr>
          <a:lstStyle/>
          <a:p>
            <a:pPr lvl="0" algn="ctr" eaLnBrk="1" hangingPunct="1"/>
            <a:r>
              <a:rPr kumimoji="0" lang="en-US" sz="2400" b="0" i="0" u="none" strike="noStrike" cap="none" normalizeH="0" baseline="0" dirty="0" smtClean="0">
                <a:ln>
                  <a:noFill/>
                </a:ln>
                <a:solidFill>
                  <a:schemeClr val="tx1"/>
                </a:solidFill>
                <a:effectLst/>
                <a:ea typeface="Times New Roman" pitchFamily="18" charset="0"/>
              </a:rPr>
              <a:t>Multilevel Factors Impacting Probability of Cancer Screening</a:t>
            </a:r>
            <a:r>
              <a:rPr kumimoji="0" lang="en-US" sz="3600" b="0" i="0" u="none" strike="noStrike" cap="none" normalizeH="0" baseline="0" dirty="0" smtClean="0">
                <a:ln>
                  <a:noFill/>
                </a:ln>
                <a:solidFill>
                  <a:schemeClr val="tx1"/>
                </a:solidFill>
                <a:effectLst/>
                <a:latin typeface="Arial" pitchFamily="34" charset="0"/>
              </a:rPr>
              <a:t/>
            </a:r>
            <a:br>
              <a:rPr kumimoji="0" lang="en-US" sz="3600" b="0" i="0" u="none" strike="noStrike" cap="none" normalizeH="0" baseline="0" dirty="0" smtClean="0">
                <a:ln>
                  <a:noFill/>
                </a:ln>
                <a:solidFill>
                  <a:schemeClr val="tx1"/>
                </a:solidFill>
                <a:effectLst/>
                <a:latin typeface="Arial" pitchFamily="34" charset="0"/>
              </a:rPr>
            </a:br>
            <a:endParaRPr lang="en-US" sz="2400" dirty="0" smtClean="0">
              <a:cs typeface="Times New Roman" pitchFamily="18" charset="0"/>
            </a:endParaRPr>
          </a:p>
        </p:txBody>
      </p:sp>
      <p:sp>
        <p:nvSpPr>
          <p:cNvPr id="27" name="Slide Number Placeholder 2"/>
          <p:cNvSpPr>
            <a:spLocks noGrp="1"/>
          </p:cNvSpPr>
          <p:nvPr>
            <p:ph type="sldNum" sz="quarter" idx="10"/>
          </p:nvPr>
        </p:nvSpPr>
        <p:spPr/>
        <p:txBody>
          <a:bodyPr/>
          <a:lstStyle/>
          <a:p>
            <a:pPr>
              <a:defRPr/>
            </a:pPr>
            <a:fld id="{C2AF1F59-35C8-4CBC-BCCA-7177A3C928A8}" type="slidenum">
              <a:rPr lang="en-US"/>
              <a:pPr>
                <a:defRPr/>
              </a:pPr>
              <a:t>13</a:t>
            </a:fld>
            <a:endParaRPr lang="en-US" dirty="0"/>
          </a:p>
        </p:txBody>
      </p:sp>
      <p:sp>
        <p:nvSpPr>
          <p:cNvPr id="15364" name="Rectangle 4"/>
          <p:cNvSpPr>
            <a:spLocks noChangeArrowheads="1"/>
          </p:cNvSpPr>
          <p:nvPr/>
        </p:nvSpPr>
        <p:spPr bwMode="auto">
          <a:xfrm>
            <a:off x="0" y="800100"/>
            <a:ext cx="9144000" cy="0"/>
          </a:xfrm>
          <a:prstGeom prst="rect">
            <a:avLst/>
          </a:prstGeom>
          <a:noFill/>
          <a:ln w="9525">
            <a:noFill/>
            <a:miter lim="800000"/>
            <a:headEnd/>
            <a:tailEnd/>
          </a:ln>
        </p:spPr>
        <p:txBody>
          <a:bodyPr wrap="none" anchor="ctr">
            <a:spAutoFit/>
          </a:bodyPr>
          <a:lstStyle/>
          <a:p>
            <a:endParaRPr lang="en-US" sz="2400" dirty="0">
              <a:latin typeface="Times New Roman" pitchFamily="18" charset="0"/>
            </a:endParaRPr>
          </a:p>
        </p:txBody>
      </p:sp>
      <p:sp>
        <p:nvSpPr>
          <p:cNvPr id="15365" name="Rectangle 5"/>
          <p:cNvSpPr>
            <a:spLocks noChangeArrowheads="1"/>
          </p:cNvSpPr>
          <p:nvPr/>
        </p:nvSpPr>
        <p:spPr bwMode="auto">
          <a:xfrm>
            <a:off x="0" y="800100"/>
            <a:ext cx="9144000" cy="0"/>
          </a:xfrm>
          <a:prstGeom prst="rect">
            <a:avLst/>
          </a:prstGeom>
          <a:noFill/>
          <a:ln w="9525">
            <a:noFill/>
            <a:miter lim="800000"/>
            <a:headEnd/>
            <a:tailEnd/>
          </a:ln>
        </p:spPr>
        <p:txBody>
          <a:bodyPr wrap="none" anchor="ctr">
            <a:spAutoFit/>
          </a:bodyPr>
          <a:lstStyle/>
          <a:p>
            <a:endParaRPr lang="en-US" sz="2400" dirty="0">
              <a:latin typeface="Times New Roman" pitchFamily="18" charset="0"/>
            </a:endParaRPr>
          </a:p>
        </p:txBody>
      </p:sp>
      <p:grpSp>
        <p:nvGrpSpPr>
          <p:cNvPr id="2" name="Group 29" descr="This slides depicts a conceptual model diagram, which nests characteristics of people inside their close communities, which are in turn nested within larger regional areas and finally nested within a larger, state-level construct.  The model describes the multiple factors associated with an individual’s decision to utilize cancer screening.  Factors include personal characteristics, characteristics of neighborhoods, communities, and states.  These multilevel factors outside of individuals exert influence on the individual, who ultimately decides to use or not use cancer screening.&#10;"/>
          <p:cNvGrpSpPr>
            <a:grpSpLocks noChangeAspect="1"/>
          </p:cNvGrpSpPr>
          <p:nvPr/>
        </p:nvGrpSpPr>
        <p:grpSpPr bwMode="auto">
          <a:xfrm>
            <a:off x="1796144" y="838200"/>
            <a:ext cx="6829170" cy="6019800"/>
            <a:chOff x="4714" y="2277"/>
            <a:chExt cx="5168" cy="4575"/>
          </a:xfrm>
        </p:grpSpPr>
        <p:sp>
          <p:nvSpPr>
            <p:cNvPr id="15405" name="AutoShape 45"/>
            <p:cNvSpPr>
              <a:spLocks noChangeAspect="1" noChangeArrowheads="1" noTextEdit="1"/>
            </p:cNvSpPr>
            <p:nvPr/>
          </p:nvSpPr>
          <p:spPr bwMode="auto">
            <a:xfrm>
              <a:off x="4714" y="2277"/>
              <a:ext cx="5168" cy="4575"/>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5404" name="Rectangle 44"/>
            <p:cNvSpPr>
              <a:spLocks noChangeArrowheads="1"/>
            </p:cNvSpPr>
            <p:nvPr/>
          </p:nvSpPr>
          <p:spPr bwMode="auto">
            <a:xfrm>
              <a:off x="4806" y="2331"/>
              <a:ext cx="5009" cy="3763"/>
            </a:xfrm>
            <a:prstGeom prst="rect">
              <a:avLst/>
            </a:prstGeom>
            <a:solidFill>
              <a:srgbClr val="969696"/>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5403" name="Text Box 43"/>
            <p:cNvSpPr txBox="1">
              <a:spLocks noChangeArrowheads="1"/>
            </p:cNvSpPr>
            <p:nvPr/>
          </p:nvSpPr>
          <p:spPr bwMode="auto">
            <a:xfrm>
              <a:off x="4914" y="2411"/>
              <a:ext cx="4701" cy="402"/>
            </a:xfrm>
            <a:prstGeom prst="rect">
              <a:avLst/>
            </a:prstGeom>
            <a:solidFill>
              <a:srgbClr val="969696"/>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sng" strike="noStrike" cap="none" normalizeH="0" baseline="0" dirty="0" smtClean="0">
                  <a:ln>
                    <a:noFill/>
                  </a:ln>
                  <a:solidFill>
                    <a:schemeClr val="tx1"/>
                  </a:solidFill>
                  <a:effectLst/>
                  <a:latin typeface="Arial" pitchFamily="34" charset="0"/>
                  <a:ea typeface="Times New Roman" pitchFamily="18" charset="0"/>
                </a:rPr>
                <a:t>State-level Factors</a:t>
              </a:r>
              <a:r>
                <a:rPr kumimoji="0" lang="en-US" sz="1100" b="1" i="0" u="none" strike="noStrike" cap="none" normalizeH="0" baseline="0" dirty="0" smtClean="0">
                  <a:ln>
                    <a:noFill/>
                  </a:ln>
                  <a:solidFill>
                    <a:schemeClr val="tx1"/>
                  </a:solidFill>
                  <a:effectLst/>
                  <a:latin typeface="Arial" pitchFamily="34" charset="0"/>
                  <a:ea typeface="Times New Roman" pitchFamily="18" charset="0"/>
                </a:rPr>
                <a:t>: State Comprehensive Cancer Control Coalitions and Their Activities; Social and Economic Policies, Institutions, and Regulations</a:t>
              </a:r>
              <a:endParaRPr kumimoji="0" lang="en-US" sz="1800" b="0" i="0" u="none" strike="noStrike" cap="none" normalizeH="0" baseline="0" dirty="0" smtClean="0">
                <a:ln>
                  <a:noFill/>
                </a:ln>
                <a:solidFill>
                  <a:schemeClr val="tx1"/>
                </a:solidFill>
                <a:effectLst/>
                <a:latin typeface="Arial" pitchFamily="34" charset="0"/>
              </a:endParaRPr>
            </a:p>
          </p:txBody>
        </p:sp>
        <p:sp>
          <p:nvSpPr>
            <p:cNvPr id="15402" name="Text Box 42"/>
            <p:cNvSpPr txBox="1">
              <a:spLocks noChangeArrowheads="1"/>
            </p:cNvSpPr>
            <p:nvPr/>
          </p:nvSpPr>
          <p:spPr bwMode="auto">
            <a:xfrm>
              <a:off x="5849" y="6194"/>
              <a:ext cx="2300" cy="501"/>
            </a:xfrm>
            <a:prstGeom prst="rect">
              <a:avLst/>
            </a:prstGeom>
            <a:solidFill>
              <a:srgbClr val="FFFFFF"/>
            </a:solidFill>
            <a:ln w="2540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pitchFamily="34" charset="0"/>
                  <a:ea typeface="Times New Roman" pitchFamily="18" charset="0"/>
                </a:rPr>
                <a:t>Personal Health Behavior: Utilization of Cancer Screening</a:t>
              </a:r>
              <a:endParaRPr kumimoji="0" lang="en-US" sz="1800" b="0" i="0" u="none" strike="noStrike" cap="none" normalizeH="0" baseline="0" dirty="0" smtClean="0">
                <a:ln>
                  <a:noFill/>
                </a:ln>
                <a:solidFill>
                  <a:schemeClr val="tx1"/>
                </a:solidFill>
                <a:effectLst/>
                <a:latin typeface="Arial" pitchFamily="34" charset="0"/>
              </a:endParaRPr>
            </a:p>
          </p:txBody>
        </p:sp>
        <p:sp>
          <p:nvSpPr>
            <p:cNvPr id="15401" name="Rectangle 41"/>
            <p:cNvSpPr>
              <a:spLocks noChangeArrowheads="1"/>
            </p:cNvSpPr>
            <p:nvPr/>
          </p:nvSpPr>
          <p:spPr bwMode="auto">
            <a:xfrm>
              <a:off x="5072" y="2880"/>
              <a:ext cx="4526" cy="3012"/>
            </a:xfrm>
            <a:prstGeom prst="rect">
              <a:avLst/>
            </a:prstGeom>
            <a:solidFill>
              <a:srgbClr val="DDDDDD">
                <a:alpha val="59000"/>
              </a:srgbClr>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5400" name="Rectangle 40"/>
            <p:cNvSpPr>
              <a:spLocks noChangeArrowheads="1"/>
            </p:cNvSpPr>
            <p:nvPr/>
          </p:nvSpPr>
          <p:spPr bwMode="auto">
            <a:xfrm>
              <a:off x="6353" y="3081"/>
              <a:ext cx="3096" cy="2609"/>
            </a:xfrm>
            <a:prstGeom prst="rect">
              <a:avLst/>
            </a:prstGeom>
            <a:solidFill>
              <a:srgbClr val="EAEAEA"/>
            </a:solidFill>
            <a:ln w="158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99" name="Text Box 39"/>
            <p:cNvSpPr txBox="1">
              <a:spLocks noChangeArrowheads="1"/>
            </p:cNvSpPr>
            <p:nvPr/>
          </p:nvSpPr>
          <p:spPr bwMode="auto">
            <a:xfrm>
              <a:off x="6448" y="3482"/>
              <a:ext cx="1301" cy="19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pitchFamily="34" charset="0"/>
                  <a:ea typeface="Times New Roman" pitchFamily="18" charset="0"/>
                </a:rPr>
                <a:t>Socio-Demographic</a:t>
              </a:r>
              <a:r>
                <a:rPr kumimoji="0" lang="en-US" sz="1000" b="1" i="0" u="none" strike="noStrike" cap="none" normalizeH="0" baseline="0" dirty="0" smtClean="0">
                  <a:ln>
                    <a:noFill/>
                  </a:ln>
                  <a:solidFill>
                    <a:schemeClr val="tx1"/>
                  </a:solidFill>
                  <a:effectLst/>
                  <a:latin typeface="Arial" pitchFamily="34" charset="0"/>
                  <a:ea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Social Integration and Support (Residential Segregation)</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Driver Courtesy (Commuter Intensity)</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Social or Cultural Cohesion  (English Language Ability)</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5398" name="Text Box 38"/>
            <p:cNvSpPr txBox="1">
              <a:spLocks noChangeArrowheads="1"/>
            </p:cNvSpPr>
            <p:nvPr/>
          </p:nvSpPr>
          <p:spPr bwMode="auto">
            <a:xfrm>
              <a:off x="7849" y="3281"/>
              <a:ext cx="1400" cy="2310"/>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tab pos="228600" algn="l"/>
                </a:tabLst>
              </a:pPr>
              <a:r>
                <a:rPr kumimoji="0" lang="en-US" sz="1100" b="1" i="0" u="none" strike="noStrike" cap="none" normalizeH="0" baseline="0" dirty="0" smtClean="0">
                  <a:ln>
                    <a:noFill/>
                  </a:ln>
                  <a:solidFill>
                    <a:schemeClr val="tx1"/>
                  </a:solidFill>
                  <a:effectLst/>
                  <a:latin typeface="Arial" pitchFamily="34" charset="0"/>
                  <a:ea typeface="Times New Roman" pitchFamily="18" charset="0"/>
                </a:rPr>
                <a:t>Individual </a:t>
              </a:r>
              <a:endParaRPr kumimoji="0" lang="en-US"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800" b="0" i="1"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sz="1000" b="0" i="1" u="none" strike="noStrike" cap="none" normalizeH="0" baseline="0" dirty="0" smtClean="0">
                  <a:ln>
                    <a:noFill/>
                  </a:ln>
                  <a:solidFill>
                    <a:schemeClr val="tx1"/>
                  </a:solidFill>
                  <a:effectLst/>
                  <a:latin typeface="Arial" pitchFamily="34" charset="0"/>
                  <a:ea typeface="Times New Roman" pitchFamily="18" charset="0"/>
                </a:rPr>
                <a:t>Enabling/Disabling</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Personal Disability</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Personal Resources (assistance with purchasing health coverage)</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New Address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Distance to closest endoscopy provider</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000" b="0" i="1"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sz="1000" b="0" i="1" u="none" strike="noStrike" cap="none" normalizeH="0" baseline="0" dirty="0" smtClean="0">
                  <a:ln>
                    <a:noFill/>
                  </a:ln>
                  <a:solidFill>
                    <a:schemeClr val="tx1"/>
                  </a:solidFill>
                  <a:effectLst/>
                  <a:latin typeface="Arial" pitchFamily="34" charset="0"/>
                  <a:ea typeface="Times New Roman" pitchFamily="18" charset="0"/>
                </a:rPr>
                <a:t>Predisposing</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Age, Sex, Gender</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Race or Ethnicity</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000" b="0" i="1"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sz="1000" b="0" i="1" u="none" strike="noStrike" cap="none" normalizeH="0" baseline="0" dirty="0" smtClean="0">
                  <a:ln>
                    <a:noFill/>
                  </a:ln>
                  <a:solidFill>
                    <a:schemeClr val="tx1"/>
                  </a:solidFill>
                  <a:effectLst/>
                  <a:latin typeface="Arial" pitchFamily="34" charset="0"/>
                  <a:ea typeface="Times New Roman" pitchFamily="18" charset="0"/>
                </a:rPr>
                <a:t>Need</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CRC or BC risk factors (not observed)</a:t>
              </a:r>
              <a:endParaRPr kumimoji="0" lang="en-US" sz="1000" b="0" i="0" u="none" strike="noStrike" cap="none" normalizeH="0" baseline="0" dirty="0" smtClean="0">
                <a:ln>
                  <a:noFill/>
                </a:ln>
                <a:solidFill>
                  <a:schemeClr val="tx1"/>
                </a:solidFill>
                <a:effectLst/>
                <a:latin typeface="Arial" pitchFamily="34" charset="0"/>
              </a:endParaRPr>
            </a:p>
          </p:txBody>
        </p:sp>
        <p:sp>
          <p:nvSpPr>
            <p:cNvPr id="15397" name="Text Box 37"/>
            <p:cNvSpPr txBox="1">
              <a:spLocks noChangeArrowheads="1"/>
            </p:cNvSpPr>
            <p:nvPr/>
          </p:nvSpPr>
          <p:spPr bwMode="auto">
            <a:xfrm>
              <a:off x="5200" y="3482"/>
              <a:ext cx="1131" cy="2008"/>
            </a:xfrm>
            <a:prstGeom prst="rect">
              <a:avLst/>
            </a:prstGeom>
            <a:solidFill>
              <a:srgbClr val="C0C0C0"/>
            </a:solidFill>
            <a:ln w="9525">
              <a:noFill/>
              <a:prstDash val="dash"/>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sz="1100" b="1" i="0" u="none" strike="noStrike" cap="none" normalizeH="0" baseline="0" dirty="0" smtClean="0">
                  <a:ln>
                    <a:noFill/>
                  </a:ln>
                  <a:solidFill>
                    <a:schemeClr val="tx1"/>
                  </a:solidFill>
                  <a:effectLst/>
                  <a:latin typeface="Arial" pitchFamily="34" charset="0"/>
                  <a:ea typeface="Times New Roman" pitchFamily="18" charset="0"/>
                </a:rPr>
                <a:t>Health Care System</a:t>
              </a:r>
              <a:endParaRPr kumimoji="0" lang="en-US"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sz="1000" b="1" i="0" u="none" strike="noStrike" cap="none" normalizeH="0" baseline="0" dirty="0" smtClean="0">
                  <a:ln>
                    <a:noFill/>
                  </a:ln>
                  <a:solidFill>
                    <a:schemeClr val="tx1"/>
                  </a:solidFill>
                  <a:effectLst/>
                  <a:latin typeface="Arial" pitchFamily="34" charset="0"/>
                  <a:ea typeface="Times New Roman" pitchFamily="18" charset="0"/>
                </a:rPr>
                <a:t> </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Proximity and Density of Endoscopy Facilities</a:t>
              </a: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228600" algn="l"/>
                </a:tabLst>
              </a:pP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Proximity and Density of Physician Specialists (gastroenterologists, oncologists)</a:t>
              </a: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228600" algn="l"/>
                </a:tabLst>
              </a:pP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Managed Care Plan Penetration</a:t>
              </a: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228600" algn="l"/>
                </a:tabLst>
              </a:pP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Population in Poverty </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5396" name="AutoShape 36"/>
            <p:cNvSpPr>
              <a:spLocks noChangeArrowheads="1"/>
            </p:cNvSpPr>
            <p:nvPr/>
          </p:nvSpPr>
          <p:spPr bwMode="auto">
            <a:xfrm rot="5400000">
              <a:off x="7747" y="5593"/>
              <a:ext cx="603" cy="600"/>
            </a:xfrm>
            <a:prstGeom prst="rightArrow">
              <a:avLst>
                <a:gd name="adj1" fmla="val 50000"/>
                <a:gd name="adj2" fmla="val 25125"/>
              </a:avLst>
            </a:prstGeom>
            <a:solidFill>
              <a:srgbClr val="FFFFFF"/>
            </a:solidFill>
            <a:ln w="254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95" name="Line 35"/>
            <p:cNvSpPr>
              <a:spLocks noChangeShapeType="1"/>
            </p:cNvSpPr>
            <p:nvPr/>
          </p:nvSpPr>
          <p:spPr bwMode="auto">
            <a:xfrm>
              <a:off x="7949" y="5491"/>
              <a:ext cx="200" cy="1"/>
            </a:xfrm>
            <a:prstGeom prst="line">
              <a:avLst/>
            </a:prstGeom>
            <a:noFill/>
            <a:ln w="76200">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94" name="AutoShape 34"/>
            <p:cNvSpPr>
              <a:spLocks noChangeArrowheads="1"/>
            </p:cNvSpPr>
            <p:nvPr/>
          </p:nvSpPr>
          <p:spPr bwMode="auto">
            <a:xfrm>
              <a:off x="8149" y="2980"/>
              <a:ext cx="425" cy="305"/>
            </a:xfrm>
            <a:prstGeom prst="downArrow">
              <a:avLst>
                <a:gd name="adj1" fmla="val 50000"/>
                <a:gd name="adj2" fmla="val 25000"/>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93" name="Line 33"/>
            <p:cNvSpPr>
              <a:spLocks noChangeShapeType="1"/>
            </p:cNvSpPr>
            <p:nvPr/>
          </p:nvSpPr>
          <p:spPr bwMode="auto">
            <a:xfrm>
              <a:off x="8149" y="2980"/>
              <a:ext cx="400" cy="1"/>
            </a:xfrm>
            <a:prstGeom prst="line">
              <a:avLst/>
            </a:prstGeom>
            <a:noFill/>
            <a:ln w="76200">
              <a:solidFill>
                <a:srgbClr val="C0C0C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92" name="AutoShape 32"/>
            <p:cNvSpPr>
              <a:spLocks noChangeArrowheads="1"/>
            </p:cNvSpPr>
            <p:nvPr/>
          </p:nvSpPr>
          <p:spPr bwMode="auto">
            <a:xfrm>
              <a:off x="7295" y="4965"/>
              <a:ext cx="554" cy="426"/>
            </a:xfrm>
            <a:prstGeom prst="rightArrow">
              <a:avLst>
                <a:gd name="adj1" fmla="val 50000"/>
                <a:gd name="adj2" fmla="val 32512"/>
              </a:avLst>
            </a:prstGeom>
            <a:solidFill>
              <a:srgbClr val="EAEAE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91" name="AutoShape 31"/>
            <p:cNvSpPr>
              <a:spLocks noChangeArrowheads="1"/>
            </p:cNvSpPr>
            <p:nvPr/>
          </p:nvSpPr>
          <p:spPr bwMode="auto">
            <a:xfrm>
              <a:off x="8749" y="2779"/>
              <a:ext cx="425" cy="502"/>
            </a:xfrm>
            <a:prstGeom prst="downArrow">
              <a:avLst>
                <a:gd name="adj1" fmla="val 50000"/>
                <a:gd name="adj2" fmla="val 29529"/>
              </a:avLst>
            </a:prstGeom>
            <a:solidFill>
              <a:srgbClr val="969696"/>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90" name="Line 30"/>
            <p:cNvSpPr>
              <a:spLocks noChangeShapeType="1"/>
            </p:cNvSpPr>
            <p:nvPr/>
          </p:nvSpPr>
          <p:spPr bwMode="auto">
            <a:xfrm>
              <a:off x="8749" y="2779"/>
              <a:ext cx="400" cy="0"/>
            </a:xfrm>
            <a:prstGeom prst="line">
              <a:avLst/>
            </a:prstGeom>
            <a:noFill/>
            <a:ln w="76200">
              <a:solidFill>
                <a:srgbClr val="969696"/>
              </a:solid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Significance of This Research</a:t>
            </a:r>
            <a:endParaRPr lang="en-US" dirty="0"/>
          </a:p>
        </p:txBody>
      </p:sp>
      <p:sp>
        <p:nvSpPr>
          <p:cNvPr id="3" name="Content Placeholder 2"/>
          <p:cNvSpPr>
            <a:spLocks noGrp="1"/>
          </p:cNvSpPr>
          <p:nvPr>
            <p:ph idx="1"/>
          </p:nvPr>
        </p:nvSpPr>
        <p:spPr>
          <a:xfrm>
            <a:off x="1905000" y="1981200"/>
            <a:ext cx="7239000" cy="4324261"/>
          </a:xfrm>
        </p:spPr>
        <p:txBody>
          <a:bodyPr/>
          <a:lstStyle/>
          <a:p>
            <a:r>
              <a:rPr lang="en-US" sz="2200" dirty="0" smtClean="0">
                <a:solidFill>
                  <a:schemeClr val="tx1"/>
                </a:solidFill>
                <a:latin typeface="+mj-lt"/>
                <a:ea typeface="+mn-ea"/>
                <a:cs typeface="+mn-cs"/>
              </a:rPr>
              <a:t>Disparities have been a particular focus of comprehensive cancer control (CCC) efforts.</a:t>
            </a:r>
          </a:p>
          <a:p>
            <a:r>
              <a:rPr lang="en-US" sz="2200" dirty="0" smtClean="0">
                <a:solidFill>
                  <a:schemeClr val="tx1"/>
                </a:solidFill>
                <a:latin typeface="+mj-lt"/>
                <a:ea typeface="+mn-ea"/>
                <a:cs typeface="+mn-cs"/>
              </a:rPr>
              <a:t>However, as of 2011, only 8 states planned to use GIS, spatial analysis, or spatial statistics in implementing their CCC plans (AK, IN, LA, MD, MS, MT, NJ, SC).  </a:t>
            </a:r>
          </a:p>
          <a:p>
            <a:r>
              <a:rPr lang="en-US" sz="2200" dirty="0" smtClean="0">
                <a:solidFill>
                  <a:schemeClr val="tx1"/>
                </a:solidFill>
                <a:latin typeface="+mj-lt"/>
                <a:ea typeface="+mn-ea"/>
                <a:cs typeface="+mn-cs"/>
              </a:rPr>
              <a:t>The results we describe here may be useful to state cancer planners, because our findings demonstrate differences in disparities across states that may be partially explained by state-specific efforts to reduce disparities.</a:t>
            </a:r>
          </a:p>
          <a:p>
            <a:r>
              <a:rPr lang="en-US" sz="2200" dirty="0" smtClean="0">
                <a:solidFill>
                  <a:schemeClr val="tx1"/>
                </a:solidFill>
                <a:latin typeface="+mj-lt"/>
                <a:ea typeface="+mn-ea"/>
                <a:cs typeface="+mn-cs"/>
              </a:rPr>
              <a:t>These efforts  have not yet been officially evaluated or compared across states. </a:t>
            </a:r>
            <a:endParaRPr lang="en-US" sz="2200" dirty="0">
              <a:latin typeface="+mj-lt"/>
            </a:endParaRPr>
          </a:p>
        </p:txBody>
      </p:sp>
      <p:sp>
        <p:nvSpPr>
          <p:cNvPr id="4" name="Slide Number Placeholder 3"/>
          <p:cNvSpPr>
            <a:spLocks noGrp="1"/>
          </p:cNvSpPr>
          <p:nvPr>
            <p:ph type="sldNum" sz="quarter" idx="10"/>
          </p:nvPr>
        </p:nvSpPr>
        <p:spPr/>
        <p:txBody>
          <a:bodyPr/>
          <a:lstStyle/>
          <a:p>
            <a:pPr>
              <a:defRPr/>
            </a:pPr>
            <a:fld id="{E8C97747-A1F7-4800-A3C6-DCDEA6A56EED}" type="slidenum">
              <a:rPr lang="en-US" smtClean="0"/>
              <a:pPr>
                <a:defRPr/>
              </a:pPr>
              <a:t>14</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101600"/>
            <a:ext cx="7239000" cy="584200"/>
          </a:xfrm>
        </p:spPr>
        <p:txBody>
          <a:bodyPr/>
          <a:lstStyle/>
          <a:p>
            <a:pPr algn="ctr"/>
            <a:r>
              <a:rPr lang="en-US" sz="3200" dirty="0" smtClean="0"/>
              <a:t>Descriptive Statistics (Uninformed Priors)</a:t>
            </a:r>
            <a:endParaRPr lang="en-US" sz="3200" dirty="0"/>
          </a:p>
        </p:txBody>
      </p:sp>
      <p:sp>
        <p:nvSpPr>
          <p:cNvPr id="4" name="Slide Number Placeholder 3"/>
          <p:cNvSpPr>
            <a:spLocks noGrp="1"/>
          </p:cNvSpPr>
          <p:nvPr>
            <p:ph type="sldNum" sz="quarter" idx="10"/>
          </p:nvPr>
        </p:nvSpPr>
        <p:spPr/>
        <p:txBody>
          <a:bodyPr/>
          <a:lstStyle/>
          <a:p>
            <a:pPr>
              <a:defRPr/>
            </a:pPr>
            <a:fld id="{E8C97747-A1F7-4800-A3C6-DCDEA6A56EED}" type="slidenum">
              <a:rPr lang="en-US" smtClean="0"/>
              <a:pPr>
                <a:defRPr/>
              </a:pPr>
              <a:t>15</a:t>
            </a:fld>
            <a:endParaRPr lang="en-US" dirty="0"/>
          </a:p>
        </p:txBody>
      </p:sp>
      <p:pic>
        <p:nvPicPr>
          <p:cNvPr id="78850" name="Picture 2" descr="This slide depicts descriptive statistics from the FFS Medicare population screening data.  The slide depicts a map of the United States, with states filled in using colors to depict the state’s colorectal and breast cancer screening rates among the Medicare population.  Utah, New York, and Virginia  exhibit higher rates of CRC screening with lower rates of BC screening than the national average for each screening type.  About 20 states have lower screening rates for both cancers than the national average, while about 15 states have higher screening rates for both cancers than the national average.  The remaining states have higher rates of BC screening with lower rates of CRC screening than the national average.&#10;"/>
          <p:cNvPicPr>
            <a:picLocks noGrp="1" noChangeAspect="1" noChangeArrowheads="1"/>
          </p:cNvPicPr>
          <p:nvPr>
            <p:ph idx="1"/>
          </p:nvPr>
        </p:nvPicPr>
        <p:blipFill>
          <a:blip r:embed="rId3" cstate="print"/>
          <a:srcRect/>
          <a:stretch>
            <a:fillRect/>
          </a:stretch>
        </p:blipFill>
        <p:spPr bwMode="auto">
          <a:xfrm>
            <a:off x="1600200" y="661011"/>
            <a:ext cx="7543800" cy="6196989"/>
          </a:xfrm>
          <a:prstGeom prst="rect">
            <a:avLst/>
          </a:prstGeom>
          <a:noFill/>
          <a:ln w="9525" cap="flat" cmpd="sng" algn="ctr">
            <a:noFill/>
            <a:prstDash val="solid"/>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101600"/>
            <a:ext cx="7086600" cy="584200"/>
          </a:xfrm>
        </p:spPr>
        <p:txBody>
          <a:bodyPr/>
          <a:lstStyle/>
          <a:p>
            <a:pPr algn="ctr"/>
            <a:r>
              <a:rPr lang="en-US" sz="3200" dirty="0" smtClean="0"/>
              <a:t>Descriptive Statistics (Uninformed Priors)</a:t>
            </a:r>
            <a:endParaRPr lang="en-US" sz="3200" dirty="0"/>
          </a:p>
        </p:txBody>
      </p:sp>
      <p:sp>
        <p:nvSpPr>
          <p:cNvPr id="4" name="Slide Number Placeholder 3"/>
          <p:cNvSpPr>
            <a:spLocks noGrp="1"/>
          </p:cNvSpPr>
          <p:nvPr>
            <p:ph type="sldNum" sz="quarter" idx="10"/>
          </p:nvPr>
        </p:nvSpPr>
        <p:spPr/>
        <p:txBody>
          <a:bodyPr/>
          <a:lstStyle/>
          <a:p>
            <a:pPr>
              <a:defRPr/>
            </a:pPr>
            <a:fld id="{E8C97747-A1F7-4800-A3C6-DCDEA6A56EED}" type="slidenum">
              <a:rPr lang="en-US" smtClean="0"/>
              <a:pPr>
                <a:defRPr/>
              </a:pPr>
              <a:t>16</a:t>
            </a:fld>
            <a:endParaRPr lang="en-US" dirty="0"/>
          </a:p>
        </p:txBody>
      </p:sp>
      <p:pic>
        <p:nvPicPr>
          <p:cNvPr id="83970" name="Picture 2" descr="This slide depicts descriptive statistics from the FFS Medicare population screening data.  The slide depicts a map of the United States, with states filled in using colors to depict breast cancer screening rates among Hispanic women who have FFS Medicare insurance, during two periods (early and late).  The vast majority of states show higher rates in both periods than the national average for Hispanic women in these periods.  Ten states show lower rates in both periods than the national average for Hispanic women in these periods. Florida shows an improvement over time, with higher-than-average rates in the late period but lower-than-average rates in the early period. Six states show a decline in screening rates over time for Hispanic women, as compared to the national average for these women.&#10;"/>
          <p:cNvPicPr>
            <a:picLocks noGrp="1" noChangeAspect="1" noChangeArrowheads="1"/>
          </p:cNvPicPr>
          <p:nvPr>
            <p:ph idx="1"/>
          </p:nvPr>
        </p:nvPicPr>
        <p:blipFill>
          <a:blip r:embed="rId3" cstate="print"/>
          <a:srcRect/>
          <a:stretch>
            <a:fillRect/>
          </a:stretch>
        </p:blipFill>
        <p:spPr bwMode="auto">
          <a:xfrm>
            <a:off x="1447801" y="838200"/>
            <a:ext cx="7696200" cy="6019800"/>
          </a:xfrm>
          <a:prstGeom prst="rect">
            <a:avLst/>
          </a:prstGeom>
          <a:noFill/>
          <a:ln w="9525" cap="flat" cmpd="sng" algn="ctr">
            <a:noFill/>
            <a:prstDash val="solid"/>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01600"/>
            <a:ext cx="6934200" cy="1689100"/>
          </a:xfrm>
        </p:spPr>
        <p:txBody>
          <a:bodyPr/>
          <a:lstStyle/>
          <a:p>
            <a:pPr algn="ctr"/>
            <a:r>
              <a:rPr lang="en-US" dirty="0" smtClean="0"/>
              <a:t>Spatial Translation of Multilevel Regression Findings</a:t>
            </a:r>
            <a:endParaRPr lang="en-US" dirty="0"/>
          </a:p>
        </p:txBody>
      </p:sp>
      <p:sp>
        <p:nvSpPr>
          <p:cNvPr id="5" name="Content Placeholder 4"/>
          <p:cNvSpPr>
            <a:spLocks noGrp="1"/>
          </p:cNvSpPr>
          <p:nvPr>
            <p:ph idx="1"/>
          </p:nvPr>
        </p:nvSpPr>
        <p:spPr>
          <a:xfrm>
            <a:off x="1600200" y="1905000"/>
            <a:ext cx="7543800" cy="5001369"/>
          </a:xfrm>
        </p:spPr>
        <p:txBody>
          <a:bodyPr/>
          <a:lstStyle/>
          <a:p>
            <a:r>
              <a:rPr lang="en-US" sz="2200" dirty="0" smtClean="0">
                <a:latin typeface="+mj-lt"/>
              </a:rPr>
              <a:t>We estimate 50 multilevel regressions for BC and 50 for CRC screening, separately for each state (no state level in model).  </a:t>
            </a:r>
          </a:p>
          <a:p>
            <a:r>
              <a:rPr lang="en-US" sz="2200" dirty="0" smtClean="0">
                <a:latin typeface="+mj-lt"/>
              </a:rPr>
              <a:t>We could present 100 tables with the two sets of multivariate regression results for each of the 50 states. Each table would contain ‘effect estimates’ for 12 person-level and 11 area-level covariates, predicting a type of cancer screening.</a:t>
            </a:r>
          </a:p>
          <a:p>
            <a:r>
              <a:rPr lang="en-US" sz="2200" dirty="0" smtClean="0">
                <a:latin typeface="+mj-lt"/>
              </a:rPr>
              <a:t>Instead, we focus one-by-one on specific effect estimates (i.e. person’s race or ethnicity, relative to whites) and summarize the findings across all states by mapping these effect estimates.</a:t>
            </a:r>
          </a:p>
          <a:p>
            <a:r>
              <a:rPr lang="en-US" sz="2200" dirty="0" smtClean="0">
                <a:latin typeface="+mj-lt"/>
              </a:rPr>
              <a:t>To make it more interesting, we use bivariate mapping to spatially translate the results from two separate regressions –BC screening (women only), and CRC screening (men and women).</a:t>
            </a:r>
          </a:p>
        </p:txBody>
      </p:sp>
      <p:sp>
        <p:nvSpPr>
          <p:cNvPr id="4" name="Slide Number Placeholder 3"/>
          <p:cNvSpPr>
            <a:spLocks noGrp="1"/>
          </p:cNvSpPr>
          <p:nvPr>
            <p:ph type="sldNum" sz="quarter" idx="10"/>
          </p:nvPr>
        </p:nvSpPr>
        <p:spPr/>
        <p:txBody>
          <a:bodyPr/>
          <a:lstStyle/>
          <a:p>
            <a:pPr>
              <a:defRPr/>
            </a:pPr>
            <a:fld id="{E8C97747-A1F7-4800-A3C6-DCDEA6A56EED}" type="slidenum">
              <a:rPr lang="en-US" smtClean="0"/>
              <a:pPr>
                <a:defRPr/>
              </a:pPr>
              <a:t>17</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01600"/>
            <a:ext cx="6477000" cy="508000"/>
          </a:xfrm>
        </p:spPr>
        <p:txBody>
          <a:bodyPr/>
          <a:lstStyle/>
          <a:p>
            <a:r>
              <a:rPr lang="en-US" sz="3200" dirty="0" smtClean="0"/>
              <a:t>Population Estimates of Disparities</a:t>
            </a:r>
            <a:endParaRPr lang="en-US" sz="3200" dirty="0"/>
          </a:p>
        </p:txBody>
      </p:sp>
      <p:sp>
        <p:nvSpPr>
          <p:cNvPr id="4" name="Slide Number Placeholder 3"/>
          <p:cNvSpPr>
            <a:spLocks noGrp="1"/>
          </p:cNvSpPr>
          <p:nvPr>
            <p:ph type="sldNum" sz="quarter" idx="10"/>
          </p:nvPr>
        </p:nvSpPr>
        <p:spPr/>
        <p:txBody>
          <a:bodyPr/>
          <a:lstStyle/>
          <a:p>
            <a:pPr>
              <a:defRPr/>
            </a:pPr>
            <a:fld id="{E8C97747-A1F7-4800-A3C6-DCDEA6A56EED}" type="slidenum">
              <a:rPr lang="en-US" smtClean="0"/>
              <a:pPr>
                <a:defRPr/>
              </a:pPr>
              <a:t>18</a:t>
            </a:fld>
            <a:endParaRPr lang="en-US" dirty="0"/>
          </a:p>
        </p:txBody>
      </p:sp>
      <p:pic>
        <p:nvPicPr>
          <p:cNvPr id="79874" name="Picture 2" descr="This slide depicts multilevel modeling results for the effect of being African American (relative to white) on utilization of BC or CRC screening.  The slide depicts a map of the United States, with states filled in using colors to depict whether this effect is negative (suggesting lower utilization relative to whites) or positive (suggesting higher utilization than whites) or neither (no different from whites).  Estimates produced separately for each state are mapped together to reveal geographic disparities across states. Michigan exhibits significantly higher utilization of CRC screening for African Americans than whites, but no difference in terms of BC screening.  Ten states show no differences between African Americans and whites for either type of screening.  The vast majority of states show lower screening rates of both types for African Americans relative to whites.&#10;"/>
          <p:cNvPicPr>
            <a:picLocks noGrp="1" noChangeAspect="1" noChangeArrowheads="1"/>
          </p:cNvPicPr>
          <p:nvPr>
            <p:ph idx="1"/>
          </p:nvPr>
        </p:nvPicPr>
        <p:blipFill>
          <a:blip r:embed="rId3" cstate="print"/>
          <a:srcRect/>
          <a:stretch>
            <a:fillRect/>
          </a:stretch>
        </p:blipFill>
        <p:spPr bwMode="auto">
          <a:xfrm>
            <a:off x="1524000" y="762001"/>
            <a:ext cx="7619999" cy="6106390"/>
          </a:xfrm>
          <a:prstGeom prst="rect">
            <a:avLst/>
          </a:prstGeom>
          <a:noFill/>
          <a:ln w="9525" cap="flat" cmpd="sng" algn="ctr">
            <a:noFill/>
            <a:prstDash val="solid"/>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01600"/>
            <a:ext cx="6477000" cy="508000"/>
          </a:xfrm>
        </p:spPr>
        <p:txBody>
          <a:bodyPr/>
          <a:lstStyle/>
          <a:p>
            <a:r>
              <a:rPr lang="en-US" sz="3200" dirty="0" smtClean="0"/>
              <a:t>Population Estimates of Disparities</a:t>
            </a:r>
            <a:endParaRPr lang="en-US" sz="3200" dirty="0"/>
          </a:p>
        </p:txBody>
      </p:sp>
      <p:sp>
        <p:nvSpPr>
          <p:cNvPr id="4" name="Slide Number Placeholder 3"/>
          <p:cNvSpPr>
            <a:spLocks noGrp="1"/>
          </p:cNvSpPr>
          <p:nvPr>
            <p:ph type="sldNum" sz="quarter" idx="10"/>
          </p:nvPr>
        </p:nvSpPr>
        <p:spPr/>
        <p:txBody>
          <a:bodyPr/>
          <a:lstStyle/>
          <a:p>
            <a:pPr>
              <a:defRPr/>
            </a:pPr>
            <a:fld id="{E8C97747-A1F7-4800-A3C6-DCDEA6A56EED}" type="slidenum">
              <a:rPr lang="en-US" smtClean="0"/>
              <a:pPr>
                <a:defRPr/>
              </a:pPr>
              <a:t>19</a:t>
            </a:fld>
            <a:endParaRPr lang="en-US" dirty="0"/>
          </a:p>
        </p:txBody>
      </p:sp>
      <p:pic>
        <p:nvPicPr>
          <p:cNvPr id="80898" name="Picture 2" descr="This slide depicts multilevel modeling results for the effect of being Hispanic (relative to white) on utilization of BC or CRC screening.  The slide depicts a map of the United States, with states filled in using colors to depict whether this effect is negative (suggesting lower utilization relative to whites) or positive (suggesting higher utilization than whites) or neither (no different from whites).  Estimates produced separately for each state are mapped together to reveal geographic disparities across states. New Jersey stands out as the only state with higher levels of both types of screening for Hispanics than for whites. Thirteen states show lower rates of both types of screening for Hispanics compared to whites.  Eleven states show no difference in both types of screening for Hispanics compared to whites.  Several states show higher rates of BC screening for Hispanics than whites, but no difference in CRC screening.&#10;"/>
          <p:cNvPicPr>
            <a:picLocks noGrp="1" noChangeAspect="1" noChangeArrowheads="1"/>
          </p:cNvPicPr>
          <p:nvPr>
            <p:ph idx="1"/>
          </p:nvPr>
        </p:nvPicPr>
        <p:blipFill>
          <a:blip r:embed="rId3" cstate="print"/>
          <a:srcRect/>
          <a:stretch>
            <a:fillRect/>
          </a:stretch>
        </p:blipFill>
        <p:spPr bwMode="auto">
          <a:xfrm>
            <a:off x="1416424" y="852849"/>
            <a:ext cx="7771373" cy="6005151"/>
          </a:xfrm>
          <a:prstGeom prst="rect">
            <a:avLst/>
          </a:prstGeom>
          <a:noFill/>
          <a:ln w="9525" cap="flat" cmpd="sng" algn="ctr">
            <a:noFill/>
            <a:prstDash val="solid"/>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981200" y="101600"/>
            <a:ext cx="6934200" cy="1689100"/>
          </a:xfrm>
        </p:spPr>
        <p:txBody>
          <a:bodyPr/>
          <a:lstStyle/>
          <a:p>
            <a:pPr algn="ctr"/>
            <a:r>
              <a:rPr lang="en-US" dirty="0" smtClean="0"/>
              <a:t>Early Capabilities and Transition to Modern Resources</a:t>
            </a:r>
          </a:p>
        </p:txBody>
      </p:sp>
      <p:sp>
        <p:nvSpPr>
          <p:cNvPr id="13315" name="Rectangle 3"/>
          <p:cNvSpPr>
            <a:spLocks noGrp="1" noChangeArrowheads="1"/>
          </p:cNvSpPr>
          <p:nvPr>
            <p:ph type="body" idx="1"/>
          </p:nvPr>
        </p:nvSpPr>
        <p:spPr>
          <a:xfrm>
            <a:off x="1981200" y="1905000"/>
            <a:ext cx="7162800" cy="4862870"/>
          </a:xfrm>
        </p:spPr>
        <p:txBody>
          <a:bodyPr/>
          <a:lstStyle/>
          <a:p>
            <a:r>
              <a:rPr lang="en-US" sz="2000" dirty="0" smtClean="0"/>
              <a:t>Early spatial science research was limited by the mapping and analytic software available</a:t>
            </a:r>
          </a:p>
          <a:p>
            <a:pPr lvl="1"/>
            <a:r>
              <a:rPr lang="en-US" sz="2000" dirty="0" smtClean="0"/>
              <a:t>Atlas GIS with </a:t>
            </a:r>
            <a:r>
              <a:rPr lang="en-US" sz="2000" dirty="0" err="1" smtClean="0"/>
              <a:t>Claritas</a:t>
            </a:r>
            <a:r>
              <a:rPr lang="en-US" sz="2000" dirty="0" smtClean="0"/>
              <a:t> Data       ESRI </a:t>
            </a:r>
            <a:r>
              <a:rPr lang="en-US" sz="2000" dirty="0" err="1" smtClean="0"/>
              <a:t>ArcView</a:t>
            </a:r>
            <a:endParaRPr lang="en-US" sz="2000" dirty="0" smtClean="0"/>
          </a:p>
          <a:p>
            <a:pPr lvl="1"/>
            <a:r>
              <a:rPr lang="en-US" sz="2000" dirty="0" err="1" smtClean="0"/>
              <a:t>SpaceStat</a:t>
            </a:r>
            <a:r>
              <a:rPr lang="en-US" sz="2000" dirty="0" smtClean="0"/>
              <a:t> software in DOS        </a:t>
            </a:r>
            <a:r>
              <a:rPr lang="en-US" sz="2000" dirty="0" err="1" smtClean="0"/>
              <a:t>GeoDA</a:t>
            </a:r>
            <a:endParaRPr lang="en-US" sz="2000" dirty="0" smtClean="0"/>
          </a:p>
          <a:p>
            <a:r>
              <a:rPr lang="en-US" sz="2000" dirty="0" smtClean="0"/>
              <a:t>GIS functions were limited to calculating distances between 2 points and manual repetition to fill distance data fields</a:t>
            </a:r>
          </a:p>
          <a:p>
            <a:r>
              <a:rPr lang="en-US" sz="2000" dirty="0" smtClean="0"/>
              <a:t>Early work focused on using patient origins to define service markets based on patient flows </a:t>
            </a:r>
          </a:p>
          <a:p>
            <a:r>
              <a:rPr lang="en-US" sz="2000" dirty="0" smtClean="0"/>
              <a:t>With the advent of </a:t>
            </a:r>
            <a:r>
              <a:rPr lang="en-US" sz="2000" dirty="0" err="1" smtClean="0"/>
              <a:t>SpaceStat</a:t>
            </a:r>
            <a:r>
              <a:rPr lang="en-US" sz="2000" dirty="0" smtClean="0"/>
              <a:t> and its successor, </a:t>
            </a:r>
            <a:r>
              <a:rPr lang="en-US" sz="2000" dirty="0" err="1" smtClean="0"/>
              <a:t>GeoDa</a:t>
            </a:r>
            <a:r>
              <a:rPr lang="en-US" sz="2000" dirty="0" smtClean="0"/>
              <a:t>, spatial analysis that accounts for omitted variables and spillover effects is now possible</a:t>
            </a:r>
          </a:p>
          <a:p>
            <a:r>
              <a:rPr lang="en-US" sz="2000" dirty="0" smtClean="0"/>
              <a:t>Multilevel modeling is an alternate way to deal with spatial heterogeneity, and various methods have proliferated</a:t>
            </a:r>
            <a:endParaRPr lang="en-US" sz="2200" dirty="0" smtClean="0"/>
          </a:p>
        </p:txBody>
      </p:sp>
      <p:sp>
        <p:nvSpPr>
          <p:cNvPr id="4" name="Slide Number Placeholder 3"/>
          <p:cNvSpPr>
            <a:spLocks noGrp="1"/>
          </p:cNvSpPr>
          <p:nvPr>
            <p:ph type="sldNum" sz="quarter" idx="10"/>
          </p:nvPr>
        </p:nvSpPr>
        <p:spPr/>
        <p:txBody>
          <a:bodyPr/>
          <a:lstStyle/>
          <a:p>
            <a:pPr>
              <a:defRPr/>
            </a:pPr>
            <a:fld id="{03CE6826-C7DD-4C69-8FC4-8DCB16F7F4E1}" type="slidenum">
              <a:rPr lang="en-US" smtClean="0"/>
              <a:pPr>
                <a:defRPr/>
              </a:pPr>
              <a:t>2</a:t>
            </a:fld>
            <a:endParaRPr lang="en-US" dirty="0" smtClean="0"/>
          </a:p>
        </p:txBody>
      </p:sp>
      <p:cxnSp>
        <p:nvCxnSpPr>
          <p:cNvPr id="9" name="Straight Arrow Connector 8"/>
          <p:cNvCxnSpPr/>
          <p:nvPr/>
        </p:nvCxnSpPr>
        <p:spPr bwMode="auto">
          <a:xfrm>
            <a:off x="6019800" y="2667000"/>
            <a:ext cx="1524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 name="Straight Arrow Connector 11"/>
          <p:cNvCxnSpPr/>
          <p:nvPr/>
        </p:nvCxnSpPr>
        <p:spPr bwMode="auto">
          <a:xfrm>
            <a:off x="6019800" y="3048000"/>
            <a:ext cx="1524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a:xfrm>
            <a:off x="1981200" y="1981200"/>
            <a:ext cx="6477000" cy="5078313"/>
          </a:xfrm>
        </p:spPr>
        <p:txBody>
          <a:bodyPr/>
          <a:lstStyle/>
          <a:p>
            <a:r>
              <a:rPr lang="en-US" dirty="0" smtClean="0">
                <a:solidFill>
                  <a:schemeClr val="tx1"/>
                </a:solidFill>
                <a:latin typeface="+mn-lt"/>
                <a:ea typeface="+mn-ea"/>
                <a:cs typeface="+mn-cs"/>
              </a:rPr>
              <a:t>we find that African Americans in Michigan and Hispanics in New Jersey are significantly more likely to utilize endoscopic screening for CRC than whites.</a:t>
            </a:r>
          </a:p>
          <a:p>
            <a:r>
              <a:rPr lang="en-US" dirty="0" smtClean="0">
                <a:solidFill>
                  <a:schemeClr val="tx1"/>
                </a:solidFill>
                <a:latin typeface="+mn-lt"/>
                <a:ea typeface="+mn-ea"/>
                <a:cs typeface="+mn-cs"/>
              </a:rPr>
              <a:t>However, national statistics suggest that these groups are significantly less likely to use endoscopy than whites. </a:t>
            </a:r>
          </a:p>
          <a:p>
            <a:r>
              <a:rPr lang="en-US" dirty="0" smtClean="0"/>
              <a:t>Differences across states show that the notion of a ‘national average’ may be misguided.  Reverse disparities contradict national averages that suggest disparities.</a:t>
            </a:r>
          </a:p>
          <a:p>
            <a:pPr>
              <a:buNone/>
            </a:pPr>
            <a:endParaRPr lang="en-US" dirty="0"/>
          </a:p>
        </p:txBody>
      </p:sp>
      <p:sp>
        <p:nvSpPr>
          <p:cNvPr id="4" name="Slide Number Placeholder 3"/>
          <p:cNvSpPr>
            <a:spLocks noGrp="1"/>
          </p:cNvSpPr>
          <p:nvPr>
            <p:ph type="sldNum" sz="quarter" idx="10"/>
          </p:nvPr>
        </p:nvSpPr>
        <p:spPr/>
        <p:txBody>
          <a:bodyPr/>
          <a:lstStyle/>
          <a:p>
            <a:pPr>
              <a:defRPr/>
            </a:pPr>
            <a:fld id="{E8C97747-A1F7-4800-A3C6-DCDEA6A56EED}" type="slidenum">
              <a:rPr lang="en-US" smtClean="0"/>
              <a:pPr>
                <a:defRPr/>
              </a:pPr>
              <a:t>20</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981200" y="101600"/>
            <a:ext cx="7010400" cy="1689100"/>
          </a:xfrm>
        </p:spPr>
        <p:txBody>
          <a:bodyPr/>
          <a:lstStyle/>
          <a:p>
            <a:pPr algn="ctr"/>
            <a:r>
              <a:rPr lang="en-US" sz="3200" dirty="0" smtClean="0"/>
              <a:t>Michael Gibbons: “Populomics”</a:t>
            </a:r>
            <a:br>
              <a:rPr lang="en-US" sz="3200" dirty="0" smtClean="0"/>
            </a:br>
            <a:r>
              <a:rPr lang="en-US" sz="3200" dirty="0" smtClean="0"/>
              <a:t> </a:t>
            </a:r>
            <a:r>
              <a:rPr lang="en-US" sz="2800" dirty="0" smtClean="0"/>
              <a:t>Johns Hopkins Urban Health Institute</a:t>
            </a:r>
          </a:p>
        </p:txBody>
      </p:sp>
      <p:sp>
        <p:nvSpPr>
          <p:cNvPr id="14339" name="Rectangle 3"/>
          <p:cNvSpPr>
            <a:spLocks noGrp="1" noChangeArrowheads="1"/>
          </p:cNvSpPr>
          <p:nvPr>
            <p:ph type="body" idx="1"/>
          </p:nvPr>
        </p:nvSpPr>
        <p:spPr>
          <a:xfrm>
            <a:off x="1905000" y="1905000"/>
            <a:ext cx="7010400" cy="5001369"/>
          </a:xfrm>
        </p:spPr>
        <p:txBody>
          <a:bodyPr/>
          <a:lstStyle/>
          <a:p>
            <a:r>
              <a:rPr lang="en-US" sz="2200" dirty="0" smtClean="0">
                <a:latin typeface="+mj-lt"/>
              </a:rPr>
              <a:t>Modeling population level health problems is challenging, in part because of the complex interplay of socio-behavioral, community and </a:t>
            </a:r>
            <a:r>
              <a:rPr lang="en-US" sz="2200" i="1" dirty="0" smtClean="0">
                <a:latin typeface="+mj-lt"/>
              </a:rPr>
              <a:t>biologic factors </a:t>
            </a:r>
            <a:r>
              <a:rPr lang="en-US" sz="2200" dirty="0" smtClean="0">
                <a:latin typeface="+mj-lt"/>
              </a:rPr>
              <a:t>within the context of the current healthcare system. </a:t>
            </a:r>
          </a:p>
          <a:p>
            <a:r>
              <a:rPr lang="en-US" sz="2200" dirty="0" smtClean="0">
                <a:latin typeface="+mj-lt"/>
              </a:rPr>
              <a:t>Populomics, the science of integrating knowledge from the molecular sciences with the population sciences, has the potential to propel health and disease inquiry, treatments and interventions well beyond current limitations, to yield insights and advances not currently possible. </a:t>
            </a:r>
          </a:p>
          <a:p>
            <a:r>
              <a:rPr lang="en-US" sz="2200" dirty="0" smtClean="0">
                <a:latin typeface="+mj-lt"/>
              </a:rPr>
              <a:t>Multilevel modeling is a fundamental principle of Populomics research.</a:t>
            </a:r>
          </a:p>
          <a:p>
            <a:endParaRPr lang="en-US" sz="2200" dirty="0">
              <a:latin typeface="+mj-lt"/>
            </a:endParaRPr>
          </a:p>
        </p:txBody>
      </p:sp>
      <p:sp>
        <p:nvSpPr>
          <p:cNvPr id="4" name="Slide Number Placeholder 3"/>
          <p:cNvSpPr>
            <a:spLocks noGrp="1"/>
          </p:cNvSpPr>
          <p:nvPr>
            <p:ph type="sldNum" sz="quarter" idx="10"/>
          </p:nvPr>
        </p:nvSpPr>
        <p:spPr/>
        <p:txBody>
          <a:bodyPr/>
          <a:lstStyle/>
          <a:p>
            <a:pPr>
              <a:defRPr/>
            </a:pPr>
            <a:fld id="{7E63773D-B0DD-4323-88DC-1260A329C0CD}" type="slidenum">
              <a:rPr lang="en-US" smtClean="0"/>
              <a:pPr>
                <a:defRPr/>
              </a:pPr>
              <a:t>21</a:t>
            </a:fld>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title"/>
          </p:nvPr>
        </p:nvSpPr>
        <p:spPr>
          <a:xfrm>
            <a:off x="838200" y="319267"/>
            <a:ext cx="8077200" cy="757130"/>
          </a:xfrm>
          <a:noFill/>
        </p:spPr>
        <p:txBody>
          <a:bodyPr wrap="square" lIns="146304">
            <a:spAutoFit/>
          </a:bodyPr>
          <a:lstStyle/>
          <a:p>
            <a:pPr lvl="0" algn="ctr" eaLnBrk="1" hangingPunct="1"/>
            <a:r>
              <a:rPr kumimoji="0" lang="en-US" sz="2400" b="0" i="0" u="none" strike="noStrike" cap="none" normalizeH="0" baseline="0" dirty="0" smtClean="0">
                <a:ln>
                  <a:noFill/>
                </a:ln>
                <a:solidFill>
                  <a:schemeClr val="tx1"/>
                </a:solidFill>
                <a:effectLst/>
                <a:ea typeface="Times New Roman" pitchFamily="18" charset="0"/>
              </a:rPr>
              <a:t>Multilevel Factors Impacting Probability of Cancer Screening</a:t>
            </a:r>
            <a:r>
              <a:rPr kumimoji="0" lang="en-US" sz="3600" b="0" i="0" u="none" strike="noStrike" cap="none" normalizeH="0" baseline="0" dirty="0" smtClean="0">
                <a:ln>
                  <a:noFill/>
                </a:ln>
                <a:solidFill>
                  <a:schemeClr val="tx1"/>
                </a:solidFill>
                <a:effectLst/>
                <a:latin typeface="Arial" pitchFamily="34" charset="0"/>
              </a:rPr>
              <a:t/>
            </a:r>
            <a:br>
              <a:rPr kumimoji="0" lang="en-US" sz="3600" b="0" i="0" u="none" strike="noStrike" cap="none" normalizeH="0" baseline="0" dirty="0" smtClean="0">
                <a:ln>
                  <a:noFill/>
                </a:ln>
                <a:solidFill>
                  <a:schemeClr val="tx1"/>
                </a:solidFill>
                <a:effectLst/>
                <a:latin typeface="Arial" pitchFamily="34" charset="0"/>
              </a:rPr>
            </a:br>
            <a:endParaRPr lang="en-US" sz="2400" dirty="0" smtClean="0">
              <a:cs typeface="Times New Roman" pitchFamily="18" charset="0"/>
            </a:endParaRPr>
          </a:p>
        </p:txBody>
      </p:sp>
      <p:sp>
        <p:nvSpPr>
          <p:cNvPr id="27" name="Slide Number Placeholder 2"/>
          <p:cNvSpPr>
            <a:spLocks noGrp="1"/>
          </p:cNvSpPr>
          <p:nvPr>
            <p:ph type="sldNum" sz="quarter" idx="10"/>
          </p:nvPr>
        </p:nvSpPr>
        <p:spPr/>
        <p:txBody>
          <a:bodyPr/>
          <a:lstStyle/>
          <a:p>
            <a:pPr>
              <a:defRPr/>
            </a:pPr>
            <a:fld id="{C2AF1F59-35C8-4CBC-BCCA-7177A3C928A8}" type="slidenum">
              <a:rPr lang="en-US"/>
              <a:pPr>
                <a:defRPr/>
              </a:pPr>
              <a:t>22</a:t>
            </a:fld>
            <a:endParaRPr lang="en-US" dirty="0"/>
          </a:p>
        </p:txBody>
      </p:sp>
      <p:sp>
        <p:nvSpPr>
          <p:cNvPr id="15364" name="Rectangle 4"/>
          <p:cNvSpPr>
            <a:spLocks noChangeArrowheads="1"/>
          </p:cNvSpPr>
          <p:nvPr/>
        </p:nvSpPr>
        <p:spPr bwMode="auto">
          <a:xfrm>
            <a:off x="0" y="800100"/>
            <a:ext cx="9144000" cy="0"/>
          </a:xfrm>
          <a:prstGeom prst="rect">
            <a:avLst/>
          </a:prstGeom>
          <a:noFill/>
          <a:ln w="9525">
            <a:noFill/>
            <a:miter lim="800000"/>
            <a:headEnd/>
            <a:tailEnd/>
          </a:ln>
        </p:spPr>
        <p:txBody>
          <a:bodyPr wrap="none" anchor="ctr">
            <a:spAutoFit/>
          </a:bodyPr>
          <a:lstStyle/>
          <a:p>
            <a:endParaRPr lang="en-US" sz="2400" dirty="0">
              <a:latin typeface="Times New Roman" pitchFamily="18" charset="0"/>
            </a:endParaRPr>
          </a:p>
        </p:txBody>
      </p:sp>
      <p:sp>
        <p:nvSpPr>
          <p:cNvPr id="15365" name="Rectangle 5"/>
          <p:cNvSpPr>
            <a:spLocks noChangeArrowheads="1"/>
          </p:cNvSpPr>
          <p:nvPr/>
        </p:nvSpPr>
        <p:spPr bwMode="auto">
          <a:xfrm>
            <a:off x="0" y="800100"/>
            <a:ext cx="9144000" cy="0"/>
          </a:xfrm>
          <a:prstGeom prst="rect">
            <a:avLst/>
          </a:prstGeom>
          <a:noFill/>
          <a:ln w="9525">
            <a:noFill/>
            <a:miter lim="800000"/>
            <a:headEnd/>
            <a:tailEnd/>
          </a:ln>
        </p:spPr>
        <p:txBody>
          <a:bodyPr wrap="none" anchor="ctr">
            <a:spAutoFit/>
          </a:bodyPr>
          <a:lstStyle/>
          <a:p>
            <a:endParaRPr lang="en-US" sz="2400" dirty="0">
              <a:latin typeface="Times New Roman" pitchFamily="18" charset="0"/>
            </a:endParaRPr>
          </a:p>
        </p:txBody>
      </p:sp>
      <p:grpSp>
        <p:nvGrpSpPr>
          <p:cNvPr id="2" name="Group 29" descr="This slides is identical to slide 13, above, which depicts a conceptual model diagram.  The individual-level ‘need’ characteristics are highlighted in the context of populomics research.  These characteristics include genetic factors, both inherited and modified by environmental exposures, which impact a person’s resiliency and response to disease.&#10;"/>
          <p:cNvGrpSpPr>
            <a:grpSpLocks noChangeAspect="1"/>
          </p:cNvGrpSpPr>
          <p:nvPr/>
        </p:nvGrpSpPr>
        <p:grpSpPr bwMode="auto">
          <a:xfrm>
            <a:off x="1796144" y="838200"/>
            <a:ext cx="6829170" cy="6019800"/>
            <a:chOff x="4714" y="2277"/>
            <a:chExt cx="5168" cy="4575"/>
          </a:xfrm>
        </p:grpSpPr>
        <p:sp>
          <p:nvSpPr>
            <p:cNvPr id="15405" name="AutoShape 45"/>
            <p:cNvSpPr>
              <a:spLocks noChangeAspect="1" noChangeArrowheads="1" noTextEdit="1"/>
            </p:cNvSpPr>
            <p:nvPr/>
          </p:nvSpPr>
          <p:spPr bwMode="auto">
            <a:xfrm>
              <a:off x="4714" y="2277"/>
              <a:ext cx="5168" cy="4575"/>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5404" name="Rectangle 44"/>
            <p:cNvSpPr>
              <a:spLocks noChangeArrowheads="1"/>
            </p:cNvSpPr>
            <p:nvPr/>
          </p:nvSpPr>
          <p:spPr bwMode="auto">
            <a:xfrm>
              <a:off x="4806" y="2331"/>
              <a:ext cx="5009" cy="3763"/>
            </a:xfrm>
            <a:prstGeom prst="rect">
              <a:avLst/>
            </a:prstGeom>
            <a:solidFill>
              <a:srgbClr val="969696"/>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5403" name="Text Box 43"/>
            <p:cNvSpPr txBox="1">
              <a:spLocks noChangeArrowheads="1"/>
            </p:cNvSpPr>
            <p:nvPr/>
          </p:nvSpPr>
          <p:spPr bwMode="auto">
            <a:xfrm>
              <a:off x="4914" y="2411"/>
              <a:ext cx="4701" cy="402"/>
            </a:xfrm>
            <a:prstGeom prst="rect">
              <a:avLst/>
            </a:prstGeom>
            <a:solidFill>
              <a:srgbClr val="969696"/>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sng" strike="noStrike" cap="none" normalizeH="0" baseline="0" dirty="0" smtClean="0">
                  <a:ln>
                    <a:noFill/>
                  </a:ln>
                  <a:solidFill>
                    <a:schemeClr val="tx1"/>
                  </a:solidFill>
                  <a:effectLst/>
                  <a:latin typeface="Arial" pitchFamily="34" charset="0"/>
                  <a:ea typeface="Times New Roman" pitchFamily="18" charset="0"/>
                </a:rPr>
                <a:t>State-level Factors</a:t>
              </a:r>
              <a:r>
                <a:rPr kumimoji="0" lang="en-US" sz="1100" b="1" i="0" u="none" strike="noStrike" cap="none" normalizeH="0" baseline="0" dirty="0" smtClean="0">
                  <a:ln>
                    <a:noFill/>
                  </a:ln>
                  <a:solidFill>
                    <a:schemeClr val="tx1"/>
                  </a:solidFill>
                  <a:effectLst/>
                  <a:latin typeface="Arial" pitchFamily="34" charset="0"/>
                  <a:ea typeface="Times New Roman" pitchFamily="18" charset="0"/>
                </a:rPr>
                <a:t>: State Comprehensive Cancer Control Coalitions and Their Activities; Social and Economic Policies, Institutions, and Regulations</a:t>
              </a:r>
              <a:endParaRPr kumimoji="0" lang="en-US" sz="1800" b="0" i="0" u="none" strike="noStrike" cap="none" normalizeH="0" baseline="0" dirty="0" smtClean="0">
                <a:ln>
                  <a:noFill/>
                </a:ln>
                <a:solidFill>
                  <a:schemeClr val="tx1"/>
                </a:solidFill>
                <a:effectLst/>
                <a:latin typeface="Arial" pitchFamily="34" charset="0"/>
              </a:endParaRPr>
            </a:p>
          </p:txBody>
        </p:sp>
        <p:sp>
          <p:nvSpPr>
            <p:cNvPr id="15402" name="Text Box 42"/>
            <p:cNvSpPr txBox="1">
              <a:spLocks noChangeArrowheads="1"/>
            </p:cNvSpPr>
            <p:nvPr/>
          </p:nvSpPr>
          <p:spPr bwMode="auto">
            <a:xfrm>
              <a:off x="5849" y="6194"/>
              <a:ext cx="2300" cy="501"/>
            </a:xfrm>
            <a:prstGeom prst="rect">
              <a:avLst/>
            </a:prstGeom>
            <a:solidFill>
              <a:srgbClr val="FFFFFF"/>
            </a:solidFill>
            <a:ln w="25400">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pitchFamily="34" charset="0"/>
                  <a:ea typeface="Times New Roman" pitchFamily="18" charset="0"/>
                </a:rPr>
                <a:t>Personal Health Behavior: Utilization of Cancer Screening</a:t>
              </a:r>
              <a:endParaRPr kumimoji="0" lang="en-US" sz="1800" b="0" i="0" u="none" strike="noStrike" cap="none" normalizeH="0" baseline="0" dirty="0" smtClean="0">
                <a:ln>
                  <a:noFill/>
                </a:ln>
                <a:solidFill>
                  <a:schemeClr val="tx1"/>
                </a:solidFill>
                <a:effectLst/>
                <a:latin typeface="Arial" pitchFamily="34" charset="0"/>
              </a:endParaRPr>
            </a:p>
          </p:txBody>
        </p:sp>
        <p:sp>
          <p:nvSpPr>
            <p:cNvPr id="15401" name="Rectangle 41"/>
            <p:cNvSpPr>
              <a:spLocks noChangeArrowheads="1"/>
            </p:cNvSpPr>
            <p:nvPr/>
          </p:nvSpPr>
          <p:spPr bwMode="auto">
            <a:xfrm>
              <a:off x="5072" y="2880"/>
              <a:ext cx="4526" cy="3012"/>
            </a:xfrm>
            <a:prstGeom prst="rect">
              <a:avLst/>
            </a:prstGeom>
            <a:solidFill>
              <a:srgbClr val="DDDDDD">
                <a:alpha val="59000"/>
              </a:srgbClr>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5400" name="Rectangle 40"/>
            <p:cNvSpPr>
              <a:spLocks noChangeArrowheads="1"/>
            </p:cNvSpPr>
            <p:nvPr/>
          </p:nvSpPr>
          <p:spPr bwMode="auto">
            <a:xfrm>
              <a:off x="6353" y="3081"/>
              <a:ext cx="3096" cy="2609"/>
            </a:xfrm>
            <a:prstGeom prst="rect">
              <a:avLst/>
            </a:prstGeom>
            <a:solidFill>
              <a:srgbClr val="EAEAEA"/>
            </a:solidFill>
            <a:ln w="158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99" name="Text Box 39"/>
            <p:cNvSpPr txBox="1">
              <a:spLocks noChangeArrowheads="1"/>
            </p:cNvSpPr>
            <p:nvPr/>
          </p:nvSpPr>
          <p:spPr bwMode="auto">
            <a:xfrm>
              <a:off x="6448" y="3482"/>
              <a:ext cx="1301" cy="19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pitchFamily="34" charset="0"/>
                  <a:ea typeface="Times New Roman" pitchFamily="18" charset="0"/>
                </a:rPr>
                <a:t>Socio-Demographic</a:t>
              </a:r>
              <a:r>
                <a:rPr kumimoji="0" lang="en-US" sz="1000" b="1" i="0" u="none" strike="noStrike" cap="none" normalizeH="0" baseline="0" dirty="0" smtClean="0">
                  <a:ln>
                    <a:noFill/>
                  </a:ln>
                  <a:solidFill>
                    <a:schemeClr val="tx1"/>
                  </a:solidFill>
                  <a:effectLst/>
                  <a:latin typeface="Arial" pitchFamily="34" charset="0"/>
                  <a:ea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Social Integration and Support (Residential Segregation)</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Driver Courtesy (Commuter Intensity)</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Social or Cultural Cohesion  (English Language Ability)</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5398" name="Text Box 38"/>
            <p:cNvSpPr txBox="1">
              <a:spLocks noChangeArrowheads="1"/>
            </p:cNvSpPr>
            <p:nvPr/>
          </p:nvSpPr>
          <p:spPr bwMode="auto">
            <a:xfrm>
              <a:off x="7849" y="3281"/>
              <a:ext cx="1400" cy="2310"/>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tab pos="228600" algn="l"/>
                </a:tabLst>
              </a:pPr>
              <a:r>
                <a:rPr kumimoji="0" lang="en-US" sz="1100" b="1" i="0" u="none" strike="noStrike" cap="none" normalizeH="0" baseline="0" dirty="0" smtClean="0">
                  <a:ln>
                    <a:noFill/>
                  </a:ln>
                  <a:solidFill>
                    <a:schemeClr val="tx1"/>
                  </a:solidFill>
                  <a:effectLst/>
                  <a:latin typeface="Arial" pitchFamily="34" charset="0"/>
                  <a:ea typeface="Times New Roman" pitchFamily="18" charset="0"/>
                </a:rPr>
                <a:t>Individual </a:t>
              </a:r>
              <a:endParaRPr kumimoji="0" lang="en-US"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800" b="0" i="1"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sz="1000" b="0" i="1" u="none" strike="noStrike" cap="none" normalizeH="0" baseline="0" dirty="0" smtClean="0">
                  <a:ln>
                    <a:noFill/>
                  </a:ln>
                  <a:solidFill>
                    <a:schemeClr val="tx1"/>
                  </a:solidFill>
                  <a:effectLst/>
                  <a:latin typeface="Arial" pitchFamily="34" charset="0"/>
                  <a:ea typeface="Times New Roman" pitchFamily="18" charset="0"/>
                </a:rPr>
                <a:t>Enabling/Disabling</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Personal Disability</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Personal Resources (assistance with purchasing health coverage)</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New Address</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Distance to closest endoscopy provider</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000" b="0" i="1"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sz="1000" b="0" i="1" u="none" strike="noStrike" cap="none" normalizeH="0" baseline="0" dirty="0" smtClean="0">
                  <a:ln>
                    <a:noFill/>
                  </a:ln>
                  <a:solidFill>
                    <a:schemeClr val="tx1"/>
                  </a:solidFill>
                  <a:effectLst/>
                  <a:latin typeface="Arial" pitchFamily="34" charset="0"/>
                  <a:ea typeface="Times New Roman" pitchFamily="18" charset="0"/>
                </a:rPr>
                <a:t>Predisposing</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Age, Sex, Gender</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Race or Ethnicity</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000" b="0" i="1"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sz="1000" b="1" i="1" u="none" strike="noStrike" cap="none" normalizeH="0" baseline="0" dirty="0" smtClean="0">
                  <a:ln>
                    <a:noFill/>
                  </a:ln>
                  <a:solidFill>
                    <a:srgbClr val="C00000"/>
                  </a:solidFill>
                  <a:effectLst/>
                  <a:latin typeface="Arial" pitchFamily="34" charset="0"/>
                  <a:ea typeface="Times New Roman" pitchFamily="18" charset="0"/>
                </a:rPr>
                <a:t>Need</a:t>
              </a:r>
              <a:endParaRPr kumimoji="0" lang="en-US" sz="1000" b="1" i="0" u="none" strike="noStrike" cap="none" normalizeH="0" baseline="0" dirty="0" smtClean="0">
                <a:ln>
                  <a:noFill/>
                </a:ln>
                <a:solidFill>
                  <a:srgbClr val="C00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1000" b="1" i="0" u="none" strike="noStrike" cap="none" normalizeH="0" baseline="0" dirty="0" smtClean="0">
                  <a:ln>
                    <a:noFill/>
                  </a:ln>
                  <a:solidFill>
                    <a:srgbClr val="C00000"/>
                  </a:solidFill>
                  <a:effectLst/>
                  <a:latin typeface="Arial" pitchFamily="34" charset="0"/>
                  <a:ea typeface="Times New Roman" pitchFamily="18" charset="0"/>
                </a:rPr>
                <a:t>CRC or BC risk factors (not observed)</a:t>
              </a:r>
              <a:endParaRPr kumimoji="0" lang="en-US" sz="1000" b="1" i="0" u="none" strike="noStrike" cap="none" normalizeH="0" baseline="0" dirty="0" smtClean="0">
                <a:ln>
                  <a:noFill/>
                </a:ln>
                <a:solidFill>
                  <a:srgbClr val="C00000"/>
                </a:solidFill>
                <a:effectLst/>
                <a:latin typeface="Arial" pitchFamily="34" charset="0"/>
              </a:endParaRPr>
            </a:p>
          </p:txBody>
        </p:sp>
        <p:sp>
          <p:nvSpPr>
            <p:cNvPr id="15397" name="Text Box 37"/>
            <p:cNvSpPr txBox="1">
              <a:spLocks noChangeArrowheads="1"/>
            </p:cNvSpPr>
            <p:nvPr/>
          </p:nvSpPr>
          <p:spPr bwMode="auto">
            <a:xfrm>
              <a:off x="5200" y="3482"/>
              <a:ext cx="1131" cy="2008"/>
            </a:xfrm>
            <a:prstGeom prst="rect">
              <a:avLst/>
            </a:prstGeom>
            <a:solidFill>
              <a:srgbClr val="C0C0C0"/>
            </a:solidFill>
            <a:ln w="9525">
              <a:noFill/>
              <a:prstDash val="dash"/>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sz="1100" b="1" i="0" u="none" strike="noStrike" cap="none" normalizeH="0" baseline="0" dirty="0" smtClean="0">
                  <a:ln>
                    <a:noFill/>
                  </a:ln>
                  <a:solidFill>
                    <a:schemeClr val="tx1"/>
                  </a:solidFill>
                  <a:effectLst/>
                  <a:latin typeface="Arial" pitchFamily="34" charset="0"/>
                  <a:ea typeface="Times New Roman" pitchFamily="18" charset="0"/>
                </a:rPr>
                <a:t>Health Care System</a:t>
              </a:r>
              <a:endParaRPr kumimoji="0" lang="en-US"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sz="1000" b="1" i="0" u="none" strike="noStrike" cap="none" normalizeH="0" baseline="0" dirty="0" smtClean="0">
                  <a:ln>
                    <a:noFill/>
                  </a:ln>
                  <a:solidFill>
                    <a:schemeClr val="tx1"/>
                  </a:solidFill>
                  <a:effectLst/>
                  <a:latin typeface="Arial" pitchFamily="34" charset="0"/>
                  <a:ea typeface="Times New Roman" pitchFamily="18" charset="0"/>
                </a:rPr>
                <a:t> </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Proximity and Density of Endoscopy Facilities</a:t>
              </a: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228600" algn="l"/>
                </a:tabLst>
              </a:pP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Proximity and Density of Physician Specialists (gastroenterologists, oncologists)</a:t>
              </a: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228600" algn="l"/>
                </a:tabLst>
              </a:pP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Managed Care Plan Penetration</a:t>
              </a: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228600" algn="l"/>
                </a:tabLst>
              </a:pP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228600" algn="l"/>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rPr>
                <a:t>Population in Poverty </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5396" name="AutoShape 36"/>
            <p:cNvSpPr>
              <a:spLocks noChangeArrowheads="1"/>
            </p:cNvSpPr>
            <p:nvPr/>
          </p:nvSpPr>
          <p:spPr bwMode="auto">
            <a:xfrm rot="5400000">
              <a:off x="7747" y="5593"/>
              <a:ext cx="603" cy="600"/>
            </a:xfrm>
            <a:prstGeom prst="rightArrow">
              <a:avLst>
                <a:gd name="adj1" fmla="val 50000"/>
                <a:gd name="adj2" fmla="val 25125"/>
              </a:avLst>
            </a:prstGeom>
            <a:solidFill>
              <a:srgbClr val="FFFFFF"/>
            </a:solidFill>
            <a:ln w="254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95" name="Line 35"/>
            <p:cNvSpPr>
              <a:spLocks noChangeShapeType="1"/>
            </p:cNvSpPr>
            <p:nvPr/>
          </p:nvSpPr>
          <p:spPr bwMode="auto">
            <a:xfrm>
              <a:off x="7949" y="5491"/>
              <a:ext cx="200" cy="1"/>
            </a:xfrm>
            <a:prstGeom prst="line">
              <a:avLst/>
            </a:prstGeom>
            <a:noFill/>
            <a:ln w="76200">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94" name="AutoShape 34"/>
            <p:cNvSpPr>
              <a:spLocks noChangeArrowheads="1"/>
            </p:cNvSpPr>
            <p:nvPr/>
          </p:nvSpPr>
          <p:spPr bwMode="auto">
            <a:xfrm>
              <a:off x="8149" y="2980"/>
              <a:ext cx="425" cy="305"/>
            </a:xfrm>
            <a:prstGeom prst="downArrow">
              <a:avLst>
                <a:gd name="adj1" fmla="val 50000"/>
                <a:gd name="adj2" fmla="val 25000"/>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93" name="Line 33"/>
            <p:cNvSpPr>
              <a:spLocks noChangeShapeType="1"/>
            </p:cNvSpPr>
            <p:nvPr/>
          </p:nvSpPr>
          <p:spPr bwMode="auto">
            <a:xfrm>
              <a:off x="8149" y="2980"/>
              <a:ext cx="400" cy="1"/>
            </a:xfrm>
            <a:prstGeom prst="line">
              <a:avLst/>
            </a:prstGeom>
            <a:noFill/>
            <a:ln w="76200">
              <a:solidFill>
                <a:srgbClr val="C0C0C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92" name="AutoShape 32"/>
            <p:cNvSpPr>
              <a:spLocks noChangeArrowheads="1"/>
            </p:cNvSpPr>
            <p:nvPr/>
          </p:nvSpPr>
          <p:spPr bwMode="auto">
            <a:xfrm>
              <a:off x="7295" y="4965"/>
              <a:ext cx="554" cy="426"/>
            </a:xfrm>
            <a:prstGeom prst="rightArrow">
              <a:avLst>
                <a:gd name="adj1" fmla="val 50000"/>
                <a:gd name="adj2" fmla="val 32512"/>
              </a:avLst>
            </a:prstGeom>
            <a:solidFill>
              <a:srgbClr val="EAEAE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91" name="AutoShape 31"/>
            <p:cNvSpPr>
              <a:spLocks noChangeArrowheads="1"/>
            </p:cNvSpPr>
            <p:nvPr/>
          </p:nvSpPr>
          <p:spPr bwMode="auto">
            <a:xfrm>
              <a:off x="8749" y="2779"/>
              <a:ext cx="425" cy="502"/>
            </a:xfrm>
            <a:prstGeom prst="downArrow">
              <a:avLst>
                <a:gd name="adj1" fmla="val 50000"/>
                <a:gd name="adj2" fmla="val 29529"/>
              </a:avLst>
            </a:prstGeom>
            <a:solidFill>
              <a:srgbClr val="969696"/>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90" name="Line 30"/>
            <p:cNvSpPr>
              <a:spLocks noChangeShapeType="1"/>
            </p:cNvSpPr>
            <p:nvPr/>
          </p:nvSpPr>
          <p:spPr bwMode="auto">
            <a:xfrm>
              <a:off x="8749" y="2779"/>
              <a:ext cx="400" cy="0"/>
            </a:xfrm>
            <a:prstGeom prst="line">
              <a:avLst/>
            </a:prstGeom>
            <a:noFill/>
            <a:ln w="76200">
              <a:solidFill>
                <a:srgbClr val="969696"/>
              </a:solid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3"/>
          <p:cNvSpPr>
            <a:spLocks noGrp="1" noChangeArrowheads="1"/>
          </p:cNvSpPr>
          <p:nvPr>
            <p:ph type="title"/>
          </p:nvPr>
        </p:nvSpPr>
        <p:spPr>
          <a:xfrm>
            <a:off x="1981200" y="101600"/>
            <a:ext cx="7010400" cy="1689100"/>
          </a:xfrm>
        </p:spPr>
        <p:txBody>
          <a:bodyPr/>
          <a:lstStyle/>
          <a:p>
            <a:pPr eaLnBrk="1" hangingPunct="1"/>
            <a:r>
              <a:rPr lang="en-US" sz="4800" b="1" i="1" dirty="0" smtClean="0">
                <a:solidFill>
                  <a:srgbClr val="CE0031"/>
                </a:solidFill>
                <a:cs typeface="Times New Roman" pitchFamily="18" charset="0"/>
              </a:rPr>
              <a:t/>
            </a:r>
            <a:br>
              <a:rPr lang="en-US" sz="4800" b="1" i="1" dirty="0" smtClean="0">
                <a:solidFill>
                  <a:srgbClr val="CE0031"/>
                </a:solidFill>
                <a:cs typeface="Times New Roman" pitchFamily="18" charset="0"/>
              </a:rPr>
            </a:br>
            <a:r>
              <a:rPr lang="en-US" sz="4400" b="1" i="1" dirty="0" smtClean="0">
                <a:solidFill>
                  <a:srgbClr val="CE0031"/>
                </a:solidFill>
                <a:cs typeface="Times New Roman" pitchFamily="18" charset="0"/>
              </a:rPr>
              <a:t>Hurdles Facing Populomics and Spatial Science Research</a:t>
            </a:r>
            <a:r>
              <a:rPr lang="en-US" sz="5400" b="1" dirty="0" smtClean="0">
                <a:solidFill>
                  <a:srgbClr val="CE0031"/>
                </a:solidFill>
                <a:cs typeface="Times New Roman" pitchFamily="18" charset="0"/>
              </a:rPr>
              <a:t/>
            </a:r>
            <a:br>
              <a:rPr lang="en-US" sz="5400" b="1" dirty="0" smtClean="0">
                <a:solidFill>
                  <a:srgbClr val="CE0031"/>
                </a:solidFill>
                <a:cs typeface="Times New Roman" pitchFamily="18" charset="0"/>
              </a:rPr>
            </a:br>
            <a:endParaRPr lang="en-US" sz="5400" b="1" dirty="0" smtClean="0">
              <a:solidFill>
                <a:srgbClr val="CE0031"/>
              </a:solidFill>
              <a:cs typeface="Times New Roman" pitchFamily="18" charset="0"/>
            </a:endParaRPr>
          </a:p>
        </p:txBody>
      </p:sp>
      <p:sp>
        <p:nvSpPr>
          <p:cNvPr id="44035" name="Rectangle 2"/>
          <p:cNvSpPr>
            <a:spLocks noGrp="1" noChangeArrowheads="1"/>
          </p:cNvSpPr>
          <p:nvPr>
            <p:ph idx="1"/>
          </p:nvPr>
        </p:nvSpPr>
        <p:spPr>
          <a:xfrm>
            <a:off x="1981200" y="1981200"/>
            <a:ext cx="6858000" cy="4616648"/>
          </a:xfrm>
        </p:spPr>
        <p:txBody>
          <a:bodyPr/>
          <a:lstStyle/>
          <a:p>
            <a:pPr marL="457200" indent="-457200" eaLnBrk="1" hangingPunct="1"/>
            <a:r>
              <a:rPr lang="en-US" sz="2800" dirty="0" smtClean="0">
                <a:latin typeface="+mj-lt"/>
                <a:cs typeface="Times New Roman" pitchFamily="18" charset="0"/>
              </a:rPr>
              <a:t>Lack of health security and the need for HIPAA hobbles spatial scientists in the US in terms of meaningful analyses which might improve resource allocation and translation efforts.</a:t>
            </a:r>
          </a:p>
          <a:p>
            <a:pPr marL="457200" indent="-457200" eaLnBrk="1" hangingPunct="1"/>
            <a:r>
              <a:rPr lang="en-US" sz="2800" dirty="0" smtClean="0">
                <a:solidFill>
                  <a:schemeClr val="tx2"/>
                </a:solidFill>
                <a:latin typeface="+mj-lt"/>
                <a:cs typeface="Times New Roman" pitchFamily="18" charset="0"/>
              </a:rPr>
              <a:t>Other countries with better health security (national health insurance </a:t>
            </a:r>
            <a:r>
              <a:rPr lang="en-US" sz="2800" dirty="0" err="1" smtClean="0">
                <a:solidFill>
                  <a:schemeClr val="tx2"/>
                </a:solidFill>
                <a:latin typeface="+mj-lt"/>
                <a:cs typeface="Times New Roman" pitchFamily="18" charset="0"/>
              </a:rPr>
              <a:t>programmes</a:t>
            </a:r>
            <a:r>
              <a:rPr lang="en-US" sz="2800" dirty="0" smtClean="0">
                <a:solidFill>
                  <a:schemeClr val="tx2"/>
                </a:solidFill>
                <a:latin typeface="+mj-lt"/>
                <a:cs typeface="Times New Roman" pitchFamily="18" charset="0"/>
              </a:rPr>
              <a:t>) are moving ahead of the US in using these new approaches and technologies to improve the human condition.</a:t>
            </a:r>
          </a:p>
        </p:txBody>
      </p:sp>
      <p:sp>
        <p:nvSpPr>
          <p:cNvPr id="4" name="Slide Number Placeholder 3"/>
          <p:cNvSpPr>
            <a:spLocks noGrp="1"/>
          </p:cNvSpPr>
          <p:nvPr>
            <p:ph type="sldNum" sz="quarter" idx="10"/>
          </p:nvPr>
        </p:nvSpPr>
        <p:spPr/>
        <p:txBody>
          <a:bodyPr/>
          <a:lstStyle/>
          <a:p>
            <a:pPr>
              <a:defRPr/>
            </a:pPr>
            <a:fld id="{C6250260-1627-4275-9AF9-3F3ACF411AAA}" type="slidenum">
              <a:rPr lang="en-US"/>
              <a:pPr>
                <a:defRPr/>
              </a:pPr>
              <a:t>23</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3"/>
          <p:cNvSpPr>
            <a:spLocks noGrp="1" noChangeArrowheads="1"/>
          </p:cNvSpPr>
          <p:nvPr>
            <p:ph type="title"/>
          </p:nvPr>
        </p:nvSpPr>
        <p:spPr/>
        <p:txBody>
          <a:bodyPr/>
          <a:lstStyle/>
          <a:p>
            <a:pPr eaLnBrk="1" hangingPunct="1"/>
            <a:r>
              <a:rPr lang="en-US" sz="5400" b="1" i="1" dirty="0" smtClean="0">
                <a:solidFill>
                  <a:srgbClr val="CE0031"/>
                </a:solidFill>
                <a:cs typeface="Times New Roman" pitchFamily="18" charset="0"/>
              </a:rPr>
              <a:t>Looking to the Future</a:t>
            </a:r>
            <a:r>
              <a:rPr lang="en-US" sz="5400" b="1" dirty="0" smtClean="0">
                <a:solidFill>
                  <a:srgbClr val="CE0031"/>
                </a:solidFill>
                <a:cs typeface="Times New Roman" pitchFamily="18" charset="0"/>
              </a:rPr>
              <a:t/>
            </a:r>
            <a:br>
              <a:rPr lang="en-US" sz="5400" b="1" dirty="0" smtClean="0">
                <a:solidFill>
                  <a:srgbClr val="CE0031"/>
                </a:solidFill>
                <a:cs typeface="Times New Roman" pitchFamily="18" charset="0"/>
              </a:rPr>
            </a:br>
            <a:endParaRPr lang="en-US" sz="5400" b="1" dirty="0" smtClean="0">
              <a:solidFill>
                <a:srgbClr val="CE0031"/>
              </a:solidFill>
              <a:cs typeface="Times New Roman" pitchFamily="18" charset="0"/>
            </a:endParaRPr>
          </a:p>
        </p:txBody>
      </p:sp>
      <p:sp>
        <p:nvSpPr>
          <p:cNvPr id="44035" name="Rectangle 2"/>
          <p:cNvSpPr>
            <a:spLocks noGrp="1" noChangeArrowheads="1"/>
          </p:cNvSpPr>
          <p:nvPr>
            <p:ph idx="1"/>
          </p:nvPr>
        </p:nvSpPr>
        <p:spPr>
          <a:xfrm>
            <a:off x="1828800" y="1981200"/>
            <a:ext cx="7162800" cy="4401205"/>
          </a:xfrm>
        </p:spPr>
        <p:txBody>
          <a:bodyPr/>
          <a:lstStyle/>
          <a:p>
            <a:pPr marL="457200" indent="-457200" eaLnBrk="1" hangingPunct="1"/>
            <a:r>
              <a:rPr lang="en-US" sz="2800" dirty="0" smtClean="0">
                <a:latin typeface="+mj-lt"/>
              </a:rPr>
              <a:t>How will integrating knowledge from the molecular sciences with the population sciences improve health?</a:t>
            </a:r>
          </a:p>
          <a:p>
            <a:pPr marL="457200" indent="-457200" eaLnBrk="1" hangingPunct="1"/>
            <a:r>
              <a:rPr lang="en-US" sz="2800" dirty="0" smtClean="0">
                <a:solidFill>
                  <a:schemeClr val="tx2"/>
                </a:solidFill>
                <a:latin typeface="+mj-lt"/>
                <a:cs typeface="Times New Roman" pitchFamily="18" charset="0"/>
              </a:rPr>
              <a:t>Consider autism, which is suspected to originate with some sort of imbalance in the micro biome in the gut.</a:t>
            </a:r>
          </a:p>
          <a:p>
            <a:pPr marL="457200" indent="-457200" eaLnBrk="1" hangingPunct="1"/>
            <a:r>
              <a:rPr lang="en-US" sz="2800" dirty="0" smtClean="0">
                <a:solidFill>
                  <a:schemeClr val="tx2"/>
                </a:solidFill>
                <a:latin typeface="+mj-lt"/>
                <a:cs typeface="Times New Roman" pitchFamily="18" charset="0"/>
              </a:rPr>
              <a:t>Does food originating in different places have differential impacts on the micro biome?  Is ‘eating local’ beneficial/harmful?</a:t>
            </a:r>
          </a:p>
        </p:txBody>
      </p:sp>
      <p:sp>
        <p:nvSpPr>
          <p:cNvPr id="4" name="Slide Number Placeholder 3"/>
          <p:cNvSpPr>
            <a:spLocks noGrp="1"/>
          </p:cNvSpPr>
          <p:nvPr>
            <p:ph type="sldNum" sz="quarter" idx="10"/>
          </p:nvPr>
        </p:nvSpPr>
        <p:spPr/>
        <p:txBody>
          <a:bodyPr/>
          <a:lstStyle/>
          <a:p>
            <a:pPr>
              <a:defRPr/>
            </a:pPr>
            <a:fld id="{C6250260-1627-4275-9AF9-3F3ACF411AAA}" type="slidenum">
              <a:rPr lang="en-US"/>
              <a:pPr>
                <a:defRPr/>
              </a:pPr>
              <a:t>24</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3"/>
          <p:cNvSpPr>
            <a:spLocks noGrp="1" noChangeArrowheads="1"/>
          </p:cNvSpPr>
          <p:nvPr>
            <p:ph type="title"/>
          </p:nvPr>
        </p:nvSpPr>
        <p:spPr/>
        <p:txBody>
          <a:bodyPr/>
          <a:lstStyle/>
          <a:p>
            <a:pPr eaLnBrk="1" hangingPunct="1"/>
            <a:r>
              <a:rPr lang="en-US" sz="5400" b="1" i="1" dirty="0" smtClean="0">
                <a:solidFill>
                  <a:srgbClr val="CE0031"/>
                </a:solidFill>
                <a:cs typeface="Times New Roman" pitchFamily="18" charset="0"/>
              </a:rPr>
              <a:t>Looking to the Future</a:t>
            </a:r>
            <a:r>
              <a:rPr lang="en-US" sz="5400" b="1" dirty="0" smtClean="0">
                <a:solidFill>
                  <a:srgbClr val="CE0031"/>
                </a:solidFill>
                <a:cs typeface="Times New Roman" pitchFamily="18" charset="0"/>
              </a:rPr>
              <a:t/>
            </a:r>
            <a:br>
              <a:rPr lang="en-US" sz="5400" b="1" dirty="0" smtClean="0">
                <a:solidFill>
                  <a:srgbClr val="CE0031"/>
                </a:solidFill>
                <a:cs typeface="Times New Roman" pitchFamily="18" charset="0"/>
              </a:rPr>
            </a:br>
            <a:endParaRPr lang="en-US" sz="5400" b="1" dirty="0" smtClean="0">
              <a:solidFill>
                <a:srgbClr val="CE0031"/>
              </a:solidFill>
              <a:cs typeface="Times New Roman" pitchFamily="18" charset="0"/>
            </a:endParaRPr>
          </a:p>
        </p:txBody>
      </p:sp>
      <p:sp>
        <p:nvSpPr>
          <p:cNvPr id="44035" name="Rectangle 2"/>
          <p:cNvSpPr>
            <a:spLocks noGrp="1" noChangeArrowheads="1"/>
          </p:cNvSpPr>
          <p:nvPr>
            <p:ph idx="1"/>
          </p:nvPr>
        </p:nvSpPr>
        <p:spPr>
          <a:xfrm>
            <a:off x="1981200" y="1981200"/>
            <a:ext cx="7162800" cy="4616648"/>
          </a:xfrm>
        </p:spPr>
        <p:txBody>
          <a:bodyPr/>
          <a:lstStyle/>
          <a:p>
            <a:pPr marL="457200" indent="-457200" eaLnBrk="1" hangingPunct="1"/>
            <a:r>
              <a:rPr lang="en-US" sz="2800" dirty="0" smtClean="0">
                <a:latin typeface="+mj-lt"/>
              </a:rPr>
              <a:t>Collection of geocodes (place specific location information) along with molecular data (micro biome samples from humans and their local agricultural environments) may be required to understand the gene-environment interaction associated with autism. </a:t>
            </a:r>
          </a:p>
          <a:p>
            <a:pPr marL="457200" indent="-457200" eaLnBrk="1" hangingPunct="1"/>
            <a:r>
              <a:rPr lang="en-US" sz="2800" dirty="0" smtClean="0">
                <a:solidFill>
                  <a:schemeClr val="tx2"/>
                </a:solidFill>
                <a:latin typeface="+mj-lt"/>
                <a:cs typeface="Times New Roman" pitchFamily="18" charset="0"/>
              </a:rPr>
              <a:t>Ongoing data collection of microbiotic samples is now including the geocode as part of the metadata associated with the sample data collected from subjects and natural sites.</a:t>
            </a:r>
          </a:p>
        </p:txBody>
      </p:sp>
      <p:sp>
        <p:nvSpPr>
          <p:cNvPr id="4" name="Slide Number Placeholder 3"/>
          <p:cNvSpPr>
            <a:spLocks noGrp="1"/>
          </p:cNvSpPr>
          <p:nvPr>
            <p:ph type="sldNum" sz="quarter" idx="10"/>
          </p:nvPr>
        </p:nvSpPr>
        <p:spPr/>
        <p:txBody>
          <a:bodyPr/>
          <a:lstStyle/>
          <a:p>
            <a:pPr>
              <a:defRPr/>
            </a:pPr>
            <a:fld id="{C6250260-1627-4275-9AF9-3F3ACF411AAA}" type="slidenum">
              <a:rPr lang="en-US"/>
              <a:pPr>
                <a:defRPr/>
              </a:pPr>
              <a:t>25</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3"/>
          <p:cNvSpPr>
            <a:spLocks noGrp="1" noChangeArrowheads="1"/>
          </p:cNvSpPr>
          <p:nvPr>
            <p:ph type="title"/>
          </p:nvPr>
        </p:nvSpPr>
        <p:spPr/>
        <p:txBody>
          <a:bodyPr/>
          <a:lstStyle/>
          <a:p>
            <a:pPr eaLnBrk="1" hangingPunct="1"/>
            <a:r>
              <a:rPr lang="en-US" sz="5400" b="1" i="1" dirty="0" smtClean="0">
                <a:solidFill>
                  <a:srgbClr val="CE0031"/>
                </a:solidFill>
                <a:cs typeface="Times New Roman" pitchFamily="18" charset="0"/>
              </a:rPr>
              <a:t>Looking to the Future</a:t>
            </a:r>
            <a:r>
              <a:rPr lang="en-US" sz="5400" b="1" dirty="0" smtClean="0">
                <a:solidFill>
                  <a:srgbClr val="CE0031"/>
                </a:solidFill>
                <a:cs typeface="Times New Roman" pitchFamily="18" charset="0"/>
              </a:rPr>
              <a:t/>
            </a:r>
            <a:br>
              <a:rPr lang="en-US" sz="5400" b="1" dirty="0" smtClean="0">
                <a:solidFill>
                  <a:srgbClr val="CE0031"/>
                </a:solidFill>
                <a:cs typeface="Times New Roman" pitchFamily="18" charset="0"/>
              </a:rPr>
            </a:br>
            <a:endParaRPr lang="en-US" sz="5400" b="1" dirty="0" smtClean="0">
              <a:solidFill>
                <a:srgbClr val="CE0031"/>
              </a:solidFill>
              <a:cs typeface="Times New Roman" pitchFamily="18" charset="0"/>
            </a:endParaRPr>
          </a:p>
        </p:txBody>
      </p:sp>
      <p:sp>
        <p:nvSpPr>
          <p:cNvPr id="44035" name="Rectangle 2"/>
          <p:cNvSpPr>
            <a:spLocks noGrp="1" noChangeArrowheads="1"/>
          </p:cNvSpPr>
          <p:nvPr>
            <p:ph idx="1"/>
          </p:nvPr>
        </p:nvSpPr>
        <p:spPr>
          <a:xfrm>
            <a:off x="1981200" y="1981200"/>
            <a:ext cx="6858000" cy="4185761"/>
          </a:xfrm>
        </p:spPr>
        <p:txBody>
          <a:bodyPr/>
          <a:lstStyle/>
          <a:p>
            <a:pPr marL="457200" indent="-457200" eaLnBrk="1" hangingPunct="1"/>
            <a:r>
              <a:rPr lang="en-US" sz="2800" dirty="0" smtClean="0">
                <a:latin typeface="+mj-lt"/>
                <a:cs typeface="Times New Roman" pitchFamily="18" charset="0"/>
              </a:rPr>
              <a:t>In future, crowd-sourced data from GPS-linked phones may provide a new source of population data, and new challenges associated with statistical modeling of these data.</a:t>
            </a:r>
          </a:p>
          <a:p>
            <a:pPr marL="457200" indent="-457200" eaLnBrk="1" hangingPunct="1"/>
            <a:r>
              <a:rPr lang="en-US" sz="2800" dirty="0" smtClean="0">
                <a:solidFill>
                  <a:schemeClr val="tx2"/>
                </a:solidFill>
                <a:latin typeface="+mj-lt"/>
                <a:cs typeface="Times New Roman" pitchFamily="18" charset="0"/>
              </a:rPr>
              <a:t>Computational resources and software tools now have plenty of capability to handle these sort of immense estimation problems.</a:t>
            </a:r>
          </a:p>
        </p:txBody>
      </p:sp>
      <p:sp>
        <p:nvSpPr>
          <p:cNvPr id="4" name="Slide Number Placeholder 3"/>
          <p:cNvSpPr>
            <a:spLocks noGrp="1"/>
          </p:cNvSpPr>
          <p:nvPr>
            <p:ph type="sldNum" sz="quarter" idx="10"/>
          </p:nvPr>
        </p:nvSpPr>
        <p:spPr/>
        <p:txBody>
          <a:bodyPr/>
          <a:lstStyle/>
          <a:p>
            <a:pPr>
              <a:defRPr/>
            </a:pPr>
            <a:fld id="{C6250260-1627-4275-9AF9-3F3ACF411AAA}" type="slidenum">
              <a:rPr lang="en-US"/>
              <a:pPr>
                <a:defRPr/>
              </a:pPr>
              <a:t>26</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a:xfrm>
            <a:off x="2743200" y="684213"/>
            <a:ext cx="6397625" cy="530225"/>
          </a:xfrm>
        </p:spPr>
        <p:txBody>
          <a:bodyPr/>
          <a:lstStyle/>
          <a:p>
            <a:pPr eaLnBrk="1" hangingPunct="1">
              <a:defRPr/>
            </a:pPr>
            <a:r>
              <a:rPr lang="en-US" sz="2800" dirty="0" smtClean="0">
                <a:latin typeface="+mn-lt"/>
              </a:rPr>
              <a:t>  Questions???</a:t>
            </a:r>
          </a:p>
        </p:txBody>
      </p:sp>
      <p:pic>
        <p:nvPicPr>
          <p:cNvPr id="11267" name="Picture 6" descr="Hands raised in the ai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066800" y="1219200"/>
            <a:ext cx="7315200" cy="486092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981200" y="101600"/>
            <a:ext cx="6934200" cy="1689100"/>
          </a:xfrm>
        </p:spPr>
        <p:txBody>
          <a:bodyPr/>
          <a:lstStyle/>
          <a:p>
            <a:pPr algn="ctr"/>
            <a:r>
              <a:rPr lang="en-US" dirty="0" smtClean="0"/>
              <a:t>My Initial Forays into Spatial Science Research</a:t>
            </a:r>
          </a:p>
        </p:txBody>
      </p:sp>
      <p:sp>
        <p:nvSpPr>
          <p:cNvPr id="13315" name="Rectangle 3"/>
          <p:cNvSpPr>
            <a:spLocks noGrp="1" noChangeArrowheads="1"/>
          </p:cNvSpPr>
          <p:nvPr>
            <p:ph type="body" idx="1"/>
          </p:nvPr>
        </p:nvSpPr>
        <p:spPr>
          <a:xfrm>
            <a:off x="1981200" y="1828800"/>
            <a:ext cx="7162800" cy="5032147"/>
          </a:xfrm>
        </p:spPr>
        <p:txBody>
          <a:bodyPr/>
          <a:lstStyle/>
          <a:p>
            <a:r>
              <a:rPr lang="en-US" dirty="0" smtClean="0">
                <a:latin typeface="+mj-lt"/>
              </a:rPr>
              <a:t>My research interests have always been data-driven; </a:t>
            </a:r>
          </a:p>
          <a:p>
            <a:r>
              <a:rPr lang="en-US" dirty="0" smtClean="0">
                <a:latin typeface="+mj-lt"/>
              </a:rPr>
              <a:t>I have always sought ‘</a:t>
            </a:r>
            <a:r>
              <a:rPr lang="en-US" i="1" dirty="0" smtClean="0">
                <a:latin typeface="+mj-lt"/>
              </a:rPr>
              <a:t>population</a:t>
            </a:r>
            <a:r>
              <a:rPr lang="en-US" dirty="0" smtClean="0">
                <a:latin typeface="+mj-lt"/>
              </a:rPr>
              <a:t>’ data (no survey/sample data) for applied statistical analyses.</a:t>
            </a:r>
          </a:p>
          <a:p>
            <a:r>
              <a:rPr lang="en-US" dirty="0" smtClean="0">
                <a:latin typeface="+mj-lt"/>
              </a:rPr>
              <a:t>My early career expertise was in health markets: the hospital industry, health insurance industry, and antitrust/health market conditions analysis.</a:t>
            </a:r>
          </a:p>
          <a:p>
            <a:r>
              <a:rPr lang="en-US" dirty="0" smtClean="0">
                <a:latin typeface="+mj-lt"/>
              </a:rPr>
              <a:t>A dear departed colleague at Oakland University, Professor Robin Hough, urged me to explore GIS in 1992, donating software acquired on his NSF grant.</a:t>
            </a:r>
          </a:p>
          <a:p>
            <a:r>
              <a:rPr lang="en-US" dirty="0" smtClean="0">
                <a:latin typeface="+mj-lt"/>
              </a:rPr>
              <a:t>The first ‘Aha!’ moment came soon after…</a:t>
            </a:r>
          </a:p>
          <a:p>
            <a:endParaRPr lang="en-US" sz="2200" dirty="0" smtClean="0"/>
          </a:p>
        </p:txBody>
      </p:sp>
      <p:sp>
        <p:nvSpPr>
          <p:cNvPr id="4" name="Slide Number Placeholder 3"/>
          <p:cNvSpPr>
            <a:spLocks noGrp="1"/>
          </p:cNvSpPr>
          <p:nvPr>
            <p:ph type="sldNum" sz="quarter" idx="10"/>
          </p:nvPr>
        </p:nvSpPr>
        <p:spPr/>
        <p:txBody>
          <a:bodyPr/>
          <a:lstStyle/>
          <a:p>
            <a:pPr>
              <a:defRPr/>
            </a:pPr>
            <a:fld id="{03CE6826-C7DD-4C69-8FC4-8DCB16F7F4E1}" type="slidenum">
              <a:rPr lang="en-US" smtClean="0"/>
              <a:pPr>
                <a:defRPr/>
              </a:pPr>
              <a:t>3</a:t>
            </a:fld>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74638"/>
            <a:ext cx="7086600" cy="1143000"/>
          </a:xfrm>
        </p:spPr>
        <p:txBody>
          <a:bodyPr/>
          <a:lstStyle/>
          <a:p>
            <a:pPr algn="ctr"/>
            <a:r>
              <a:rPr lang="en-US" sz="3200" dirty="0" smtClean="0"/>
              <a:t>Power of Mapping: </a:t>
            </a:r>
            <a:br>
              <a:rPr lang="en-US" sz="3200" dirty="0" smtClean="0"/>
            </a:br>
            <a:r>
              <a:rPr lang="en-US" sz="3200" dirty="0" smtClean="0"/>
              <a:t>Spatial Translation, 1998</a:t>
            </a:r>
            <a:endParaRPr lang="en-US" sz="3200" dirty="0"/>
          </a:p>
        </p:txBody>
      </p:sp>
      <p:pic>
        <p:nvPicPr>
          <p:cNvPr id="1026" name="Picture 2" descr="Spatial Translation, 1998 California counties"/>
          <p:cNvPicPr>
            <a:picLocks noGrp="1" noChangeAspect="1" noChangeArrowheads="1"/>
          </p:cNvPicPr>
          <p:nvPr>
            <p:ph sz="half" idx="2"/>
          </p:nvPr>
        </p:nvPicPr>
        <p:blipFill>
          <a:blip r:embed="rId2" cstate="print"/>
          <a:stretch>
            <a:fillRect/>
          </a:stretch>
        </p:blipFill>
        <p:spPr bwMode="auto">
          <a:xfrm>
            <a:off x="304800" y="1371600"/>
            <a:ext cx="4946178" cy="5278383"/>
          </a:xfrm>
          <a:prstGeom prst="rect">
            <a:avLst/>
          </a:prstGeom>
          <a:noFill/>
          <a:ln w="9525">
            <a:noFill/>
            <a:miter lim="800000"/>
            <a:headEnd/>
            <a:tailEnd/>
          </a:ln>
        </p:spPr>
      </p:pic>
      <p:sp>
        <p:nvSpPr>
          <p:cNvPr id="9" name="Content Placeholder 8"/>
          <p:cNvSpPr>
            <a:spLocks noGrp="1"/>
          </p:cNvSpPr>
          <p:nvPr>
            <p:ph sz="quarter" idx="4"/>
          </p:nvPr>
        </p:nvSpPr>
        <p:spPr>
          <a:xfrm>
            <a:off x="5562600" y="2174875"/>
            <a:ext cx="3124200" cy="4555093"/>
          </a:xfrm>
        </p:spPr>
        <p:txBody>
          <a:bodyPr/>
          <a:lstStyle/>
          <a:p>
            <a:pPr indent="0">
              <a:buNone/>
            </a:pPr>
            <a:r>
              <a:rPr lang="en-US" sz="2000" b="1" dirty="0" smtClean="0">
                <a:latin typeface="+mj-lt"/>
              </a:rPr>
              <a:t>California counties, by Medicaid contracting status, with location of troubled hospitals, closed public hospitals, and 14-county distance-study region.</a:t>
            </a:r>
          </a:p>
          <a:p>
            <a:pPr indent="0">
              <a:buNone/>
            </a:pPr>
            <a:r>
              <a:rPr lang="en-US" sz="2000" dirty="0" smtClean="0">
                <a:latin typeface="+mj-lt"/>
              </a:rPr>
              <a:t>Mobley, L. (1998). “Effects of Selective Contracting on Hospital Efficiency, Costs, and Accessibility.” </a:t>
            </a:r>
            <a:r>
              <a:rPr lang="en-US" sz="2000" i="1" dirty="0" smtClean="0">
                <a:latin typeface="+mj-lt"/>
              </a:rPr>
              <a:t>Health Economics</a:t>
            </a:r>
            <a:r>
              <a:rPr lang="en-US" sz="2000" dirty="0" smtClean="0">
                <a:latin typeface="+mj-lt"/>
              </a:rPr>
              <a:t>, Vol.</a:t>
            </a:r>
            <a:r>
              <a:rPr lang="en-US" sz="2000" i="1" dirty="0" smtClean="0">
                <a:latin typeface="+mj-lt"/>
              </a:rPr>
              <a:t> </a:t>
            </a:r>
            <a:r>
              <a:rPr lang="en-US" sz="2000" dirty="0" smtClean="0">
                <a:latin typeface="+mj-lt"/>
              </a:rPr>
              <a:t>7, pp. 247-261.</a:t>
            </a:r>
            <a:endParaRPr lang="en-US" sz="2000" dirty="0">
              <a:latin typeface="+mj-lt"/>
            </a:endParaRPr>
          </a:p>
        </p:txBody>
      </p:sp>
      <p:sp>
        <p:nvSpPr>
          <p:cNvPr id="4" name="Slide Number Placeholder 3"/>
          <p:cNvSpPr>
            <a:spLocks noGrp="1"/>
          </p:cNvSpPr>
          <p:nvPr>
            <p:ph type="sldNum" sz="quarter" idx="10"/>
          </p:nvPr>
        </p:nvSpPr>
        <p:spPr/>
        <p:txBody>
          <a:bodyPr/>
          <a:lstStyle/>
          <a:p>
            <a:pPr>
              <a:defRPr/>
            </a:pPr>
            <a:fld id="{E8C97747-A1F7-4800-A3C6-DCDEA6A56EED}" type="slidenum">
              <a:rPr lang="en-US" smtClean="0"/>
              <a:pPr>
                <a:defRPr/>
              </a:pPr>
              <a:t>4</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981200" y="533400"/>
            <a:ext cx="6477000" cy="990600"/>
          </a:xfrm>
        </p:spPr>
        <p:txBody>
          <a:bodyPr/>
          <a:lstStyle/>
          <a:p>
            <a:pPr algn="ctr"/>
            <a:r>
              <a:rPr lang="en-US" dirty="0" smtClean="0"/>
              <a:t>What Are Spatial Data?</a:t>
            </a:r>
            <a:br>
              <a:rPr lang="en-US" dirty="0" smtClean="0"/>
            </a:br>
            <a:r>
              <a:rPr lang="en-US" dirty="0" smtClean="0">
                <a:hlinkClick r:id="rId2"/>
              </a:rPr>
              <a:t>https://rtispatialdata.rti.org</a:t>
            </a:r>
            <a:r>
              <a:rPr lang="en-US" dirty="0" smtClean="0"/>
              <a:t/>
            </a:r>
            <a:br>
              <a:rPr lang="en-US" dirty="0" smtClean="0"/>
            </a:br>
            <a:endParaRPr lang="en-US" dirty="0" smtClean="0"/>
          </a:p>
        </p:txBody>
      </p:sp>
      <p:sp>
        <p:nvSpPr>
          <p:cNvPr id="13315" name="Rectangle 3"/>
          <p:cNvSpPr>
            <a:spLocks noGrp="1" noChangeArrowheads="1"/>
          </p:cNvSpPr>
          <p:nvPr>
            <p:ph type="body" idx="1"/>
          </p:nvPr>
        </p:nvSpPr>
        <p:spPr>
          <a:xfrm>
            <a:off x="1752600" y="1828800"/>
            <a:ext cx="7391400" cy="4747453"/>
          </a:xfrm>
        </p:spPr>
        <p:txBody>
          <a:bodyPr/>
          <a:lstStyle/>
          <a:p>
            <a:r>
              <a:rPr lang="en-US" sz="2200" dirty="0" smtClean="0">
                <a:latin typeface="+mj-lt"/>
              </a:rPr>
              <a:t>Spatial data describe the population in local areas. </a:t>
            </a:r>
          </a:p>
          <a:p>
            <a:r>
              <a:rPr lang="en-US" sz="2200" dirty="0" smtClean="0">
                <a:latin typeface="+mj-lt"/>
              </a:rPr>
              <a:t>Spatial data can derive from a sample, </a:t>
            </a:r>
            <a:r>
              <a:rPr lang="en-US" sz="2200" i="1" dirty="0" smtClean="0">
                <a:solidFill>
                  <a:srgbClr val="FF0000"/>
                </a:solidFill>
                <a:latin typeface="+mj-lt"/>
              </a:rPr>
              <a:t>iff</a:t>
            </a:r>
            <a:r>
              <a:rPr lang="en-US" sz="2200" dirty="0" smtClean="0">
                <a:latin typeface="+mj-lt"/>
              </a:rPr>
              <a:t> specifically designed to represent the local areas under study.</a:t>
            </a:r>
          </a:p>
          <a:p>
            <a:r>
              <a:rPr lang="en-US" sz="2200" dirty="0" smtClean="0">
                <a:latin typeface="+mj-lt"/>
              </a:rPr>
              <a:t>Examples: </a:t>
            </a:r>
          </a:p>
          <a:p>
            <a:pPr lvl="1"/>
            <a:r>
              <a:rPr lang="en-US" sz="2200" dirty="0" smtClean="0">
                <a:latin typeface="+mj-lt"/>
              </a:rPr>
              <a:t>cancer registry populations; 100% FFS Medicare files;</a:t>
            </a:r>
          </a:p>
          <a:p>
            <a:pPr lvl="1"/>
            <a:r>
              <a:rPr lang="en-US" sz="2200" dirty="0" smtClean="0">
                <a:latin typeface="+mj-lt"/>
              </a:rPr>
              <a:t>HCUP hospital discharge data;</a:t>
            </a:r>
          </a:p>
          <a:p>
            <a:pPr lvl="1"/>
            <a:r>
              <a:rPr lang="en-US" sz="2200" dirty="0" smtClean="0">
                <a:latin typeface="+mj-lt"/>
              </a:rPr>
              <a:t>MSA, county, and tract-level census data. </a:t>
            </a:r>
          </a:p>
          <a:p>
            <a:r>
              <a:rPr lang="en-US" sz="2200" i="1" dirty="0" smtClean="0">
                <a:latin typeface="+mj-lt"/>
              </a:rPr>
              <a:t>NOT</a:t>
            </a:r>
            <a:r>
              <a:rPr lang="en-US" sz="2200" dirty="0" smtClean="0">
                <a:latin typeface="+mj-lt"/>
              </a:rPr>
              <a:t> ~ Examples of spatial data: </a:t>
            </a:r>
          </a:p>
          <a:p>
            <a:pPr lvl="1"/>
            <a:r>
              <a:rPr lang="en-US" sz="2200" dirty="0" smtClean="0">
                <a:latin typeface="+mj-lt"/>
              </a:rPr>
              <a:t>BRFSS at any geography other than the state level; </a:t>
            </a:r>
          </a:p>
          <a:p>
            <a:pPr lvl="1"/>
            <a:r>
              <a:rPr lang="en-US" sz="2200" dirty="0" smtClean="0">
                <a:latin typeface="+mj-lt"/>
              </a:rPr>
              <a:t>Medicare 5%, 25%, or anything &lt;100% SAF ‘random’ extracts (are not spatially random).</a:t>
            </a:r>
          </a:p>
        </p:txBody>
      </p:sp>
      <p:sp>
        <p:nvSpPr>
          <p:cNvPr id="4" name="Slide Number Placeholder 3"/>
          <p:cNvSpPr>
            <a:spLocks noGrp="1"/>
          </p:cNvSpPr>
          <p:nvPr>
            <p:ph type="sldNum" sz="quarter" idx="10"/>
          </p:nvPr>
        </p:nvSpPr>
        <p:spPr/>
        <p:txBody>
          <a:bodyPr/>
          <a:lstStyle/>
          <a:p>
            <a:pPr>
              <a:defRPr/>
            </a:pPr>
            <a:fld id="{03CE6826-C7DD-4C69-8FC4-8DCB16F7F4E1}" type="slidenum">
              <a:rPr lang="en-US" smtClean="0"/>
              <a:pPr>
                <a:defRPr/>
              </a:pPr>
              <a:t>5</a:t>
            </a:fld>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smtClean="0"/>
              <a:t>Why are Spatial Data needed for Population Health Research? A Counterfactual</a:t>
            </a:r>
          </a:p>
        </p:txBody>
      </p:sp>
      <p:sp>
        <p:nvSpPr>
          <p:cNvPr id="6" name="Content Placeholder 5"/>
          <p:cNvSpPr>
            <a:spLocks noGrp="1"/>
          </p:cNvSpPr>
          <p:nvPr>
            <p:ph sz="half" idx="2"/>
          </p:nvPr>
        </p:nvSpPr>
        <p:spPr>
          <a:xfrm>
            <a:off x="5181600" y="1905000"/>
            <a:ext cx="3962400" cy="4648200"/>
          </a:xfrm>
        </p:spPr>
        <p:txBody>
          <a:bodyPr/>
          <a:lstStyle/>
          <a:p>
            <a:r>
              <a:rPr lang="en-US" sz="2200" dirty="0" smtClean="0">
                <a:latin typeface="+mj-lt"/>
              </a:rPr>
              <a:t>Data from the 2007 and 2008 Behavioral Risk Factor Surveillance System were combined to estimate county-level diagnosed diabetes prevalence using ‘Small Area Estimation’ methods.</a:t>
            </a:r>
          </a:p>
          <a:p>
            <a:r>
              <a:rPr lang="en-US" sz="2200" dirty="0" smtClean="0">
                <a:latin typeface="+mj-lt"/>
              </a:rPr>
              <a:t>A ‘diabetes belt’ was defined as being comprised of 644 counties in 15 mostly southern states with an </a:t>
            </a:r>
            <a:r>
              <a:rPr lang="en-US" sz="2200" i="1" dirty="0" smtClean="0">
                <a:latin typeface="+mj-lt"/>
              </a:rPr>
              <a:t>estimated</a:t>
            </a:r>
            <a:r>
              <a:rPr lang="en-US" sz="2200" dirty="0" smtClean="0">
                <a:latin typeface="+mj-lt"/>
              </a:rPr>
              <a:t> prevalence of diagnosed diabetes of at least 11%.  </a:t>
            </a:r>
            <a:endParaRPr lang="en-US" sz="2200" dirty="0">
              <a:latin typeface="+mj-lt"/>
            </a:endParaRPr>
          </a:p>
        </p:txBody>
      </p:sp>
      <p:sp>
        <p:nvSpPr>
          <p:cNvPr id="4" name="Slide Number Placeholder 3"/>
          <p:cNvSpPr>
            <a:spLocks noGrp="1"/>
          </p:cNvSpPr>
          <p:nvPr>
            <p:ph type="sldNum" sz="quarter" idx="10"/>
          </p:nvPr>
        </p:nvSpPr>
        <p:spPr/>
        <p:txBody>
          <a:bodyPr/>
          <a:lstStyle/>
          <a:p>
            <a:pPr>
              <a:defRPr/>
            </a:pPr>
            <a:fld id="{03CE6826-C7DD-4C69-8FC4-8DCB16F7F4E1}" type="slidenum">
              <a:rPr lang="en-US" smtClean="0"/>
              <a:pPr>
                <a:defRPr/>
              </a:pPr>
              <a:t>6</a:t>
            </a:fld>
            <a:endParaRPr lang="en-US" dirty="0" smtClean="0"/>
          </a:p>
        </p:txBody>
      </p:sp>
      <p:pic>
        <p:nvPicPr>
          <p:cNvPr id="2050" name="Picture 2" descr="Spacial Data for US"/>
          <p:cNvPicPr>
            <a:picLocks noGrp="1" noChangeAspect="1" noChangeArrowheads="1"/>
          </p:cNvPicPr>
          <p:nvPr>
            <p:ph sz="half" idx="1"/>
          </p:nvPr>
        </p:nvPicPr>
        <p:blipFill>
          <a:blip r:embed="rId2" cstate="print"/>
          <a:srcRect/>
          <a:stretch>
            <a:fillRect/>
          </a:stretch>
        </p:blipFill>
        <p:spPr bwMode="auto">
          <a:xfrm>
            <a:off x="228600" y="1905000"/>
            <a:ext cx="4453248" cy="3429000"/>
          </a:xfrm>
          <a:prstGeom prst="rect">
            <a:avLst/>
          </a:prstGeom>
          <a:noFill/>
          <a:ln w="9525">
            <a:noFill/>
            <a:miter lim="800000"/>
            <a:headEnd/>
            <a:tailEnd/>
          </a:ln>
        </p:spPr>
      </p:pic>
      <p:sp>
        <p:nvSpPr>
          <p:cNvPr id="8" name="TextBox 7"/>
          <p:cNvSpPr txBox="1"/>
          <p:nvPr/>
        </p:nvSpPr>
        <p:spPr>
          <a:xfrm>
            <a:off x="1752600" y="4724400"/>
            <a:ext cx="3429000" cy="1754326"/>
          </a:xfrm>
          <a:prstGeom prst="rect">
            <a:avLst/>
          </a:prstGeom>
          <a:solidFill>
            <a:srgbClr val="FFC000"/>
          </a:solidFill>
        </p:spPr>
        <p:txBody>
          <a:bodyPr wrap="square" rtlCol="0">
            <a:spAutoFit/>
          </a:bodyPr>
          <a:lstStyle/>
          <a:p>
            <a:r>
              <a:rPr lang="en-US" i="1" dirty="0" smtClean="0"/>
              <a:t>Barker et al / Am J Prev Med 2011;40(4):434–439</a:t>
            </a:r>
          </a:p>
          <a:p>
            <a:r>
              <a:rPr lang="en-US" dirty="0" smtClean="0"/>
              <a:t>“Identifying a diabetes belt via counties allows policymakers to identify regions where need is greatest”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Startling Facts</a:t>
            </a:r>
            <a:endParaRPr lang="en-US" dirty="0"/>
          </a:p>
        </p:txBody>
      </p:sp>
      <p:sp>
        <p:nvSpPr>
          <p:cNvPr id="3" name="Content Placeholder 2"/>
          <p:cNvSpPr>
            <a:spLocks noGrp="1"/>
          </p:cNvSpPr>
          <p:nvPr>
            <p:ph sz="half" idx="1"/>
          </p:nvPr>
        </p:nvSpPr>
        <p:spPr>
          <a:xfrm>
            <a:off x="1905000" y="1828800"/>
            <a:ext cx="6858000" cy="4862870"/>
          </a:xfrm>
        </p:spPr>
        <p:txBody>
          <a:bodyPr/>
          <a:lstStyle/>
          <a:p>
            <a:r>
              <a:rPr lang="en-US" sz="2000" dirty="0" smtClean="0">
                <a:latin typeface="+mj-lt"/>
              </a:rPr>
              <a:t>Using the same data as Barker et al (2011), we found that:</a:t>
            </a:r>
          </a:p>
          <a:p>
            <a:pPr lvl="1"/>
            <a:r>
              <a:rPr lang="en-US" sz="2000" dirty="0" smtClean="0">
                <a:latin typeface="+mj-lt"/>
              </a:rPr>
              <a:t>54% of counties (1692/3117) had &lt; 50 observations in the pooled sample, which is the minimum required by CDC for reporting county prevalence as a direct estimate.</a:t>
            </a:r>
          </a:p>
          <a:p>
            <a:pPr lvl="1"/>
            <a:r>
              <a:rPr lang="en-US" sz="2000" dirty="0" smtClean="0">
                <a:latin typeface="+mj-lt"/>
              </a:rPr>
              <a:t>26% of counties collected/reported no data at all!</a:t>
            </a:r>
          </a:p>
          <a:p>
            <a:r>
              <a:rPr lang="en-US" sz="2000" dirty="0" smtClean="0">
                <a:latin typeface="+mj-lt"/>
              </a:rPr>
              <a:t>Barker et al’s county estimates are smoothed versions of multi-county clusters, </a:t>
            </a:r>
            <a:r>
              <a:rPr lang="en-US" sz="2000" i="1" dirty="0" smtClean="0">
                <a:latin typeface="+mj-lt"/>
              </a:rPr>
              <a:t>irrespective of whether adjacent counties were actually similar in their diabetes prevalence or indeed provided any information at all</a:t>
            </a:r>
            <a:r>
              <a:rPr lang="en-US" sz="2000" dirty="0" smtClean="0">
                <a:latin typeface="+mj-lt"/>
              </a:rPr>
              <a:t>.  </a:t>
            </a:r>
          </a:p>
          <a:p>
            <a:r>
              <a:rPr lang="en-US" sz="2000" dirty="0" smtClean="0">
                <a:latin typeface="+mj-lt"/>
              </a:rPr>
              <a:t>Geographic smoothing algorithms that “borrow information” from neighboring areas stabilize results from sparsely populated areas, reducing variability in the data, but </a:t>
            </a:r>
            <a:r>
              <a:rPr lang="en-US" sz="2000" i="1" dirty="0" smtClean="0">
                <a:latin typeface="+mj-lt"/>
              </a:rPr>
              <a:t>increasing the bias</a:t>
            </a:r>
            <a:r>
              <a:rPr lang="en-US" sz="2000" dirty="0" smtClean="0">
                <a:latin typeface="+mj-lt"/>
              </a:rPr>
              <a:t> in the estimates for each small area (Pickle and Su, 2002).  </a:t>
            </a:r>
          </a:p>
        </p:txBody>
      </p:sp>
      <p:sp>
        <p:nvSpPr>
          <p:cNvPr id="5" name="Slide Number Placeholder 4"/>
          <p:cNvSpPr>
            <a:spLocks noGrp="1"/>
          </p:cNvSpPr>
          <p:nvPr>
            <p:ph type="sldNum" sz="quarter" idx="10"/>
          </p:nvPr>
        </p:nvSpPr>
        <p:spPr/>
        <p:txBody>
          <a:bodyPr/>
          <a:lstStyle/>
          <a:p>
            <a:pPr>
              <a:defRPr/>
            </a:pPr>
            <a:fld id="{B26F0E75-EBAC-459B-988D-AD3F5F6B6FF7}" type="slidenum">
              <a:rPr lang="en-US" smtClean="0"/>
              <a:pPr>
                <a:defRPr/>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Critique of SAE Methods</a:t>
            </a:r>
            <a:endParaRPr lang="en-US" dirty="0"/>
          </a:p>
        </p:txBody>
      </p:sp>
      <p:sp>
        <p:nvSpPr>
          <p:cNvPr id="3" name="Content Placeholder 2"/>
          <p:cNvSpPr>
            <a:spLocks noGrp="1"/>
          </p:cNvSpPr>
          <p:nvPr>
            <p:ph sz="half" idx="1"/>
          </p:nvPr>
        </p:nvSpPr>
        <p:spPr>
          <a:xfrm>
            <a:off x="4038600" y="1841242"/>
            <a:ext cx="5105400" cy="4493538"/>
          </a:xfrm>
        </p:spPr>
        <p:txBody>
          <a:bodyPr/>
          <a:lstStyle/>
          <a:p>
            <a:r>
              <a:rPr lang="en-US" sz="2200" dirty="0" smtClean="0">
                <a:latin typeface="+mj-lt"/>
              </a:rPr>
              <a:t>The smoothing used in SAE methods produces a  more pronounced pattern at the regional level (e.g. the ‘belt’).  </a:t>
            </a:r>
          </a:p>
          <a:p>
            <a:r>
              <a:rPr lang="en-US" sz="2200" dirty="0" smtClean="0">
                <a:solidFill>
                  <a:schemeClr val="accent1">
                    <a:lumMod val="50000"/>
                  </a:schemeClr>
                </a:solidFill>
              </a:rPr>
              <a:t>This paper was widely acclaimed in </a:t>
            </a:r>
            <a:r>
              <a:rPr lang="en-US" sz="2200" i="1" dirty="0" smtClean="0">
                <a:solidFill>
                  <a:schemeClr val="accent1">
                    <a:lumMod val="50000"/>
                  </a:schemeClr>
                </a:solidFill>
              </a:rPr>
              <a:t>Scientific American, </a:t>
            </a:r>
            <a:r>
              <a:rPr lang="en-US" sz="2200" dirty="0" smtClean="0">
                <a:solidFill>
                  <a:schemeClr val="accent1">
                    <a:lumMod val="50000"/>
                  </a:schemeClr>
                </a:solidFill>
              </a:rPr>
              <a:t>March 8, 2011</a:t>
            </a:r>
          </a:p>
          <a:p>
            <a:r>
              <a:rPr lang="en-US" sz="2200" dirty="0" smtClean="0">
                <a:latin typeface="+mj-lt"/>
              </a:rPr>
              <a:t>The predicted proportions for any particular county should </a:t>
            </a:r>
            <a:r>
              <a:rPr lang="en-US" sz="2200" i="1" dirty="0" smtClean="0">
                <a:latin typeface="+mj-lt"/>
              </a:rPr>
              <a:t>not</a:t>
            </a:r>
            <a:r>
              <a:rPr lang="en-US" sz="2200" dirty="0" smtClean="0">
                <a:latin typeface="+mj-lt"/>
              </a:rPr>
              <a:t> be interpreted by the viewer (Pickle and Su, 2002), which brings starkly into question the practice of using the results from smoothing approaches to inform targeted resource allocation.</a:t>
            </a:r>
          </a:p>
        </p:txBody>
      </p:sp>
      <p:sp>
        <p:nvSpPr>
          <p:cNvPr id="5" name="Slide Number Placeholder 4"/>
          <p:cNvSpPr>
            <a:spLocks noGrp="1"/>
          </p:cNvSpPr>
          <p:nvPr>
            <p:ph type="sldNum" sz="quarter" idx="10"/>
          </p:nvPr>
        </p:nvSpPr>
        <p:spPr/>
        <p:txBody>
          <a:bodyPr/>
          <a:lstStyle/>
          <a:p>
            <a:pPr>
              <a:defRPr/>
            </a:pPr>
            <a:fld id="{B26F0E75-EBAC-459B-988D-AD3F5F6B6FF7}" type="slidenum">
              <a:rPr lang="en-US" smtClean="0"/>
              <a:pPr>
                <a:defRPr/>
              </a:pPr>
              <a:t>8</a:t>
            </a:fld>
            <a:endParaRPr lang="en-US" dirty="0"/>
          </a:p>
        </p:txBody>
      </p:sp>
      <p:sp>
        <p:nvSpPr>
          <p:cNvPr id="8" name="TextBox 7"/>
          <p:cNvSpPr txBox="1"/>
          <p:nvPr/>
        </p:nvSpPr>
        <p:spPr>
          <a:xfrm>
            <a:off x="304800" y="2819400"/>
            <a:ext cx="3657600" cy="1600438"/>
          </a:xfrm>
          <a:prstGeom prst="rect">
            <a:avLst/>
          </a:prstGeom>
          <a:solidFill>
            <a:schemeClr val="accent1"/>
          </a:solidFill>
        </p:spPr>
        <p:txBody>
          <a:bodyPr wrap="square" rtlCol="0">
            <a:spAutoFit/>
          </a:bodyPr>
          <a:lstStyle/>
          <a:p>
            <a:r>
              <a:rPr lang="en-US" dirty="0" smtClean="0"/>
              <a:t>“</a:t>
            </a:r>
            <a:r>
              <a:rPr lang="en-US" sz="1600" dirty="0" smtClean="0"/>
              <a:t>The new information should help local officials have a better understanding of their areas' problems—and make a better case for additional resources for prevention and management programs." </a:t>
            </a:r>
            <a:endParaRPr lang="en-US" sz="1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01600"/>
            <a:ext cx="6934200" cy="1689100"/>
          </a:xfrm>
        </p:spPr>
        <p:txBody>
          <a:bodyPr/>
          <a:lstStyle/>
          <a:p>
            <a:r>
              <a:rPr lang="en-US" dirty="0" smtClean="0"/>
              <a:t>SAE Predicted Rates (Barker et al, 2011) </a:t>
            </a:r>
            <a:r>
              <a:rPr lang="en-US" dirty="0" err="1" smtClean="0"/>
              <a:t>vs</a:t>
            </a:r>
            <a:r>
              <a:rPr lang="en-US" dirty="0" smtClean="0"/>
              <a:t> Actual Data</a:t>
            </a:r>
            <a:endParaRPr lang="en-US" dirty="0"/>
          </a:p>
        </p:txBody>
      </p:sp>
      <p:sp>
        <p:nvSpPr>
          <p:cNvPr id="5" name="Slide Number Placeholder 4"/>
          <p:cNvSpPr>
            <a:spLocks noGrp="1"/>
          </p:cNvSpPr>
          <p:nvPr>
            <p:ph type="sldNum" sz="quarter" idx="10"/>
          </p:nvPr>
        </p:nvSpPr>
        <p:spPr/>
        <p:txBody>
          <a:bodyPr/>
          <a:lstStyle/>
          <a:p>
            <a:pPr>
              <a:defRPr/>
            </a:pPr>
            <a:fld id="{B26F0E75-EBAC-459B-988D-AD3F5F6B6FF7}" type="slidenum">
              <a:rPr lang="en-US" smtClean="0"/>
              <a:pPr>
                <a:defRPr/>
              </a:pPr>
              <a:t>9</a:t>
            </a:fld>
            <a:endParaRPr lang="en-US" dirty="0"/>
          </a:p>
        </p:txBody>
      </p:sp>
      <p:pic>
        <p:nvPicPr>
          <p:cNvPr id="1026" name="Picture 2" descr="This slide depicts two maps of North Carolina: the one on the left based on Barker et al’s ‘predicted’ diabetes rates, using Small Area Estimation (SAE).  The map on the right is based on the actual data used by Barker et al (2011), the pooled 2-year 2007-2008 BRFSS data.  The ‘actual’ data map on the right shows that 29 of North Carolina’s 100 counties report fewer than 50 sample observations in the combined 2-year period, and that 8 of North Carolina’s counties report no data at all.  THE SAE approach produces a smoothed map which does not well represent local, county-area variation.  &#10;"/>
          <p:cNvPicPr>
            <a:picLocks noGrp="1" noChangeAspect="1" noChangeArrowheads="1"/>
          </p:cNvPicPr>
          <p:nvPr>
            <p:ph sz="half" idx="1"/>
          </p:nvPr>
        </p:nvPicPr>
        <p:blipFill>
          <a:blip r:embed="rId3" cstate="print"/>
          <a:srcRect/>
          <a:stretch>
            <a:fillRect/>
          </a:stretch>
        </p:blipFill>
        <p:spPr bwMode="auto">
          <a:xfrm>
            <a:off x="0" y="1981200"/>
            <a:ext cx="4724400" cy="3810000"/>
          </a:xfrm>
          <a:prstGeom prst="rect">
            <a:avLst/>
          </a:prstGeom>
          <a:noFill/>
          <a:ln w="9525">
            <a:noFill/>
            <a:miter lim="800000"/>
            <a:headEnd/>
            <a:tailEnd/>
          </a:ln>
        </p:spPr>
      </p:pic>
      <p:pic>
        <p:nvPicPr>
          <p:cNvPr id="7" name="Content Placeholder 6" descr="This slide depicts two maps of North Carolina: the one on the left based on Barker et al’s ‘predicted’ diabetes rates, using Small Area Estimation (SAE).  The map on the right is based on the actual data used by Barker et al (2011), the pooled 2-year 2007-2008 BRFSS data.  The ‘actual’ data map on the right shows that 29 of North Carolina’s 100 counties report fewer than 50 sample observations in the combined 2-year period, and that 8 of North Carolina’s counties report no data at all.  THE SAE approach produces a smoothed map which does not well represent local, county-area variation.  &#10;"/>
          <p:cNvPicPr>
            <a:picLocks noGrp="1"/>
          </p:cNvPicPr>
          <p:nvPr>
            <p:ph sz="half" idx="2"/>
          </p:nvPr>
        </p:nvPicPr>
        <p:blipFill>
          <a:blip r:embed="rId4" cstate="print"/>
          <a:srcRect/>
          <a:stretch>
            <a:fillRect/>
          </a:stretch>
        </p:blipFill>
        <p:spPr bwMode="auto">
          <a:xfrm>
            <a:off x="4343400" y="1981200"/>
            <a:ext cx="4800600" cy="38100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Globe template (Minion-Myriad)">
  <a:themeElements>
    <a:clrScheme name="Globe template (Minion-Myriad) 10">
      <a:dk1>
        <a:srgbClr val="000000"/>
      </a:dk1>
      <a:lt1>
        <a:srgbClr val="FFFFFF"/>
      </a:lt1>
      <a:dk2>
        <a:srgbClr val="005295"/>
      </a:dk2>
      <a:lt2>
        <a:srgbClr val="808080"/>
      </a:lt2>
      <a:accent1>
        <a:srgbClr val="95AED0"/>
      </a:accent1>
      <a:accent2>
        <a:srgbClr val="D6B7AA"/>
      </a:accent2>
      <a:accent3>
        <a:srgbClr val="FFFFFF"/>
      </a:accent3>
      <a:accent4>
        <a:srgbClr val="000000"/>
      </a:accent4>
      <a:accent5>
        <a:srgbClr val="C8D3E4"/>
      </a:accent5>
      <a:accent6>
        <a:srgbClr val="C2A69A"/>
      </a:accent6>
      <a:hlink>
        <a:srgbClr val="4F5088"/>
      </a:hlink>
      <a:folHlink>
        <a:srgbClr val="A0BCC0"/>
      </a:folHlink>
    </a:clrScheme>
    <a:fontScheme name="Globe template (Minion-Myriad)">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Globe template (Minion-Myriad)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Globe template (Minion-Myria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Globe template (Minion-Myriad)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Globe template (Minion-Myriad)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Globe template (Minion-Myriad)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Globe template (Minion-Myriad)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Globe template (Minion-Myria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Globe template (Minion-Myriad) 8">
        <a:dk1>
          <a:srgbClr val="000000"/>
        </a:dk1>
        <a:lt1>
          <a:srgbClr val="FFFFFF"/>
        </a:lt1>
        <a:dk2>
          <a:srgbClr val="005295"/>
        </a:dk2>
        <a:lt2>
          <a:srgbClr val="808080"/>
        </a:lt2>
        <a:accent1>
          <a:srgbClr val="95AED0"/>
        </a:accent1>
        <a:accent2>
          <a:srgbClr val="3333CC"/>
        </a:accent2>
        <a:accent3>
          <a:srgbClr val="FFFFFF"/>
        </a:accent3>
        <a:accent4>
          <a:srgbClr val="000000"/>
        </a:accent4>
        <a:accent5>
          <a:srgbClr val="C8D3E4"/>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Globe template (Minion-Myriad) 9">
        <a:dk1>
          <a:srgbClr val="000000"/>
        </a:dk1>
        <a:lt1>
          <a:srgbClr val="FFFFFF"/>
        </a:lt1>
        <a:dk2>
          <a:srgbClr val="005295"/>
        </a:dk2>
        <a:lt2>
          <a:srgbClr val="808080"/>
        </a:lt2>
        <a:accent1>
          <a:srgbClr val="95AED0"/>
        </a:accent1>
        <a:accent2>
          <a:srgbClr val="D6B7AA"/>
        </a:accent2>
        <a:accent3>
          <a:srgbClr val="FFFFFF"/>
        </a:accent3>
        <a:accent4>
          <a:srgbClr val="000000"/>
        </a:accent4>
        <a:accent5>
          <a:srgbClr val="C8D3E4"/>
        </a:accent5>
        <a:accent6>
          <a:srgbClr val="C2A69A"/>
        </a:accent6>
        <a:hlink>
          <a:srgbClr val="C9D9D7"/>
        </a:hlink>
        <a:folHlink>
          <a:srgbClr val="A0BCC0"/>
        </a:folHlink>
      </a:clrScheme>
      <a:clrMap bg1="lt1" tx1="dk1" bg2="lt2" tx2="dk2" accent1="accent1" accent2="accent2" accent3="accent3" accent4="accent4" accent5="accent5" accent6="accent6" hlink="hlink" folHlink="folHlink"/>
    </a:extraClrScheme>
    <a:extraClrScheme>
      <a:clrScheme name="Globe template (Minion-Myriad) 10">
        <a:dk1>
          <a:srgbClr val="000000"/>
        </a:dk1>
        <a:lt1>
          <a:srgbClr val="FFFFFF"/>
        </a:lt1>
        <a:dk2>
          <a:srgbClr val="005295"/>
        </a:dk2>
        <a:lt2>
          <a:srgbClr val="808080"/>
        </a:lt2>
        <a:accent1>
          <a:srgbClr val="95AED0"/>
        </a:accent1>
        <a:accent2>
          <a:srgbClr val="D6B7AA"/>
        </a:accent2>
        <a:accent3>
          <a:srgbClr val="FFFFFF"/>
        </a:accent3>
        <a:accent4>
          <a:srgbClr val="000000"/>
        </a:accent4>
        <a:accent5>
          <a:srgbClr val="C8D3E4"/>
        </a:accent5>
        <a:accent6>
          <a:srgbClr val="C2A69A"/>
        </a:accent6>
        <a:hlink>
          <a:srgbClr val="4F5088"/>
        </a:hlink>
        <a:folHlink>
          <a:srgbClr val="A0BC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5526</TotalTime>
  <Words>2018</Words>
  <Application>Microsoft Macintosh PowerPoint</Application>
  <PresentationFormat>On-screen Show (4:3)</PresentationFormat>
  <Paragraphs>200</Paragraphs>
  <Slides>27</Slides>
  <Notes>9</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Globe template (Minion-Myriad)</vt:lpstr>
      <vt:lpstr>The Power of Maps: Exploring the Frontiers of Geospatial Analysis  to Address Health Equity  Presented to:    2011 AHRQ Annual Conference: Leading  Through Innovation &amp; Collaboration   Session 75E  Monday September 19, 2011  Bethesda, MD  Presented by: Lee Rivers Mobley, PhD  Senior Fellow in Spatial Science and Health  Economics    RTI International </vt:lpstr>
      <vt:lpstr>Early Capabilities and Transition to Modern Resources</vt:lpstr>
      <vt:lpstr>My Initial Forays into Spatial Science Research</vt:lpstr>
      <vt:lpstr>Power of Mapping:  Spatial Translation, 1998</vt:lpstr>
      <vt:lpstr>What Are Spatial Data? https://rtispatialdata.rti.org </vt:lpstr>
      <vt:lpstr>Why are Spatial Data needed for Population Health Research? A Counterfactual</vt:lpstr>
      <vt:lpstr>Startling Facts</vt:lpstr>
      <vt:lpstr>Critique of SAE Methods</vt:lpstr>
      <vt:lpstr>SAE Predicted Rates (Barker et al, 2011) vs Actual Data</vt:lpstr>
      <vt:lpstr>Why do we Need ‘Critical Spatial Thinking’ in Population Health Research?</vt:lpstr>
      <vt:lpstr>Why are Spatial Data needed for Population Health Research?</vt:lpstr>
      <vt:lpstr>Multilevel Modeling: Robust Area-level Predictions</vt:lpstr>
      <vt:lpstr>Multilevel Factors Impacting Probability of Cancer Screening </vt:lpstr>
      <vt:lpstr>Significance of This Research</vt:lpstr>
      <vt:lpstr>Descriptive Statistics (Uninformed Priors)</vt:lpstr>
      <vt:lpstr>Descriptive Statistics (Uninformed Priors)</vt:lpstr>
      <vt:lpstr>Spatial Translation of Multilevel Regression Findings</vt:lpstr>
      <vt:lpstr>Population Estimates of Disparities</vt:lpstr>
      <vt:lpstr>Population Estimates of Disparities</vt:lpstr>
      <vt:lpstr>Findings</vt:lpstr>
      <vt:lpstr>Michael Gibbons: “Populomics”  Johns Hopkins Urban Health Institute</vt:lpstr>
      <vt:lpstr>Multilevel Factors Impacting Probability of Cancer Screening </vt:lpstr>
      <vt:lpstr> Hurdles Facing Populomics and Spatial Science Research </vt:lpstr>
      <vt:lpstr>Looking to the Future </vt:lpstr>
      <vt:lpstr>Looking to the Future </vt:lpstr>
      <vt:lpstr>Looking to the Future </vt:lpstr>
      <vt:lpstr>  Questions???</vt:lpstr>
    </vt:vector>
  </TitlesOfParts>
  <Company>RTI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Line 2 Line 3</dc:title>
  <dc:creator>cannada</dc:creator>
  <cp:lastModifiedBy>Vanessa Graham</cp:lastModifiedBy>
  <cp:revision>320</cp:revision>
  <cp:lastPrinted>2001-09-19T17:41:26Z</cp:lastPrinted>
  <dcterms:created xsi:type="dcterms:W3CDTF">2002-04-16T13:23:45Z</dcterms:created>
  <dcterms:modified xsi:type="dcterms:W3CDTF">2011-10-18T20:18:19Z</dcterms:modified>
</cp:coreProperties>
</file>