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9"/>
  </p:notesMasterIdLst>
  <p:handoutMasterIdLst>
    <p:handoutMasterId r:id="rId60"/>
  </p:handoutMasterIdLst>
  <p:sldIdLst>
    <p:sldId id="259" r:id="rId2"/>
    <p:sldId id="279" r:id="rId3"/>
    <p:sldId id="284" r:id="rId4"/>
    <p:sldId id="285" r:id="rId5"/>
    <p:sldId id="280" r:id="rId6"/>
    <p:sldId id="282" r:id="rId7"/>
    <p:sldId id="301" r:id="rId8"/>
    <p:sldId id="302" r:id="rId9"/>
    <p:sldId id="303" r:id="rId10"/>
    <p:sldId id="281" r:id="rId11"/>
    <p:sldId id="304" r:id="rId12"/>
    <p:sldId id="305" r:id="rId13"/>
    <p:sldId id="306" r:id="rId14"/>
    <p:sldId id="307" r:id="rId15"/>
    <p:sldId id="308" r:id="rId16"/>
    <p:sldId id="309" r:id="rId17"/>
    <p:sldId id="310" r:id="rId18"/>
    <p:sldId id="328" r:id="rId19"/>
    <p:sldId id="312" r:id="rId20"/>
    <p:sldId id="327" r:id="rId21"/>
    <p:sldId id="326" r:id="rId22"/>
    <p:sldId id="325" r:id="rId23"/>
    <p:sldId id="299" r:id="rId24"/>
    <p:sldId id="313" r:id="rId25"/>
    <p:sldId id="329" r:id="rId26"/>
    <p:sldId id="314" r:id="rId27"/>
    <p:sldId id="315" r:id="rId28"/>
    <p:sldId id="316" r:id="rId29"/>
    <p:sldId id="320" r:id="rId30"/>
    <p:sldId id="317" r:id="rId31"/>
    <p:sldId id="318" r:id="rId32"/>
    <p:sldId id="319" r:id="rId33"/>
    <p:sldId id="321" r:id="rId34"/>
    <p:sldId id="322" r:id="rId35"/>
    <p:sldId id="283" r:id="rId36"/>
    <p:sldId id="323" r:id="rId37"/>
    <p:sldId id="324" r:id="rId38"/>
    <p:sldId id="268" r:id="rId39"/>
    <p:sldId id="296" r:id="rId40"/>
    <p:sldId id="300" r:id="rId41"/>
    <p:sldId id="287" r:id="rId42"/>
    <p:sldId id="292" r:id="rId43"/>
    <p:sldId id="289" r:id="rId44"/>
    <p:sldId id="272" r:id="rId45"/>
    <p:sldId id="295" r:id="rId46"/>
    <p:sldId id="293" r:id="rId47"/>
    <p:sldId id="275" r:id="rId48"/>
    <p:sldId id="276" r:id="rId49"/>
    <p:sldId id="277" r:id="rId50"/>
    <p:sldId id="294" r:id="rId51"/>
    <p:sldId id="331" r:id="rId52"/>
    <p:sldId id="332" r:id="rId53"/>
    <p:sldId id="333" r:id="rId54"/>
    <p:sldId id="334" r:id="rId55"/>
    <p:sldId id="335" r:id="rId56"/>
    <p:sldId id="278" r:id="rId57"/>
    <p:sldId id="298" r:id="rId58"/>
  </p:sldIdLst>
  <p:sldSz cx="10287000" cy="6858000" type="35mm"/>
  <p:notesSz cx="6985000" cy="9282113"/>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George" initials="CG" lastIdx="22" clrIdx="0"/>
  <p:cmAuthor id="1" name="LocalAdmin" initials="L"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4747"/>
    <a:srgbClr val="FFFF66"/>
    <a:srgbClr val="FFFF00"/>
    <a:srgbClr val="FFFFFF"/>
    <a:srgbClr val="FF5050"/>
    <a:srgbClr val="33CCFF"/>
    <a:srgbClr val="FF9966"/>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4" autoAdjust="0"/>
    <p:restoredTop sz="86374" autoAdjust="0"/>
  </p:normalViewPr>
  <p:slideViewPr>
    <p:cSldViewPr>
      <p:cViewPr>
        <p:scale>
          <a:sx n="80" d="100"/>
          <a:sy n="80" d="100"/>
        </p:scale>
        <p:origin x="-216" y="-474"/>
      </p:cViewPr>
      <p:guideLst>
        <p:guide orient="horz" pos="1281"/>
        <p:guide orient="horz" pos="639"/>
        <p:guide pos="3277"/>
        <p:guide pos="3559"/>
        <p:guide pos="2568"/>
        <p:guide pos="792"/>
      </p:guideLst>
    </p:cSldViewPr>
  </p:slideViewPr>
  <p:outlineViewPr>
    <p:cViewPr>
      <p:scale>
        <a:sx n="33" d="100"/>
        <a:sy n="33" d="100"/>
      </p:scale>
      <p:origin x="48" y="52304"/>
    </p:cViewPr>
  </p:outlineViewPr>
  <p:notesTextViewPr>
    <p:cViewPr>
      <p:scale>
        <a:sx n="100" d="100"/>
        <a:sy n="100" d="100"/>
      </p:scale>
      <p:origin x="0" y="0"/>
    </p:cViewPr>
  </p:notesTextViewPr>
  <p:sorterViewPr>
    <p:cViewPr>
      <p:scale>
        <a:sx n="66" d="100"/>
        <a:sy n="66" d="100"/>
      </p:scale>
      <p:origin x="0" y="3744"/>
    </p:cViewPr>
  </p:sorterViewPr>
  <p:notesViewPr>
    <p:cSldViewPr>
      <p:cViewPr>
        <p:scale>
          <a:sx n="100" d="100"/>
          <a:sy n="100" d="100"/>
        </p:scale>
        <p:origin x="-1596" y="642"/>
      </p:cViewPr>
      <p:guideLst>
        <p:guide orient="horz" pos="2923"/>
        <p:guide pos="220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NJ1.Mathematica.Net\Ndrive\Shared-DC1\06846_MedHm\Common\WP1%20Methods\programming\output\power_paper_figures_5_24.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7"/>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135295576905999"/>
          <c:y val="0.18698885469286405"/>
          <c:w val="0.85244426436820708"/>
          <c:h val="0.68599430970283604"/>
        </c:manualLayout>
      </c:layout>
      <c:lineChart>
        <c:grouping val="standard"/>
        <c:ser>
          <c:idx val="1"/>
          <c:order val="0"/>
          <c:tx>
            <c:strRef>
              <c:f>[1]graph_output!$B$1</c:f>
              <c:strCache>
                <c:ptCount val="1"/>
                <c:pt idx="0">
                  <c:v>α</c:v>
                </c:pt>
              </c:strCache>
            </c:strRef>
          </c:tx>
          <c:spPr>
            <a:ln>
              <a:solidFill>
                <a:srgbClr val="FF0000"/>
              </a:solidFill>
            </a:ln>
          </c:spPr>
          <c:marker>
            <c:symbol val="none"/>
          </c:marker>
          <c:cat>
            <c:numRef>
              <c:f>[1]graph_output!$A$2:$A$92</c:f>
              <c:numCache>
                <c:formatCode>General</c:formatCode>
                <c:ptCount val="91"/>
                <c:pt idx="0">
                  <c:v>0</c:v>
                </c:pt>
                <c:pt idx="1">
                  <c:v>1.0000000000000002E-3</c:v>
                </c:pt>
                <c:pt idx="2">
                  <c:v>2.0000000000000005E-3</c:v>
                </c:pt>
                <c:pt idx="3">
                  <c:v>3.0000000000000309E-3</c:v>
                </c:pt>
                <c:pt idx="4">
                  <c:v>4.0000000000000114E-3</c:v>
                </c:pt>
                <c:pt idx="5">
                  <c:v>5.0000000000000409E-3</c:v>
                </c:pt>
                <c:pt idx="6">
                  <c:v>6.0000000000000522E-3</c:v>
                </c:pt>
                <c:pt idx="7">
                  <c:v>7.0000000000000617E-3</c:v>
                </c:pt>
                <c:pt idx="8">
                  <c:v>8.0000000000000227E-3</c:v>
                </c:pt>
                <c:pt idx="9">
                  <c:v>9.0000000000000531E-3</c:v>
                </c:pt>
                <c:pt idx="10">
                  <c:v>1.0000000000000103E-2</c:v>
                </c:pt>
                <c:pt idx="11">
                  <c:v>1.1000000000000003E-2</c:v>
                </c:pt>
                <c:pt idx="12">
                  <c:v>1.2000000000000002E-2</c:v>
                </c:pt>
                <c:pt idx="13">
                  <c:v>1.3000000000000003E-2</c:v>
                </c:pt>
                <c:pt idx="14">
                  <c:v>1.4000000000000002E-2</c:v>
                </c:pt>
                <c:pt idx="15">
                  <c:v>1.5000000000000003E-2</c:v>
                </c:pt>
                <c:pt idx="16">
                  <c:v>1.6000000000000205E-2</c:v>
                </c:pt>
                <c:pt idx="17">
                  <c:v>1.7000000000000105E-2</c:v>
                </c:pt>
                <c:pt idx="18">
                  <c:v>1.8000000000000203E-2</c:v>
                </c:pt>
                <c:pt idx="19">
                  <c:v>1.9000000000000204E-2</c:v>
                </c:pt>
                <c:pt idx="20">
                  <c:v>2.0000000000000004E-2</c:v>
                </c:pt>
                <c:pt idx="21">
                  <c:v>2.1000000000000206E-2</c:v>
                </c:pt>
                <c:pt idx="22">
                  <c:v>2.2000000000000304E-2</c:v>
                </c:pt>
                <c:pt idx="23">
                  <c:v>2.3000000000000007E-2</c:v>
                </c:pt>
                <c:pt idx="24">
                  <c:v>2.4000000000000004E-2</c:v>
                </c:pt>
                <c:pt idx="25">
                  <c:v>2.5000000000000206E-2</c:v>
                </c:pt>
                <c:pt idx="26">
                  <c:v>2.6000000000000207E-2</c:v>
                </c:pt>
                <c:pt idx="27">
                  <c:v>2.7000000000000305E-2</c:v>
                </c:pt>
                <c:pt idx="28">
                  <c:v>2.8000000000000004E-2</c:v>
                </c:pt>
                <c:pt idx="29">
                  <c:v>2.9000000000000206E-2</c:v>
                </c:pt>
                <c:pt idx="30">
                  <c:v>3.0000000000000207E-2</c:v>
                </c:pt>
                <c:pt idx="31">
                  <c:v>3.1000000000000305E-2</c:v>
                </c:pt>
                <c:pt idx="32">
                  <c:v>3.2000000000000306E-2</c:v>
                </c:pt>
                <c:pt idx="33">
                  <c:v>3.3000000000000008E-2</c:v>
                </c:pt>
                <c:pt idx="34">
                  <c:v>3.4000000000000009E-2</c:v>
                </c:pt>
                <c:pt idx="35">
                  <c:v>3.5000000000000205E-2</c:v>
                </c:pt>
                <c:pt idx="36">
                  <c:v>3.6000000000000303E-2</c:v>
                </c:pt>
                <c:pt idx="37">
                  <c:v>3.7000000000000408E-2</c:v>
                </c:pt>
                <c:pt idx="38">
                  <c:v>3.8000000000000103E-2</c:v>
                </c:pt>
                <c:pt idx="39">
                  <c:v>3.9000000000000208E-2</c:v>
                </c:pt>
                <c:pt idx="40">
                  <c:v>4.0000000000000105E-2</c:v>
                </c:pt>
                <c:pt idx="41">
                  <c:v>4.1000000000000009E-2</c:v>
                </c:pt>
                <c:pt idx="42">
                  <c:v>4.2000000000000107E-2</c:v>
                </c:pt>
                <c:pt idx="43">
                  <c:v>4.300000000000001E-2</c:v>
                </c:pt>
                <c:pt idx="44">
                  <c:v>4.4000000000000511E-2</c:v>
                </c:pt>
                <c:pt idx="45">
                  <c:v>4.5000000000000012E-2</c:v>
                </c:pt>
                <c:pt idx="46">
                  <c:v>4.6000000000000013E-2</c:v>
                </c:pt>
                <c:pt idx="47">
                  <c:v>4.7000000000000104E-2</c:v>
                </c:pt>
                <c:pt idx="48">
                  <c:v>4.8000000000000105E-2</c:v>
                </c:pt>
                <c:pt idx="49">
                  <c:v>4.9000000000000508E-2</c:v>
                </c:pt>
                <c:pt idx="50">
                  <c:v>5.0000000000000107E-2</c:v>
                </c:pt>
                <c:pt idx="51">
                  <c:v>5.1000000000000011E-2</c:v>
                </c:pt>
                <c:pt idx="52">
                  <c:v>5.2000000000000414E-2</c:v>
                </c:pt>
                <c:pt idx="53">
                  <c:v>5.3000000000000012E-2</c:v>
                </c:pt>
                <c:pt idx="54">
                  <c:v>5.4000000000000513E-2</c:v>
                </c:pt>
                <c:pt idx="55">
                  <c:v>5.5000000000000104E-2</c:v>
                </c:pt>
                <c:pt idx="56">
                  <c:v>5.6000000000000008E-2</c:v>
                </c:pt>
                <c:pt idx="57">
                  <c:v>5.7000000000000106E-2</c:v>
                </c:pt>
                <c:pt idx="58">
                  <c:v>5.8000000000000107E-2</c:v>
                </c:pt>
                <c:pt idx="59">
                  <c:v>5.9000000000000608E-2</c:v>
                </c:pt>
                <c:pt idx="60">
                  <c:v>6.0000000000000414E-2</c:v>
                </c:pt>
                <c:pt idx="61">
                  <c:v>6.1000000000000013E-2</c:v>
                </c:pt>
                <c:pt idx="62">
                  <c:v>6.2000000000000416E-2</c:v>
                </c:pt>
                <c:pt idx="63">
                  <c:v>6.3000000000000014E-2</c:v>
                </c:pt>
                <c:pt idx="64">
                  <c:v>6.4000000000000515E-2</c:v>
                </c:pt>
                <c:pt idx="65">
                  <c:v>6.5000000000000113E-2</c:v>
                </c:pt>
                <c:pt idx="66">
                  <c:v>6.6000000000000017E-2</c:v>
                </c:pt>
                <c:pt idx="67">
                  <c:v>6.700000000000042E-2</c:v>
                </c:pt>
                <c:pt idx="68">
                  <c:v>6.8000000000000019E-2</c:v>
                </c:pt>
                <c:pt idx="69">
                  <c:v>6.9000000000000714E-2</c:v>
                </c:pt>
                <c:pt idx="70">
                  <c:v>7.0000000000000007E-2</c:v>
                </c:pt>
                <c:pt idx="71">
                  <c:v>7.1000000000000008E-2</c:v>
                </c:pt>
                <c:pt idx="72">
                  <c:v>7.2000000000000106E-2</c:v>
                </c:pt>
                <c:pt idx="73">
                  <c:v>7.3000000000000106E-2</c:v>
                </c:pt>
                <c:pt idx="74">
                  <c:v>7.4000000000000704E-2</c:v>
                </c:pt>
                <c:pt idx="75">
                  <c:v>7.5000000000000414E-2</c:v>
                </c:pt>
                <c:pt idx="76">
                  <c:v>7.6000000000000109E-2</c:v>
                </c:pt>
                <c:pt idx="77">
                  <c:v>7.7000000000000512E-2</c:v>
                </c:pt>
                <c:pt idx="78">
                  <c:v>7.8000000000000208E-2</c:v>
                </c:pt>
                <c:pt idx="79">
                  <c:v>7.900000000000082E-2</c:v>
                </c:pt>
                <c:pt idx="80">
                  <c:v>8.000000000000021E-2</c:v>
                </c:pt>
                <c:pt idx="81">
                  <c:v>8.1000000000000016E-2</c:v>
                </c:pt>
                <c:pt idx="82">
                  <c:v>8.2000000000000017E-2</c:v>
                </c:pt>
                <c:pt idx="83">
                  <c:v>8.3000000000000324E-2</c:v>
                </c:pt>
                <c:pt idx="84">
                  <c:v>8.4000000000000213E-2</c:v>
                </c:pt>
                <c:pt idx="85">
                  <c:v>8.500000000000002E-2</c:v>
                </c:pt>
                <c:pt idx="86">
                  <c:v>8.6000000000000021E-2</c:v>
                </c:pt>
                <c:pt idx="87">
                  <c:v>8.7000000000000022E-2</c:v>
                </c:pt>
                <c:pt idx="88">
                  <c:v>8.8000000000000925E-2</c:v>
                </c:pt>
                <c:pt idx="89">
                  <c:v>8.9000000000000218E-2</c:v>
                </c:pt>
                <c:pt idx="90">
                  <c:v>9.0000000000000024E-2</c:v>
                </c:pt>
              </c:numCache>
            </c:numRef>
          </c:cat>
          <c:val>
            <c:numRef>
              <c:f>[1]graph_output!$B$2:$B$92</c:f>
              <c:numCache>
                <c:formatCode>General</c:formatCode>
                <c:ptCount val="91"/>
                <c:pt idx="0">
                  <c:v>0.1</c:v>
                </c:pt>
                <c:pt idx="1">
                  <c:v>0.27600000000000002</c:v>
                </c:pt>
                <c:pt idx="2">
                  <c:v>0.38200000000000306</c:v>
                </c:pt>
                <c:pt idx="3">
                  <c:v>0.45400000000000001</c:v>
                </c:pt>
                <c:pt idx="4">
                  <c:v>0.50600000000000001</c:v>
                </c:pt>
                <c:pt idx="5">
                  <c:v>0.54400000000000004</c:v>
                </c:pt>
                <c:pt idx="6">
                  <c:v>0.57600000000000107</c:v>
                </c:pt>
                <c:pt idx="7">
                  <c:v>0.60200000000000109</c:v>
                </c:pt>
                <c:pt idx="8">
                  <c:v>0.6220000000000051</c:v>
                </c:pt>
                <c:pt idx="9">
                  <c:v>0.64200000000000612</c:v>
                </c:pt>
                <c:pt idx="10">
                  <c:v>0.65800000000000713</c:v>
                </c:pt>
                <c:pt idx="11">
                  <c:v>0.67200000000000715</c:v>
                </c:pt>
                <c:pt idx="12">
                  <c:v>0.68400000000000416</c:v>
                </c:pt>
                <c:pt idx="13">
                  <c:v>0.69400000000000417</c:v>
                </c:pt>
                <c:pt idx="14">
                  <c:v>0.70400000000000107</c:v>
                </c:pt>
                <c:pt idx="15">
                  <c:v>0.71400000000000108</c:v>
                </c:pt>
                <c:pt idx="16">
                  <c:v>0.72200000000000109</c:v>
                </c:pt>
                <c:pt idx="17">
                  <c:v>0.73000000000000109</c:v>
                </c:pt>
                <c:pt idx="18">
                  <c:v>0.7360000000000011</c:v>
                </c:pt>
                <c:pt idx="19">
                  <c:v>0.7440000000000051</c:v>
                </c:pt>
                <c:pt idx="20">
                  <c:v>0.75000000000000511</c:v>
                </c:pt>
                <c:pt idx="21">
                  <c:v>0.75400000000000611</c:v>
                </c:pt>
                <c:pt idx="22">
                  <c:v>0.76000000000000612</c:v>
                </c:pt>
                <c:pt idx="23">
                  <c:v>0.76600000000000612</c:v>
                </c:pt>
                <c:pt idx="24">
                  <c:v>0.77000000000000302</c:v>
                </c:pt>
                <c:pt idx="25">
                  <c:v>0.77400000000000302</c:v>
                </c:pt>
                <c:pt idx="26">
                  <c:v>0.77800000000000402</c:v>
                </c:pt>
                <c:pt idx="27">
                  <c:v>0.78200000000000003</c:v>
                </c:pt>
                <c:pt idx="28">
                  <c:v>0.78600000000000003</c:v>
                </c:pt>
                <c:pt idx="29">
                  <c:v>0.79</c:v>
                </c:pt>
                <c:pt idx="30">
                  <c:v>0.79200000000000004</c:v>
                </c:pt>
                <c:pt idx="31">
                  <c:v>0.79600000000000004</c:v>
                </c:pt>
                <c:pt idx="32">
                  <c:v>0.8</c:v>
                </c:pt>
                <c:pt idx="33">
                  <c:v>0.80200000000000005</c:v>
                </c:pt>
                <c:pt idx="34">
                  <c:v>0.80400000000000005</c:v>
                </c:pt>
                <c:pt idx="35">
                  <c:v>0.80800000000000005</c:v>
                </c:pt>
                <c:pt idx="36">
                  <c:v>0.81</c:v>
                </c:pt>
                <c:pt idx="37">
                  <c:v>0.81200000000000105</c:v>
                </c:pt>
                <c:pt idx="38">
                  <c:v>0.81400000000000006</c:v>
                </c:pt>
                <c:pt idx="39">
                  <c:v>0.81800000000000006</c:v>
                </c:pt>
                <c:pt idx="40">
                  <c:v>0.82000000000000106</c:v>
                </c:pt>
                <c:pt idx="41">
                  <c:v>0.82200000000000006</c:v>
                </c:pt>
                <c:pt idx="42">
                  <c:v>0.82400000000000007</c:v>
                </c:pt>
                <c:pt idx="43">
                  <c:v>0.82600000000000107</c:v>
                </c:pt>
                <c:pt idx="44">
                  <c:v>0.82800000000000107</c:v>
                </c:pt>
                <c:pt idx="45">
                  <c:v>0.83000000000000107</c:v>
                </c:pt>
                <c:pt idx="46">
                  <c:v>0.83200000000000107</c:v>
                </c:pt>
                <c:pt idx="47">
                  <c:v>0.83400000000000107</c:v>
                </c:pt>
                <c:pt idx="48">
                  <c:v>0.83400000000000107</c:v>
                </c:pt>
                <c:pt idx="49">
                  <c:v>0.83600000000000108</c:v>
                </c:pt>
                <c:pt idx="50">
                  <c:v>0.83800000000000108</c:v>
                </c:pt>
                <c:pt idx="51">
                  <c:v>0.84000000000000108</c:v>
                </c:pt>
                <c:pt idx="52">
                  <c:v>0.84200000000000108</c:v>
                </c:pt>
                <c:pt idx="53">
                  <c:v>0.84200000000000108</c:v>
                </c:pt>
                <c:pt idx="54">
                  <c:v>0.84400000000000108</c:v>
                </c:pt>
                <c:pt idx="55">
                  <c:v>0.84600000000000108</c:v>
                </c:pt>
                <c:pt idx="56">
                  <c:v>0.84600000000000108</c:v>
                </c:pt>
                <c:pt idx="57">
                  <c:v>0.84800000000000109</c:v>
                </c:pt>
                <c:pt idx="58">
                  <c:v>0.85000000000000109</c:v>
                </c:pt>
                <c:pt idx="59">
                  <c:v>0.85000000000000109</c:v>
                </c:pt>
                <c:pt idx="60">
                  <c:v>0.85200000000000109</c:v>
                </c:pt>
                <c:pt idx="61">
                  <c:v>0.85200000000000109</c:v>
                </c:pt>
                <c:pt idx="62">
                  <c:v>0.85400000000000109</c:v>
                </c:pt>
                <c:pt idx="63">
                  <c:v>0.85600000000000109</c:v>
                </c:pt>
                <c:pt idx="64">
                  <c:v>0.85600000000000109</c:v>
                </c:pt>
                <c:pt idx="65">
                  <c:v>0.8580000000000011</c:v>
                </c:pt>
                <c:pt idx="66">
                  <c:v>0.8580000000000011</c:v>
                </c:pt>
                <c:pt idx="67">
                  <c:v>0.8600000000000011</c:v>
                </c:pt>
                <c:pt idx="68">
                  <c:v>0.8600000000000011</c:v>
                </c:pt>
                <c:pt idx="69">
                  <c:v>0.8620000000000011</c:v>
                </c:pt>
                <c:pt idx="70">
                  <c:v>0.8620000000000011</c:v>
                </c:pt>
                <c:pt idx="71">
                  <c:v>0.8640000000000031</c:v>
                </c:pt>
                <c:pt idx="72">
                  <c:v>0.8640000000000031</c:v>
                </c:pt>
                <c:pt idx="73">
                  <c:v>0.8660000000000051</c:v>
                </c:pt>
                <c:pt idx="74">
                  <c:v>0.8660000000000051</c:v>
                </c:pt>
                <c:pt idx="75">
                  <c:v>0.8680000000000051</c:v>
                </c:pt>
                <c:pt idx="76">
                  <c:v>0.8680000000000051</c:v>
                </c:pt>
                <c:pt idx="77">
                  <c:v>0.8680000000000051</c:v>
                </c:pt>
                <c:pt idx="78">
                  <c:v>0.8700000000000051</c:v>
                </c:pt>
                <c:pt idx="79">
                  <c:v>0.8700000000000051</c:v>
                </c:pt>
                <c:pt idx="80">
                  <c:v>0.8720000000000051</c:v>
                </c:pt>
                <c:pt idx="81">
                  <c:v>0.8720000000000051</c:v>
                </c:pt>
                <c:pt idx="82">
                  <c:v>0.8720000000000051</c:v>
                </c:pt>
                <c:pt idx="83">
                  <c:v>0.87400000000000511</c:v>
                </c:pt>
                <c:pt idx="84">
                  <c:v>0.87400000000000511</c:v>
                </c:pt>
                <c:pt idx="85">
                  <c:v>0.87400000000000511</c:v>
                </c:pt>
                <c:pt idx="86">
                  <c:v>0.87600000000000511</c:v>
                </c:pt>
                <c:pt idx="87">
                  <c:v>0.87600000000000511</c:v>
                </c:pt>
                <c:pt idx="88">
                  <c:v>0.87800000000000611</c:v>
                </c:pt>
                <c:pt idx="89">
                  <c:v>0.87800000000000611</c:v>
                </c:pt>
                <c:pt idx="90">
                  <c:v>0.87800000000000611</c:v>
                </c:pt>
              </c:numCache>
            </c:numRef>
          </c:val>
        </c:ser>
        <c:dLbls/>
        <c:marker val="1"/>
        <c:axId val="63280256"/>
        <c:axId val="63282176"/>
      </c:lineChart>
      <c:catAx>
        <c:axId val="63280256"/>
        <c:scaling>
          <c:orientation val="minMax"/>
        </c:scaling>
        <c:axPos val="b"/>
        <c:title>
          <c:tx>
            <c:rich>
              <a:bodyPr/>
              <a:lstStyle/>
              <a:p>
                <a:pPr>
                  <a:defRPr sz="1100" b="1">
                    <a:solidFill>
                      <a:srgbClr val="FFFF66"/>
                    </a:solidFill>
                    <a:effectLst>
                      <a:outerShdw blurRad="50800" dist="38100" dir="2700000" algn="tl" rotWithShape="0">
                        <a:prstClr val="black">
                          <a:alpha val="40000"/>
                        </a:prstClr>
                      </a:outerShdw>
                    </a:effectLst>
                    <a:latin typeface="Arial" pitchFamily="34" charset="0"/>
                    <a:cs typeface="Arial" pitchFamily="34" charset="0"/>
                  </a:defRPr>
                </a:pPr>
                <a:r>
                  <a:rPr lang="en-US" sz="1100" b="1">
                    <a:solidFill>
                      <a:srgbClr val="FFFF66"/>
                    </a:solidFill>
                    <a:effectLst>
                      <a:outerShdw blurRad="50800" dist="38100" dir="2700000" algn="tl" rotWithShape="0">
                        <a:prstClr val="black">
                          <a:alpha val="40000"/>
                        </a:prstClr>
                      </a:outerShdw>
                    </a:effectLst>
                    <a:latin typeface="Arial" pitchFamily="34" charset="0"/>
                    <a:cs typeface="Arial" pitchFamily="34" charset="0"/>
                  </a:rPr>
                  <a:t>Intra-Class Correlation Coefficient (ICC)</a:t>
                </a:r>
              </a:p>
            </c:rich>
          </c:tx>
          <c:layout>
            <c:manualLayout>
              <c:xMode val="edge"/>
              <c:yMode val="edge"/>
              <c:x val="0.39557816704790916"/>
              <c:y val="0.93443351761656401"/>
            </c:manualLayout>
          </c:layout>
        </c:title>
        <c:numFmt formatCode="#,##0.00" sourceLinked="0"/>
        <c:tickLblPos val="nextTo"/>
        <c:spPr>
          <a:noFill/>
          <a:ln>
            <a:solidFill>
              <a:srgbClr val="FFFFFF">
                <a:lumMod val="95000"/>
              </a:srgbClr>
            </a:solidFill>
          </a:ln>
        </c:spPr>
        <c:txPr>
          <a:bodyPr/>
          <a:lstStyle/>
          <a:p>
            <a:pPr>
              <a:defRPr>
                <a:solidFill>
                  <a:srgbClr val="FFFFFF"/>
                </a:solidFill>
                <a:latin typeface="Arial" pitchFamily="34" charset="0"/>
                <a:cs typeface="Arial" pitchFamily="34" charset="0"/>
              </a:defRPr>
            </a:pPr>
            <a:endParaRPr lang="en-US"/>
          </a:p>
        </c:txPr>
        <c:crossAx val="63282176"/>
        <c:crosses val="autoZero"/>
        <c:auto val="1"/>
        <c:lblAlgn val="ctr"/>
        <c:lblOffset val="100"/>
        <c:tickLblSkip val="10"/>
      </c:catAx>
      <c:valAx>
        <c:axId val="63282176"/>
        <c:scaling>
          <c:orientation val="minMax"/>
        </c:scaling>
        <c:axPos val="l"/>
        <c:majorGridlines>
          <c:spPr>
            <a:ln>
              <a:solidFill>
                <a:srgbClr val="FFFFFF">
                  <a:lumMod val="95000"/>
                </a:srgbClr>
              </a:solidFill>
            </a:ln>
          </c:spPr>
        </c:majorGridlines>
        <c:title>
          <c:tx>
            <c:rich>
              <a:bodyPr rot="-5400000" vert="horz"/>
              <a:lstStyle/>
              <a:p>
                <a:pPr>
                  <a:defRPr sz="1100">
                    <a:solidFill>
                      <a:srgbClr val="FFFF66"/>
                    </a:solidFill>
                    <a:effectLst>
                      <a:outerShdw blurRad="50800" dist="38100" dir="2700000" algn="tl" rotWithShape="0">
                        <a:prstClr val="black">
                          <a:alpha val="40000"/>
                        </a:prstClr>
                      </a:outerShdw>
                    </a:effectLst>
                    <a:latin typeface="Arial" pitchFamily="34" charset="0"/>
                    <a:cs typeface="Arial" pitchFamily="34" charset="0"/>
                  </a:defRPr>
                </a:pPr>
                <a:r>
                  <a:rPr lang="en-US" sz="1100">
                    <a:solidFill>
                      <a:srgbClr val="FFFF66"/>
                    </a:solidFill>
                    <a:effectLst>
                      <a:outerShdw blurRad="50800" dist="38100" dir="2700000" algn="tl" rotWithShape="0">
                        <a:prstClr val="black">
                          <a:alpha val="40000"/>
                        </a:prstClr>
                      </a:outerShdw>
                    </a:effectLst>
                    <a:latin typeface="Arial" pitchFamily="34" charset="0"/>
                    <a:cs typeface="Arial" pitchFamily="34" charset="0"/>
                  </a:rPr>
                  <a:t>False Positive Rate (</a:t>
                </a:r>
                <a:r>
                  <a:rPr lang="el-GR" sz="1100">
                    <a:solidFill>
                      <a:srgbClr val="FFFF66"/>
                    </a:solidFill>
                    <a:effectLst>
                      <a:outerShdw blurRad="50800" dist="38100" dir="2700000" algn="tl" rotWithShape="0">
                        <a:prstClr val="black">
                          <a:alpha val="40000"/>
                        </a:prstClr>
                      </a:outerShdw>
                    </a:effectLst>
                    <a:latin typeface="Arial" pitchFamily="34" charset="0"/>
                    <a:cs typeface="Arial" pitchFamily="34" charset="0"/>
                  </a:rPr>
                  <a:t>α</a:t>
                </a:r>
                <a:r>
                  <a:rPr lang="en-US" sz="1100">
                    <a:solidFill>
                      <a:srgbClr val="FFFF66"/>
                    </a:solidFill>
                    <a:effectLst>
                      <a:outerShdw blurRad="50800" dist="38100" dir="2700000" algn="tl" rotWithShape="0">
                        <a:prstClr val="black">
                          <a:alpha val="40000"/>
                        </a:prstClr>
                      </a:outerShdw>
                    </a:effectLst>
                    <a:latin typeface="Arial" pitchFamily="34" charset="0"/>
                    <a:cs typeface="Arial" pitchFamily="34" charset="0"/>
                  </a:rPr>
                  <a:t>)</a:t>
                </a:r>
              </a:p>
            </c:rich>
          </c:tx>
          <c:layout/>
        </c:title>
        <c:numFmt formatCode="0%" sourceLinked="0"/>
        <c:minorTickMark val="in"/>
        <c:tickLblPos val="nextTo"/>
        <c:spPr>
          <a:noFill/>
          <a:ln>
            <a:solidFill>
              <a:srgbClr val="FFFFFF">
                <a:lumMod val="95000"/>
              </a:srgbClr>
            </a:solidFill>
          </a:ln>
        </c:spPr>
        <c:txPr>
          <a:bodyPr/>
          <a:lstStyle/>
          <a:p>
            <a:pPr>
              <a:defRPr>
                <a:solidFill>
                  <a:srgbClr val="FFFFFF"/>
                </a:solidFill>
                <a:latin typeface="Arial" pitchFamily="34" charset="0"/>
                <a:cs typeface="Arial" pitchFamily="34" charset="0"/>
              </a:defRPr>
            </a:pPr>
            <a:endParaRPr lang="en-US"/>
          </a:p>
        </c:txPr>
        <c:crossAx val="63280256"/>
        <c:crosses val="autoZero"/>
        <c:crossBetween val="between"/>
        <c:majorUnit val="5.0000000000000107E-2"/>
      </c:valAx>
      <c:spPr>
        <a:ln>
          <a:solidFill>
            <a:srgbClr val="FFFFFF"/>
          </a:solidFill>
        </a:ln>
      </c:spPr>
    </c:plotArea>
    <c:plotVisOnly val="1"/>
    <c:dispBlanksAs val="gap"/>
  </c:chart>
  <c:spPr>
    <a:noFill/>
  </c:spPr>
  <c:externalData r:id="rId2"/>
  <c:userShapes r:id="rId3"/>
</c:chartSpace>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drawing1.xml><?xml version="1.0" encoding="utf-8"?>
<c:userShapes xmlns:c="http://schemas.openxmlformats.org/drawingml/2006/chart">
  <cdr:relSizeAnchor xmlns:cdr="http://schemas.openxmlformats.org/drawingml/2006/chartDrawing">
    <cdr:from>
      <cdr:x>0.56667</cdr:x>
      <cdr:y>0.43108</cdr:y>
    </cdr:from>
    <cdr:to>
      <cdr:x>0.94575</cdr:x>
      <cdr:y>0.62312</cdr:y>
    </cdr:to>
    <cdr:sp macro="" textlink="">
      <cdr:nvSpPr>
        <cdr:cNvPr id="2" name="TextBox 1"/>
        <cdr:cNvSpPr txBox="1"/>
      </cdr:nvSpPr>
      <cdr:spPr>
        <a:xfrm xmlns:a="http://schemas.openxmlformats.org/drawingml/2006/main">
          <a:off x="5829299" y="2006220"/>
          <a:ext cx="3899597" cy="893732"/>
        </a:xfrm>
        <a:prstGeom xmlns:a="http://schemas.openxmlformats.org/drawingml/2006/main" prst="rect">
          <a:avLst/>
        </a:prstGeom>
        <a:solidFill xmlns:a="http://schemas.openxmlformats.org/drawingml/2006/main">
          <a:sysClr val="window" lastClr="FFFFFF"/>
        </a:solidFill>
        <a:ln xmlns:a="http://schemas.openxmlformats.org/drawingml/2006/main">
          <a:solidFill>
            <a:sysClr val="windowText" lastClr="000000"/>
          </a:solidFill>
        </a:ln>
      </cdr:spPr>
      <cdr:txBody>
        <a:bodyPr xmlns:a="http://schemas.openxmlformats.org/drawingml/2006/main" vertOverflow="clip" wrap="square" rtlCol="0"/>
        <a:lstStyle xmlns:a="http://schemas.openxmlformats.org/drawingml/2006/main"/>
        <a:p xmlns:a="http://schemas.openxmlformats.org/drawingml/2006/main">
          <a:r>
            <a:rPr lang="en-US" sz="1000" b="1" dirty="0">
              <a:latin typeface="Arial" pitchFamily="34" charset="0"/>
              <a:cs typeface="Arial" pitchFamily="34" charset="0"/>
            </a:rPr>
            <a:t>Assumptions</a:t>
          </a:r>
        </a:p>
        <a:p xmlns:a="http://schemas.openxmlformats.org/drawingml/2006/main">
          <a:r>
            <a:rPr lang="en-US" sz="1000" b="0" dirty="0">
              <a:latin typeface="Arial" pitchFamily="34" charset="0"/>
              <a:cs typeface="Arial" pitchFamily="34" charset="0"/>
            </a:rPr>
            <a:t>Number of Treatment Practices: 20</a:t>
          </a:r>
        </a:p>
        <a:p xmlns:a="http://schemas.openxmlformats.org/drawingml/2006/main">
          <a:r>
            <a:rPr lang="en-US" sz="1000" b="0" dirty="0">
              <a:latin typeface="Arial" pitchFamily="34" charset="0"/>
              <a:cs typeface="Arial" pitchFamily="34" charset="0"/>
            </a:rPr>
            <a:t>Number of Patients per Practice: 1,500</a:t>
          </a:r>
        </a:p>
        <a:p xmlns:a="http://schemas.openxmlformats.org/drawingml/2006/main">
          <a:r>
            <a:rPr lang="en-US" sz="1000" b="0" dirty="0">
              <a:latin typeface="Arial" pitchFamily="34" charset="0"/>
              <a:cs typeface="Arial" pitchFamily="34" charset="0"/>
            </a:rPr>
            <a:t>Two-Tailed Test, 10% Significance Level, 80%</a:t>
          </a:r>
          <a:r>
            <a:rPr lang="en-US" sz="1000" b="0" baseline="0" dirty="0">
              <a:latin typeface="Arial" pitchFamily="34" charset="0"/>
              <a:cs typeface="Arial" pitchFamily="34" charset="0"/>
            </a:rPr>
            <a:t> </a:t>
          </a:r>
          <a:r>
            <a:rPr lang="en-US" sz="1000" b="0" dirty="0">
              <a:latin typeface="Arial" pitchFamily="34" charset="0"/>
              <a:cs typeface="Arial" pitchFamily="34" charset="0"/>
            </a:rPr>
            <a:t>Power</a:t>
          </a:r>
          <a:r>
            <a:rPr lang="en-US" sz="1000" b="0" baseline="0" dirty="0">
              <a:latin typeface="Arial" pitchFamily="34" charset="0"/>
              <a:cs typeface="Arial" pitchFamily="34" charset="0"/>
            </a:rPr>
            <a:t> Group-Level </a:t>
          </a:r>
          <a:r>
            <a:rPr lang="en-US" sz="1000" b="0" dirty="0">
              <a:latin typeface="Arial" pitchFamily="34" charset="0"/>
              <a:cs typeface="Arial" pitchFamily="34" charset="0"/>
            </a:rPr>
            <a:t>R-squared=0.15</a:t>
          </a:r>
        </a:p>
      </cdr:txBody>
    </cdr:sp>
  </cdr:relSizeAnchor>
  <cdr:relSizeAnchor xmlns:cdr="http://schemas.openxmlformats.org/drawingml/2006/chartDrawing">
    <cdr:from>
      <cdr:x>0.10301</cdr:x>
      <cdr:y>0.79472</cdr:y>
    </cdr:from>
    <cdr:to>
      <cdr:x>0.95368</cdr:x>
      <cdr:y>0.79472</cdr:y>
    </cdr:to>
    <cdr:sp macro="" textlink="">
      <cdr:nvSpPr>
        <cdr:cNvPr id="6" name="Straight Connector 5"/>
        <cdr:cNvSpPr/>
      </cdr:nvSpPr>
      <cdr:spPr>
        <a:xfrm xmlns:a="http://schemas.openxmlformats.org/drawingml/2006/main">
          <a:off x="1059664" y="3698537"/>
          <a:ext cx="8750808" cy="0"/>
        </a:xfrm>
        <a:prstGeom xmlns:a="http://schemas.openxmlformats.org/drawingml/2006/main" prst="line">
          <a:avLst/>
        </a:prstGeom>
        <a:ln xmlns:a="http://schemas.openxmlformats.org/drawingml/2006/main" w="76200">
          <a:solidFill>
            <a:srgbClr val="E7C166"/>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ln w="38100">
              <a:solidFill>
                <a:schemeClr val="tx1"/>
              </a:solidFill>
            </a:ln>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19863" y="8882063"/>
            <a:ext cx="393700" cy="306387"/>
          </a:xfrm>
          <a:prstGeom prst="rect">
            <a:avLst/>
          </a:prstGeom>
          <a:noFill/>
          <a:ln w="12700">
            <a:noFill/>
            <a:miter lim="800000"/>
            <a:headEnd/>
            <a:tailEnd/>
          </a:ln>
          <a:effectLst/>
        </p:spPr>
        <p:txBody>
          <a:bodyPr wrap="none" lIns="91981" tIns="45183" rIns="91981" bIns="45183" anchor="ctr">
            <a:spAutoFit/>
          </a:bodyPr>
          <a:lstStyle/>
          <a:p>
            <a:pPr algn="r" defTabSz="930275">
              <a:defRPr/>
            </a:pPr>
            <a:fld id="{44F017F0-EF11-4583-8C97-1126BBBB1154}" type="slidenum">
              <a:rPr lang="en-US" sz="1400"/>
              <a:pPr algn="r" defTabSz="930275">
                <a:defRPr/>
              </a:pPr>
              <a:t>‹#›</a:t>
            </a:fld>
            <a:endParaRPr lang="en-US" sz="1400"/>
          </a:p>
        </p:txBody>
      </p:sp>
    </p:spTree>
    <p:extLst>
      <p:ext uri="{BB962C8B-B14F-4D97-AF65-F5344CB8AC3E}">
        <p14:creationId xmlns:p14="http://schemas.microsoft.com/office/powerpoint/2010/main" xmlns="" val="1310351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1863" y="4408488"/>
            <a:ext cx="5121275" cy="4176712"/>
          </a:xfrm>
          <a:prstGeom prst="rect">
            <a:avLst/>
          </a:prstGeom>
          <a:noFill/>
          <a:ln w="12700">
            <a:noFill/>
            <a:miter lim="800000"/>
            <a:headEnd/>
            <a:tailEnd/>
          </a:ln>
          <a:effectLst/>
        </p:spPr>
        <p:txBody>
          <a:bodyPr vert="horz" wrap="square" lIns="91981" tIns="45183" rIns="91981" bIns="45183"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483" name="Rectangle 3"/>
          <p:cNvSpPr>
            <a:spLocks noGrp="1" noRot="1" noChangeAspect="1" noChangeArrowheads="1" noTextEdit="1"/>
          </p:cNvSpPr>
          <p:nvPr>
            <p:ph type="sldImg" idx="2"/>
          </p:nvPr>
        </p:nvSpPr>
        <p:spPr bwMode="auto">
          <a:xfrm>
            <a:off x="885825" y="698500"/>
            <a:ext cx="5213350" cy="3476625"/>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23038" y="8883650"/>
            <a:ext cx="390525" cy="301625"/>
          </a:xfrm>
          <a:prstGeom prst="rect">
            <a:avLst/>
          </a:prstGeom>
          <a:noFill/>
          <a:ln w="12700">
            <a:noFill/>
            <a:miter lim="800000"/>
            <a:headEnd/>
            <a:tailEnd/>
          </a:ln>
          <a:effectLst/>
        </p:spPr>
        <p:txBody>
          <a:bodyPr wrap="none" lIns="91981" tIns="45183" rIns="91981" bIns="45183" anchor="ctr">
            <a:spAutoFit/>
          </a:bodyPr>
          <a:lstStyle/>
          <a:p>
            <a:pPr algn="r" defTabSz="930275">
              <a:defRPr/>
            </a:pPr>
            <a:fld id="{AA872894-3E97-4C65-9229-9412A7387E6F}" type="slidenum">
              <a:rPr lang="en-US" sz="1400"/>
              <a:pPr algn="r" defTabSz="930275">
                <a:defRPr/>
              </a:pPr>
              <a:t>‹#›</a:t>
            </a:fld>
            <a:endParaRPr lang="en-US" sz="1400"/>
          </a:p>
        </p:txBody>
      </p:sp>
    </p:spTree>
    <p:extLst>
      <p:ext uri="{BB962C8B-B14F-4D97-AF65-F5344CB8AC3E}">
        <p14:creationId xmlns:p14="http://schemas.microsoft.com/office/powerpoint/2010/main" xmlns="" val="10315854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application.aaahc.org/medicalhome.aspx"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urac.org/forms/store/CommercePlusFormPublic/search?action=HowToOrder" TargetMode="External"/><Relationship Id="rId5" Type="http://schemas.openxmlformats.org/officeDocument/2006/relationships/hyperlink" Target="http://www.ncqa.org/tabid/631/default.aspx" TargetMode="External"/><Relationship Id="rId4" Type="http://schemas.openxmlformats.org/officeDocument/2006/relationships/hyperlink" Target="http://www.jointcommission.org/accreditation/pchi.aspx"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w="9525"/>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According to the PCPCC there were 27 multi-stakeholder pilots underway in 18 states in August 2011</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smtClean="0"/>
              <a:t>The four programs include:</a:t>
            </a:r>
          </a:p>
          <a:p>
            <a:r>
              <a:rPr lang="en-US" b="1" dirty="0" smtClean="0"/>
              <a:t>1) </a:t>
            </a:r>
            <a:r>
              <a:rPr lang="en-US" b="1" dirty="0" smtClean="0">
                <a:hlinkClick r:id="rId3" tooltip="The Accreditation Association for Ambulatory Health Care (AAAHC): 2011 Medical Home Standards "/>
              </a:rPr>
              <a:t>The Accreditation Association for Ambulatory Health Care (AAAHC): 2011 Medical Home Standards </a:t>
            </a:r>
            <a:br>
              <a:rPr lang="en-US" b="1" dirty="0" smtClean="0">
                <a:hlinkClick r:id="rId3" tooltip="The Accreditation Association for Ambulatory Health Care (AAAHC): 2011 Medical Home Standards "/>
              </a:rPr>
            </a:br>
            <a:r>
              <a:rPr lang="en-US" dirty="0" smtClean="0"/>
              <a:t>-A surveyor conducts an on-site assessment as a part of the accreditation and certification process.</a:t>
            </a:r>
            <a:br>
              <a:rPr lang="en-US" dirty="0" smtClean="0"/>
            </a:br>
            <a:r>
              <a:rPr lang="en-US" dirty="0" smtClean="0"/>
              <a:t/>
            </a:r>
            <a:br>
              <a:rPr lang="en-US" dirty="0" smtClean="0"/>
            </a:br>
            <a:r>
              <a:rPr lang="en-US" dirty="0" smtClean="0"/>
              <a:t>-During the visit, surveyors interview practice staff and patients to assess how the practice meets the organization’s standards.</a:t>
            </a:r>
          </a:p>
          <a:p>
            <a:r>
              <a:rPr lang="en-US" dirty="0" smtClean="0"/>
              <a:t>-The on-site certification standards focus on patient rights, governance, clinical records and health information and medical home continuity of care, among others.</a:t>
            </a:r>
            <a:r>
              <a:rPr lang="en-US" b="1" dirty="0" smtClean="0"/>
              <a:t/>
            </a:r>
            <a:br>
              <a:rPr lang="en-US" b="1" dirty="0" smtClean="0"/>
            </a:br>
            <a:r>
              <a:rPr lang="en-US" b="1" dirty="0" smtClean="0"/>
              <a:t/>
            </a:r>
            <a:br>
              <a:rPr lang="en-US" b="1" dirty="0" smtClean="0"/>
            </a:br>
            <a:endParaRPr lang="en-US" dirty="0" smtClean="0"/>
          </a:p>
          <a:p>
            <a:r>
              <a:rPr lang="en-US" b="1" dirty="0" smtClean="0"/>
              <a:t>2) </a:t>
            </a:r>
            <a:r>
              <a:rPr lang="en-US" b="1" dirty="0" smtClean="0">
                <a:hlinkClick r:id="rId4" tooltip="The Joint Commission: Primary Care Medical Home 2011 Standards and Elements of Performance"/>
              </a:rPr>
              <a:t>The Joint Commission: Primary Care Medical Home 2011 Standards and Elements of Performance</a:t>
            </a:r>
            <a:r>
              <a:rPr lang="en-US" b="1" dirty="0" smtClean="0"/>
              <a:t> </a:t>
            </a:r>
            <a:br>
              <a:rPr lang="en-US" b="1" dirty="0" smtClean="0"/>
            </a:br>
            <a:r>
              <a:rPr lang="en-US" dirty="0" smtClean="0"/>
              <a:t>-As an add-on</a:t>
            </a:r>
            <a:r>
              <a:rPr lang="en-US" b="1" dirty="0" smtClean="0"/>
              <a:t> </a:t>
            </a:r>
            <a:r>
              <a:rPr lang="en-US" dirty="0" smtClean="0"/>
              <a:t>to its Ambulatory Care Accreditation program, the Joint Commission will begin offering a PCMH designation program in July.</a:t>
            </a:r>
            <a:br>
              <a:rPr lang="en-US" dirty="0" smtClean="0"/>
            </a:br>
            <a:r>
              <a:rPr lang="en-US" dirty="0" smtClean="0"/>
              <a:t/>
            </a:r>
            <a:br>
              <a:rPr lang="en-US" dirty="0" smtClean="0"/>
            </a:br>
            <a:r>
              <a:rPr lang="en-US" dirty="0" smtClean="0"/>
              <a:t>-Practices seeking accreditation from this organization will receive an unannounced on-site visit from a surveyor to ensure practices meet program standards.</a:t>
            </a:r>
          </a:p>
          <a:p>
            <a:r>
              <a:rPr lang="en-US" b="1" dirty="0" smtClean="0"/>
              <a:t>3) </a:t>
            </a:r>
            <a:r>
              <a:rPr lang="en-US" b="1" dirty="0" smtClean="0">
                <a:hlinkClick r:id="rId5" tooltip="The National Committee for Quality Assurance (NCQA): Standards for Patient-Centered Medical Home (PCMH) 2011"/>
              </a:rPr>
              <a:t>The National Committee for Quality Assurance (NCQA): Standards for Patient-Centered Medical Home (PCMH) 2011</a:t>
            </a:r>
            <a:r>
              <a:rPr lang="en-US" b="1" dirty="0" smtClean="0"/>
              <a:t> </a:t>
            </a:r>
            <a:br>
              <a:rPr lang="en-US" b="1" dirty="0" smtClean="0"/>
            </a:br>
            <a:r>
              <a:rPr lang="en-US" b="1" dirty="0" smtClean="0"/>
              <a:t>-</a:t>
            </a:r>
            <a:r>
              <a:rPr lang="en-US" dirty="0" smtClean="0"/>
              <a:t>The NCQA surveyor reviews each survey tool and documentation submitted on the Web by the organization.  </a:t>
            </a:r>
            <a:br>
              <a:rPr lang="en-US" dirty="0" smtClean="0"/>
            </a:br>
            <a:r>
              <a:rPr lang="en-US" dirty="0" smtClean="0"/>
              <a:t/>
            </a:r>
            <a:br>
              <a:rPr lang="en-US" dirty="0" smtClean="0"/>
            </a:br>
            <a:r>
              <a:rPr lang="en-US" dirty="0" smtClean="0"/>
              <a:t>-NCQA offers three levels of recognition for its PCMH program. If practices receive a low-level recognition, they can submit additional documentation to increase their recognition level once they have made changes to their operations to meet the given standards.</a:t>
            </a:r>
          </a:p>
          <a:p>
            <a:r>
              <a:rPr lang="en-US" b="1" dirty="0" smtClean="0"/>
              <a:t>4)</a:t>
            </a:r>
            <a:r>
              <a:rPr lang="en-US" b="1" dirty="0" smtClean="0">
                <a:hlinkClick r:id="rId6" tooltip="URAC: Patient-Centered Health Care Home (PCHCH) Practice: Standards 2011"/>
              </a:rPr>
              <a:t> URAC: Patient-Centered Health Care Home (PCHCH) Practice: Standards 2011</a:t>
            </a:r>
            <a:br>
              <a:rPr lang="en-US" b="1" dirty="0" smtClean="0">
                <a:hlinkClick r:id="rId6" tooltip="URAC: Patient-Centered Health Care Home (PCHCH) Practice: Standards 2011"/>
              </a:rPr>
            </a:br>
            <a:endParaRPr lang="en-US" dirty="0" smtClean="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1700" y="754063"/>
            <a:ext cx="5213350" cy="3476625"/>
          </a:xfrm>
        </p:spPr>
      </p:sp>
      <p:sp>
        <p:nvSpPr>
          <p:cNvPr id="3" name="Notes Placeholder 2"/>
          <p:cNvSpPr>
            <a:spLocks noGrp="1"/>
          </p:cNvSpPr>
          <p:nvPr>
            <p:ph type="body" idx="1"/>
          </p:nvPr>
        </p:nvSpPr>
        <p:spPr/>
        <p:txBody>
          <a:bodyPr>
            <a:normAutofit/>
          </a:bodyPr>
          <a:lstStyle/>
          <a:p>
            <a:r>
              <a:rPr lang="en-US" dirty="0" smtClean="0"/>
              <a:t>[Not going to give a lot of details, the review is still being polished, going to give the 20k foot view…]</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oleObject4.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vmlDrawing" Target="../drawings/vmlDrawing3.vml"/><Relationship Id="rId5" Type="http://schemas.openxmlformats.org/officeDocument/2006/relationships/image" Target="../media/image3.png"/><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7"/>
          <p:cNvGrpSpPr>
            <a:grpSpLocks/>
          </p:cNvGrpSpPr>
          <p:nvPr userDrawn="1"/>
        </p:nvGrpSpPr>
        <p:grpSpPr bwMode="auto">
          <a:xfrm>
            <a:off x="1028700" y="152401"/>
            <a:ext cx="8153400" cy="2209799"/>
            <a:chOff x="648" y="96"/>
            <a:chExt cx="5184" cy="1487"/>
          </a:xfrm>
        </p:grpSpPr>
        <p:sp>
          <p:nvSpPr>
            <p:cNvPr id="5" name="Rectangle 85"/>
            <p:cNvSpPr>
              <a:spLocks noChangeArrowheads="1"/>
            </p:cNvSpPr>
            <p:nvPr userDrawn="1"/>
          </p:nvSpPr>
          <p:spPr bwMode="auto">
            <a:xfrm>
              <a:off x="648" y="144"/>
              <a:ext cx="5184" cy="1344"/>
            </a:xfrm>
            <a:prstGeom prst="rect">
              <a:avLst/>
            </a:prstGeom>
            <a:gradFill rotWithShape="1">
              <a:gsLst>
                <a:gs pos="0">
                  <a:srgbClr val="0066FF">
                    <a:gamma/>
                    <a:shade val="46275"/>
                    <a:invGamma/>
                  </a:srgbClr>
                </a:gs>
                <a:gs pos="100000">
                  <a:srgbClr val="0066FF"/>
                </a:gs>
              </a:gsLst>
              <a:lin ang="0" scaled="1"/>
            </a:gradFill>
            <a:ln w="12700">
              <a:solidFill>
                <a:schemeClr val="tx1"/>
              </a:solidFill>
              <a:miter lim="800000"/>
              <a:headEnd/>
              <a:tailEnd/>
            </a:ln>
            <a:effectLst/>
          </p:spPr>
          <p:txBody>
            <a:bodyPr wrap="none" anchor="ctr"/>
            <a:lstStyle/>
            <a:p>
              <a:pPr>
                <a:defRPr/>
              </a:pPr>
              <a:endParaRPr lang="en-US"/>
            </a:p>
          </p:txBody>
        </p:sp>
        <p:graphicFrame>
          <p:nvGraphicFramePr>
            <p:cNvPr id="6" name="Object 97"/>
            <p:cNvGraphicFramePr>
              <a:graphicFrameLocks noChangeAspect="1"/>
            </p:cNvGraphicFramePr>
            <p:nvPr/>
          </p:nvGraphicFramePr>
          <p:xfrm>
            <a:off x="744" y="96"/>
            <a:ext cx="1515" cy="1487"/>
          </p:xfrm>
          <a:graphic>
            <a:graphicData uri="http://schemas.openxmlformats.org/presentationml/2006/ole">
              <p:oleObj spid="_x0000_s33797" name="Photo Editor Photo" r:id="rId3" imgW="3362794" imgH="3296110" progId="">
                <p:embed/>
              </p:oleObj>
            </a:graphicData>
          </a:graphic>
        </p:graphicFrame>
        <p:sp>
          <p:nvSpPr>
            <p:cNvPr id="7" name="Text Box 98"/>
            <p:cNvSpPr txBox="1">
              <a:spLocks noChangeArrowheads="1"/>
            </p:cNvSpPr>
            <p:nvPr userDrawn="1"/>
          </p:nvSpPr>
          <p:spPr bwMode="auto">
            <a:xfrm>
              <a:off x="2232" y="954"/>
              <a:ext cx="3526" cy="438"/>
            </a:xfrm>
            <a:prstGeom prst="rect">
              <a:avLst/>
            </a:prstGeom>
            <a:noFill/>
            <a:ln w="12700">
              <a:noFill/>
              <a:miter lim="800000"/>
              <a:headEnd/>
              <a:tailEnd/>
            </a:ln>
            <a:effectLst/>
          </p:spPr>
          <p:txBody>
            <a:bodyPr wrap="none">
              <a:spAutoFit/>
            </a:bodyPr>
            <a:lstStyle/>
            <a:p>
              <a:pPr>
                <a:lnSpc>
                  <a:spcPct val="110000"/>
                </a:lnSpc>
                <a:defRPr/>
              </a:pPr>
              <a:r>
                <a:rPr lang="en-US" sz="1800" b="1" i="1" dirty="0">
                  <a:effectLst>
                    <a:outerShdw blurRad="38100" dist="38100" dir="2700000" algn="tl">
                      <a:srgbClr val="000000"/>
                    </a:outerShdw>
                  </a:effectLst>
                  <a:latin typeface="Arial" charset="0"/>
                </a:rPr>
                <a:t>Agency for Healthcare Research and Quality</a:t>
              </a:r>
            </a:p>
            <a:p>
              <a:pPr>
                <a:lnSpc>
                  <a:spcPct val="110000"/>
                </a:lnSpc>
                <a:defRPr/>
              </a:pPr>
              <a:r>
                <a:rPr lang="en-US" sz="1800" i="1" dirty="0">
                  <a:solidFill>
                    <a:srgbClr val="99CCFF"/>
                  </a:solidFill>
                  <a:effectLst>
                    <a:outerShdw blurRad="38100" dist="38100" dir="2700000" algn="tl">
                      <a:srgbClr val="000000"/>
                    </a:outerShdw>
                  </a:effectLst>
                  <a:latin typeface="Arial" charset="0"/>
                </a:rPr>
                <a:t>Advancing Excellence in Health Care</a:t>
              </a:r>
              <a:r>
                <a:rPr lang="en-US" sz="1800" i="1" dirty="0">
                  <a:effectLst>
                    <a:outerShdw blurRad="38100" dist="38100" dir="2700000" algn="tl">
                      <a:srgbClr val="000000"/>
                    </a:outerShdw>
                  </a:effectLst>
                  <a:latin typeface="Arial" charset="0"/>
                </a:rPr>
                <a:t> </a:t>
              </a:r>
              <a:r>
                <a:rPr lang="en-US" sz="1800" i="1" dirty="0">
                  <a:effectLst>
                    <a:outerShdw blurRad="38100" dist="38100" dir="2700000" algn="tl">
                      <a:srgbClr val="000000"/>
                    </a:outerShdw>
                  </a:effectLst>
                  <a:latin typeface="Arial" charset="0"/>
                  <a:cs typeface="Arial" charset="0"/>
                </a:rPr>
                <a:t>• </a:t>
              </a:r>
              <a:r>
                <a:rPr lang="en-US" sz="1800" dirty="0">
                  <a:solidFill>
                    <a:srgbClr val="99CCFF"/>
                  </a:solidFill>
                  <a:effectLst>
                    <a:outerShdw blurRad="38100" dist="38100" dir="2700000" algn="tl">
                      <a:srgbClr val="000000"/>
                    </a:outerShdw>
                  </a:effectLst>
                  <a:latin typeface="Arial" charset="0"/>
                  <a:cs typeface="Arial" charset="0"/>
                </a:rPr>
                <a:t>www.ahrq.gov</a:t>
              </a:r>
            </a:p>
          </p:txBody>
        </p:sp>
        <p:sp>
          <p:nvSpPr>
            <p:cNvPr id="8" name="Line 99"/>
            <p:cNvSpPr>
              <a:spLocks noChangeShapeType="1"/>
            </p:cNvSpPr>
            <p:nvPr userDrawn="1"/>
          </p:nvSpPr>
          <p:spPr bwMode="auto">
            <a:xfrm>
              <a:off x="2232" y="144"/>
              <a:ext cx="0" cy="1344"/>
            </a:xfrm>
            <a:prstGeom prst="line">
              <a:avLst/>
            </a:prstGeom>
            <a:noFill/>
            <a:ln w="28575">
              <a:solidFill>
                <a:schemeClr val="tx1"/>
              </a:solidFill>
              <a:round/>
              <a:headEnd/>
              <a:tailEnd/>
            </a:ln>
            <a:effectLst/>
          </p:spPr>
          <p:txBody>
            <a:bodyPr/>
            <a:lstStyle/>
            <a:p>
              <a:pPr>
                <a:defRPr/>
              </a:pPr>
              <a:endParaRPr lang="en-US"/>
            </a:p>
          </p:txBody>
        </p:sp>
        <p:sp>
          <p:nvSpPr>
            <p:cNvPr id="9" name="Line 100"/>
            <p:cNvSpPr>
              <a:spLocks noChangeShapeType="1"/>
            </p:cNvSpPr>
            <p:nvPr userDrawn="1"/>
          </p:nvSpPr>
          <p:spPr bwMode="auto">
            <a:xfrm>
              <a:off x="2235" y="1179"/>
              <a:ext cx="3597" cy="0"/>
            </a:xfrm>
            <a:prstGeom prst="line">
              <a:avLst/>
            </a:prstGeom>
            <a:noFill/>
            <a:ln w="12700">
              <a:solidFill>
                <a:schemeClr val="tx1"/>
              </a:solidFill>
              <a:round/>
              <a:headEnd/>
              <a:tailEnd/>
            </a:ln>
            <a:effectLst/>
          </p:spPr>
          <p:txBody>
            <a:bodyPr/>
            <a:lstStyle/>
            <a:p>
              <a:pPr>
                <a:defRPr/>
              </a:pPr>
              <a:endParaRPr lang="en-US"/>
            </a:p>
          </p:txBody>
        </p:sp>
      </p:grpSp>
      <p:grpSp>
        <p:nvGrpSpPr>
          <p:cNvPr id="10" name="Group 101"/>
          <p:cNvGrpSpPr>
            <a:grpSpLocks/>
          </p:cNvGrpSpPr>
          <p:nvPr userDrawn="1"/>
        </p:nvGrpSpPr>
        <p:grpSpPr bwMode="auto">
          <a:xfrm>
            <a:off x="0" y="3867150"/>
            <a:ext cx="8985250" cy="19050"/>
            <a:chOff x="0" y="840"/>
            <a:chExt cx="5660" cy="12"/>
          </a:xfrm>
        </p:grpSpPr>
        <p:sp>
          <p:nvSpPr>
            <p:cNvPr id="11" name="Line 102"/>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a:p>
          </p:txBody>
        </p:sp>
        <p:sp>
          <p:nvSpPr>
            <p:cNvPr id="12" name="Line 103"/>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3" name="Object 106"/>
          <p:cNvGraphicFramePr>
            <a:graphicFrameLocks noChangeAspect="1"/>
          </p:cNvGraphicFramePr>
          <p:nvPr/>
        </p:nvGraphicFramePr>
        <p:xfrm>
          <a:off x="3467100" y="142875"/>
          <a:ext cx="3333750" cy="1838325"/>
        </p:xfrm>
        <a:graphic>
          <a:graphicData uri="http://schemas.openxmlformats.org/presentationml/2006/ole">
            <p:oleObj spid="_x0000_s33798" name="Photo Editor Photo" r:id="rId4" imgW="4076190" imgH="2247619" progId="">
              <p:embed/>
            </p:oleObj>
          </a:graphicData>
        </a:graphic>
      </p:graphicFrame>
      <p:pic>
        <p:nvPicPr>
          <p:cNvPr id="14" name="Picture 22" descr="MPRlogo_2c_for_ppt.png"/>
          <p:cNvPicPr>
            <a:picLocks noChangeAspect="1"/>
          </p:cNvPicPr>
          <p:nvPr userDrawn="1"/>
        </p:nvPicPr>
        <p:blipFill>
          <a:blip r:embed="rId5" cstate="print"/>
          <a:srcRect/>
          <a:stretch>
            <a:fillRect/>
          </a:stretch>
        </p:blipFill>
        <p:spPr bwMode="auto">
          <a:xfrm>
            <a:off x="4152900" y="5867400"/>
            <a:ext cx="2216150" cy="762000"/>
          </a:xfrm>
          <a:prstGeom prst="rect">
            <a:avLst/>
          </a:prstGeom>
          <a:solidFill>
            <a:schemeClr val="tx1"/>
          </a:solidFill>
          <a:ln w="9525">
            <a:noFill/>
            <a:miter lim="800000"/>
            <a:headEnd/>
            <a:tailEnd/>
          </a:ln>
        </p:spPr>
      </p:pic>
      <p:sp>
        <p:nvSpPr>
          <p:cNvPr id="63490" name="Rectangle 2"/>
          <p:cNvSpPr>
            <a:spLocks noGrp="1" noChangeArrowheads="1"/>
          </p:cNvSpPr>
          <p:nvPr>
            <p:ph type="ctrTitle"/>
          </p:nvPr>
        </p:nvSpPr>
        <p:spPr>
          <a:xfrm>
            <a:off x="685800" y="2819400"/>
            <a:ext cx="8763000"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295400" y="3962400"/>
            <a:ext cx="7239000"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349250"/>
            <a:ext cx="2247900" cy="4222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49250"/>
            <a:ext cx="6591300" cy="4222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Bullets --no banner graphic">
    <p:spTree>
      <p:nvGrpSpPr>
        <p:cNvPr id="1" name=""/>
        <p:cNvGrpSpPr/>
        <p:nvPr/>
      </p:nvGrpSpPr>
      <p:grpSpPr>
        <a:xfrm>
          <a:off x="0" y="0"/>
          <a:ext cx="0" cy="0"/>
          <a:chOff x="0" y="0"/>
          <a:chExt cx="0" cy="0"/>
        </a:xfrm>
      </p:grpSpPr>
      <p:graphicFrame>
        <p:nvGraphicFramePr>
          <p:cNvPr id="4" name="Object 63"/>
          <p:cNvGraphicFramePr>
            <a:graphicFrameLocks noChangeAspect="1"/>
          </p:cNvGraphicFramePr>
          <p:nvPr/>
        </p:nvGraphicFramePr>
        <p:xfrm>
          <a:off x="9105900" y="5791200"/>
          <a:ext cx="1071563" cy="1050925"/>
        </p:xfrm>
        <a:graphic>
          <a:graphicData uri="http://schemas.openxmlformats.org/presentationml/2006/ole">
            <p:oleObj spid="_x0000_s34821" name="Photo Editor Photo" r:id="rId3" imgW="3362794" imgH="3296110" progId="">
              <p:embed/>
            </p:oleObj>
          </a:graphicData>
        </a:graphic>
      </p:graphicFrame>
      <p:grpSp>
        <p:nvGrpSpPr>
          <p:cNvPr id="6" name="Group 103"/>
          <p:cNvGrpSpPr>
            <a:grpSpLocks/>
          </p:cNvGrpSpPr>
          <p:nvPr userDrawn="1"/>
        </p:nvGrpSpPr>
        <p:grpSpPr bwMode="auto">
          <a:xfrm>
            <a:off x="14288" y="19050"/>
            <a:ext cx="1409700" cy="1295400"/>
            <a:chOff x="9" y="48"/>
            <a:chExt cx="888" cy="816"/>
          </a:xfrm>
        </p:grpSpPr>
        <p:sp>
          <p:nvSpPr>
            <p:cNvPr id="7" name="Rectangle 79"/>
            <p:cNvSpPr>
              <a:spLocks noChangeArrowheads="1"/>
            </p:cNvSpPr>
            <p:nvPr userDrawn="1"/>
          </p:nvSpPr>
          <p:spPr bwMode="auto">
            <a:xfrm>
              <a:off x="9" y="48"/>
              <a:ext cx="888" cy="816"/>
            </a:xfrm>
            <a:prstGeom prst="rect">
              <a:avLst/>
            </a:prstGeom>
            <a:gradFill rotWithShape="1">
              <a:gsLst>
                <a:gs pos="0">
                  <a:srgbClr val="0066FF">
                    <a:gamma/>
                    <a:shade val="66275"/>
                    <a:invGamma/>
                  </a:srgbClr>
                </a:gs>
                <a:gs pos="100000">
                  <a:srgbClr val="0066FF"/>
                </a:gs>
              </a:gsLst>
              <a:lin ang="0" scaled="1"/>
            </a:gradFill>
            <a:ln w="12700">
              <a:noFill/>
              <a:miter lim="800000"/>
              <a:headEnd/>
              <a:tailEnd/>
            </a:ln>
            <a:effectLst/>
          </p:spPr>
          <p:txBody>
            <a:bodyPr wrap="none" anchor="ctr"/>
            <a:lstStyle/>
            <a:p>
              <a:pPr>
                <a:defRPr/>
              </a:pPr>
              <a:endParaRPr lang="en-US"/>
            </a:p>
          </p:txBody>
        </p:sp>
        <p:sp>
          <p:nvSpPr>
            <p:cNvPr id="8" name="Text Box 91"/>
            <p:cNvSpPr txBox="1">
              <a:spLocks noChangeArrowheads="1"/>
            </p:cNvSpPr>
            <p:nvPr userDrawn="1"/>
          </p:nvSpPr>
          <p:spPr bwMode="auto">
            <a:xfrm>
              <a:off x="65" y="480"/>
              <a:ext cx="763" cy="334"/>
            </a:xfrm>
            <a:prstGeom prst="rect">
              <a:avLst/>
            </a:prstGeom>
            <a:noFill/>
            <a:ln w="12700">
              <a:noFill/>
              <a:miter lim="800000"/>
              <a:headEnd/>
              <a:tailEnd/>
            </a:ln>
            <a:effectLst/>
          </p:spPr>
          <p:txBody>
            <a:bodyPr>
              <a:spAutoFit/>
            </a:bodyPr>
            <a:lstStyle/>
            <a:p>
              <a:pPr algn="ctr">
                <a:lnSpc>
                  <a:spcPct val="80000"/>
                </a:lnSpc>
                <a:defRPr/>
              </a:pPr>
              <a:r>
                <a:rPr lang="en-US" sz="1200" b="1" i="1">
                  <a:solidFill>
                    <a:srgbClr val="66CCFF"/>
                  </a:solidFill>
                  <a:effectLst>
                    <a:outerShdw blurRad="38100" dist="38100" dir="2700000" algn="tl">
                      <a:srgbClr val="000000"/>
                    </a:outerShdw>
                  </a:effectLst>
                  <a:latin typeface="Arial" charset="0"/>
                </a:rPr>
                <a:t>Advancing Excellence in Health Care</a:t>
              </a:r>
            </a:p>
          </p:txBody>
        </p:sp>
        <p:sp>
          <p:nvSpPr>
            <p:cNvPr id="9" name="Line 92"/>
            <p:cNvSpPr>
              <a:spLocks noChangeShapeType="1"/>
            </p:cNvSpPr>
            <p:nvPr userDrawn="1"/>
          </p:nvSpPr>
          <p:spPr bwMode="auto">
            <a:xfrm>
              <a:off x="102" y="480"/>
              <a:ext cx="696" cy="0"/>
            </a:xfrm>
            <a:prstGeom prst="line">
              <a:avLst/>
            </a:prstGeom>
            <a:noFill/>
            <a:ln w="12700">
              <a:solidFill>
                <a:schemeClr val="tx1"/>
              </a:solidFill>
              <a:round/>
              <a:headEnd/>
              <a:tailEnd/>
            </a:ln>
            <a:effectLst/>
          </p:spPr>
          <p:txBody>
            <a:bodyPr/>
            <a:lstStyle/>
            <a:p>
              <a:pPr>
                <a:defRPr/>
              </a:pPr>
              <a:endParaRPr lang="en-US"/>
            </a:p>
          </p:txBody>
        </p:sp>
      </p:grpSp>
      <p:grpSp>
        <p:nvGrpSpPr>
          <p:cNvPr id="10" name="Group 93"/>
          <p:cNvGrpSpPr>
            <a:grpSpLocks/>
          </p:cNvGrpSpPr>
          <p:nvPr userDrawn="1"/>
        </p:nvGrpSpPr>
        <p:grpSpPr bwMode="auto">
          <a:xfrm>
            <a:off x="0" y="1333500"/>
            <a:ext cx="8985250" cy="19050"/>
            <a:chOff x="0" y="840"/>
            <a:chExt cx="5660" cy="12"/>
          </a:xfrm>
        </p:grpSpPr>
        <p:sp>
          <p:nvSpPr>
            <p:cNvPr id="11" name="Line 94"/>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a:p>
          </p:txBody>
        </p:sp>
        <p:sp>
          <p:nvSpPr>
            <p:cNvPr id="12" name="Line 95"/>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3" name="Object 96"/>
          <p:cNvGraphicFramePr>
            <a:graphicFrameLocks noChangeAspect="1"/>
          </p:cNvGraphicFramePr>
          <p:nvPr/>
        </p:nvGraphicFramePr>
        <p:xfrm>
          <a:off x="57150" y="76200"/>
          <a:ext cx="1333500" cy="735013"/>
        </p:xfrm>
        <a:graphic>
          <a:graphicData uri="http://schemas.openxmlformats.org/presentationml/2006/ole">
            <p:oleObj spid="_x0000_s34822" name="Photo Editor Photo" r:id="rId4" imgW="4076190" imgH="2247619" progId="">
              <p:embed/>
            </p:oleObj>
          </a:graphicData>
        </a:graphic>
      </p:graphicFrame>
      <p:pic>
        <p:nvPicPr>
          <p:cNvPr id="14" name="Picture 12" descr="MPRlogo_2c_for_ppt.png"/>
          <p:cNvPicPr>
            <a:picLocks noChangeAspect="1"/>
          </p:cNvPicPr>
          <p:nvPr userDrawn="1"/>
        </p:nvPicPr>
        <p:blipFill>
          <a:blip r:embed="rId5" cstate="print"/>
          <a:srcRect/>
          <a:stretch>
            <a:fillRect/>
          </a:stretch>
        </p:blipFill>
        <p:spPr bwMode="auto">
          <a:xfrm>
            <a:off x="7612063" y="6096000"/>
            <a:ext cx="1493837" cy="514350"/>
          </a:xfrm>
          <a:prstGeom prst="rect">
            <a:avLst/>
          </a:prstGeom>
          <a:solidFill>
            <a:schemeClr val="tx1"/>
          </a:solidFill>
          <a:ln w="9525">
            <a:noFill/>
            <a:miter lim="800000"/>
            <a:headEnd/>
            <a:tailEnd/>
          </a:ln>
        </p:spPr>
      </p:pic>
      <p:sp>
        <p:nvSpPr>
          <p:cNvPr id="5" name="Content Placeholder 2"/>
          <p:cNvSpPr>
            <a:spLocks noGrp="1"/>
          </p:cNvSpPr>
          <p:nvPr>
            <p:ph idx="13"/>
          </p:nvPr>
        </p:nvSpPr>
        <p:spPr>
          <a:xfrm>
            <a:off x="1121283" y="1325880"/>
            <a:ext cx="8290112" cy="4102474"/>
          </a:xfrm>
        </p:spPr>
        <p:txBody>
          <a:bodyPr/>
          <a:lstStyle>
            <a:lvl1pPr>
              <a:buClr>
                <a:srgbClr val="FFFF00"/>
              </a:buClr>
              <a:buSzPct val="95000"/>
              <a:buFont typeface="Wingdings" pitchFamily="2" charset="2"/>
              <a:buChar char=""/>
              <a:defRPr lang="en-US" sz="2400" b="1" kern="1200" dirty="0" smtClean="0">
                <a:solidFill>
                  <a:schemeClr val="tx1"/>
                </a:solidFill>
                <a:latin typeface="Arial" pitchFamily="34" charset="0"/>
                <a:ea typeface="+mj-ea"/>
                <a:cs typeface="Arial" pitchFamily="34" charset="0"/>
              </a:defRPr>
            </a:lvl1pPr>
            <a:lvl2pPr>
              <a:buClr>
                <a:srgbClr val="FFFF00"/>
              </a:buClr>
              <a:defRPr sz="2000" b="1">
                <a:solidFill>
                  <a:schemeClr val="tx1"/>
                </a:solidFill>
                <a:latin typeface="Arial" pitchFamily="34" charset="0"/>
                <a:cs typeface="Arial" pitchFamily="34" charset="0"/>
              </a:defRPr>
            </a:lvl2pPr>
            <a:lvl3pPr>
              <a:buClr>
                <a:srgbClr val="FFFF00"/>
              </a:buClr>
              <a:defRPr sz="2000">
                <a:solidFill>
                  <a:schemeClr val="tx1"/>
                </a:solidFill>
                <a:latin typeface="Arial" pitchFamily="34" charset="0"/>
                <a:cs typeface="Arial" pitchFamily="34" charset="0"/>
              </a:defRPr>
            </a:lvl3pPr>
            <a:lvl4pPr>
              <a:buClr>
                <a:srgbClr val="FFFF00"/>
              </a:buClr>
              <a:defRPr>
                <a:solidFill>
                  <a:schemeClr val="tx1"/>
                </a:solidFill>
                <a:latin typeface="Arial" pitchFamily="34" charset="0"/>
                <a:cs typeface="Arial" pitchFamily="34" charset="0"/>
              </a:defRPr>
            </a:lvl4pPr>
            <a:lvl5pPr>
              <a:buClr>
                <a:srgbClr val="FFFF00"/>
              </a:buClr>
              <a:buSzPct val="95000"/>
              <a:defRPr>
                <a:solidFill>
                  <a:schemeClr val="tx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864109" y="27432"/>
            <a:ext cx="8320366" cy="667512"/>
          </a:xfrm>
        </p:spPr>
        <p:txBody>
          <a:bodyPr/>
          <a:lstStyle>
            <a:lvl1pPr>
              <a:defRPr sz="2800" b="1">
                <a:solidFill>
                  <a:schemeClr val="tx1"/>
                </a:solidFill>
                <a:latin typeface="Arial" pitchFamily="34" charset="0"/>
                <a:cs typeface="Arial" pitchFamily="34" charset="0"/>
              </a:defRPr>
            </a:lvl1pPr>
          </a:lstStyle>
          <a:p>
            <a:r>
              <a:rPr lang="en-US" smtClean="0"/>
              <a:t>Click to edit Master title style</a:t>
            </a:r>
            <a:endParaRPr lang="en-US" dirty="0"/>
          </a:p>
        </p:txBody>
      </p:sp>
      <p:sp>
        <p:nvSpPr>
          <p:cNvPr id="1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atin typeface="+mn-lt"/>
              </a:defRPr>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pic>
        <p:nvPicPr>
          <p:cNvPr id="5" name="Picture 12" descr="MPRlogo_2c_for_ppt.png"/>
          <p:cNvPicPr>
            <a:picLocks noChangeAspect="1"/>
          </p:cNvPicPr>
          <p:nvPr userDrawn="1"/>
        </p:nvPicPr>
        <p:blipFill>
          <a:blip r:embed="rId2" cstate="print"/>
          <a:srcRect/>
          <a:stretch>
            <a:fillRect/>
          </a:stretch>
        </p:blipFill>
        <p:spPr bwMode="auto">
          <a:xfrm>
            <a:off x="7612063" y="6096000"/>
            <a:ext cx="1493837" cy="514350"/>
          </a:xfrm>
          <a:prstGeom prst="rect">
            <a:avLst/>
          </a:prstGeom>
          <a:solidFill>
            <a:schemeClr val="tx1"/>
          </a:solid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pic>
        <p:nvPicPr>
          <p:cNvPr id="4" name="Picture 12" descr="MPRlogo_2c_for_ppt.png"/>
          <p:cNvPicPr>
            <a:picLocks noChangeAspect="1"/>
          </p:cNvPicPr>
          <p:nvPr userDrawn="1"/>
        </p:nvPicPr>
        <p:blipFill>
          <a:blip r:embed="rId2" cstate="print"/>
          <a:srcRect/>
          <a:stretch>
            <a:fillRect/>
          </a:stretch>
        </p:blipFill>
        <p:spPr bwMode="auto">
          <a:xfrm>
            <a:off x="7612063" y="6096000"/>
            <a:ext cx="1493837" cy="514350"/>
          </a:xfrm>
          <a:prstGeom prst="rect">
            <a:avLst/>
          </a:prstGeom>
          <a:solidFill>
            <a:schemeClr val="tx1"/>
          </a:solid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3050"/>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0" y="1435100"/>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oleObject" Target="../embeddings/oleObject2.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638300" y="349250"/>
            <a:ext cx="80391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85800" y="1676400"/>
            <a:ext cx="8991600"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dirty="0" smtClean="0"/>
              <a:t>Click to edit Master text styles and use </a:t>
            </a:r>
            <a:r>
              <a:rPr lang="en-US" dirty="0" err="1" smtClean="0"/>
              <a:t>use</a:t>
            </a:r>
            <a:r>
              <a:rPr lang="en-US" dirty="0" smtClean="0"/>
              <a:t> in 1 or more lines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graphicFrame>
        <p:nvGraphicFramePr>
          <p:cNvPr id="1026" name="Object 63"/>
          <p:cNvGraphicFramePr>
            <a:graphicFrameLocks noChangeAspect="1"/>
          </p:cNvGraphicFramePr>
          <p:nvPr/>
        </p:nvGraphicFramePr>
        <p:xfrm>
          <a:off x="9105900" y="5791200"/>
          <a:ext cx="1071563" cy="1050925"/>
        </p:xfrm>
        <a:graphic>
          <a:graphicData uri="http://schemas.openxmlformats.org/presentationml/2006/ole">
            <p:oleObj spid="_x0000_s1029" name="Photo Editor Photo" r:id="rId15" imgW="3362794" imgH="3296110" progId="">
              <p:embed/>
            </p:oleObj>
          </a:graphicData>
        </a:graphic>
      </p:graphicFrame>
      <p:grpSp>
        <p:nvGrpSpPr>
          <p:cNvPr id="1031" name="Group 103"/>
          <p:cNvGrpSpPr>
            <a:grpSpLocks/>
          </p:cNvGrpSpPr>
          <p:nvPr userDrawn="1"/>
        </p:nvGrpSpPr>
        <p:grpSpPr bwMode="auto">
          <a:xfrm>
            <a:off x="14288" y="19050"/>
            <a:ext cx="1409700" cy="1295400"/>
            <a:chOff x="9" y="48"/>
            <a:chExt cx="888" cy="816"/>
          </a:xfrm>
        </p:grpSpPr>
        <p:sp>
          <p:nvSpPr>
            <p:cNvPr id="1103" name="Rectangle 79"/>
            <p:cNvSpPr>
              <a:spLocks noChangeArrowheads="1"/>
            </p:cNvSpPr>
            <p:nvPr userDrawn="1"/>
          </p:nvSpPr>
          <p:spPr bwMode="auto">
            <a:xfrm>
              <a:off x="9" y="48"/>
              <a:ext cx="888" cy="816"/>
            </a:xfrm>
            <a:prstGeom prst="rect">
              <a:avLst/>
            </a:prstGeom>
            <a:gradFill rotWithShape="1">
              <a:gsLst>
                <a:gs pos="0">
                  <a:srgbClr val="0066FF">
                    <a:gamma/>
                    <a:shade val="66275"/>
                    <a:invGamma/>
                  </a:srgbClr>
                </a:gs>
                <a:gs pos="100000">
                  <a:srgbClr val="0066FF"/>
                </a:gs>
              </a:gsLst>
              <a:lin ang="0" scaled="1"/>
            </a:gradFill>
            <a:ln w="12700">
              <a:noFill/>
              <a:miter lim="800000"/>
              <a:headEnd/>
              <a:tailEnd/>
            </a:ln>
            <a:effectLst/>
          </p:spPr>
          <p:txBody>
            <a:bodyPr wrap="none" anchor="ctr"/>
            <a:lstStyle/>
            <a:p>
              <a:pPr>
                <a:defRPr/>
              </a:pPr>
              <a:endParaRPr lang="en-US"/>
            </a:p>
          </p:txBody>
        </p:sp>
        <p:sp>
          <p:nvSpPr>
            <p:cNvPr id="1115" name="Text Box 91"/>
            <p:cNvSpPr txBox="1">
              <a:spLocks noChangeArrowheads="1"/>
            </p:cNvSpPr>
            <p:nvPr userDrawn="1"/>
          </p:nvSpPr>
          <p:spPr bwMode="auto">
            <a:xfrm>
              <a:off x="65" y="480"/>
              <a:ext cx="763" cy="334"/>
            </a:xfrm>
            <a:prstGeom prst="rect">
              <a:avLst/>
            </a:prstGeom>
            <a:noFill/>
            <a:ln w="12700">
              <a:noFill/>
              <a:miter lim="800000"/>
              <a:headEnd/>
              <a:tailEnd/>
            </a:ln>
            <a:effectLst/>
          </p:spPr>
          <p:txBody>
            <a:bodyPr>
              <a:spAutoFit/>
            </a:bodyPr>
            <a:lstStyle/>
            <a:p>
              <a:pPr algn="ctr">
                <a:lnSpc>
                  <a:spcPct val="80000"/>
                </a:lnSpc>
                <a:defRPr/>
              </a:pPr>
              <a:r>
                <a:rPr lang="en-US" sz="1200" b="1" i="1">
                  <a:solidFill>
                    <a:srgbClr val="66CCFF"/>
                  </a:solidFill>
                  <a:effectLst>
                    <a:outerShdw blurRad="38100" dist="38100" dir="2700000" algn="tl">
                      <a:srgbClr val="000000"/>
                    </a:outerShdw>
                  </a:effectLst>
                  <a:latin typeface="Arial" charset="0"/>
                </a:rPr>
                <a:t>Advancing Excellence in Health Care</a:t>
              </a:r>
            </a:p>
          </p:txBody>
        </p:sp>
        <p:sp>
          <p:nvSpPr>
            <p:cNvPr id="1116" name="Line 92"/>
            <p:cNvSpPr>
              <a:spLocks noChangeShapeType="1"/>
            </p:cNvSpPr>
            <p:nvPr userDrawn="1"/>
          </p:nvSpPr>
          <p:spPr bwMode="auto">
            <a:xfrm>
              <a:off x="102" y="480"/>
              <a:ext cx="696" cy="0"/>
            </a:xfrm>
            <a:prstGeom prst="line">
              <a:avLst/>
            </a:prstGeom>
            <a:noFill/>
            <a:ln w="12700">
              <a:solidFill>
                <a:schemeClr val="tx1"/>
              </a:solidFill>
              <a:round/>
              <a:headEnd/>
              <a:tailEnd/>
            </a:ln>
            <a:effectLst/>
          </p:spPr>
          <p:txBody>
            <a:bodyPr/>
            <a:lstStyle/>
            <a:p>
              <a:pPr>
                <a:defRPr/>
              </a:pPr>
              <a:endParaRPr lang="en-US"/>
            </a:p>
          </p:txBody>
        </p:sp>
      </p:grpSp>
      <p:grpSp>
        <p:nvGrpSpPr>
          <p:cNvPr id="1032" name="Group 93"/>
          <p:cNvGrpSpPr>
            <a:grpSpLocks/>
          </p:cNvGrpSpPr>
          <p:nvPr userDrawn="1"/>
        </p:nvGrpSpPr>
        <p:grpSpPr bwMode="auto">
          <a:xfrm>
            <a:off x="0" y="1333500"/>
            <a:ext cx="8985250" cy="19050"/>
            <a:chOff x="0" y="840"/>
            <a:chExt cx="5660" cy="12"/>
          </a:xfrm>
        </p:grpSpPr>
        <p:sp>
          <p:nvSpPr>
            <p:cNvPr id="1118" name="Line 94"/>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a:p>
          </p:txBody>
        </p:sp>
        <p:sp>
          <p:nvSpPr>
            <p:cNvPr id="1119" name="Line 95"/>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2" name="Object 96"/>
          <p:cNvGraphicFramePr>
            <a:graphicFrameLocks noChangeAspect="1"/>
          </p:cNvGraphicFramePr>
          <p:nvPr/>
        </p:nvGraphicFramePr>
        <p:xfrm>
          <a:off x="57150" y="76200"/>
          <a:ext cx="1333500" cy="735013"/>
        </p:xfrm>
        <a:graphic>
          <a:graphicData uri="http://schemas.openxmlformats.org/presentationml/2006/ole">
            <p:oleObj spid="_x0000_s1030" name="Photo Editor Photo" r:id="rId16" imgW="4076190" imgH="2247619" progId="">
              <p:embed/>
            </p:oleObj>
          </a:graphicData>
        </a:graphic>
      </p:graphicFrame>
      <p:sp>
        <p:nvSpPr>
          <p:cNvPr id="13" name="Slide Number Placeholder 5"/>
          <p:cNvSpPr>
            <a:spLocks noGrp="1"/>
          </p:cNvSpPr>
          <p:nvPr>
            <p:ph type="sldNum" sz="quarter" idx="4"/>
          </p:nvPr>
        </p:nvSpPr>
        <p:spPr>
          <a:xfrm>
            <a:off x="4838700" y="6400800"/>
            <a:ext cx="609600" cy="365125"/>
          </a:xfrm>
          <a:prstGeom prst="rect">
            <a:avLst/>
          </a:prstGeom>
        </p:spPr>
        <p:txBody>
          <a:bodyPr/>
          <a:lstStyle>
            <a:lvl1pPr algn="ctr">
              <a:defRPr sz="1400">
                <a:latin typeface="+mn-lt"/>
              </a:defRPr>
            </a:lvl1pPr>
          </a:lstStyle>
          <a:p>
            <a:pPr>
              <a:defRPr/>
            </a:pPr>
            <a:fld id="{4F55DB01-52AE-4731-90E0-BE9402E09744}" type="slidenum">
              <a:rPr lang="en-US" smtClean="0"/>
              <a:pPr>
                <a:defRPr/>
              </a:pPr>
              <a:t>‹#›</a:t>
            </a:fld>
            <a:endParaRPr lang="en-US" dirty="0"/>
          </a:p>
        </p:txBody>
      </p:sp>
      <p:pic>
        <p:nvPicPr>
          <p:cNvPr id="14" name="Picture 12" descr="MPRlogo_2c_for_ppt.png"/>
          <p:cNvPicPr>
            <a:picLocks noChangeAspect="1"/>
          </p:cNvPicPr>
          <p:nvPr userDrawn="1"/>
        </p:nvPicPr>
        <p:blipFill>
          <a:blip r:embed="rId17" cstate="print"/>
          <a:srcRect/>
          <a:stretch>
            <a:fillRect/>
          </a:stretch>
        </p:blipFill>
        <p:spPr bwMode="auto">
          <a:xfrm>
            <a:off x="7612063" y="6096000"/>
            <a:ext cx="1493837" cy="514350"/>
          </a:xfrm>
          <a:prstGeom prst="rect">
            <a:avLst/>
          </a:prstGeom>
          <a:solidFill>
            <a:schemeClr val="tx1"/>
          </a:solid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51"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2" r:id="rId12"/>
  </p:sldLayoutIdLst>
  <p:hf hdr="0" ftr="0" dt="0"/>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http://www.pcmh.ahrq.gov"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hyperlink" Target="http://PCMH.AHRQ.GOV" TargetMode="Externa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8" name="Rectangle 4"/>
          <p:cNvSpPr>
            <a:spLocks noGrp="1" noChangeArrowheads="1"/>
          </p:cNvSpPr>
          <p:nvPr>
            <p:ph type="ctrTitle"/>
          </p:nvPr>
        </p:nvSpPr>
        <p:spPr>
          <a:xfrm>
            <a:off x="647700" y="2514600"/>
            <a:ext cx="8763000" cy="1066800"/>
          </a:xfrm>
        </p:spPr>
        <p:txBody>
          <a:bodyPr/>
          <a:lstStyle/>
          <a:p>
            <a:pPr>
              <a:defRPr/>
            </a:pPr>
            <a:r>
              <a:rPr lang="en-US" sz="2800" dirty="0" smtClean="0"/>
              <a:t>Patient-Centered Medical Homes:  </a:t>
            </a:r>
            <a:br>
              <a:rPr lang="en-US" sz="2800" dirty="0" smtClean="0"/>
            </a:br>
            <a:r>
              <a:rPr lang="en-US" sz="2800" dirty="0" smtClean="0"/>
              <a:t>What Do We Know and How Can We Learn More</a:t>
            </a:r>
          </a:p>
        </p:txBody>
      </p:sp>
      <p:sp>
        <p:nvSpPr>
          <p:cNvPr id="410629" name="Rectangle 5"/>
          <p:cNvSpPr>
            <a:spLocks noGrp="1" noChangeArrowheads="1"/>
          </p:cNvSpPr>
          <p:nvPr>
            <p:ph type="subTitle" idx="1"/>
          </p:nvPr>
        </p:nvSpPr>
        <p:spPr>
          <a:xfrm>
            <a:off x="1119188" y="3962400"/>
            <a:ext cx="7896225" cy="1828800"/>
          </a:xfrm>
        </p:spPr>
        <p:txBody>
          <a:bodyPr/>
          <a:lstStyle/>
          <a:p>
            <a:pPr>
              <a:spcBef>
                <a:spcPts val="0"/>
              </a:spcBef>
              <a:defRPr/>
            </a:pPr>
            <a:r>
              <a:rPr lang="en-US" sz="2400" b="1" dirty="0" smtClean="0"/>
              <a:t>September 20, 2011</a:t>
            </a:r>
            <a:br>
              <a:rPr lang="en-US" sz="2400" b="1" dirty="0" smtClean="0"/>
            </a:br>
            <a:r>
              <a:rPr lang="en-US" sz="2400" b="1" dirty="0" smtClean="0"/>
              <a:t>AHRQ Annual Meeting</a:t>
            </a:r>
          </a:p>
          <a:p>
            <a:pPr>
              <a:spcBef>
                <a:spcPts val="800"/>
              </a:spcBef>
              <a:defRPr/>
            </a:pPr>
            <a:endParaRPr lang="en-US" sz="800" b="1" dirty="0" smtClean="0"/>
          </a:p>
          <a:p>
            <a:pPr>
              <a:spcBef>
                <a:spcPts val="800"/>
              </a:spcBef>
              <a:defRPr/>
            </a:pPr>
            <a:r>
              <a:rPr lang="en-US" sz="1700" b="1" dirty="0" smtClean="0"/>
              <a:t>Deborah Peikes, Ph.D.  </a:t>
            </a:r>
            <a:r>
              <a:rPr lang="en-US" sz="1700" b="1" dirty="0" smtClean="0">
                <a:sym typeface="Wingdings 2"/>
              </a:rPr>
              <a:t>  David Meyers, M.D.  Michael Parchman, M.D.</a:t>
            </a:r>
          </a:p>
          <a:p>
            <a:pPr>
              <a:lnSpc>
                <a:spcPct val="100000"/>
              </a:lnSpc>
              <a:spcBef>
                <a:spcPts val="0"/>
              </a:spcBef>
              <a:defRPr/>
            </a:pPr>
            <a:r>
              <a:rPr lang="en-US" sz="1700" b="1" dirty="0" smtClean="0">
                <a:sym typeface="Wingdings 2"/>
              </a:rPr>
              <a:t>Stacy Dale, M.P.A., Janice Genevro, Ph.D., Eric Lundquist,</a:t>
            </a:r>
          </a:p>
          <a:p>
            <a:pPr>
              <a:lnSpc>
                <a:spcPct val="100000"/>
              </a:lnSpc>
              <a:spcBef>
                <a:spcPts val="0"/>
              </a:spcBef>
              <a:defRPr/>
            </a:pPr>
            <a:r>
              <a:rPr lang="en-US" sz="1700" b="1" dirty="0" smtClean="0">
                <a:sym typeface="Wingdings 2"/>
              </a:rPr>
              <a:t>Michael Parchman, M.D., M.P.H., Aparajita Zutshi, Ph.D. </a:t>
            </a:r>
            <a:endParaRPr lang="en-US" sz="17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ap of number of sites recognized as a medical  home by NCQA"/>
          <p:cNvPicPr>
            <a:picLocks noChangeAspect="1" noChangeArrowheads="1"/>
          </p:cNvPicPr>
          <p:nvPr/>
        </p:nvPicPr>
        <p:blipFill>
          <a:blip r:embed="rId2" cstate="print"/>
          <a:srcRect/>
          <a:stretch>
            <a:fillRect/>
          </a:stretch>
        </p:blipFill>
        <p:spPr bwMode="auto">
          <a:xfrm>
            <a:off x="114300" y="41754"/>
            <a:ext cx="9982200" cy="6699175"/>
          </a:xfrm>
          <a:prstGeom prst="rect">
            <a:avLst/>
          </a:prstGeom>
          <a:noFill/>
          <a:ln w="9525">
            <a:noFill/>
            <a:miter lim="800000"/>
            <a:headEnd/>
            <a:tailEnd/>
          </a:ln>
        </p:spPr>
      </p:pic>
      <p:sp>
        <p:nvSpPr>
          <p:cNvPr id="3" name="Slide Number Placeholder 5"/>
          <p:cNvSpPr txBox="1">
            <a:spLocks/>
          </p:cNvSpPr>
          <p:nvPr/>
        </p:nvSpPr>
        <p:spPr>
          <a:xfrm>
            <a:off x="4838700" y="6702552"/>
            <a:ext cx="609600" cy="365125"/>
          </a:xfrm>
          <a:prstGeom prst="rect">
            <a:avLst/>
          </a:prstGeom>
        </p:spPr>
        <p:txBody>
          <a:bodyPr/>
          <a:lstStyle>
            <a:lvl1pPr algn="ctr">
              <a:defRPr sz="1400"/>
            </a:lvl1pPr>
          </a:lstStyle>
          <a:p>
            <a:pPr marL="0" marR="0" lvl="0" indent="0" algn="ctr" defTabSz="914400" rtl="0" eaLnBrk="0" fontAlgn="base" latinLnBrk="0" hangingPunct="0">
              <a:lnSpc>
                <a:spcPct val="100000"/>
              </a:lnSpc>
              <a:spcBef>
                <a:spcPct val="0"/>
              </a:spcBef>
              <a:spcAft>
                <a:spcPct val="0"/>
              </a:spcAft>
              <a:buClrTx/>
              <a:buSzTx/>
              <a:buFontTx/>
              <a:buNone/>
              <a:tabLst/>
              <a:defRPr/>
            </a:pPr>
            <a:fld id="{4F55DB01-52AE-4731-90E0-BE9402E09744}" type="slidenum">
              <a:rPr kumimoji="0" lang="en-US" sz="1000" b="0" i="0" u="none" strike="noStrike" kern="1200" cap="none" spc="0" normalizeH="0" baseline="0" noProof="0" smtClean="0">
                <a:ln>
                  <a:noFill/>
                </a:ln>
                <a:effectLst/>
                <a:uLnTx/>
                <a:uFillTx/>
                <a:latin typeface="+mn-lt"/>
                <a:ea typeface="+mn-ea"/>
                <a:cs typeface="+mn-cs"/>
              </a:rPr>
              <a:pPr marL="0" marR="0" lvl="0" indent="0" algn="ctr" defTabSz="914400" rtl="0" eaLnBrk="0" fontAlgn="base" latinLnBrk="0" hangingPunct="0">
                <a:lnSpc>
                  <a:spcPct val="100000"/>
                </a:lnSpc>
                <a:spcBef>
                  <a:spcPct val="0"/>
                </a:spcBef>
                <a:spcAft>
                  <a:spcPct val="0"/>
                </a:spcAft>
                <a:buClrTx/>
                <a:buSzTx/>
                <a:buFontTx/>
                <a:buNone/>
                <a:tabLst/>
                <a:defRPr/>
              </a:pPr>
              <a:t>10</a:t>
            </a:fld>
            <a:endParaRPr kumimoji="0" lang="en-US" sz="1000" b="0" i="0" u="none" strike="noStrike" kern="1200" cap="none" spc="0" normalizeH="0" baseline="0" noProof="0" dirty="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But Does It Work?</a:t>
            </a:r>
            <a:endParaRPr lang="en-US" sz="32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11</a:t>
            </a:fld>
            <a:endParaRPr lang="en-US"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But Does It Work?</a:t>
            </a:r>
            <a:endParaRPr lang="en-US" sz="3200" dirty="0"/>
          </a:p>
        </p:txBody>
      </p:sp>
      <p:sp>
        <p:nvSpPr>
          <p:cNvPr id="3" name="Content Placeholder 2"/>
          <p:cNvSpPr>
            <a:spLocks noGrp="1"/>
          </p:cNvSpPr>
          <p:nvPr>
            <p:ph idx="1"/>
          </p:nvPr>
        </p:nvSpPr>
        <p:spPr/>
        <p:txBody>
          <a:bodyPr/>
          <a:lstStyle/>
          <a:p>
            <a:pPr>
              <a:buClr>
                <a:srgbClr val="FFFF00"/>
              </a:buClr>
              <a:defRPr/>
            </a:pPr>
            <a:r>
              <a:rPr lang="en-US" sz="2800" dirty="0" smtClean="0">
                <a:effectLst>
                  <a:outerShdw blurRad="38100" dist="38100" dir="2700000" algn="tl">
                    <a:srgbClr val="000000">
                      <a:alpha val="43137"/>
                    </a:srgbClr>
                  </a:outerShdw>
                </a:effectLst>
              </a:rPr>
              <a:t>AHRQ commissioned a systematic review:</a:t>
            </a:r>
          </a:p>
          <a:p>
            <a:pPr>
              <a:buClr>
                <a:srgbClr val="FFFF00"/>
              </a:buClr>
              <a:defRPr/>
            </a:pPr>
            <a:endParaRPr lang="en-US" sz="2800" i="1" dirty="0" smtClean="0">
              <a:effectLst>
                <a:outerShdw blurRad="38100" dist="38100" dir="2700000" algn="tl">
                  <a:srgbClr val="000000">
                    <a:alpha val="43137"/>
                  </a:srgbClr>
                </a:outerShdw>
              </a:effectLst>
            </a:endParaRPr>
          </a:p>
          <a:p>
            <a:pPr>
              <a:buClr>
                <a:srgbClr val="FFFF00"/>
              </a:buClr>
              <a:buNone/>
              <a:defRPr/>
            </a:pPr>
            <a:r>
              <a:rPr lang="en-US" sz="2800" i="1" dirty="0" smtClean="0">
                <a:effectLst>
                  <a:outerShdw blurRad="38100" dist="38100" dir="2700000" algn="tl">
                    <a:srgbClr val="000000">
                      <a:alpha val="43137"/>
                    </a:srgbClr>
                  </a:outerShdw>
                </a:effectLst>
              </a:rPr>
              <a:t>	</a:t>
            </a:r>
            <a:r>
              <a:rPr lang="en-US" sz="2800" dirty="0" smtClean="0">
                <a:effectLst>
                  <a:outerShdw blurRad="38100" dist="38100" dir="2700000" algn="tl">
                    <a:srgbClr val="000000">
                      <a:alpha val="43137"/>
                    </a:srgbClr>
                  </a:outerShdw>
                </a:effectLst>
              </a:rPr>
              <a:t>The Medical Home:  What Do We Know, What Do We Need to Know?:  A Review of the Current State of the Evidence on the Effects of the PCMH Model</a:t>
            </a:r>
          </a:p>
          <a:p>
            <a:pPr lvl="2">
              <a:buClr>
                <a:srgbClr val="FFFF00"/>
              </a:buClr>
              <a:buNone/>
              <a:defRPr/>
            </a:pPr>
            <a:r>
              <a:rPr lang="en-US" dirty="0" smtClean="0">
                <a:effectLst>
                  <a:outerShdw blurRad="38100" dist="38100" dir="2700000" algn="tl">
                    <a:srgbClr val="000000">
                      <a:alpha val="43137"/>
                    </a:srgbClr>
                  </a:outerShdw>
                </a:effectLst>
              </a:rPr>
              <a:t>Deborah Peikes, Aparajita Zutshi, Kimberly Smith, Melissa Azur, Janice Genevro, and David Meyers</a:t>
            </a:r>
          </a:p>
          <a:p>
            <a:endParaRPr lang="en-US" dirty="0" smtClean="0"/>
          </a:p>
          <a:p>
            <a:r>
              <a:rPr lang="en-US" sz="2800" dirty="0" smtClean="0"/>
              <a:t>Expected release:  December 2011</a:t>
            </a:r>
            <a:endParaRPr lang="en-US" sz="28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12</a:t>
            </a:fld>
            <a:endParaRPr lang="en-US"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So, Does It Work?</a:t>
            </a:r>
            <a:endParaRPr lang="en-US" sz="32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13</a:t>
            </a:fld>
            <a:endParaRPr lang="en-US"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So, Does It Work?</a:t>
            </a:r>
            <a:endParaRPr lang="en-US" sz="3200" dirty="0"/>
          </a:p>
        </p:txBody>
      </p:sp>
      <p:sp>
        <p:nvSpPr>
          <p:cNvPr id="3" name="Content Placeholder 2"/>
          <p:cNvSpPr>
            <a:spLocks noGrp="1"/>
          </p:cNvSpPr>
          <p:nvPr>
            <p:ph idx="1"/>
          </p:nvPr>
        </p:nvSpPr>
        <p:spPr>
          <a:xfrm>
            <a:off x="676656" y="1645920"/>
            <a:ext cx="8991600" cy="2895600"/>
          </a:xfrm>
        </p:spPr>
        <p:txBody>
          <a:bodyPr/>
          <a:lstStyle/>
          <a:p>
            <a:r>
              <a:rPr lang="en-US" dirty="0" smtClean="0"/>
              <a:t>Hang on, hang on, I’m getting there…</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14</a:t>
            </a:fld>
            <a:endParaRPr lang="en-US"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But First a Bit of Context</a:t>
            </a:r>
            <a:endParaRPr lang="en-US" sz="32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15</a:t>
            </a:fld>
            <a:endParaRPr lang="en-US" dirty="0">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Does What Work?</a:t>
            </a:r>
            <a:endParaRPr lang="en-US" sz="3200" dirty="0"/>
          </a:p>
        </p:txBody>
      </p:sp>
      <p:sp>
        <p:nvSpPr>
          <p:cNvPr id="3" name="Content Placeholder 2"/>
          <p:cNvSpPr>
            <a:spLocks noGrp="1"/>
          </p:cNvSpPr>
          <p:nvPr>
            <p:ph idx="1"/>
          </p:nvPr>
        </p:nvSpPr>
        <p:spPr>
          <a:xfrm>
            <a:off x="685800" y="1676400"/>
            <a:ext cx="8991600" cy="4495800"/>
          </a:xfrm>
        </p:spPr>
        <p:txBody>
          <a:bodyPr/>
          <a:lstStyle/>
          <a:p>
            <a:r>
              <a:rPr lang="en-US" sz="2800" dirty="0" smtClean="0"/>
              <a:t>It takes time to design an intervention, implement it, evaluate it, analyze the results, prepare a manuscript.</a:t>
            </a:r>
          </a:p>
          <a:p>
            <a:pPr>
              <a:spcBef>
                <a:spcPts val="1800"/>
              </a:spcBef>
            </a:pPr>
            <a:r>
              <a:rPr lang="en-US" sz="2800" dirty="0" smtClean="0"/>
              <a:t>It takes more time for the manuscript to be peer-reviewed, revised, and published.</a:t>
            </a:r>
          </a:p>
          <a:p>
            <a:pPr>
              <a:spcBef>
                <a:spcPts val="1800"/>
              </a:spcBef>
            </a:pPr>
            <a:r>
              <a:rPr lang="en-US" sz="2800" dirty="0" smtClean="0"/>
              <a:t>Given that the current conceptualization of the PCMH was not formulated until 2007, we did not expect to find a significant amount of evidence.</a:t>
            </a:r>
          </a:p>
          <a:p>
            <a:pPr>
              <a:spcBef>
                <a:spcPts val="1800"/>
              </a:spcBef>
            </a:pPr>
            <a:r>
              <a:rPr lang="en-US" sz="2800" dirty="0" smtClean="0"/>
              <a:t>In 2010, only very early results were available.</a:t>
            </a:r>
            <a:endParaRPr lang="en-US" sz="28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16</a:t>
            </a:fld>
            <a:endParaRPr lang="en-US" dirty="0">
              <a:latin typeface="+mn-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Does What Work?</a:t>
            </a:r>
            <a:endParaRPr lang="en-US" sz="3200" dirty="0"/>
          </a:p>
        </p:txBody>
      </p:sp>
      <p:sp>
        <p:nvSpPr>
          <p:cNvPr id="3" name="Content Placeholder 2"/>
          <p:cNvSpPr>
            <a:spLocks noGrp="1"/>
          </p:cNvSpPr>
          <p:nvPr>
            <p:ph idx="1"/>
          </p:nvPr>
        </p:nvSpPr>
        <p:spPr>
          <a:xfrm>
            <a:off x="685800" y="1636776"/>
            <a:ext cx="8991600" cy="4038600"/>
          </a:xfrm>
        </p:spPr>
        <p:txBody>
          <a:bodyPr/>
          <a:lstStyle/>
          <a:p>
            <a:r>
              <a:rPr lang="en-US" dirty="0" smtClean="0"/>
              <a:t>We limited our review to interventions that included a focus on at least 3 of the 5 core elements of the PCMH:</a:t>
            </a:r>
          </a:p>
          <a:p>
            <a:pPr>
              <a:buNone/>
            </a:pPr>
            <a:endParaRPr lang="en-US" sz="800" dirty="0" smtClean="0"/>
          </a:p>
          <a:p>
            <a:pPr marL="1036638" lvl="1" indent="-457200">
              <a:lnSpc>
                <a:spcPct val="70000"/>
              </a:lnSpc>
              <a:spcAft>
                <a:spcPts val="600"/>
              </a:spcAft>
              <a:buFont typeface="+mj-lt"/>
              <a:buAutoNum type="arabicPeriod"/>
              <a:defRPr/>
            </a:pPr>
            <a:r>
              <a:rPr lang="en-US" sz="2400" dirty="0" smtClean="0"/>
              <a:t>Patient-centered</a:t>
            </a:r>
          </a:p>
          <a:p>
            <a:pPr marL="1036638" lvl="1" indent="-457200">
              <a:lnSpc>
                <a:spcPct val="70000"/>
              </a:lnSpc>
              <a:spcAft>
                <a:spcPts val="600"/>
              </a:spcAft>
              <a:buFont typeface="+mj-lt"/>
              <a:buAutoNum type="arabicPeriod"/>
              <a:defRPr/>
            </a:pPr>
            <a:r>
              <a:rPr lang="en-US" sz="2400" dirty="0" smtClean="0"/>
              <a:t>Comprehensive</a:t>
            </a:r>
          </a:p>
          <a:p>
            <a:pPr marL="1036638" lvl="1" indent="-457200">
              <a:lnSpc>
                <a:spcPct val="70000"/>
              </a:lnSpc>
              <a:spcAft>
                <a:spcPts val="600"/>
              </a:spcAft>
              <a:buFont typeface="+mj-lt"/>
              <a:buAutoNum type="arabicPeriod"/>
              <a:defRPr/>
            </a:pPr>
            <a:r>
              <a:rPr lang="en-US" sz="2400" dirty="0" smtClean="0"/>
              <a:t>Coordinated</a:t>
            </a:r>
          </a:p>
          <a:p>
            <a:pPr marL="1036638" lvl="1" indent="-457200">
              <a:lnSpc>
                <a:spcPct val="70000"/>
              </a:lnSpc>
              <a:spcAft>
                <a:spcPts val="600"/>
              </a:spcAft>
              <a:buFont typeface="+mj-lt"/>
              <a:buAutoNum type="arabicPeriod"/>
              <a:defRPr/>
            </a:pPr>
            <a:r>
              <a:rPr lang="en-US" sz="2400" dirty="0" smtClean="0"/>
              <a:t>Accessible</a:t>
            </a:r>
          </a:p>
          <a:p>
            <a:pPr marL="1036638" lvl="1" indent="-457200">
              <a:spcAft>
                <a:spcPts val="600"/>
              </a:spcAft>
              <a:buFont typeface="+mj-lt"/>
              <a:buAutoNum type="arabicPeriod"/>
              <a:defRPr/>
            </a:pPr>
            <a:r>
              <a:rPr lang="en-US" sz="2400" dirty="0" smtClean="0"/>
              <a:t>Continuously improved through a systems-based approach to quality and safety</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17</a:t>
            </a:fld>
            <a:endParaRPr lang="en-US"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Does What Work?</a:t>
            </a:r>
            <a:endParaRPr lang="en-US" sz="3200" dirty="0"/>
          </a:p>
        </p:txBody>
      </p:sp>
      <p:sp>
        <p:nvSpPr>
          <p:cNvPr id="3" name="Content Placeholder 2"/>
          <p:cNvSpPr>
            <a:spLocks noGrp="1"/>
          </p:cNvSpPr>
          <p:nvPr>
            <p:ph idx="1"/>
          </p:nvPr>
        </p:nvSpPr>
        <p:spPr>
          <a:xfrm>
            <a:off x="685800" y="1636776"/>
            <a:ext cx="8991600" cy="2895600"/>
          </a:xfrm>
        </p:spPr>
        <p:txBody>
          <a:bodyPr/>
          <a:lstStyle/>
          <a:p>
            <a:r>
              <a:rPr lang="en-US" dirty="0" smtClean="0"/>
              <a:t>We limited our review to interventions that included a focus on at least 3 of the 5 core elements of the PCMH</a:t>
            </a:r>
          </a:p>
          <a:p>
            <a:pPr>
              <a:spcBef>
                <a:spcPts val="1800"/>
              </a:spcBef>
            </a:pPr>
            <a:r>
              <a:rPr lang="en-US" dirty="0" smtClean="0"/>
              <a:t>We synthesize evidence from interventions assessed to have used high or moderate quality evaluation and analysis methods</a:t>
            </a:r>
          </a:p>
          <a:p>
            <a:pPr lvl="1"/>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18</a:t>
            </a:fld>
            <a:endParaRPr lang="en-US" dirty="0">
              <a:latin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Found</a:t>
            </a:r>
            <a:endParaRPr lang="en-US" sz="3200" dirty="0"/>
          </a:p>
        </p:txBody>
      </p:sp>
      <p:sp>
        <p:nvSpPr>
          <p:cNvPr id="3" name="Content Placeholder 2"/>
          <p:cNvSpPr>
            <a:spLocks noGrp="1"/>
          </p:cNvSpPr>
          <p:nvPr>
            <p:ph idx="1"/>
          </p:nvPr>
        </p:nvSpPr>
        <p:spPr>
          <a:xfrm>
            <a:off x="685800" y="1636776"/>
            <a:ext cx="8991600" cy="2895600"/>
          </a:xfrm>
        </p:spPr>
        <p:txBody>
          <a:bodyPr/>
          <a:lstStyle/>
          <a:p>
            <a:r>
              <a:rPr lang="en-US" dirty="0" smtClean="0"/>
              <a:t>Almost 500 papers reviewed (498)</a:t>
            </a:r>
          </a:p>
          <a:p>
            <a:pPr>
              <a:spcBef>
                <a:spcPts val="1800"/>
              </a:spcBef>
            </a:pPr>
            <a:r>
              <a:rPr lang="en-US" dirty="0" smtClean="0"/>
              <a:t>15 studies representing 13 interventions met initial inclusion criteria</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19</a:t>
            </a:fld>
            <a:endParaRPr lang="en-US" dirty="0">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Presenters</a:t>
            </a:r>
            <a:endParaRPr lang="en-US" sz="3200" dirty="0"/>
          </a:p>
        </p:txBody>
      </p:sp>
      <p:sp>
        <p:nvSpPr>
          <p:cNvPr id="3" name="Content Placeholder 2"/>
          <p:cNvSpPr>
            <a:spLocks noGrp="1"/>
          </p:cNvSpPr>
          <p:nvPr>
            <p:ph idx="1"/>
          </p:nvPr>
        </p:nvSpPr>
        <p:spPr>
          <a:xfrm>
            <a:off x="667512" y="1676400"/>
            <a:ext cx="9372600" cy="4648200"/>
          </a:xfrm>
        </p:spPr>
        <p:txBody>
          <a:bodyPr/>
          <a:lstStyle/>
          <a:p>
            <a:r>
              <a:rPr lang="en-US" sz="2800" dirty="0" smtClean="0"/>
              <a:t>David Meyers, M.D.</a:t>
            </a:r>
          </a:p>
          <a:p>
            <a:pPr lvl="1">
              <a:lnSpc>
                <a:spcPct val="100000"/>
              </a:lnSpc>
              <a:spcBef>
                <a:spcPts val="0"/>
              </a:spcBef>
            </a:pPr>
            <a:r>
              <a:rPr lang="en-US" sz="2000" dirty="0" smtClean="0"/>
              <a:t>Director </a:t>
            </a:r>
          </a:p>
          <a:p>
            <a:pPr lvl="1">
              <a:lnSpc>
                <a:spcPct val="100000"/>
              </a:lnSpc>
              <a:spcBef>
                <a:spcPts val="0"/>
              </a:spcBef>
              <a:buNone/>
            </a:pPr>
            <a:r>
              <a:rPr lang="en-US" sz="2000" dirty="0" smtClean="0"/>
              <a:t>	Center for Primary Care, Prevention and Clinical Partnerships </a:t>
            </a:r>
          </a:p>
          <a:p>
            <a:pPr lvl="1">
              <a:lnSpc>
                <a:spcPct val="100000"/>
              </a:lnSpc>
              <a:spcBef>
                <a:spcPts val="0"/>
              </a:spcBef>
              <a:buNone/>
            </a:pPr>
            <a:r>
              <a:rPr lang="en-US" sz="2000" dirty="0" smtClean="0"/>
              <a:t>	Agency for Healthcare Research and Quality</a:t>
            </a:r>
          </a:p>
          <a:p>
            <a:pPr lvl="1">
              <a:lnSpc>
                <a:spcPct val="100000"/>
              </a:lnSpc>
              <a:spcBef>
                <a:spcPts val="0"/>
              </a:spcBef>
              <a:buNone/>
            </a:pPr>
            <a:endParaRPr lang="en-US" sz="2000" dirty="0" smtClean="0"/>
          </a:p>
          <a:p>
            <a:r>
              <a:rPr lang="en-US" sz="2800" dirty="0" smtClean="0"/>
              <a:t>Deborah Peikes, Ph.D.</a:t>
            </a:r>
          </a:p>
          <a:p>
            <a:pPr lvl="1">
              <a:lnSpc>
                <a:spcPct val="100000"/>
              </a:lnSpc>
              <a:spcBef>
                <a:spcPts val="0"/>
              </a:spcBef>
            </a:pPr>
            <a:r>
              <a:rPr lang="en-US" sz="2000" dirty="0" smtClean="0"/>
              <a:t>Senior Researcher</a:t>
            </a:r>
          </a:p>
          <a:p>
            <a:pPr lvl="1">
              <a:lnSpc>
                <a:spcPct val="100000"/>
              </a:lnSpc>
              <a:spcBef>
                <a:spcPts val="0"/>
              </a:spcBef>
              <a:buNone/>
            </a:pPr>
            <a:r>
              <a:rPr lang="en-US" sz="2000" dirty="0" smtClean="0"/>
              <a:t>	</a:t>
            </a:r>
            <a:r>
              <a:rPr lang="en-US" sz="2000" dirty="0" err="1" smtClean="0"/>
              <a:t>Mathematica</a:t>
            </a:r>
            <a:r>
              <a:rPr lang="en-US" sz="2000" dirty="0" smtClean="0"/>
              <a:t> Policy Research</a:t>
            </a:r>
          </a:p>
          <a:p>
            <a:pPr lvl="1">
              <a:lnSpc>
                <a:spcPct val="100000"/>
              </a:lnSpc>
              <a:spcBef>
                <a:spcPts val="0"/>
              </a:spcBef>
              <a:buNone/>
            </a:pPr>
            <a:endParaRPr lang="en-US" sz="2000" dirty="0" smtClean="0"/>
          </a:p>
          <a:p>
            <a:pPr>
              <a:lnSpc>
                <a:spcPct val="100000"/>
              </a:lnSpc>
              <a:spcBef>
                <a:spcPts val="0"/>
              </a:spcBef>
            </a:pPr>
            <a:r>
              <a:rPr lang="en-US" sz="2800" dirty="0" smtClean="0"/>
              <a:t>Michael Parchman, M.D.</a:t>
            </a:r>
          </a:p>
          <a:p>
            <a:pPr lvl="1">
              <a:lnSpc>
                <a:spcPct val="100000"/>
              </a:lnSpc>
              <a:spcBef>
                <a:spcPts val="0"/>
              </a:spcBef>
            </a:pPr>
            <a:r>
              <a:rPr lang="en-US" sz="2000" dirty="0" smtClean="0"/>
              <a:t>Senior Advisor for Primary Care</a:t>
            </a:r>
          </a:p>
          <a:p>
            <a:pPr lvl="1">
              <a:lnSpc>
                <a:spcPct val="100000"/>
              </a:lnSpc>
              <a:spcBef>
                <a:spcPts val="0"/>
              </a:spcBef>
              <a:buNone/>
            </a:pPr>
            <a:r>
              <a:rPr lang="en-US" sz="2000" dirty="0" smtClean="0"/>
              <a:t>	Center for Primary Care, Prevention and Clinical Partnerships </a:t>
            </a:r>
          </a:p>
          <a:p>
            <a:pPr lvl="1">
              <a:lnSpc>
                <a:spcPct val="100000"/>
              </a:lnSpc>
              <a:spcBef>
                <a:spcPts val="0"/>
              </a:spcBef>
              <a:buNone/>
            </a:pPr>
            <a:r>
              <a:rPr lang="en-US" sz="2000" dirty="0" smtClean="0"/>
              <a:t>	Agency for Healthcare Research and Quality</a:t>
            </a:r>
            <a:endParaRPr lang="en-US" dirty="0" smtClean="0"/>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2</a:t>
            </a:fld>
            <a:endParaRPr lang="en-US" dirty="0">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Found</a:t>
            </a:r>
            <a:endParaRPr lang="en-US" sz="3200" dirty="0"/>
          </a:p>
        </p:txBody>
      </p:sp>
      <p:sp>
        <p:nvSpPr>
          <p:cNvPr id="3" name="Content Placeholder 2"/>
          <p:cNvSpPr>
            <a:spLocks noGrp="1"/>
          </p:cNvSpPr>
          <p:nvPr>
            <p:ph idx="1"/>
          </p:nvPr>
        </p:nvSpPr>
        <p:spPr>
          <a:xfrm>
            <a:off x="685800" y="1636776"/>
            <a:ext cx="8991600" cy="4191000"/>
          </a:xfrm>
        </p:spPr>
        <p:txBody>
          <a:bodyPr/>
          <a:lstStyle/>
          <a:p>
            <a:r>
              <a:rPr lang="en-US" dirty="0" smtClean="0"/>
              <a:t>Almost 500 papers reviewed (498)</a:t>
            </a:r>
          </a:p>
          <a:p>
            <a:pPr>
              <a:spcBef>
                <a:spcPts val="1800"/>
              </a:spcBef>
            </a:pPr>
            <a:r>
              <a:rPr lang="en-US" dirty="0" smtClean="0"/>
              <a:t>15 studies representing 13 interventions met initial inclusion criteria</a:t>
            </a:r>
          </a:p>
          <a:p>
            <a:pPr>
              <a:spcBef>
                <a:spcPts val="1800"/>
              </a:spcBef>
            </a:pPr>
            <a:r>
              <a:rPr lang="en-US" dirty="0" smtClean="0"/>
              <a:t>Almost no studies were designed to evaluate the PCMH </a:t>
            </a:r>
          </a:p>
          <a:p>
            <a:pPr lvl="1">
              <a:spcBef>
                <a:spcPts val="400"/>
              </a:spcBef>
            </a:pPr>
            <a:r>
              <a:rPr lang="en-US" sz="2400" dirty="0" smtClean="0"/>
              <a:t>No studies designed to evaluate the PCMH were available that utilized good evaluation and </a:t>
            </a:r>
            <a:br>
              <a:rPr lang="en-US" sz="2400" dirty="0" smtClean="0"/>
            </a:br>
            <a:r>
              <a:rPr lang="en-US" sz="2400" dirty="0" smtClean="0"/>
              <a:t>analysis methods</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20</a:t>
            </a:fld>
            <a:endParaRPr lang="en-US" dirty="0">
              <a:latin typeface="+mn-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Found</a:t>
            </a:r>
            <a:endParaRPr lang="en-US" sz="3200" dirty="0"/>
          </a:p>
        </p:txBody>
      </p:sp>
      <p:sp>
        <p:nvSpPr>
          <p:cNvPr id="3" name="Content Placeholder 2"/>
          <p:cNvSpPr>
            <a:spLocks noGrp="1"/>
          </p:cNvSpPr>
          <p:nvPr>
            <p:ph idx="1"/>
          </p:nvPr>
        </p:nvSpPr>
        <p:spPr>
          <a:xfrm>
            <a:off x="685800" y="1636776"/>
            <a:ext cx="8991600" cy="4267200"/>
          </a:xfrm>
        </p:spPr>
        <p:txBody>
          <a:bodyPr/>
          <a:lstStyle/>
          <a:p>
            <a:r>
              <a:rPr lang="en-US" dirty="0" smtClean="0"/>
              <a:t>Almost 500 papers reviewed (498)</a:t>
            </a:r>
          </a:p>
          <a:p>
            <a:pPr>
              <a:spcBef>
                <a:spcPts val="1800"/>
              </a:spcBef>
            </a:pPr>
            <a:r>
              <a:rPr lang="en-US" dirty="0" smtClean="0"/>
              <a:t>15 studies representing 13 interventions met initial inclusion criteria</a:t>
            </a:r>
          </a:p>
          <a:p>
            <a:pPr>
              <a:spcBef>
                <a:spcPts val="1800"/>
              </a:spcBef>
            </a:pPr>
            <a:r>
              <a:rPr lang="en-US" dirty="0" smtClean="0"/>
              <a:t>Almost no studies were designed to evaluate the PCMH </a:t>
            </a:r>
          </a:p>
          <a:p>
            <a:pPr lvl="1">
              <a:spcBef>
                <a:spcPts val="400"/>
              </a:spcBef>
            </a:pPr>
            <a:r>
              <a:rPr lang="en-US" sz="2400" dirty="0" smtClean="0">
                <a:solidFill>
                  <a:srgbClr val="FFFF00"/>
                </a:solidFill>
              </a:rPr>
              <a:t>No studies designed to evaluate the PCMH were available that utilized good evaluation and </a:t>
            </a:r>
            <a:br>
              <a:rPr lang="en-US" sz="2400" dirty="0" smtClean="0">
                <a:solidFill>
                  <a:srgbClr val="FFFF00"/>
                </a:solidFill>
              </a:rPr>
            </a:br>
            <a:r>
              <a:rPr lang="en-US" sz="2400" dirty="0" smtClean="0">
                <a:solidFill>
                  <a:srgbClr val="FFFF00"/>
                </a:solidFill>
              </a:rPr>
              <a:t>analysis methods</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21</a:t>
            </a:fld>
            <a:endParaRPr lang="en-US" dirty="0">
              <a:latin typeface="+mn-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Found</a:t>
            </a:r>
            <a:endParaRPr lang="en-US" sz="3200" dirty="0"/>
          </a:p>
        </p:txBody>
      </p:sp>
      <p:sp>
        <p:nvSpPr>
          <p:cNvPr id="3" name="Content Placeholder 2"/>
          <p:cNvSpPr>
            <a:spLocks noGrp="1"/>
          </p:cNvSpPr>
          <p:nvPr>
            <p:ph idx="1"/>
          </p:nvPr>
        </p:nvSpPr>
        <p:spPr>
          <a:xfrm>
            <a:off x="685800" y="1636776"/>
            <a:ext cx="8991600" cy="4191000"/>
          </a:xfrm>
        </p:spPr>
        <p:txBody>
          <a:bodyPr/>
          <a:lstStyle/>
          <a:p>
            <a:r>
              <a:rPr lang="en-US" dirty="0" smtClean="0"/>
              <a:t>Almost 500 papers reviewed (498)</a:t>
            </a:r>
          </a:p>
          <a:p>
            <a:pPr>
              <a:spcBef>
                <a:spcPts val="1800"/>
              </a:spcBef>
            </a:pPr>
            <a:r>
              <a:rPr lang="en-US" dirty="0" smtClean="0"/>
              <a:t>15 studies representing 13 interventions met initial inclusion criteria</a:t>
            </a:r>
          </a:p>
          <a:p>
            <a:pPr>
              <a:spcBef>
                <a:spcPts val="1800"/>
              </a:spcBef>
            </a:pPr>
            <a:r>
              <a:rPr lang="en-US" dirty="0" smtClean="0"/>
              <a:t>Only 6 were assessed to have utilized good quality evaluation and analysis methods</a:t>
            </a:r>
          </a:p>
          <a:p>
            <a:pPr lvl="1">
              <a:spcBef>
                <a:spcPts val="400"/>
              </a:spcBef>
            </a:pPr>
            <a:r>
              <a:rPr lang="en-US" sz="2400" dirty="0" smtClean="0"/>
              <a:t>All of these evaluations reported results of interventions designed before the emergence of the PCMH model</a:t>
            </a:r>
          </a:p>
          <a:p>
            <a:pPr lvl="2">
              <a:spcBef>
                <a:spcPts val="400"/>
              </a:spcBef>
            </a:pPr>
            <a:r>
              <a:rPr lang="en-US" sz="2000" dirty="0" smtClean="0"/>
              <a:t>All of these interventions included aspects of at least 3 of the 5 domains of the PCMH</a:t>
            </a:r>
            <a:endParaRPr lang="en-US" sz="20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pPr>
                <a:defRPr/>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673352"/>
            <a:ext cx="9296400" cy="4406900"/>
          </a:xfrm>
        </p:spPr>
        <p:txBody>
          <a:bodyPr/>
          <a:lstStyle/>
          <a:p>
            <a:pPr>
              <a:buClr>
                <a:schemeClr val="tx2"/>
              </a:buClr>
              <a:defRPr/>
            </a:pPr>
            <a:r>
              <a:rPr lang="en-US" sz="2800" b="0" dirty="0" smtClean="0">
                <a:solidFill>
                  <a:srgbClr val="FFFF00"/>
                </a:solidFill>
              </a:rPr>
              <a:t>Group Health Cooperative</a:t>
            </a:r>
          </a:p>
          <a:p>
            <a:pPr lvl="1">
              <a:spcBef>
                <a:spcPts val="400"/>
              </a:spcBef>
              <a:buClr>
                <a:schemeClr val="tx2"/>
              </a:buClr>
              <a:defRPr/>
            </a:pPr>
            <a:r>
              <a:rPr lang="en-US" b="0" dirty="0" smtClean="0"/>
              <a:t>Evaluation of only 1 intervention clinic </a:t>
            </a:r>
            <a:r>
              <a:rPr lang="en-US" b="0" dirty="0"/>
              <a:t>(larger study </a:t>
            </a:r>
            <a:r>
              <a:rPr lang="en-US" b="0" dirty="0" smtClean="0"/>
              <a:t>under way</a:t>
            </a:r>
            <a:r>
              <a:rPr lang="en-US" b="0" dirty="0"/>
              <a:t>)</a:t>
            </a:r>
          </a:p>
          <a:p>
            <a:pPr>
              <a:spcBef>
                <a:spcPts val="1800"/>
              </a:spcBef>
              <a:buClr>
                <a:schemeClr val="tx2"/>
              </a:buClr>
              <a:defRPr/>
            </a:pPr>
            <a:r>
              <a:rPr lang="en-US" sz="2800" b="0" dirty="0">
                <a:solidFill>
                  <a:srgbClr val="FFFF00"/>
                </a:solidFill>
              </a:rPr>
              <a:t>Community Care of North Carolina </a:t>
            </a:r>
            <a:r>
              <a:rPr lang="en-US" sz="2800" b="0" dirty="0"/>
              <a:t>(3 studies</a:t>
            </a:r>
            <a:r>
              <a:rPr lang="en-US" sz="2800" b="0" dirty="0" smtClean="0"/>
              <a:t>) </a:t>
            </a:r>
            <a:endParaRPr lang="en-US" sz="2800" b="0" dirty="0"/>
          </a:p>
          <a:p>
            <a:pPr marL="1036638" lvl="1" indent="-457200">
              <a:spcBef>
                <a:spcPts val="400"/>
              </a:spcBef>
              <a:buClr>
                <a:schemeClr val="tx2"/>
              </a:buClr>
              <a:defRPr/>
            </a:pPr>
            <a:r>
              <a:rPr lang="en-US" b="0" dirty="0" smtClean="0"/>
              <a:t>1 did not report methods</a:t>
            </a:r>
          </a:p>
          <a:p>
            <a:pPr marL="1036638" lvl="1" indent="-457200">
              <a:spcBef>
                <a:spcPts val="400"/>
              </a:spcBef>
              <a:buClr>
                <a:schemeClr val="tx2"/>
              </a:buClr>
              <a:defRPr/>
            </a:pPr>
            <a:r>
              <a:rPr lang="en-US" b="0" dirty="0" smtClean="0"/>
              <a:t>1 did not report comparability at baseline</a:t>
            </a:r>
          </a:p>
          <a:p>
            <a:pPr marL="1036638" lvl="1" indent="-457200">
              <a:spcBef>
                <a:spcPts val="400"/>
              </a:spcBef>
              <a:buClr>
                <a:schemeClr val="tx2"/>
              </a:buClr>
              <a:defRPr/>
            </a:pPr>
            <a:r>
              <a:rPr lang="en-US" b="0" dirty="0" smtClean="0"/>
              <a:t>1 had dissimilar treatment and comparison groups at baseline</a:t>
            </a:r>
          </a:p>
          <a:p>
            <a:pPr>
              <a:spcBef>
                <a:spcPts val="1800"/>
              </a:spcBef>
              <a:buClr>
                <a:schemeClr val="tx2"/>
              </a:buClr>
              <a:defRPr/>
            </a:pPr>
            <a:r>
              <a:rPr lang="en-US" sz="2800" b="0" dirty="0" smtClean="0">
                <a:solidFill>
                  <a:srgbClr val="FFFF00"/>
                </a:solidFill>
              </a:rPr>
              <a:t>AAFP National Demonstration Project (</a:t>
            </a:r>
            <a:r>
              <a:rPr lang="en-US" sz="2800" b="0" dirty="0" err="1" smtClean="0">
                <a:solidFill>
                  <a:srgbClr val="FFFF00"/>
                </a:solidFill>
              </a:rPr>
              <a:t>TransforMed</a:t>
            </a:r>
            <a:r>
              <a:rPr lang="en-US" sz="2800" b="0" dirty="0" smtClean="0">
                <a:solidFill>
                  <a:srgbClr val="FFFF00"/>
                </a:solidFill>
              </a:rPr>
              <a:t>)</a:t>
            </a:r>
            <a:endParaRPr lang="en-US" sz="2800" b="0" dirty="0"/>
          </a:p>
          <a:p>
            <a:pPr lvl="1">
              <a:spcBef>
                <a:spcPts val="400"/>
              </a:spcBef>
              <a:buClr>
                <a:schemeClr val="tx2"/>
              </a:buClr>
              <a:defRPr/>
            </a:pPr>
            <a:r>
              <a:rPr lang="en-US" b="0" dirty="0" smtClean="0"/>
              <a:t>Good quality evaluation and analysis methods</a:t>
            </a:r>
          </a:p>
          <a:p>
            <a:pPr lvl="1">
              <a:spcBef>
                <a:spcPts val="400"/>
              </a:spcBef>
              <a:buClr>
                <a:schemeClr val="tx2"/>
              </a:buClr>
              <a:defRPr/>
            </a:pPr>
            <a:r>
              <a:rPr lang="en-US" b="0" dirty="0" smtClean="0"/>
              <a:t>Intervention did not test effect of PCMH but rather tested effects of externally facilitated versus self-directed transformation</a:t>
            </a:r>
          </a:p>
        </p:txBody>
      </p:sp>
      <p:sp>
        <p:nvSpPr>
          <p:cNvPr id="3" name="Title 2"/>
          <p:cNvSpPr>
            <a:spLocks noGrp="1"/>
          </p:cNvSpPr>
          <p:nvPr>
            <p:ph type="title"/>
          </p:nvPr>
        </p:nvSpPr>
        <p:spPr>
          <a:xfrm>
            <a:off x="1382713" y="118872"/>
            <a:ext cx="8534400" cy="1447800"/>
          </a:xfrm>
        </p:spPr>
        <p:txBody>
          <a:bodyPr/>
          <a:lstStyle/>
          <a:p>
            <a:pPr>
              <a:defRPr/>
            </a:pPr>
            <a:r>
              <a:rPr lang="en-US" sz="3200" dirty="0" smtClean="0">
                <a:solidFill>
                  <a:srgbClr val="FFFF00"/>
                </a:solidFill>
              </a:rPr>
              <a:t>Many Often-Cited Interventions Do Not (Yet) Provide Good Quality Evidence </a:t>
            </a:r>
            <a:r>
              <a:rPr lang="en-US" sz="3200" dirty="0" smtClean="0">
                <a:solidFill>
                  <a:srgbClr val="FFFF66"/>
                </a:solidFill>
              </a:rPr>
              <a:t/>
            </a:r>
            <a:br>
              <a:rPr lang="en-US" sz="3200" dirty="0" smtClean="0">
                <a:solidFill>
                  <a:srgbClr val="FFFF66"/>
                </a:solidFill>
              </a:rPr>
            </a:br>
            <a:endParaRPr lang="en-US" sz="3000"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23</a:t>
            </a:fld>
            <a:endParaRPr lang="en-US" dirty="0">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66700"/>
            <a:ext cx="8039100" cy="876300"/>
          </a:xfrm>
        </p:spPr>
        <p:txBody>
          <a:bodyPr/>
          <a:lstStyle/>
          <a:p>
            <a:r>
              <a:rPr lang="en-US" sz="3200" dirty="0" smtClean="0"/>
              <a:t>Pre-PCMH Interventions That Provide Good Quality Evidence</a:t>
            </a:r>
            <a:endParaRPr lang="en-US" sz="3200" dirty="0"/>
          </a:p>
        </p:txBody>
      </p:sp>
      <p:sp>
        <p:nvSpPr>
          <p:cNvPr id="3" name="Content Placeholder 2"/>
          <p:cNvSpPr>
            <a:spLocks noGrp="1"/>
          </p:cNvSpPr>
          <p:nvPr>
            <p:ph idx="1"/>
          </p:nvPr>
        </p:nvSpPr>
        <p:spPr/>
        <p:txBody>
          <a:bodyPr/>
          <a:lstStyle/>
          <a:p>
            <a:r>
              <a:rPr lang="en-US" sz="2800" dirty="0" smtClean="0"/>
              <a:t>Care Management Plus (CMP)</a:t>
            </a:r>
          </a:p>
          <a:p>
            <a:pPr>
              <a:spcBef>
                <a:spcPts val="800"/>
              </a:spcBef>
            </a:pPr>
            <a:r>
              <a:rPr lang="en-US" sz="2800" dirty="0" err="1" smtClean="0"/>
              <a:t>Geisinger</a:t>
            </a:r>
            <a:r>
              <a:rPr lang="en-US" sz="2800" dirty="0" smtClean="0"/>
              <a:t> Health System (GHS) </a:t>
            </a:r>
            <a:r>
              <a:rPr lang="en-US" sz="2800" dirty="0" err="1" smtClean="0"/>
              <a:t>ProvenHealth</a:t>
            </a:r>
            <a:r>
              <a:rPr lang="en-US" sz="2800" dirty="0" smtClean="0"/>
              <a:t> Navigator </a:t>
            </a:r>
          </a:p>
          <a:p>
            <a:pPr>
              <a:spcBef>
                <a:spcPts val="800"/>
              </a:spcBef>
            </a:pPr>
            <a:r>
              <a:rPr lang="en-US" sz="2800" dirty="0" smtClean="0"/>
              <a:t>Geriatric Resources for Assessment and Care of Elders (GRACE)</a:t>
            </a:r>
          </a:p>
          <a:p>
            <a:pPr>
              <a:spcBef>
                <a:spcPts val="800"/>
              </a:spcBef>
            </a:pPr>
            <a:r>
              <a:rPr lang="en-US" sz="2800" dirty="0" smtClean="0"/>
              <a:t>Guided Care</a:t>
            </a:r>
          </a:p>
          <a:p>
            <a:pPr>
              <a:spcBef>
                <a:spcPts val="800"/>
              </a:spcBef>
            </a:pPr>
            <a:r>
              <a:rPr lang="en-US" sz="2800" dirty="0" smtClean="0"/>
              <a:t>Improving Mood–Promoting Access to Collaborative Treatment for Late-Life Depression (IMPACT)</a:t>
            </a:r>
          </a:p>
          <a:p>
            <a:pPr>
              <a:spcBef>
                <a:spcPts val="800"/>
              </a:spcBef>
            </a:pPr>
            <a:r>
              <a:rPr lang="en-US" sz="2800" dirty="0" smtClean="0"/>
              <a:t>Veterans Affairs Team-Managed Home-Based Primary Care (VA TM/</a:t>
            </a:r>
            <a:r>
              <a:rPr lang="en-US" sz="2800" dirty="0" err="1" smtClean="0"/>
              <a:t>HBPC</a:t>
            </a:r>
            <a:r>
              <a:rPr lang="en-US" sz="2800" dirty="0" smtClean="0"/>
              <a:t>)</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24</a:t>
            </a:fld>
            <a:endParaRPr lang="en-US" dirty="0">
              <a:latin typeface="+mn-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Conclusion</a:t>
            </a:r>
            <a:endParaRPr lang="en-US" sz="3200" dirty="0"/>
          </a:p>
        </p:txBody>
      </p:sp>
      <p:sp>
        <p:nvSpPr>
          <p:cNvPr id="3" name="Content Placeholder 2"/>
          <p:cNvSpPr>
            <a:spLocks noGrp="1"/>
          </p:cNvSpPr>
          <p:nvPr>
            <p:ph idx="1"/>
          </p:nvPr>
        </p:nvSpPr>
        <p:spPr>
          <a:xfrm>
            <a:off x="676656" y="1636776"/>
            <a:ext cx="8991600" cy="4267200"/>
          </a:xfrm>
        </p:spPr>
        <p:txBody>
          <a:bodyPr/>
          <a:lstStyle/>
          <a:p>
            <a:r>
              <a:rPr lang="en-US" dirty="0" smtClean="0"/>
              <a:t>Despite significant and growing interest in the PCMH, it is a relatively new innovation</a:t>
            </a:r>
          </a:p>
          <a:p>
            <a:pPr lvl="1">
              <a:spcBef>
                <a:spcPts val="600"/>
              </a:spcBef>
            </a:pPr>
            <a:r>
              <a:rPr lang="en-US" dirty="0" smtClean="0"/>
              <a:t>The field of PCMH evaluation is thus very young</a:t>
            </a:r>
          </a:p>
          <a:p>
            <a:pPr lvl="1">
              <a:spcBef>
                <a:spcPts val="600"/>
              </a:spcBef>
            </a:pPr>
            <a:r>
              <a:rPr lang="en-US" dirty="0" smtClean="0"/>
              <a:t>We should not expect to have a strong evidence base at this time</a:t>
            </a:r>
          </a:p>
          <a:p>
            <a:pPr>
              <a:spcBef>
                <a:spcPts val="1800"/>
              </a:spcBef>
            </a:pPr>
            <a:r>
              <a:rPr lang="en-US" dirty="0" smtClean="0"/>
              <a:t>A review of pre-</a:t>
            </a:r>
            <a:r>
              <a:rPr lang="en-US" dirty="0" err="1" smtClean="0"/>
              <a:t>PCMH</a:t>
            </a:r>
            <a:r>
              <a:rPr lang="en-US" dirty="0" smtClean="0"/>
              <a:t> interventions reveals some positive findings in all aspects of the triple aim and highlights the need for more and better evaluations</a:t>
            </a:r>
          </a:p>
          <a:p>
            <a:pPr>
              <a:buNone/>
            </a:pP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25</a:t>
            </a:fld>
            <a:endParaRPr lang="en-US" dirty="0">
              <a:latin typeface="+mn-l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Outcomes</a:t>
            </a:r>
            <a:endParaRPr lang="en-US" sz="3200" dirty="0"/>
          </a:p>
        </p:txBody>
      </p:sp>
      <p:sp>
        <p:nvSpPr>
          <p:cNvPr id="3" name="Content Placeholder 2"/>
          <p:cNvSpPr>
            <a:spLocks noGrp="1"/>
          </p:cNvSpPr>
          <p:nvPr>
            <p:ph idx="1"/>
          </p:nvPr>
        </p:nvSpPr>
        <p:spPr>
          <a:xfrm>
            <a:off x="676656" y="1636776"/>
            <a:ext cx="8991600" cy="2895600"/>
          </a:xfrm>
        </p:spPr>
        <p:txBody>
          <a:bodyPr/>
          <a:lstStyle/>
          <a:p>
            <a:r>
              <a:rPr lang="en-US" dirty="0" smtClean="0"/>
              <a:t>We believe the PCMH should be evaluated </a:t>
            </a:r>
            <a:br>
              <a:rPr lang="en-US" dirty="0" smtClean="0"/>
            </a:br>
            <a:r>
              <a:rPr lang="en-US" dirty="0" smtClean="0"/>
              <a:t>for its effect on all three dimensions of our nation’s triple aim:</a:t>
            </a:r>
          </a:p>
          <a:p>
            <a:pPr lvl="1"/>
            <a:r>
              <a:rPr lang="en-US" dirty="0" smtClean="0"/>
              <a:t>Quality</a:t>
            </a:r>
          </a:p>
          <a:p>
            <a:pPr lvl="1"/>
            <a:r>
              <a:rPr lang="en-US" dirty="0" smtClean="0"/>
              <a:t>Affordability</a:t>
            </a:r>
          </a:p>
          <a:p>
            <a:pPr lvl="1"/>
            <a:r>
              <a:rPr lang="en-US" dirty="0" smtClean="0"/>
              <a:t>Experience</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26</a:t>
            </a:fld>
            <a:endParaRPr lang="en-US" dirty="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Outcomes</a:t>
            </a:r>
            <a:endParaRPr lang="en-US" sz="3200" dirty="0"/>
          </a:p>
        </p:txBody>
      </p:sp>
      <p:sp>
        <p:nvSpPr>
          <p:cNvPr id="3" name="Content Placeholder 2"/>
          <p:cNvSpPr>
            <a:spLocks noGrp="1"/>
          </p:cNvSpPr>
          <p:nvPr>
            <p:ph idx="1"/>
          </p:nvPr>
        </p:nvSpPr>
        <p:spPr>
          <a:xfrm>
            <a:off x="676656" y="1636776"/>
            <a:ext cx="8991600" cy="4572000"/>
          </a:xfrm>
        </p:spPr>
        <p:txBody>
          <a:bodyPr/>
          <a:lstStyle/>
          <a:p>
            <a:r>
              <a:rPr lang="en-US" dirty="0" smtClean="0"/>
              <a:t>Quality</a:t>
            </a:r>
          </a:p>
          <a:p>
            <a:pPr lvl="1">
              <a:spcBef>
                <a:spcPts val="100"/>
              </a:spcBef>
            </a:pPr>
            <a:r>
              <a:rPr lang="en-US" sz="2400" dirty="0" smtClean="0"/>
              <a:t>Processes of care</a:t>
            </a:r>
          </a:p>
          <a:p>
            <a:pPr lvl="1">
              <a:spcBef>
                <a:spcPts val="100"/>
              </a:spcBef>
            </a:pPr>
            <a:r>
              <a:rPr lang="en-US" sz="2400" dirty="0" smtClean="0"/>
              <a:t>Health outcomes</a:t>
            </a:r>
          </a:p>
          <a:p>
            <a:pPr>
              <a:spcBef>
                <a:spcPts val="1200"/>
              </a:spcBef>
            </a:pPr>
            <a:r>
              <a:rPr lang="en-US" dirty="0" smtClean="0"/>
              <a:t>Cost and Utilization</a:t>
            </a:r>
          </a:p>
          <a:p>
            <a:pPr lvl="1">
              <a:spcBef>
                <a:spcPts val="100"/>
              </a:spcBef>
            </a:pPr>
            <a:r>
              <a:rPr lang="en-US" sz="2400" dirty="0" smtClean="0"/>
              <a:t>Total costs</a:t>
            </a:r>
          </a:p>
          <a:p>
            <a:pPr lvl="1">
              <a:spcBef>
                <a:spcPts val="100"/>
              </a:spcBef>
            </a:pPr>
            <a:r>
              <a:rPr lang="en-US" sz="2400" dirty="0" smtClean="0"/>
              <a:t>Hospitalization</a:t>
            </a:r>
          </a:p>
          <a:p>
            <a:pPr lvl="1">
              <a:spcBef>
                <a:spcPts val="100"/>
              </a:spcBef>
            </a:pPr>
            <a:r>
              <a:rPr lang="en-US" sz="2400" dirty="0" smtClean="0"/>
              <a:t>ED use</a:t>
            </a:r>
          </a:p>
          <a:p>
            <a:pPr>
              <a:spcBef>
                <a:spcPts val="1200"/>
              </a:spcBef>
            </a:pPr>
            <a:r>
              <a:rPr lang="en-US" dirty="0" smtClean="0"/>
              <a:t>Experience</a:t>
            </a:r>
          </a:p>
          <a:p>
            <a:pPr lvl="1">
              <a:spcBef>
                <a:spcPts val="100"/>
              </a:spcBef>
            </a:pPr>
            <a:r>
              <a:rPr lang="en-US" sz="2400" dirty="0" smtClean="0"/>
              <a:t>Patients</a:t>
            </a:r>
          </a:p>
          <a:p>
            <a:pPr lvl="1">
              <a:spcBef>
                <a:spcPts val="100"/>
              </a:spcBef>
            </a:pPr>
            <a:r>
              <a:rPr lang="en-US" sz="2400" dirty="0" smtClean="0"/>
              <a:t>Caregivers</a:t>
            </a:r>
          </a:p>
          <a:p>
            <a:pPr lvl="1">
              <a:spcBef>
                <a:spcPts val="100"/>
              </a:spcBef>
            </a:pPr>
            <a:r>
              <a:rPr lang="en-US" sz="2400" dirty="0" smtClean="0"/>
              <a:t>Health care professionals</a:t>
            </a:r>
            <a:endParaRPr lang="en-US" sz="24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27</a:t>
            </a:fld>
            <a:endParaRPr lang="en-US" dirty="0">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Limited Evidence from </a:t>
            </a:r>
            <a:br>
              <a:rPr lang="en-US" sz="3200" dirty="0" smtClean="0"/>
            </a:br>
            <a:r>
              <a:rPr lang="en-US" sz="3200" dirty="0" smtClean="0"/>
              <a:t>Pre-</a:t>
            </a:r>
            <a:r>
              <a:rPr lang="en-US" sz="3200" dirty="0" err="1" smtClean="0"/>
              <a:t>PCMH</a:t>
            </a:r>
            <a:r>
              <a:rPr lang="en-US" sz="3200" dirty="0" smtClean="0"/>
              <a:t> Interventions</a:t>
            </a:r>
            <a:endParaRPr lang="en-US" sz="3200" dirty="0"/>
          </a:p>
        </p:txBody>
      </p:sp>
      <p:sp>
        <p:nvSpPr>
          <p:cNvPr id="3" name="Content Placeholder 2"/>
          <p:cNvSpPr>
            <a:spLocks noGrp="1"/>
          </p:cNvSpPr>
          <p:nvPr>
            <p:ph idx="1"/>
          </p:nvPr>
        </p:nvSpPr>
        <p:spPr>
          <a:xfrm>
            <a:off x="676656" y="1636776"/>
            <a:ext cx="8991600" cy="4535424"/>
          </a:xfrm>
        </p:spPr>
        <p:txBody>
          <a:bodyPr/>
          <a:lstStyle/>
          <a:p>
            <a:r>
              <a:rPr lang="en-US" dirty="0" smtClean="0"/>
              <a:t>Quality</a:t>
            </a:r>
          </a:p>
          <a:p>
            <a:pPr lvl="1">
              <a:spcBef>
                <a:spcPts val="100"/>
              </a:spcBef>
            </a:pPr>
            <a:r>
              <a:rPr lang="en-US" sz="2400" dirty="0" smtClean="0"/>
              <a:t>Processes of care			3 studies</a:t>
            </a:r>
          </a:p>
          <a:p>
            <a:pPr lvl="1">
              <a:spcBef>
                <a:spcPts val="100"/>
              </a:spcBef>
            </a:pPr>
            <a:r>
              <a:rPr lang="en-US" sz="2400" dirty="0" smtClean="0"/>
              <a:t>Health outcomes			3 studies</a:t>
            </a:r>
          </a:p>
          <a:p>
            <a:pPr>
              <a:spcBef>
                <a:spcPts val="1200"/>
              </a:spcBef>
            </a:pPr>
            <a:r>
              <a:rPr lang="en-US" dirty="0" smtClean="0"/>
              <a:t>Cost and Utilization</a:t>
            </a:r>
          </a:p>
          <a:p>
            <a:pPr lvl="1">
              <a:spcBef>
                <a:spcPts val="100"/>
              </a:spcBef>
            </a:pPr>
            <a:r>
              <a:rPr lang="en-US" sz="2400" dirty="0" smtClean="0"/>
              <a:t>Total costs				4 studies</a:t>
            </a:r>
          </a:p>
          <a:p>
            <a:pPr lvl="1">
              <a:spcBef>
                <a:spcPts val="100"/>
              </a:spcBef>
            </a:pPr>
            <a:r>
              <a:rPr lang="en-US" sz="2400" dirty="0" smtClean="0"/>
              <a:t>Hospitalization			5 studies</a:t>
            </a:r>
          </a:p>
          <a:p>
            <a:pPr lvl="1">
              <a:spcBef>
                <a:spcPts val="100"/>
              </a:spcBef>
            </a:pPr>
            <a:r>
              <a:rPr lang="en-US" sz="2400" dirty="0" smtClean="0"/>
              <a:t>ED use				3 studies</a:t>
            </a:r>
          </a:p>
          <a:p>
            <a:pPr>
              <a:spcBef>
                <a:spcPts val="1200"/>
              </a:spcBef>
            </a:pPr>
            <a:r>
              <a:rPr lang="en-US" dirty="0" smtClean="0"/>
              <a:t>Experience</a:t>
            </a:r>
          </a:p>
          <a:p>
            <a:pPr lvl="1">
              <a:spcBef>
                <a:spcPts val="100"/>
              </a:spcBef>
            </a:pPr>
            <a:r>
              <a:rPr lang="en-US" sz="2400" dirty="0" smtClean="0"/>
              <a:t>Patients				3 studies</a:t>
            </a:r>
          </a:p>
          <a:p>
            <a:pPr lvl="1">
              <a:spcBef>
                <a:spcPts val="100"/>
              </a:spcBef>
            </a:pPr>
            <a:r>
              <a:rPr lang="en-US" sz="2400" dirty="0" smtClean="0"/>
              <a:t>Caregivers				2 studies</a:t>
            </a:r>
          </a:p>
          <a:p>
            <a:pPr lvl="1">
              <a:spcBef>
                <a:spcPts val="100"/>
              </a:spcBef>
            </a:pPr>
            <a:r>
              <a:rPr lang="en-US" sz="2400" dirty="0" smtClean="0"/>
              <a:t>Health care professionals		1 study</a:t>
            </a:r>
            <a:endParaRPr lang="en-US" sz="24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28</a:t>
            </a:fld>
            <a:endParaRPr lang="en-US"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Advanced Sneak Peak at the Results</a:t>
            </a:r>
            <a:endParaRPr lang="en-US" sz="3200" dirty="0"/>
          </a:p>
        </p:txBody>
      </p:sp>
      <p:sp>
        <p:nvSpPr>
          <p:cNvPr id="4" name="Slide Number Placeholder 3"/>
          <p:cNvSpPr>
            <a:spLocks noGrp="1"/>
          </p:cNvSpPr>
          <p:nvPr>
            <p:ph type="sldNum" sz="quarter" idx="14"/>
          </p:nvPr>
        </p:nvSpPr>
        <p:spPr>
          <a:xfrm>
            <a:off x="4838700" y="6629400"/>
            <a:ext cx="609600" cy="365125"/>
          </a:xfrm>
        </p:spPr>
        <p:txBody>
          <a:bodyPr/>
          <a:lstStyle/>
          <a:p>
            <a:pPr>
              <a:defRPr/>
            </a:pPr>
            <a:fld id="{4F55DB01-52AE-4731-90E0-BE9402E09744}" type="slidenum">
              <a:rPr lang="en-US" smtClean="0">
                <a:latin typeface="+mn-lt"/>
              </a:rPr>
              <a:pPr>
                <a:defRPr/>
              </a:pPr>
              <a:t>29</a:t>
            </a:fld>
            <a:endParaRPr lang="en-US" dirty="0">
              <a:latin typeface="+mn-lt"/>
            </a:endParaRPr>
          </a:p>
        </p:txBody>
      </p:sp>
      <p:sp>
        <p:nvSpPr>
          <p:cNvPr id="7" name="TextBox 6"/>
          <p:cNvSpPr txBox="1"/>
          <p:nvPr/>
        </p:nvSpPr>
        <p:spPr>
          <a:xfrm>
            <a:off x="419100" y="6019800"/>
            <a:ext cx="7010400"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t>Peikes D, Zutshi A, Smith K, Azur M, Genevro J, Meyers D, The Medical Home:  What Do We Know, What Do We Need to Know?:  A Review of the Current State of the Evidence on the Effects of the </a:t>
            </a:r>
            <a:r>
              <a:rPr lang="en-US" sz="1200" dirty="0" err="1" smtClean="0"/>
              <a:t>PCMH</a:t>
            </a:r>
            <a:r>
              <a:rPr lang="en-US" sz="1200" dirty="0" smtClean="0"/>
              <a:t> Model, forthcoming. </a:t>
            </a:r>
          </a:p>
        </p:txBody>
      </p:sp>
      <p:pic>
        <p:nvPicPr>
          <p:cNvPr id="46082" name="Picture 2" descr="woman and man overlooking valley"/>
          <p:cNvPicPr>
            <a:picLocks noChangeAspect="1" noChangeArrowheads="1"/>
          </p:cNvPicPr>
          <p:nvPr/>
        </p:nvPicPr>
        <p:blipFill>
          <a:blip r:embed="rId3" cstate="print"/>
          <a:srcRect/>
          <a:stretch>
            <a:fillRect/>
          </a:stretch>
        </p:blipFill>
        <p:spPr bwMode="auto">
          <a:xfrm>
            <a:off x="2171700" y="1600200"/>
            <a:ext cx="5959325" cy="40808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92608"/>
            <a:ext cx="8039100" cy="858982"/>
          </a:xfrm>
        </p:spPr>
        <p:txBody>
          <a:bodyPr/>
          <a:lstStyle/>
          <a:p>
            <a:r>
              <a:rPr lang="en-US" sz="3200" dirty="0" smtClean="0"/>
              <a:t>Session Objectives</a:t>
            </a:r>
            <a:endParaRPr lang="en-US" sz="3200" dirty="0"/>
          </a:p>
        </p:txBody>
      </p:sp>
      <p:sp>
        <p:nvSpPr>
          <p:cNvPr id="3" name="Content Placeholder 2"/>
          <p:cNvSpPr>
            <a:spLocks noGrp="1"/>
          </p:cNvSpPr>
          <p:nvPr>
            <p:ph idx="1"/>
          </p:nvPr>
        </p:nvSpPr>
        <p:spPr>
          <a:xfrm>
            <a:off x="685800" y="1676400"/>
            <a:ext cx="8991600" cy="4419600"/>
          </a:xfrm>
        </p:spPr>
        <p:txBody>
          <a:bodyPr/>
          <a:lstStyle/>
          <a:p>
            <a:pPr>
              <a:spcBef>
                <a:spcPts val="1800"/>
              </a:spcBef>
            </a:pPr>
            <a:r>
              <a:rPr lang="en-US" sz="2800" dirty="0" smtClean="0"/>
              <a:t>Provide a brief overview of the patient-centered medical home (</a:t>
            </a:r>
            <a:r>
              <a:rPr lang="en-US" sz="2800" dirty="0" err="1" smtClean="0"/>
              <a:t>PCMH</a:t>
            </a:r>
            <a:r>
              <a:rPr lang="en-US" sz="2800" dirty="0" smtClean="0"/>
              <a:t>)</a:t>
            </a:r>
          </a:p>
          <a:p>
            <a:pPr>
              <a:spcBef>
                <a:spcPts val="1800"/>
              </a:spcBef>
            </a:pPr>
            <a:r>
              <a:rPr lang="en-US" sz="2800" dirty="0" smtClean="0"/>
              <a:t>Present preliminary findings from a review on early PCMH evaluations</a:t>
            </a:r>
          </a:p>
          <a:p>
            <a:pPr>
              <a:spcBef>
                <a:spcPts val="1800"/>
              </a:spcBef>
            </a:pPr>
            <a:r>
              <a:rPr lang="en-US" sz="2800" dirty="0" smtClean="0"/>
              <a:t>Discuss methodological challenges in evaluating the </a:t>
            </a:r>
            <a:r>
              <a:rPr lang="en-US" sz="2800" dirty="0" err="1" smtClean="0"/>
              <a:t>PCMH</a:t>
            </a:r>
            <a:endParaRPr lang="en-US" sz="2800" dirty="0" smtClean="0"/>
          </a:p>
          <a:p>
            <a:pPr>
              <a:spcBef>
                <a:spcPts val="1800"/>
              </a:spcBef>
            </a:pPr>
            <a:r>
              <a:rPr lang="en-US" sz="2800" dirty="0" smtClean="0"/>
              <a:t>Suggest how to refine and improve </a:t>
            </a:r>
            <a:r>
              <a:rPr lang="en-US" sz="2800" dirty="0" err="1" smtClean="0"/>
              <a:t>PCMH</a:t>
            </a:r>
            <a:r>
              <a:rPr lang="en-US" sz="2800" dirty="0" smtClean="0"/>
              <a:t> evaluations</a:t>
            </a:r>
          </a:p>
          <a:p>
            <a:pPr>
              <a:spcBef>
                <a:spcPts val="1800"/>
              </a:spcBef>
            </a:pPr>
            <a:r>
              <a:rPr lang="en-US" sz="2800" dirty="0" smtClean="0"/>
              <a:t>Describe AHRQ resources</a:t>
            </a:r>
            <a:endParaRPr lang="en-US" sz="2800" dirty="0"/>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3</a:t>
            </a:fld>
            <a:endParaRPr lang="en-US" dirty="0">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Know: Quality</a:t>
            </a:r>
            <a:endParaRPr lang="en-US" sz="3200" dirty="0"/>
          </a:p>
        </p:txBody>
      </p:sp>
      <p:sp>
        <p:nvSpPr>
          <p:cNvPr id="3" name="Content Placeholder 2"/>
          <p:cNvSpPr>
            <a:spLocks noGrp="1"/>
          </p:cNvSpPr>
          <p:nvPr>
            <p:ph idx="1"/>
          </p:nvPr>
        </p:nvSpPr>
        <p:spPr>
          <a:xfrm>
            <a:off x="676656" y="1636776"/>
            <a:ext cx="8991600" cy="3886200"/>
          </a:xfrm>
        </p:spPr>
        <p:txBody>
          <a:bodyPr/>
          <a:lstStyle/>
          <a:p>
            <a:pPr>
              <a:spcBef>
                <a:spcPts val="400"/>
              </a:spcBef>
            </a:pPr>
            <a:r>
              <a:rPr lang="en-US" dirty="0" smtClean="0"/>
              <a:t>Processes of Care:  3 studies</a:t>
            </a:r>
          </a:p>
          <a:p>
            <a:pPr lvl="1">
              <a:spcBef>
                <a:spcPts val="400"/>
              </a:spcBef>
            </a:pPr>
            <a:r>
              <a:rPr lang="en-US" dirty="0" smtClean="0"/>
              <a:t>1 demonstrated positive effect</a:t>
            </a:r>
          </a:p>
          <a:p>
            <a:pPr lvl="1">
              <a:spcBef>
                <a:spcPts val="400"/>
              </a:spcBef>
            </a:pPr>
            <a:r>
              <a:rPr lang="en-US" dirty="0" smtClean="0"/>
              <a:t>2 inconclusive due to limits in statistical analysis</a:t>
            </a:r>
          </a:p>
          <a:p>
            <a:pPr lvl="2"/>
            <a:endParaRPr lang="en-US" dirty="0" smtClean="0"/>
          </a:p>
          <a:p>
            <a:r>
              <a:rPr lang="en-US" dirty="0" smtClean="0"/>
              <a:t>Health Outcomes:  3 studies</a:t>
            </a:r>
          </a:p>
          <a:p>
            <a:pPr lvl="1">
              <a:spcBef>
                <a:spcPts val="400"/>
              </a:spcBef>
            </a:pPr>
            <a:r>
              <a:rPr lang="en-US" dirty="0" smtClean="0"/>
              <a:t>1 strong positive results</a:t>
            </a:r>
          </a:p>
          <a:p>
            <a:pPr lvl="1">
              <a:spcBef>
                <a:spcPts val="400"/>
              </a:spcBef>
            </a:pPr>
            <a:r>
              <a:rPr lang="en-US" dirty="0" smtClean="0"/>
              <a:t>1 moderate positive results</a:t>
            </a:r>
          </a:p>
          <a:p>
            <a:pPr lvl="1">
              <a:spcBef>
                <a:spcPts val="400"/>
              </a:spcBef>
            </a:pPr>
            <a:r>
              <a:rPr lang="en-US" dirty="0" smtClean="0"/>
              <a:t>1 without effect</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30</a:t>
            </a:fld>
            <a:endParaRPr lang="en-US" dirty="0">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Know: Cost</a:t>
            </a:r>
            <a:endParaRPr lang="en-US" sz="3200" dirty="0"/>
          </a:p>
        </p:txBody>
      </p:sp>
      <p:sp>
        <p:nvSpPr>
          <p:cNvPr id="3" name="Content Placeholder 2"/>
          <p:cNvSpPr>
            <a:spLocks noGrp="1"/>
          </p:cNvSpPr>
          <p:nvPr>
            <p:ph idx="1"/>
          </p:nvPr>
        </p:nvSpPr>
        <p:spPr>
          <a:xfrm>
            <a:off x="266700" y="1636776"/>
            <a:ext cx="9753600" cy="4572000"/>
          </a:xfrm>
        </p:spPr>
        <p:txBody>
          <a:bodyPr/>
          <a:lstStyle/>
          <a:p>
            <a:r>
              <a:rPr lang="en-US" dirty="0" smtClean="0"/>
              <a:t>Total Cost:  4 studies</a:t>
            </a:r>
          </a:p>
          <a:p>
            <a:pPr lvl="1">
              <a:spcBef>
                <a:spcPts val="600"/>
              </a:spcBef>
            </a:pPr>
            <a:r>
              <a:rPr lang="en-US" dirty="0" smtClean="0"/>
              <a:t>1 study with cost savings for high-needs patients in year 3 </a:t>
            </a:r>
          </a:p>
          <a:p>
            <a:pPr lvl="2">
              <a:spcBef>
                <a:spcPts val="600"/>
              </a:spcBef>
            </a:pPr>
            <a:r>
              <a:rPr lang="en-US" dirty="0" smtClean="0"/>
              <a:t>But unfavorable effects for:</a:t>
            </a:r>
          </a:p>
          <a:p>
            <a:pPr lvl="3">
              <a:spcBef>
                <a:spcPts val="600"/>
              </a:spcBef>
            </a:pPr>
            <a:r>
              <a:rPr lang="en-US" dirty="0" smtClean="0"/>
              <a:t>Low-risk patients all 3 years</a:t>
            </a:r>
          </a:p>
          <a:p>
            <a:pPr lvl="3">
              <a:spcBef>
                <a:spcPts val="600"/>
              </a:spcBef>
            </a:pPr>
            <a:r>
              <a:rPr lang="en-US" dirty="0" smtClean="0"/>
              <a:t>All patients the first 2 years</a:t>
            </a:r>
          </a:p>
          <a:p>
            <a:pPr lvl="1">
              <a:spcBef>
                <a:spcPts val="600"/>
              </a:spcBef>
            </a:pPr>
            <a:r>
              <a:rPr lang="en-US" dirty="0" smtClean="0"/>
              <a:t>1 study with total cost increase over 1 year</a:t>
            </a:r>
          </a:p>
          <a:p>
            <a:pPr lvl="1">
              <a:spcBef>
                <a:spcPts val="600"/>
              </a:spcBef>
            </a:pPr>
            <a:r>
              <a:rPr lang="en-US" dirty="0" smtClean="0"/>
              <a:t>2 studies with no statistically significant findings</a:t>
            </a:r>
          </a:p>
          <a:p>
            <a:pPr lvl="2">
              <a:spcBef>
                <a:spcPts val="600"/>
              </a:spcBef>
            </a:pPr>
            <a:r>
              <a:rPr lang="en-US" dirty="0" smtClean="0"/>
              <a:t>Had non-statistically significant total cost savings (5-10%)</a:t>
            </a:r>
          </a:p>
          <a:p>
            <a:pPr lvl="2">
              <a:spcBef>
                <a:spcPts val="600"/>
              </a:spcBef>
            </a:pPr>
            <a:r>
              <a:rPr lang="en-US" dirty="0" smtClean="0"/>
              <a:t>May be due to lack of effect </a:t>
            </a:r>
            <a:r>
              <a:rPr lang="en-US" u="sng" dirty="0" smtClean="0"/>
              <a:t>but likely due to lack of statistical power</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31</a:t>
            </a:fld>
            <a:endParaRPr lang="en-US" dirty="0">
              <a:latin typeface="+mn-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Know: Utilization</a:t>
            </a:r>
            <a:endParaRPr lang="en-US" sz="3200" dirty="0"/>
          </a:p>
        </p:txBody>
      </p:sp>
      <p:sp>
        <p:nvSpPr>
          <p:cNvPr id="3" name="Content Placeholder 2"/>
          <p:cNvSpPr>
            <a:spLocks noGrp="1"/>
          </p:cNvSpPr>
          <p:nvPr>
            <p:ph idx="1"/>
          </p:nvPr>
        </p:nvSpPr>
        <p:spPr>
          <a:xfrm>
            <a:off x="419100" y="1371600"/>
            <a:ext cx="9220200" cy="4876800"/>
          </a:xfrm>
        </p:spPr>
        <p:txBody>
          <a:bodyPr/>
          <a:lstStyle/>
          <a:p>
            <a:r>
              <a:rPr lang="en-US" sz="2800" dirty="0" smtClean="0"/>
              <a:t>Hospitalization:  5 studies</a:t>
            </a:r>
          </a:p>
          <a:p>
            <a:pPr lvl="2">
              <a:spcBef>
                <a:spcPts val="600"/>
              </a:spcBef>
            </a:pPr>
            <a:r>
              <a:rPr lang="en-US" dirty="0" smtClean="0"/>
              <a:t>3 documented reduced use (all or high-needs patients)</a:t>
            </a:r>
          </a:p>
          <a:p>
            <a:pPr lvl="2">
              <a:spcBef>
                <a:spcPts val="600"/>
              </a:spcBef>
            </a:pPr>
            <a:r>
              <a:rPr lang="en-US" dirty="0" smtClean="0"/>
              <a:t>1 had uncertain effects</a:t>
            </a:r>
          </a:p>
          <a:p>
            <a:pPr lvl="3">
              <a:spcBef>
                <a:spcPts val="600"/>
              </a:spcBef>
            </a:pPr>
            <a:r>
              <a:rPr lang="en-US" dirty="0" smtClean="0"/>
              <a:t>Due to issues accounting for clustering</a:t>
            </a:r>
          </a:p>
          <a:p>
            <a:pPr lvl="2">
              <a:spcBef>
                <a:spcPts val="600"/>
              </a:spcBef>
            </a:pPr>
            <a:r>
              <a:rPr lang="en-US" dirty="0" smtClean="0"/>
              <a:t>1 found no statistically significant reductions</a:t>
            </a:r>
          </a:p>
          <a:p>
            <a:pPr lvl="2">
              <a:spcBef>
                <a:spcPts val="600"/>
              </a:spcBef>
              <a:buFont typeface="Wingdings" pitchFamily="2" charset="2"/>
              <a:buChar char="Ø"/>
            </a:pPr>
            <a:r>
              <a:rPr lang="en-US" dirty="0" smtClean="0"/>
              <a:t>Diverse populations, interventions, and time frames make it difficult to combine results in a meta-analysis</a:t>
            </a:r>
          </a:p>
          <a:p>
            <a:pPr>
              <a:spcBef>
                <a:spcPts val="800"/>
              </a:spcBef>
            </a:pPr>
            <a:r>
              <a:rPr lang="en-US" sz="2800" dirty="0" smtClean="0"/>
              <a:t>ED use:  3 studies</a:t>
            </a:r>
          </a:p>
          <a:p>
            <a:pPr lvl="2">
              <a:spcBef>
                <a:spcPts val="600"/>
              </a:spcBef>
            </a:pPr>
            <a:r>
              <a:rPr lang="en-US" dirty="0" smtClean="0"/>
              <a:t>1 had significant reduction in year 2</a:t>
            </a:r>
          </a:p>
          <a:p>
            <a:pPr lvl="2">
              <a:spcBef>
                <a:spcPts val="600"/>
              </a:spcBef>
            </a:pPr>
            <a:r>
              <a:rPr lang="en-US" dirty="0" smtClean="0"/>
              <a:t>1 had uncertain effects</a:t>
            </a:r>
          </a:p>
          <a:p>
            <a:pPr lvl="3">
              <a:spcBef>
                <a:spcPts val="600"/>
              </a:spcBef>
            </a:pPr>
            <a:r>
              <a:rPr lang="en-US" dirty="0" smtClean="0"/>
              <a:t>Due to issues accounting for clustering</a:t>
            </a:r>
          </a:p>
          <a:p>
            <a:pPr lvl="2">
              <a:spcBef>
                <a:spcPts val="600"/>
              </a:spcBef>
            </a:pPr>
            <a:r>
              <a:rPr lang="en-US" dirty="0" smtClean="0"/>
              <a:t>1 had no statistically significant findings</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32</a:t>
            </a:fld>
            <a:endParaRPr lang="en-US" dirty="0">
              <a:latin typeface="+mn-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What We Know: Experience </a:t>
            </a:r>
            <a:endParaRPr lang="en-US" sz="3200" dirty="0"/>
          </a:p>
        </p:txBody>
      </p:sp>
      <p:sp>
        <p:nvSpPr>
          <p:cNvPr id="3" name="Content Placeholder 2"/>
          <p:cNvSpPr>
            <a:spLocks noGrp="1"/>
          </p:cNvSpPr>
          <p:nvPr>
            <p:ph idx="1"/>
          </p:nvPr>
        </p:nvSpPr>
        <p:spPr>
          <a:xfrm>
            <a:off x="676656" y="1676400"/>
            <a:ext cx="9296400" cy="4724400"/>
          </a:xfrm>
        </p:spPr>
        <p:txBody>
          <a:bodyPr/>
          <a:lstStyle/>
          <a:p>
            <a:r>
              <a:rPr lang="en-US" sz="2800" dirty="0" smtClean="0"/>
              <a:t>Patient experience:  3 studies</a:t>
            </a:r>
          </a:p>
          <a:p>
            <a:pPr lvl="1">
              <a:spcBef>
                <a:spcPts val="400"/>
              </a:spcBef>
            </a:pPr>
            <a:r>
              <a:rPr lang="en-US" sz="2400" dirty="0" smtClean="0"/>
              <a:t>2 found improvements, 1 did not</a:t>
            </a:r>
          </a:p>
          <a:p>
            <a:pPr>
              <a:spcBef>
                <a:spcPts val="1800"/>
              </a:spcBef>
            </a:pPr>
            <a:r>
              <a:rPr lang="en-US" sz="2800" dirty="0" smtClean="0"/>
              <a:t>Caregiver experience:  2 studies</a:t>
            </a:r>
          </a:p>
          <a:p>
            <a:pPr lvl="1">
              <a:spcBef>
                <a:spcPts val="400"/>
              </a:spcBef>
            </a:pPr>
            <a:r>
              <a:rPr lang="en-US" sz="2400" dirty="0" smtClean="0"/>
              <a:t>1 found improvements, 1 did not</a:t>
            </a:r>
          </a:p>
          <a:p>
            <a:pPr>
              <a:spcBef>
                <a:spcPts val="1800"/>
              </a:spcBef>
            </a:pPr>
            <a:r>
              <a:rPr lang="en-US" sz="2800" dirty="0" smtClean="0"/>
              <a:t>Health care professional experience: 1 study</a:t>
            </a:r>
          </a:p>
          <a:p>
            <a:pPr lvl="1">
              <a:spcBef>
                <a:spcPts val="400"/>
              </a:spcBef>
            </a:pPr>
            <a:r>
              <a:rPr lang="en-US" sz="2400" dirty="0" smtClean="0"/>
              <a:t>1 study found no improvement</a:t>
            </a:r>
          </a:p>
          <a:p>
            <a:pPr lvl="1">
              <a:spcBef>
                <a:spcPts val="2400"/>
              </a:spcBef>
              <a:buNone/>
            </a:pPr>
            <a:r>
              <a:rPr lang="en-US" sz="2000" dirty="0" smtClean="0"/>
              <a:t>Notes:  	The same study found no statistical improvement in </a:t>
            </a:r>
            <a:br>
              <a:rPr lang="en-US" sz="2000" dirty="0" smtClean="0"/>
            </a:br>
            <a:r>
              <a:rPr lang="en-US" sz="2000" dirty="0" smtClean="0"/>
              <a:t>      	experience in all three categories.</a:t>
            </a:r>
          </a:p>
          <a:p>
            <a:pPr lvl="1">
              <a:buNone/>
            </a:pPr>
            <a:r>
              <a:rPr lang="en-US" sz="2000" dirty="0" smtClean="0"/>
              <a:t>		These interventions were designed before the current focus </a:t>
            </a:r>
            <a:br>
              <a:rPr lang="en-US" sz="2000" dirty="0" smtClean="0"/>
            </a:br>
            <a:r>
              <a:rPr lang="en-US" sz="2000" dirty="0" smtClean="0"/>
              <a:t>      	on improving patient-centeredness.</a:t>
            </a:r>
            <a:endParaRPr lang="en-US" sz="2400" dirty="0" smtClean="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33</a:t>
            </a:fld>
            <a:endParaRPr lang="en-US" dirty="0">
              <a:latin typeface="+mn-l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Summary of What We Know</a:t>
            </a:r>
            <a:endParaRPr lang="en-US" sz="3200" dirty="0"/>
          </a:p>
        </p:txBody>
      </p:sp>
      <p:sp>
        <p:nvSpPr>
          <p:cNvPr id="3" name="Content Placeholder 2"/>
          <p:cNvSpPr>
            <a:spLocks noGrp="1"/>
          </p:cNvSpPr>
          <p:nvPr>
            <p:ph idx="1"/>
          </p:nvPr>
        </p:nvSpPr>
        <p:spPr>
          <a:xfrm>
            <a:off x="685800" y="1676400"/>
            <a:ext cx="8991600" cy="4267200"/>
          </a:xfrm>
        </p:spPr>
        <p:txBody>
          <a:bodyPr/>
          <a:lstStyle/>
          <a:p>
            <a:r>
              <a:rPr lang="en-US" sz="2800" dirty="0" smtClean="0"/>
              <a:t>Despite significant and growing interest in the PCMH, it is a relatively new innovation</a:t>
            </a:r>
          </a:p>
          <a:p>
            <a:pPr lvl="1">
              <a:spcBef>
                <a:spcPts val="400"/>
              </a:spcBef>
            </a:pPr>
            <a:r>
              <a:rPr lang="en-US" sz="2400" dirty="0" smtClean="0"/>
              <a:t>The field of PCMH evaluation is thus very young</a:t>
            </a:r>
          </a:p>
          <a:p>
            <a:pPr lvl="1">
              <a:spcBef>
                <a:spcPts val="400"/>
              </a:spcBef>
            </a:pPr>
            <a:r>
              <a:rPr lang="en-US" sz="2400" dirty="0" smtClean="0"/>
              <a:t>We should not expect to have a strong evidence base </a:t>
            </a:r>
            <a:br>
              <a:rPr lang="en-US" sz="2400" dirty="0" smtClean="0"/>
            </a:br>
            <a:r>
              <a:rPr lang="en-US" sz="2400" dirty="0" smtClean="0"/>
              <a:t>at this time</a:t>
            </a:r>
          </a:p>
          <a:p>
            <a:pPr>
              <a:spcBef>
                <a:spcPts val="1800"/>
              </a:spcBef>
            </a:pPr>
            <a:r>
              <a:rPr lang="en-US" sz="2800" dirty="0" smtClean="0"/>
              <a:t>A review of pre-</a:t>
            </a:r>
            <a:r>
              <a:rPr lang="en-US" sz="2800" dirty="0" err="1" smtClean="0"/>
              <a:t>PCMH</a:t>
            </a:r>
            <a:r>
              <a:rPr lang="en-US" sz="2800" dirty="0" smtClean="0"/>
              <a:t> interventions reveals some positive findings in all aspects of the triple aim and highlights the need for more and better evaluations</a:t>
            </a:r>
            <a:endParaRPr lang="en-US" sz="28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34</a:t>
            </a:fld>
            <a:endParaRPr lang="en-US" dirty="0">
              <a:latin typeface="+mn-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913" y="284018"/>
            <a:ext cx="8382000" cy="858982"/>
          </a:xfrm>
        </p:spPr>
        <p:txBody>
          <a:bodyPr/>
          <a:lstStyle/>
          <a:p>
            <a:r>
              <a:rPr lang="en-US" sz="3200" dirty="0" smtClean="0"/>
              <a:t>Cause for Concern</a:t>
            </a:r>
            <a:endParaRPr lang="en-US" sz="3200" dirty="0"/>
          </a:p>
        </p:txBody>
      </p:sp>
      <p:sp>
        <p:nvSpPr>
          <p:cNvPr id="3" name="Content Placeholder 2"/>
          <p:cNvSpPr>
            <a:spLocks noGrp="1"/>
          </p:cNvSpPr>
          <p:nvPr>
            <p:ph idx="1"/>
          </p:nvPr>
        </p:nvSpPr>
        <p:spPr>
          <a:xfrm>
            <a:off x="266700" y="1636776"/>
            <a:ext cx="9753600" cy="4038600"/>
          </a:xfrm>
        </p:spPr>
        <p:txBody>
          <a:bodyPr>
            <a:noAutofit/>
          </a:bodyPr>
          <a:lstStyle/>
          <a:p>
            <a:r>
              <a:rPr lang="en-US" dirty="0" smtClean="0"/>
              <a:t>A 2010 review found that nearly 60 percent of current demonstrations and pilots did </a:t>
            </a:r>
            <a:r>
              <a:rPr lang="en-US" dirty="0"/>
              <a:t>not have </a:t>
            </a:r>
            <a:r>
              <a:rPr lang="en-US" dirty="0" smtClean="0"/>
              <a:t/>
            </a:r>
            <a:br>
              <a:rPr lang="en-US" dirty="0" smtClean="0"/>
            </a:br>
            <a:r>
              <a:rPr lang="en-US" dirty="0" smtClean="0"/>
              <a:t>a detailed evaluation plan</a:t>
            </a:r>
            <a:endParaRPr lang="en-US" sz="2400" dirty="0" smtClean="0"/>
          </a:p>
          <a:p>
            <a:pPr>
              <a:spcBef>
                <a:spcPts val="1500"/>
              </a:spcBef>
            </a:pPr>
            <a:r>
              <a:rPr lang="en-US" sz="2400" dirty="0" smtClean="0"/>
              <a:t>Of those with planned evaluations: </a:t>
            </a:r>
          </a:p>
          <a:p>
            <a:pPr lvl="1">
              <a:spcBef>
                <a:spcPts val="400"/>
              </a:spcBef>
            </a:pPr>
            <a:r>
              <a:rPr lang="en-US" sz="2000" dirty="0" smtClean="0"/>
              <a:t>Many were conceptualized </a:t>
            </a:r>
            <a:r>
              <a:rPr lang="en-US" sz="2000" dirty="0"/>
              <a:t>and funded </a:t>
            </a:r>
            <a:r>
              <a:rPr lang="en-US" sz="2000" dirty="0" smtClean="0"/>
              <a:t>well after </a:t>
            </a:r>
            <a:r>
              <a:rPr lang="en-US" sz="2000" dirty="0"/>
              <a:t>demonstrations and </a:t>
            </a:r>
            <a:r>
              <a:rPr lang="en-US" sz="2000" dirty="0" smtClean="0"/>
              <a:t>pilots had begun</a:t>
            </a:r>
          </a:p>
          <a:p>
            <a:pPr lvl="1">
              <a:spcBef>
                <a:spcPts val="400"/>
              </a:spcBef>
            </a:pPr>
            <a:r>
              <a:rPr lang="en-US" sz="2000" dirty="0" smtClean="0"/>
              <a:t>Only 38 percent were collecting </a:t>
            </a:r>
            <a:r>
              <a:rPr lang="en-US" sz="2000" dirty="0"/>
              <a:t>data </a:t>
            </a:r>
            <a:r>
              <a:rPr lang="en-US" sz="2000" dirty="0" smtClean="0"/>
              <a:t>from a </a:t>
            </a:r>
            <a:r>
              <a:rPr lang="en-US" sz="2000" dirty="0"/>
              <a:t>comparison group of </a:t>
            </a:r>
            <a:r>
              <a:rPr lang="en-US" sz="2000" dirty="0" smtClean="0"/>
              <a:t>practices</a:t>
            </a:r>
            <a:endParaRPr lang="en-US" sz="1800" dirty="0" smtClean="0"/>
          </a:p>
          <a:p>
            <a:pPr lvl="1">
              <a:spcBef>
                <a:spcPts val="400"/>
              </a:spcBef>
            </a:pPr>
            <a:r>
              <a:rPr lang="en-US" sz="2000" dirty="0" smtClean="0"/>
              <a:t>Most use pre-post designs, making it impossible </a:t>
            </a:r>
            <a:r>
              <a:rPr lang="en-US" sz="2000" dirty="0"/>
              <a:t>to </a:t>
            </a:r>
            <a:r>
              <a:rPr lang="en-US" sz="2000" dirty="0" smtClean="0"/>
              <a:t>conclude that results are due to the intervention</a:t>
            </a:r>
          </a:p>
          <a:p>
            <a:pPr lvl="1">
              <a:spcBef>
                <a:spcPts val="400"/>
              </a:spcBef>
            </a:pPr>
            <a:r>
              <a:rPr lang="en-US" sz="2000" dirty="0" smtClean="0"/>
              <a:t>Many interventions and planned evaluations are underpowered</a:t>
            </a:r>
          </a:p>
        </p:txBody>
      </p:sp>
      <p:sp>
        <p:nvSpPr>
          <p:cNvPr id="4" name="TextBox 3"/>
          <p:cNvSpPr txBox="1"/>
          <p:nvPr/>
        </p:nvSpPr>
        <p:spPr>
          <a:xfrm>
            <a:off x="266700" y="5715000"/>
            <a:ext cx="8915400" cy="27699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err="1" smtClean="0"/>
              <a:t>Bitton</a:t>
            </a:r>
            <a:r>
              <a:rPr lang="en-US" sz="1200" dirty="0" smtClean="0"/>
              <a:t> A, Martin C, Landon BE. A nationwide survey of patient-centered medical home demonstrations. </a:t>
            </a:r>
            <a:r>
              <a:rPr lang="en-US" sz="1200" i="1" dirty="0" smtClean="0"/>
              <a:t>JGIM </a:t>
            </a:r>
            <a:r>
              <a:rPr lang="en-US" sz="1200" dirty="0" smtClean="0"/>
              <a:t>2010;25:584-92.</a:t>
            </a:r>
            <a:endParaRPr lang="en-US" sz="1200" dirty="0"/>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35</a:t>
            </a:fld>
            <a:endParaRPr lang="en-US" dirty="0">
              <a:latin typeface="+mn-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AHRQ Response</a:t>
            </a:r>
            <a:endParaRPr lang="en-US" sz="3200" dirty="0"/>
          </a:p>
        </p:txBody>
      </p:sp>
      <p:sp>
        <p:nvSpPr>
          <p:cNvPr id="3" name="Content Placeholder 2"/>
          <p:cNvSpPr>
            <a:spLocks noGrp="1"/>
          </p:cNvSpPr>
          <p:nvPr>
            <p:ph idx="1"/>
          </p:nvPr>
        </p:nvSpPr>
        <p:spPr>
          <a:xfrm>
            <a:off x="676656" y="1636776"/>
            <a:ext cx="8991600" cy="4572000"/>
          </a:xfrm>
        </p:spPr>
        <p:txBody>
          <a:bodyPr/>
          <a:lstStyle/>
          <a:p>
            <a:r>
              <a:rPr lang="en-US" dirty="0" smtClean="0"/>
              <a:t>Based on our work reviewing the evidence, we developed some practical guidance for evaluating PCMH demonstrations for implementers, evaluators, and funders</a:t>
            </a:r>
            <a:endParaRPr lang="en-US" sz="2200" dirty="0" smtClean="0"/>
          </a:p>
          <a:p>
            <a:pPr lvl="1">
              <a:spcBef>
                <a:spcPts val="1800"/>
              </a:spcBef>
              <a:defRPr/>
            </a:pPr>
            <a:r>
              <a:rPr lang="en-US" sz="2200" dirty="0" smtClean="0"/>
              <a:t>Improving Evaluations of the Medical Home:                                 A </a:t>
            </a:r>
            <a:r>
              <a:rPr lang="en-US" sz="2200" dirty="0" err="1" smtClean="0"/>
              <a:t>Decisionmaker’s</a:t>
            </a:r>
            <a:r>
              <a:rPr lang="en-US" sz="2200" dirty="0" smtClean="0"/>
              <a:t> Brief</a:t>
            </a:r>
          </a:p>
          <a:p>
            <a:pPr lvl="2">
              <a:spcBef>
                <a:spcPts val="600"/>
              </a:spcBef>
              <a:defRPr/>
            </a:pPr>
            <a:r>
              <a:rPr lang="en-US" sz="1800" dirty="0" smtClean="0"/>
              <a:t>Available today at the </a:t>
            </a:r>
            <a:r>
              <a:rPr lang="en-US" sz="1800" dirty="0" err="1" smtClean="0"/>
              <a:t>mAHRQetplace</a:t>
            </a:r>
            <a:r>
              <a:rPr lang="en-US" sz="1800" dirty="0" smtClean="0"/>
              <a:t> and on PCMH.AHRQ.gov</a:t>
            </a:r>
          </a:p>
          <a:p>
            <a:pPr lvl="1">
              <a:spcBef>
                <a:spcPts val="1800"/>
              </a:spcBef>
              <a:defRPr/>
            </a:pPr>
            <a:r>
              <a:rPr lang="en-US" sz="2200" dirty="0" smtClean="0"/>
              <a:t>How to Ensure that Studies of the PCMH Can Answer Key Research Questions: Choosing the Appropriate Sample and Sample Size for Medical Home Evaluations</a:t>
            </a:r>
          </a:p>
          <a:p>
            <a:pPr lvl="2">
              <a:spcBef>
                <a:spcPts val="600"/>
              </a:spcBef>
              <a:defRPr/>
            </a:pPr>
            <a:r>
              <a:rPr lang="en-US" sz="1800" dirty="0" smtClean="0"/>
              <a:t>Coming in October</a:t>
            </a: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36</a:t>
            </a:fld>
            <a:endParaRPr lang="en-US" dirty="0">
              <a:latin typeface="+mn-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Reflection</a:t>
            </a:r>
            <a:endParaRPr lang="en-US" sz="32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37</a:t>
            </a:fld>
            <a:endParaRPr lang="en-US" dirty="0">
              <a:latin typeface="+mn-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275" y="1728216"/>
            <a:ext cx="9150350" cy="4406900"/>
          </a:xfrm>
        </p:spPr>
        <p:txBody>
          <a:bodyPr/>
          <a:lstStyle/>
          <a:p>
            <a:pPr>
              <a:buClr>
                <a:schemeClr val="tx2"/>
              </a:buClr>
              <a:defRPr/>
            </a:pPr>
            <a:r>
              <a:rPr b="0" dirty="0" smtClean="0"/>
              <a:t>Early adopters are not typical</a:t>
            </a:r>
            <a:r>
              <a:rPr lang="en-US" b="0" dirty="0" smtClean="0"/>
              <a:t>—</a:t>
            </a:r>
            <a:r>
              <a:rPr b="0" dirty="0" smtClean="0"/>
              <a:t>what is counterfactual?</a:t>
            </a:r>
          </a:p>
          <a:p>
            <a:pPr>
              <a:buClr>
                <a:schemeClr val="tx2"/>
              </a:buClr>
              <a:defRPr/>
            </a:pPr>
            <a:r>
              <a:rPr b="0" dirty="0" smtClean="0"/>
              <a:t>Correlation </a:t>
            </a:r>
            <a:r>
              <a:rPr b="0" dirty="0"/>
              <a:t>of outcomes within practices (“clustering”)</a:t>
            </a:r>
          </a:p>
          <a:p>
            <a:pPr lvl="1">
              <a:spcBef>
                <a:spcPts val="200"/>
              </a:spcBef>
              <a:buClr>
                <a:schemeClr val="tx2"/>
              </a:buClr>
              <a:defRPr/>
            </a:pPr>
            <a:r>
              <a:rPr lang="en-US" b="0" dirty="0" smtClean="0"/>
              <a:t>The interventions change entire practices</a:t>
            </a:r>
          </a:p>
          <a:p>
            <a:pPr>
              <a:spcBef>
                <a:spcPts val="1800"/>
              </a:spcBef>
              <a:buClr>
                <a:schemeClr val="tx2"/>
              </a:buClr>
              <a:defRPr/>
            </a:pPr>
            <a:r>
              <a:rPr b="0" dirty="0"/>
              <a:t>Limited number of practices in each study</a:t>
            </a:r>
          </a:p>
          <a:p>
            <a:pPr>
              <a:spcBef>
                <a:spcPts val="1800"/>
              </a:spcBef>
              <a:buClr>
                <a:schemeClr val="tx2"/>
              </a:buClr>
              <a:defRPr/>
            </a:pPr>
            <a:r>
              <a:rPr b="0" dirty="0"/>
              <a:t>High variation in costs and health care service use</a:t>
            </a:r>
          </a:p>
          <a:p>
            <a:pPr>
              <a:spcBef>
                <a:spcPts val="1800"/>
              </a:spcBef>
              <a:buClr>
                <a:schemeClr val="tx2"/>
              </a:buClr>
              <a:defRPr/>
            </a:pPr>
            <a:r>
              <a:rPr b="0" dirty="0" smtClean="0"/>
              <a:t>Hard to improve some outcomes for </a:t>
            </a:r>
            <a:r>
              <a:rPr b="0" dirty="0"/>
              <a:t>low-risk </a:t>
            </a:r>
            <a:r>
              <a:rPr b="0" dirty="0" smtClean="0"/>
              <a:t>patients, so difficult to detect effects</a:t>
            </a:r>
            <a:endParaRPr b="0" dirty="0"/>
          </a:p>
          <a:p>
            <a:pPr>
              <a:buFont typeface="Wingdings" pitchFamily="2" charset="2"/>
              <a:buNone/>
              <a:defRPr/>
            </a:pPr>
            <a:endParaRPr b="0" dirty="0"/>
          </a:p>
          <a:p>
            <a:pPr>
              <a:spcBef>
                <a:spcPts val="900"/>
              </a:spcBef>
              <a:buClr>
                <a:schemeClr val="tx2"/>
              </a:buClr>
              <a:buSzPct val="100000"/>
              <a:buFont typeface="Wingdings" pitchFamily="2" charset="2"/>
              <a:buChar char="Ø"/>
              <a:defRPr/>
            </a:pPr>
            <a:r>
              <a:rPr b="0" dirty="0"/>
              <a:t>These challenges make it hard to determine if the intervention worked (versus random noise</a:t>
            </a:r>
            <a:r>
              <a:rPr b="0" dirty="0" smtClean="0"/>
              <a:t>)</a:t>
            </a:r>
            <a:endParaRPr b="0" dirty="0"/>
          </a:p>
        </p:txBody>
      </p:sp>
      <p:sp>
        <p:nvSpPr>
          <p:cNvPr id="3" name="Title 2"/>
          <p:cNvSpPr>
            <a:spLocks noGrp="1"/>
          </p:cNvSpPr>
          <p:nvPr>
            <p:ph type="title"/>
          </p:nvPr>
        </p:nvSpPr>
        <p:spPr>
          <a:xfrm>
            <a:off x="1485900" y="152400"/>
            <a:ext cx="8321675" cy="990600"/>
          </a:xfrm>
        </p:spPr>
        <p:txBody>
          <a:bodyPr/>
          <a:lstStyle/>
          <a:p>
            <a:pPr>
              <a:defRPr/>
            </a:pPr>
            <a:r>
              <a:rPr lang="en-US" sz="3200" dirty="0" smtClean="0">
                <a:solidFill>
                  <a:schemeClr val="tx2"/>
                </a:solidFill>
              </a:rPr>
              <a:t>We Face Challenges Assessing </a:t>
            </a:r>
            <a:br>
              <a:rPr lang="en-US" sz="3200" dirty="0" smtClean="0">
                <a:solidFill>
                  <a:schemeClr val="tx2"/>
                </a:solidFill>
              </a:rPr>
            </a:br>
            <a:r>
              <a:rPr lang="en-US" sz="3200" dirty="0" smtClean="0">
                <a:solidFill>
                  <a:schemeClr val="tx2"/>
                </a:solidFill>
              </a:rPr>
              <a:t>Medical Homes</a:t>
            </a:r>
            <a:endParaRPr lang="en-US" sz="3200" dirty="0">
              <a:solidFill>
                <a:schemeClr val="tx2"/>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38</a:t>
            </a:fld>
            <a:endParaRPr lang="en-US" dirty="0">
              <a:latin typeface="+mn-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1028700" y="1676400"/>
            <a:ext cx="8991600" cy="4025900"/>
          </a:xfrm>
        </p:spPr>
        <p:txBody>
          <a:bodyPr/>
          <a:lstStyle/>
          <a:p>
            <a:pPr marL="0" indent="0">
              <a:buClr>
                <a:schemeClr val="tx2"/>
              </a:buClr>
              <a:buNone/>
              <a:defRPr/>
            </a:pPr>
            <a:r>
              <a:rPr lang="en-US" sz="2800" b="0" dirty="0" smtClean="0"/>
              <a:t>The </a:t>
            </a:r>
            <a:r>
              <a:rPr lang="en-US" sz="2800" b="0" dirty="0"/>
              <a:t>literature </a:t>
            </a:r>
            <a:r>
              <a:rPr lang="en-US" sz="2800" b="0" dirty="0" smtClean="0"/>
              <a:t>to date examines </a:t>
            </a:r>
            <a:r>
              <a:rPr lang="en-US" sz="2800" b="0" dirty="0"/>
              <a:t>effects of the earliest precursors and </a:t>
            </a:r>
            <a:r>
              <a:rPr lang="en-US" sz="2800" b="0" dirty="0" smtClean="0"/>
              <a:t>prototypes of the medical home—</a:t>
            </a:r>
            <a:br>
              <a:rPr lang="en-US" sz="2800" b="0" dirty="0" smtClean="0"/>
            </a:br>
            <a:r>
              <a:rPr lang="en-US" sz="2800" b="0" dirty="0" smtClean="0"/>
              <a:t>the pioneers.</a:t>
            </a:r>
          </a:p>
          <a:p>
            <a:pPr>
              <a:buClr>
                <a:schemeClr val="tx2"/>
              </a:buClr>
              <a:buNone/>
              <a:defRPr/>
            </a:pPr>
            <a:endParaRPr lang="en-US" sz="2800" b="0" dirty="0"/>
          </a:p>
          <a:p>
            <a:pPr>
              <a:buClr>
                <a:schemeClr val="tx2"/>
              </a:buClr>
              <a:buNone/>
              <a:defRPr/>
            </a:pPr>
            <a:endParaRPr lang="en-US" sz="2800" b="0" dirty="0"/>
          </a:p>
          <a:p>
            <a:pPr>
              <a:buClr>
                <a:schemeClr val="tx2"/>
              </a:buClr>
              <a:buNone/>
              <a:defRPr/>
            </a:pPr>
            <a:endParaRPr lang="en-US" sz="2800" b="0" dirty="0" smtClean="0"/>
          </a:p>
        </p:txBody>
      </p:sp>
      <p:sp>
        <p:nvSpPr>
          <p:cNvPr id="3" name="Title 2"/>
          <p:cNvSpPr>
            <a:spLocks noGrp="1"/>
          </p:cNvSpPr>
          <p:nvPr>
            <p:ph type="title"/>
          </p:nvPr>
        </p:nvSpPr>
        <p:spPr>
          <a:xfrm>
            <a:off x="1485900" y="127000"/>
            <a:ext cx="8321675" cy="1016000"/>
          </a:xfrm>
        </p:spPr>
        <p:txBody>
          <a:bodyPr/>
          <a:lstStyle/>
          <a:p>
            <a:pPr>
              <a:defRPr/>
            </a:pPr>
            <a:r>
              <a:rPr lang="en-US" sz="3200" dirty="0" smtClean="0">
                <a:solidFill>
                  <a:srgbClr val="FFFF66"/>
                </a:solidFill>
              </a:rPr>
              <a:t>And the Need Is Great Because the Current Evidence Is Limited</a:t>
            </a:r>
            <a:endParaRPr lang="en-US" sz="3000"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39</a:t>
            </a:fld>
            <a:endParaRPr lang="en-US" dirty="0">
              <a:latin typeface="+mn-lt"/>
            </a:endParaRPr>
          </a:p>
        </p:txBody>
      </p:sp>
      <p:pic>
        <p:nvPicPr>
          <p:cNvPr id="8" name="Picture 7" descr="old pioneer carriage"/>
          <p:cNvPicPr>
            <a:picLocks noChangeAspect="1"/>
          </p:cNvPicPr>
          <p:nvPr/>
        </p:nvPicPr>
        <p:blipFill>
          <a:blip r:embed="rId2" cstate="print"/>
          <a:stretch>
            <a:fillRect/>
          </a:stretch>
        </p:blipFill>
        <p:spPr>
          <a:xfrm>
            <a:off x="3314700" y="2590800"/>
            <a:ext cx="5095301" cy="338328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38300" y="237744"/>
            <a:ext cx="8039100" cy="908957"/>
          </a:xfrm>
        </p:spPr>
        <p:txBody>
          <a:bodyPr/>
          <a:lstStyle/>
          <a:p>
            <a:r>
              <a:rPr lang="en-US" sz="3200" dirty="0" smtClean="0"/>
              <a:t>What Are Your Interests? </a:t>
            </a:r>
            <a:endParaRPr lang="en-US" sz="3200" dirty="0"/>
          </a:p>
        </p:txBody>
      </p:sp>
      <p:sp>
        <p:nvSpPr>
          <p:cNvPr id="5" name="Content Placeholder 4"/>
          <p:cNvSpPr>
            <a:spLocks noGrp="1"/>
          </p:cNvSpPr>
          <p:nvPr>
            <p:ph sz="half" idx="1"/>
          </p:nvPr>
        </p:nvSpPr>
        <p:spPr>
          <a:xfrm>
            <a:off x="685800" y="1676400"/>
            <a:ext cx="4419600" cy="4648200"/>
          </a:xfrm>
        </p:spPr>
        <p:txBody>
          <a:bodyPr/>
          <a:lstStyle/>
          <a:p>
            <a:pPr>
              <a:buNone/>
            </a:pPr>
            <a:r>
              <a:rPr lang="en-US" dirty="0" smtClean="0"/>
              <a:t>Who are you?</a:t>
            </a:r>
          </a:p>
          <a:p>
            <a:r>
              <a:rPr lang="en-US" dirty="0" smtClean="0"/>
              <a:t>Health service researcher</a:t>
            </a:r>
          </a:p>
          <a:p>
            <a:r>
              <a:rPr lang="en-US" dirty="0" smtClean="0"/>
              <a:t>Evaluator</a:t>
            </a:r>
          </a:p>
          <a:p>
            <a:r>
              <a:rPr lang="en-US" dirty="0" err="1" smtClean="0"/>
              <a:t>PCMH</a:t>
            </a:r>
            <a:r>
              <a:rPr lang="en-US" dirty="0" smtClean="0"/>
              <a:t> implementer</a:t>
            </a:r>
          </a:p>
          <a:p>
            <a:r>
              <a:rPr lang="en-US" dirty="0" smtClean="0"/>
              <a:t>Funder of PCMHs</a:t>
            </a:r>
          </a:p>
          <a:p>
            <a:r>
              <a:rPr lang="en-US" dirty="0" smtClean="0"/>
              <a:t>Primary care professional</a:t>
            </a:r>
          </a:p>
          <a:p>
            <a:r>
              <a:rPr lang="en-US" dirty="0" smtClean="0"/>
              <a:t>Other </a:t>
            </a:r>
          </a:p>
        </p:txBody>
      </p:sp>
      <p:pic>
        <p:nvPicPr>
          <p:cNvPr id="1026" name="Picture 2" descr="kids holding up hands"/>
          <p:cNvPicPr>
            <a:picLocks noGrp="1" noChangeAspect="1" noChangeArrowheads="1"/>
          </p:cNvPicPr>
          <p:nvPr>
            <p:ph sz="half" idx="2"/>
          </p:nvPr>
        </p:nvPicPr>
        <p:blipFill>
          <a:blip r:embed="rId2" cstate="print"/>
          <a:srcRect/>
          <a:stretch>
            <a:fillRect/>
          </a:stretch>
        </p:blipFill>
        <p:spPr bwMode="auto">
          <a:xfrm>
            <a:off x="5229225" y="1843881"/>
            <a:ext cx="4543425" cy="4038600"/>
          </a:xfrm>
          <a:prstGeom prst="rect">
            <a:avLst/>
          </a:prstGeom>
          <a:noFill/>
        </p:spPr>
      </p:pic>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a:t>
            </a:fld>
            <a:endParaRPr lang="en-US" dirty="0">
              <a:latin typeface="+mn-lt"/>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275" y="1765300"/>
            <a:ext cx="9150350" cy="4406900"/>
          </a:xfrm>
        </p:spPr>
        <p:txBody>
          <a:bodyPr/>
          <a:lstStyle/>
          <a:p>
            <a:pPr>
              <a:buClr>
                <a:schemeClr val="tx2"/>
              </a:buClr>
              <a:buNone/>
              <a:defRPr/>
            </a:pPr>
            <a:endParaRPr lang="en-US" dirty="0" smtClean="0"/>
          </a:p>
          <a:p>
            <a:pPr>
              <a:buClr>
                <a:schemeClr val="tx2"/>
              </a:buClr>
              <a:buNone/>
              <a:defRPr/>
            </a:pPr>
            <a:endParaRPr lang="en-US" dirty="0" smtClean="0"/>
          </a:p>
        </p:txBody>
      </p:sp>
      <p:sp>
        <p:nvSpPr>
          <p:cNvPr id="3" name="Title 2"/>
          <p:cNvSpPr>
            <a:spLocks noGrp="1"/>
          </p:cNvSpPr>
          <p:nvPr>
            <p:ph type="title"/>
          </p:nvPr>
        </p:nvSpPr>
        <p:spPr>
          <a:xfrm>
            <a:off x="1409700" y="152400"/>
            <a:ext cx="8321675" cy="990600"/>
          </a:xfrm>
        </p:spPr>
        <p:txBody>
          <a:bodyPr/>
          <a:lstStyle/>
          <a:p>
            <a:pPr>
              <a:defRPr/>
            </a:pPr>
            <a:r>
              <a:rPr lang="en-US" dirty="0" smtClean="0">
                <a:solidFill>
                  <a:srgbClr val="FFFF66"/>
                </a:solidFill>
              </a:rPr>
              <a:t>Lessons Learned: How to Improve Future Evidence So We Can Achieve the Triple Aim</a:t>
            </a:r>
            <a:endParaRPr lang="en-US"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40</a:t>
            </a:fld>
            <a:endParaRPr lang="en-US" dirty="0">
              <a:latin typeface="+mn-lt"/>
            </a:endParaRPr>
          </a:p>
        </p:txBody>
      </p:sp>
      <p:pic>
        <p:nvPicPr>
          <p:cNvPr id="7" name="Picture 6" descr="cartoon of house"/>
          <p:cNvPicPr>
            <a:picLocks noChangeAspect="1"/>
          </p:cNvPicPr>
          <p:nvPr/>
        </p:nvPicPr>
        <p:blipFill>
          <a:blip r:embed="rId2" cstate="print"/>
          <a:stretch>
            <a:fillRect/>
          </a:stretch>
        </p:blipFill>
        <p:spPr>
          <a:xfrm>
            <a:off x="2655488" y="1447800"/>
            <a:ext cx="5988850" cy="44958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946150" y="1728216"/>
            <a:ext cx="8616950" cy="4102100"/>
          </a:xfrm>
        </p:spPr>
        <p:txBody>
          <a:bodyPr/>
          <a:lstStyle/>
          <a:p>
            <a:pPr>
              <a:buClr>
                <a:schemeClr val="tx2"/>
              </a:buClr>
              <a:buNone/>
              <a:defRPr/>
            </a:pPr>
            <a:r>
              <a:rPr lang="en-US" b="0" dirty="0" smtClean="0"/>
              <a:t>Among 13 studies, limited coverage of the key outcomes.</a:t>
            </a:r>
          </a:p>
          <a:p>
            <a:pPr>
              <a:buClr>
                <a:schemeClr val="tx2"/>
              </a:buClr>
              <a:defRPr/>
            </a:pPr>
            <a:r>
              <a:rPr lang="en-US" b="0" dirty="0" smtClean="0"/>
              <a:t>7 of 13 looked at aspects of all 3</a:t>
            </a:r>
          </a:p>
          <a:p>
            <a:pPr>
              <a:buClr>
                <a:schemeClr val="tx2"/>
              </a:buClr>
              <a:defRPr/>
            </a:pPr>
            <a:r>
              <a:rPr lang="en-US" b="0" dirty="0" smtClean="0"/>
              <a:t>5 of 13 looked at patient experience (less of a focus then)</a:t>
            </a:r>
          </a:p>
          <a:p>
            <a:pPr>
              <a:buClr>
                <a:schemeClr val="tx2"/>
              </a:buClr>
              <a:buNone/>
              <a:defRPr/>
            </a:pPr>
            <a:endParaRPr lang="en-US" b="0" dirty="0" smtClean="0"/>
          </a:p>
          <a:p>
            <a:pPr>
              <a:buClr>
                <a:schemeClr val="tx2"/>
              </a:buClr>
              <a:buNone/>
              <a:defRPr/>
            </a:pPr>
            <a:endParaRPr lang="en-US" b="0" dirty="0" smtClean="0"/>
          </a:p>
        </p:txBody>
      </p:sp>
      <p:sp>
        <p:nvSpPr>
          <p:cNvPr id="3" name="Title 2"/>
          <p:cNvSpPr>
            <a:spLocks noGrp="1"/>
          </p:cNvSpPr>
          <p:nvPr>
            <p:ph type="title"/>
          </p:nvPr>
        </p:nvSpPr>
        <p:spPr>
          <a:xfrm>
            <a:off x="1485900" y="127000"/>
            <a:ext cx="8321675" cy="1016000"/>
          </a:xfrm>
        </p:spPr>
        <p:txBody>
          <a:bodyPr/>
          <a:lstStyle/>
          <a:p>
            <a:pPr>
              <a:defRPr/>
            </a:pPr>
            <a:r>
              <a:rPr lang="en-US" sz="3200" dirty="0" smtClean="0">
                <a:solidFill>
                  <a:srgbClr val="FFFF66"/>
                </a:solidFill>
              </a:rPr>
              <a:t>Focus Evaluations on Quality, </a:t>
            </a:r>
            <a:br>
              <a:rPr lang="en-US" sz="3200" dirty="0" smtClean="0">
                <a:solidFill>
                  <a:srgbClr val="FFFF66"/>
                </a:solidFill>
              </a:rPr>
            </a:br>
            <a:r>
              <a:rPr lang="en-US" sz="3200" dirty="0" smtClean="0">
                <a:solidFill>
                  <a:srgbClr val="FFFF66"/>
                </a:solidFill>
              </a:rPr>
              <a:t>Cost, and Experience</a:t>
            </a:r>
            <a:endParaRPr lang="en-US" sz="3000" dirty="0">
              <a:solidFill>
                <a:schemeClr val="tx2"/>
              </a:solidFill>
            </a:endParaRPr>
          </a:p>
        </p:txBody>
      </p:sp>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41</a:t>
            </a:fld>
            <a:endParaRPr lang="en-US" dirty="0">
              <a:latin typeface="+mn-lt"/>
            </a:endParaRPr>
          </a:p>
        </p:txBody>
      </p:sp>
      <p:pic>
        <p:nvPicPr>
          <p:cNvPr id="7" name="Picture 6" descr="puzzle pieces linked"/>
          <p:cNvPicPr>
            <a:picLocks noChangeAspect="1"/>
          </p:cNvPicPr>
          <p:nvPr/>
        </p:nvPicPr>
        <p:blipFill>
          <a:blip r:embed="rId2" cstate="print"/>
          <a:srcRect l="5562" t="11461" r="4045" b="8090"/>
          <a:stretch>
            <a:fillRect/>
          </a:stretch>
        </p:blipFill>
        <p:spPr>
          <a:xfrm>
            <a:off x="3078864" y="3276600"/>
            <a:ext cx="4246748" cy="283464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275" y="1676400"/>
            <a:ext cx="9150350" cy="4406900"/>
          </a:xfrm>
        </p:spPr>
        <p:txBody>
          <a:bodyPr/>
          <a:lstStyle/>
          <a:p>
            <a:pPr marL="0" indent="0">
              <a:buNone/>
            </a:pPr>
            <a:r>
              <a:rPr lang="en-US" sz="2800" b="0" dirty="0"/>
              <a:t>Study designs are ranked according to the quality of evidence they can produce:</a:t>
            </a:r>
          </a:p>
          <a:p>
            <a:pPr marL="798513" lvl="2">
              <a:spcBef>
                <a:spcPts val="1800"/>
              </a:spcBef>
            </a:pPr>
            <a:r>
              <a:rPr lang="en-US" i="1" dirty="0" smtClean="0">
                <a:solidFill>
                  <a:srgbClr val="FF4747"/>
                </a:solidFill>
              </a:rPr>
              <a:t>Excellent</a:t>
            </a:r>
            <a:r>
              <a:rPr lang="en-US" dirty="0" smtClean="0">
                <a:solidFill>
                  <a:srgbClr val="FF4747"/>
                </a:solidFill>
              </a:rPr>
              <a:t>: Randomized controlled studies.</a:t>
            </a:r>
            <a:r>
              <a:rPr lang="en-US" dirty="0" smtClean="0"/>
              <a:t> If well-implemented, changes in outcomes can be attributed to the intervention itself.</a:t>
            </a:r>
            <a:r>
              <a:rPr lang="en-US" dirty="0"/>
              <a:t> </a:t>
            </a:r>
          </a:p>
          <a:p>
            <a:pPr marL="798513" lvl="2">
              <a:spcBef>
                <a:spcPts val="1800"/>
              </a:spcBef>
            </a:pPr>
            <a:r>
              <a:rPr lang="en-US" i="1" dirty="0" smtClean="0">
                <a:solidFill>
                  <a:srgbClr val="FF4747"/>
                </a:solidFill>
              </a:rPr>
              <a:t>Very good</a:t>
            </a:r>
            <a:r>
              <a:rPr lang="en-US" dirty="0" smtClean="0">
                <a:solidFill>
                  <a:srgbClr val="FF4747"/>
                </a:solidFill>
              </a:rPr>
              <a:t>: Matched comparison studies.</a:t>
            </a:r>
            <a:r>
              <a:rPr lang="en-US" dirty="0" smtClean="0"/>
              <a:t> Practices and patients in the intervention and comparison groups should be similar before the intervention begins in terms of number and specialty of providers, use of health information technology, patient demographics, and pre-intervention values of the outcome measures of interest.</a:t>
            </a:r>
            <a:r>
              <a:rPr lang="en-US" dirty="0"/>
              <a:t> </a:t>
            </a:r>
          </a:p>
          <a:p>
            <a:pPr marL="798513" lvl="2">
              <a:spcBef>
                <a:spcPts val="1800"/>
              </a:spcBef>
            </a:pPr>
            <a:r>
              <a:rPr lang="en-US" i="1" dirty="0" smtClean="0">
                <a:solidFill>
                  <a:srgbClr val="FF4747"/>
                </a:solidFill>
              </a:rPr>
              <a:t>Poor: </a:t>
            </a:r>
            <a:r>
              <a:rPr lang="en-US" dirty="0" smtClean="0">
                <a:solidFill>
                  <a:srgbClr val="FF4747"/>
                </a:solidFill>
              </a:rPr>
              <a:t>Pre-post evaluation.</a:t>
            </a:r>
            <a:r>
              <a:rPr lang="en-US" dirty="0" smtClean="0"/>
              <a:t> Difficult to conclude that changes observed are due to the intervention.  </a:t>
            </a:r>
          </a:p>
          <a:p>
            <a:pPr>
              <a:buClr>
                <a:schemeClr val="tx2"/>
              </a:buClr>
              <a:buNone/>
              <a:defRPr/>
            </a:pPr>
            <a:endParaRPr lang="en-US" b="0" dirty="0" smtClean="0"/>
          </a:p>
        </p:txBody>
      </p:sp>
      <p:sp>
        <p:nvSpPr>
          <p:cNvPr id="3" name="Title 2"/>
          <p:cNvSpPr>
            <a:spLocks noGrp="1"/>
          </p:cNvSpPr>
          <p:nvPr>
            <p:ph type="title"/>
          </p:nvPr>
        </p:nvSpPr>
        <p:spPr>
          <a:xfrm>
            <a:off x="1409700" y="-1"/>
            <a:ext cx="8321675" cy="1555669"/>
          </a:xfrm>
        </p:spPr>
        <p:txBody>
          <a:bodyPr/>
          <a:lstStyle/>
          <a:p>
            <a:pPr>
              <a:defRPr/>
            </a:pPr>
            <a:r>
              <a:rPr lang="en-US" sz="3200" dirty="0" smtClean="0">
                <a:solidFill>
                  <a:srgbClr val="FFFF66"/>
                </a:solidFill>
              </a:rPr>
              <a:t>Include Comparison Practices to Make Evaluations Credible</a:t>
            </a:r>
            <a:r>
              <a:rPr lang="en-US" sz="3200" dirty="0" smtClean="0"/>
              <a:t/>
            </a:r>
            <a:br>
              <a:rPr lang="en-US" sz="3200" dirty="0" smtClean="0"/>
            </a:br>
            <a:endParaRPr lang="en-US" sz="3000" dirty="0">
              <a:solidFill>
                <a:schemeClr val="tx2"/>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42</a:t>
            </a:fld>
            <a:endParaRPr lang="en-US" dirty="0">
              <a:latin typeface="+mn-l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275" y="1676400"/>
            <a:ext cx="9150350" cy="4406900"/>
          </a:xfrm>
        </p:spPr>
        <p:txBody>
          <a:bodyPr/>
          <a:lstStyle/>
          <a:p>
            <a:pPr>
              <a:buClr>
                <a:schemeClr val="tx2"/>
              </a:buClr>
              <a:defRPr/>
            </a:pPr>
            <a:r>
              <a:rPr lang="en-US" sz="2800" b="0" dirty="0"/>
              <a:t>Commission evaluations that account for clustering </a:t>
            </a:r>
            <a:r>
              <a:rPr lang="en-US" sz="2800" b="0" dirty="0" smtClean="0"/>
              <a:t/>
            </a:r>
            <a:br>
              <a:rPr lang="en-US" sz="2800" b="0" dirty="0" smtClean="0"/>
            </a:br>
            <a:r>
              <a:rPr lang="en-US" sz="2800" b="0" dirty="0" smtClean="0"/>
              <a:t>at </a:t>
            </a:r>
            <a:r>
              <a:rPr lang="en-US" sz="2800" b="0" dirty="0"/>
              <a:t>two phases:</a:t>
            </a:r>
          </a:p>
          <a:p>
            <a:pPr lvl="1">
              <a:spcBef>
                <a:spcPts val="1800"/>
              </a:spcBef>
              <a:buClr>
                <a:schemeClr val="tx2"/>
              </a:buClr>
              <a:defRPr/>
            </a:pPr>
            <a:r>
              <a:rPr lang="en-US" b="0" dirty="0" smtClean="0">
                <a:solidFill>
                  <a:srgbClr val="FF0000"/>
                </a:solidFill>
              </a:rPr>
              <a:t>Design Phase -</a:t>
            </a:r>
            <a:r>
              <a:rPr lang="en-US" b="0" dirty="0" smtClean="0"/>
              <a:t> Not doing so will lead to underpowered studies, increasing the chance that we will conclude there was no effect when there was (</a:t>
            </a:r>
            <a:r>
              <a:rPr lang="en-US" b="0" i="1" dirty="0" smtClean="0">
                <a:solidFill>
                  <a:srgbClr val="FF0000"/>
                </a:solidFill>
              </a:rPr>
              <a:t>false negative</a:t>
            </a:r>
            <a:r>
              <a:rPr lang="en-US" b="0" dirty="0" smtClean="0"/>
              <a:t>)</a:t>
            </a:r>
          </a:p>
          <a:p>
            <a:pPr lvl="1">
              <a:spcBef>
                <a:spcPts val="1800"/>
              </a:spcBef>
              <a:buClr>
                <a:schemeClr val="tx2"/>
              </a:buClr>
              <a:defRPr/>
            </a:pPr>
            <a:r>
              <a:rPr lang="en-US" b="0" dirty="0" smtClean="0">
                <a:solidFill>
                  <a:srgbClr val="FF0000"/>
                </a:solidFill>
              </a:rPr>
              <a:t>Analysis Phase -</a:t>
            </a:r>
            <a:r>
              <a:rPr lang="en-US" b="0" dirty="0" smtClean="0"/>
              <a:t> Not doing so will increase the chance we believe the intervention worked, when it did not </a:t>
            </a:r>
            <a:br>
              <a:rPr lang="en-US" b="0" dirty="0" smtClean="0"/>
            </a:br>
            <a:r>
              <a:rPr lang="en-US" b="0" dirty="0" smtClean="0"/>
              <a:t>(</a:t>
            </a:r>
            <a:r>
              <a:rPr lang="en-US" b="0" i="1" dirty="0" smtClean="0">
                <a:solidFill>
                  <a:srgbClr val="FF0000"/>
                </a:solidFill>
              </a:rPr>
              <a:t>false positive</a:t>
            </a:r>
            <a:r>
              <a:rPr lang="en-US" b="0" dirty="0" smtClean="0"/>
              <a:t>)</a:t>
            </a:r>
          </a:p>
          <a:p>
            <a:pPr>
              <a:buClr>
                <a:schemeClr val="tx2"/>
              </a:buClr>
              <a:buNone/>
              <a:defRPr/>
            </a:pPr>
            <a:endParaRPr lang="en-US" b="0" dirty="0" smtClean="0"/>
          </a:p>
        </p:txBody>
      </p:sp>
      <p:sp>
        <p:nvSpPr>
          <p:cNvPr id="3" name="Title 2"/>
          <p:cNvSpPr>
            <a:spLocks noGrp="1"/>
          </p:cNvSpPr>
          <p:nvPr>
            <p:ph type="title"/>
          </p:nvPr>
        </p:nvSpPr>
        <p:spPr>
          <a:xfrm>
            <a:off x="1485900" y="-20781"/>
            <a:ext cx="8321675" cy="1163781"/>
          </a:xfrm>
        </p:spPr>
        <p:txBody>
          <a:bodyPr/>
          <a:lstStyle/>
          <a:p>
            <a:pPr>
              <a:defRPr/>
            </a:pPr>
            <a:r>
              <a:rPr lang="en-US" dirty="0" smtClean="0">
                <a:solidFill>
                  <a:srgbClr val="FFFF66"/>
                </a:solidFill>
              </a:rPr>
              <a:t>Recognize That the </a:t>
            </a:r>
            <a:r>
              <a:rPr lang="en-US" dirty="0" err="1" smtClean="0">
                <a:solidFill>
                  <a:srgbClr val="FFFF66"/>
                </a:solidFill>
              </a:rPr>
              <a:t>PCMH</a:t>
            </a:r>
            <a:r>
              <a:rPr lang="en-US" dirty="0" smtClean="0">
                <a:solidFill>
                  <a:srgbClr val="FFFF66"/>
                </a:solidFill>
              </a:rPr>
              <a:t> Is a Practice-Level Intervention: Adjust for Clustering</a:t>
            </a:r>
            <a:endParaRPr lang="en-US"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43</a:t>
            </a:fld>
            <a:endParaRPr lang="en-US" dirty="0">
              <a:latin typeface="+mn-lt"/>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1600" y="-8906"/>
            <a:ext cx="8610600" cy="1151906"/>
          </a:xfrm>
        </p:spPr>
        <p:txBody>
          <a:bodyPr/>
          <a:lstStyle/>
          <a:p>
            <a:pPr>
              <a:defRPr/>
            </a:pPr>
            <a:r>
              <a:rPr lang="en-US" sz="3200" dirty="0" smtClean="0">
                <a:solidFill>
                  <a:schemeClr val="tx2"/>
                </a:solidFill>
              </a:rPr>
              <a:t>Not Accounting for Clustering in Analysis </a:t>
            </a:r>
            <a:br>
              <a:rPr lang="en-US" sz="3200" dirty="0" smtClean="0">
                <a:solidFill>
                  <a:schemeClr val="tx2"/>
                </a:solidFill>
              </a:rPr>
            </a:br>
            <a:r>
              <a:rPr lang="en-US" sz="3200" dirty="0" smtClean="0">
                <a:solidFill>
                  <a:schemeClr val="tx2"/>
                </a:solidFill>
              </a:rPr>
              <a:t>Leads to False Positives</a:t>
            </a:r>
            <a:endParaRPr lang="en-US" sz="3200" dirty="0">
              <a:solidFill>
                <a:schemeClr val="tx2"/>
              </a:solidFill>
            </a:endParaRPr>
          </a:p>
        </p:txBody>
      </p:sp>
      <p:graphicFrame>
        <p:nvGraphicFramePr>
          <p:cNvPr id="12" name="Chart 11"/>
          <p:cNvGraphicFramePr>
            <a:graphicFrameLocks noGrp="1"/>
          </p:cNvGraphicFramePr>
          <p:nvPr>
            <p:extLst>
              <p:ext uri="{D42A27DB-BD31-4B8C-83A1-F6EECF244321}">
                <p14:modId xmlns:p14="http://schemas.microsoft.com/office/powerpoint/2010/main" xmlns="" val="28008417"/>
              </p:ext>
            </p:extLst>
          </p:nvPr>
        </p:nvGraphicFramePr>
        <p:xfrm>
          <a:off x="0" y="1447800"/>
          <a:ext cx="10287001" cy="4653887"/>
        </p:xfrm>
        <a:graphic>
          <a:graphicData uri="http://schemas.openxmlformats.org/drawingml/2006/chart">
            <c:chart xmlns:c="http://schemas.openxmlformats.org/drawingml/2006/chart" xmlns:r="http://schemas.openxmlformats.org/officeDocument/2006/relationships" r:id="rId2"/>
          </a:graphicData>
        </a:graphic>
      </p:graphicFrame>
      <p:sp>
        <p:nvSpPr>
          <p:cNvPr id="13317" name="TextBox 1"/>
          <p:cNvSpPr txBox="1">
            <a:spLocks noChangeArrowheads="1"/>
          </p:cNvSpPr>
          <p:nvPr/>
        </p:nvSpPr>
        <p:spPr bwMode="auto">
          <a:xfrm>
            <a:off x="8172450" y="2816225"/>
            <a:ext cx="1543050" cy="412750"/>
          </a:xfrm>
          <a:prstGeom prst="rect">
            <a:avLst/>
          </a:prstGeom>
          <a:noFill/>
          <a:ln w="9525">
            <a:noFill/>
            <a:miter lim="800000"/>
            <a:headEnd/>
            <a:tailEnd/>
          </a:ln>
        </p:spPr>
        <p:txBody>
          <a:bodyPr wrap="none"/>
          <a:lstStyle/>
          <a:p>
            <a:r>
              <a:rPr lang="en-US" sz="1000" b="1">
                <a:latin typeface="Arial" charset="0"/>
                <a:cs typeface="Arial" charset="0"/>
              </a:rPr>
              <a:t>Risk when clustering </a:t>
            </a:r>
            <a:br>
              <a:rPr lang="en-US" sz="1000" b="1">
                <a:latin typeface="Arial" charset="0"/>
                <a:cs typeface="Arial" charset="0"/>
              </a:rPr>
            </a:br>
            <a:r>
              <a:rPr lang="en-US" sz="1000" b="1">
                <a:latin typeface="Arial" charset="0"/>
                <a:cs typeface="Arial" charset="0"/>
              </a:rPr>
              <a:t>is ignored</a:t>
            </a:r>
          </a:p>
        </p:txBody>
      </p:sp>
      <p:sp>
        <p:nvSpPr>
          <p:cNvPr id="13318" name="TextBox 1"/>
          <p:cNvSpPr txBox="1">
            <a:spLocks noChangeArrowheads="1"/>
          </p:cNvSpPr>
          <p:nvPr/>
        </p:nvSpPr>
        <p:spPr bwMode="auto">
          <a:xfrm>
            <a:off x="8189913" y="4573588"/>
            <a:ext cx="1601787" cy="350837"/>
          </a:xfrm>
          <a:prstGeom prst="rect">
            <a:avLst/>
          </a:prstGeom>
          <a:noFill/>
          <a:ln w="9525">
            <a:noFill/>
            <a:miter lim="800000"/>
            <a:headEnd/>
            <a:tailEnd/>
          </a:ln>
        </p:spPr>
        <p:txBody>
          <a:bodyPr wrap="none"/>
          <a:lstStyle/>
          <a:p>
            <a:r>
              <a:rPr lang="en-US" sz="1000" b="1">
                <a:latin typeface="Arial" charset="0"/>
                <a:cs typeface="Arial" charset="0"/>
              </a:rPr>
              <a:t>Risk when clustering </a:t>
            </a:r>
            <a:br>
              <a:rPr lang="en-US" sz="1000" b="1">
                <a:latin typeface="Arial" charset="0"/>
                <a:cs typeface="Arial" charset="0"/>
              </a:rPr>
            </a:br>
            <a:r>
              <a:rPr lang="en-US" sz="1000" b="1">
                <a:latin typeface="Arial" charset="0"/>
                <a:cs typeface="Arial" charset="0"/>
              </a:rPr>
              <a:t>is accounted for</a:t>
            </a:r>
          </a:p>
        </p:txBody>
      </p:sp>
      <p:sp>
        <p:nvSpPr>
          <p:cNvPr id="9" name="Straight Arrow Connector 8"/>
          <p:cNvSpPr/>
          <p:nvPr/>
        </p:nvSpPr>
        <p:spPr>
          <a:xfrm rot="16200000" flipV="1">
            <a:off x="8120856" y="2620169"/>
            <a:ext cx="150813" cy="2254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n-US"/>
          </a:p>
        </p:txBody>
      </p:sp>
      <p:sp>
        <p:nvSpPr>
          <p:cNvPr id="10" name="Straight Arrow Connector 9"/>
          <p:cNvSpPr/>
          <p:nvPr/>
        </p:nvSpPr>
        <p:spPr>
          <a:xfrm rot="16200000" flipH="1" flipV="1">
            <a:off x="8135144" y="4923632"/>
            <a:ext cx="166687" cy="1968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n-US"/>
          </a:p>
        </p:txBody>
      </p:sp>
      <p:sp>
        <p:nvSpPr>
          <p:cNvPr id="2" name="Content Placeholder 1"/>
          <p:cNvSpPr>
            <a:spLocks noGrp="1"/>
          </p:cNvSpPr>
          <p:nvPr>
            <p:ph idx="13"/>
          </p:nvPr>
        </p:nvSpPr>
        <p:spPr>
          <a:xfrm>
            <a:off x="1147763" y="1462088"/>
            <a:ext cx="7881937" cy="747712"/>
          </a:xfrm>
        </p:spPr>
        <p:txBody>
          <a:bodyPr/>
          <a:lstStyle/>
          <a:p>
            <a:pPr>
              <a:buClr>
                <a:schemeClr val="tx2"/>
              </a:buClr>
              <a:defRPr/>
            </a:pPr>
            <a:r>
              <a:rPr b="0" dirty="0"/>
              <a:t>False positive </a:t>
            </a:r>
            <a:r>
              <a:rPr b="0" dirty="0">
                <a:solidFill>
                  <a:srgbClr val="FFFFFF"/>
                </a:solidFill>
              </a:rPr>
              <a:t>rates </a:t>
            </a:r>
            <a:r>
              <a:rPr lang="en-US" b="0" dirty="0" smtClean="0">
                <a:solidFill>
                  <a:srgbClr val="FFFFFF"/>
                </a:solidFill>
              </a:rPr>
              <a:t>when ignoring </a:t>
            </a:r>
            <a:r>
              <a:rPr lang="en-US" b="0" dirty="0">
                <a:solidFill>
                  <a:srgbClr val="FFFFFF"/>
                </a:solidFill>
              </a:rPr>
              <a:t>the </a:t>
            </a:r>
            <a:r>
              <a:rPr lang="en-US" b="0" dirty="0" smtClean="0">
                <a:solidFill>
                  <a:srgbClr val="FFFFFF"/>
                </a:solidFill>
              </a:rPr>
              <a:t>effects </a:t>
            </a:r>
            <a:r>
              <a:rPr lang="en-US" b="0" dirty="0">
                <a:solidFill>
                  <a:srgbClr val="FFFFFF"/>
                </a:solidFill>
              </a:rPr>
              <a:t>of </a:t>
            </a:r>
            <a:r>
              <a:rPr lang="en-US" b="0" dirty="0" smtClean="0">
                <a:solidFill>
                  <a:srgbClr val="FFFFFF"/>
                </a:solidFill>
              </a:rPr>
              <a:t>clustering </a:t>
            </a:r>
            <a:r>
              <a:rPr b="0" dirty="0" smtClean="0">
                <a:solidFill>
                  <a:srgbClr val="FFFFFF"/>
                </a:solidFill>
              </a:rPr>
              <a:t>are </a:t>
            </a:r>
            <a:r>
              <a:rPr b="0" dirty="0">
                <a:solidFill>
                  <a:srgbClr val="FFFFFF"/>
                </a:solidFill>
              </a:rPr>
              <a:t>likely to exceed </a:t>
            </a:r>
            <a:r>
              <a:rPr b="0" dirty="0"/>
              <a:t>65%</a:t>
            </a:r>
          </a:p>
          <a:p>
            <a:pPr>
              <a:defRPr/>
            </a:pPr>
            <a:endParaRPr sz="1500" b="0" dirty="0"/>
          </a:p>
        </p:txBody>
      </p:sp>
      <p:sp>
        <p:nvSpPr>
          <p:cNvPr id="14" name="Content Placeholder 1"/>
          <p:cNvSpPr txBox="1">
            <a:spLocks/>
          </p:cNvSpPr>
          <p:nvPr/>
        </p:nvSpPr>
        <p:spPr bwMode="auto">
          <a:xfrm>
            <a:off x="2171700" y="1981200"/>
            <a:ext cx="5791200" cy="3810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125000"/>
              <a:defRPr/>
            </a:pPr>
            <a:endParaRPr lang="en-US" sz="1500" b="1" dirty="0">
              <a:solidFill>
                <a:schemeClr val="tx2"/>
              </a:solidFill>
              <a:effectLst>
                <a:outerShdw blurRad="38100" dist="38100" dir="2700000" algn="tl">
                  <a:srgbClr val="000000"/>
                </a:outerShdw>
              </a:effectLst>
              <a:latin typeface="Arial" pitchFamily="34" charset="0"/>
              <a:ea typeface="+mj-ea"/>
              <a:cs typeface="Arial" pitchFamily="34" charset="0"/>
            </a:endParaRPr>
          </a:p>
        </p:txBody>
      </p:sp>
      <p:sp>
        <p:nvSpPr>
          <p:cNvPr id="11" name="Slide Number Placeholder 5"/>
          <p:cNvSpPr>
            <a:spLocks noGrp="1"/>
          </p:cNvSpPr>
          <p:nvPr>
            <p:ph type="sldNum" sz="quarter" idx="14"/>
          </p:nvPr>
        </p:nvSpPr>
        <p:spPr>
          <a:xfrm>
            <a:off x="4838700" y="6569075"/>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44</a:t>
            </a:fld>
            <a:endParaRPr lang="en-US" dirty="0">
              <a:latin typeface="+mn-lt"/>
            </a:endParaRPr>
          </a:p>
        </p:txBody>
      </p:sp>
      <p:sp>
        <p:nvSpPr>
          <p:cNvPr id="13" name="TextBox 12"/>
          <p:cNvSpPr txBox="1"/>
          <p:nvPr/>
        </p:nvSpPr>
        <p:spPr>
          <a:xfrm>
            <a:off x="647700" y="6096000"/>
            <a:ext cx="6858000"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t>Peikes D, Dale S, Lundquist D, Genevro J, Meyers D, Building the Evidence Base for the Medical Home: What Sample and Sample Size Do Studies Need? October 2011.</a:t>
            </a:r>
            <a:endParaRPr lang="en-US" sz="12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800100" y="5486400"/>
            <a:ext cx="8839200" cy="838200"/>
          </a:xfrm>
        </p:spPr>
        <p:txBody>
          <a:bodyPr/>
          <a:lstStyle/>
          <a:p>
            <a:pPr marL="569913" lvl="1" indent="9525">
              <a:spcBef>
                <a:spcPts val="600"/>
              </a:spcBef>
              <a:buFontTx/>
              <a:buNone/>
              <a:defRPr/>
            </a:pPr>
            <a:r>
              <a:rPr lang="en-US" sz="1550" b="0" i="1" dirty="0" smtClean="0">
                <a:solidFill>
                  <a:schemeClr val="tx2"/>
                </a:solidFill>
              </a:rPr>
              <a:t>Note: These are based on the small number of estimates of clustering and variation in the literature. Ask your evaluators to tailor these to your study context. </a:t>
            </a:r>
            <a:br>
              <a:rPr lang="en-US" sz="1550" b="0" i="1" dirty="0" smtClean="0">
                <a:solidFill>
                  <a:schemeClr val="tx2"/>
                </a:solidFill>
              </a:rPr>
            </a:br>
            <a:r>
              <a:rPr lang="en-US" sz="1550" b="0" i="1" dirty="0" smtClean="0">
                <a:solidFill>
                  <a:schemeClr val="tx2"/>
                </a:solidFill>
              </a:rPr>
              <a:t>Assumes an equal number of control practices.</a:t>
            </a:r>
          </a:p>
        </p:txBody>
      </p:sp>
      <p:sp>
        <p:nvSpPr>
          <p:cNvPr id="3" name="Title 2"/>
          <p:cNvSpPr>
            <a:spLocks noGrp="1"/>
          </p:cNvSpPr>
          <p:nvPr>
            <p:ph type="title"/>
          </p:nvPr>
        </p:nvSpPr>
        <p:spPr>
          <a:xfrm>
            <a:off x="1398588" y="83126"/>
            <a:ext cx="8502650" cy="1059873"/>
          </a:xfrm>
        </p:spPr>
        <p:txBody>
          <a:bodyPr/>
          <a:lstStyle/>
          <a:p>
            <a:pPr>
              <a:defRPr/>
            </a:pPr>
            <a:r>
              <a:rPr lang="en-US" sz="3200" dirty="0" smtClean="0">
                <a:solidFill>
                  <a:schemeClr val="tx2"/>
                </a:solidFill>
              </a:rPr>
              <a:t>Include as Many </a:t>
            </a:r>
            <a:r>
              <a:rPr lang="en-US" sz="3200" dirty="0" err="1" smtClean="0">
                <a:solidFill>
                  <a:schemeClr val="tx2"/>
                </a:solidFill>
              </a:rPr>
              <a:t>PCMH</a:t>
            </a:r>
            <a:r>
              <a:rPr lang="en-US" sz="3200" dirty="0" smtClean="0">
                <a:solidFill>
                  <a:schemeClr val="tx2"/>
                </a:solidFill>
              </a:rPr>
              <a:t> Practices </a:t>
            </a:r>
            <a:br>
              <a:rPr lang="en-US" sz="3200" dirty="0" smtClean="0">
                <a:solidFill>
                  <a:schemeClr val="tx2"/>
                </a:solidFill>
              </a:rPr>
            </a:br>
            <a:r>
              <a:rPr lang="en-US" sz="3200" dirty="0" smtClean="0">
                <a:solidFill>
                  <a:schemeClr val="tx2"/>
                </a:solidFill>
              </a:rPr>
              <a:t>as Possible</a:t>
            </a:r>
            <a:endParaRPr lang="en-US" sz="3200" dirty="0">
              <a:solidFill>
                <a:schemeClr val="tx2"/>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734732750"/>
              </p:ext>
            </p:extLst>
          </p:nvPr>
        </p:nvGraphicFramePr>
        <p:xfrm>
          <a:off x="2400300" y="2362200"/>
          <a:ext cx="4414837" cy="2971800"/>
        </p:xfrm>
        <a:graphic>
          <a:graphicData uri="http://schemas.openxmlformats.org/drawingml/2006/table">
            <a:tbl>
              <a:tblPr firstRow="1" bandRow="1">
                <a:tableStyleId>{5C22544A-7EE6-4342-B048-85BDC9FD1C3A}</a:tableStyleId>
              </a:tblPr>
              <a:tblGrid>
                <a:gridCol w="1447800"/>
                <a:gridCol w="2967037"/>
              </a:tblGrid>
              <a:tr h="990600">
                <a:tc>
                  <a:txBody>
                    <a:bodyPr/>
                    <a:lstStyle/>
                    <a:p>
                      <a:r>
                        <a:rPr lang="en-US" sz="1700" dirty="0" smtClean="0">
                          <a:solidFill>
                            <a:schemeClr val="tx2"/>
                          </a:solidFill>
                        </a:rPr>
                        <a:t>Number of</a:t>
                      </a:r>
                      <a:r>
                        <a:rPr lang="en-US" sz="1700" baseline="0" dirty="0" smtClean="0">
                          <a:solidFill>
                            <a:schemeClr val="tx2"/>
                          </a:solidFill>
                        </a:rPr>
                        <a:t> Treatment Practices</a:t>
                      </a:r>
                      <a:endParaRPr lang="en-US" sz="1700" dirty="0">
                        <a:solidFill>
                          <a:schemeClr val="tx2"/>
                        </a:solidFill>
                      </a:endParaRPr>
                    </a:p>
                  </a:txBody>
                  <a:tcPr marL="102870" marR="102870" anchor="b">
                    <a:solidFill>
                      <a:schemeClr val="accent1">
                        <a:lumMod val="50000"/>
                      </a:schemeClr>
                    </a:solidFill>
                  </a:tcPr>
                </a:tc>
                <a:tc>
                  <a:txBody>
                    <a:bodyPr/>
                    <a:lstStyle/>
                    <a:p>
                      <a:pPr algn="ctr"/>
                      <a:r>
                        <a:rPr lang="en-US" sz="1700" dirty="0" smtClean="0">
                          <a:solidFill>
                            <a:schemeClr val="tx2"/>
                          </a:solidFill>
                        </a:rPr>
                        <a:t>Minimum</a:t>
                      </a:r>
                      <a:r>
                        <a:rPr lang="en-US" sz="1700" baseline="0" dirty="0" smtClean="0">
                          <a:solidFill>
                            <a:schemeClr val="tx2"/>
                          </a:solidFill>
                        </a:rPr>
                        <a:t> Detectable Effect on Cost,</a:t>
                      </a:r>
                      <a:endParaRPr lang="en-US" sz="1700" dirty="0">
                        <a:solidFill>
                          <a:schemeClr val="tx2"/>
                        </a:solidFill>
                      </a:endParaRPr>
                    </a:p>
                    <a:p>
                      <a:pPr algn="ctr"/>
                      <a:r>
                        <a:rPr lang="en-US" sz="1700" b="1" dirty="0" smtClean="0">
                          <a:solidFill>
                            <a:srgbClr val="FFFF00"/>
                          </a:solidFill>
                        </a:rPr>
                        <a:t>All</a:t>
                      </a:r>
                      <a:r>
                        <a:rPr lang="en-US" sz="1700" b="1" baseline="0" dirty="0" smtClean="0">
                          <a:solidFill>
                            <a:srgbClr val="FFFF00"/>
                          </a:solidFill>
                        </a:rPr>
                        <a:t> Patients</a:t>
                      </a:r>
                      <a:endParaRPr lang="en-US" sz="1700" b="1" dirty="0">
                        <a:solidFill>
                          <a:srgbClr val="FFFF00"/>
                        </a:solidFill>
                      </a:endParaRPr>
                    </a:p>
                  </a:txBody>
                  <a:tcPr marL="102870" marR="102870" anchor="b">
                    <a:solidFill>
                      <a:schemeClr val="accent1">
                        <a:lumMod val="50000"/>
                      </a:schemeClr>
                    </a:solidFill>
                  </a:tcPr>
                </a:tc>
              </a:tr>
              <a:tr h="303323">
                <a:tc>
                  <a:txBody>
                    <a:bodyPr/>
                    <a:lstStyle/>
                    <a:p>
                      <a:r>
                        <a:rPr lang="en-US" sz="1700" b="1" dirty="0" smtClean="0"/>
                        <a:t>500</a:t>
                      </a:r>
                      <a:endParaRPr lang="en-US" sz="1700" b="1" dirty="0"/>
                    </a:p>
                  </a:txBody>
                  <a:tcPr marL="102870" marR="102870" marB="18288"/>
                </a:tc>
                <a:tc>
                  <a:txBody>
                    <a:bodyPr/>
                    <a:lstStyle/>
                    <a:p>
                      <a:pPr algn="ctr"/>
                      <a:r>
                        <a:rPr lang="en-US" sz="1700" b="1" dirty="0" smtClean="0"/>
                        <a:t>  9%</a:t>
                      </a:r>
                      <a:endParaRPr lang="en-US" sz="1700" b="1" dirty="0"/>
                    </a:p>
                  </a:txBody>
                  <a:tcPr marL="102870" marR="102870" marB="18288"/>
                </a:tc>
              </a:tr>
              <a:tr h="303323">
                <a:tc>
                  <a:txBody>
                    <a:bodyPr/>
                    <a:lstStyle/>
                    <a:p>
                      <a:r>
                        <a:rPr lang="en-US" sz="1700" b="1" dirty="0" smtClean="0"/>
                        <a:t>200</a:t>
                      </a:r>
                      <a:endParaRPr lang="en-US" sz="1700" b="1" dirty="0"/>
                    </a:p>
                  </a:txBody>
                  <a:tcPr marL="102870" marR="102870" marB="18288"/>
                </a:tc>
                <a:tc>
                  <a:txBody>
                    <a:bodyPr/>
                    <a:lstStyle/>
                    <a:p>
                      <a:pPr algn="ctr"/>
                      <a:r>
                        <a:rPr lang="en-US" sz="1700" b="1" dirty="0" smtClean="0"/>
                        <a:t>14%</a:t>
                      </a:r>
                      <a:endParaRPr lang="en-US" sz="1700" b="1" dirty="0"/>
                    </a:p>
                  </a:txBody>
                  <a:tcPr marL="102870" marR="102870" marB="18288"/>
                </a:tc>
              </a:tr>
              <a:tr h="303323">
                <a:tc>
                  <a:txBody>
                    <a:bodyPr/>
                    <a:lstStyle/>
                    <a:p>
                      <a:r>
                        <a:rPr lang="en-US" sz="1700" b="1" dirty="0" smtClean="0"/>
                        <a:t>100</a:t>
                      </a:r>
                      <a:endParaRPr lang="en-US" sz="1700" b="1" dirty="0"/>
                    </a:p>
                  </a:txBody>
                  <a:tcPr marL="102870" marR="102870" marB="18288"/>
                </a:tc>
                <a:tc>
                  <a:txBody>
                    <a:bodyPr/>
                    <a:lstStyle/>
                    <a:p>
                      <a:pPr algn="ctr"/>
                      <a:r>
                        <a:rPr lang="en-US" sz="1700" b="1" dirty="0" smtClean="0"/>
                        <a:t>20%</a:t>
                      </a:r>
                      <a:endParaRPr lang="en-US" sz="1700" b="1" dirty="0"/>
                    </a:p>
                  </a:txBody>
                  <a:tcPr marL="102870" marR="102870" marB="18288"/>
                </a:tc>
              </a:tr>
              <a:tr h="303323">
                <a:tc>
                  <a:txBody>
                    <a:bodyPr/>
                    <a:lstStyle/>
                    <a:p>
                      <a:r>
                        <a:rPr lang="en-US" sz="1700" b="1" dirty="0" smtClean="0"/>
                        <a:t>  50</a:t>
                      </a:r>
                      <a:endParaRPr lang="en-US" sz="1700" b="1" dirty="0"/>
                    </a:p>
                  </a:txBody>
                  <a:tcPr marL="102870" marR="102870" marB="18288"/>
                </a:tc>
                <a:tc>
                  <a:txBody>
                    <a:bodyPr/>
                    <a:lstStyle/>
                    <a:p>
                      <a:pPr algn="ctr"/>
                      <a:r>
                        <a:rPr lang="en-US" sz="1700" b="1" dirty="0" smtClean="0"/>
                        <a:t>28%</a:t>
                      </a:r>
                      <a:endParaRPr lang="en-US" sz="1700" b="1" dirty="0"/>
                    </a:p>
                  </a:txBody>
                  <a:tcPr marL="102870" marR="102870" marB="18288"/>
                </a:tc>
              </a:tr>
              <a:tr h="303323">
                <a:tc>
                  <a:txBody>
                    <a:bodyPr/>
                    <a:lstStyle/>
                    <a:p>
                      <a:r>
                        <a:rPr lang="en-US" sz="1700" b="1" dirty="0" smtClean="0"/>
                        <a:t>  20</a:t>
                      </a:r>
                      <a:endParaRPr lang="en-US" sz="1700" b="1" dirty="0"/>
                    </a:p>
                  </a:txBody>
                  <a:tcPr marL="102870" marR="102870" marB="18288"/>
                </a:tc>
                <a:tc>
                  <a:txBody>
                    <a:bodyPr/>
                    <a:lstStyle/>
                    <a:p>
                      <a:pPr algn="ctr"/>
                      <a:r>
                        <a:rPr lang="en-US" sz="1700" b="1" dirty="0" smtClean="0"/>
                        <a:t>45%</a:t>
                      </a:r>
                      <a:endParaRPr lang="en-US" sz="1700" b="1" dirty="0"/>
                    </a:p>
                  </a:txBody>
                  <a:tcPr marL="102870" marR="102870" marB="18288"/>
                </a:tc>
              </a:tr>
              <a:tr h="365760">
                <a:tc>
                  <a:txBody>
                    <a:bodyPr/>
                    <a:lstStyle/>
                    <a:p>
                      <a:r>
                        <a:rPr lang="en-US" sz="1700" b="1" dirty="0" smtClean="0"/>
                        <a:t>  10</a:t>
                      </a:r>
                      <a:endParaRPr lang="en-US" sz="1700" b="1" dirty="0"/>
                    </a:p>
                  </a:txBody>
                  <a:tcPr marL="102870" marR="102870" marB="18288"/>
                </a:tc>
                <a:tc>
                  <a:txBody>
                    <a:bodyPr/>
                    <a:lstStyle/>
                    <a:p>
                      <a:pPr algn="ctr"/>
                      <a:r>
                        <a:rPr lang="en-US" sz="1700" b="1" dirty="0" smtClean="0"/>
                        <a:t>66%</a:t>
                      </a:r>
                      <a:endParaRPr lang="en-US" sz="1700" b="1" dirty="0"/>
                    </a:p>
                  </a:txBody>
                  <a:tcPr marL="102870" marR="102870" marB="18288"/>
                </a:tc>
              </a:tr>
            </a:tbl>
          </a:graphicData>
        </a:graphic>
      </p:graphicFrame>
      <p:sp>
        <p:nvSpPr>
          <p:cNvPr id="8" name="Rectangle 7"/>
          <p:cNvSpPr/>
          <p:nvPr/>
        </p:nvSpPr>
        <p:spPr>
          <a:xfrm>
            <a:off x="1181100" y="1447800"/>
            <a:ext cx="7543800" cy="757130"/>
          </a:xfrm>
          <a:prstGeom prst="rect">
            <a:avLst/>
          </a:prstGeom>
        </p:spPr>
        <p:txBody>
          <a:bodyPr wrap="square">
            <a:spAutoFit/>
          </a:bodyPr>
          <a:lstStyle/>
          <a:p>
            <a:pPr>
              <a:lnSpc>
                <a:spcPct val="90000"/>
              </a:lnSpc>
            </a:pPr>
            <a:r>
              <a:rPr lang="en-US" dirty="0" smtClean="0">
                <a:effectLst>
                  <a:outerShdw blurRad="38100" dist="38100" dir="2700000" algn="tl">
                    <a:srgbClr val="000000">
                      <a:alpha val="43137"/>
                    </a:srgbClr>
                  </a:outerShdw>
                </a:effectLst>
                <a:latin typeface="+mn-lt"/>
              </a:rPr>
              <a:t>Include </a:t>
            </a:r>
            <a:r>
              <a:rPr lang="en-US" dirty="0" smtClean="0">
                <a:solidFill>
                  <a:srgbClr val="FF0000"/>
                </a:solidFill>
                <a:effectLst>
                  <a:outerShdw blurRad="38100" dist="38100" dir="2700000" algn="tl">
                    <a:srgbClr val="000000">
                      <a:alpha val="43137"/>
                    </a:srgbClr>
                  </a:outerShdw>
                </a:effectLst>
                <a:latin typeface="+mn-lt"/>
              </a:rPr>
              <a:t>more practices </a:t>
            </a:r>
            <a:r>
              <a:rPr lang="en-US" dirty="0" smtClean="0">
                <a:effectLst>
                  <a:outerShdw blurRad="38100" dist="38100" dir="2700000" algn="tl">
                    <a:srgbClr val="000000">
                      <a:alpha val="43137"/>
                    </a:srgbClr>
                  </a:outerShdw>
                </a:effectLst>
                <a:latin typeface="+mn-lt"/>
              </a:rPr>
              <a:t>rather than more patients to be able to detect effects.</a:t>
            </a:r>
            <a:endParaRPr lang="en-US" dirty="0">
              <a:effectLst>
                <a:outerShdw blurRad="38100" dist="38100" dir="2700000" algn="tl">
                  <a:srgbClr val="000000">
                    <a:alpha val="43137"/>
                  </a:srgbClr>
                </a:outerShdw>
              </a:effectLst>
              <a:latin typeface="+mn-lt"/>
            </a:endParaRPr>
          </a:p>
        </p:txBody>
      </p:sp>
      <p:sp>
        <p:nvSpPr>
          <p:cNvPr id="9"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45</a:t>
            </a:fld>
            <a:endParaRPr lang="en-US" dirty="0">
              <a:latin typeface="+mn-l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275" y="1676400"/>
            <a:ext cx="9150350" cy="4191000"/>
          </a:xfrm>
        </p:spPr>
        <p:txBody>
          <a:bodyPr/>
          <a:lstStyle/>
          <a:p>
            <a:pPr>
              <a:buClr>
                <a:schemeClr val="tx2"/>
              </a:buClr>
              <a:defRPr/>
            </a:pPr>
            <a:r>
              <a:rPr lang="en-US" sz="2800" b="0" dirty="0"/>
              <a:t>The medical home alters the way the whole practice operates, but </a:t>
            </a:r>
            <a:r>
              <a:rPr lang="en-US" sz="2800" b="0" dirty="0">
                <a:solidFill>
                  <a:srgbClr val="FF0000"/>
                </a:solidFill>
              </a:rPr>
              <a:t>different outcomes must be assessed </a:t>
            </a:r>
            <a:br>
              <a:rPr lang="en-US" sz="2800" b="0" dirty="0">
                <a:solidFill>
                  <a:srgbClr val="FF0000"/>
                </a:solidFill>
              </a:rPr>
            </a:br>
            <a:r>
              <a:rPr lang="en-US" sz="2800" b="0" dirty="0">
                <a:solidFill>
                  <a:srgbClr val="FF0000"/>
                </a:solidFill>
              </a:rPr>
              <a:t>using different patient samples.</a:t>
            </a:r>
          </a:p>
          <a:p>
            <a:pPr>
              <a:spcBef>
                <a:spcPts val="2200"/>
              </a:spcBef>
              <a:buClr>
                <a:schemeClr val="tx2"/>
              </a:buClr>
              <a:defRPr/>
            </a:pPr>
            <a:r>
              <a:rPr lang="en-US" sz="2800" b="0" dirty="0"/>
              <a:t>This increases the likelihood of finding a true effect</a:t>
            </a:r>
            <a:r>
              <a:rPr lang="en-US" sz="2800" b="0" dirty="0" smtClean="0"/>
              <a:t>.</a:t>
            </a:r>
          </a:p>
        </p:txBody>
      </p:sp>
      <p:sp>
        <p:nvSpPr>
          <p:cNvPr id="3" name="Title 2"/>
          <p:cNvSpPr>
            <a:spLocks noGrp="1"/>
          </p:cNvSpPr>
          <p:nvPr>
            <p:ph type="title"/>
          </p:nvPr>
        </p:nvSpPr>
        <p:spPr>
          <a:xfrm>
            <a:off x="1485900" y="1"/>
            <a:ext cx="8321675" cy="1132763"/>
          </a:xfrm>
        </p:spPr>
        <p:txBody>
          <a:bodyPr/>
          <a:lstStyle/>
          <a:p>
            <a:pPr>
              <a:defRPr/>
            </a:pPr>
            <a:r>
              <a:rPr lang="en-US" sz="3200" dirty="0" smtClean="0">
                <a:solidFill>
                  <a:srgbClr val="FFFF66"/>
                </a:solidFill>
              </a:rPr>
              <a:t>Identify the Right Samples of Patients to Answer Each Evaluation Question</a:t>
            </a:r>
            <a:endParaRPr lang="en-US" sz="3200"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46</a:t>
            </a:fld>
            <a:endParaRPr lang="en-US" dirty="0">
              <a:latin typeface="+mn-l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58813" y="1728216"/>
            <a:ext cx="9132887" cy="4038600"/>
          </a:xfrm>
        </p:spPr>
        <p:txBody>
          <a:bodyPr/>
          <a:lstStyle/>
          <a:p>
            <a:pPr>
              <a:buClr>
                <a:schemeClr val="tx2"/>
              </a:buClr>
              <a:defRPr/>
            </a:pPr>
            <a:r>
              <a:rPr b="0" dirty="0"/>
              <a:t>Interventions are </a:t>
            </a:r>
            <a:r>
              <a:rPr b="0" dirty="0">
                <a:solidFill>
                  <a:srgbClr val="FF0000"/>
                </a:solidFill>
              </a:rPr>
              <a:t>very unlikely to generate large enough cost reductions among </a:t>
            </a:r>
            <a:r>
              <a:rPr b="0" u="sng" dirty="0">
                <a:solidFill>
                  <a:srgbClr val="FF0000"/>
                </a:solidFill>
              </a:rPr>
              <a:t>all</a:t>
            </a:r>
            <a:r>
              <a:rPr b="0" dirty="0">
                <a:solidFill>
                  <a:srgbClr val="FF0000"/>
                </a:solidFill>
              </a:rPr>
              <a:t> patients </a:t>
            </a:r>
            <a:r>
              <a:rPr b="0" dirty="0"/>
              <a:t>for studies to detect </a:t>
            </a:r>
            <a:r>
              <a:rPr b="0" dirty="0" smtClean="0"/>
              <a:t>them</a:t>
            </a:r>
            <a:endParaRPr b="0" dirty="0"/>
          </a:p>
          <a:p>
            <a:pPr lvl="1">
              <a:spcBef>
                <a:spcPts val="400"/>
              </a:spcBef>
              <a:buClr>
                <a:schemeClr val="tx2"/>
              </a:buClr>
              <a:defRPr/>
            </a:pPr>
            <a:r>
              <a:rPr lang="en-US" b="0" dirty="0" smtClean="0"/>
              <a:t>Cost reductions greater than 5% across all patients are not seen in the literature</a:t>
            </a:r>
          </a:p>
          <a:p>
            <a:pPr lvl="1">
              <a:spcBef>
                <a:spcPts val="400"/>
              </a:spcBef>
              <a:buClr>
                <a:schemeClr val="tx2"/>
              </a:buClr>
              <a:defRPr/>
            </a:pPr>
            <a:r>
              <a:rPr lang="en-US" b="0" dirty="0" smtClean="0"/>
              <a:t>Because there is so much variation in costs, it is hard to distinguish effects of programs from noise</a:t>
            </a:r>
          </a:p>
          <a:p>
            <a:pPr lvl="1">
              <a:spcBef>
                <a:spcPts val="400"/>
              </a:spcBef>
              <a:buClr>
                <a:schemeClr val="tx2"/>
              </a:buClr>
              <a:defRPr/>
            </a:pPr>
            <a:r>
              <a:rPr lang="en-US" b="0" dirty="0" smtClean="0"/>
              <a:t>Same is true for service use</a:t>
            </a:r>
          </a:p>
          <a:p>
            <a:pPr>
              <a:spcBef>
                <a:spcPts val="2200"/>
              </a:spcBef>
              <a:buClr>
                <a:schemeClr val="tx2"/>
              </a:buClr>
              <a:defRPr/>
            </a:pPr>
            <a:r>
              <a:rPr b="0" dirty="0"/>
              <a:t>It is </a:t>
            </a:r>
            <a:r>
              <a:rPr b="0" dirty="0">
                <a:solidFill>
                  <a:srgbClr val="FF0000"/>
                </a:solidFill>
              </a:rPr>
              <a:t>easier to detect effects on cost among high-risk </a:t>
            </a:r>
            <a:r>
              <a:rPr b="0" dirty="0" smtClean="0">
                <a:solidFill>
                  <a:srgbClr val="FF0000"/>
                </a:solidFill>
              </a:rPr>
              <a:t>patients</a:t>
            </a:r>
            <a:endParaRPr b="0" dirty="0">
              <a:solidFill>
                <a:srgbClr val="FF0000"/>
              </a:solidFill>
            </a:endParaRPr>
          </a:p>
          <a:p>
            <a:pPr lvl="1">
              <a:spcBef>
                <a:spcPts val="400"/>
              </a:spcBef>
              <a:buClr>
                <a:schemeClr val="tx2"/>
              </a:buClr>
              <a:defRPr/>
            </a:pPr>
            <a:r>
              <a:rPr lang="en-US" b="0" dirty="0" smtClean="0"/>
              <a:t>There are better opportunities to reduce costs for chronically ill patients</a:t>
            </a:r>
          </a:p>
          <a:p>
            <a:pPr lvl="1">
              <a:spcBef>
                <a:spcPts val="400"/>
              </a:spcBef>
              <a:buClr>
                <a:schemeClr val="tx2"/>
              </a:buClr>
              <a:defRPr/>
            </a:pPr>
            <a:r>
              <a:rPr lang="en-US" b="0" dirty="0" smtClean="0"/>
              <a:t>There is less variation in costs in this subsample</a:t>
            </a:r>
            <a:endParaRPr lang="en-US" b="0" dirty="0">
              <a:solidFill>
                <a:srgbClr val="FF0000"/>
              </a:solidFill>
            </a:endParaRPr>
          </a:p>
        </p:txBody>
      </p:sp>
      <p:sp>
        <p:nvSpPr>
          <p:cNvPr id="3" name="Title 2"/>
          <p:cNvSpPr>
            <a:spLocks noGrp="1"/>
          </p:cNvSpPr>
          <p:nvPr>
            <p:ph type="title"/>
          </p:nvPr>
        </p:nvSpPr>
        <p:spPr>
          <a:xfrm>
            <a:off x="1533525" y="476250"/>
            <a:ext cx="8232775" cy="666750"/>
          </a:xfrm>
        </p:spPr>
        <p:txBody>
          <a:bodyPr/>
          <a:lstStyle/>
          <a:p>
            <a:pPr>
              <a:spcBef>
                <a:spcPts val="600"/>
              </a:spcBef>
              <a:defRPr/>
            </a:pPr>
            <a:r>
              <a:rPr lang="en-US" sz="3200" dirty="0" smtClean="0">
                <a:solidFill>
                  <a:schemeClr val="tx2"/>
                </a:solidFill>
              </a:rPr>
              <a:t>Use High-Risk Patients to Measure Costs</a:t>
            </a:r>
          </a:p>
        </p:txBody>
      </p:sp>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47</a:t>
            </a:fld>
            <a:endParaRPr lang="en-US" dirty="0">
              <a:latin typeface="+mn-l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876300" y="4646613"/>
            <a:ext cx="8839200" cy="1449387"/>
          </a:xfrm>
        </p:spPr>
        <p:txBody>
          <a:bodyPr/>
          <a:lstStyle/>
          <a:p>
            <a:pPr marL="569913" lvl="1" indent="9525">
              <a:spcBef>
                <a:spcPts val="600"/>
              </a:spcBef>
              <a:buFontTx/>
              <a:buNone/>
              <a:defRPr/>
            </a:pPr>
            <a:r>
              <a:rPr lang="en-US" sz="1550" b="0" i="1" dirty="0" smtClean="0">
                <a:solidFill>
                  <a:schemeClr val="tx2"/>
                </a:solidFill>
              </a:rPr>
              <a:t>Note: These are based on the small number of estimates of clustering and variation in the literature. Ask your evaluators to tailor these to your study context. </a:t>
            </a:r>
            <a:br>
              <a:rPr lang="en-US" sz="1550" b="0" i="1" dirty="0" smtClean="0">
                <a:solidFill>
                  <a:schemeClr val="tx2"/>
                </a:solidFill>
              </a:rPr>
            </a:br>
            <a:r>
              <a:rPr lang="en-US" sz="1550" b="0" i="1" dirty="0" smtClean="0">
                <a:solidFill>
                  <a:schemeClr val="tx2"/>
                </a:solidFill>
              </a:rPr>
              <a:t>Assumes an equal number of control practices.</a:t>
            </a:r>
          </a:p>
          <a:p>
            <a:pPr>
              <a:spcBef>
                <a:spcPts val="900"/>
              </a:spcBef>
              <a:buClr>
                <a:schemeClr val="tx2"/>
              </a:buClr>
              <a:defRPr/>
            </a:pPr>
            <a:r>
              <a:rPr sz="2000" b="0" dirty="0"/>
              <a:t>Detectable effects are similar for hospitalizations and even </a:t>
            </a:r>
            <a:br>
              <a:rPr sz="2000" b="0" dirty="0"/>
            </a:br>
            <a:r>
              <a:rPr sz="2000" b="0" dirty="0"/>
              <a:t>worse for bed </a:t>
            </a:r>
            <a:r>
              <a:rPr sz="2000" b="0" dirty="0" smtClean="0"/>
              <a:t>days</a:t>
            </a:r>
            <a:endParaRPr sz="2000" b="0" dirty="0">
              <a:solidFill>
                <a:srgbClr val="FF0000"/>
              </a:solidFill>
            </a:endParaRPr>
          </a:p>
        </p:txBody>
      </p:sp>
      <p:sp>
        <p:nvSpPr>
          <p:cNvPr id="3" name="Title 2"/>
          <p:cNvSpPr>
            <a:spLocks noGrp="1"/>
          </p:cNvSpPr>
          <p:nvPr>
            <p:ph type="title"/>
          </p:nvPr>
        </p:nvSpPr>
        <p:spPr>
          <a:xfrm>
            <a:off x="1425575" y="476250"/>
            <a:ext cx="8502650" cy="666750"/>
          </a:xfrm>
        </p:spPr>
        <p:txBody>
          <a:bodyPr/>
          <a:lstStyle/>
          <a:p>
            <a:pPr>
              <a:defRPr/>
            </a:pPr>
            <a:r>
              <a:rPr lang="en-US" sz="3000" dirty="0" smtClean="0">
                <a:solidFill>
                  <a:schemeClr val="tx2"/>
                </a:solidFill>
              </a:rPr>
              <a:t>Fewer Practices Are Needed to Detect Effects on Cost in Chronically Ill Patients</a:t>
            </a:r>
            <a:endParaRPr lang="en-US" sz="3000" dirty="0">
              <a:solidFill>
                <a:schemeClr val="tx2"/>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1721599808"/>
              </p:ext>
            </p:extLst>
          </p:nvPr>
        </p:nvGraphicFramePr>
        <p:xfrm>
          <a:off x="1790700" y="1676400"/>
          <a:ext cx="6477000" cy="2848538"/>
        </p:xfrm>
        <a:graphic>
          <a:graphicData uri="http://schemas.openxmlformats.org/drawingml/2006/table">
            <a:tbl>
              <a:tblPr firstRow="1" bandRow="1">
                <a:tableStyleId>{5C22544A-7EE6-4342-B048-85BDC9FD1C3A}</a:tableStyleId>
              </a:tblPr>
              <a:tblGrid>
                <a:gridCol w="1439332"/>
                <a:gridCol w="2221894"/>
                <a:gridCol w="2815774"/>
              </a:tblGrid>
              <a:tr h="304800">
                <a:tc rowSpan="2">
                  <a:txBody>
                    <a:bodyPr/>
                    <a:lstStyle/>
                    <a:p>
                      <a:r>
                        <a:rPr lang="en-US" sz="1700" dirty="0" smtClean="0">
                          <a:solidFill>
                            <a:schemeClr val="tx2"/>
                          </a:solidFill>
                        </a:rPr>
                        <a:t>Number of</a:t>
                      </a:r>
                      <a:r>
                        <a:rPr lang="en-US" sz="1700" baseline="0" dirty="0" smtClean="0">
                          <a:solidFill>
                            <a:schemeClr val="tx2"/>
                          </a:solidFill>
                        </a:rPr>
                        <a:t> Treatment Practices</a:t>
                      </a:r>
                      <a:endParaRPr lang="en-US" sz="1700" dirty="0">
                        <a:solidFill>
                          <a:schemeClr val="tx2"/>
                        </a:solidFill>
                      </a:endParaRPr>
                    </a:p>
                  </a:txBody>
                  <a:tcPr marL="102870" marR="102870" anchor="b">
                    <a:solidFill>
                      <a:schemeClr val="accent1">
                        <a:lumMod val="50000"/>
                      </a:schemeClr>
                    </a:solidFill>
                  </a:tcPr>
                </a:tc>
                <a:tc gridSpan="2">
                  <a:txBody>
                    <a:bodyPr/>
                    <a:lstStyle/>
                    <a:p>
                      <a:pPr algn="ctr"/>
                      <a:r>
                        <a:rPr lang="en-US" sz="1700" dirty="0" smtClean="0">
                          <a:solidFill>
                            <a:schemeClr val="tx2"/>
                          </a:solidFill>
                        </a:rPr>
                        <a:t>Minimum</a:t>
                      </a:r>
                      <a:r>
                        <a:rPr lang="en-US" sz="1700" baseline="0" dirty="0" smtClean="0">
                          <a:solidFill>
                            <a:schemeClr val="tx2"/>
                          </a:solidFill>
                        </a:rPr>
                        <a:t> Detectable Effect</a:t>
                      </a:r>
                      <a:endParaRPr lang="en-US" sz="1700" dirty="0">
                        <a:solidFill>
                          <a:schemeClr val="tx2"/>
                        </a:solidFill>
                      </a:endParaRPr>
                    </a:p>
                  </a:txBody>
                  <a:tcPr marL="102870" marR="102870" anchor="b">
                    <a:solidFill>
                      <a:schemeClr val="accent1">
                        <a:lumMod val="50000"/>
                      </a:schemeClr>
                    </a:solidFill>
                  </a:tcPr>
                </a:tc>
                <a:tc hMerge="1">
                  <a:txBody>
                    <a:bodyPr/>
                    <a:lstStyle/>
                    <a:p>
                      <a:endParaRPr lang="en-US" dirty="0"/>
                    </a:p>
                  </a:txBody>
                  <a:tcPr/>
                </a:tc>
              </a:tr>
              <a:tr h="411480">
                <a:tc vMerge="1">
                  <a:txBody>
                    <a:bodyPr/>
                    <a:lstStyle/>
                    <a:p>
                      <a:endParaRPr lang="en-US" dirty="0"/>
                    </a:p>
                  </a:txBody>
                  <a:tcPr/>
                </a:tc>
                <a:tc>
                  <a:txBody>
                    <a:bodyPr/>
                    <a:lstStyle/>
                    <a:p>
                      <a:pPr algn="ctr"/>
                      <a:r>
                        <a:rPr lang="en-US" sz="1700" b="1" dirty="0" smtClean="0"/>
                        <a:t>All</a:t>
                      </a:r>
                      <a:r>
                        <a:rPr lang="en-US" sz="1700" b="1" baseline="0" dirty="0" smtClean="0"/>
                        <a:t> Patients</a:t>
                      </a:r>
                      <a:endParaRPr lang="en-US" sz="1700" b="1" dirty="0"/>
                    </a:p>
                  </a:txBody>
                  <a:tcPr marL="102870" marR="102870" anchor="b"/>
                </a:tc>
                <a:tc>
                  <a:txBody>
                    <a:bodyPr/>
                    <a:lstStyle/>
                    <a:p>
                      <a:pPr algn="ctr"/>
                      <a:r>
                        <a:rPr lang="en-US" sz="1700" b="1" dirty="0" smtClean="0"/>
                        <a:t>Chronically Ill</a:t>
                      </a:r>
                      <a:r>
                        <a:rPr lang="en-US" sz="1700" b="1" baseline="0" dirty="0" smtClean="0"/>
                        <a:t> Patients</a:t>
                      </a:r>
                      <a:endParaRPr lang="en-US" sz="1700" b="1" dirty="0"/>
                    </a:p>
                  </a:txBody>
                  <a:tcPr marL="102870" marR="102870" anchor="b"/>
                </a:tc>
              </a:tr>
              <a:tr h="285511">
                <a:tc>
                  <a:txBody>
                    <a:bodyPr/>
                    <a:lstStyle/>
                    <a:p>
                      <a:r>
                        <a:rPr lang="en-US" sz="1700" b="1" dirty="0" smtClean="0"/>
                        <a:t>500</a:t>
                      </a:r>
                      <a:endParaRPr lang="en-US" sz="1700" b="1" dirty="0"/>
                    </a:p>
                  </a:txBody>
                  <a:tcPr marL="102870" marR="102870" marB="18288"/>
                </a:tc>
                <a:tc>
                  <a:txBody>
                    <a:bodyPr/>
                    <a:lstStyle/>
                    <a:p>
                      <a:pPr algn="ctr"/>
                      <a:r>
                        <a:rPr lang="en-US" sz="1700" b="1" dirty="0" smtClean="0"/>
                        <a:t>  9%</a:t>
                      </a:r>
                      <a:endParaRPr lang="en-US" sz="1700" b="1" dirty="0"/>
                    </a:p>
                  </a:txBody>
                  <a:tcPr marL="102870" marR="102870" marB="18288"/>
                </a:tc>
                <a:tc>
                  <a:txBody>
                    <a:bodyPr/>
                    <a:lstStyle/>
                    <a:p>
                      <a:pPr algn="ctr" defTabSz="914400"/>
                      <a:r>
                        <a:rPr lang="en-US" sz="1700" b="1" dirty="0" smtClean="0"/>
                        <a:t>  4%</a:t>
                      </a:r>
                      <a:endParaRPr lang="en-US" sz="1700" b="1" dirty="0"/>
                    </a:p>
                  </a:txBody>
                  <a:tcPr marL="102870" marR="102870" marB="18288"/>
                </a:tc>
              </a:tr>
              <a:tr h="163591">
                <a:tc>
                  <a:txBody>
                    <a:bodyPr/>
                    <a:lstStyle/>
                    <a:p>
                      <a:r>
                        <a:rPr lang="en-US" sz="1700" b="1" dirty="0" smtClean="0"/>
                        <a:t>200</a:t>
                      </a:r>
                      <a:endParaRPr lang="en-US" sz="1700" b="1" dirty="0"/>
                    </a:p>
                  </a:txBody>
                  <a:tcPr marL="102870" marR="102870" marB="18288"/>
                </a:tc>
                <a:tc>
                  <a:txBody>
                    <a:bodyPr/>
                    <a:lstStyle/>
                    <a:p>
                      <a:pPr algn="ctr"/>
                      <a:r>
                        <a:rPr lang="en-US" sz="1700" b="1" dirty="0" smtClean="0"/>
                        <a:t>14%</a:t>
                      </a:r>
                      <a:endParaRPr lang="en-US" sz="1700" b="1" dirty="0"/>
                    </a:p>
                  </a:txBody>
                  <a:tcPr marL="102870" marR="102870" marB="18288"/>
                </a:tc>
                <a:tc>
                  <a:txBody>
                    <a:bodyPr/>
                    <a:lstStyle/>
                    <a:p>
                      <a:pPr algn="ctr"/>
                      <a:r>
                        <a:rPr lang="en-US" sz="1700" b="1" dirty="0" smtClean="0"/>
                        <a:t>  6%</a:t>
                      </a:r>
                      <a:endParaRPr lang="en-US" sz="1700" b="1" dirty="0"/>
                    </a:p>
                  </a:txBody>
                  <a:tcPr marL="102870" marR="102870" marB="18288"/>
                </a:tc>
              </a:tr>
              <a:tr h="270271">
                <a:tc>
                  <a:txBody>
                    <a:bodyPr/>
                    <a:lstStyle/>
                    <a:p>
                      <a:r>
                        <a:rPr lang="en-US" sz="1700" b="1" dirty="0" smtClean="0"/>
                        <a:t>100</a:t>
                      </a:r>
                      <a:endParaRPr lang="en-US" sz="1700" b="1" dirty="0"/>
                    </a:p>
                  </a:txBody>
                  <a:tcPr marL="102870" marR="102870" marB="18288"/>
                </a:tc>
                <a:tc>
                  <a:txBody>
                    <a:bodyPr/>
                    <a:lstStyle/>
                    <a:p>
                      <a:pPr algn="ctr"/>
                      <a:r>
                        <a:rPr lang="en-US" sz="1700" b="1" dirty="0" smtClean="0"/>
                        <a:t>20%</a:t>
                      </a:r>
                      <a:endParaRPr lang="en-US" sz="1700" b="1" dirty="0"/>
                    </a:p>
                  </a:txBody>
                  <a:tcPr marL="102870" marR="102870" marB="18288"/>
                </a:tc>
                <a:tc>
                  <a:txBody>
                    <a:bodyPr/>
                    <a:lstStyle/>
                    <a:p>
                      <a:pPr algn="ctr"/>
                      <a:r>
                        <a:rPr lang="en-US" sz="1700" b="1" dirty="0" smtClean="0"/>
                        <a:t>  9%</a:t>
                      </a:r>
                      <a:endParaRPr lang="en-US" sz="1700" b="1" dirty="0"/>
                    </a:p>
                  </a:txBody>
                  <a:tcPr marL="102870" marR="102870" marB="18288"/>
                </a:tc>
              </a:tr>
              <a:tr h="148351">
                <a:tc>
                  <a:txBody>
                    <a:bodyPr/>
                    <a:lstStyle/>
                    <a:p>
                      <a:r>
                        <a:rPr lang="en-US" sz="1700" b="1" dirty="0" smtClean="0"/>
                        <a:t>  50</a:t>
                      </a:r>
                      <a:endParaRPr lang="en-US" sz="1700" b="1" dirty="0"/>
                    </a:p>
                  </a:txBody>
                  <a:tcPr marL="102870" marR="102870" marB="18288"/>
                </a:tc>
                <a:tc>
                  <a:txBody>
                    <a:bodyPr/>
                    <a:lstStyle/>
                    <a:p>
                      <a:pPr algn="ctr"/>
                      <a:r>
                        <a:rPr lang="en-US" sz="1700" b="1" dirty="0" smtClean="0"/>
                        <a:t>28%</a:t>
                      </a:r>
                      <a:endParaRPr lang="en-US" sz="1700" b="1" dirty="0"/>
                    </a:p>
                  </a:txBody>
                  <a:tcPr marL="102870" marR="102870" marB="18288"/>
                </a:tc>
                <a:tc>
                  <a:txBody>
                    <a:bodyPr/>
                    <a:lstStyle/>
                    <a:p>
                      <a:pPr algn="ctr"/>
                      <a:r>
                        <a:rPr lang="en-US" sz="1700" b="1" dirty="0" smtClean="0"/>
                        <a:t>13%</a:t>
                      </a:r>
                      <a:endParaRPr lang="en-US" sz="1700" b="1" dirty="0"/>
                    </a:p>
                  </a:txBody>
                  <a:tcPr marL="102870" marR="102870" marB="18288"/>
                </a:tc>
              </a:tr>
              <a:tr h="255031">
                <a:tc>
                  <a:txBody>
                    <a:bodyPr/>
                    <a:lstStyle/>
                    <a:p>
                      <a:r>
                        <a:rPr lang="en-US" sz="1700" b="1" dirty="0" smtClean="0"/>
                        <a:t>  20</a:t>
                      </a:r>
                      <a:endParaRPr lang="en-US" sz="1700" b="1" dirty="0"/>
                    </a:p>
                  </a:txBody>
                  <a:tcPr marL="102870" marR="102870" marB="18288"/>
                </a:tc>
                <a:tc>
                  <a:txBody>
                    <a:bodyPr/>
                    <a:lstStyle/>
                    <a:p>
                      <a:pPr algn="ctr"/>
                      <a:r>
                        <a:rPr lang="en-US" sz="1700" b="1" dirty="0" smtClean="0"/>
                        <a:t>45%</a:t>
                      </a:r>
                      <a:endParaRPr lang="en-US" sz="1700" b="1" dirty="0"/>
                    </a:p>
                  </a:txBody>
                  <a:tcPr marL="102870" marR="102870" marB="18288"/>
                </a:tc>
                <a:tc>
                  <a:txBody>
                    <a:bodyPr/>
                    <a:lstStyle/>
                    <a:p>
                      <a:pPr algn="ctr"/>
                      <a:r>
                        <a:rPr lang="en-US" sz="1700" b="1" dirty="0" smtClean="0"/>
                        <a:t>20%</a:t>
                      </a:r>
                      <a:endParaRPr lang="en-US" sz="1700" b="1" dirty="0"/>
                    </a:p>
                  </a:txBody>
                  <a:tcPr marL="102870" marR="102870" marB="18288"/>
                </a:tc>
              </a:tr>
              <a:tr h="364418">
                <a:tc>
                  <a:txBody>
                    <a:bodyPr/>
                    <a:lstStyle/>
                    <a:p>
                      <a:r>
                        <a:rPr lang="en-US" sz="1700" b="1" dirty="0" smtClean="0"/>
                        <a:t>  10</a:t>
                      </a:r>
                      <a:endParaRPr lang="en-US" sz="1700" b="1" dirty="0"/>
                    </a:p>
                  </a:txBody>
                  <a:tcPr marL="102870" marR="102870" marB="18288"/>
                </a:tc>
                <a:tc>
                  <a:txBody>
                    <a:bodyPr/>
                    <a:lstStyle/>
                    <a:p>
                      <a:pPr algn="ctr"/>
                      <a:r>
                        <a:rPr lang="en-US" sz="1700" b="1" dirty="0" smtClean="0"/>
                        <a:t>66%</a:t>
                      </a:r>
                      <a:endParaRPr lang="en-US" sz="1700" b="1" dirty="0"/>
                    </a:p>
                  </a:txBody>
                  <a:tcPr marL="102870" marR="102870" marB="18288"/>
                </a:tc>
                <a:tc>
                  <a:txBody>
                    <a:bodyPr/>
                    <a:lstStyle/>
                    <a:p>
                      <a:pPr algn="ctr"/>
                      <a:r>
                        <a:rPr lang="en-US" sz="1700" b="1" dirty="0" smtClean="0"/>
                        <a:t>30%</a:t>
                      </a:r>
                      <a:endParaRPr lang="en-US" sz="1700" b="1" dirty="0"/>
                    </a:p>
                  </a:txBody>
                  <a:tcPr marL="102870" marR="102870" marB="18288"/>
                </a:tc>
              </a:tr>
            </a:tbl>
          </a:graphicData>
        </a:graphic>
      </p:graphicFrame>
      <p:sp>
        <p:nvSpPr>
          <p:cNvPr id="8"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48</a:t>
            </a:fld>
            <a:endParaRPr lang="en-US" dirty="0">
              <a:latin typeface="+mn-l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47700" y="1676400"/>
            <a:ext cx="9194800" cy="4656138"/>
          </a:xfrm>
        </p:spPr>
        <p:txBody>
          <a:bodyPr/>
          <a:lstStyle/>
          <a:p>
            <a:pPr>
              <a:buClr>
                <a:schemeClr val="tx2"/>
              </a:buClr>
              <a:defRPr/>
            </a:pPr>
            <a:r>
              <a:rPr sz="2800" b="0" dirty="0"/>
              <a:t>For quality of care and satisfaction outcomes:</a:t>
            </a:r>
          </a:p>
          <a:p>
            <a:pPr lvl="1">
              <a:spcBef>
                <a:spcPts val="1200"/>
              </a:spcBef>
              <a:buClr>
                <a:schemeClr val="tx2"/>
              </a:buClr>
              <a:defRPr/>
            </a:pPr>
            <a:r>
              <a:rPr lang="en-US" b="0" dirty="0" smtClean="0"/>
              <a:t>There is much less variation in measures that take on a limited number of values (typically true of survey items, quality indicators)</a:t>
            </a:r>
          </a:p>
          <a:p>
            <a:pPr lvl="1">
              <a:spcBef>
                <a:spcPts val="1200"/>
              </a:spcBef>
              <a:buClr>
                <a:schemeClr val="tx2"/>
              </a:buClr>
              <a:defRPr/>
            </a:pPr>
            <a:r>
              <a:rPr lang="en-US" b="0" dirty="0" smtClean="0"/>
              <a:t>It is plausible to alter these outcomes for all patients</a:t>
            </a:r>
          </a:p>
          <a:p>
            <a:pPr lvl="1">
              <a:spcBef>
                <a:spcPts val="1200"/>
              </a:spcBef>
              <a:buClr>
                <a:schemeClr val="tx2"/>
              </a:buClr>
              <a:defRPr/>
            </a:pPr>
            <a:r>
              <a:rPr lang="en-US" b="0" dirty="0" smtClean="0"/>
              <a:t>With 10 treatment practices, it is possible to detect a roughly 25% change, equivalent to moving the mean from 50% to 63%</a:t>
            </a:r>
          </a:p>
          <a:p>
            <a:pPr lvl="1">
              <a:spcBef>
                <a:spcPts val="1200"/>
              </a:spcBef>
              <a:buClr>
                <a:schemeClr val="tx2"/>
              </a:buClr>
              <a:defRPr/>
            </a:pPr>
            <a:r>
              <a:rPr lang="en-US" b="0" dirty="0" smtClean="0"/>
              <a:t>With 20 treatment practices, it is possible to detect effects of moving the mean from 50% to 57%</a:t>
            </a:r>
          </a:p>
          <a:p>
            <a:pPr lvl="1">
              <a:spcBef>
                <a:spcPts val="1200"/>
              </a:spcBef>
              <a:buClr>
                <a:schemeClr val="tx2"/>
              </a:buClr>
              <a:defRPr/>
            </a:pPr>
            <a:r>
              <a:rPr lang="en-US" b="0" dirty="0" smtClean="0"/>
              <a:t>Can measure these outcomes for all patients, but only need to include a fraction of patients at each practice for evaluation</a:t>
            </a:r>
          </a:p>
        </p:txBody>
      </p:sp>
      <p:sp>
        <p:nvSpPr>
          <p:cNvPr id="3" name="Title 2"/>
          <p:cNvSpPr>
            <a:spLocks noGrp="1"/>
          </p:cNvSpPr>
          <p:nvPr>
            <p:ph type="title"/>
          </p:nvPr>
        </p:nvSpPr>
        <p:spPr>
          <a:xfrm>
            <a:off x="1485900" y="0"/>
            <a:ext cx="8321675" cy="1143000"/>
          </a:xfrm>
        </p:spPr>
        <p:txBody>
          <a:bodyPr/>
          <a:lstStyle/>
          <a:p>
            <a:pPr>
              <a:defRPr/>
            </a:pPr>
            <a:r>
              <a:rPr lang="en-US" sz="3200" dirty="0" smtClean="0">
                <a:solidFill>
                  <a:schemeClr val="tx2"/>
                </a:solidFill>
              </a:rPr>
              <a:t>Use All Patients to Assess Quality </a:t>
            </a:r>
            <a:br>
              <a:rPr lang="en-US" sz="3200" dirty="0" smtClean="0">
                <a:solidFill>
                  <a:schemeClr val="tx2"/>
                </a:solidFill>
              </a:rPr>
            </a:br>
            <a:r>
              <a:rPr lang="en-US" sz="3200" dirty="0" smtClean="0">
                <a:solidFill>
                  <a:schemeClr val="tx2"/>
                </a:solidFill>
              </a:rPr>
              <a:t>of Care and Experience</a:t>
            </a:r>
            <a:endParaRPr lang="en-US" sz="3200" dirty="0">
              <a:solidFill>
                <a:schemeClr val="tx2"/>
              </a:solidFill>
            </a:endParaRPr>
          </a:p>
        </p:txBody>
      </p:sp>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49</a:t>
            </a:fld>
            <a:endParaRPr lang="en-US" dirty="0">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9618" name="Rectangle 2"/>
          <p:cNvSpPr>
            <a:spLocks noGrp="1" noChangeArrowheads="1"/>
          </p:cNvSpPr>
          <p:nvPr>
            <p:ph type="title"/>
          </p:nvPr>
        </p:nvSpPr>
        <p:spPr>
          <a:xfrm>
            <a:off x="1535113" y="328468"/>
            <a:ext cx="8229600" cy="814532"/>
          </a:xfrm>
        </p:spPr>
        <p:txBody>
          <a:bodyPr/>
          <a:lstStyle/>
          <a:p>
            <a:pPr>
              <a:defRPr/>
            </a:pPr>
            <a:r>
              <a:rPr lang="en-US" sz="3200" dirty="0" smtClean="0"/>
              <a:t>The Patient-Centered Medical Home</a:t>
            </a:r>
            <a:endParaRPr lang="en-US" sz="3200" dirty="0"/>
          </a:p>
        </p:txBody>
      </p:sp>
      <p:sp>
        <p:nvSpPr>
          <p:cNvPr id="1519619" name="Rectangle 3"/>
          <p:cNvSpPr>
            <a:spLocks noGrp="1" noChangeArrowheads="1"/>
          </p:cNvSpPr>
          <p:nvPr>
            <p:ph type="body" idx="1"/>
          </p:nvPr>
        </p:nvSpPr>
        <p:spPr>
          <a:xfrm>
            <a:off x="704088" y="1676400"/>
            <a:ext cx="8992196" cy="4724400"/>
          </a:xfrm>
        </p:spPr>
        <p:txBody>
          <a:bodyPr/>
          <a:lstStyle/>
          <a:p>
            <a:pPr>
              <a:spcAft>
                <a:spcPts val="600"/>
              </a:spcAft>
              <a:defRPr/>
            </a:pPr>
            <a:r>
              <a:rPr lang="en-US" sz="2800" dirty="0" smtClean="0"/>
              <a:t>A model </a:t>
            </a:r>
            <a:r>
              <a:rPr lang="en-US" sz="2800" dirty="0"/>
              <a:t>of primary </a:t>
            </a:r>
            <a:r>
              <a:rPr lang="en-US" sz="2800" dirty="0" smtClean="0"/>
              <a:t>care delivery </a:t>
            </a:r>
            <a:r>
              <a:rPr lang="en-US" sz="2800" dirty="0"/>
              <a:t>that is: </a:t>
            </a:r>
            <a:endParaRPr lang="en-US" sz="2800" i="1" dirty="0"/>
          </a:p>
          <a:p>
            <a:pPr lvl="1">
              <a:lnSpc>
                <a:spcPct val="70000"/>
              </a:lnSpc>
              <a:spcBef>
                <a:spcPts val="1000"/>
              </a:spcBef>
              <a:spcAft>
                <a:spcPts val="0"/>
              </a:spcAft>
              <a:defRPr/>
            </a:pPr>
            <a:r>
              <a:rPr lang="en-US" sz="2400" i="1" dirty="0" smtClean="0"/>
              <a:t>Patient-centered</a:t>
            </a:r>
            <a:endParaRPr lang="en-US" sz="2400" i="1" dirty="0"/>
          </a:p>
          <a:p>
            <a:pPr lvl="1">
              <a:lnSpc>
                <a:spcPct val="70000"/>
              </a:lnSpc>
              <a:spcBef>
                <a:spcPts val="1000"/>
              </a:spcBef>
              <a:spcAft>
                <a:spcPts val="0"/>
              </a:spcAft>
              <a:defRPr/>
            </a:pPr>
            <a:r>
              <a:rPr lang="en-US" sz="2400" i="1" dirty="0"/>
              <a:t>Comprehensive</a:t>
            </a:r>
          </a:p>
          <a:p>
            <a:pPr lvl="1">
              <a:lnSpc>
                <a:spcPct val="70000"/>
              </a:lnSpc>
              <a:spcBef>
                <a:spcPts val="1000"/>
              </a:spcBef>
              <a:spcAft>
                <a:spcPts val="0"/>
              </a:spcAft>
              <a:defRPr/>
            </a:pPr>
            <a:r>
              <a:rPr lang="en-US" sz="2400" i="1" dirty="0"/>
              <a:t>Coordinated</a:t>
            </a:r>
          </a:p>
          <a:p>
            <a:pPr lvl="1">
              <a:lnSpc>
                <a:spcPct val="70000"/>
              </a:lnSpc>
              <a:spcBef>
                <a:spcPts val="1000"/>
              </a:spcBef>
              <a:spcAft>
                <a:spcPts val="0"/>
              </a:spcAft>
              <a:defRPr/>
            </a:pPr>
            <a:r>
              <a:rPr lang="en-US" sz="2400" i="1" dirty="0" smtClean="0"/>
              <a:t>Accessible</a:t>
            </a:r>
            <a:endParaRPr lang="en-US" sz="2400" i="1" dirty="0"/>
          </a:p>
          <a:p>
            <a:pPr lvl="1">
              <a:spcBef>
                <a:spcPts val="1000"/>
              </a:spcBef>
              <a:spcAft>
                <a:spcPts val="0"/>
              </a:spcAft>
              <a:defRPr/>
            </a:pPr>
            <a:r>
              <a:rPr lang="en-US" sz="2400" i="1" dirty="0"/>
              <a:t>Continuously improved through a systems-based approach to quality </a:t>
            </a:r>
            <a:r>
              <a:rPr lang="en-US" sz="2400" i="1" dirty="0" smtClean="0"/>
              <a:t>and safety</a:t>
            </a:r>
          </a:p>
          <a:p>
            <a:pPr lvl="1">
              <a:spcBef>
                <a:spcPts val="1400"/>
              </a:spcBef>
              <a:spcAft>
                <a:spcPts val="0"/>
              </a:spcAft>
              <a:defRPr/>
            </a:pPr>
            <a:r>
              <a:rPr lang="en-US" sz="2400" i="1" dirty="0" smtClean="0"/>
              <a:t>Supported by health IT, workforce development, and payment reform</a:t>
            </a:r>
          </a:p>
          <a:p>
            <a:pPr marL="579438" lvl="1" indent="0" algn="r">
              <a:spcBef>
                <a:spcPts val="1400"/>
              </a:spcBef>
              <a:spcAft>
                <a:spcPts val="0"/>
              </a:spcAft>
              <a:buNone/>
              <a:defRPr/>
            </a:pPr>
            <a:r>
              <a:rPr lang="en-US" sz="1800" b="1" dirty="0">
                <a:effectLst>
                  <a:outerShdw blurRad="38100" dist="38100" dir="2700000" algn="tl">
                    <a:srgbClr val="000000">
                      <a:alpha val="43137"/>
                    </a:srgbClr>
                  </a:outerShdw>
                </a:effectLst>
                <a:latin typeface="Arial" pitchFamily="34" charset="0"/>
                <a:cs typeface="Arial" pitchFamily="34" charset="0"/>
              </a:rPr>
              <a:t>AHRQ PCMH Definition: </a:t>
            </a:r>
            <a:r>
              <a:rPr lang="en-US" sz="1800" b="1" dirty="0" smtClean="0">
                <a:effectLst>
                  <a:outerShdw blurRad="38100" dist="38100" dir="2700000" algn="tl">
                    <a:srgbClr val="000000">
                      <a:alpha val="43137"/>
                    </a:srgbClr>
                  </a:outerShdw>
                </a:effectLst>
                <a:latin typeface="Arial" pitchFamily="34" charset="0"/>
                <a:cs typeface="Arial" pitchFamily="34" charset="0"/>
                <a:hlinkClick r:id="rId2"/>
              </a:rPr>
              <a:t>http://www.pcmh.ahrq.gov</a:t>
            </a:r>
            <a:r>
              <a:rPr lang="en-US" sz="1800" b="1" dirty="0" smtClean="0">
                <a:effectLst>
                  <a:outerShdw blurRad="38100" dist="38100" dir="2700000" algn="tl">
                    <a:srgbClr val="000000">
                      <a:alpha val="43137"/>
                    </a:srgbClr>
                  </a:outerShdw>
                </a:effectLst>
                <a:latin typeface="Arial" pitchFamily="34" charset="0"/>
                <a:cs typeface="Arial" pitchFamily="34" charset="0"/>
              </a:rPr>
              <a:t> </a:t>
            </a:r>
            <a:endParaRPr lang="en-US" sz="1800" b="1" dirty="0">
              <a:effectLst>
                <a:outerShdw blurRad="38100" dist="38100" dir="2700000" algn="tl">
                  <a:srgbClr val="000000">
                    <a:alpha val="43137"/>
                  </a:srgbClr>
                </a:outerShdw>
              </a:effectLst>
              <a:latin typeface="Arial" pitchFamily="34" charset="0"/>
              <a:cs typeface="Arial" pitchFamily="34" charset="0"/>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5</a:t>
            </a:fld>
            <a:endParaRPr lang="en-US" dirty="0">
              <a:latin typeface="+mn-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495300" y="1728216"/>
            <a:ext cx="9420226" cy="2044700"/>
          </a:xfrm>
        </p:spPr>
        <p:txBody>
          <a:bodyPr/>
          <a:lstStyle/>
          <a:p>
            <a:pPr marL="0" indent="0">
              <a:buClr>
                <a:schemeClr val="tx2"/>
              </a:buClr>
              <a:buNone/>
              <a:defRPr/>
            </a:pPr>
            <a:r>
              <a:rPr lang="en-US" b="0" dirty="0">
                <a:solidFill>
                  <a:srgbClr val="FF0000"/>
                </a:solidFill>
              </a:rPr>
              <a:t>Save money</a:t>
            </a:r>
            <a:r>
              <a:rPr lang="en-US" b="0" dirty="0">
                <a:solidFill>
                  <a:srgbClr val="FF4747"/>
                </a:solidFill>
              </a:rPr>
              <a:t>.</a:t>
            </a:r>
            <a:r>
              <a:rPr lang="en-US" b="0" dirty="0"/>
              <a:t> If including more patients per practice increases data collection costs, it might be worth sampling 100 of the patients in each practice (or even fewer, depending on the outcome). Gathering data from more patients doesn’t improve the chance of detecting effects of a given size</a:t>
            </a:r>
            <a:r>
              <a:rPr lang="en-US" b="0" dirty="0" smtClean="0"/>
              <a:t>.</a:t>
            </a:r>
            <a:endParaRPr lang="en-US" b="0" dirty="0"/>
          </a:p>
        </p:txBody>
      </p:sp>
      <p:sp>
        <p:nvSpPr>
          <p:cNvPr id="3" name="Title 2"/>
          <p:cNvSpPr>
            <a:spLocks noGrp="1"/>
          </p:cNvSpPr>
          <p:nvPr>
            <p:ph type="title"/>
          </p:nvPr>
        </p:nvSpPr>
        <p:spPr>
          <a:xfrm>
            <a:off x="1333500" y="152400"/>
            <a:ext cx="8610600" cy="990600"/>
          </a:xfrm>
        </p:spPr>
        <p:txBody>
          <a:bodyPr/>
          <a:lstStyle/>
          <a:p>
            <a:r>
              <a:rPr lang="en-US" sz="3000" dirty="0" smtClean="0">
                <a:solidFill>
                  <a:srgbClr val="FFFF66"/>
                </a:solidFill>
              </a:rPr>
              <a:t>Rethink the Number of Patients from Whom Data Are Collected for Key Outcomes</a:t>
            </a:r>
            <a:endParaRPr lang="en-US" sz="3000" dirty="0">
              <a:solidFill>
                <a:srgbClr val="FFFF66"/>
              </a:solidFill>
            </a:endParaRPr>
          </a:p>
        </p:txBody>
      </p:sp>
      <p:sp>
        <p:nvSpPr>
          <p:cNvPr id="5"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50</a:t>
            </a:fld>
            <a:endParaRPr lang="en-US" dirty="0">
              <a:latin typeface="+mn-lt"/>
            </a:endParaRPr>
          </a:p>
        </p:txBody>
      </p:sp>
      <p:pic>
        <p:nvPicPr>
          <p:cNvPr id="13" name="Picture 12" descr="pile of money"/>
          <p:cNvPicPr>
            <a:picLocks noChangeAspect="1"/>
          </p:cNvPicPr>
          <p:nvPr/>
        </p:nvPicPr>
        <p:blipFill>
          <a:blip r:embed="rId2" cstate="print"/>
          <a:srcRect t="15738"/>
          <a:stretch>
            <a:fillRect/>
          </a:stretch>
        </p:blipFill>
        <p:spPr>
          <a:xfrm>
            <a:off x="2324100" y="3480237"/>
            <a:ext cx="5181600" cy="290497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728216"/>
            <a:ext cx="9052112" cy="4102474"/>
          </a:xfrm>
        </p:spPr>
        <p:txBody>
          <a:bodyPr/>
          <a:lstStyle/>
          <a:p>
            <a:r>
              <a:rPr lang="en-US" b="0" dirty="0" smtClean="0"/>
              <a:t>Focus </a:t>
            </a:r>
            <a:r>
              <a:rPr lang="en-US" b="0" dirty="0"/>
              <a:t>evaluations on quality, cost, and </a:t>
            </a:r>
            <a:r>
              <a:rPr lang="en-US" b="0" dirty="0" smtClean="0"/>
              <a:t>experience</a:t>
            </a:r>
          </a:p>
          <a:p>
            <a:pPr>
              <a:spcBef>
                <a:spcPts val="1200"/>
              </a:spcBef>
            </a:pPr>
            <a:r>
              <a:rPr lang="en-US" b="0" dirty="0" smtClean="0"/>
              <a:t>Include </a:t>
            </a:r>
            <a:r>
              <a:rPr lang="en-US" b="0" dirty="0"/>
              <a:t>comparison </a:t>
            </a:r>
            <a:r>
              <a:rPr lang="en-US" b="0" dirty="0" smtClean="0"/>
              <a:t>practices that are comparable at baseline</a:t>
            </a:r>
          </a:p>
          <a:p>
            <a:pPr>
              <a:spcBef>
                <a:spcPts val="1200"/>
              </a:spcBef>
            </a:pPr>
            <a:r>
              <a:rPr lang="en-US" b="0" dirty="0" smtClean="0"/>
              <a:t>Recognize </a:t>
            </a:r>
            <a:r>
              <a:rPr lang="en-US" b="0" dirty="0"/>
              <a:t>that the PCMH is a practice-level intervention and account for </a:t>
            </a:r>
            <a:r>
              <a:rPr lang="en-US" b="0" dirty="0" smtClean="0"/>
              <a:t>clustering</a:t>
            </a:r>
          </a:p>
          <a:p>
            <a:pPr>
              <a:spcBef>
                <a:spcPts val="1200"/>
              </a:spcBef>
            </a:pPr>
            <a:r>
              <a:rPr lang="en-US" b="0" dirty="0" smtClean="0"/>
              <a:t>Include </a:t>
            </a:r>
            <a:r>
              <a:rPr lang="en-US" b="0" dirty="0"/>
              <a:t>as many intervention practices as </a:t>
            </a:r>
            <a:r>
              <a:rPr lang="en-US" b="0" dirty="0" smtClean="0"/>
              <a:t>possible</a:t>
            </a:r>
          </a:p>
          <a:p>
            <a:pPr>
              <a:spcBef>
                <a:spcPts val="1200"/>
              </a:spcBef>
            </a:pPr>
            <a:r>
              <a:rPr lang="en-US" b="0" dirty="0" smtClean="0"/>
              <a:t>Be </a:t>
            </a:r>
            <a:r>
              <a:rPr lang="en-US" b="0" dirty="0"/>
              <a:t>strategic in identifying the right samples of patients to answer each evaluation </a:t>
            </a:r>
            <a:r>
              <a:rPr lang="en-US" b="0" dirty="0" smtClean="0"/>
              <a:t>question</a:t>
            </a:r>
          </a:p>
          <a:p>
            <a:pPr>
              <a:spcBef>
                <a:spcPts val="1200"/>
              </a:spcBef>
            </a:pPr>
            <a:r>
              <a:rPr lang="en-US" b="0" dirty="0" smtClean="0"/>
              <a:t>Rethink </a:t>
            </a:r>
            <a:r>
              <a:rPr lang="en-US" b="0" dirty="0"/>
              <a:t>the number of patients from whom data are collected to answer key evaluation </a:t>
            </a:r>
            <a:r>
              <a:rPr lang="en-US" b="0" dirty="0" smtClean="0"/>
              <a:t>questions</a:t>
            </a:r>
            <a:endParaRPr lang="en-US" b="0" dirty="0"/>
          </a:p>
        </p:txBody>
      </p:sp>
      <p:sp>
        <p:nvSpPr>
          <p:cNvPr id="3" name="Title 2"/>
          <p:cNvSpPr>
            <a:spLocks noGrp="1"/>
          </p:cNvSpPr>
          <p:nvPr>
            <p:ph type="title"/>
          </p:nvPr>
        </p:nvSpPr>
        <p:spPr>
          <a:xfrm>
            <a:off x="1489730" y="475488"/>
            <a:ext cx="8320366" cy="667512"/>
          </a:xfrm>
        </p:spPr>
        <p:txBody>
          <a:bodyPr/>
          <a:lstStyle/>
          <a:p>
            <a:r>
              <a:rPr lang="en-US" sz="3200" dirty="0" smtClean="0">
                <a:solidFill>
                  <a:srgbClr val="FFFF66"/>
                </a:solidFill>
              </a:rPr>
              <a:t>Summary:  How Can We Learn More	</a:t>
            </a:r>
            <a:endParaRPr lang="en-US" sz="3200" dirty="0">
              <a:solidFill>
                <a:srgbClr val="FFFF66"/>
              </a:solidFill>
            </a:endParaRP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51</a:t>
            </a:fld>
            <a:endParaRPr lang="en-US" dirty="0">
              <a:latin typeface="+mn-l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664208"/>
            <a:ext cx="8290112" cy="3873874"/>
          </a:xfrm>
        </p:spPr>
        <p:txBody>
          <a:bodyPr/>
          <a:lstStyle/>
          <a:p>
            <a:pPr lvl="0"/>
            <a:r>
              <a:rPr lang="en-US" sz="2800" b="0" dirty="0" smtClean="0"/>
              <a:t>Primary </a:t>
            </a:r>
            <a:r>
              <a:rPr lang="en-US" sz="2800" b="0" dirty="0"/>
              <a:t>Care Medical Home</a:t>
            </a:r>
          </a:p>
          <a:p>
            <a:pPr lvl="0">
              <a:spcBef>
                <a:spcPts val="1800"/>
              </a:spcBef>
            </a:pPr>
            <a:r>
              <a:rPr lang="en-US" sz="2800" b="0" dirty="0"/>
              <a:t>Transforming Primary Care</a:t>
            </a:r>
          </a:p>
          <a:p>
            <a:pPr lvl="0">
              <a:spcBef>
                <a:spcPts val="1800"/>
              </a:spcBef>
            </a:pPr>
            <a:r>
              <a:rPr lang="en-US" sz="2800" b="0" dirty="0"/>
              <a:t>Improving the Quality, Safety, Efficiency, and Effectiveness of U.S. Health </a:t>
            </a:r>
            <a:r>
              <a:rPr lang="en-US" sz="2800" b="0" dirty="0" smtClean="0"/>
              <a:t>Care</a:t>
            </a:r>
            <a:endParaRPr lang="en-US" sz="2800" b="0" dirty="0"/>
          </a:p>
          <a:p>
            <a:endParaRPr lang="en-US" sz="2800" b="0" dirty="0"/>
          </a:p>
        </p:txBody>
      </p:sp>
      <p:sp>
        <p:nvSpPr>
          <p:cNvPr id="3" name="Title 2"/>
          <p:cNvSpPr>
            <a:spLocks noGrp="1"/>
          </p:cNvSpPr>
          <p:nvPr>
            <p:ph type="title"/>
          </p:nvPr>
        </p:nvSpPr>
        <p:spPr>
          <a:xfrm>
            <a:off x="1714500" y="170688"/>
            <a:ext cx="7863166" cy="972312"/>
          </a:xfrm>
        </p:spPr>
        <p:txBody>
          <a:bodyPr/>
          <a:lstStyle/>
          <a:p>
            <a:r>
              <a:rPr lang="en-US" sz="3200" dirty="0" smtClean="0">
                <a:solidFill>
                  <a:srgbClr val="FFFF66"/>
                </a:solidFill>
              </a:rPr>
              <a:t>Visit PCMH.AHRQ.GOV for </a:t>
            </a:r>
            <a:br>
              <a:rPr lang="en-US" sz="3200" dirty="0" smtClean="0">
                <a:solidFill>
                  <a:srgbClr val="FFFF66"/>
                </a:solidFill>
              </a:rPr>
            </a:br>
            <a:r>
              <a:rPr lang="en-US" sz="3200" dirty="0" smtClean="0">
                <a:solidFill>
                  <a:srgbClr val="FFFF66"/>
                </a:solidFill>
              </a:rPr>
              <a:t>Evidence-Based Resources</a:t>
            </a:r>
            <a:endParaRPr lang="en-US" sz="3200" dirty="0">
              <a:solidFill>
                <a:srgbClr val="FFFF66"/>
              </a:solidFill>
            </a:endParaRP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52</a:t>
            </a:fld>
            <a:endParaRPr lang="en-US" dirty="0">
              <a:latin typeface="+mn-l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728216"/>
            <a:ext cx="9144000" cy="4102474"/>
          </a:xfrm>
        </p:spPr>
        <p:txBody>
          <a:bodyPr/>
          <a:lstStyle/>
          <a:p>
            <a:r>
              <a:rPr lang="en-US" b="0" dirty="0" smtClean="0"/>
              <a:t>Roles </a:t>
            </a:r>
            <a:r>
              <a:rPr lang="en-US" b="0" dirty="0"/>
              <a:t>of the PCMH and Accountable Care Organizations in Care Coordination</a:t>
            </a:r>
          </a:p>
          <a:p>
            <a:r>
              <a:rPr lang="en-US" b="0" dirty="0" smtClean="0"/>
              <a:t>Coordinating </a:t>
            </a:r>
            <a:r>
              <a:rPr lang="en-US" b="0" dirty="0"/>
              <a:t>Care in the Medical Neighborhood </a:t>
            </a:r>
            <a:endParaRPr lang="en-US" b="0" dirty="0" smtClean="0"/>
          </a:p>
          <a:p>
            <a:r>
              <a:rPr lang="en-US" b="0" dirty="0" smtClean="0"/>
              <a:t>Choosing </a:t>
            </a:r>
            <a:r>
              <a:rPr lang="en-US" b="0" dirty="0"/>
              <a:t>the Right Population and Sample Size for Medical Home Evaluations </a:t>
            </a:r>
          </a:p>
          <a:p>
            <a:r>
              <a:rPr lang="en-US" b="0" dirty="0"/>
              <a:t>Serving Adults with Complex Health and Social Support </a:t>
            </a:r>
            <a:r>
              <a:rPr lang="en-US" b="0" dirty="0" smtClean="0"/>
              <a:t>Needs</a:t>
            </a:r>
            <a:endParaRPr lang="en-US" b="0" dirty="0"/>
          </a:p>
          <a:p>
            <a:r>
              <a:rPr lang="en-US" b="0" dirty="0"/>
              <a:t>Health IT</a:t>
            </a:r>
          </a:p>
          <a:p>
            <a:r>
              <a:rPr lang="en-US" b="0" dirty="0"/>
              <a:t>Patient Engagement</a:t>
            </a:r>
          </a:p>
          <a:p>
            <a:r>
              <a:rPr lang="en-US" b="0" dirty="0"/>
              <a:t>Mental Health </a:t>
            </a:r>
            <a:r>
              <a:rPr lang="en-US" b="0" dirty="0" smtClean="0"/>
              <a:t>Integration</a:t>
            </a:r>
          </a:p>
          <a:p>
            <a:r>
              <a:rPr lang="en-US" b="0" dirty="0" smtClean="0"/>
              <a:t>Objective evidence review (forthcoming)</a:t>
            </a:r>
          </a:p>
        </p:txBody>
      </p:sp>
      <p:sp>
        <p:nvSpPr>
          <p:cNvPr id="3" name="Title 2"/>
          <p:cNvSpPr>
            <a:spLocks noGrp="1"/>
          </p:cNvSpPr>
          <p:nvPr>
            <p:ph type="title"/>
          </p:nvPr>
        </p:nvSpPr>
        <p:spPr>
          <a:xfrm>
            <a:off x="1714500" y="170688"/>
            <a:ext cx="7863166" cy="972312"/>
          </a:xfrm>
        </p:spPr>
        <p:txBody>
          <a:bodyPr/>
          <a:lstStyle/>
          <a:p>
            <a:r>
              <a:rPr lang="en-US" sz="3200" dirty="0" err="1" smtClean="0">
                <a:solidFill>
                  <a:srgbClr val="FFFF66"/>
                </a:solidFill>
              </a:rPr>
              <a:t>PCMH</a:t>
            </a:r>
            <a:r>
              <a:rPr lang="en-US" sz="3200" dirty="0" smtClean="0">
                <a:solidFill>
                  <a:srgbClr val="FFFF66"/>
                </a:solidFill>
              </a:rPr>
              <a:t>-Focused White Papers and </a:t>
            </a:r>
            <a:r>
              <a:rPr lang="en-US" sz="3200" dirty="0" err="1" smtClean="0">
                <a:solidFill>
                  <a:srgbClr val="FFFF66"/>
                </a:solidFill>
              </a:rPr>
              <a:t>Decisionmaker</a:t>
            </a:r>
            <a:r>
              <a:rPr lang="en-US" sz="3200" dirty="0" smtClean="0">
                <a:solidFill>
                  <a:srgbClr val="FFFF66"/>
                </a:solidFill>
              </a:rPr>
              <a:t> Briefs</a:t>
            </a:r>
            <a:endParaRPr lang="en-US" sz="3200" dirty="0">
              <a:solidFill>
                <a:srgbClr val="FFFF66"/>
              </a:solidFill>
            </a:endParaRP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53</a:t>
            </a:fld>
            <a:endParaRPr lang="en-US" dirty="0">
              <a:latin typeface="+mn-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728216"/>
            <a:ext cx="8290112" cy="4102474"/>
          </a:xfrm>
        </p:spPr>
        <p:txBody>
          <a:bodyPr/>
          <a:lstStyle/>
          <a:p>
            <a:r>
              <a:rPr lang="en-US" b="0" dirty="0"/>
              <a:t>Foundational Articles</a:t>
            </a:r>
          </a:p>
          <a:p>
            <a:pPr>
              <a:spcBef>
                <a:spcPts val="1200"/>
              </a:spcBef>
            </a:pPr>
            <a:r>
              <a:rPr lang="en-US" b="0" dirty="0"/>
              <a:t>Care Coordination Measures Atlas</a:t>
            </a:r>
          </a:p>
          <a:p>
            <a:pPr lvl="1">
              <a:spcBef>
                <a:spcPts val="200"/>
              </a:spcBef>
            </a:pPr>
            <a:r>
              <a:rPr lang="en-US" b="0" dirty="0"/>
              <a:t>Provides a framework for evaluating care coordination in primary care settings</a:t>
            </a:r>
          </a:p>
          <a:p>
            <a:pPr lvl="1">
              <a:spcBef>
                <a:spcPts val="200"/>
              </a:spcBef>
            </a:pPr>
            <a:r>
              <a:rPr lang="en-US" b="0" dirty="0"/>
              <a:t>Reviews more than 60 validated </a:t>
            </a:r>
            <a:r>
              <a:rPr lang="en-US" b="0" dirty="0" smtClean="0"/>
              <a:t>measures</a:t>
            </a:r>
          </a:p>
          <a:p>
            <a:pPr>
              <a:spcBef>
                <a:spcPts val="1200"/>
              </a:spcBef>
            </a:pPr>
            <a:r>
              <a:rPr lang="en-US" b="0" dirty="0"/>
              <a:t>Searchable Citations Database</a:t>
            </a:r>
          </a:p>
          <a:p>
            <a:pPr lvl="1">
              <a:spcBef>
                <a:spcPts val="200"/>
              </a:spcBef>
            </a:pPr>
            <a:r>
              <a:rPr lang="en-US" b="0" dirty="0" smtClean="0"/>
              <a:t>Approximately 850 citations</a:t>
            </a:r>
          </a:p>
          <a:p>
            <a:pPr lvl="1">
              <a:spcBef>
                <a:spcPts val="200"/>
              </a:spcBef>
            </a:pPr>
            <a:r>
              <a:rPr lang="en-US" b="0" dirty="0" smtClean="0"/>
              <a:t>Journal articles, reports, policy briefs, newsletters</a:t>
            </a:r>
          </a:p>
          <a:p>
            <a:pPr lvl="1">
              <a:spcBef>
                <a:spcPts val="200"/>
              </a:spcBef>
            </a:pPr>
            <a:r>
              <a:rPr lang="en-US" b="0" dirty="0" smtClean="0"/>
              <a:t>Search by topic, population, keyword, or bibliographical data</a:t>
            </a:r>
          </a:p>
          <a:p>
            <a:pPr>
              <a:spcBef>
                <a:spcPts val="1200"/>
              </a:spcBef>
            </a:pPr>
            <a:r>
              <a:rPr lang="en-US" b="0" i="1" dirty="0" smtClean="0"/>
              <a:t>Practice Facilitation How-To Guide </a:t>
            </a:r>
            <a:r>
              <a:rPr lang="en-US" b="0" dirty="0" smtClean="0"/>
              <a:t>(forthcoming)</a:t>
            </a:r>
            <a:endParaRPr lang="en-US" sz="4000" b="0" dirty="0"/>
          </a:p>
          <a:p>
            <a:pPr lvl="1">
              <a:spcBef>
                <a:spcPts val="200"/>
              </a:spcBef>
            </a:pPr>
            <a:r>
              <a:rPr lang="en-US" b="0" dirty="0"/>
              <a:t>How to establish a practice facilitation program to support primary </a:t>
            </a:r>
            <a:r>
              <a:rPr lang="en-US" b="0" dirty="0" smtClean="0"/>
              <a:t>care transformation</a:t>
            </a:r>
            <a:endParaRPr lang="en-US" b="0" dirty="0"/>
          </a:p>
        </p:txBody>
      </p:sp>
      <p:sp>
        <p:nvSpPr>
          <p:cNvPr id="3" name="Title 2"/>
          <p:cNvSpPr>
            <a:spLocks noGrp="1"/>
          </p:cNvSpPr>
          <p:nvPr>
            <p:ph type="title"/>
          </p:nvPr>
        </p:nvSpPr>
        <p:spPr>
          <a:xfrm>
            <a:off x="1714500" y="152400"/>
            <a:ext cx="7863166" cy="990600"/>
          </a:xfrm>
        </p:spPr>
        <p:txBody>
          <a:bodyPr/>
          <a:lstStyle/>
          <a:p>
            <a:r>
              <a:rPr lang="en-US" sz="3200" dirty="0" smtClean="0">
                <a:solidFill>
                  <a:srgbClr val="FFFF66"/>
                </a:solidFill>
              </a:rPr>
              <a:t>Resources for Researchers and </a:t>
            </a:r>
            <a:r>
              <a:rPr lang="en-US" sz="3200" dirty="0" err="1" smtClean="0">
                <a:solidFill>
                  <a:srgbClr val="FFFF66"/>
                </a:solidFill>
              </a:rPr>
              <a:t>Decisionmakers</a:t>
            </a:r>
            <a:r>
              <a:rPr lang="en-US" sz="3200" dirty="0" smtClean="0">
                <a:solidFill>
                  <a:srgbClr val="FFFF66"/>
                </a:solidFill>
              </a:rPr>
              <a:t> Alike</a:t>
            </a:r>
            <a:endParaRPr lang="en-US" sz="3200" dirty="0">
              <a:solidFill>
                <a:srgbClr val="FFFF66"/>
              </a:solidFill>
            </a:endParaRP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54</a:t>
            </a:fld>
            <a:endParaRPr lang="en-US" dirty="0">
              <a:latin typeface="+mn-l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676400"/>
            <a:ext cx="8290112" cy="4102474"/>
          </a:xfrm>
        </p:spPr>
        <p:txBody>
          <a:bodyPr/>
          <a:lstStyle/>
          <a:p>
            <a:pPr lvl="0"/>
            <a:r>
              <a:rPr lang="en-US" sz="2800" b="0" dirty="0" smtClean="0"/>
              <a:t>Summarizes </a:t>
            </a:r>
            <a:r>
              <a:rPr lang="en-US" sz="2800" b="0" dirty="0"/>
              <a:t>PCMH-related work of </a:t>
            </a:r>
            <a:r>
              <a:rPr lang="en-US" sz="2800" b="0" dirty="0" smtClean="0"/>
              <a:t>departments </a:t>
            </a:r>
            <a:r>
              <a:rPr lang="en-US" sz="2800" b="0" dirty="0"/>
              <a:t>and </a:t>
            </a:r>
            <a:r>
              <a:rPr lang="en-US" sz="2800" b="0" dirty="0" smtClean="0"/>
              <a:t>agencies </a:t>
            </a:r>
            <a:r>
              <a:rPr lang="en-US" sz="2800" b="0" dirty="0"/>
              <a:t>participating in a Federal PCMH Collaborative, including AHRQ, CMS, DOD, HRSA, NIH/NCI, SAMHSA, and the VA</a:t>
            </a:r>
          </a:p>
          <a:p>
            <a:pPr lvl="0">
              <a:spcBef>
                <a:spcPts val="1800"/>
              </a:spcBef>
            </a:pPr>
            <a:r>
              <a:rPr lang="en-US" sz="2800" b="0" dirty="0"/>
              <a:t>Details how agencies are working together to improve primary care delivery </a:t>
            </a:r>
            <a:r>
              <a:rPr lang="en-US" sz="2800" b="0" dirty="0" smtClean="0"/>
              <a:t>system</a:t>
            </a:r>
            <a:endParaRPr lang="en-US" sz="2800" b="0" dirty="0"/>
          </a:p>
        </p:txBody>
      </p:sp>
      <p:sp>
        <p:nvSpPr>
          <p:cNvPr id="3" name="Title 2"/>
          <p:cNvSpPr>
            <a:spLocks noGrp="1"/>
          </p:cNvSpPr>
          <p:nvPr>
            <p:ph type="title"/>
          </p:nvPr>
        </p:nvSpPr>
        <p:spPr>
          <a:xfrm>
            <a:off x="1714500" y="475488"/>
            <a:ext cx="7863166" cy="667512"/>
          </a:xfrm>
        </p:spPr>
        <p:txBody>
          <a:bodyPr/>
          <a:lstStyle/>
          <a:p>
            <a:r>
              <a:rPr lang="en-US" sz="3200" dirty="0" smtClean="0">
                <a:solidFill>
                  <a:srgbClr val="FFFF66"/>
                </a:solidFill>
              </a:rPr>
              <a:t>Catalogue of Federal </a:t>
            </a:r>
            <a:r>
              <a:rPr lang="en-US" sz="3200" dirty="0" err="1" smtClean="0">
                <a:solidFill>
                  <a:srgbClr val="FFFF66"/>
                </a:solidFill>
              </a:rPr>
              <a:t>PCMH</a:t>
            </a:r>
            <a:r>
              <a:rPr lang="en-US" sz="3200" dirty="0" smtClean="0">
                <a:solidFill>
                  <a:srgbClr val="FFFF66"/>
                </a:solidFill>
              </a:rPr>
              <a:t> Activities</a:t>
            </a:r>
            <a:endParaRPr lang="en-US" sz="3200" dirty="0">
              <a:solidFill>
                <a:srgbClr val="FFFF66"/>
              </a:solidFill>
            </a:endParaRPr>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55</a:t>
            </a:fld>
            <a:endParaRPr lang="en-US" dirty="0">
              <a:latin typeface="+mn-l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723900" y="1371600"/>
            <a:ext cx="8991600" cy="4102100"/>
          </a:xfrm>
        </p:spPr>
        <p:txBody>
          <a:bodyPr/>
          <a:lstStyle/>
          <a:p>
            <a:pPr>
              <a:spcBef>
                <a:spcPts val="1500"/>
              </a:spcBef>
              <a:buClr>
                <a:schemeClr val="tx2"/>
              </a:buClr>
              <a:defRPr/>
            </a:pPr>
            <a:endParaRPr lang="en-US" sz="7200" dirty="0" smtClean="0">
              <a:effectLst>
                <a:outerShdw blurRad="38100" dist="38100" dir="2700000" algn="tl">
                  <a:srgbClr val="000000">
                    <a:alpha val="43137"/>
                  </a:srgbClr>
                </a:outerShdw>
              </a:effectLst>
            </a:endParaRPr>
          </a:p>
          <a:p>
            <a:pPr algn="ctr">
              <a:spcBef>
                <a:spcPts val="1500"/>
              </a:spcBef>
              <a:buClr>
                <a:schemeClr val="tx2"/>
              </a:buClr>
              <a:buNone/>
              <a:defRPr/>
            </a:pPr>
            <a:r>
              <a:rPr lang="en-US" sz="7200" dirty="0" smtClean="0">
                <a:effectLst>
                  <a:outerShdw blurRad="38100" dist="38100" dir="2700000" algn="tl">
                    <a:srgbClr val="000000">
                      <a:alpha val="43137"/>
                    </a:srgbClr>
                  </a:outerShdw>
                </a:effectLst>
                <a:hlinkClick r:id="rId2"/>
              </a:rPr>
              <a:t>http://PCMH.AHRQ.GOV</a:t>
            </a:r>
            <a:endParaRPr sz="7200" dirty="0">
              <a:effectLst>
                <a:outerShdw blurRad="38100" dist="38100" dir="2700000" algn="tl">
                  <a:srgbClr val="000000">
                    <a:alpha val="43137"/>
                  </a:srgbClr>
                </a:outerShdw>
              </a:effectLst>
            </a:endParaRPr>
          </a:p>
        </p:txBody>
      </p:sp>
      <p:sp>
        <p:nvSpPr>
          <p:cNvPr id="3" name="Title 2"/>
          <p:cNvSpPr>
            <a:spLocks noGrp="1"/>
          </p:cNvSpPr>
          <p:nvPr>
            <p:ph type="title"/>
          </p:nvPr>
        </p:nvSpPr>
        <p:spPr>
          <a:xfrm>
            <a:off x="1485900" y="476250"/>
            <a:ext cx="8321675" cy="666750"/>
          </a:xfrm>
        </p:spPr>
        <p:txBody>
          <a:bodyPr/>
          <a:lstStyle/>
          <a:p>
            <a:pPr>
              <a:defRPr/>
            </a:pPr>
            <a:r>
              <a:rPr lang="en-US" sz="3200" dirty="0" smtClean="0">
                <a:solidFill>
                  <a:schemeClr val="tx2"/>
                </a:solidFill>
              </a:rPr>
              <a:t>For More Information Visit</a:t>
            </a:r>
            <a:endParaRPr lang="en-US" sz="3200" dirty="0">
              <a:solidFill>
                <a:schemeClr val="tx2"/>
              </a:solidFill>
            </a:endParaRPr>
          </a:p>
        </p:txBody>
      </p:sp>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56</a:t>
            </a:fld>
            <a:endParaRPr lang="en-US" dirty="0">
              <a:latin typeface="+mn-lt"/>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676656" y="1676400"/>
            <a:ext cx="8991600" cy="3713139"/>
          </a:xfrm>
        </p:spPr>
        <p:txBody>
          <a:bodyPr/>
          <a:lstStyle/>
          <a:p>
            <a:pPr>
              <a:buClr>
                <a:schemeClr val="tx2"/>
              </a:buClr>
              <a:defRPr/>
            </a:pPr>
            <a:r>
              <a:rPr lang="en-US" sz="2800" b="0" dirty="0" smtClean="0"/>
              <a:t>In addition to reflecting on what this information means for you, we are interested in hearing from you about where you think AHRQ should go next to support the further development of the </a:t>
            </a:r>
            <a:r>
              <a:rPr lang="en-US" sz="2800" b="0" dirty="0" err="1" smtClean="0"/>
              <a:t>PCMH</a:t>
            </a:r>
            <a:endParaRPr lang="en-US" sz="2800" b="0" dirty="0" smtClean="0"/>
          </a:p>
          <a:p>
            <a:pPr lvl="1">
              <a:buClr>
                <a:schemeClr val="tx2"/>
              </a:buClr>
              <a:defRPr/>
            </a:pPr>
            <a:r>
              <a:rPr lang="en-US" sz="2400" b="0" dirty="0" smtClean="0"/>
              <a:t>Research</a:t>
            </a:r>
          </a:p>
          <a:p>
            <a:pPr lvl="1">
              <a:buClr>
                <a:schemeClr val="tx2"/>
              </a:buClr>
              <a:defRPr/>
            </a:pPr>
            <a:r>
              <a:rPr lang="en-US" sz="2400" b="0" dirty="0" smtClean="0"/>
              <a:t>Evaluation</a:t>
            </a:r>
          </a:p>
          <a:p>
            <a:pPr lvl="1">
              <a:buClr>
                <a:schemeClr val="tx2"/>
              </a:buClr>
              <a:defRPr/>
            </a:pPr>
            <a:r>
              <a:rPr lang="en-US" sz="2400" b="0" dirty="0" smtClean="0"/>
              <a:t>Methods</a:t>
            </a:r>
          </a:p>
          <a:p>
            <a:pPr lvl="1">
              <a:buClr>
                <a:schemeClr val="tx2"/>
              </a:buClr>
              <a:defRPr/>
            </a:pPr>
            <a:r>
              <a:rPr lang="en-US" sz="2400" b="0" dirty="0" smtClean="0"/>
              <a:t>Technical assistance</a:t>
            </a:r>
            <a:endParaRPr lang="en-US" sz="2400" b="0" dirty="0"/>
          </a:p>
        </p:txBody>
      </p:sp>
      <p:sp>
        <p:nvSpPr>
          <p:cNvPr id="3" name="Title 2"/>
          <p:cNvSpPr>
            <a:spLocks noGrp="1"/>
          </p:cNvSpPr>
          <p:nvPr>
            <p:ph type="title"/>
          </p:nvPr>
        </p:nvSpPr>
        <p:spPr>
          <a:xfrm>
            <a:off x="1485900" y="476250"/>
            <a:ext cx="8321675" cy="666750"/>
          </a:xfrm>
        </p:spPr>
        <p:txBody>
          <a:bodyPr/>
          <a:lstStyle/>
          <a:p>
            <a:pPr>
              <a:defRPr/>
            </a:pPr>
            <a:r>
              <a:rPr lang="en-US" sz="3200" dirty="0" smtClean="0">
                <a:solidFill>
                  <a:schemeClr val="tx2"/>
                </a:solidFill>
              </a:rPr>
              <a:t>Discussion</a:t>
            </a:r>
            <a:endParaRPr lang="en-US" sz="3200" dirty="0">
              <a:solidFill>
                <a:schemeClr val="tx2"/>
              </a:solidFill>
            </a:endParaRPr>
          </a:p>
        </p:txBody>
      </p:sp>
      <p:sp>
        <p:nvSpPr>
          <p:cNvPr id="6"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57</a:t>
            </a:fld>
            <a:endParaRPr lang="en-US" dirty="0">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7013" y="328468"/>
            <a:ext cx="8305800" cy="814532"/>
          </a:xfrm>
        </p:spPr>
        <p:txBody>
          <a:bodyPr/>
          <a:lstStyle/>
          <a:p>
            <a:r>
              <a:rPr lang="en-US" sz="3200" dirty="0" smtClean="0"/>
              <a:t>Growing Enthusiasm for the PCMH Model</a:t>
            </a:r>
            <a:endParaRPr lang="en-US" sz="3200" dirty="0"/>
          </a:p>
        </p:txBody>
      </p:sp>
      <p:sp>
        <p:nvSpPr>
          <p:cNvPr id="3" name="Content Placeholder 2"/>
          <p:cNvSpPr>
            <a:spLocks noGrp="1"/>
          </p:cNvSpPr>
          <p:nvPr>
            <p:ph idx="1"/>
          </p:nvPr>
        </p:nvSpPr>
        <p:spPr>
          <a:xfrm>
            <a:off x="685800" y="1630680"/>
            <a:ext cx="9258300" cy="4160520"/>
          </a:xfrm>
        </p:spPr>
        <p:txBody>
          <a:bodyPr>
            <a:normAutofit/>
          </a:bodyPr>
          <a:lstStyle/>
          <a:p>
            <a:r>
              <a:rPr lang="en-US" dirty="0" smtClean="0"/>
              <a:t>27 multi-stakeholder pilots under way in 18 states</a:t>
            </a:r>
          </a:p>
          <a:p>
            <a:endParaRPr lang="en-US" dirty="0" smtClean="0"/>
          </a:p>
          <a:p>
            <a:r>
              <a:rPr lang="en-US" dirty="0" smtClean="0"/>
              <a:t>In 2010, private insurance plans </a:t>
            </a:r>
            <a:r>
              <a:rPr lang="en-US" dirty="0"/>
              <a:t>and </a:t>
            </a:r>
            <a:r>
              <a:rPr lang="en-US" dirty="0" smtClean="0"/>
              <a:t>state Medicaid programs had enrolled over 5 million patients in PCMH demonstration programs</a:t>
            </a:r>
            <a:r>
              <a:rPr lang="en-US" b="1" dirty="0" smtClean="0"/>
              <a:t>		</a:t>
            </a:r>
            <a:r>
              <a:rPr lang="en-US" dirty="0" smtClean="0"/>
              <a:t> </a:t>
            </a:r>
            <a:r>
              <a:rPr lang="en-US" b="1" dirty="0" smtClean="0"/>
              <a:t>	</a:t>
            </a:r>
            <a:endParaRPr lang="en-US" dirty="0" smtClean="0"/>
          </a:p>
        </p:txBody>
      </p:sp>
      <p:sp>
        <p:nvSpPr>
          <p:cNvPr id="4" name="Slide Number Placeholder 5"/>
          <p:cNvSpPr>
            <a:spLocks noGrp="1"/>
          </p:cNvSpPr>
          <p:nvPr>
            <p:ph type="sldNum" sz="quarter" idx="14"/>
          </p:nvPr>
        </p:nvSpPr>
        <p:spPr>
          <a:xfrm>
            <a:off x="4838700" y="6400800"/>
            <a:ext cx="609600" cy="365125"/>
          </a:xfrm>
          <a:prstGeom prst="rect">
            <a:avLst/>
          </a:prstGeom>
        </p:spPr>
        <p:txBody>
          <a:bodyPr/>
          <a:lstStyle>
            <a:lvl1pPr algn="ctr">
              <a:defRPr sz="1400"/>
            </a:lvl1pPr>
          </a:lstStyle>
          <a:p>
            <a:pPr>
              <a:defRPr/>
            </a:pPr>
            <a:fld id="{4F55DB01-52AE-4731-90E0-BE9402E09744}" type="slidenum">
              <a:rPr lang="en-US" smtClean="0">
                <a:latin typeface="+mn-lt"/>
              </a:rPr>
              <a:pPr>
                <a:defRPr/>
              </a:pPr>
              <a:t>6</a:t>
            </a:fld>
            <a:endParaRPr lang="en-US" dirty="0">
              <a:latin typeface="+mn-lt"/>
            </a:endParaRPr>
          </a:p>
        </p:txBody>
      </p:sp>
      <p:sp>
        <p:nvSpPr>
          <p:cNvPr id="6" name="TextBox 5"/>
          <p:cNvSpPr txBox="1"/>
          <p:nvPr/>
        </p:nvSpPr>
        <p:spPr>
          <a:xfrm>
            <a:off x="266700" y="5715000"/>
            <a:ext cx="8915400" cy="27699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err="1" smtClean="0"/>
              <a:t>Bitton</a:t>
            </a:r>
            <a:r>
              <a:rPr lang="en-US" sz="1200" dirty="0" smtClean="0"/>
              <a:t> A, Martin C, Landon BE. A nationwide survey of patient-centered medical home demonstrations. </a:t>
            </a:r>
            <a:r>
              <a:rPr lang="en-US" sz="1200" i="1" dirty="0" smtClean="0"/>
              <a:t>JGIM </a:t>
            </a:r>
            <a:r>
              <a:rPr lang="en-US" sz="1200" dirty="0" smtClean="0"/>
              <a:t>2010;25:584-92.</a:t>
            </a:r>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374650"/>
            <a:ext cx="8039100" cy="768350"/>
          </a:xfrm>
        </p:spPr>
        <p:txBody>
          <a:bodyPr/>
          <a:lstStyle/>
          <a:p>
            <a:r>
              <a:rPr lang="en-US" sz="3200" dirty="0" smtClean="0"/>
              <a:t>Strong Federal Interest in the PCMH</a:t>
            </a:r>
            <a:endParaRPr lang="en-US" sz="3200" dirty="0"/>
          </a:p>
        </p:txBody>
      </p:sp>
      <p:sp>
        <p:nvSpPr>
          <p:cNvPr id="3" name="Content Placeholder 2"/>
          <p:cNvSpPr>
            <a:spLocks noGrp="1"/>
          </p:cNvSpPr>
          <p:nvPr>
            <p:ph idx="1"/>
          </p:nvPr>
        </p:nvSpPr>
        <p:spPr>
          <a:xfrm>
            <a:off x="676656" y="1676400"/>
            <a:ext cx="8886444" cy="4267200"/>
          </a:xfrm>
        </p:spPr>
        <p:txBody>
          <a:bodyPr/>
          <a:lstStyle/>
          <a:p>
            <a:r>
              <a:rPr lang="en-US" sz="2800" dirty="0" smtClean="0"/>
              <a:t>CMS</a:t>
            </a:r>
          </a:p>
          <a:p>
            <a:pPr lvl="1"/>
            <a:r>
              <a:rPr lang="en-US" sz="2400" dirty="0" smtClean="0"/>
              <a:t>Multi-Payer Advanced Primary Care Practice (</a:t>
            </a:r>
            <a:r>
              <a:rPr lang="en-US" sz="2400" dirty="0" err="1" smtClean="0"/>
              <a:t>APCP</a:t>
            </a:r>
            <a:r>
              <a:rPr lang="en-US" sz="2400" dirty="0" smtClean="0"/>
              <a:t>) demonstration</a:t>
            </a:r>
          </a:p>
          <a:p>
            <a:pPr lvl="2"/>
            <a:r>
              <a:rPr lang="en-US" sz="2000" dirty="0" smtClean="0"/>
              <a:t>CMS participating in 8 state-based multi-payer demonstrations</a:t>
            </a:r>
          </a:p>
          <a:p>
            <a:pPr lvl="2"/>
            <a:r>
              <a:rPr lang="en-US" sz="2000" dirty="0" smtClean="0"/>
              <a:t> 1 million Medicare fee-for-service beneficiaries</a:t>
            </a:r>
          </a:p>
          <a:p>
            <a:pPr lvl="2">
              <a:buNone/>
            </a:pPr>
            <a:endParaRPr lang="en-US" sz="2000" dirty="0" smtClean="0"/>
          </a:p>
          <a:p>
            <a:pPr lvl="1"/>
            <a:r>
              <a:rPr lang="en-US" sz="2400" dirty="0" smtClean="0"/>
              <a:t>FQHC/APCP demonstration</a:t>
            </a:r>
          </a:p>
          <a:p>
            <a:pPr lvl="2"/>
            <a:r>
              <a:rPr lang="en-US" sz="2000" dirty="0" smtClean="0"/>
              <a:t>3-year demonstration</a:t>
            </a:r>
          </a:p>
          <a:p>
            <a:pPr lvl="2"/>
            <a:r>
              <a:rPr lang="en-US" sz="2000" dirty="0" smtClean="0"/>
              <a:t>Special Care Management Fee Payments</a:t>
            </a:r>
          </a:p>
          <a:p>
            <a:pPr lvl="2"/>
            <a:r>
              <a:rPr lang="en-US" sz="2000" dirty="0" smtClean="0"/>
              <a:t>~ 200,000 beneficiaries</a:t>
            </a: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7</a:t>
            </a:fld>
            <a:endParaRPr lang="en-US"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6776" y="374650"/>
            <a:ext cx="8039100" cy="768350"/>
          </a:xfrm>
        </p:spPr>
        <p:txBody>
          <a:bodyPr/>
          <a:lstStyle/>
          <a:p>
            <a:r>
              <a:rPr lang="en-US" sz="3200" dirty="0" smtClean="0"/>
              <a:t>Strong Federal Interest in the PCMH</a:t>
            </a:r>
            <a:endParaRPr lang="en-US" sz="3200" dirty="0"/>
          </a:p>
        </p:txBody>
      </p:sp>
      <p:sp>
        <p:nvSpPr>
          <p:cNvPr id="3" name="Content Placeholder 2"/>
          <p:cNvSpPr>
            <a:spLocks noGrp="1"/>
          </p:cNvSpPr>
          <p:nvPr>
            <p:ph idx="1"/>
          </p:nvPr>
        </p:nvSpPr>
        <p:spPr>
          <a:xfrm>
            <a:off x="342900" y="1676400"/>
            <a:ext cx="9753600" cy="4343400"/>
          </a:xfrm>
        </p:spPr>
        <p:txBody>
          <a:bodyPr/>
          <a:lstStyle/>
          <a:p>
            <a:r>
              <a:rPr lang="en-US" sz="2800" dirty="0" smtClean="0"/>
              <a:t>CMS</a:t>
            </a:r>
          </a:p>
          <a:p>
            <a:pPr>
              <a:spcBef>
                <a:spcPts val="1400"/>
              </a:spcBef>
            </a:pPr>
            <a:r>
              <a:rPr lang="en-US" sz="2800" dirty="0" smtClean="0"/>
              <a:t>Veterans Affairs</a:t>
            </a:r>
          </a:p>
          <a:p>
            <a:pPr lvl="1">
              <a:spcBef>
                <a:spcPts val="200"/>
              </a:spcBef>
            </a:pPr>
            <a:r>
              <a:rPr lang="en-US" sz="2400" dirty="0" smtClean="0"/>
              <a:t>PACT initiative</a:t>
            </a:r>
          </a:p>
          <a:p>
            <a:pPr lvl="2">
              <a:spcBef>
                <a:spcPts val="200"/>
              </a:spcBef>
            </a:pPr>
            <a:r>
              <a:rPr lang="en-US" sz="2000" dirty="0" smtClean="0"/>
              <a:t>PCMH model of team-based primary care in all VHA Primary Care sites </a:t>
            </a:r>
          </a:p>
          <a:p>
            <a:pPr lvl="1">
              <a:spcBef>
                <a:spcPts val="200"/>
              </a:spcBef>
            </a:pPr>
            <a:r>
              <a:rPr lang="en-US" sz="2400" dirty="0" smtClean="0"/>
              <a:t>5 million veterans </a:t>
            </a:r>
          </a:p>
          <a:p>
            <a:pPr>
              <a:spcBef>
                <a:spcPts val="1400"/>
              </a:spcBef>
            </a:pPr>
            <a:r>
              <a:rPr lang="en-US" sz="2800" dirty="0" smtClean="0"/>
              <a:t>TRICARE </a:t>
            </a:r>
          </a:p>
          <a:p>
            <a:pPr lvl="1">
              <a:spcBef>
                <a:spcPts val="200"/>
              </a:spcBef>
            </a:pPr>
            <a:r>
              <a:rPr lang="en-US" sz="2400" dirty="0" smtClean="0"/>
              <a:t>Comprehensive redesign of military health plan based on PCMH</a:t>
            </a:r>
          </a:p>
          <a:p>
            <a:pPr lvl="1">
              <a:spcBef>
                <a:spcPts val="200"/>
              </a:spcBef>
            </a:pPr>
            <a:r>
              <a:rPr lang="en-US" sz="2400" dirty="0" smtClean="0"/>
              <a:t>2 million beneficiaries</a:t>
            </a:r>
          </a:p>
          <a:p>
            <a:pPr>
              <a:spcBef>
                <a:spcPts val="1400"/>
              </a:spcBef>
            </a:pPr>
            <a:r>
              <a:rPr lang="en-US" sz="2800" dirty="0" smtClean="0"/>
              <a:t>Indian Health Service</a:t>
            </a:r>
            <a:endParaRPr lang="en-US" sz="2800"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8</a:t>
            </a:fld>
            <a:endParaRPr lang="en-US" dirty="0">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0" y="266700"/>
            <a:ext cx="8039100" cy="876300"/>
          </a:xfrm>
        </p:spPr>
        <p:txBody>
          <a:bodyPr/>
          <a:lstStyle/>
          <a:p>
            <a:r>
              <a:rPr lang="en-US" sz="3200" dirty="0" smtClean="0"/>
              <a:t>PCMH Recognition</a:t>
            </a:r>
            <a:endParaRPr lang="en-US" sz="3200" dirty="0"/>
          </a:p>
        </p:txBody>
      </p:sp>
      <p:sp>
        <p:nvSpPr>
          <p:cNvPr id="3" name="Content Placeholder 2"/>
          <p:cNvSpPr>
            <a:spLocks noGrp="1"/>
          </p:cNvSpPr>
          <p:nvPr>
            <p:ph idx="1"/>
          </p:nvPr>
        </p:nvSpPr>
        <p:spPr>
          <a:xfrm>
            <a:off x="685800" y="2133600"/>
            <a:ext cx="9334500" cy="4419600"/>
          </a:xfrm>
        </p:spPr>
        <p:txBody>
          <a:bodyPr/>
          <a:lstStyle/>
          <a:p>
            <a:r>
              <a:rPr lang="en-US" sz="2800" dirty="0" smtClean="0"/>
              <a:t>NCQA</a:t>
            </a:r>
          </a:p>
          <a:p>
            <a:pPr lvl="1">
              <a:spcBef>
                <a:spcPts val="0"/>
              </a:spcBef>
            </a:pPr>
            <a:r>
              <a:rPr lang="en-US" sz="2000" dirty="0" smtClean="0"/>
              <a:t>PCC-PCMH 2011</a:t>
            </a:r>
          </a:p>
          <a:p>
            <a:pPr>
              <a:spcBef>
                <a:spcPts val="1800"/>
              </a:spcBef>
            </a:pPr>
            <a:r>
              <a:rPr lang="en-US" sz="2800" dirty="0" smtClean="0"/>
              <a:t>URAC</a:t>
            </a:r>
          </a:p>
          <a:p>
            <a:pPr lvl="1">
              <a:spcBef>
                <a:spcPts val="0"/>
              </a:spcBef>
            </a:pPr>
            <a:r>
              <a:rPr lang="en-US" sz="2000" dirty="0" smtClean="0"/>
              <a:t>Patient-Centered Health Care Home (PCHCH) Practice Standards 2011</a:t>
            </a:r>
          </a:p>
          <a:p>
            <a:pPr>
              <a:spcBef>
                <a:spcPts val="1800"/>
              </a:spcBef>
            </a:pPr>
            <a:r>
              <a:rPr lang="en-US" sz="2800" dirty="0" smtClean="0"/>
              <a:t>The Joint Commission</a:t>
            </a:r>
          </a:p>
          <a:p>
            <a:pPr lvl="1">
              <a:spcBef>
                <a:spcPts val="0"/>
              </a:spcBef>
            </a:pPr>
            <a:r>
              <a:rPr lang="en-US" sz="2000" dirty="0" smtClean="0"/>
              <a:t>Primary Care Medical Home 2011 Standards and Elements for Performance</a:t>
            </a:r>
          </a:p>
          <a:p>
            <a:pPr>
              <a:spcBef>
                <a:spcPts val="1800"/>
              </a:spcBef>
            </a:pPr>
            <a:r>
              <a:rPr lang="en-US" sz="2800" dirty="0" smtClean="0"/>
              <a:t>Accreditation Association for Ambulatory Health Care (AAAHC)</a:t>
            </a:r>
          </a:p>
          <a:p>
            <a:pPr lvl="1">
              <a:spcBef>
                <a:spcPts val="0"/>
              </a:spcBef>
            </a:pPr>
            <a:r>
              <a:rPr lang="en-US" sz="2000" dirty="0" smtClean="0"/>
              <a:t>2011 Medical Home Standards</a:t>
            </a:r>
          </a:p>
          <a:p>
            <a:pPr>
              <a:buNone/>
            </a:pPr>
            <a:endParaRPr lang="en-US" dirty="0"/>
          </a:p>
        </p:txBody>
      </p:sp>
      <p:sp>
        <p:nvSpPr>
          <p:cNvPr id="4" name="Slide Number Placeholder 3"/>
          <p:cNvSpPr>
            <a:spLocks noGrp="1"/>
          </p:cNvSpPr>
          <p:nvPr>
            <p:ph type="sldNum" sz="quarter" idx="14"/>
          </p:nvPr>
        </p:nvSpPr>
        <p:spPr/>
        <p:txBody>
          <a:bodyPr/>
          <a:lstStyle/>
          <a:p>
            <a:pPr>
              <a:defRPr/>
            </a:pPr>
            <a:fld id="{4F55DB01-52AE-4731-90E0-BE9402E09744}" type="slidenum">
              <a:rPr lang="en-US" smtClean="0">
                <a:latin typeface="+mn-lt"/>
              </a:rPr>
              <a:pPr>
                <a:defRPr/>
              </a:pPr>
              <a:t>9</a:t>
            </a:fld>
            <a:endParaRPr lang="en-US" dirty="0">
              <a:latin typeface="+mn-lt"/>
            </a:endParaRPr>
          </a:p>
        </p:txBody>
      </p:sp>
      <p:pic>
        <p:nvPicPr>
          <p:cNvPr id="46082" name="Picture 2" descr="NCQA logo"/>
          <p:cNvPicPr>
            <a:picLocks noChangeAspect="1" noChangeArrowheads="1"/>
          </p:cNvPicPr>
          <p:nvPr/>
        </p:nvPicPr>
        <p:blipFill>
          <a:blip r:embed="rId3" cstate="print"/>
          <a:srcRect/>
          <a:stretch>
            <a:fillRect/>
          </a:stretch>
        </p:blipFill>
        <p:spPr bwMode="auto">
          <a:xfrm>
            <a:off x="3771900" y="1545336"/>
            <a:ext cx="1278880" cy="1142999"/>
          </a:xfrm>
          <a:prstGeom prst="rect">
            <a:avLst/>
          </a:prstGeom>
          <a:noFill/>
        </p:spPr>
      </p:pic>
      <p:pic>
        <p:nvPicPr>
          <p:cNvPr id="46084" name="Picture 4" descr="URAC Patient Centered Health Care Home Progams"/>
          <p:cNvPicPr>
            <a:picLocks noChangeAspect="1" noChangeArrowheads="1"/>
          </p:cNvPicPr>
          <p:nvPr/>
        </p:nvPicPr>
        <p:blipFill>
          <a:blip r:embed="rId4" cstate="print"/>
          <a:srcRect/>
          <a:stretch>
            <a:fillRect/>
          </a:stretch>
        </p:blipFill>
        <p:spPr bwMode="auto">
          <a:xfrm>
            <a:off x="5143500" y="2705694"/>
            <a:ext cx="4297680" cy="723306"/>
          </a:xfrm>
          <a:prstGeom prst="rect">
            <a:avLst/>
          </a:prstGeom>
          <a:solidFill>
            <a:schemeClr val="tx1"/>
          </a:solid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Custom 1">
      <a:dk1>
        <a:srgbClr val="00279F"/>
      </a:dk1>
      <a:lt1>
        <a:srgbClr val="FFFFFF"/>
      </a:lt1>
      <a:dk2>
        <a:srgbClr val="0000FF"/>
      </a:dk2>
      <a:lt2>
        <a:srgbClr val="FFFF00"/>
      </a:lt2>
      <a:accent1>
        <a:srgbClr val="8CF4EA"/>
      </a:accent1>
      <a:accent2>
        <a:srgbClr val="FF00FF"/>
      </a:accent2>
      <a:accent3>
        <a:srgbClr val="AAAAFF"/>
      </a:accent3>
      <a:accent4>
        <a:srgbClr val="FFFFFF"/>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000000"/>
    </a:dk1>
    <a:lt1>
      <a:srgbClr val="FFFFFF"/>
    </a:lt1>
    <a:dk2>
      <a:srgbClr val="FFFFFF"/>
    </a:dk2>
    <a:lt2>
      <a:srgbClr val="EEECE1"/>
    </a:lt2>
    <a:accent1>
      <a:srgbClr val="0065A4"/>
    </a:accent1>
    <a:accent2>
      <a:srgbClr val="B30838"/>
    </a:accent2>
    <a:accent3>
      <a:srgbClr val="F6E8C6"/>
    </a:accent3>
    <a:accent4>
      <a:srgbClr val="EDD493"/>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5025</TotalTime>
  <Pages>1</Pages>
  <Words>2607</Words>
  <Application>Microsoft Office PowerPoint</Application>
  <PresentationFormat>35mm Slides</PresentationFormat>
  <Paragraphs>444</Paragraphs>
  <Slides>57</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Default Design</vt:lpstr>
      <vt:lpstr>Photo Editor Photo</vt:lpstr>
      <vt:lpstr>Patient-Centered Medical Homes:   What Do We Know and How Can We Learn More</vt:lpstr>
      <vt:lpstr>Presenters</vt:lpstr>
      <vt:lpstr>Session Objectives</vt:lpstr>
      <vt:lpstr>What Are Your Interests? </vt:lpstr>
      <vt:lpstr>The Patient-Centered Medical Home</vt:lpstr>
      <vt:lpstr>Growing Enthusiasm for the PCMH Model</vt:lpstr>
      <vt:lpstr>Strong Federal Interest in the PCMH</vt:lpstr>
      <vt:lpstr>Strong Federal Interest in the PCMH</vt:lpstr>
      <vt:lpstr>PCMH Recognition</vt:lpstr>
      <vt:lpstr>Slide 10</vt:lpstr>
      <vt:lpstr>But Does It Work?</vt:lpstr>
      <vt:lpstr>But Does It Work?</vt:lpstr>
      <vt:lpstr>So, Does It Work?</vt:lpstr>
      <vt:lpstr>So, Does It Work?</vt:lpstr>
      <vt:lpstr>But First a Bit of Context</vt:lpstr>
      <vt:lpstr>Does What Work?</vt:lpstr>
      <vt:lpstr>Does What Work?</vt:lpstr>
      <vt:lpstr>Does What Work?</vt:lpstr>
      <vt:lpstr>What We Found</vt:lpstr>
      <vt:lpstr>What We Found</vt:lpstr>
      <vt:lpstr>What We Found</vt:lpstr>
      <vt:lpstr>What We Found</vt:lpstr>
      <vt:lpstr>Many Often-Cited Interventions Do Not (Yet) Provide Good Quality Evidence  </vt:lpstr>
      <vt:lpstr>Pre-PCMH Interventions That Provide Good Quality Evidence</vt:lpstr>
      <vt:lpstr>Conclusion</vt:lpstr>
      <vt:lpstr>Outcomes</vt:lpstr>
      <vt:lpstr>Outcomes</vt:lpstr>
      <vt:lpstr>Limited Evidence from  Pre-PCMH Interventions</vt:lpstr>
      <vt:lpstr>Advanced Sneak Peak at the Results</vt:lpstr>
      <vt:lpstr>What We Know: Quality</vt:lpstr>
      <vt:lpstr>What We Know: Cost</vt:lpstr>
      <vt:lpstr>What We Know: Utilization</vt:lpstr>
      <vt:lpstr>What We Know: Experience </vt:lpstr>
      <vt:lpstr>Summary of What We Know</vt:lpstr>
      <vt:lpstr>Cause for Concern</vt:lpstr>
      <vt:lpstr>AHRQ Response</vt:lpstr>
      <vt:lpstr>Reflection</vt:lpstr>
      <vt:lpstr>We Face Challenges Assessing  Medical Homes</vt:lpstr>
      <vt:lpstr>And the Need Is Great Because the Current Evidence Is Limited</vt:lpstr>
      <vt:lpstr>Lessons Learned: How to Improve Future Evidence So We Can Achieve the Triple Aim</vt:lpstr>
      <vt:lpstr>Focus Evaluations on Quality,  Cost, and Experience</vt:lpstr>
      <vt:lpstr>Include Comparison Practices to Make Evaluations Credible </vt:lpstr>
      <vt:lpstr>Recognize That the PCMH Is a Practice-Level Intervention: Adjust for Clustering</vt:lpstr>
      <vt:lpstr>Not Accounting for Clustering in Analysis  Leads to False Positives</vt:lpstr>
      <vt:lpstr>Include as Many PCMH Practices  as Possible</vt:lpstr>
      <vt:lpstr>Identify the Right Samples of Patients to Answer Each Evaluation Question</vt:lpstr>
      <vt:lpstr>Use High-Risk Patients to Measure Costs</vt:lpstr>
      <vt:lpstr>Fewer Practices Are Needed to Detect Effects on Cost in Chronically Ill Patients</vt:lpstr>
      <vt:lpstr>Use All Patients to Assess Quality  of Care and Experience</vt:lpstr>
      <vt:lpstr>Rethink the Number of Patients from Whom Data Are Collected for Key Outcomes</vt:lpstr>
      <vt:lpstr>Summary:  How Can We Learn More </vt:lpstr>
      <vt:lpstr>Visit PCMH.AHRQ.GOV for  Evidence-Based Resources</vt:lpstr>
      <vt:lpstr>PCMH-Focused White Papers and Decisionmaker Briefs</vt:lpstr>
      <vt:lpstr>Resources for Researchers and Decisionmakers Alike</vt:lpstr>
      <vt:lpstr>Catalogue of Federal PCMH Activities</vt:lpstr>
      <vt:lpstr>For More Information Visit</vt:lpstr>
      <vt:lpstr>Discussion</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creator>Sandy K. Cummings</dc:creator>
  <dc:description>6/24/04</dc:description>
  <cp:lastModifiedBy>DHHS</cp:lastModifiedBy>
  <cp:revision>359</cp:revision>
  <cp:lastPrinted>2003-01-21T20:19:23Z</cp:lastPrinted>
  <dcterms:created xsi:type="dcterms:W3CDTF">1998-03-10T09:05:00Z</dcterms:created>
  <dcterms:modified xsi:type="dcterms:W3CDTF">2011-12-19T14:41:17Z</dcterms:modified>
</cp:coreProperties>
</file>