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313" r:id="rId3"/>
    <p:sldId id="393" r:id="rId4"/>
    <p:sldId id="394" r:id="rId5"/>
    <p:sldId id="395" r:id="rId6"/>
    <p:sldId id="403" r:id="rId7"/>
    <p:sldId id="364" r:id="rId8"/>
    <p:sldId id="384" r:id="rId9"/>
    <p:sldId id="382" r:id="rId10"/>
    <p:sldId id="387" r:id="rId11"/>
    <p:sldId id="388" r:id="rId12"/>
    <p:sldId id="389" r:id="rId13"/>
    <p:sldId id="390" r:id="rId14"/>
    <p:sldId id="391" r:id="rId15"/>
    <p:sldId id="392" r:id="rId16"/>
    <p:sldId id="365" r:id="rId17"/>
    <p:sldId id="383" r:id="rId18"/>
    <p:sldId id="396" r:id="rId19"/>
    <p:sldId id="397" r:id="rId20"/>
    <p:sldId id="398" r:id="rId21"/>
    <p:sldId id="399" r:id="rId22"/>
    <p:sldId id="329" r:id="rId23"/>
    <p:sldId id="401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000"/>
    <a:srgbClr val="E8E200"/>
    <a:srgbClr val="C20000"/>
    <a:srgbClr val="F6F000"/>
    <a:srgbClr val="009900"/>
    <a:srgbClr val="E3BE55"/>
    <a:srgbClr val="E1A3C2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 snapToGrid="0">
      <p:cViewPr>
        <p:scale>
          <a:sx n="75" d="100"/>
          <a:sy n="75" d="100"/>
        </p:scale>
        <p:origin x="-1712" y="-129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202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780" y="88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1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1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93DE621-BB1B-B54B-B977-9253481BCE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7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43000" y="4343400"/>
            <a:ext cx="4572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9431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fld id="{D5937320-6C07-AA4F-9499-3AD2A6FBD6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0180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3D4B8EA-2070-694C-A2F3-095AC80A2959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266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Emphasize limited data. Often we extrapolate work from other contexts and quality reporting</a:t>
            </a:r>
          </a:p>
          <a:p>
            <a:r>
              <a:rPr lang="en-US"/>
              <a:t>Controversial nature of work and even among co-authors we have struggled with line between need for action to address cost problem vs. caution about moving forward with something that might now work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327FB5C-E81A-5B4A-919D-2FB6B39660EA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Focus on deliveries and maternity care – a place where consumers make a choice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390731F-1502-5940-A28D-DDD43C0A94FF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368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Make it easy - symbols, highlighted and sorted hospitals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62BC72D-48BF-DD43-B01E-DF391BBB3C28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Emphasis on quality, first column, </a:t>
            </a:r>
            <a:r>
              <a:rPr lang="ja-JP" altLang="en-US"/>
              <a:t>“</a:t>
            </a:r>
            <a:r>
              <a:rPr lang="en-US"/>
              <a:t>high quality hospitals…</a:t>
            </a:r>
            <a:r>
              <a:rPr lang="ja-JP" altLang="en-US"/>
              <a:t>”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6CB92AA-1C42-C64F-82B1-D2C5FAD79812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389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Focus on the financial aspect that patients care about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2D5F0C9-9905-BF48-988C-4F3FBB11F196}" type="slidenum">
              <a:rPr lang="en-US" sz="1200"/>
              <a:pPr/>
              <a:t>14</a:t>
            </a:fld>
            <a:endParaRPr lang="en-US" sz="1200"/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On main form we chose not to even state why hospitals put in high value tier. That information is available to those who are interested. Having that info will increase trust.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17C594-40EE-2241-9D49-A5E16BD0D919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This sample report card reflects our understanding of consumer response. However we emphasize that any report needs testing with consumers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304236F-0E14-E943-824B-6C85C2FB7541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419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Discuss reputational pathway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5D1EDD-645B-CC40-83D8-B9F5486BA041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430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Note that we identify high-cost outliers, chose </a:t>
            </a:r>
            <a:r>
              <a:rPr lang="ja-JP" altLang="en-US"/>
              <a:t>“</a:t>
            </a:r>
            <a:r>
              <a:rPr lang="en-US"/>
              <a:t>rehospitalization</a:t>
            </a:r>
            <a:r>
              <a:rPr lang="ja-JP" altLang="en-US"/>
              <a:t>”</a:t>
            </a:r>
            <a:r>
              <a:rPr lang="en-US"/>
              <a:t> which is a measure on intersection of quality/costs. discuss care for heart attack (acknowledge no patient response), patients could respond but recognize that more complex than typical consumer. Focus on high-cost outliers to temper concern that low-cost providers would increase costs in response to reports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91BF757-4461-7045-B485-1979BB46A13A}" type="slidenum">
              <a:rPr lang="en-US" sz="1200"/>
              <a:pPr/>
              <a:t>18</a:t>
            </a:fld>
            <a:endParaRPr lang="en-US" sz="1200"/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Note that we identify high-cost outliers, chose </a:t>
            </a:r>
            <a:r>
              <a:rPr lang="ja-JP" altLang="en-US"/>
              <a:t>“</a:t>
            </a:r>
            <a:r>
              <a:rPr lang="en-US"/>
              <a:t>rehospitalization</a:t>
            </a:r>
            <a:r>
              <a:rPr lang="ja-JP" altLang="en-US"/>
              <a:t>”</a:t>
            </a:r>
            <a:r>
              <a:rPr lang="en-US"/>
              <a:t> which is a measure on intersection of quality/costs. discuss care for heart attack (acknowledge no patient response), patients could respond but recognize that more complex than typical consumer. Focus on high-cost outliers to temper concern that low-cost providers would increase costs in response to reports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6275E0C-75B7-6A43-BE63-84F8E15AF52E}" type="slidenum">
              <a:rPr lang="en-US" sz="1200"/>
              <a:pPr/>
              <a:t>19</a:t>
            </a:fld>
            <a:endParaRPr lang="en-US" sz="1200"/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Note that we identify high-cost outliers, chose </a:t>
            </a:r>
            <a:r>
              <a:rPr lang="ja-JP" altLang="en-US"/>
              <a:t>“</a:t>
            </a:r>
            <a:r>
              <a:rPr lang="en-US"/>
              <a:t>rehospitalization</a:t>
            </a:r>
            <a:r>
              <a:rPr lang="ja-JP" altLang="en-US"/>
              <a:t>”</a:t>
            </a:r>
            <a:r>
              <a:rPr lang="en-US"/>
              <a:t> which is a measure on intersection of quality/costs. discuss care for heart attack (acknowledge no patient response), patients could respond but recognize that more complex than typical consumer. Focus on high-cost outliers to temper concern that low-cost providers would increase costs in response to reports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4B82AC1-A2DC-0E46-BD11-6E8718CEF372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276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871B013-1789-DC49-9AE1-7CF21816D157}" type="slidenum">
              <a:rPr lang="en-US" sz="1200"/>
              <a:pPr/>
              <a:t>20</a:t>
            </a:fld>
            <a:endParaRPr lang="en-US" sz="1200"/>
          </a:p>
        </p:txBody>
      </p:sp>
      <p:sp>
        <p:nvSpPr>
          <p:cNvPr id="460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Note that we identify high-cost outliers, chose </a:t>
            </a:r>
            <a:r>
              <a:rPr lang="ja-JP" altLang="en-US"/>
              <a:t>“</a:t>
            </a:r>
            <a:r>
              <a:rPr lang="en-US"/>
              <a:t>rehospitalization</a:t>
            </a:r>
            <a:r>
              <a:rPr lang="ja-JP" altLang="en-US"/>
              <a:t>”</a:t>
            </a:r>
            <a:r>
              <a:rPr lang="en-US"/>
              <a:t> which is a measure on intersection of quality/costs. discuss care for heart attack (acknowledge no patient response), patients could respond but recognize that more complex than typical consumer. Focus on high-cost outliers to temper concern that low-cost providers would increase costs in response to reports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4648CDD-65C1-E64C-8951-A3DC21C77861}" type="slidenum">
              <a:rPr lang="en-US" sz="1200"/>
              <a:pPr/>
              <a:t>21</a:t>
            </a:fld>
            <a:endParaRPr lang="en-US" sz="1200"/>
          </a:p>
        </p:txBody>
      </p:sp>
      <p:sp>
        <p:nvSpPr>
          <p:cNvPr id="471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Note that we identify high-cost outliers, chose </a:t>
            </a:r>
            <a:r>
              <a:rPr lang="ja-JP" altLang="en-US"/>
              <a:t>“</a:t>
            </a:r>
            <a:r>
              <a:rPr lang="en-US"/>
              <a:t>rehospitalization</a:t>
            </a:r>
            <a:r>
              <a:rPr lang="ja-JP" altLang="en-US"/>
              <a:t>”</a:t>
            </a:r>
            <a:r>
              <a:rPr lang="en-US"/>
              <a:t> which is a measure on intersection of quality/costs. discuss care for heart attack (acknowledge no patient response), patients could respond but recognize that more complex than typical consumer. Focus on high-cost outliers to temper concern that low-cost providers would increase costs in response to reports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5B97E0D-6168-B944-A51E-2E6DC6A82D76}" type="slidenum">
              <a:rPr lang="en-US" sz="1200"/>
              <a:pPr/>
              <a:t>22</a:t>
            </a:fld>
            <a:endParaRPr lang="en-US" sz="1200"/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ECCCA29-3C25-534F-9552-01C902D0364F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491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E15ADCF-9E17-C04A-9CD1-0F31C26D24B6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286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Focus on charges, length of stay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3E290E6-7BC1-8648-89FB-7FD323EFE654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296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Here focus is on reimbursement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1CDDCBB-275E-844F-AD27-28D61A99ED84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307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Note that quality and cost on same page. Discuss more on why this could be useful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09D412C-CAA3-E143-86E8-151867B00925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317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Note that quality and cost on same page. Discuss more on why this could be useful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FD5D800-521F-9A41-BA4F-39F1C2A1DBA3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327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343C46C-D530-6F48-80AA-0EF08A90D626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34C0A27-4102-3D4B-86D0-FFF8B8FB7DF6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348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63800"/>
            <a:ext cx="9144000" cy="1143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368800"/>
            <a:ext cx="9144000" cy="1752600"/>
          </a:xfrm>
        </p:spPr>
        <p:txBody>
          <a:bodyPr lIns="91440" tIns="45720" rIns="91440" bIns="45720"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88395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75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388938"/>
            <a:ext cx="2286000" cy="55260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388938"/>
            <a:ext cx="6705600" cy="55260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650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667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6454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7713" y="1482725"/>
            <a:ext cx="3810000" cy="4432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482725"/>
            <a:ext cx="3810000" cy="4432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205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6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361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951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8448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3598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88938"/>
            <a:ext cx="9144000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7713" y="1482725"/>
            <a:ext cx="7772400" cy="443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Arial" charset="0"/>
        </a:defRPr>
      </a:lvl9pPr>
    </p:titleStyle>
    <p:bodyStyle>
      <a:lvl1pPr marL="227013" indent="-2270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Char char="•"/>
        <a:defRPr sz="2400" b="1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90000"/>
        <a:buChar char="•"/>
        <a:defRPr sz="2400" b="1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90000"/>
        <a:buChar char="–"/>
        <a:defRPr sz="2400" b="1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400" b="1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4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4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4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hyperlink" Target="mailto:mehrotra@rand.or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Does Public Reporting of Cost or Resource Use Measures for a Consumer Audience Make Sense? </a:t>
            </a:r>
            <a:br>
              <a:rPr lang="en-US" sz="3200" dirty="0">
                <a:latin typeface="Arial" charset="0"/>
              </a:rPr>
            </a:br>
            <a:endParaRPr lang="en-US" sz="3200" dirty="0">
              <a:latin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dirty="0" err="1"/>
              <a:t>Ateev</a:t>
            </a:r>
            <a:r>
              <a:rPr lang="en-US" sz="3600" dirty="0"/>
              <a:t> </a:t>
            </a:r>
            <a:r>
              <a:rPr lang="en-US" sz="3600" dirty="0" err="1"/>
              <a:t>Mehrotra</a:t>
            </a:r>
            <a:r>
              <a:rPr lang="en-US" sz="3600" dirty="0"/>
              <a:t>, MD, MPH</a:t>
            </a:r>
            <a:endParaRPr lang="en-US" sz="3600" u="sng" dirty="0"/>
          </a:p>
          <a:p>
            <a:r>
              <a:rPr lang="en-US" dirty="0"/>
              <a:t>University of Pittsburgh School of Medicine</a:t>
            </a:r>
          </a:p>
          <a:p>
            <a:r>
              <a:rPr lang="en-US" dirty="0"/>
              <a:t>RAND Health</a:t>
            </a:r>
          </a:p>
          <a:p>
            <a:endParaRPr lang="en-US" dirty="0"/>
          </a:p>
        </p:txBody>
      </p:sp>
      <p:pic>
        <p:nvPicPr>
          <p:cNvPr id="2051" name="Picture 13" descr="PITT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0" y="298450"/>
            <a:ext cx="1558925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6" descr="Rand Health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347663"/>
            <a:ext cx="2386012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0818" name="Group 2" title="Making Selection Pathway More Viabl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585701"/>
              </p:ext>
            </p:extLst>
          </p:nvPr>
        </p:nvGraphicFramePr>
        <p:xfrm>
          <a:off x="161925" y="1531938"/>
          <a:ext cx="6381750" cy="4117979"/>
        </p:xfrm>
        <a:graphic>
          <a:graphicData uri="http://schemas.openxmlformats.org/drawingml/2006/table">
            <a:tbl>
              <a:tblPr/>
              <a:tblGrid>
                <a:gridCol w="1458913"/>
                <a:gridCol w="1863725"/>
                <a:gridCol w="3059112"/>
              </a:tblGrid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Quality of care for deliveries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How much you will pay out of your own pocket?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HIGH QUALITY HOSPITALS AT A REASONABLE PRICE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A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B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C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0838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OTHER HOSPITALS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J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K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L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Click here for details on how quality measured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Click here for 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how we decide on out of pocket costs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11" name="Oval 52"/>
          <p:cNvSpPr>
            <a:spLocks noChangeArrowheads="1"/>
          </p:cNvSpPr>
          <p:nvPr/>
        </p:nvSpPr>
        <p:spPr bwMode="auto">
          <a:xfrm>
            <a:off x="2481263" y="4598988"/>
            <a:ext cx="147637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312" name="Oval 53"/>
          <p:cNvSpPr>
            <a:spLocks noChangeArrowheads="1"/>
          </p:cNvSpPr>
          <p:nvPr/>
        </p:nvSpPr>
        <p:spPr bwMode="auto">
          <a:xfrm>
            <a:off x="2447925" y="4191000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0870" name="AutoShape 54"/>
          <p:cNvSpPr>
            <a:spLocks noChangeArrowheads="1"/>
          </p:cNvSpPr>
          <p:nvPr/>
        </p:nvSpPr>
        <p:spPr bwMode="auto">
          <a:xfrm>
            <a:off x="2481263" y="4217988"/>
            <a:ext cx="147637" cy="144462"/>
          </a:xfrm>
          <a:custGeom>
            <a:avLst/>
            <a:gdLst>
              <a:gd name="T0" fmla="*/ 0 w 147637"/>
              <a:gd name="T1" fmla="*/ 55179 h 144462"/>
              <a:gd name="T2" fmla="*/ 56393 w 147637"/>
              <a:gd name="T3" fmla="*/ 55180 h 144462"/>
              <a:gd name="T4" fmla="*/ 73819 w 147637"/>
              <a:gd name="T5" fmla="*/ 0 h 144462"/>
              <a:gd name="T6" fmla="*/ 91244 w 147637"/>
              <a:gd name="T7" fmla="*/ 55180 h 144462"/>
              <a:gd name="T8" fmla="*/ 147637 w 147637"/>
              <a:gd name="T9" fmla="*/ 55179 h 144462"/>
              <a:gd name="T10" fmla="*/ 102014 w 147637"/>
              <a:gd name="T11" fmla="*/ 89282 h 144462"/>
              <a:gd name="T12" fmla="*/ 119441 w 147637"/>
              <a:gd name="T13" fmla="*/ 144462 h 144462"/>
              <a:gd name="T14" fmla="*/ 73819 w 147637"/>
              <a:gd name="T15" fmla="*/ 110358 h 144462"/>
              <a:gd name="T16" fmla="*/ 28196 w 147637"/>
              <a:gd name="T17" fmla="*/ 144462 h 144462"/>
              <a:gd name="T18" fmla="*/ 45623 w 147637"/>
              <a:gd name="T19" fmla="*/ 89282 h 144462"/>
              <a:gd name="T20" fmla="*/ 0 w 147637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7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4" y="55180"/>
                </a:lnTo>
                <a:lnTo>
                  <a:pt x="147637" y="55179"/>
                </a:lnTo>
                <a:lnTo>
                  <a:pt x="102014" y="89282"/>
                </a:lnTo>
                <a:lnTo>
                  <a:pt x="119441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314" name="Oval 55"/>
          <p:cNvSpPr>
            <a:spLocks noChangeArrowheads="1"/>
          </p:cNvSpPr>
          <p:nvPr/>
        </p:nvSpPr>
        <p:spPr bwMode="auto">
          <a:xfrm>
            <a:off x="2447925" y="3222625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0872" name="AutoShape 56"/>
          <p:cNvSpPr>
            <a:spLocks noChangeArrowheads="1"/>
          </p:cNvSpPr>
          <p:nvPr/>
        </p:nvSpPr>
        <p:spPr bwMode="auto">
          <a:xfrm>
            <a:off x="2486025" y="3249613"/>
            <a:ext cx="147638" cy="144462"/>
          </a:xfrm>
          <a:custGeom>
            <a:avLst/>
            <a:gdLst>
              <a:gd name="T0" fmla="*/ 0 w 147638"/>
              <a:gd name="T1" fmla="*/ 55179 h 144462"/>
              <a:gd name="T2" fmla="*/ 56393 w 147638"/>
              <a:gd name="T3" fmla="*/ 55180 h 144462"/>
              <a:gd name="T4" fmla="*/ 73819 w 147638"/>
              <a:gd name="T5" fmla="*/ 0 h 144462"/>
              <a:gd name="T6" fmla="*/ 91245 w 147638"/>
              <a:gd name="T7" fmla="*/ 55180 h 144462"/>
              <a:gd name="T8" fmla="*/ 147638 w 147638"/>
              <a:gd name="T9" fmla="*/ 55179 h 144462"/>
              <a:gd name="T10" fmla="*/ 102015 w 147638"/>
              <a:gd name="T11" fmla="*/ 89282 h 144462"/>
              <a:gd name="T12" fmla="*/ 119442 w 147638"/>
              <a:gd name="T13" fmla="*/ 144462 h 144462"/>
              <a:gd name="T14" fmla="*/ 73819 w 147638"/>
              <a:gd name="T15" fmla="*/ 110358 h 144462"/>
              <a:gd name="T16" fmla="*/ 28196 w 147638"/>
              <a:gd name="T17" fmla="*/ 144462 h 144462"/>
              <a:gd name="T18" fmla="*/ 45623 w 147638"/>
              <a:gd name="T19" fmla="*/ 89282 h 144462"/>
              <a:gd name="T20" fmla="*/ 0 w 147638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8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5" y="55180"/>
                </a:lnTo>
                <a:lnTo>
                  <a:pt x="147638" y="55179"/>
                </a:lnTo>
                <a:lnTo>
                  <a:pt x="102015" y="89282"/>
                </a:lnTo>
                <a:lnTo>
                  <a:pt x="119442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316" name="Oval 57"/>
          <p:cNvSpPr>
            <a:spLocks noChangeArrowheads="1"/>
          </p:cNvSpPr>
          <p:nvPr/>
        </p:nvSpPr>
        <p:spPr bwMode="auto">
          <a:xfrm>
            <a:off x="2447925" y="2874963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0874" name="AutoShape 58"/>
          <p:cNvSpPr>
            <a:spLocks noChangeArrowheads="1"/>
          </p:cNvSpPr>
          <p:nvPr/>
        </p:nvSpPr>
        <p:spPr bwMode="auto">
          <a:xfrm>
            <a:off x="2486025" y="2901950"/>
            <a:ext cx="147638" cy="144463"/>
          </a:xfrm>
          <a:custGeom>
            <a:avLst/>
            <a:gdLst>
              <a:gd name="T0" fmla="*/ 0 w 147638"/>
              <a:gd name="T1" fmla="*/ 55180 h 144463"/>
              <a:gd name="T2" fmla="*/ 56393 w 147638"/>
              <a:gd name="T3" fmla="*/ 55180 h 144463"/>
              <a:gd name="T4" fmla="*/ 73819 w 147638"/>
              <a:gd name="T5" fmla="*/ 0 h 144463"/>
              <a:gd name="T6" fmla="*/ 91245 w 147638"/>
              <a:gd name="T7" fmla="*/ 55180 h 144463"/>
              <a:gd name="T8" fmla="*/ 147638 w 147638"/>
              <a:gd name="T9" fmla="*/ 55180 h 144463"/>
              <a:gd name="T10" fmla="*/ 102015 w 147638"/>
              <a:gd name="T11" fmla="*/ 89283 h 144463"/>
              <a:gd name="T12" fmla="*/ 119442 w 147638"/>
              <a:gd name="T13" fmla="*/ 144463 h 144463"/>
              <a:gd name="T14" fmla="*/ 73819 w 147638"/>
              <a:gd name="T15" fmla="*/ 110359 h 144463"/>
              <a:gd name="T16" fmla="*/ 28196 w 147638"/>
              <a:gd name="T17" fmla="*/ 144463 h 144463"/>
              <a:gd name="T18" fmla="*/ 45623 w 147638"/>
              <a:gd name="T19" fmla="*/ 89283 h 144463"/>
              <a:gd name="T20" fmla="*/ 0 w 147638"/>
              <a:gd name="T21" fmla="*/ 55180 h 14446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8" h="144463">
                <a:moveTo>
                  <a:pt x="0" y="55180"/>
                </a:moveTo>
                <a:lnTo>
                  <a:pt x="56393" y="55180"/>
                </a:lnTo>
                <a:lnTo>
                  <a:pt x="73819" y="0"/>
                </a:lnTo>
                <a:lnTo>
                  <a:pt x="91245" y="55180"/>
                </a:lnTo>
                <a:lnTo>
                  <a:pt x="147638" y="55180"/>
                </a:lnTo>
                <a:lnTo>
                  <a:pt x="102015" y="89283"/>
                </a:lnTo>
                <a:lnTo>
                  <a:pt x="119442" y="144463"/>
                </a:lnTo>
                <a:lnTo>
                  <a:pt x="73819" y="110359"/>
                </a:lnTo>
                <a:lnTo>
                  <a:pt x="28196" y="144463"/>
                </a:lnTo>
                <a:lnTo>
                  <a:pt x="45623" y="89283"/>
                </a:lnTo>
                <a:lnTo>
                  <a:pt x="0" y="5518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318" name="Oval 59"/>
          <p:cNvSpPr>
            <a:spLocks noChangeArrowheads="1"/>
          </p:cNvSpPr>
          <p:nvPr/>
        </p:nvSpPr>
        <p:spPr bwMode="auto">
          <a:xfrm>
            <a:off x="2447925" y="2536825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0876" name="AutoShape 60"/>
          <p:cNvSpPr>
            <a:spLocks noChangeArrowheads="1"/>
          </p:cNvSpPr>
          <p:nvPr/>
        </p:nvSpPr>
        <p:spPr bwMode="auto">
          <a:xfrm>
            <a:off x="2481263" y="2563813"/>
            <a:ext cx="147637" cy="144462"/>
          </a:xfrm>
          <a:custGeom>
            <a:avLst/>
            <a:gdLst>
              <a:gd name="T0" fmla="*/ 0 w 147637"/>
              <a:gd name="T1" fmla="*/ 55179 h 144462"/>
              <a:gd name="T2" fmla="*/ 56393 w 147637"/>
              <a:gd name="T3" fmla="*/ 55180 h 144462"/>
              <a:gd name="T4" fmla="*/ 73819 w 147637"/>
              <a:gd name="T5" fmla="*/ 0 h 144462"/>
              <a:gd name="T6" fmla="*/ 91244 w 147637"/>
              <a:gd name="T7" fmla="*/ 55180 h 144462"/>
              <a:gd name="T8" fmla="*/ 147637 w 147637"/>
              <a:gd name="T9" fmla="*/ 55179 h 144462"/>
              <a:gd name="T10" fmla="*/ 102014 w 147637"/>
              <a:gd name="T11" fmla="*/ 89282 h 144462"/>
              <a:gd name="T12" fmla="*/ 119441 w 147637"/>
              <a:gd name="T13" fmla="*/ 144462 h 144462"/>
              <a:gd name="T14" fmla="*/ 73819 w 147637"/>
              <a:gd name="T15" fmla="*/ 110358 h 144462"/>
              <a:gd name="T16" fmla="*/ 28196 w 147637"/>
              <a:gd name="T17" fmla="*/ 144462 h 144462"/>
              <a:gd name="T18" fmla="*/ 45623 w 147637"/>
              <a:gd name="T19" fmla="*/ 89282 h 144462"/>
              <a:gd name="T20" fmla="*/ 0 w 147637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7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4" y="55180"/>
                </a:lnTo>
                <a:lnTo>
                  <a:pt x="147637" y="55179"/>
                </a:lnTo>
                <a:lnTo>
                  <a:pt x="102014" y="89282"/>
                </a:lnTo>
                <a:lnTo>
                  <a:pt x="119441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320" name="Oval 61"/>
          <p:cNvSpPr>
            <a:spLocks noChangeArrowheads="1"/>
          </p:cNvSpPr>
          <p:nvPr/>
        </p:nvSpPr>
        <p:spPr bwMode="auto">
          <a:xfrm>
            <a:off x="2481263" y="3906838"/>
            <a:ext cx="147637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323" name="Oval 64"/>
          <p:cNvSpPr>
            <a:spLocks noChangeArrowheads="1"/>
          </p:cNvSpPr>
          <p:nvPr/>
        </p:nvSpPr>
        <p:spPr bwMode="auto">
          <a:xfrm>
            <a:off x="1917700" y="1784350"/>
            <a:ext cx="1312863" cy="4127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0" fontAlgn="base" hangingPunct="0"/>
            <a:r>
              <a:rPr lang="en-US" sz="3600" b="1" i="1" kern="1200" dirty="0" smtClean="0">
                <a:solidFill>
                  <a:srgbClr val="E2A856"/>
                </a:solidFill>
                <a:effectLst/>
                <a:latin typeface="Arial"/>
                <a:ea typeface="ＭＳ Ｐゴシック"/>
                <a:cs typeface="+mn-cs"/>
              </a:rPr>
              <a:t>Making Selection Pathway More Viable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91312" y="1482725"/>
            <a:ext cx="3810000" cy="44323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Improvements</a:t>
            </a:r>
          </a:p>
          <a:p>
            <a:pPr marL="0" indent="0">
              <a:buNone/>
            </a:pPr>
            <a:r>
              <a:rPr lang="en-US" sz="1600" dirty="0"/>
              <a:t>- Relevant choices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Less is more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Link quality, not value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Link out of pocket $$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More information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Test, test, test</a:t>
            </a:r>
          </a:p>
          <a:p>
            <a:pPr marL="0" indent="0"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2866" name="Group 2" title="Making Selection Pathway More Viabl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96859"/>
              </p:ext>
            </p:extLst>
          </p:nvPr>
        </p:nvGraphicFramePr>
        <p:xfrm>
          <a:off x="161925" y="1531938"/>
          <a:ext cx="6381750" cy="4117979"/>
        </p:xfrm>
        <a:graphic>
          <a:graphicData uri="http://schemas.openxmlformats.org/drawingml/2006/table">
            <a:tbl>
              <a:tblPr/>
              <a:tblGrid>
                <a:gridCol w="1458913"/>
                <a:gridCol w="1863725"/>
                <a:gridCol w="3059112"/>
              </a:tblGrid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Quality of care for deliveries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How much you will pay out of your own pocket?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HIGH QUALITY HOSPITALS AT A REASONABLE PRICE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A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B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C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0838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OTHER HOSPITALS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J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K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L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Click here for details on how quality measured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Click here for 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how we decide on out of pocket costs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35" name="Oval 52"/>
          <p:cNvSpPr>
            <a:spLocks noChangeArrowheads="1"/>
          </p:cNvSpPr>
          <p:nvPr/>
        </p:nvSpPr>
        <p:spPr bwMode="auto">
          <a:xfrm>
            <a:off x="2481263" y="4598988"/>
            <a:ext cx="147637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36" name="Oval 53"/>
          <p:cNvSpPr>
            <a:spLocks noChangeArrowheads="1"/>
          </p:cNvSpPr>
          <p:nvPr/>
        </p:nvSpPr>
        <p:spPr bwMode="auto">
          <a:xfrm>
            <a:off x="2447925" y="4191000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2918" name="AutoShape 54"/>
          <p:cNvSpPr>
            <a:spLocks noChangeArrowheads="1"/>
          </p:cNvSpPr>
          <p:nvPr/>
        </p:nvSpPr>
        <p:spPr bwMode="auto">
          <a:xfrm>
            <a:off x="2481263" y="4217988"/>
            <a:ext cx="147637" cy="144462"/>
          </a:xfrm>
          <a:custGeom>
            <a:avLst/>
            <a:gdLst>
              <a:gd name="T0" fmla="*/ 0 w 147637"/>
              <a:gd name="T1" fmla="*/ 55179 h 144462"/>
              <a:gd name="T2" fmla="*/ 56393 w 147637"/>
              <a:gd name="T3" fmla="*/ 55180 h 144462"/>
              <a:gd name="T4" fmla="*/ 73819 w 147637"/>
              <a:gd name="T5" fmla="*/ 0 h 144462"/>
              <a:gd name="T6" fmla="*/ 91244 w 147637"/>
              <a:gd name="T7" fmla="*/ 55180 h 144462"/>
              <a:gd name="T8" fmla="*/ 147637 w 147637"/>
              <a:gd name="T9" fmla="*/ 55179 h 144462"/>
              <a:gd name="T10" fmla="*/ 102014 w 147637"/>
              <a:gd name="T11" fmla="*/ 89282 h 144462"/>
              <a:gd name="T12" fmla="*/ 119441 w 147637"/>
              <a:gd name="T13" fmla="*/ 144462 h 144462"/>
              <a:gd name="T14" fmla="*/ 73819 w 147637"/>
              <a:gd name="T15" fmla="*/ 110358 h 144462"/>
              <a:gd name="T16" fmla="*/ 28196 w 147637"/>
              <a:gd name="T17" fmla="*/ 144462 h 144462"/>
              <a:gd name="T18" fmla="*/ 45623 w 147637"/>
              <a:gd name="T19" fmla="*/ 89282 h 144462"/>
              <a:gd name="T20" fmla="*/ 0 w 147637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7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4" y="55180"/>
                </a:lnTo>
                <a:lnTo>
                  <a:pt x="147637" y="55179"/>
                </a:lnTo>
                <a:lnTo>
                  <a:pt x="102014" y="89282"/>
                </a:lnTo>
                <a:lnTo>
                  <a:pt x="119441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38" name="Oval 55"/>
          <p:cNvSpPr>
            <a:spLocks noChangeArrowheads="1"/>
          </p:cNvSpPr>
          <p:nvPr/>
        </p:nvSpPr>
        <p:spPr bwMode="auto">
          <a:xfrm>
            <a:off x="2447925" y="3222625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2920" name="AutoShape 56"/>
          <p:cNvSpPr>
            <a:spLocks noChangeArrowheads="1"/>
          </p:cNvSpPr>
          <p:nvPr/>
        </p:nvSpPr>
        <p:spPr bwMode="auto">
          <a:xfrm>
            <a:off x="2486025" y="3249613"/>
            <a:ext cx="147638" cy="144462"/>
          </a:xfrm>
          <a:custGeom>
            <a:avLst/>
            <a:gdLst>
              <a:gd name="T0" fmla="*/ 0 w 147638"/>
              <a:gd name="T1" fmla="*/ 55179 h 144462"/>
              <a:gd name="T2" fmla="*/ 56393 w 147638"/>
              <a:gd name="T3" fmla="*/ 55180 h 144462"/>
              <a:gd name="T4" fmla="*/ 73819 w 147638"/>
              <a:gd name="T5" fmla="*/ 0 h 144462"/>
              <a:gd name="T6" fmla="*/ 91245 w 147638"/>
              <a:gd name="T7" fmla="*/ 55180 h 144462"/>
              <a:gd name="T8" fmla="*/ 147638 w 147638"/>
              <a:gd name="T9" fmla="*/ 55179 h 144462"/>
              <a:gd name="T10" fmla="*/ 102015 w 147638"/>
              <a:gd name="T11" fmla="*/ 89282 h 144462"/>
              <a:gd name="T12" fmla="*/ 119442 w 147638"/>
              <a:gd name="T13" fmla="*/ 144462 h 144462"/>
              <a:gd name="T14" fmla="*/ 73819 w 147638"/>
              <a:gd name="T15" fmla="*/ 110358 h 144462"/>
              <a:gd name="T16" fmla="*/ 28196 w 147638"/>
              <a:gd name="T17" fmla="*/ 144462 h 144462"/>
              <a:gd name="T18" fmla="*/ 45623 w 147638"/>
              <a:gd name="T19" fmla="*/ 89282 h 144462"/>
              <a:gd name="T20" fmla="*/ 0 w 147638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8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5" y="55180"/>
                </a:lnTo>
                <a:lnTo>
                  <a:pt x="147638" y="55179"/>
                </a:lnTo>
                <a:lnTo>
                  <a:pt x="102015" y="89282"/>
                </a:lnTo>
                <a:lnTo>
                  <a:pt x="119442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40" name="Oval 57"/>
          <p:cNvSpPr>
            <a:spLocks noChangeArrowheads="1"/>
          </p:cNvSpPr>
          <p:nvPr/>
        </p:nvSpPr>
        <p:spPr bwMode="auto">
          <a:xfrm>
            <a:off x="2447925" y="2874963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2922" name="AutoShape 58"/>
          <p:cNvSpPr>
            <a:spLocks noChangeArrowheads="1"/>
          </p:cNvSpPr>
          <p:nvPr/>
        </p:nvSpPr>
        <p:spPr bwMode="auto">
          <a:xfrm>
            <a:off x="2486025" y="2901950"/>
            <a:ext cx="147638" cy="144463"/>
          </a:xfrm>
          <a:custGeom>
            <a:avLst/>
            <a:gdLst>
              <a:gd name="T0" fmla="*/ 0 w 147638"/>
              <a:gd name="T1" fmla="*/ 55180 h 144463"/>
              <a:gd name="T2" fmla="*/ 56393 w 147638"/>
              <a:gd name="T3" fmla="*/ 55180 h 144463"/>
              <a:gd name="T4" fmla="*/ 73819 w 147638"/>
              <a:gd name="T5" fmla="*/ 0 h 144463"/>
              <a:gd name="T6" fmla="*/ 91245 w 147638"/>
              <a:gd name="T7" fmla="*/ 55180 h 144463"/>
              <a:gd name="T8" fmla="*/ 147638 w 147638"/>
              <a:gd name="T9" fmla="*/ 55180 h 144463"/>
              <a:gd name="T10" fmla="*/ 102015 w 147638"/>
              <a:gd name="T11" fmla="*/ 89283 h 144463"/>
              <a:gd name="T12" fmla="*/ 119442 w 147638"/>
              <a:gd name="T13" fmla="*/ 144463 h 144463"/>
              <a:gd name="T14" fmla="*/ 73819 w 147638"/>
              <a:gd name="T15" fmla="*/ 110359 h 144463"/>
              <a:gd name="T16" fmla="*/ 28196 w 147638"/>
              <a:gd name="T17" fmla="*/ 144463 h 144463"/>
              <a:gd name="T18" fmla="*/ 45623 w 147638"/>
              <a:gd name="T19" fmla="*/ 89283 h 144463"/>
              <a:gd name="T20" fmla="*/ 0 w 147638"/>
              <a:gd name="T21" fmla="*/ 55180 h 14446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8" h="144463">
                <a:moveTo>
                  <a:pt x="0" y="55180"/>
                </a:moveTo>
                <a:lnTo>
                  <a:pt x="56393" y="55180"/>
                </a:lnTo>
                <a:lnTo>
                  <a:pt x="73819" y="0"/>
                </a:lnTo>
                <a:lnTo>
                  <a:pt x="91245" y="55180"/>
                </a:lnTo>
                <a:lnTo>
                  <a:pt x="147638" y="55180"/>
                </a:lnTo>
                <a:lnTo>
                  <a:pt x="102015" y="89283"/>
                </a:lnTo>
                <a:lnTo>
                  <a:pt x="119442" y="144463"/>
                </a:lnTo>
                <a:lnTo>
                  <a:pt x="73819" y="110359"/>
                </a:lnTo>
                <a:lnTo>
                  <a:pt x="28196" y="144463"/>
                </a:lnTo>
                <a:lnTo>
                  <a:pt x="45623" y="89283"/>
                </a:lnTo>
                <a:lnTo>
                  <a:pt x="0" y="5518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42" name="Oval 59"/>
          <p:cNvSpPr>
            <a:spLocks noChangeArrowheads="1"/>
          </p:cNvSpPr>
          <p:nvPr/>
        </p:nvSpPr>
        <p:spPr bwMode="auto">
          <a:xfrm>
            <a:off x="2447925" y="2536825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2924" name="AutoShape 60"/>
          <p:cNvSpPr>
            <a:spLocks noChangeArrowheads="1"/>
          </p:cNvSpPr>
          <p:nvPr/>
        </p:nvSpPr>
        <p:spPr bwMode="auto">
          <a:xfrm>
            <a:off x="2481263" y="2563813"/>
            <a:ext cx="147637" cy="144462"/>
          </a:xfrm>
          <a:custGeom>
            <a:avLst/>
            <a:gdLst>
              <a:gd name="T0" fmla="*/ 0 w 147637"/>
              <a:gd name="T1" fmla="*/ 55179 h 144462"/>
              <a:gd name="T2" fmla="*/ 56393 w 147637"/>
              <a:gd name="T3" fmla="*/ 55180 h 144462"/>
              <a:gd name="T4" fmla="*/ 73819 w 147637"/>
              <a:gd name="T5" fmla="*/ 0 h 144462"/>
              <a:gd name="T6" fmla="*/ 91244 w 147637"/>
              <a:gd name="T7" fmla="*/ 55180 h 144462"/>
              <a:gd name="T8" fmla="*/ 147637 w 147637"/>
              <a:gd name="T9" fmla="*/ 55179 h 144462"/>
              <a:gd name="T10" fmla="*/ 102014 w 147637"/>
              <a:gd name="T11" fmla="*/ 89282 h 144462"/>
              <a:gd name="T12" fmla="*/ 119441 w 147637"/>
              <a:gd name="T13" fmla="*/ 144462 h 144462"/>
              <a:gd name="T14" fmla="*/ 73819 w 147637"/>
              <a:gd name="T15" fmla="*/ 110358 h 144462"/>
              <a:gd name="T16" fmla="*/ 28196 w 147637"/>
              <a:gd name="T17" fmla="*/ 144462 h 144462"/>
              <a:gd name="T18" fmla="*/ 45623 w 147637"/>
              <a:gd name="T19" fmla="*/ 89282 h 144462"/>
              <a:gd name="T20" fmla="*/ 0 w 147637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7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4" y="55180"/>
                </a:lnTo>
                <a:lnTo>
                  <a:pt x="147637" y="55179"/>
                </a:lnTo>
                <a:lnTo>
                  <a:pt x="102014" y="89282"/>
                </a:lnTo>
                <a:lnTo>
                  <a:pt x="119441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44" name="Oval 61"/>
          <p:cNvSpPr>
            <a:spLocks noChangeArrowheads="1"/>
          </p:cNvSpPr>
          <p:nvPr/>
        </p:nvSpPr>
        <p:spPr bwMode="auto">
          <a:xfrm>
            <a:off x="2481263" y="3906838"/>
            <a:ext cx="147637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47" name="Oval 65"/>
          <p:cNvSpPr>
            <a:spLocks noChangeArrowheads="1"/>
          </p:cNvSpPr>
          <p:nvPr/>
        </p:nvSpPr>
        <p:spPr bwMode="auto">
          <a:xfrm>
            <a:off x="2165350" y="2438400"/>
            <a:ext cx="679450" cy="4127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0" fontAlgn="base" hangingPunct="0"/>
            <a:r>
              <a:rPr lang="en-US" sz="3600" b="1" i="1" kern="1200" dirty="0" smtClean="0">
                <a:solidFill>
                  <a:srgbClr val="E2A856"/>
                </a:solidFill>
                <a:effectLst/>
                <a:latin typeface="Arial"/>
                <a:ea typeface="ＭＳ Ｐゴシック"/>
                <a:cs typeface="+mn-cs"/>
              </a:rPr>
              <a:t>Making Selection Pathway More Viable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91274" y="1482725"/>
            <a:ext cx="3810000" cy="44323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Improvements</a:t>
            </a:r>
          </a:p>
          <a:p>
            <a:pPr marL="0" indent="0">
              <a:buNone/>
            </a:pPr>
            <a:r>
              <a:rPr lang="en-US" sz="1600" dirty="0"/>
              <a:t>- </a:t>
            </a:r>
            <a:r>
              <a:rPr lang="en-US" sz="1600" dirty="0">
                <a:solidFill>
                  <a:srgbClr val="4D4D4D"/>
                </a:solidFill>
              </a:rPr>
              <a:t>Relevant choices</a:t>
            </a:r>
          </a:p>
          <a:p>
            <a:pPr marL="0" indent="0">
              <a:buNone/>
            </a:pPr>
            <a:r>
              <a:rPr lang="en-US" sz="1600" dirty="0"/>
              <a:t>- Less is more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Link quality, not value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Link out of pocket $$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More information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Test, test, test</a:t>
            </a:r>
          </a:p>
          <a:p>
            <a:pPr marL="0" indent="0"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4914" name="Group 2" title="Making Selection Pathway More Viable 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71735"/>
              </p:ext>
            </p:extLst>
          </p:nvPr>
        </p:nvGraphicFramePr>
        <p:xfrm>
          <a:off x="161925" y="1531938"/>
          <a:ext cx="6381750" cy="4117979"/>
        </p:xfrm>
        <a:graphic>
          <a:graphicData uri="http://schemas.openxmlformats.org/drawingml/2006/table">
            <a:tbl>
              <a:tblPr/>
              <a:tblGrid>
                <a:gridCol w="1458913"/>
                <a:gridCol w="1863725"/>
                <a:gridCol w="3059112"/>
              </a:tblGrid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Quality of care for deliveries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How much you will pay out of your own pocket?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HIGH QUALITY HOSPITALS AT A REASONABLE PRICE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A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B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C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0838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OTHER HOSPITALS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J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K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L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Click here for details on how quality measured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Click here for 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how we decide on out of pocket costs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59" name="Oval 52"/>
          <p:cNvSpPr>
            <a:spLocks noChangeArrowheads="1"/>
          </p:cNvSpPr>
          <p:nvPr/>
        </p:nvSpPr>
        <p:spPr bwMode="auto">
          <a:xfrm>
            <a:off x="2481263" y="4598988"/>
            <a:ext cx="147637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60" name="Oval 53"/>
          <p:cNvSpPr>
            <a:spLocks noChangeArrowheads="1"/>
          </p:cNvSpPr>
          <p:nvPr/>
        </p:nvSpPr>
        <p:spPr bwMode="auto">
          <a:xfrm>
            <a:off x="2447925" y="4191000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4966" name="AutoShape 54"/>
          <p:cNvSpPr>
            <a:spLocks noChangeArrowheads="1"/>
          </p:cNvSpPr>
          <p:nvPr/>
        </p:nvSpPr>
        <p:spPr bwMode="auto">
          <a:xfrm>
            <a:off x="2481263" y="4217988"/>
            <a:ext cx="147637" cy="144462"/>
          </a:xfrm>
          <a:custGeom>
            <a:avLst/>
            <a:gdLst>
              <a:gd name="T0" fmla="*/ 0 w 147637"/>
              <a:gd name="T1" fmla="*/ 55179 h 144462"/>
              <a:gd name="T2" fmla="*/ 56393 w 147637"/>
              <a:gd name="T3" fmla="*/ 55180 h 144462"/>
              <a:gd name="T4" fmla="*/ 73819 w 147637"/>
              <a:gd name="T5" fmla="*/ 0 h 144462"/>
              <a:gd name="T6" fmla="*/ 91244 w 147637"/>
              <a:gd name="T7" fmla="*/ 55180 h 144462"/>
              <a:gd name="T8" fmla="*/ 147637 w 147637"/>
              <a:gd name="T9" fmla="*/ 55179 h 144462"/>
              <a:gd name="T10" fmla="*/ 102014 w 147637"/>
              <a:gd name="T11" fmla="*/ 89282 h 144462"/>
              <a:gd name="T12" fmla="*/ 119441 w 147637"/>
              <a:gd name="T13" fmla="*/ 144462 h 144462"/>
              <a:gd name="T14" fmla="*/ 73819 w 147637"/>
              <a:gd name="T15" fmla="*/ 110358 h 144462"/>
              <a:gd name="T16" fmla="*/ 28196 w 147637"/>
              <a:gd name="T17" fmla="*/ 144462 h 144462"/>
              <a:gd name="T18" fmla="*/ 45623 w 147637"/>
              <a:gd name="T19" fmla="*/ 89282 h 144462"/>
              <a:gd name="T20" fmla="*/ 0 w 147637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7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4" y="55180"/>
                </a:lnTo>
                <a:lnTo>
                  <a:pt x="147637" y="55179"/>
                </a:lnTo>
                <a:lnTo>
                  <a:pt x="102014" y="89282"/>
                </a:lnTo>
                <a:lnTo>
                  <a:pt x="119441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62" name="Oval 55"/>
          <p:cNvSpPr>
            <a:spLocks noChangeArrowheads="1"/>
          </p:cNvSpPr>
          <p:nvPr/>
        </p:nvSpPr>
        <p:spPr bwMode="auto">
          <a:xfrm>
            <a:off x="2447925" y="3222625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4968" name="AutoShape 56"/>
          <p:cNvSpPr>
            <a:spLocks noChangeArrowheads="1"/>
          </p:cNvSpPr>
          <p:nvPr/>
        </p:nvSpPr>
        <p:spPr bwMode="auto">
          <a:xfrm>
            <a:off x="2486025" y="3249613"/>
            <a:ext cx="147638" cy="144462"/>
          </a:xfrm>
          <a:custGeom>
            <a:avLst/>
            <a:gdLst>
              <a:gd name="T0" fmla="*/ 0 w 147638"/>
              <a:gd name="T1" fmla="*/ 55179 h 144462"/>
              <a:gd name="T2" fmla="*/ 56393 w 147638"/>
              <a:gd name="T3" fmla="*/ 55180 h 144462"/>
              <a:gd name="T4" fmla="*/ 73819 w 147638"/>
              <a:gd name="T5" fmla="*/ 0 h 144462"/>
              <a:gd name="T6" fmla="*/ 91245 w 147638"/>
              <a:gd name="T7" fmla="*/ 55180 h 144462"/>
              <a:gd name="T8" fmla="*/ 147638 w 147638"/>
              <a:gd name="T9" fmla="*/ 55179 h 144462"/>
              <a:gd name="T10" fmla="*/ 102015 w 147638"/>
              <a:gd name="T11" fmla="*/ 89282 h 144462"/>
              <a:gd name="T12" fmla="*/ 119442 w 147638"/>
              <a:gd name="T13" fmla="*/ 144462 h 144462"/>
              <a:gd name="T14" fmla="*/ 73819 w 147638"/>
              <a:gd name="T15" fmla="*/ 110358 h 144462"/>
              <a:gd name="T16" fmla="*/ 28196 w 147638"/>
              <a:gd name="T17" fmla="*/ 144462 h 144462"/>
              <a:gd name="T18" fmla="*/ 45623 w 147638"/>
              <a:gd name="T19" fmla="*/ 89282 h 144462"/>
              <a:gd name="T20" fmla="*/ 0 w 147638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8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5" y="55180"/>
                </a:lnTo>
                <a:lnTo>
                  <a:pt x="147638" y="55179"/>
                </a:lnTo>
                <a:lnTo>
                  <a:pt x="102015" y="89282"/>
                </a:lnTo>
                <a:lnTo>
                  <a:pt x="119442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64" name="Oval 57"/>
          <p:cNvSpPr>
            <a:spLocks noChangeArrowheads="1"/>
          </p:cNvSpPr>
          <p:nvPr/>
        </p:nvSpPr>
        <p:spPr bwMode="auto">
          <a:xfrm>
            <a:off x="2447925" y="2874963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4970" name="AutoShape 58"/>
          <p:cNvSpPr>
            <a:spLocks noChangeArrowheads="1"/>
          </p:cNvSpPr>
          <p:nvPr/>
        </p:nvSpPr>
        <p:spPr bwMode="auto">
          <a:xfrm>
            <a:off x="2486025" y="2901950"/>
            <a:ext cx="147638" cy="144463"/>
          </a:xfrm>
          <a:custGeom>
            <a:avLst/>
            <a:gdLst>
              <a:gd name="T0" fmla="*/ 0 w 147638"/>
              <a:gd name="T1" fmla="*/ 55180 h 144463"/>
              <a:gd name="T2" fmla="*/ 56393 w 147638"/>
              <a:gd name="T3" fmla="*/ 55180 h 144463"/>
              <a:gd name="T4" fmla="*/ 73819 w 147638"/>
              <a:gd name="T5" fmla="*/ 0 h 144463"/>
              <a:gd name="T6" fmla="*/ 91245 w 147638"/>
              <a:gd name="T7" fmla="*/ 55180 h 144463"/>
              <a:gd name="T8" fmla="*/ 147638 w 147638"/>
              <a:gd name="T9" fmla="*/ 55180 h 144463"/>
              <a:gd name="T10" fmla="*/ 102015 w 147638"/>
              <a:gd name="T11" fmla="*/ 89283 h 144463"/>
              <a:gd name="T12" fmla="*/ 119442 w 147638"/>
              <a:gd name="T13" fmla="*/ 144463 h 144463"/>
              <a:gd name="T14" fmla="*/ 73819 w 147638"/>
              <a:gd name="T15" fmla="*/ 110359 h 144463"/>
              <a:gd name="T16" fmla="*/ 28196 w 147638"/>
              <a:gd name="T17" fmla="*/ 144463 h 144463"/>
              <a:gd name="T18" fmla="*/ 45623 w 147638"/>
              <a:gd name="T19" fmla="*/ 89283 h 144463"/>
              <a:gd name="T20" fmla="*/ 0 w 147638"/>
              <a:gd name="T21" fmla="*/ 55180 h 14446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8" h="144463">
                <a:moveTo>
                  <a:pt x="0" y="55180"/>
                </a:moveTo>
                <a:lnTo>
                  <a:pt x="56393" y="55180"/>
                </a:lnTo>
                <a:lnTo>
                  <a:pt x="73819" y="0"/>
                </a:lnTo>
                <a:lnTo>
                  <a:pt x="91245" y="55180"/>
                </a:lnTo>
                <a:lnTo>
                  <a:pt x="147638" y="55180"/>
                </a:lnTo>
                <a:lnTo>
                  <a:pt x="102015" y="89283"/>
                </a:lnTo>
                <a:lnTo>
                  <a:pt x="119442" y="144463"/>
                </a:lnTo>
                <a:lnTo>
                  <a:pt x="73819" y="110359"/>
                </a:lnTo>
                <a:lnTo>
                  <a:pt x="28196" y="144463"/>
                </a:lnTo>
                <a:lnTo>
                  <a:pt x="45623" y="89283"/>
                </a:lnTo>
                <a:lnTo>
                  <a:pt x="0" y="5518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66" name="Oval 59"/>
          <p:cNvSpPr>
            <a:spLocks noChangeArrowheads="1"/>
          </p:cNvSpPr>
          <p:nvPr/>
        </p:nvSpPr>
        <p:spPr bwMode="auto">
          <a:xfrm>
            <a:off x="2447925" y="2536825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4972" name="AutoShape 60"/>
          <p:cNvSpPr>
            <a:spLocks noChangeArrowheads="1"/>
          </p:cNvSpPr>
          <p:nvPr/>
        </p:nvSpPr>
        <p:spPr bwMode="auto">
          <a:xfrm>
            <a:off x="2481263" y="2563813"/>
            <a:ext cx="147637" cy="144462"/>
          </a:xfrm>
          <a:custGeom>
            <a:avLst/>
            <a:gdLst>
              <a:gd name="T0" fmla="*/ 0 w 147637"/>
              <a:gd name="T1" fmla="*/ 55179 h 144462"/>
              <a:gd name="T2" fmla="*/ 56393 w 147637"/>
              <a:gd name="T3" fmla="*/ 55180 h 144462"/>
              <a:gd name="T4" fmla="*/ 73819 w 147637"/>
              <a:gd name="T5" fmla="*/ 0 h 144462"/>
              <a:gd name="T6" fmla="*/ 91244 w 147637"/>
              <a:gd name="T7" fmla="*/ 55180 h 144462"/>
              <a:gd name="T8" fmla="*/ 147637 w 147637"/>
              <a:gd name="T9" fmla="*/ 55179 h 144462"/>
              <a:gd name="T10" fmla="*/ 102014 w 147637"/>
              <a:gd name="T11" fmla="*/ 89282 h 144462"/>
              <a:gd name="T12" fmla="*/ 119441 w 147637"/>
              <a:gd name="T13" fmla="*/ 144462 h 144462"/>
              <a:gd name="T14" fmla="*/ 73819 w 147637"/>
              <a:gd name="T15" fmla="*/ 110358 h 144462"/>
              <a:gd name="T16" fmla="*/ 28196 w 147637"/>
              <a:gd name="T17" fmla="*/ 144462 h 144462"/>
              <a:gd name="T18" fmla="*/ 45623 w 147637"/>
              <a:gd name="T19" fmla="*/ 89282 h 144462"/>
              <a:gd name="T20" fmla="*/ 0 w 147637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7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4" y="55180"/>
                </a:lnTo>
                <a:lnTo>
                  <a:pt x="147637" y="55179"/>
                </a:lnTo>
                <a:lnTo>
                  <a:pt x="102014" y="89282"/>
                </a:lnTo>
                <a:lnTo>
                  <a:pt x="119441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68" name="Oval 61"/>
          <p:cNvSpPr>
            <a:spLocks noChangeArrowheads="1"/>
          </p:cNvSpPr>
          <p:nvPr/>
        </p:nvSpPr>
        <p:spPr bwMode="auto">
          <a:xfrm>
            <a:off x="2481263" y="3906838"/>
            <a:ext cx="147637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71" name="Oval 66"/>
          <p:cNvSpPr>
            <a:spLocks noChangeArrowheads="1"/>
          </p:cNvSpPr>
          <p:nvPr/>
        </p:nvSpPr>
        <p:spPr bwMode="auto">
          <a:xfrm>
            <a:off x="1181100" y="2117725"/>
            <a:ext cx="1047750" cy="4127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0" fontAlgn="base" hangingPunct="0"/>
            <a:r>
              <a:rPr lang="en-US" sz="3600" b="1" i="1" kern="1200" dirty="0" smtClean="0">
                <a:solidFill>
                  <a:srgbClr val="E2A856"/>
                </a:solidFill>
                <a:effectLst/>
                <a:latin typeface="Arial"/>
                <a:ea typeface="ＭＳ Ｐゴシック"/>
                <a:cs typeface="+mn-cs"/>
              </a:rPr>
              <a:t>Making Selection Pathway More Viable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9046" y="1482725"/>
            <a:ext cx="3810000" cy="44323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Improvements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Relevant choices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Less is more</a:t>
            </a:r>
          </a:p>
          <a:p>
            <a:pPr marL="0" indent="0">
              <a:buNone/>
            </a:pPr>
            <a:r>
              <a:rPr lang="en-US" sz="1600" dirty="0"/>
              <a:t>- Link quality, not value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808080"/>
                </a:solidFill>
              </a:rPr>
              <a:t>- </a:t>
            </a:r>
            <a:r>
              <a:rPr lang="en-US" sz="1600" dirty="0">
                <a:solidFill>
                  <a:srgbClr val="4D4D4D"/>
                </a:solidFill>
              </a:rPr>
              <a:t>Link out of pocket $$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More information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Test, test, test</a:t>
            </a:r>
          </a:p>
          <a:p>
            <a:pPr marL="0" indent="0"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62" name="Group 2" title="Making Selection Pathway More Viable 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56406"/>
              </p:ext>
            </p:extLst>
          </p:nvPr>
        </p:nvGraphicFramePr>
        <p:xfrm>
          <a:off x="161925" y="1531938"/>
          <a:ext cx="6381750" cy="4117979"/>
        </p:xfrm>
        <a:graphic>
          <a:graphicData uri="http://schemas.openxmlformats.org/drawingml/2006/table">
            <a:tbl>
              <a:tblPr/>
              <a:tblGrid>
                <a:gridCol w="1458913"/>
                <a:gridCol w="1863725"/>
                <a:gridCol w="3059112"/>
              </a:tblGrid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Quality of care for deliveries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How much you will pay out of your own pocket?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HIGH QUALITY HOSPITALS AT A REASONABLE PRICE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A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B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C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0838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OTHER HOSPITALS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J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K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L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Click here for details on how quality measured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Click here for 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how we decide on out of pocket costs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83" name="Oval 52"/>
          <p:cNvSpPr>
            <a:spLocks noChangeArrowheads="1"/>
          </p:cNvSpPr>
          <p:nvPr/>
        </p:nvSpPr>
        <p:spPr bwMode="auto">
          <a:xfrm>
            <a:off x="2481263" y="4598988"/>
            <a:ext cx="147637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84" name="Oval 53"/>
          <p:cNvSpPr>
            <a:spLocks noChangeArrowheads="1"/>
          </p:cNvSpPr>
          <p:nvPr/>
        </p:nvSpPr>
        <p:spPr bwMode="auto">
          <a:xfrm>
            <a:off x="2447925" y="4191000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14" name="AutoShape 54"/>
          <p:cNvSpPr>
            <a:spLocks noChangeArrowheads="1"/>
          </p:cNvSpPr>
          <p:nvPr/>
        </p:nvSpPr>
        <p:spPr bwMode="auto">
          <a:xfrm>
            <a:off x="2481263" y="4217988"/>
            <a:ext cx="147637" cy="144462"/>
          </a:xfrm>
          <a:custGeom>
            <a:avLst/>
            <a:gdLst>
              <a:gd name="T0" fmla="*/ 0 w 147637"/>
              <a:gd name="T1" fmla="*/ 55179 h 144462"/>
              <a:gd name="T2" fmla="*/ 56393 w 147637"/>
              <a:gd name="T3" fmla="*/ 55180 h 144462"/>
              <a:gd name="T4" fmla="*/ 73819 w 147637"/>
              <a:gd name="T5" fmla="*/ 0 h 144462"/>
              <a:gd name="T6" fmla="*/ 91244 w 147637"/>
              <a:gd name="T7" fmla="*/ 55180 h 144462"/>
              <a:gd name="T8" fmla="*/ 147637 w 147637"/>
              <a:gd name="T9" fmla="*/ 55179 h 144462"/>
              <a:gd name="T10" fmla="*/ 102014 w 147637"/>
              <a:gd name="T11" fmla="*/ 89282 h 144462"/>
              <a:gd name="T12" fmla="*/ 119441 w 147637"/>
              <a:gd name="T13" fmla="*/ 144462 h 144462"/>
              <a:gd name="T14" fmla="*/ 73819 w 147637"/>
              <a:gd name="T15" fmla="*/ 110358 h 144462"/>
              <a:gd name="T16" fmla="*/ 28196 w 147637"/>
              <a:gd name="T17" fmla="*/ 144462 h 144462"/>
              <a:gd name="T18" fmla="*/ 45623 w 147637"/>
              <a:gd name="T19" fmla="*/ 89282 h 144462"/>
              <a:gd name="T20" fmla="*/ 0 w 147637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7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4" y="55180"/>
                </a:lnTo>
                <a:lnTo>
                  <a:pt x="147637" y="55179"/>
                </a:lnTo>
                <a:lnTo>
                  <a:pt x="102014" y="89282"/>
                </a:lnTo>
                <a:lnTo>
                  <a:pt x="119441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86" name="Oval 55"/>
          <p:cNvSpPr>
            <a:spLocks noChangeArrowheads="1"/>
          </p:cNvSpPr>
          <p:nvPr/>
        </p:nvSpPr>
        <p:spPr bwMode="auto">
          <a:xfrm>
            <a:off x="2447925" y="3222625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16" name="AutoShape 56"/>
          <p:cNvSpPr>
            <a:spLocks noChangeArrowheads="1"/>
          </p:cNvSpPr>
          <p:nvPr/>
        </p:nvSpPr>
        <p:spPr bwMode="auto">
          <a:xfrm>
            <a:off x="2486025" y="3249613"/>
            <a:ext cx="147638" cy="144462"/>
          </a:xfrm>
          <a:custGeom>
            <a:avLst/>
            <a:gdLst>
              <a:gd name="T0" fmla="*/ 0 w 147638"/>
              <a:gd name="T1" fmla="*/ 55179 h 144462"/>
              <a:gd name="T2" fmla="*/ 56393 w 147638"/>
              <a:gd name="T3" fmla="*/ 55180 h 144462"/>
              <a:gd name="T4" fmla="*/ 73819 w 147638"/>
              <a:gd name="T5" fmla="*/ 0 h 144462"/>
              <a:gd name="T6" fmla="*/ 91245 w 147638"/>
              <a:gd name="T7" fmla="*/ 55180 h 144462"/>
              <a:gd name="T8" fmla="*/ 147638 w 147638"/>
              <a:gd name="T9" fmla="*/ 55179 h 144462"/>
              <a:gd name="T10" fmla="*/ 102015 w 147638"/>
              <a:gd name="T11" fmla="*/ 89282 h 144462"/>
              <a:gd name="T12" fmla="*/ 119442 w 147638"/>
              <a:gd name="T13" fmla="*/ 144462 h 144462"/>
              <a:gd name="T14" fmla="*/ 73819 w 147638"/>
              <a:gd name="T15" fmla="*/ 110358 h 144462"/>
              <a:gd name="T16" fmla="*/ 28196 w 147638"/>
              <a:gd name="T17" fmla="*/ 144462 h 144462"/>
              <a:gd name="T18" fmla="*/ 45623 w 147638"/>
              <a:gd name="T19" fmla="*/ 89282 h 144462"/>
              <a:gd name="T20" fmla="*/ 0 w 147638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8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5" y="55180"/>
                </a:lnTo>
                <a:lnTo>
                  <a:pt x="147638" y="55179"/>
                </a:lnTo>
                <a:lnTo>
                  <a:pt x="102015" y="89282"/>
                </a:lnTo>
                <a:lnTo>
                  <a:pt x="119442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88" name="Oval 57"/>
          <p:cNvSpPr>
            <a:spLocks noChangeArrowheads="1"/>
          </p:cNvSpPr>
          <p:nvPr/>
        </p:nvSpPr>
        <p:spPr bwMode="auto">
          <a:xfrm>
            <a:off x="2447925" y="2874963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18" name="AutoShape 58"/>
          <p:cNvSpPr>
            <a:spLocks noChangeArrowheads="1"/>
          </p:cNvSpPr>
          <p:nvPr/>
        </p:nvSpPr>
        <p:spPr bwMode="auto">
          <a:xfrm>
            <a:off x="2486025" y="2901950"/>
            <a:ext cx="147638" cy="144463"/>
          </a:xfrm>
          <a:custGeom>
            <a:avLst/>
            <a:gdLst>
              <a:gd name="T0" fmla="*/ 0 w 147638"/>
              <a:gd name="T1" fmla="*/ 55180 h 144463"/>
              <a:gd name="T2" fmla="*/ 56393 w 147638"/>
              <a:gd name="T3" fmla="*/ 55180 h 144463"/>
              <a:gd name="T4" fmla="*/ 73819 w 147638"/>
              <a:gd name="T5" fmla="*/ 0 h 144463"/>
              <a:gd name="T6" fmla="*/ 91245 w 147638"/>
              <a:gd name="T7" fmla="*/ 55180 h 144463"/>
              <a:gd name="T8" fmla="*/ 147638 w 147638"/>
              <a:gd name="T9" fmla="*/ 55180 h 144463"/>
              <a:gd name="T10" fmla="*/ 102015 w 147638"/>
              <a:gd name="T11" fmla="*/ 89283 h 144463"/>
              <a:gd name="T12" fmla="*/ 119442 w 147638"/>
              <a:gd name="T13" fmla="*/ 144463 h 144463"/>
              <a:gd name="T14" fmla="*/ 73819 w 147638"/>
              <a:gd name="T15" fmla="*/ 110359 h 144463"/>
              <a:gd name="T16" fmla="*/ 28196 w 147638"/>
              <a:gd name="T17" fmla="*/ 144463 h 144463"/>
              <a:gd name="T18" fmla="*/ 45623 w 147638"/>
              <a:gd name="T19" fmla="*/ 89283 h 144463"/>
              <a:gd name="T20" fmla="*/ 0 w 147638"/>
              <a:gd name="T21" fmla="*/ 55180 h 14446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8" h="144463">
                <a:moveTo>
                  <a:pt x="0" y="55180"/>
                </a:moveTo>
                <a:lnTo>
                  <a:pt x="56393" y="55180"/>
                </a:lnTo>
                <a:lnTo>
                  <a:pt x="73819" y="0"/>
                </a:lnTo>
                <a:lnTo>
                  <a:pt x="91245" y="55180"/>
                </a:lnTo>
                <a:lnTo>
                  <a:pt x="147638" y="55180"/>
                </a:lnTo>
                <a:lnTo>
                  <a:pt x="102015" y="89283"/>
                </a:lnTo>
                <a:lnTo>
                  <a:pt x="119442" y="144463"/>
                </a:lnTo>
                <a:lnTo>
                  <a:pt x="73819" y="110359"/>
                </a:lnTo>
                <a:lnTo>
                  <a:pt x="28196" y="144463"/>
                </a:lnTo>
                <a:lnTo>
                  <a:pt x="45623" y="89283"/>
                </a:lnTo>
                <a:lnTo>
                  <a:pt x="0" y="5518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90" name="Oval 59"/>
          <p:cNvSpPr>
            <a:spLocks noChangeArrowheads="1"/>
          </p:cNvSpPr>
          <p:nvPr/>
        </p:nvSpPr>
        <p:spPr bwMode="auto">
          <a:xfrm>
            <a:off x="2447925" y="2536825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20" name="AutoShape 60"/>
          <p:cNvSpPr>
            <a:spLocks noChangeArrowheads="1"/>
          </p:cNvSpPr>
          <p:nvPr/>
        </p:nvSpPr>
        <p:spPr bwMode="auto">
          <a:xfrm>
            <a:off x="2481263" y="2563813"/>
            <a:ext cx="147637" cy="144462"/>
          </a:xfrm>
          <a:custGeom>
            <a:avLst/>
            <a:gdLst>
              <a:gd name="T0" fmla="*/ 0 w 147637"/>
              <a:gd name="T1" fmla="*/ 55179 h 144462"/>
              <a:gd name="T2" fmla="*/ 56393 w 147637"/>
              <a:gd name="T3" fmla="*/ 55180 h 144462"/>
              <a:gd name="T4" fmla="*/ 73819 w 147637"/>
              <a:gd name="T5" fmla="*/ 0 h 144462"/>
              <a:gd name="T6" fmla="*/ 91244 w 147637"/>
              <a:gd name="T7" fmla="*/ 55180 h 144462"/>
              <a:gd name="T8" fmla="*/ 147637 w 147637"/>
              <a:gd name="T9" fmla="*/ 55179 h 144462"/>
              <a:gd name="T10" fmla="*/ 102014 w 147637"/>
              <a:gd name="T11" fmla="*/ 89282 h 144462"/>
              <a:gd name="T12" fmla="*/ 119441 w 147637"/>
              <a:gd name="T13" fmla="*/ 144462 h 144462"/>
              <a:gd name="T14" fmla="*/ 73819 w 147637"/>
              <a:gd name="T15" fmla="*/ 110358 h 144462"/>
              <a:gd name="T16" fmla="*/ 28196 w 147637"/>
              <a:gd name="T17" fmla="*/ 144462 h 144462"/>
              <a:gd name="T18" fmla="*/ 45623 w 147637"/>
              <a:gd name="T19" fmla="*/ 89282 h 144462"/>
              <a:gd name="T20" fmla="*/ 0 w 147637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7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4" y="55180"/>
                </a:lnTo>
                <a:lnTo>
                  <a:pt x="147637" y="55179"/>
                </a:lnTo>
                <a:lnTo>
                  <a:pt x="102014" y="89282"/>
                </a:lnTo>
                <a:lnTo>
                  <a:pt x="119441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92" name="Oval 61"/>
          <p:cNvSpPr>
            <a:spLocks noChangeArrowheads="1"/>
          </p:cNvSpPr>
          <p:nvPr/>
        </p:nvSpPr>
        <p:spPr bwMode="auto">
          <a:xfrm>
            <a:off x="2481263" y="3906838"/>
            <a:ext cx="147637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95" name="Oval 67"/>
          <p:cNvSpPr>
            <a:spLocks noChangeArrowheads="1"/>
          </p:cNvSpPr>
          <p:nvPr/>
        </p:nvSpPr>
        <p:spPr bwMode="auto">
          <a:xfrm>
            <a:off x="3471863" y="1444625"/>
            <a:ext cx="3127375" cy="766763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0" fontAlgn="base" hangingPunct="0"/>
            <a:r>
              <a:rPr lang="en-US" sz="3600" b="1" i="1" kern="1200" dirty="0" smtClean="0">
                <a:solidFill>
                  <a:srgbClr val="E2A856"/>
                </a:solidFill>
                <a:effectLst/>
                <a:latin typeface="Arial"/>
                <a:ea typeface="ＭＳ Ｐゴシック"/>
                <a:cs typeface="+mn-cs"/>
              </a:rPr>
              <a:t>Making Selection Pathway More Viable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91312" y="1482725"/>
            <a:ext cx="3810000" cy="44323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Improvements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Relevant choices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Less is more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Link quality, not value</a:t>
            </a:r>
          </a:p>
          <a:p>
            <a:pPr marL="0" indent="0">
              <a:buNone/>
            </a:pPr>
            <a:r>
              <a:rPr lang="en-US" sz="1600" dirty="0"/>
              <a:t>- Link out of pocket $$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More information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Test, test, test</a:t>
            </a:r>
          </a:p>
          <a:p>
            <a:pPr marL="0" indent="0"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9010" name="Group 2" title="Making Selection Pathway More Viabl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361970"/>
              </p:ext>
            </p:extLst>
          </p:nvPr>
        </p:nvGraphicFramePr>
        <p:xfrm>
          <a:off x="161925" y="1531938"/>
          <a:ext cx="6381750" cy="4117979"/>
        </p:xfrm>
        <a:graphic>
          <a:graphicData uri="http://schemas.openxmlformats.org/drawingml/2006/table">
            <a:tbl>
              <a:tblPr/>
              <a:tblGrid>
                <a:gridCol w="1458913"/>
                <a:gridCol w="1863725"/>
                <a:gridCol w="3059112"/>
              </a:tblGrid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Quality of care for deliveries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How much you will pay out of your own pocket?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HIGH QUALITY HOSPITALS AT A REASONABLE PRICE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A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B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C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0838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OTHER HOSPITALS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J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K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L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Click here for details on how quality measured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Click here for 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how we decide on out of pocket costs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07" name="Oval 52"/>
          <p:cNvSpPr>
            <a:spLocks noChangeArrowheads="1"/>
          </p:cNvSpPr>
          <p:nvPr/>
        </p:nvSpPr>
        <p:spPr bwMode="auto">
          <a:xfrm>
            <a:off x="2481263" y="4598988"/>
            <a:ext cx="147637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408" name="Oval 53"/>
          <p:cNvSpPr>
            <a:spLocks noChangeArrowheads="1"/>
          </p:cNvSpPr>
          <p:nvPr/>
        </p:nvSpPr>
        <p:spPr bwMode="auto">
          <a:xfrm>
            <a:off x="2447925" y="4191000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9062" name="AutoShape 54"/>
          <p:cNvSpPr>
            <a:spLocks noChangeArrowheads="1"/>
          </p:cNvSpPr>
          <p:nvPr/>
        </p:nvSpPr>
        <p:spPr bwMode="auto">
          <a:xfrm>
            <a:off x="2481263" y="4217988"/>
            <a:ext cx="147637" cy="144462"/>
          </a:xfrm>
          <a:custGeom>
            <a:avLst/>
            <a:gdLst>
              <a:gd name="T0" fmla="*/ 0 w 147637"/>
              <a:gd name="T1" fmla="*/ 55179 h 144462"/>
              <a:gd name="T2" fmla="*/ 56393 w 147637"/>
              <a:gd name="T3" fmla="*/ 55180 h 144462"/>
              <a:gd name="T4" fmla="*/ 73819 w 147637"/>
              <a:gd name="T5" fmla="*/ 0 h 144462"/>
              <a:gd name="T6" fmla="*/ 91244 w 147637"/>
              <a:gd name="T7" fmla="*/ 55180 h 144462"/>
              <a:gd name="T8" fmla="*/ 147637 w 147637"/>
              <a:gd name="T9" fmla="*/ 55179 h 144462"/>
              <a:gd name="T10" fmla="*/ 102014 w 147637"/>
              <a:gd name="T11" fmla="*/ 89282 h 144462"/>
              <a:gd name="T12" fmla="*/ 119441 w 147637"/>
              <a:gd name="T13" fmla="*/ 144462 h 144462"/>
              <a:gd name="T14" fmla="*/ 73819 w 147637"/>
              <a:gd name="T15" fmla="*/ 110358 h 144462"/>
              <a:gd name="T16" fmla="*/ 28196 w 147637"/>
              <a:gd name="T17" fmla="*/ 144462 h 144462"/>
              <a:gd name="T18" fmla="*/ 45623 w 147637"/>
              <a:gd name="T19" fmla="*/ 89282 h 144462"/>
              <a:gd name="T20" fmla="*/ 0 w 147637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7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4" y="55180"/>
                </a:lnTo>
                <a:lnTo>
                  <a:pt x="147637" y="55179"/>
                </a:lnTo>
                <a:lnTo>
                  <a:pt x="102014" y="89282"/>
                </a:lnTo>
                <a:lnTo>
                  <a:pt x="119441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410" name="Oval 55"/>
          <p:cNvSpPr>
            <a:spLocks noChangeArrowheads="1"/>
          </p:cNvSpPr>
          <p:nvPr/>
        </p:nvSpPr>
        <p:spPr bwMode="auto">
          <a:xfrm>
            <a:off x="2447925" y="3222625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9064" name="AutoShape 56"/>
          <p:cNvSpPr>
            <a:spLocks noChangeArrowheads="1"/>
          </p:cNvSpPr>
          <p:nvPr/>
        </p:nvSpPr>
        <p:spPr bwMode="auto">
          <a:xfrm>
            <a:off x="2486025" y="3249613"/>
            <a:ext cx="147638" cy="144462"/>
          </a:xfrm>
          <a:custGeom>
            <a:avLst/>
            <a:gdLst>
              <a:gd name="T0" fmla="*/ 0 w 147638"/>
              <a:gd name="T1" fmla="*/ 55179 h 144462"/>
              <a:gd name="T2" fmla="*/ 56393 w 147638"/>
              <a:gd name="T3" fmla="*/ 55180 h 144462"/>
              <a:gd name="T4" fmla="*/ 73819 w 147638"/>
              <a:gd name="T5" fmla="*/ 0 h 144462"/>
              <a:gd name="T6" fmla="*/ 91245 w 147638"/>
              <a:gd name="T7" fmla="*/ 55180 h 144462"/>
              <a:gd name="T8" fmla="*/ 147638 w 147638"/>
              <a:gd name="T9" fmla="*/ 55179 h 144462"/>
              <a:gd name="T10" fmla="*/ 102015 w 147638"/>
              <a:gd name="T11" fmla="*/ 89282 h 144462"/>
              <a:gd name="T12" fmla="*/ 119442 w 147638"/>
              <a:gd name="T13" fmla="*/ 144462 h 144462"/>
              <a:gd name="T14" fmla="*/ 73819 w 147638"/>
              <a:gd name="T15" fmla="*/ 110358 h 144462"/>
              <a:gd name="T16" fmla="*/ 28196 w 147638"/>
              <a:gd name="T17" fmla="*/ 144462 h 144462"/>
              <a:gd name="T18" fmla="*/ 45623 w 147638"/>
              <a:gd name="T19" fmla="*/ 89282 h 144462"/>
              <a:gd name="T20" fmla="*/ 0 w 147638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8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5" y="55180"/>
                </a:lnTo>
                <a:lnTo>
                  <a:pt x="147638" y="55179"/>
                </a:lnTo>
                <a:lnTo>
                  <a:pt x="102015" y="89282"/>
                </a:lnTo>
                <a:lnTo>
                  <a:pt x="119442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412" name="Oval 57"/>
          <p:cNvSpPr>
            <a:spLocks noChangeArrowheads="1"/>
          </p:cNvSpPr>
          <p:nvPr/>
        </p:nvSpPr>
        <p:spPr bwMode="auto">
          <a:xfrm>
            <a:off x="2447925" y="2874963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9066" name="AutoShape 58"/>
          <p:cNvSpPr>
            <a:spLocks noChangeArrowheads="1"/>
          </p:cNvSpPr>
          <p:nvPr/>
        </p:nvSpPr>
        <p:spPr bwMode="auto">
          <a:xfrm>
            <a:off x="2486025" y="2901950"/>
            <a:ext cx="147638" cy="144463"/>
          </a:xfrm>
          <a:custGeom>
            <a:avLst/>
            <a:gdLst>
              <a:gd name="T0" fmla="*/ 0 w 147638"/>
              <a:gd name="T1" fmla="*/ 55180 h 144463"/>
              <a:gd name="T2" fmla="*/ 56393 w 147638"/>
              <a:gd name="T3" fmla="*/ 55180 h 144463"/>
              <a:gd name="T4" fmla="*/ 73819 w 147638"/>
              <a:gd name="T5" fmla="*/ 0 h 144463"/>
              <a:gd name="T6" fmla="*/ 91245 w 147638"/>
              <a:gd name="T7" fmla="*/ 55180 h 144463"/>
              <a:gd name="T8" fmla="*/ 147638 w 147638"/>
              <a:gd name="T9" fmla="*/ 55180 h 144463"/>
              <a:gd name="T10" fmla="*/ 102015 w 147638"/>
              <a:gd name="T11" fmla="*/ 89283 h 144463"/>
              <a:gd name="T12" fmla="*/ 119442 w 147638"/>
              <a:gd name="T13" fmla="*/ 144463 h 144463"/>
              <a:gd name="T14" fmla="*/ 73819 w 147638"/>
              <a:gd name="T15" fmla="*/ 110359 h 144463"/>
              <a:gd name="T16" fmla="*/ 28196 w 147638"/>
              <a:gd name="T17" fmla="*/ 144463 h 144463"/>
              <a:gd name="T18" fmla="*/ 45623 w 147638"/>
              <a:gd name="T19" fmla="*/ 89283 h 144463"/>
              <a:gd name="T20" fmla="*/ 0 w 147638"/>
              <a:gd name="T21" fmla="*/ 55180 h 14446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8" h="144463">
                <a:moveTo>
                  <a:pt x="0" y="55180"/>
                </a:moveTo>
                <a:lnTo>
                  <a:pt x="56393" y="55180"/>
                </a:lnTo>
                <a:lnTo>
                  <a:pt x="73819" y="0"/>
                </a:lnTo>
                <a:lnTo>
                  <a:pt x="91245" y="55180"/>
                </a:lnTo>
                <a:lnTo>
                  <a:pt x="147638" y="55180"/>
                </a:lnTo>
                <a:lnTo>
                  <a:pt x="102015" y="89283"/>
                </a:lnTo>
                <a:lnTo>
                  <a:pt x="119442" y="144463"/>
                </a:lnTo>
                <a:lnTo>
                  <a:pt x="73819" y="110359"/>
                </a:lnTo>
                <a:lnTo>
                  <a:pt x="28196" y="144463"/>
                </a:lnTo>
                <a:lnTo>
                  <a:pt x="45623" y="89283"/>
                </a:lnTo>
                <a:lnTo>
                  <a:pt x="0" y="5518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414" name="Oval 59"/>
          <p:cNvSpPr>
            <a:spLocks noChangeArrowheads="1"/>
          </p:cNvSpPr>
          <p:nvPr/>
        </p:nvSpPr>
        <p:spPr bwMode="auto">
          <a:xfrm>
            <a:off x="2447925" y="2536825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9068" name="AutoShape 60"/>
          <p:cNvSpPr>
            <a:spLocks noChangeArrowheads="1"/>
          </p:cNvSpPr>
          <p:nvPr/>
        </p:nvSpPr>
        <p:spPr bwMode="auto">
          <a:xfrm>
            <a:off x="2481263" y="2563813"/>
            <a:ext cx="147637" cy="144462"/>
          </a:xfrm>
          <a:custGeom>
            <a:avLst/>
            <a:gdLst>
              <a:gd name="T0" fmla="*/ 0 w 147637"/>
              <a:gd name="T1" fmla="*/ 55179 h 144462"/>
              <a:gd name="T2" fmla="*/ 56393 w 147637"/>
              <a:gd name="T3" fmla="*/ 55180 h 144462"/>
              <a:gd name="T4" fmla="*/ 73819 w 147637"/>
              <a:gd name="T5" fmla="*/ 0 h 144462"/>
              <a:gd name="T6" fmla="*/ 91244 w 147637"/>
              <a:gd name="T7" fmla="*/ 55180 h 144462"/>
              <a:gd name="T8" fmla="*/ 147637 w 147637"/>
              <a:gd name="T9" fmla="*/ 55179 h 144462"/>
              <a:gd name="T10" fmla="*/ 102014 w 147637"/>
              <a:gd name="T11" fmla="*/ 89282 h 144462"/>
              <a:gd name="T12" fmla="*/ 119441 w 147637"/>
              <a:gd name="T13" fmla="*/ 144462 h 144462"/>
              <a:gd name="T14" fmla="*/ 73819 w 147637"/>
              <a:gd name="T15" fmla="*/ 110358 h 144462"/>
              <a:gd name="T16" fmla="*/ 28196 w 147637"/>
              <a:gd name="T17" fmla="*/ 144462 h 144462"/>
              <a:gd name="T18" fmla="*/ 45623 w 147637"/>
              <a:gd name="T19" fmla="*/ 89282 h 144462"/>
              <a:gd name="T20" fmla="*/ 0 w 147637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7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4" y="55180"/>
                </a:lnTo>
                <a:lnTo>
                  <a:pt x="147637" y="55179"/>
                </a:lnTo>
                <a:lnTo>
                  <a:pt x="102014" y="89282"/>
                </a:lnTo>
                <a:lnTo>
                  <a:pt x="119441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416" name="Oval 61"/>
          <p:cNvSpPr>
            <a:spLocks noChangeArrowheads="1"/>
          </p:cNvSpPr>
          <p:nvPr/>
        </p:nvSpPr>
        <p:spPr bwMode="auto">
          <a:xfrm>
            <a:off x="2481263" y="3906838"/>
            <a:ext cx="147637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419" name="Oval 68"/>
          <p:cNvSpPr>
            <a:spLocks noChangeArrowheads="1"/>
          </p:cNvSpPr>
          <p:nvPr/>
        </p:nvSpPr>
        <p:spPr bwMode="auto">
          <a:xfrm>
            <a:off x="3416300" y="4811713"/>
            <a:ext cx="3127375" cy="928687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0" fontAlgn="base" hangingPunct="0"/>
            <a:r>
              <a:rPr lang="en-US" sz="3600" b="1" i="1" kern="1200" dirty="0" smtClean="0">
                <a:solidFill>
                  <a:srgbClr val="E2A856"/>
                </a:solidFill>
                <a:effectLst/>
                <a:latin typeface="Arial"/>
                <a:ea typeface="ＭＳ Ｐゴシック"/>
                <a:cs typeface="+mn-cs"/>
              </a:rPr>
              <a:t>Making Selection Pathway More Viable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91313" y="1482725"/>
            <a:ext cx="3810000" cy="44323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Improvements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Relevant choices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Less is more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Link quality, not value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Link out of pocket $$</a:t>
            </a:r>
          </a:p>
          <a:p>
            <a:pPr marL="0" indent="0">
              <a:buNone/>
            </a:pPr>
            <a:r>
              <a:rPr lang="en-US" sz="1600" dirty="0"/>
              <a:t>- More information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Test, test, test</a:t>
            </a:r>
          </a:p>
          <a:p>
            <a:pPr marL="0" indent="0"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1058" name="Group 2" title="Making Selection Pathway More Viable 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3009221"/>
              </p:ext>
            </p:extLst>
          </p:nvPr>
        </p:nvGraphicFramePr>
        <p:xfrm>
          <a:off x="161925" y="1531938"/>
          <a:ext cx="6381750" cy="4117979"/>
        </p:xfrm>
        <a:graphic>
          <a:graphicData uri="http://schemas.openxmlformats.org/drawingml/2006/table">
            <a:tbl>
              <a:tblPr/>
              <a:tblGrid>
                <a:gridCol w="1458913"/>
                <a:gridCol w="1863725"/>
                <a:gridCol w="3059112"/>
              </a:tblGrid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Quality of care for deliveries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How much you will pay out of your own pocket?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HIGH QUALITY HOSPITALS AT A REASONABLE PRICE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A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B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C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0838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OTHER HOSPITALS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J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K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L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Click here for details on how quality measured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Click here for 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how we decide on out of pocket costs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31" name="Oval 52"/>
          <p:cNvSpPr>
            <a:spLocks noChangeArrowheads="1"/>
          </p:cNvSpPr>
          <p:nvPr/>
        </p:nvSpPr>
        <p:spPr bwMode="auto">
          <a:xfrm>
            <a:off x="2481263" y="4598988"/>
            <a:ext cx="147637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32" name="Oval 53"/>
          <p:cNvSpPr>
            <a:spLocks noChangeArrowheads="1"/>
          </p:cNvSpPr>
          <p:nvPr/>
        </p:nvSpPr>
        <p:spPr bwMode="auto">
          <a:xfrm>
            <a:off x="2447925" y="4191000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1110" name="AutoShape 54"/>
          <p:cNvSpPr>
            <a:spLocks noChangeArrowheads="1"/>
          </p:cNvSpPr>
          <p:nvPr/>
        </p:nvSpPr>
        <p:spPr bwMode="auto">
          <a:xfrm>
            <a:off x="2481263" y="4217988"/>
            <a:ext cx="147637" cy="144462"/>
          </a:xfrm>
          <a:custGeom>
            <a:avLst/>
            <a:gdLst>
              <a:gd name="T0" fmla="*/ 0 w 147637"/>
              <a:gd name="T1" fmla="*/ 55179 h 144462"/>
              <a:gd name="T2" fmla="*/ 56393 w 147637"/>
              <a:gd name="T3" fmla="*/ 55180 h 144462"/>
              <a:gd name="T4" fmla="*/ 73819 w 147637"/>
              <a:gd name="T5" fmla="*/ 0 h 144462"/>
              <a:gd name="T6" fmla="*/ 91244 w 147637"/>
              <a:gd name="T7" fmla="*/ 55180 h 144462"/>
              <a:gd name="T8" fmla="*/ 147637 w 147637"/>
              <a:gd name="T9" fmla="*/ 55179 h 144462"/>
              <a:gd name="T10" fmla="*/ 102014 w 147637"/>
              <a:gd name="T11" fmla="*/ 89282 h 144462"/>
              <a:gd name="T12" fmla="*/ 119441 w 147637"/>
              <a:gd name="T13" fmla="*/ 144462 h 144462"/>
              <a:gd name="T14" fmla="*/ 73819 w 147637"/>
              <a:gd name="T15" fmla="*/ 110358 h 144462"/>
              <a:gd name="T16" fmla="*/ 28196 w 147637"/>
              <a:gd name="T17" fmla="*/ 144462 h 144462"/>
              <a:gd name="T18" fmla="*/ 45623 w 147637"/>
              <a:gd name="T19" fmla="*/ 89282 h 144462"/>
              <a:gd name="T20" fmla="*/ 0 w 147637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7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4" y="55180"/>
                </a:lnTo>
                <a:lnTo>
                  <a:pt x="147637" y="55179"/>
                </a:lnTo>
                <a:lnTo>
                  <a:pt x="102014" y="89282"/>
                </a:lnTo>
                <a:lnTo>
                  <a:pt x="119441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34" name="Oval 55"/>
          <p:cNvSpPr>
            <a:spLocks noChangeArrowheads="1"/>
          </p:cNvSpPr>
          <p:nvPr/>
        </p:nvSpPr>
        <p:spPr bwMode="auto">
          <a:xfrm>
            <a:off x="2447925" y="3222625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1112" name="AutoShape 56"/>
          <p:cNvSpPr>
            <a:spLocks noChangeArrowheads="1"/>
          </p:cNvSpPr>
          <p:nvPr/>
        </p:nvSpPr>
        <p:spPr bwMode="auto">
          <a:xfrm>
            <a:off x="2486025" y="3249613"/>
            <a:ext cx="147638" cy="144462"/>
          </a:xfrm>
          <a:custGeom>
            <a:avLst/>
            <a:gdLst>
              <a:gd name="T0" fmla="*/ 0 w 147638"/>
              <a:gd name="T1" fmla="*/ 55179 h 144462"/>
              <a:gd name="T2" fmla="*/ 56393 w 147638"/>
              <a:gd name="T3" fmla="*/ 55180 h 144462"/>
              <a:gd name="T4" fmla="*/ 73819 w 147638"/>
              <a:gd name="T5" fmla="*/ 0 h 144462"/>
              <a:gd name="T6" fmla="*/ 91245 w 147638"/>
              <a:gd name="T7" fmla="*/ 55180 h 144462"/>
              <a:gd name="T8" fmla="*/ 147638 w 147638"/>
              <a:gd name="T9" fmla="*/ 55179 h 144462"/>
              <a:gd name="T10" fmla="*/ 102015 w 147638"/>
              <a:gd name="T11" fmla="*/ 89282 h 144462"/>
              <a:gd name="T12" fmla="*/ 119442 w 147638"/>
              <a:gd name="T13" fmla="*/ 144462 h 144462"/>
              <a:gd name="T14" fmla="*/ 73819 w 147638"/>
              <a:gd name="T15" fmla="*/ 110358 h 144462"/>
              <a:gd name="T16" fmla="*/ 28196 w 147638"/>
              <a:gd name="T17" fmla="*/ 144462 h 144462"/>
              <a:gd name="T18" fmla="*/ 45623 w 147638"/>
              <a:gd name="T19" fmla="*/ 89282 h 144462"/>
              <a:gd name="T20" fmla="*/ 0 w 147638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8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5" y="55180"/>
                </a:lnTo>
                <a:lnTo>
                  <a:pt x="147638" y="55179"/>
                </a:lnTo>
                <a:lnTo>
                  <a:pt x="102015" y="89282"/>
                </a:lnTo>
                <a:lnTo>
                  <a:pt x="119442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36" name="Oval 57"/>
          <p:cNvSpPr>
            <a:spLocks noChangeArrowheads="1"/>
          </p:cNvSpPr>
          <p:nvPr/>
        </p:nvSpPr>
        <p:spPr bwMode="auto">
          <a:xfrm>
            <a:off x="2447925" y="2874963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1114" name="AutoShape 58"/>
          <p:cNvSpPr>
            <a:spLocks noChangeArrowheads="1"/>
          </p:cNvSpPr>
          <p:nvPr/>
        </p:nvSpPr>
        <p:spPr bwMode="auto">
          <a:xfrm>
            <a:off x="2486025" y="2901950"/>
            <a:ext cx="147638" cy="144463"/>
          </a:xfrm>
          <a:custGeom>
            <a:avLst/>
            <a:gdLst>
              <a:gd name="T0" fmla="*/ 0 w 147638"/>
              <a:gd name="T1" fmla="*/ 55180 h 144463"/>
              <a:gd name="T2" fmla="*/ 56393 w 147638"/>
              <a:gd name="T3" fmla="*/ 55180 h 144463"/>
              <a:gd name="T4" fmla="*/ 73819 w 147638"/>
              <a:gd name="T5" fmla="*/ 0 h 144463"/>
              <a:gd name="T6" fmla="*/ 91245 w 147638"/>
              <a:gd name="T7" fmla="*/ 55180 h 144463"/>
              <a:gd name="T8" fmla="*/ 147638 w 147638"/>
              <a:gd name="T9" fmla="*/ 55180 h 144463"/>
              <a:gd name="T10" fmla="*/ 102015 w 147638"/>
              <a:gd name="T11" fmla="*/ 89283 h 144463"/>
              <a:gd name="T12" fmla="*/ 119442 w 147638"/>
              <a:gd name="T13" fmla="*/ 144463 h 144463"/>
              <a:gd name="T14" fmla="*/ 73819 w 147638"/>
              <a:gd name="T15" fmla="*/ 110359 h 144463"/>
              <a:gd name="T16" fmla="*/ 28196 w 147638"/>
              <a:gd name="T17" fmla="*/ 144463 h 144463"/>
              <a:gd name="T18" fmla="*/ 45623 w 147638"/>
              <a:gd name="T19" fmla="*/ 89283 h 144463"/>
              <a:gd name="T20" fmla="*/ 0 w 147638"/>
              <a:gd name="T21" fmla="*/ 55180 h 14446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8" h="144463">
                <a:moveTo>
                  <a:pt x="0" y="55180"/>
                </a:moveTo>
                <a:lnTo>
                  <a:pt x="56393" y="55180"/>
                </a:lnTo>
                <a:lnTo>
                  <a:pt x="73819" y="0"/>
                </a:lnTo>
                <a:lnTo>
                  <a:pt x="91245" y="55180"/>
                </a:lnTo>
                <a:lnTo>
                  <a:pt x="147638" y="55180"/>
                </a:lnTo>
                <a:lnTo>
                  <a:pt x="102015" y="89283"/>
                </a:lnTo>
                <a:lnTo>
                  <a:pt x="119442" y="144463"/>
                </a:lnTo>
                <a:lnTo>
                  <a:pt x="73819" y="110359"/>
                </a:lnTo>
                <a:lnTo>
                  <a:pt x="28196" y="144463"/>
                </a:lnTo>
                <a:lnTo>
                  <a:pt x="45623" y="89283"/>
                </a:lnTo>
                <a:lnTo>
                  <a:pt x="0" y="5518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38" name="Oval 59"/>
          <p:cNvSpPr>
            <a:spLocks noChangeArrowheads="1"/>
          </p:cNvSpPr>
          <p:nvPr/>
        </p:nvSpPr>
        <p:spPr bwMode="auto">
          <a:xfrm>
            <a:off x="2447925" y="2536825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1116" name="AutoShape 60"/>
          <p:cNvSpPr>
            <a:spLocks noChangeArrowheads="1"/>
          </p:cNvSpPr>
          <p:nvPr/>
        </p:nvSpPr>
        <p:spPr bwMode="auto">
          <a:xfrm>
            <a:off x="2481263" y="2563813"/>
            <a:ext cx="147637" cy="144462"/>
          </a:xfrm>
          <a:custGeom>
            <a:avLst/>
            <a:gdLst>
              <a:gd name="T0" fmla="*/ 0 w 147637"/>
              <a:gd name="T1" fmla="*/ 55179 h 144462"/>
              <a:gd name="T2" fmla="*/ 56393 w 147637"/>
              <a:gd name="T3" fmla="*/ 55180 h 144462"/>
              <a:gd name="T4" fmla="*/ 73819 w 147637"/>
              <a:gd name="T5" fmla="*/ 0 h 144462"/>
              <a:gd name="T6" fmla="*/ 91244 w 147637"/>
              <a:gd name="T7" fmla="*/ 55180 h 144462"/>
              <a:gd name="T8" fmla="*/ 147637 w 147637"/>
              <a:gd name="T9" fmla="*/ 55179 h 144462"/>
              <a:gd name="T10" fmla="*/ 102014 w 147637"/>
              <a:gd name="T11" fmla="*/ 89282 h 144462"/>
              <a:gd name="T12" fmla="*/ 119441 w 147637"/>
              <a:gd name="T13" fmla="*/ 144462 h 144462"/>
              <a:gd name="T14" fmla="*/ 73819 w 147637"/>
              <a:gd name="T15" fmla="*/ 110358 h 144462"/>
              <a:gd name="T16" fmla="*/ 28196 w 147637"/>
              <a:gd name="T17" fmla="*/ 144462 h 144462"/>
              <a:gd name="T18" fmla="*/ 45623 w 147637"/>
              <a:gd name="T19" fmla="*/ 89282 h 144462"/>
              <a:gd name="T20" fmla="*/ 0 w 147637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7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4" y="55180"/>
                </a:lnTo>
                <a:lnTo>
                  <a:pt x="147637" y="55179"/>
                </a:lnTo>
                <a:lnTo>
                  <a:pt x="102014" y="89282"/>
                </a:lnTo>
                <a:lnTo>
                  <a:pt x="119441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40" name="Oval 61"/>
          <p:cNvSpPr>
            <a:spLocks noChangeArrowheads="1"/>
          </p:cNvSpPr>
          <p:nvPr/>
        </p:nvSpPr>
        <p:spPr bwMode="auto">
          <a:xfrm>
            <a:off x="2481263" y="3906838"/>
            <a:ext cx="147637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91313" y="1482725"/>
            <a:ext cx="3810000" cy="44323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Improvements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Relevant choices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Less is more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Link quality, not value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Link out of pocket $$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4D4D4D"/>
                </a:solidFill>
              </a:rPr>
              <a:t>- More information</a:t>
            </a:r>
          </a:p>
          <a:p>
            <a:pPr marL="0" indent="0">
              <a:buNone/>
            </a:pPr>
            <a:r>
              <a:rPr lang="en-US" sz="1600" dirty="0"/>
              <a:t>- Test, test, test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0" fontAlgn="base" hangingPunct="0"/>
            <a:r>
              <a:rPr lang="en-US" sz="3600" b="1" i="1" kern="1200" dirty="0" smtClean="0">
                <a:solidFill>
                  <a:srgbClr val="E2A856"/>
                </a:solidFill>
                <a:effectLst/>
                <a:latin typeface="Arial"/>
                <a:ea typeface="ＭＳ Ｐゴシック"/>
                <a:cs typeface="+mn-cs"/>
              </a:rPr>
              <a:t>Making Selection Pathway More Viable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92113"/>
            <a:ext cx="9144000" cy="611187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Do Consumer Need to Respond?</a:t>
            </a:r>
          </a:p>
        </p:txBody>
      </p:sp>
      <p:pic>
        <p:nvPicPr>
          <p:cNvPr id="17411" name="Picture 4" descr="purpose diagr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" y="1250950"/>
            <a:ext cx="7729538" cy="529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1008063" y="1346200"/>
            <a:ext cx="2182812" cy="9890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5648325" y="1301750"/>
            <a:ext cx="2182813" cy="13874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6176963" y="2341563"/>
            <a:ext cx="1025525" cy="315912"/>
          </a:xfrm>
          <a:prstGeom prst="rect">
            <a:avLst/>
          </a:prstGeom>
          <a:solidFill>
            <a:schemeClr val="tx1"/>
          </a:solidFill>
          <a:ln w="158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Reputation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1362" name="Group 2" title="Making Reputation Pathway More Viable 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850083"/>
              </p:ext>
            </p:extLst>
          </p:nvPr>
        </p:nvGraphicFramePr>
        <p:xfrm>
          <a:off x="525463" y="2197100"/>
          <a:ext cx="4240212" cy="3503615"/>
        </p:xfrm>
        <a:graphic>
          <a:graphicData uri="http://schemas.openxmlformats.org/drawingml/2006/table">
            <a:tbl>
              <a:tblPr/>
              <a:tblGrid>
                <a:gridCol w="1708150"/>
                <a:gridCol w="2532062"/>
              </a:tblGrid>
              <a:tr h="733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Higher than Average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Rehospitalizations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A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13.1%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B 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12.2%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Hospital C 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12.1%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Hospital D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9.2%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Hospital E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8.3%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Average Hospital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4.1%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1067" y="1482725"/>
            <a:ext cx="4318000" cy="56620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Care for Myocardial Infarction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07" y="1482725"/>
            <a:ext cx="3810000" cy="44323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Key points </a:t>
            </a:r>
          </a:p>
          <a:p>
            <a:pPr marL="533400" indent="-533400">
              <a:buFontTx/>
              <a:buChar char="-"/>
            </a:pPr>
            <a:r>
              <a:rPr lang="en-US" dirty="0"/>
              <a:t>Focus on reputation </a:t>
            </a:r>
          </a:p>
          <a:p>
            <a:pPr marL="533400" indent="-533400">
              <a:buFontTx/>
              <a:buChar char="-"/>
            </a:pPr>
            <a:r>
              <a:rPr lang="en-US" dirty="0"/>
              <a:t>Choice not patient relevant</a:t>
            </a:r>
          </a:p>
          <a:p>
            <a:pPr marL="533400" indent="-533400">
              <a:buFontTx/>
              <a:buChar char="-"/>
            </a:pPr>
            <a:r>
              <a:rPr lang="en-US" dirty="0"/>
              <a:t>More complex data</a:t>
            </a:r>
          </a:p>
          <a:p>
            <a:pPr marL="533400" indent="-533400">
              <a:buFontTx/>
              <a:buChar char="-"/>
            </a:pPr>
            <a:r>
              <a:rPr lang="en-US" dirty="0"/>
              <a:t>Focus on high cost providers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0" fontAlgn="base" hangingPunct="0"/>
            <a:r>
              <a:rPr lang="en-US" sz="3600" b="1" i="1" kern="1200" dirty="0" smtClean="0">
                <a:solidFill>
                  <a:srgbClr val="E2A856"/>
                </a:solidFill>
                <a:effectLst/>
                <a:latin typeface="Arial"/>
                <a:ea typeface="ＭＳ Ｐゴシック"/>
                <a:cs typeface="+mn-cs"/>
              </a:rPr>
              <a:t>Making Reputation Pathway More Viable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1843" y="1465791"/>
            <a:ext cx="3810000" cy="44323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Key points </a:t>
            </a:r>
          </a:p>
          <a:p>
            <a:pPr marL="533400" indent="-533400">
              <a:buFontTx/>
              <a:buChar char="-"/>
            </a:pPr>
            <a:r>
              <a:rPr lang="en-US" dirty="0"/>
              <a:t>Focus on reputation </a:t>
            </a:r>
          </a:p>
          <a:p>
            <a:pPr marL="533400" indent="-533400">
              <a:buFontTx/>
              <a:buChar char="-"/>
            </a:pPr>
            <a:r>
              <a:rPr lang="en-US" dirty="0">
                <a:solidFill>
                  <a:srgbClr val="4D4D4D"/>
                </a:solidFill>
              </a:rPr>
              <a:t>Choice not patient relevant</a:t>
            </a:r>
          </a:p>
          <a:p>
            <a:pPr marL="533400" indent="-533400">
              <a:buFontTx/>
              <a:buChar char="-"/>
            </a:pPr>
            <a:r>
              <a:rPr lang="en-US" dirty="0">
                <a:solidFill>
                  <a:srgbClr val="4D4D4D"/>
                </a:solidFill>
              </a:rPr>
              <a:t>More complex data</a:t>
            </a:r>
          </a:p>
          <a:p>
            <a:pPr marL="533400" indent="-533400">
              <a:buFontTx/>
              <a:buChar char="-"/>
            </a:pPr>
            <a:r>
              <a:rPr lang="en-US" dirty="0">
                <a:solidFill>
                  <a:srgbClr val="4D4D4D"/>
                </a:solidFill>
              </a:rPr>
              <a:t>Focus on high cost providers</a:t>
            </a:r>
          </a:p>
          <a:p>
            <a:endParaRPr lang="en-US" dirty="0"/>
          </a:p>
        </p:txBody>
      </p:sp>
      <p:graphicFrame>
        <p:nvGraphicFramePr>
          <p:cNvPr id="316418" name="Group 2" title="Infarction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824199"/>
              </p:ext>
            </p:extLst>
          </p:nvPr>
        </p:nvGraphicFramePr>
        <p:xfrm>
          <a:off x="525463" y="2197100"/>
          <a:ext cx="4240212" cy="3503615"/>
        </p:xfrm>
        <a:graphic>
          <a:graphicData uri="http://schemas.openxmlformats.org/drawingml/2006/table">
            <a:tbl>
              <a:tblPr/>
              <a:tblGrid>
                <a:gridCol w="1708150"/>
                <a:gridCol w="2532062"/>
              </a:tblGrid>
              <a:tr h="733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Higher than Average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Rehospitalizations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A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13.1%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B 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12.2%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Hospital C 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12.1%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Hospital D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9.2%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Hospital E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8.3%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Average Hospital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4.1%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87" name="Oval 31"/>
          <p:cNvSpPr>
            <a:spLocks noChangeArrowheads="1"/>
          </p:cNvSpPr>
          <p:nvPr/>
        </p:nvSpPr>
        <p:spPr bwMode="auto">
          <a:xfrm>
            <a:off x="2159000" y="2197100"/>
            <a:ext cx="2781300" cy="8001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0" fontAlgn="base" hangingPunct="0"/>
            <a:r>
              <a:rPr lang="en-US" sz="3600" b="1" i="1" kern="1200" dirty="0" smtClean="0">
                <a:solidFill>
                  <a:srgbClr val="E2A856"/>
                </a:solidFill>
                <a:effectLst/>
                <a:latin typeface="Arial"/>
                <a:ea typeface="ＭＳ Ｐゴシック"/>
                <a:cs typeface="+mn-cs"/>
              </a:rPr>
              <a:t>Making Reputation Pathway More Viable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4932" y="1482725"/>
            <a:ext cx="4250267" cy="61700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Infarction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8466" name="Group 2" title="Care for Myocardial Infarction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128294"/>
              </p:ext>
            </p:extLst>
          </p:nvPr>
        </p:nvGraphicFramePr>
        <p:xfrm>
          <a:off x="525463" y="2197100"/>
          <a:ext cx="4240212" cy="3503615"/>
        </p:xfrm>
        <a:graphic>
          <a:graphicData uri="http://schemas.openxmlformats.org/drawingml/2006/table">
            <a:tbl>
              <a:tblPr/>
              <a:tblGrid>
                <a:gridCol w="1708150"/>
                <a:gridCol w="2532062"/>
              </a:tblGrid>
              <a:tr h="733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Higher than Average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Rehospitalizations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A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13.1%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B 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12.2%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Hospital C 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12.1%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Hospital D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9.2%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Hospital E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8.3%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Average Hospital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4.1%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11" name="Oval 31"/>
          <p:cNvSpPr>
            <a:spLocks noChangeArrowheads="1"/>
          </p:cNvSpPr>
          <p:nvPr/>
        </p:nvSpPr>
        <p:spPr bwMode="auto">
          <a:xfrm>
            <a:off x="342900" y="1435100"/>
            <a:ext cx="4813300" cy="8001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0" fontAlgn="base" hangingPunct="0"/>
            <a:r>
              <a:rPr lang="en-US" sz="3600" b="1" i="1" kern="1200" dirty="0" smtClean="0">
                <a:solidFill>
                  <a:srgbClr val="E2A856"/>
                </a:solidFill>
                <a:effectLst/>
                <a:latin typeface="Arial"/>
                <a:ea typeface="ＭＳ Ｐゴシック"/>
                <a:cs typeface="+mn-cs"/>
              </a:rPr>
              <a:t>Making Reputation Pathway More Viable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7713" y="1635122"/>
            <a:ext cx="3810000" cy="701675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Care for Myocardial Infarction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7304" y="1482725"/>
            <a:ext cx="3810000" cy="44323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Key points </a:t>
            </a:r>
          </a:p>
          <a:p>
            <a:pPr marL="533400" indent="-533400">
              <a:buFontTx/>
              <a:buChar char="-"/>
            </a:pPr>
            <a:r>
              <a:rPr lang="en-US" dirty="0">
                <a:solidFill>
                  <a:srgbClr val="4D4D4D"/>
                </a:solidFill>
              </a:rPr>
              <a:t>Focus on reputation</a:t>
            </a:r>
            <a:r>
              <a:rPr lang="en-US" dirty="0"/>
              <a:t> </a:t>
            </a:r>
          </a:p>
          <a:p>
            <a:pPr marL="533400" indent="-533400">
              <a:buFontTx/>
              <a:buChar char="-"/>
            </a:pPr>
            <a:r>
              <a:rPr lang="en-US" dirty="0"/>
              <a:t>Choice not patient relevant</a:t>
            </a:r>
          </a:p>
          <a:p>
            <a:pPr marL="533400" indent="-533400">
              <a:buFontTx/>
              <a:buChar char="-"/>
            </a:pPr>
            <a:r>
              <a:rPr lang="en-US" dirty="0">
                <a:solidFill>
                  <a:srgbClr val="4D4D4D"/>
                </a:solidFill>
              </a:rPr>
              <a:t>More complex data</a:t>
            </a:r>
          </a:p>
          <a:p>
            <a:pPr marL="533400" indent="-533400">
              <a:buFontTx/>
              <a:buChar char="-"/>
            </a:pPr>
            <a:r>
              <a:rPr lang="en-US" dirty="0">
                <a:solidFill>
                  <a:srgbClr val="4D4D4D"/>
                </a:solidFill>
              </a:rPr>
              <a:t>Focus on high cost providers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Outline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Tx/>
              <a:buAutoNum type="arabicPeriod"/>
            </a:pPr>
            <a:r>
              <a:rPr lang="en-US" sz="2800">
                <a:latin typeface="Arial" charset="0"/>
              </a:rPr>
              <a:t>Current landscape of measures</a:t>
            </a:r>
          </a:p>
          <a:p>
            <a:pPr marL="457200" indent="-457200">
              <a:buFontTx/>
              <a:buAutoNum type="arabicPeriod"/>
            </a:pPr>
            <a:r>
              <a:rPr lang="en-US" sz="2800">
                <a:latin typeface="Arial" charset="0"/>
              </a:rPr>
              <a:t>Concerns with current model</a:t>
            </a:r>
          </a:p>
          <a:p>
            <a:pPr marL="457200" indent="-457200">
              <a:buFontTx/>
              <a:buAutoNum type="arabicPeriod"/>
            </a:pPr>
            <a:r>
              <a:rPr lang="en-US" sz="2800">
                <a:latin typeface="Arial" charset="0"/>
              </a:rPr>
              <a:t>Suggestions for improvement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0514" name="Group 2" title="Care for Myocardial Infarction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54262"/>
              </p:ext>
            </p:extLst>
          </p:nvPr>
        </p:nvGraphicFramePr>
        <p:xfrm>
          <a:off x="525463" y="2197100"/>
          <a:ext cx="4240212" cy="3503615"/>
        </p:xfrm>
        <a:graphic>
          <a:graphicData uri="http://schemas.openxmlformats.org/drawingml/2006/table">
            <a:tbl>
              <a:tblPr/>
              <a:tblGrid>
                <a:gridCol w="1708150"/>
                <a:gridCol w="2532062"/>
              </a:tblGrid>
              <a:tr h="733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Higher than Average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Rehospitalizations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A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13.1%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B 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12.2%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Hospital C 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12.1%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Hospital D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9.2%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Hospital E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8.3%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Average Hospital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4.1%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35" name="Oval 31"/>
          <p:cNvSpPr>
            <a:spLocks noChangeArrowheads="1"/>
          </p:cNvSpPr>
          <p:nvPr/>
        </p:nvSpPr>
        <p:spPr bwMode="auto">
          <a:xfrm>
            <a:off x="2819400" y="2946400"/>
            <a:ext cx="1346200" cy="4699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0" fontAlgn="base" hangingPunct="0"/>
            <a:r>
              <a:rPr lang="en-US" sz="3600" b="1" i="1" kern="1200" dirty="0" smtClean="0">
                <a:solidFill>
                  <a:srgbClr val="E2A856"/>
                </a:solidFill>
                <a:effectLst/>
                <a:latin typeface="Arial"/>
                <a:ea typeface="ＭＳ Ｐゴシック"/>
                <a:cs typeface="+mn-cs"/>
              </a:rPr>
              <a:t>Making Reputation Pathway More Viable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7713" y="1482725"/>
            <a:ext cx="3810000" cy="837142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Care for Myocardial Infarction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6505" y="1482725"/>
            <a:ext cx="3810000" cy="44323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Key points </a:t>
            </a:r>
          </a:p>
          <a:p>
            <a:pPr marL="533400" indent="-533400">
              <a:buFontTx/>
              <a:buChar char="-"/>
            </a:pPr>
            <a:r>
              <a:rPr lang="en-US" dirty="0">
                <a:solidFill>
                  <a:srgbClr val="4D4D4D"/>
                </a:solidFill>
              </a:rPr>
              <a:t>Focus on reputation </a:t>
            </a:r>
          </a:p>
          <a:p>
            <a:pPr marL="533400" indent="-533400">
              <a:buFontTx/>
              <a:buChar char="-"/>
            </a:pPr>
            <a:r>
              <a:rPr lang="en-US" dirty="0">
                <a:solidFill>
                  <a:srgbClr val="4D4D4D"/>
                </a:solidFill>
              </a:rPr>
              <a:t>Choice not patient relevant</a:t>
            </a:r>
          </a:p>
          <a:p>
            <a:pPr marL="533400" indent="-533400">
              <a:buFontTx/>
              <a:buChar char="-"/>
            </a:pPr>
            <a:r>
              <a:rPr lang="en-US" dirty="0"/>
              <a:t>More complex data</a:t>
            </a:r>
          </a:p>
          <a:p>
            <a:pPr marL="533400" indent="-533400">
              <a:buFontTx/>
              <a:buChar char="-"/>
            </a:pPr>
            <a:r>
              <a:rPr lang="en-US" dirty="0">
                <a:solidFill>
                  <a:srgbClr val="4D4D4D"/>
                </a:solidFill>
              </a:rPr>
              <a:t>Focus on high cost providers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2562" name="Group 2" title="Care for Myocardial Infarction 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939239"/>
              </p:ext>
            </p:extLst>
          </p:nvPr>
        </p:nvGraphicFramePr>
        <p:xfrm>
          <a:off x="525463" y="2197100"/>
          <a:ext cx="4240212" cy="3503615"/>
        </p:xfrm>
        <a:graphic>
          <a:graphicData uri="http://schemas.openxmlformats.org/drawingml/2006/table">
            <a:tbl>
              <a:tblPr/>
              <a:tblGrid>
                <a:gridCol w="1708150"/>
                <a:gridCol w="2532062"/>
              </a:tblGrid>
              <a:tr h="733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Higher than Average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Rehospitalizations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A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13.1%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B 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12.2%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Hospital C 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12.1%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Hospital D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9.2%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Hospital E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8.3%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Average Hospital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4.1%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59" name="Oval 31"/>
          <p:cNvSpPr>
            <a:spLocks noChangeArrowheads="1"/>
          </p:cNvSpPr>
          <p:nvPr/>
        </p:nvSpPr>
        <p:spPr bwMode="auto">
          <a:xfrm>
            <a:off x="114300" y="5054600"/>
            <a:ext cx="4394200" cy="8001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0" fontAlgn="base" hangingPunct="0"/>
            <a:r>
              <a:rPr lang="en-US" sz="3600" b="1" i="1" kern="1200" dirty="0" smtClean="0">
                <a:solidFill>
                  <a:srgbClr val="E2A856"/>
                </a:solidFill>
                <a:effectLst/>
                <a:latin typeface="Arial"/>
                <a:ea typeface="ＭＳ Ｐゴシック"/>
                <a:cs typeface="+mn-cs"/>
              </a:rPr>
              <a:t>Making Reputation Pathway More Viable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482725"/>
            <a:ext cx="4318000" cy="58314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Care for Myocardial Infarction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9572" y="1482725"/>
            <a:ext cx="3810000" cy="44323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Key points </a:t>
            </a:r>
          </a:p>
          <a:p>
            <a:pPr marL="533400" indent="-533400">
              <a:buFontTx/>
              <a:buChar char="-"/>
            </a:pPr>
            <a:r>
              <a:rPr lang="en-US" dirty="0">
                <a:solidFill>
                  <a:srgbClr val="4D4D4D"/>
                </a:solidFill>
              </a:rPr>
              <a:t>Focus on reputation </a:t>
            </a:r>
          </a:p>
          <a:p>
            <a:pPr marL="533400" indent="-533400">
              <a:buFontTx/>
              <a:buChar char="-"/>
            </a:pPr>
            <a:r>
              <a:rPr lang="en-US" dirty="0">
                <a:solidFill>
                  <a:srgbClr val="4D4D4D"/>
                </a:solidFill>
              </a:rPr>
              <a:t>Choice not patient relevant</a:t>
            </a:r>
          </a:p>
          <a:p>
            <a:pPr marL="533400" indent="-533400">
              <a:buFontTx/>
              <a:buChar char="-"/>
            </a:pPr>
            <a:r>
              <a:rPr lang="en-US" dirty="0">
                <a:solidFill>
                  <a:srgbClr val="4D4D4D"/>
                </a:solidFill>
              </a:rPr>
              <a:t>More complex data</a:t>
            </a:r>
          </a:p>
          <a:p>
            <a:pPr marL="533400" indent="-533400">
              <a:buFontTx/>
              <a:buChar char="-"/>
            </a:pPr>
            <a:r>
              <a:rPr lang="en-US" dirty="0"/>
              <a:t>Focus only on high cost providers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Key Take </a:t>
            </a:r>
            <a:r>
              <a:rPr lang="en-US" dirty="0" err="1">
                <a:latin typeface="Arial" charset="0"/>
              </a:rPr>
              <a:t>Aways</a:t>
            </a:r>
            <a:endParaRPr lang="en-US" dirty="0">
              <a:latin typeface="Arial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7713" y="1482725"/>
            <a:ext cx="7772400" cy="4837113"/>
          </a:xfrm>
        </p:spPr>
        <p:txBody>
          <a:bodyPr/>
          <a:lstStyle/>
          <a:p>
            <a:r>
              <a:rPr lang="en-US" b="0">
                <a:latin typeface="Arial" charset="0"/>
              </a:rPr>
              <a:t>In current form cost measures unlikely to have the desired impact</a:t>
            </a:r>
          </a:p>
          <a:p>
            <a:r>
              <a:rPr lang="en-US" b="0">
                <a:latin typeface="Arial" charset="0"/>
              </a:rPr>
              <a:t>Consider which pathway on which to focus</a:t>
            </a:r>
          </a:p>
          <a:p>
            <a:pPr lvl="1"/>
            <a:r>
              <a:rPr lang="en-US" b="0">
                <a:latin typeface="Arial" charset="0"/>
              </a:rPr>
              <a:t>Impacts presentation, choice of measures, link to quality, and financial incentives</a:t>
            </a:r>
          </a:p>
          <a:p>
            <a:r>
              <a:rPr lang="en-US" b="0">
                <a:latin typeface="Arial" charset="0"/>
              </a:rPr>
              <a:t>Limited scientific evidence base on consumer response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Acknowledgements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7713" y="1482725"/>
            <a:ext cx="7772400" cy="4837113"/>
          </a:xfrm>
        </p:spPr>
        <p:txBody>
          <a:bodyPr/>
          <a:lstStyle/>
          <a:p>
            <a:r>
              <a:rPr lang="en-US" b="0" dirty="0">
                <a:latin typeface="Arial" charset="0"/>
              </a:rPr>
              <a:t>Co-authors</a:t>
            </a:r>
          </a:p>
          <a:p>
            <a:pPr lvl="1"/>
            <a:r>
              <a:rPr lang="en-US" b="0" dirty="0">
                <a:latin typeface="Arial" charset="0"/>
              </a:rPr>
              <a:t>Judy Hibbard</a:t>
            </a:r>
          </a:p>
          <a:p>
            <a:pPr lvl="1"/>
            <a:r>
              <a:rPr lang="en-US" b="0" dirty="0">
                <a:latin typeface="Arial" charset="0"/>
              </a:rPr>
              <a:t>Arnie Milstein</a:t>
            </a:r>
          </a:p>
          <a:p>
            <a:pPr lvl="1"/>
            <a:r>
              <a:rPr lang="en-US" b="0" dirty="0">
                <a:latin typeface="Arial" charset="0"/>
              </a:rPr>
              <a:t>Peter Hussey</a:t>
            </a:r>
          </a:p>
          <a:p>
            <a:r>
              <a:rPr lang="en-US" b="0" dirty="0">
                <a:latin typeface="Arial" charset="0"/>
              </a:rPr>
              <a:t>Paper written for AHRQ National Summit on Public Reporting for Consumers</a:t>
            </a:r>
          </a:p>
          <a:p>
            <a:r>
              <a:rPr lang="en-US" b="0" dirty="0">
                <a:latin typeface="Arial" charset="0"/>
              </a:rPr>
              <a:t>Questions</a:t>
            </a:r>
          </a:p>
          <a:p>
            <a:pPr lvl="1"/>
            <a:r>
              <a:rPr lang="en-US" b="0" dirty="0" err="1">
                <a:latin typeface="Arial" charset="0"/>
              </a:rPr>
              <a:t>Ateev</a:t>
            </a:r>
            <a:r>
              <a:rPr lang="en-US" b="0" dirty="0">
                <a:latin typeface="Arial" charset="0"/>
              </a:rPr>
              <a:t> </a:t>
            </a:r>
            <a:r>
              <a:rPr lang="en-US" b="0" dirty="0" err="1">
                <a:latin typeface="Arial" charset="0"/>
              </a:rPr>
              <a:t>Mehrotra</a:t>
            </a:r>
            <a:endParaRPr lang="en-US" b="0" dirty="0">
              <a:latin typeface="Arial" charset="0"/>
            </a:endParaRPr>
          </a:p>
          <a:p>
            <a:pPr lvl="1"/>
            <a:r>
              <a:rPr lang="en-US" b="0" dirty="0" err="1">
                <a:latin typeface="Arial" charset="0"/>
                <a:hlinkClick r:id="rId3"/>
              </a:rPr>
              <a:t>mehrotra@rand.org</a:t>
            </a:r>
            <a:endParaRPr lang="en-US" b="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New Jersey Hospital Price Compare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Arial" charset="0"/>
            </a:endParaRPr>
          </a:p>
        </p:txBody>
      </p:sp>
      <p:pic>
        <p:nvPicPr>
          <p:cNvPr id="4100" name="Picture 6" descr="NJ Hospital Price Compa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5" t="18880" r="21338" b="9700"/>
          <a:stretch>
            <a:fillRect/>
          </a:stretch>
        </p:blipFill>
        <p:spPr bwMode="auto">
          <a:xfrm>
            <a:off x="1125538" y="1063625"/>
            <a:ext cx="7151687" cy="6227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Medicare Hospital Compare</a:t>
            </a:r>
          </a:p>
        </p:txBody>
      </p:sp>
      <p:pic>
        <p:nvPicPr>
          <p:cNvPr id="5123" name="Picture 4" descr="Medicare Hospital Compa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18620" r="5598" b="3125"/>
          <a:stretch>
            <a:fillRect/>
          </a:stretch>
        </p:blipFill>
        <p:spPr bwMode="auto">
          <a:xfrm>
            <a:off x="403225" y="1255713"/>
            <a:ext cx="8412163" cy="547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Arial" charset="0"/>
              </a:rPr>
              <a:t>Florida Agency for Health Care Administration. Nursing Home Guide </a:t>
            </a:r>
          </a:p>
        </p:txBody>
      </p:sp>
      <p:pic>
        <p:nvPicPr>
          <p:cNvPr id="6147" name="Picture 4" descr="Florida Agency for Health Care Administration. Nursing Home Gui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729"/>
          <a:stretch>
            <a:fillRect/>
          </a:stretch>
        </p:blipFill>
        <p:spPr bwMode="auto">
          <a:xfrm>
            <a:off x="2197100" y="1425575"/>
            <a:ext cx="4527550" cy="563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148" name="Oval 5"/>
          <p:cNvSpPr>
            <a:spLocks noChangeArrowheads="1"/>
          </p:cNvSpPr>
          <p:nvPr/>
        </p:nvSpPr>
        <p:spPr bwMode="auto">
          <a:xfrm>
            <a:off x="3535363" y="5978525"/>
            <a:ext cx="1019175" cy="360363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Arial" charset="0"/>
              </a:rPr>
              <a:t>What is a Cost or Resource Use Measure?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47713" y="1482725"/>
            <a:ext cx="7772400" cy="5155142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</a:pPr>
            <a:r>
              <a:rPr lang="en-US" sz="2800" dirty="0"/>
              <a:t>Terminology can be confusing </a:t>
            </a:r>
          </a:p>
          <a:p>
            <a:pPr lvl="1">
              <a:buFont typeface="Arial" charset="0"/>
              <a:buChar char="•"/>
            </a:pPr>
            <a:r>
              <a:rPr lang="en-US" sz="2000" dirty="0"/>
              <a:t>Resource use, value, relative costs, efficiency</a:t>
            </a:r>
          </a:p>
          <a:p>
            <a:pPr lvl="1">
              <a:buFont typeface="Arial" charset="0"/>
              <a:buChar char="•"/>
            </a:pPr>
            <a:r>
              <a:rPr lang="ja-JP" altLang="en-US" sz="2000" dirty="0"/>
              <a:t>“</a:t>
            </a:r>
            <a:r>
              <a:rPr lang="en-US" sz="2000" dirty="0"/>
              <a:t>Efficiency</a:t>
            </a:r>
            <a:r>
              <a:rPr lang="ja-JP" altLang="en-US" sz="2000" dirty="0"/>
              <a:t>”</a:t>
            </a:r>
            <a:r>
              <a:rPr lang="en-US" sz="2000" dirty="0"/>
              <a:t> per IOM is a quality domain</a:t>
            </a:r>
          </a:p>
          <a:p>
            <a:pPr lvl="1">
              <a:buFont typeface="Arial" charset="0"/>
              <a:buChar char="•"/>
            </a:pPr>
            <a:endParaRPr lang="en-US" sz="1000" dirty="0"/>
          </a:p>
          <a:p>
            <a:pPr>
              <a:buFont typeface="Arial" charset="0"/>
              <a:buChar char="•"/>
            </a:pPr>
            <a:r>
              <a:rPr lang="en-US" sz="2800" dirty="0"/>
              <a:t>Distinction b</a:t>
            </a:r>
            <a:r>
              <a:rPr lang="ja-JP" altLang="en-US" sz="2800" dirty="0"/>
              <a:t>’</a:t>
            </a:r>
            <a:r>
              <a:rPr lang="en-US" sz="2800" dirty="0" err="1"/>
              <a:t>ween</a:t>
            </a:r>
            <a:r>
              <a:rPr lang="en-US" sz="2800" dirty="0"/>
              <a:t> cost &amp; efficiency/value </a:t>
            </a:r>
          </a:p>
          <a:p>
            <a:pPr lvl="1">
              <a:buFont typeface="Arial" charset="0"/>
              <a:buChar char="•"/>
            </a:pPr>
            <a:r>
              <a:rPr lang="en-US" sz="2000" dirty="0"/>
              <a:t>Costs for a given outcome</a:t>
            </a:r>
          </a:p>
          <a:p>
            <a:pPr lvl="1">
              <a:buFont typeface="Arial" charset="0"/>
              <a:buChar char="•"/>
            </a:pPr>
            <a:r>
              <a:rPr lang="en-US" sz="2000" dirty="0"/>
              <a:t>Health outcomes per dollar</a:t>
            </a:r>
          </a:p>
          <a:p>
            <a:pPr lvl="1">
              <a:buFont typeface="Arial" charset="0"/>
              <a:buChar char="•"/>
            </a:pPr>
            <a:endParaRPr lang="en-US" sz="1000" dirty="0"/>
          </a:p>
          <a:p>
            <a:pPr>
              <a:buFont typeface="Arial" charset="0"/>
              <a:buChar char="•"/>
            </a:pPr>
            <a:r>
              <a:rPr lang="en-US" sz="2800" dirty="0"/>
              <a:t>Cost &amp; Resource Use Measures</a:t>
            </a:r>
          </a:p>
          <a:p>
            <a:pPr lvl="1">
              <a:buFont typeface="Arial" charset="0"/>
              <a:buChar char="•"/>
            </a:pPr>
            <a:r>
              <a:rPr lang="en-US" sz="2000" dirty="0"/>
              <a:t>PMPM / patient per year</a:t>
            </a:r>
          </a:p>
          <a:p>
            <a:pPr lvl="1">
              <a:buFont typeface="Arial" charset="0"/>
              <a:buChar char="•"/>
            </a:pPr>
            <a:r>
              <a:rPr lang="en-US" sz="2000" dirty="0"/>
              <a:t>Per episode costs </a:t>
            </a:r>
          </a:p>
          <a:p>
            <a:pPr lvl="1">
              <a:buFont typeface="Arial" charset="0"/>
              <a:buChar char="•"/>
            </a:pPr>
            <a:r>
              <a:rPr lang="en-US" sz="2000" dirty="0"/>
              <a:t>Per hospitalization costs </a:t>
            </a:r>
          </a:p>
          <a:p>
            <a:pPr lvl="1">
              <a:buFont typeface="Arial" charset="0"/>
              <a:buChar char="•"/>
            </a:pPr>
            <a:r>
              <a:rPr lang="en-US" sz="2000" dirty="0"/>
              <a:t>Utilization measures – generic prescribing</a:t>
            </a:r>
          </a:p>
          <a:p>
            <a:pPr lvl="1">
              <a:buFont typeface="Arial" charset="0"/>
              <a:buChar char="•"/>
            </a:pPr>
            <a:r>
              <a:rPr lang="en-US" sz="2000" dirty="0"/>
              <a:t>Overuse measures </a:t>
            </a:r>
          </a:p>
          <a:p>
            <a:pPr lvl="1">
              <a:buFont typeface="Arial" charset="0"/>
              <a:buChar char="•"/>
            </a:pPr>
            <a:r>
              <a:rPr lang="en-US" sz="2000" dirty="0"/>
              <a:t>Price transparency – daily price of nursing home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92113"/>
            <a:ext cx="9144000" cy="611187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Selection Model</a:t>
            </a:r>
          </a:p>
        </p:txBody>
      </p:sp>
      <p:grpSp>
        <p:nvGrpSpPr>
          <p:cNvPr id="2" name="Group 1" descr="Selection Model"/>
          <p:cNvGrpSpPr/>
          <p:nvPr/>
        </p:nvGrpSpPr>
        <p:grpSpPr>
          <a:xfrm>
            <a:off x="603250" y="1108075"/>
            <a:ext cx="8108950" cy="5810250"/>
            <a:chOff x="603250" y="1108075"/>
            <a:chExt cx="8108950" cy="5810250"/>
          </a:xfrm>
        </p:grpSpPr>
        <p:sp>
          <p:nvSpPr>
            <p:cNvPr id="8194" name="Rectangle 20"/>
            <p:cNvSpPr>
              <a:spLocks noChangeArrowheads="1"/>
            </p:cNvSpPr>
            <p:nvPr/>
          </p:nvSpPr>
          <p:spPr bwMode="auto">
            <a:xfrm>
              <a:off x="1312863" y="3749675"/>
              <a:ext cx="2182812" cy="98901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196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50" y="1108075"/>
              <a:ext cx="7729538" cy="5299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8197" name="Rectangle 11"/>
            <p:cNvSpPr>
              <a:spLocks noChangeArrowheads="1"/>
            </p:cNvSpPr>
            <p:nvPr/>
          </p:nvSpPr>
          <p:spPr bwMode="auto">
            <a:xfrm>
              <a:off x="5781675" y="1552575"/>
              <a:ext cx="2182813" cy="98901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8" name="Rectangle 12"/>
            <p:cNvSpPr>
              <a:spLocks noChangeArrowheads="1"/>
            </p:cNvSpPr>
            <p:nvPr/>
          </p:nvSpPr>
          <p:spPr bwMode="auto">
            <a:xfrm>
              <a:off x="4060825" y="3017838"/>
              <a:ext cx="3879850" cy="197643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9" name="Rectangle 13"/>
            <p:cNvSpPr>
              <a:spLocks noChangeArrowheads="1"/>
            </p:cNvSpPr>
            <p:nvPr/>
          </p:nvSpPr>
          <p:spPr bwMode="auto">
            <a:xfrm>
              <a:off x="5153025" y="2281238"/>
              <a:ext cx="2994025" cy="247808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0" name="Rectangle 14"/>
            <p:cNvSpPr>
              <a:spLocks noChangeArrowheads="1"/>
            </p:cNvSpPr>
            <p:nvPr/>
          </p:nvSpPr>
          <p:spPr bwMode="auto">
            <a:xfrm>
              <a:off x="7372350" y="3968750"/>
              <a:ext cx="928688" cy="239077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1" name="Rectangle 15"/>
            <p:cNvSpPr>
              <a:spLocks noChangeArrowheads="1"/>
            </p:cNvSpPr>
            <p:nvPr/>
          </p:nvSpPr>
          <p:spPr bwMode="auto">
            <a:xfrm>
              <a:off x="1008063" y="1203325"/>
              <a:ext cx="2182812" cy="98901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2" name="Rectangle 18"/>
            <p:cNvSpPr>
              <a:spLocks noChangeArrowheads="1"/>
            </p:cNvSpPr>
            <p:nvPr/>
          </p:nvSpPr>
          <p:spPr bwMode="auto">
            <a:xfrm>
              <a:off x="1631950" y="3197225"/>
              <a:ext cx="3732213" cy="88582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3" name="Text Box 19"/>
            <p:cNvSpPr txBox="1">
              <a:spLocks noChangeArrowheads="1"/>
            </p:cNvSpPr>
            <p:nvPr/>
          </p:nvSpPr>
          <p:spPr bwMode="auto">
            <a:xfrm>
              <a:off x="3875088" y="6521450"/>
              <a:ext cx="4837112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/>
                <a:t>Berwick et al, 2003, Medical Care</a:t>
              </a:r>
            </a:p>
          </p:txBody>
        </p:sp>
        <p:sp>
          <p:nvSpPr>
            <p:cNvPr id="8204" name="Rectangle 21"/>
            <p:cNvSpPr>
              <a:spLocks noChangeArrowheads="1"/>
            </p:cNvSpPr>
            <p:nvPr/>
          </p:nvSpPr>
          <p:spPr bwMode="auto">
            <a:xfrm>
              <a:off x="5934075" y="1704975"/>
              <a:ext cx="2182813" cy="98901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5" name="Rectangle 22"/>
            <p:cNvSpPr>
              <a:spLocks noChangeArrowheads="1"/>
            </p:cNvSpPr>
            <p:nvPr/>
          </p:nvSpPr>
          <p:spPr bwMode="auto">
            <a:xfrm>
              <a:off x="1182688" y="3752850"/>
              <a:ext cx="2182812" cy="98901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>
              <a:off x="1766888" y="3725863"/>
              <a:ext cx="2190750" cy="531812"/>
            </a:xfrm>
            <a:prstGeom prst="rect">
              <a:avLst/>
            </a:prstGeom>
            <a:solidFill>
              <a:schemeClr val="tx1"/>
            </a:solidFill>
            <a:ln w="158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 b="1">
                  <a:solidFill>
                    <a:schemeClr val="bg1"/>
                  </a:solidFill>
                </a:rPr>
                <a:t>Selection of Providers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Concerns with Selection Pathway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7713" y="1482725"/>
            <a:ext cx="8051800" cy="4432300"/>
          </a:xfrm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lang="en-US" sz="2800" dirty="0">
                <a:latin typeface="Arial" charset="0"/>
              </a:rPr>
              <a:t>Consumers typically immune to costs</a:t>
            </a:r>
          </a:p>
          <a:p>
            <a:pPr marL="457200" indent="-457200">
              <a:buFontTx/>
              <a:buAutoNum type="arabicPeriod"/>
            </a:pPr>
            <a:r>
              <a:rPr lang="en-US" sz="2800" dirty="0">
                <a:latin typeface="Arial" charset="0"/>
              </a:rPr>
              <a:t>Higher costs = higher quality</a:t>
            </a:r>
          </a:p>
          <a:p>
            <a:pPr marL="457200" indent="-457200">
              <a:buFontTx/>
              <a:buAutoNum type="arabicPeriod"/>
            </a:pPr>
            <a:r>
              <a:rPr lang="en-US" sz="2800" dirty="0">
                <a:latin typeface="Arial" charset="0"/>
              </a:rPr>
              <a:t>Lack of trust and understanding </a:t>
            </a:r>
          </a:p>
          <a:p>
            <a:pPr marL="457200" indent="-457200">
              <a:buFontTx/>
              <a:buAutoNum type="arabicPeriod"/>
            </a:pPr>
            <a:r>
              <a:rPr lang="en-US" sz="2800" dirty="0">
                <a:latin typeface="Arial" charset="0"/>
              </a:rPr>
              <a:t>Not relevant to decisions actually </a:t>
            </a:r>
            <a:r>
              <a:rPr lang="en-US" sz="2800" dirty="0" smtClean="0">
                <a:latin typeface="Arial" charset="0"/>
              </a:rPr>
              <a:t>made</a:t>
            </a:r>
          </a:p>
          <a:p>
            <a:pPr marL="457200" indent="-457200">
              <a:buFontTx/>
              <a:buAutoNum type="arabicPeriod"/>
            </a:pPr>
            <a:endParaRPr lang="en-US" sz="2800" dirty="0">
              <a:latin typeface="Arial" charset="0"/>
            </a:endParaRPr>
          </a:p>
          <a:p>
            <a:pPr marL="0" indent="0">
              <a:buNone/>
            </a:pPr>
            <a:r>
              <a:rPr lang="en-US" sz="2800" b="0" dirty="0" smtClean="0"/>
              <a:t>Our view is that in their current form and absent any financial incentives, publicly reporting of cost measures is unlikely to lead to the hoped for consumer response. </a:t>
            </a:r>
          </a:p>
          <a:p>
            <a:pPr marL="457200" indent="-457200">
              <a:buFontTx/>
              <a:buAutoNum type="arabicPeriod"/>
            </a:pPr>
            <a:endParaRPr lang="en-US" sz="2800" dirty="0">
              <a:latin typeface="Arial" charset="0"/>
            </a:endParaRPr>
          </a:p>
          <a:p>
            <a:pPr marL="457200" indent="-457200">
              <a:buFontTx/>
              <a:buAutoNum type="arabicPeriod"/>
            </a:pPr>
            <a:endParaRPr lang="en-US" sz="28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0400" name="Group 64" title="Making Selection Pathway More Viabl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524723"/>
              </p:ext>
            </p:extLst>
          </p:nvPr>
        </p:nvGraphicFramePr>
        <p:xfrm>
          <a:off x="161925" y="1531938"/>
          <a:ext cx="6381750" cy="4117979"/>
        </p:xfrm>
        <a:graphic>
          <a:graphicData uri="http://schemas.openxmlformats.org/drawingml/2006/table">
            <a:tbl>
              <a:tblPr/>
              <a:tblGrid>
                <a:gridCol w="1458913"/>
                <a:gridCol w="1863725"/>
                <a:gridCol w="3059112"/>
              </a:tblGrid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Quality of care for deliveries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How much you will pay out of your own pocket?</a:t>
                      </a: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HIGH QUALITY HOSPITALS AT A REASONABLE PRICE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A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B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C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$100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0838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OTHER HOSPITALS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J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K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Hospital L 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$250 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Click here for details on how quality measured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Click here for 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how we decide on out of pocket costs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87" name="Oval 52"/>
          <p:cNvSpPr>
            <a:spLocks noChangeArrowheads="1"/>
          </p:cNvSpPr>
          <p:nvPr/>
        </p:nvSpPr>
        <p:spPr bwMode="auto">
          <a:xfrm>
            <a:off x="2481263" y="4598988"/>
            <a:ext cx="147637" cy="1444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8" name="Oval 53"/>
          <p:cNvSpPr>
            <a:spLocks noChangeArrowheads="1"/>
          </p:cNvSpPr>
          <p:nvPr/>
        </p:nvSpPr>
        <p:spPr bwMode="auto">
          <a:xfrm>
            <a:off x="2447925" y="4191000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0390" name="AutoShape 54"/>
          <p:cNvSpPr>
            <a:spLocks noChangeArrowheads="1"/>
          </p:cNvSpPr>
          <p:nvPr/>
        </p:nvSpPr>
        <p:spPr bwMode="auto">
          <a:xfrm>
            <a:off x="2481263" y="4217988"/>
            <a:ext cx="147637" cy="144462"/>
          </a:xfrm>
          <a:custGeom>
            <a:avLst/>
            <a:gdLst>
              <a:gd name="T0" fmla="*/ 0 w 147637"/>
              <a:gd name="T1" fmla="*/ 55179 h 144462"/>
              <a:gd name="T2" fmla="*/ 56393 w 147637"/>
              <a:gd name="T3" fmla="*/ 55180 h 144462"/>
              <a:gd name="T4" fmla="*/ 73819 w 147637"/>
              <a:gd name="T5" fmla="*/ 0 h 144462"/>
              <a:gd name="T6" fmla="*/ 91244 w 147637"/>
              <a:gd name="T7" fmla="*/ 55180 h 144462"/>
              <a:gd name="T8" fmla="*/ 147637 w 147637"/>
              <a:gd name="T9" fmla="*/ 55179 h 144462"/>
              <a:gd name="T10" fmla="*/ 102014 w 147637"/>
              <a:gd name="T11" fmla="*/ 89282 h 144462"/>
              <a:gd name="T12" fmla="*/ 119441 w 147637"/>
              <a:gd name="T13" fmla="*/ 144462 h 144462"/>
              <a:gd name="T14" fmla="*/ 73819 w 147637"/>
              <a:gd name="T15" fmla="*/ 110358 h 144462"/>
              <a:gd name="T16" fmla="*/ 28196 w 147637"/>
              <a:gd name="T17" fmla="*/ 144462 h 144462"/>
              <a:gd name="T18" fmla="*/ 45623 w 147637"/>
              <a:gd name="T19" fmla="*/ 89282 h 144462"/>
              <a:gd name="T20" fmla="*/ 0 w 147637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7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4" y="55180"/>
                </a:lnTo>
                <a:lnTo>
                  <a:pt x="147637" y="55179"/>
                </a:lnTo>
                <a:lnTo>
                  <a:pt x="102014" y="89282"/>
                </a:lnTo>
                <a:lnTo>
                  <a:pt x="119441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0" name="Oval 55"/>
          <p:cNvSpPr>
            <a:spLocks noChangeArrowheads="1"/>
          </p:cNvSpPr>
          <p:nvPr/>
        </p:nvSpPr>
        <p:spPr bwMode="auto">
          <a:xfrm>
            <a:off x="2447925" y="3222625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0392" name="AutoShape 56"/>
          <p:cNvSpPr>
            <a:spLocks noChangeArrowheads="1"/>
          </p:cNvSpPr>
          <p:nvPr/>
        </p:nvSpPr>
        <p:spPr bwMode="auto">
          <a:xfrm>
            <a:off x="2486025" y="3249613"/>
            <a:ext cx="147638" cy="144462"/>
          </a:xfrm>
          <a:custGeom>
            <a:avLst/>
            <a:gdLst>
              <a:gd name="T0" fmla="*/ 0 w 147638"/>
              <a:gd name="T1" fmla="*/ 55179 h 144462"/>
              <a:gd name="T2" fmla="*/ 56393 w 147638"/>
              <a:gd name="T3" fmla="*/ 55180 h 144462"/>
              <a:gd name="T4" fmla="*/ 73819 w 147638"/>
              <a:gd name="T5" fmla="*/ 0 h 144462"/>
              <a:gd name="T6" fmla="*/ 91245 w 147638"/>
              <a:gd name="T7" fmla="*/ 55180 h 144462"/>
              <a:gd name="T8" fmla="*/ 147638 w 147638"/>
              <a:gd name="T9" fmla="*/ 55179 h 144462"/>
              <a:gd name="T10" fmla="*/ 102015 w 147638"/>
              <a:gd name="T11" fmla="*/ 89282 h 144462"/>
              <a:gd name="T12" fmla="*/ 119442 w 147638"/>
              <a:gd name="T13" fmla="*/ 144462 h 144462"/>
              <a:gd name="T14" fmla="*/ 73819 w 147638"/>
              <a:gd name="T15" fmla="*/ 110358 h 144462"/>
              <a:gd name="T16" fmla="*/ 28196 w 147638"/>
              <a:gd name="T17" fmla="*/ 144462 h 144462"/>
              <a:gd name="T18" fmla="*/ 45623 w 147638"/>
              <a:gd name="T19" fmla="*/ 89282 h 144462"/>
              <a:gd name="T20" fmla="*/ 0 w 147638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8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5" y="55180"/>
                </a:lnTo>
                <a:lnTo>
                  <a:pt x="147638" y="55179"/>
                </a:lnTo>
                <a:lnTo>
                  <a:pt x="102015" y="89282"/>
                </a:lnTo>
                <a:lnTo>
                  <a:pt x="119442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2" name="Oval 57"/>
          <p:cNvSpPr>
            <a:spLocks noChangeArrowheads="1"/>
          </p:cNvSpPr>
          <p:nvPr/>
        </p:nvSpPr>
        <p:spPr bwMode="auto">
          <a:xfrm>
            <a:off x="2447925" y="2874963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0394" name="AutoShape 58"/>
          <p:cNvSpPr>
            <a:spLocks noChangeArrowheads="1"/>
          </p:cNvSpPr>
          <p:nvPr/>
        </p:nvSpPr>
        <p:spPr bwMode="auto">
          <a:xfrm>
            <a:off x="2486025" y="2901950"/>
            <a:ext cx="147638" cy="144463"/>
          </a:xfrm>
          <a:custGeom>
            <a:avLst/>
            <a:gdLst>
              <a:gd name="T0" fmla="*/ 0 w 147638"/>
              <a:gd name="T1" fmla="*/ 55180 h 144463"/>
              <a:gd name="T2" fmla="*/ 56393 w 147638"/>
              <a:gd name="T3" fmla="*/ 55180 h 144463"/>
              <a:gd name="T4" fmla="*/ 73819 w 147638"/>
              <a:gd name="T5" fmla="*/ 0 h 144463"/>
              <a:gd name="T6" fmla="*/ 91245 w 147638"/>
              <a:gd name="T7" fmla="*/ 55180 h 144463"/>
              <a:gd name="T8" fmla="*/ 147638 w 147638"/>
              <a:gd name="T9" fmla="*/ 55180 h 144463"/>
              <a:gd name="T10" fmla="*/ 102015 w 147638"/>
              <a:gd name="T11" fmla="*/ 89283 h 144463"/>
              <a:gd name="T12" fmla="*/ 119442 w 147638"/>
              <a:gd name="T13" fmla="*/ 144463 h 144463"/>
              <a:gd name="T14" fmla="*/ 73819 w 147638"/>
              <a:gd name="T15" fmla="*/ 110359 h 144463"/>
              <a:gd name="T16" fmla="*/ 28196 w 147638"/>
              <a:gd name="T17" fmla="*/ 144463 h 144463"/>
              <a:gd name="T18" fmla="*/ 45623 w 147638"/>
              <a:gd name="T19" fmla="*/ 89283 h 144463"/>
              <a:gd name="T20" fmla="*/ 0 w 147638"/>
              <a:gd name="T21" fmla="*/ 55180 h 14446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8" h="144463">
                <a:moveTo>
                  <a:pt x="0" y="55180"/>
                </a:moveTo>
                <a:lnTo>
                  <a:pt x="56393" y="55180"/>
                </a:lnTo>
                <a:lnTo>
                  <a:pt x="73819" y="0"/>
                </a:lnTo>
                <a:lnTo>
                  <a:pt x="91245" y="55180"/>
                </a:lnTo>
                <a:lnTo>
                  <a:pt x="147638" y="55180"/>
                </a:lnTo>
                <a:lnTo>
                  <a:pt x="102015" y="89283"/>
                </a:lnTo>
                <a:lnTo>
                  <a:pt x="119442" y="144463"/>
                </a:lnTo>
                <a:lnTo>
                  <a:pt x="73819" y="110359"/>
                </a:lnTo>
                <a:lnTo>
                  <a:pt x="28196" y="144463"/>
                </a:lnTo>
                <a:lnTo>
                  <a:pt x="45623" y="89283"/>
                </a:lnTo>
                <a:lnTo>
                  <a:pt x="0" y="5518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4" name="Oval 59"/>
          <p:cNvSpPr>
            <a:spLocks noChangeArrowheads="1"/>
          </p:cNvSpPr>
          <p:nvPr/>
        </p:nvSpPr>
        <p:spPr bwMode="auto">
          <a:xfrm>
            <a:off x="2447925" y="2536825"/>
            <a:ext cx="220663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0396" name="AutoShape 60"/>
          <p:cNvSpPr>
            <a:spLocks noChangeArrowheads="1"/>
          </p:cNvSpPr>
          <p:nvPr/>
        </p:nvSpPr>
        <p:spPr bwMode="auto">
          <a:xfrm>
            <a:off x="2481263" y="2563813"/>
            <a:ext cx="147637" cy="144462"/>
          </a:xfrm>
          <a:custGeom>
            <a:avLst/>
            <a:gdLst>
              <a:gd name="T0" fmla="*/ 0 w 147637"/>
              <a:gd name="T1" fmla="*/ 55179 h 144462"/>
              <a:gd name="T2" fmla="*/ 56393 w 147637"/>
              <a:gd name="T3" fmla="*/ 55180 h 144462"/>
              <a:gd name="T4" fmla="*/ 73819 w 147637"/>
              <a:gd name="T5" fmla="*/ 0 h 144462"/>
              <a:gd name="T6" fmla="*/ 91244 w 147637"/>
              <a:gd name="T7" fmla="*/ 55180 h 144462"/>
              <a:gd name="T8" fmla="*/ 147637 w 147637"/>
              <a:gd name="T9" fmla="*/ 55179 h 144462"/>
              <a:gd name="T10" fmla="*/ 102014 w 147637"/>
              <a:gd name="T11" fmla="*/ 89282 h 144462"/>
              <a:gd name="T12" fmla="*/ 119441 w 147637"/>
              <a:gd name="T13" fmla="*/ 144462 h 144462"/>
              <a:gd name="T14" fmla="*/ 73819 w 147637"/>
              <a:gd name="T15" fmla="*/ 110358 h 144462"/>
              <a:gd name="T16" fmla="*/ 28196 w 147637"/>
              <a:gd name="T17" fmla="*/ 144462 h 144462"/>
              <a:gd name="T18" fmla="*/ 45623 w 147637"/>
              <a:gd name="T19" fmla="*/ 89282 h 144462"/>
              <a:gd name="T20" fmla="*/ 0 w 147637"/>
              <a:gd name="T21" fmla="*/ 55179 h 144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7637" h="144462">
                <a:moveTo>
                  <a:pt x="0" y="55179"/>
                </a:moveTo>
                <a:lnTo>
                  <a:pt x="56393" y="55180"/>
                </a:lnTo>
                <a:lnTo>
                  <a:pt x="73819" y="0"/>
                </a:lnTo>
                <a:lnTo>
                  <a:pt x="91244" y="55180"/>
                </a:lnTo>
                <a:lnTo>
                  <a:pt x="147637" y="55179"/>
                </a:lnTo>
                <a:lnTo>
                  <a:pt x="102014" y="89282"/>
                </a:lnTo>
                <a:lnTo>
                  <a:pt x="119441" y="144462"/>
                </a:lnTo>
                <a:lnTo>
                  <a:pt x="73819" y="110358"/>
                </a:lnTo>
                <a:lnTo>
                  <a:pt x="28196" y="144462"/>
                </a:lnTo>
                <a:lnTo>
                  <a:pt x="45623" y="89282"/>
                </a:lnTo>
                <a:lnTo>
                  <a:pt x="0" y="5517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6" name="Oval 61"/>
          <p:cNvSpPr>
            <a:spLocks noChangeArrowheads="1"/>
          </p:cNvSpPr>
          <p:nvPr/>
        </p:nvSpPr>
        <p:spPr bwMode="auto">
          <a:xfrm>
            <a:off x="2481263" y="3906838"/>
            <a:ext cx="147637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0" fontAlgn="base" hangingPunct="0"/>
            <a:r>
              <a:rPr lang="en-US" sz="3600" b="1" i="1" kern="1200" dirty="0" smtClean="0">
                <a:solidFill>
                  <a:srgbClr val="E2A856"/>
                </a:solidFill>
                <a:effectLst/>
                <a:latin typeface="Arial"/>
                <a:ea typeface="ＭＳ Ｐゴシック"/>
                <a:cs typeface="+mn-cs"/>
              </a:rPr>
              <a:t>Making Selection Pathway More Viable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0932" y="1482725"/>
            <a:ext cx="2438400" cy="44323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Improvements</a:t>
            </a:r>
          </a:p>
          <a:p>
            <a:pPr marL="0" indent="0">
              <a:buNone/>
            </a:pPr>
            <a:r>
              <a:rPr lang="en-US" sz="1600" dirty="0"/>
              <a:t>- Relevant choices</a:t>
            </a:r>
          </a:p>
          <a:p>
            <a:pPr marL="0" indent="0">
              <a:buNone/>
            </a:pPr>
            <a:r>
              <a:rPr lang="en-US" sz="1600" dirty="0"/>
              <a:t>- Less is more</a:t>
            </a:r>
          </a:p>
          <a:p>
            <a:pPr marL="0" indent="0">
              <a:buNone/>
            </a:pPr>
            <a:r>
              <a:rPr lang="en-US" sz="1600" dirty="0"/>
              <a:t>- Link to quality</a:t>
            </a:r>
          </a:p>
          <a:p>
            <a:pPr marL="0" indent="0">
              <a:buNone/>
            </a:pPr>
            <a:r>
              <a:rPr lang="en-US" sz="1600" dirty="0"/>
              <a:t>- Link out of pocket $$</a:t>
            </a:r>
          </a:p>
          <a:p>
            <a:pPr marL="0" indent="0">
              <a:buNone/>
            </a:pPr>
            <a:r>
              <a:rPr lang="en-US" sz="1600" dirty="0"/>
              <a:t>- More information</a:t>
            </a:r>
          </a:p>
          <a:p>
            <a:pPr marL="0" indent="0">
              <a:buNone/>
            </a:pPr>
            <a:r>
              <a:rPr lang="en-US" sz="1600" dirty="0"/>
              <a:t>- Test, test, test</a:t>
            </a:r>
          </a:p>
          <a:p>
            <a:pPr marL="0" indent="0"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56A0D3"/>
      </a:dk1>
      <a:lt1>
        <a:srgbClr val="FFFFFF"/>
      </a:lt1>
      <a:dk2>
        <a:srgbClr val="000000"/>
      </a:dk2>
      <a:lt2>
        <a:srgbClr val="E2A856"/>
      </a:lt2>
      <a:accent1>
        <a:srgbClr val="006C64"/>
      </a:accent1>
      <a:accent2>
        <a:srgbClr val="8B0E04"/>
      </a:accent2>
      <a:accent3>
        <a:srgbClr val="AAAAAA"/>
      </a:accent3>
      <a:accent4>
        <a:srgbClr val="DADADA"/>
      </a:accent4>
      <a:accent5>
        <a:srgbClr val="AABAB8"/>
      </a:accent5>
      <a:accent6>
        <a:srgbClr val="7D0C03"/>
      </a:accent6>
      <a:hlink>
        <a:srgbClr val="993366"/>
      </a:hlink>
      <a:folHlink>
        <a:srgbClr val="003366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1826</TotalTime>
  <Words>1836</Words>
  <Application>Microsoft Macintosh PowerPoint</Application>
  <PresentationFormat>On-screen Show (4:3)</PresentationFormat>
  <Paragraphs>388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Arial</vt:lpstr>
      <vt:lpstr>Blank Presentation</vt:lpstr>
      <vt:lpstr>Does Public Reporting of Cost or Resource Use Measures for a Consumer Audience Make Sense?  </vt:lpstr>
      <vt:lpstr>Outline</vt:lpstr>
      <vt:lpstr>New Jersey Hospital Price Compare</vt:lpstr>
      <vt:lpstr>Medicare Hospital Compare</vt:lpstr>
      <vt:lpstr>Florida Agency for Health Care Administration. Nursing Home Guide </vt:lpstr>
      <vt:lpstr>What is a Cost or Resource Use Measure?</vt:lpstr>
      <vt:lpstr>Selection Model</vt:lpstr>
      <vt:lpstr>Concerns with Selection Pathway</vt:lpstr>
      <vt:lpstr>Making Selection Pathway More Viable </vt:lpstr>
      <vt:lpstr>Making Selection Pathway More Viable </vt:lpstr>
      <vt:lpstr>Making Selection Pathway More Viable </vt:lpstr>
      <vt:lpstr>Making Selection Pathway More Viable </vt:lpstr>
      <vt:lpstr>Making Selection Pathway More Viable </vt:lpstr>
      <vt:lpstr>Making Selection Pathway More Viable </vt:lpstr>
      <vt:lpstr>Making Selection Pathway More Viable </vt:lpstr>
      <vt:lpstr>Do Consumer Need to Respond?</vt:lpstr>
      <vt:lpstr>Making Reputation Pathway More Viable </vt:lpstr>
      <vt:lpstr>Making Reputation Pathway More Viable </vt:lpstr>
      <vt:lpstr>Making Reputation Pathway More Viable </vt:lpstr>
      <vt:lpstr>Making Reputation Pathway More Viable </vt:lpstr>
      <vt:lpstr>Making Reputation Pathway More Viable </vt:lpstr>
      <vt:lpstr>Key Take Aways</vt:lpstr>
      <vt:lpstr>Acknowledgements</vt:lpstr>
    </vt:vector>
  </TitlesOfParts>
  <Company>RAND 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Methodological Issues in Constructing Physician Level Scores</dc:title>
  <dc:creator>Mehrotra, Ateev</dc:creator>
  <cp:lastModifiedBy>Vanessa Graham</cp:lastModifiedBy>
  <cp:revision>107</cp:revision>
  <dcterms:modified xsi:type="dcterms:W3CDTF">2011-10-20T18:39:56Z</dcterms:modified>
</cp:coreProperties>
</file>