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71" r:id="rId5"/>
    <p:sldId id="259" r:id="rId6"/>
    <p:sldId id="272" r:id="rId7"/>
    <p:sldId id="276" r:id="rId8"/>
    <p:sldId id="278" r:id="rId9"/>
    <p:sldId id="274" r:id="rId10"/>
    <p:sldId id="273" r:id="rId11"/>
    <p:sldId id="280" r:id="rId12"/>
    <p:sldId id="261" r:id="rId13"/>
    <p:sldId id="262" r:id="rId14"/>
    <p:sldId id="263" r:id="rId15"/>
    <p:sldId id="264" r:id="rId16"/>
    <p:sldId id="265" r:id="rId17"/>
    <p:sldId id="266" r:id="rId18"/>
    <p:sldId id="281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 varScale="1">
        <p:scale>
          <a:sx n="130" d="100"/>
          <a:sy n="130" d="100"/>
        </p:scale>
        <p:origin x="-12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4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E8EF85C-0731-2542-9791-86ACF67F83BC}" type="datetimeFigureOut">
              <a:rPr lang="en-US"/>
              <a:pPr/>
              <a:t>10/20/11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9CDC6DB-BDF3-1845-A251-A6A8BD310F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9000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30398E7-426B-B048-98F9-315FE71571BB}" type="slidenum">
              <a:rPr lang="en-US"/>
              <a:pPr eaLnBrk="1" hangingPunct="1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F70568-9DD3-A045-958E-822677F0B839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1723A1-3B2C-DA44-9F31-338B917B57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30E538-B23F-D74D-B1CF-C5715175BFF4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C48528-7F0D-1740-9A23-46519FD03DB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586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53887B-D015-3248-A9B6-CEBB44FB8F14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D1C9AE-6BA7-594F-87C4-6236AB84DAD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211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EB3607-C384-1B4E-995F-83340F18E367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22CA9-F1A0-A148-8132-6D81AA610D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14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1D06D5-6EE2-4940-84AB-DBA41BBF1646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CEDC65-A904-8442-90FD-1713F47D35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183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38E343-181D-644A-B32C-874C75851721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25348-C4F1-0544-BB11-6311CF1C09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36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B430DD-6737-3847-88E3-EBD1C3F0D37F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C6ACB5-8702-884B-905A-AE32F6C6F2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48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AEB7AB-0E3D-0240-AD4A-127B997DC109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AF8CAA-4749-9641-A13A-426A8B6BB8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689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71586B-4C09-9747-A8B4-3CA88213F1ED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321F13-2C1A-DD43-A175-487B4ED372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439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BC3C8F-8232-104F-B977-EF8BD9E033A6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D224D-13C7-634B-AFDD-954D6963CE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156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328C16-9071-4E43-BC6E-B58A8E05ACD9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DAE5D6-67FF-9141-B8D1-54A70B3B22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04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20FF3AC0-0463-A04A-900E-A90791DC7ACB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AE9A8EA9-8C4F-CE4D-97C4-AE77D207601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/" TargetMode="Externa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hrq.gov/" TargetMode="Externa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Patient Reports about Health IT</a:t>
            </a:r>
            <a:br>
              <a:rPr lang="en-US" dirty="0">
                <a:latin typeface="Calibri" charset="0"/>
              </a:rPr>
            </a:br>
            <a:endParaRPr lang="en-US" dirty="0">
              <a:latin typeface="Calibri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3200400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900" dirty="0" smtClean="0">
                <a:ea typeface="+mn-ea"/>
              </a:rPr>
              <a:t>Developing &amp; Field Testing Survey Questions for Outpatient Settings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ea typeface="+mn-ea"/>
              </a:rPr>
              <a:t>Keith McInnes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ea typeface="+mn-ea"/>
              </a:rPr>
              <a:t>Boston University School of Public Health &amp;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ea typeface="+mn-ea"/>
              </a:rPr>
              <a:t>VA Bedford Medical Center</a:t>
            </a:r>
          </a:p>
        </p:txBody>
      </p:sp>
      <p:pic>
        <p:nvPicPr>
          <p:cNvPr id="2052" name="Picture 5" descr="Agency for Healthcare Research Quality logo">
            <a:hlinkClick r:id="rId3" tooltip="&quot;Agency for Healthcare Research Quality&quot;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943600"/>
            <a:ext cx="226536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</a:rPr>
              <a:t>Survey Content (cont.)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sz="2400" u="sng">
                <a:latin typeface="Calibri" charset="0"/>
              </a:rPr>
              <a:t>Provider use of computer</a:t>
            </a:r>
          </a:p>
          <a:p>
            <a:r>
              <a:rPr lang="en-US" sz="2400" b="1">
                <a:latin typeface="Calibri" charset="0"/>
              </a:rPr>
              <a:t>Health IT</a:t>
            </a:r>
            <a:r>
              <a:rPr lang="en-US" sz="2400">
                <a:latin typeface="Calibri" charset="0"/>
              </a:rPr>
              <a:t>:  During your visits in the last 12 months, did this doctor ever use a computer or handheld device to show you information? </a:t>
            </a:r>
          </a:p>
          <a:p>
            <a:r>
              <a:rPr lang="en-US" sz="2400" b="1">
                <a:latin typeface="Calibri" charset="0"/>
              </a:rPr>
              <a:t>Health IT</a:t>
            </a:r>
            <a:r>
              <a:rPr lang="en-US" sz="2400">
                <a:latin typeface="Calibri" charset="0"/>
              </a:rPr>
              <a:t>: During your visits in the last 12 months, did this doctor</a:t>
            </a:r>
            <a:r>
              <a:rPr lang="ja-JP" altLang="en-US" sz="2400">
                <a:latin typeface="Calibri" charset="0"/>
              </a:rPr>
              <a:t>’</a:t>
            </a:r>
            <a:r>
              <a:rPr lang="en-US" sz="2400">
                <a:latin typeface="Calibri" charset="0"/>
              </a:rPr>
              <a:t>s use of a computer or handheld device make it harder or easier for you to talk with him or her?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D3A7B65-6377-F247-A2F6-194DD4B6D834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10</a:t>
            </a:fld>
            <a:endParaRPr lang="en-US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</a:rPr>
              <a:t>Survey Content (cont.)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2400" u="sng">
                <a:latin typeface="Calibri" charset="0"/>
              </a:rPr>
              <a:t>Doctor Communication</a:t>
            </a:r>
          </a:p>
          <a:p>
            <a:r>
              <a:rPr lang="en-US" sz="2400" b="1">
                <a:latin typeface="Calibri" charset="0"/>
              </a:rPr>
              <a:t>Core</a:t>
            </a:r>
            <a:r>
              <a:rPr lang="en-US" sz="2400">
                <a:latin typeface="Calibri" charset="0"/>
              </a:rPr>
              <a:t>:  In the last 12 months, how often did this doctor explain things in a way that was easy to understand?</a:t>
            </a:r>
          </a:p>
          <a:p>
            <a:pPr>
              <a:buFont typeface="Arial" charset="0"/>
              <a:buNone/>
            </a:pPr>
            <a:endParaRPr lang="en-US" sz="1400">
              <a:latin typeface="Calibri" charset="0"/>
            </a:endParaRPr>
          </a:p>
          <a:p>
            <a:pPr>
              <a:buFont typeface="Arial" charset="0"/>
              <a:buNone/>
            </a:pPr>
            <a:r>
              <a:rPr lang="en-US" sz="2400" u="sng">
                <a:latin typeface="Calibri" charset="0"/>
              </a:rPr>
              <a:t>Staff</a:t>
            </a:r>
            <a:endParaRPr lang="en-US" sz="2400">
              <a:latin typeface="Calibri" charset="0"/>
            </a:endParaRPr>
          </a:p>
          <a:p>
            <a:r>
              <a:rPr lang="en-US" sz="2400" b="1">
                <a:latin typeface="Calibri" charset="0"/>
              </a:rPr>
              <a:t>Core</a:t>
            </a:r>
            <a:r>
              <a:rPr lang="en-US" sz="2400">
                <a:latin typeface="Calibri" charset="0"/>
              </a:rPr>
              <a:t>: In the last 12 months, how often did clerks and receptionists at this doctor</a:t>
            </a:r>
            <a:r>
              <a:rPr lang="ja-JP" altLang="en-US" sz="2400">
                <a:latin typeface="Calibri" charset="0"/>
              </a:rPr>
              <a:t>’</a:t>
            </a:r>
            <a:r>
              <a:rPr lang="en-US" sz="2400">
                <a:latin typeface="Calibri" charset="0"/>
              </a:rPr>
              <a:t>s office treat you with courtesy and respect?</a:t>
            </a:r>
          </a:p>
          <a:p>
            <a:pPr>
              <a:buFont typeface="Arial" charset="0"/>
              <a:buNone/>
            </a:pPr>
            <a:endParaRPr lang="en-US" sz="1400">
              <a:latin typeface="Calibri" charset="0"/>
            </a:endParaRPr>
          </a:p>
          <a:p>
            <a:pPr>
              <a:buFont typeface="Arial" charset="0"/>
              <a:buNone/>
            </a:pPr>
            <a:r>
              <a:rPr lang="en-US" sz="2400" u="sng">
                <a:latin typeface="Calibri" charset="0"/>
              </a:rPr>
              <a:t>Shared Decision Making</a:t>
            </a:r>
          </a:p>
          <a:p>
            <a:r>
              <a:rPr lang="en-US" sz="2400" b="1">
                <a:latin typeface="Calibri" charset="0"/>
              </a:rPr>
              <a:t>Core (supplemental)</a:t>
            </a:r>
            <a:r>
              <a:rPr lang="en-US" sz="2400">
                <a:latin typeface="Calibri" charset="0"/>
              </a:rPr>
              <a:t>: In the last 12 months, did this doctor talk with you about the pros and cons of each choice for your treatment or your health?</a:t>
            </a:r>
          </a:p>
          <a:p>
            <a:pPr>
              <a:buFont typeface="Arial" charset="0"/>
              <a:buNone/>
            </a:pPr>
            <a:endParaRPr lang="en-US" sz="2400">
              <a:latin typeface="Calibri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64326FE-14C8-DC45-9856-6935D837E43C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11</a:t>
            </a:fld>
            <a:endParaRPr lang="en-US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Field Testing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Beth Israel Deaconess Medical Center, Boston</a:t>
            </a:r>
          </a:p>
          <a:p>
            <a:pPr eaLnBrk="1" hangingPunct="1"/>
            <a:r>
              <a:rPr lang="en-US">
                <a:latin typeface="Calibri" charset="0"/>
              </a:rPr>
              <a:t>Group Health Cooperative, Washington State</a:t>
            </a:r>
          </a:p>
          <a:p>
            <a:pPr eaLnBrk="1" hangingPunct="1"/>
            <a:r>
              <a:rPr lang="en-US">
                <a:latin typeface="Calibri" charset="0"/>
              </a:rPr>
              <a:t>Kaiser Permanente Southern California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14CB19C-7FFA-7246-87C0-CF36C3E8FFD7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12</a:t>
            </a:fld>
            <a:endParaRPr lang="en-US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Field Testing - Overview</a:t>
            </a:r>
          </a:p>
        </p:txBody>
      </p:sp>
      <p:graphicFrame>
        <p:nvGraphicFramePr>
          <p:cNvPr id="4" name="Content Placeholder 3" title="Field Testing - Overview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3828636"/>
              </p:ext>
            </p:extLst>
          </p:nvPr>
        </p:nvGraphicFramePr>
        <p:xfrm>
          <a:off x="533400" y="1524000"/>
          <a:ext cx="8229600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957066">
                <a:tc>
                  <a:txBody>
                    <a:bodyPr/>
                    <a:lstStyle/>
                    <a:p>
                      <a:pPr algn="l" fontAlgn="t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Beth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Israel (BIDMC)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Group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Health (GHC)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Kaiser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Permanente (KPSC)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06812"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Site Description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 Medical Center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 outpatient clinics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 Medical Centers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957066"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Number of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MDs selected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957066"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Patients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per physician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125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125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120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78533"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Mode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Internet</a:t>
                      </a:r>
                    </a:p>
                  </a:txBody>
                  <a:tcPr marL="9525" marR="9525" marT="9525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Mail</a:t>
                      </a:r>
                    </a:p>
                  </a:txBody>
                  <a:tcPr marL="9525" marR="9525" marT="9525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Internet, then Mail</a:t>
                      </a:r>
                    </a:p>
                  </a:txBody>
                  <a:tcPr marL="9525" marR="9525" marT="9525" marB="0">
                    <a:noFill/>
                  </a:tcPr>
                </a:tc>
              </a:tr>
              <a:tr h="720257"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Completes (response)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1,115 ( 48%)</a:t>
                      </a:r>
                      <a:endParaRPr lang="en-US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1,631 (65% )</a:t>
                      </a:r>
                      <a:endParaRPr lang="en-US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1,896 ( 53%)</a:t>
                      </a:r>
                      <a:endParaRPr lang="en-US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1FB027A-987F-C343-876C-B321704F8D13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13</a:t>
            </a:fld>
            <a:endParaRPr lang="en-US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Age and Gender</a:t>
            </a:r>
          </a:p>
        </p:txBody>
      </p:sp>
      <p:graphicFrame>
        <p:nvGraphicFramePr>
          <p:cNvPr id="4" name="Content Placeholder 3" title="Age and Gender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5507612"/>
              </p:ext>
            </p:extLst>
          </p:nvPr>
        </p:nvGraphicFramePr>
        <p:xfrm>
          <a:off x="457200" y="1600200"/>
          <a:ext cx="82296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BIDMC (%)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GHC (%)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KPSC (%)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Age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18-34 yrs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35-44 yrs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45-54 yrs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55-64 yrs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65-74 yrs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75 or older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Female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8B63B83-4AB7-E84D-91F2-7F8C471D1276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14</a:t>
            </a:fld>
            <a:endParaRPr lang="en-US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Education</a:t>
            </a:r>
          </a:p>
        </p:txBody>
      </p:sp>
      <p:graphicFrame>
        <p:nvGraphicFramePr>
          <p:cNvPr id="4" name="Content Placeholder 3" title="Education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9381265"/>
              </p:ext>
            </p:extLst>
          </p:nvPr>
        </p:nvGraphicFramePr>
        <p:xfrm>
          <a:off x="457200" y="1600200"/>
          <a:ext cx="8229600" cy="27212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753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BIDMC (%)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GHC (%)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KPSC (%)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7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Less than HS</a:t>
                      </a: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7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HS graduates</a:t>
                      </a: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</a:t>
                      </a: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</a:t>
                      </a: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7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Some college</a:t>
                      </a: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</a:t>
                      </a: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26</a:t>
                      </a: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37</a:t>
                      </a: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1898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4-yr college graduate</a:t>
                      </a: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27</a:t>
                      </a: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22</a:t>
                      </a: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22</a:t>
                      </a: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1898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More than 4-yr college</a:t>
                      </a: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53</a:t>
                      </a: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41</a:t>
                      </a: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30</a:t>
                      </a: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2081553-23D8-7349-BFDE-0C05AC9AABE2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15</a:t>
            </a:fld>
            <a:endParaRPr lang="en-US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Race / Ethnicity</a:t>
            </a:r>
          </a:p>
        </p:txBody>
      </p:sp>
      <p:sp>
        <p:nvSpPr>
          <p:cNvPr id="2" name="Vertical Text Placeholder 1"/>
          <p:cNvSpPr>
            <a:spLocks noGrp="1"/>
          </p:cNvSpPr>
          <p:nvPr>
            <p:ph type="body" orient="vert" idx="1"/>
          </p:nvPr>
        </p:nvSpPr>
        <p:spPr>
          <a:xfrm>
            <a:off x="457200" y="5410200"/>
            <a:ext cx="8229600" cy="715963"/>
          </a:xfrm>
        </p:spPr>
        <p:txBody>
          <a:bodyPr vert="horz"/>
          <a:lstStyle/>
          <a:p>
            <a:pPr marL="0" indent="0">
              <a:buNone/>
            </a:pPr>
            <a:r>
              <a:rPr lang="en-US" sz="1800" baseline="30000" dirty="0" smtClean="0">
                <a:latin typeface="Calibri" charset="0"/>
              </a:rPr>
              <a:t>a</a:t>
            </a:r>
            <a:r>
              <a:rPr lang="en-US" sz="1800" dirty="0" smtClean="0">
                <a:latin typeface="Calibri" charset="0"/>
              </a:rPr>
              <a:t> American Indian, Alaska Native, Native Hawaiian, or Other Pacific Islander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6BA4A22-8933-424C-AAD6-8AD5BE0FB8C2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16</a:t>
            </a:fld>
            <a:endParaRPr lang="en-US">
              <a:solidFill>
                <a:srgbClr val="898989"/>
              </a:solidFill>
              <a:latin typeface="Calibri" charset="0"/>
            </a:endParaRPr>
          </a:p>
        </p:txBody>
      </p:sp>
      <p:graphicFrame>
        <p:nvGraphicFramePr>
          <p:cNvPr id="4" name="Content Placeholder 3" title="Race/Ethnicity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253188080"/>
              </p:ext>
            </p:extLst>
          </p:nvPr>
        </p:nvGraphicFramePr>
        <p:xfrm>
          <a:off x="457200" y="2214560"/>
          <a:ext cx="8229600" cy="296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8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BIDMC (%)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GHC (%)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KPSC (%)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8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Hispanic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8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en-US" sz="20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20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20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20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8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Non-Hispanic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20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20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20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8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White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92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85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82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8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Black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8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Asian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8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</a:t>
                      </a:r>
                      <a:r>
                        <a:rPr lang="en-US" sz="2000" b="0" i="0" u="none" strike="noStrike" kern="1200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Other</a:t>
                      </a:r>
                      <a:r>
                        <a:rPr lang="en-US" sz="2000" b="0" i="0" u="none" strike="noStrike" kern="1200" baseline="30000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</a:t>
                      </a:r>
                      <a:endParaRPr lang="en-US" sz="20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Health Status – Self-Rating</a:t>
            </a:r>
          </a:p>
        </p:txBody>
      </p:sp>
      <p:graphicFrame>
        <p:nvGraphicFramePr>
          <p:cNvPr id="4" name="Content Placeholder 3" title="Health Status - Self-Rating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1084223"/>
              </p:ext>
            </p:extLst>
          </p:nvPr>
        </p:nvGraphicFramePr>
        <p:xfrm>
          <a:off x="457200" y="1600200"/>
          <a:ext cx="7772399" cy="22510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1828800"/>
                <a:gridCol w="2438400"/>
                <a:gridCol w="1904999"/>
              </a:tblGrid>
              <a:tr h="396352">
                <a:tc>
                  <a:txBody>
                    <a:bodyPr/>
                    <a:lstStyle/>
                    <a:p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BIDMC (%)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GHC (%)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KPSC (%)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9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Poor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9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Fair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9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Good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9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Very Good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9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Excellent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476FA61-668B-5242-B010-DC8F32D17F89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17</a:t>
            </a:fld>
            <a:endParaRPr lang="en-US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Acknowledgements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>
                <a:latin typeface="Calibri" charset="0"/>
              </a:rPr>
              <a:t>AHRQ</a:t>
            </a:r>
          </a:p>
          <a:p>
            <a:r>
              <a:rPr lang="en-US" sz="1800">
                <a:latin typeface="Calibri" charset="0"/>
              </a:rPr>
              <a:t>BIDMC, GHC, KPSC</a:t>
            </a:r>
          </a:p>
          <a:p>
            <a:r>
              <a:rPr lang="en-US" sz="1800">
                <a:latin typeface="Calibri" charset="0"/>
              </a:rPr>
              <a:t>Julie A. Brown</a:t>
            </a:r>
          </a:p>
          <a:p>
            <a:r>
              <a:rPr lang="en-US" sz="1800">
                <a:latin typeface="Calibri" charset="0"/>
              </a:rPr>
              <a:t>Paul D. Cleary</a:t>
            </a:r>
          </a:p>
          <a:p>
            <a:r>
              <a:rPr lang="en-US" sz="1800">
                <a:latin typeface="Calibri" charset="0"/>
              </a:rPr>
              <a:t>Carol Cosenza</a:t>
            </a:r>
          </a:p>
          <a:p>
            <a:r>
              <a:rPr lang="en-US" sz="1800">
                <a:latin typeface="Calibri" charset="0"/>
              </a:rPr>
              <a:t>Lin Ding</a:t>
            </a:r>
          </a:p>
          <a:p>
            <a:r>
              <a:rPr lang="en-US" sz="1800">
                <a:latin typeface="Calibri" charset="0"/>
              </a:rPr>
              <a:t>Patricia Gallagher</a:t>
            </a:r>
          </a:p>
          <a:p>
            <a:r>
              <a:rPr lang="en-US" sz="1800">
                <a:latin typeface="Calibri" charset="0"/>
              </a:rPr>
              <a:t>John Halamka</a:t>
            </a:r>
          </a:p>
          <a:p>
            <a:r>
              <a:rPr lang="en-US" sz="1800">
                <a:latin typeface="Calibri" charset="0"/>
              </a:rPr>
              <a:t>Ron Hays</a:t>
            </a:r>
          </a:p>
          <a:p>
            <a:r>
              <a:rPr lang="en-US" sz="1800">
                <a:latin typeface="Calibri" charset="0"/>
              </a:rPr>
              <a:t>Mimi Hugh</a:t>
            </a:r>
          </a:p>
          <a:p>
            <a:r>
              <a:rPr lang="en-US" sz="1800">
                <a:latin typeface="Calibri" charset="0"/>
              </a:rPr>
              <a:t>Michael Kanter</a:t>
            </a:r>
          </a:p>
          <a:p>
            <a:r>
              <a:rPr lang="en-US" sz="1800">
                <a:latin typeface="Calibri" charset="0"/>
              </a:rPr>
              <a:t>James Ralston</a:t>
            </a:r>
          </a:p>
          <a:p>
            <a:r>
              <a:rPr lang="en-US" sz="1800">
                <a:latin typeface="Calibri" charset="0"/>
              </a:rPr>
              <a:t>Carl Serrato</a:t>
            </a:r>
          </a:p>
          <a:p>
            <a:endParaRPr lang="en-US" sz="1800">
              <a:latin typeface="Calibri" charset="0"/>
            </a:endParaRPr>
          </a:p>
          <a:p>
            <a:endParaRPr lang="en-US" sz="1800">
              <a:latin typeface="Calibri" charset="0"/>
            </a:endParaRPr>
          </a:p>
          <a:p>
            <a:endParaRPr lang="en-US">
              <a:latin typeface="Calibri" charset="0"/>
            </a:endParaRPr>
          </a:p>
        </p:txBody>
      </p:sp>
      <p:pic>
        <p:nvPicPr>
          <p:cNvPr id="19460" name="Picture 5" descr="Agency for Healthcare Research Quality">
            <a:hlinkClick r:id="rId2" tooltip="&quot;Agency for Healthcare Research Quality&quot;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867400"/>
            <a:ext cx="2514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F8B54A0-6542-7544-8315-5CA02DDE3E8C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18</a:t>
            </a:fld>
            <a:endParaRPr lang="en-US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Outline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Background</a:t>
            </a:r>
          </a:p>
          <a:p>
            <a:pPr eaLnBrk="1" hangingPunct="1"/>
            <a:r>
              <a:rPr lang="en-US">
                <a:latin typeface="Calibri" charset="0"/>
              </a:rPr>
              <a:t>Item Development</a:t>
            </a:r>
          </a:p>
          <a:p>
            <a:pPr eaLnBrk="1" hangingPunct="1"/>
            <a:r>
              <a:rPr lang="en-US">
                <a:latin typeface="Calibri" charset="0"/>
              </a:rPr>
              <a:t>Illustrative Items</a:t>
            </a:r>
          </a:p>
          <a:p>
            <a:pPr eaLnBrk="1" hangingPunct="1"/>
            <a:r>
              <a:rPr lang="en-US">
                <a:latin typeface="Calibri" charset="0"/>
              </a:rPr>
              <a:t>Field Testing</a:t>
            </a:r>
          </a:p>
          <a:p>
            <a:pPr lvl="1" eaLnBrk="1" hangingPunct="1"/>
            <a:r>
              <a:rPr lang="en-US">
                <a:latin typeface="Calibri" charset="0"/>
              </a:rPr>
              <a:t>Methods</a:t>
            </a:r>
          </a:p>
          <a:p>
            <a:pPr lvl="1" eaLnBrk="1" hangingPunct="1"/>
            <a:r>
              <a:rPr lang="en-US">
                <a:latin typeface="Calibri" charset="0"/>
              </a:rPr>
              <a:t>Sample descriptive statistics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1113CC2-957E-0546-AEEC-109B352CB833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2</a:t>
            </a:fld>
            <a:endParaRPr lang="en-US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Background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n-ea"/>
              </a:rPr>
              <a:t>Growing use of health IT	</a:t>
            </a:r>
          </a:p>
          <a:p>
            <a:pPr lvl="1" eaLnBrk="1" hangingPunct="1">
              <a:defRPr/>
            </a:pPr>
            <a:r>
              <a:rPr lang="en-US" dirty="0" smtClean="0">
                <a:ea typeface="+mn-ea"/>
              </a:rPr>
              <a:t>Electronic health records</a:t>
            </a:r>
          </a:p>
          <a:p>
            <a:pPr lvl="1" eaLnBrk="1" hangingPunct="1">
              <a:defRPr/>
            </a:pPr>
            <a:r>
              <a:rPr lang="en-US" dirty="0" smtClean="0">
                <a:ea typeface="+mn-ea"/>
              </a:rPr>
              <a:t>Providers using computers during patient visit</a:t>
            </a:r>
          </a:p>
          <a:p>
            <a:pPr lvl="1" eaLnBrk="1" hangingPunct="1">
              <a:defRPr/>
            </a:pPr>
            <a:r>
              <a:rPr lang="en-US" dirty="0" err="1" smtClean="0">
                <a:ea typeface="+mn-ea"/>
              </a:rPr>
              <a:t>Eprescribing</a:t>
            </a:r>
            <a:endParaRPr lang="en-US" dirty="0" smtClean="0">
              <a:ea typeface="+mn-ea"/>
            </a:endParaRPr>
          </a:p>
          <a:p>
            <a:pPr lvl="1" eaLnBrk="1" hangingPunct="1">
              <a:defRPr/>
            </a:pPr>
            <a:r>
              <a:rPr lang="en-US" dirty="0" smtClean="0">
                <a:ea typeface="+mn-ea"/>
              </a:rPr>
              <a:t>Patient portals/personal health records</a:t>
            </a:r>
          </a:p>
          <a:p>
            <a:pPr eaLnBrk="1" hangingPunct="1">
              <a:defRPr/>
            </a:pPr>
            <a:r>
              <a:rPr lang="en-US" dirty="0" smtClean="0">
                <a:ea typeface="+mn-ea"/>
              </a:rPr>
              <a:t>Unknown how it affects patient experience of care</a:t>
            </a:r>
          </a:p>
          <a:p>
            <a:pPr marL="342900" lvl="1" indent="-342900" eaLnBrk="1" hangingPunct="1">
              <a:buFont typeface="Arial" charset="0"/>
              <a:buChar char="•"/>
              <a:defRPr/>
            </a:pPr>
            <a:r>
              <a:rPr lang="en-US" sz="3200" dirty="0" smtClean="0">
                <a:ea typeface="+mn-ea"/>
              </a:rPr>
              <a:t>Interest in developing supplemental items for CAHPS surveys</a:t>
            </a:r>
          </a:p>
          <a:p>
            <a:pPr eaLnBrk="1" hangingPunct="1">
              <a:defRPr/>
            </a:pPr>
            <a:endParaRPr lang="en-US" dirty="0" smtClean="0">
              <a:ea typeface="+mn-ea"/>
            </a:endParaRPr>
          </a:p>
          <a:p>
            <a:pPr eaLnBrk="1" hangingPunct="1">
              <a:defRPr/>
            </a:pPr>
            <a:endParaRPr lang="en-US" dirty="0" smtClean="0">
              <a:ea typeface="+mn-e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2E465B5-02DA-D140-8D1D-AB2D7FB8C1FD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3</a:t>
            </a:fld>
            <a:endParaRPr lang="en-US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838200"/>
          </a:xfrm>
        </p:spPr>
        <p:txBody>
          <a:bodyPr/>
          <a:lstStyle/>
          <a:p>
            <a:r>
              <a:rPr lang="en-US" sz="4000" dirty="0">
                <a:latin typeface="Calibri" charset="0"/>
              </a:rPr>
              <a:t>Consumer Assessment of Healthcare Providers and Systems (CAHPS®) 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r>
              <a:rPr lang="en-US" sz="2800">
                <a:latin typeface="Calibri" charset="0"/>
              </a:rPr>
              <a:t>Standardized surveys to</a:t>
            </a:r>
          </a:p>
          <a:p>
            <a:pPr lvl="1"/>
            <a:r>
              <a:rPr lang="en-US">
                <a:latin typeface="Calibri" charset="0"/>
              </a:rPr>
              <a:t>Assess patient-centered care </a:t>
            </a:r>
          </a:p>
          <a:p>
            <a:pPr lvl="1"/>
            <a:r>
              <a:rPr lang="en-US">
                <a:latin typeface="Calibri" charset="0"/>
              </a:rPr>
              <a:t>Compare and report on performance </a:t>
            </a:r>
          </a:p>
          <a:p>
            <a:pPr lvl="1"/>
            <a:r>
              <a:rPr lang="en-US">
                <a:latin typeface="Calibri" charset="0"/>
              </a:rPr>
              <a:t>Improve quality of care </a:t>
            </a:r>
          </a:p>
          <a:p>
            <a:pPr lvl="1"/>
            <a:r>
              <a:rPr lang="en-US">
                <a:latin typeface="Calibri" charset="0"/>
              </a:rPr>
              <a:t>Patient is the best source of information</a:t>
            </a:r>
          </a:p>
          <a:p>
            <a:r>
              <a:rPr lang="en-US" sz="2800">
                <a:latin typeface="Calibri" charset="0"/>
              </a:rPr>
              <a:t>Supplemental items vs. </a:t>
            </a:r>
            <a:r>
              <a:rPr lang="ja-JP" altLang="en-US" sz="2800">
                <a:latin typeface="Calibri" charset="0"/>
              </a:rPr>
              <a:t>“</a:t>
            </a:r>
            <a:r>
              <a:rPr lang="en-US" sz="2800">
                <a:latin typeface="Calibri" charset="0"/>
              </a:rPr>
              <a:t>core</a:t>
            </a:r>
            <a:r>
              <a:rPr lang="ja-JP" altLang="en-US" sz="2800">
                <a:latin typeface="Calibri" charset="0"/>
              </a:rPr>
              <a:t>”</a:t>
            </a:r>
            <a:r>
              <a:rPr lang="en-US" sz="2800">
                <a:latin typeface="Calibri" charset="0"/>
              </a:rPr>
              <a:t> items</a:t>
            </a:r>
          </a:p>
          <a:p>
            <a:r>
              <a:rPr lang="en-US" sz="2800">
                <a:latin typeface="Calibri" charset="0"/>
              </a:rPr>
              <a:t>Clinician &amp; Group Survey</a:t>
            </a:r>
          </a:p>
          <a:p>
            <a:endParaRPr lang="en-US">
              <a:latin typeface="Calibri" charset="0"/>
            </a:endParaRPr>
          </a:p>
          <a:p>
            <a:endParaRPr lang="en-US">
              <a:latin typeface="Calibri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499E0EA-CB7A-4942-B744-A9194B18E539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4</a:t>
            </a:fld>
            <a:endParaRPr lang="en-US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Development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AHRQ stakeholder meeting 2006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Literature review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Focus groups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Develop item inventory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Expert interviews (CIOs, health IT experts, PHR managers)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Cognitive interviews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Identification of field test sites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85FC6AB-FD01-7E42-91DB-F3D81B8B9524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5</a:t>
            </a:fld>
            <a:endParaRPr lang="en-US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</a:rPr>
              <a:t>Survey Content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sz="2400" u="sng">
                <a:latin typeface="Calibri" charset="0"/>
              </a:rPr>
              <a:t>Access to Care</a:t>
            </a:r>
          </a:p>
          <a:p>
            <a:r>
              <a:rPr lang="en-US" sz="2400" b="1">
                <a:latin typeface="Calibri" charset="0"/>
              </a:rPr>
              <a:t>Core</a:t>
            </a:r>
            <a:r>
              <a:rPr lang="en-US" sz="2400">
                <a:latin typeface="Calibri" charset="0"/>
              </a:rPr>
              <a:t>: In the last 12 months when you made an appointment for a check-up or routine care with this doctor, how often did you get an appointment as soon as you thought you needed?</a:t>
            </a:r>
          </a:p>
          <a:p>
            <a:pPr>
              <a:buFont typeface="Arial" charset="0"/>
              <a:buNone/>
            </a:pPr>
            <a:endParaRPr lang="en-US" sz="2400">
              <a:latin typeface="Calibri" charset="0"/>
            </a:endParaRPr>
          </a:p>
          <a:p>
            <a:r>
              <a:rPr lang="en-US" sz="2400" b="1">
                <a:latin typeface="Calibri" charset="0"/>
              </a:rPr>
              <a:t>Health IT</a:t>
            </a:r>
            <a:r>
              <a:rPr lang="en-US" sz="2400">
                <a:latin typeface="Calibri" charset="0"/>
              </a:rPr>
              <a:t>: In the last 12 months, when you used e-mail or a website to get an appointment at this doctor</a:t>
            </a:r>
            <a:r>
              <a:rPr lang="ja-JP" altLang="en-US" sz="2400">
                <a:latin typeface="Calibri" charset="0"/>
              </a:rPr>
              <a:t>’</a:t>
            </a:r>
            <a:r>
              <a:rPr lang="en-US" sz="2400">
                <a:latin typeface="Calibri" charset="0"/>
              </a:rPr>
              <a:t>s office, how often did you get an appointment as soon as you thought you needed? </a:t>
            </a:r>
          </a:p>
          <a:p>
            <a:pPr>
              <a:buFont typeface="Arial" charset="0"/>
              <a:buNone/>
            </a:pPr>
            <a:endParaRPr lang="en-US" sz="2000">
              <a:latin typeface="Calibri" charset="0"/>
            </a:endParaRPr>
          </a:p>
          <a:p>
            <a:pPr>
              <a:buFont typeface="Arial" charset="0"/>
              <a:buNone/>
            </a:pPr>
            <a:r>
              <a:rPr lang="en-US" sz="2000" b="1" i="1">
                <a:latin typeface="Calibri" charset="0"/>
              </a:rPr>
              <a:t>Response Options:  Never, Sometimes, Usually, Always</a:t>
            </a:r>
          </a:p>
          <a:p>
            <a:endParaRPr lang="en-US">
              <a:latin typeface="Calibri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E069F12-8B8E-1243-A7D5-789911300940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6</a:t>
            </a:fld>
            <a:endParaRPr lang="en-US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</a:rPr>
              <a:t>Survey Content (cont.)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en-US" sz="2000">
              <a:latin typeface="Calibri" charset="0"/>
            </a:endParaRPr>
          </a:p>
          <a:p>
            <a:pPr>
              <a:buFont typeface="Arial" charset="0"/>
              <a:buNone/>
            </a:pPr>
            <a:r>
              <a:rPr lang="en-US" sz="2400" u="sng">
                <a:latin typeface="Calibri" charset="0"/>
              </a:rPr>
              <a:t>Getting Information</a:t>
            </a:r>
          </a:p>
          <a:p>
            <a:r>
              <a:rPr lang="en-US" sz="2400" b="1">
                <a:latin typeface="Calibri" charset="0"/>
              </a:rPr>
              <a:t>Core</a:t>
            </a:r>
            <a:r>
              <a:rPr lang="en-US" sz="2400">
                <a:latin typeface="Calibri" charset="0"/>
              </a:rPr>
              <a:t>: In the last 12 months, when you phoned this doctor</a:t>
            </a:r>
            <a:r>
              <a:rPr lang="ja-JP" altLang="en-US" sz="2400">
                <a:latin typeface="Calibri" charset="0"/>
              </a:rPr>
              <a:t>’</a:t>
            </a:r>
            <a:r>
              <a:rPr lang="en-US" sz="2400">
                <a:latin typeface="Calibri" charset="0"/>
              </a:rPr>
              <a:t>s office during regular office hours, how often did you get an answer to your medical question the same day?</a:t>
            </a:r>
          </a:p>
          <a:p>
            <a:pPr>
              <a:buFont typeface="Arial" charset="0"/>
              <a:buNone/>
            </a:pPr>
            <a:endParaRPr lang="en-US" sz="2400">
              <a:latin typeface="Calibri" charset="0"/>
            </a:endParaRPr>
          </a:p>
          <a:p>
            <a:r>
              <a:rPr lang="en-US" sz="2400" b="1">
                <a:latin typeface="Calibri" charset="0"/>
              </a:rPr>
              <a:t>Health IT</a:t>
            </a:r>
            <a:r>
              <a:rPr lang="en-US" sz="2400">
                <a:latin typeface="Calibri" charset="0"/>
              </a:rPr>
              <a:t>: In the last 12 months, when you e-mailed this doctor</a:t>
            </a:r>
            <a:r>
              <a:rPr lang="ja-JP" altLang="en-US" sz="2400">
                <a:latin typeface="Calibri" charset="0"/>
              </a:rPr>
              <a:t>’</a:t>
            </a:r>
            <a:r>
              <a:rPr lang="en-US" sz="2400">
                <a:latin typeface="Calibri" charset="0"/>
              </a:rPr>
              <a:t>s office, how often did you get an answer to your medical question as soon as you needed?</a:t>
            </a:r>
          </a:p>
          <a:p>
            <a:endParaRPr lang="en-US" sz="2000">
              <a:latin typeface="Calibri" charset="0"/>
            </a:endParaRPr>
          </a:p>
          <a:p>
            <a:endParaRPr lang="en-US">
              <a:latin typeface="Calibri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5258615-20CA-E74A-BD9C-2148A40277B6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7</a:t>
            </a:fld>
            <a:endParaRPr lang="en-US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</a:rPr>
              <a:t>Survey Content (cont.)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en-US" sz="2000">
              <a:latin typeface="Calibri" charset="0"/>
            </a:endParaRPr>
          </a:p>
          <a:p>
            <a:pPr>
              <a:buFont typeface="Arial" charset="0"/>
              <a:buNone/>
            </a:pPr>
            <a:r>
              <a:rPr lang="en-US" sz="2400" u="sng">
                <a:latin typeface="Calibri" charset="0"/>
              </a:rPr>
              <a:t>Prescription Medicines</a:t>
            </a:r>
          </a:p>
          <a:p>
            <a:pPr>
              <a:buFont typeface="Arial" charset="0"/>
              <a:buNone/>
            </a:pPr>
            <a:endParaRPr lang="en-US" sz="2400">
              <a:latin typeface="Calibri" charset="0"/>
            </a:endParaRPr>
          </a:p>
          <a:p>
            <a:r>
              <a:rPr lang="en-US" sz="2400" b="1">
                <a:latin typeface="Calibri" charset="0"/>
              </a:rPr>
              <a:t>Health IT</a:t>
            </a:r>
            <a:r>
              <a:rPr lang="en-US" sz="2400">
                <a:latin typeface="Calibri" charset="0"/>
              </a:rPr>
              <a:t>: In the last 12 months, did you ever use email or a website to ask this doctor</a:t>
            </a:r>
            <a:r>
              <a:rPr lang="ja-JP" altLang="en-US" sz="2400">
                <a:latin typeface="Calibri" charset="0"/>
              </a:rPr>
              <a:t>’</a:t>
            </a:r>
            <a:r>
              <a:rPr lang="en-US" sz="2400">
                <a:latin typeface="Calibri" charset="0"/>
              </a:rPr>
              <a:t>s office to refill or renew one of your prescriptions?</a:t>
            </a:r>
          </a:p>
          <a:p>
            <a:endParaRPr lang="en-US" sz="2000">
              <a:latin typeface="Calibri" charset="0"/>
            </a:endParaRPr>
          </a:p>
          <a:p>
            <a:endParaRPr lang="en-US">
              <a:latin typeface="Calibri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244166E-92E6-7249-9058-C3DAF36056EC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8</a:t>
            </a:fld>
            <a:endParaRPr lang="en-US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</a:rPr>
              <a:t>Survey Content (cont.)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sz="2400" u="sng">
                <a:latin typeface="Calibri" charset="0"/>
              </a:rPr>
              <a:t>Patient use of website or portal</a:t>
            </a:r>
          </a:p>
          <a:p>
            <a:r>
              <a:rPr lang="en-US" sz="2400" b="1">
                <a:latin typeface="Calibri" charset="0"/>
              </a:rPr>
              <a:t>Health IT</a:t>
            </a:r>
            <a:r>
              <a:rPr lang="en-US" sz="2400">
                <a:latin typeface="Calibri" charset="0"/>
              </a:rPr>
              <a:t>:  In the last 12 months, how often were these lab or other test results presented in a way that was easy to understand? (</a:t>
            </a:r>
            <a:r>
              <a:rPr lang="en-US" sz="2400" b="1">
                <a:latin typeface="Calibri" charset="0"/>
              </a:rPr>
              <a:t>lab results</a:t>
            </a:r>
            <a:r>
              <a:rPr lang="en-US" sz="2400">
                <a:latin typeface="Calibri" charset="0"/>
              </a:rPr>
              <a:t>)</a:t>
            </a:r>
          </a:p>
          <a:p>
            <a:r>
              <a:rPr lang="en-US" sz="2400" b="1">
                <a:latin typeface="Calibri" charset="0"/>
              </a:rPr>
              <a:t>Health IT</a:t>
            </a:r>
            <a:r>
              <a:rPr lang="en-US" sz="2400">
                <a:latin typeface="Calibri" charset="0"/>
              </a:rPr>
              <a:t>: In the last 12 months, how often was the list of prescription medicines up to date?(</a:t>
            </a:r>
            <a:r>
              <a:rPr lang="en-US" sz="2400" b="1">
                <a:latin typeface="Calibri" charset="0"/>
              </a:rPr>
              <a:t>Eprescribing</a:t>
            </a:r>
            <a:r>
              <a:rPr lang="en-US" sz="2400">
                <a:latin typeface="Calibri" charset="0"/>
              </a:rPr>
              <a:t>)</a:t>
            </a:r>
          </a:p>
          <a:p>
            <a:r>
              <a:rPr lang="en-US" sz="2400" b="1">
                <a:latin typeface="Calibri" charset="0"/>
              </a:rPr>
              <a:t>Health IT</a:t>
            </a:r>
            <a:r>
              <a:rPr lang="en-US" sz="2400">
                <a:latin typeface="Calibri" charset="0"/>
              </a:rPr>
              <a:t>: In the last 12 months, how often were the visit notes easy to understand? (</a:t>
            </a:r>
            <a:r>
              <a:rPr lang="en-US" sz="2400" b="1">
                <a:latin typeface="Calibri" charset="0"/>
              </a:rPr>
              <a:t>After visit summary</a:t>
            </a:r>
            <a:r>
              <a:rPr lang="en-US" sz="2400">
                <a:latin typeface="Calibri" charset="0"/>
              </a:rPr>
              <a:t>)</a:t>
            </a:r>
          </a:p>
          <a:p>
            <a:endParaRPr lang="en-US">
              <a:latin typeface="Calibri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282FE25-9723-D94F-BE21-24441B6A23C3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9</a:t>
            </a:fld>
            <a:endParaRPr lang="en-US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935</Words>
  <Application>Microsoft Macintosh PowerPoint</Application>
  <PresentationFormat>On-screen Show (4:3)</PresentationFormat>
  <Paragraphs>241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Office Theme</vt:lpstr>
      <vt:lpstr>Patient Reports about Health IT </vt:lpstr>
      <vt:lpstr>Outline</vt:lpstr>
      <vt:lpstr>Background</vt:lpstr>
      <vt:lpstr>Consumer Assessment of Healthcare Providers and Systems (CAHPS®) </vt:lpstr>
      <vt:lpstr>Development Process</vt:lpstr>
      <vt:lpstr>Survey Content</vt:lpstr>
      <vt:lpstr>Survey Content (cont.)</vt:lpstr>
      <vt:lpstr>Survey Content (cont.)</vt:lpstr>
      <vt:lpstr>Survey Content (cont.)</vt:lpstr>
      <vt:lpstr>Survey Content (cont.)</vt:lpstr>
      <vt:lpstr>Survey Content (cont.)</vt:lpstr>
      <vt:lpstr>Field Testing</vt:lpstr>
      <vt:lpstr>Field Testing - Overview</vt:lpstr>
      <vt:lpstr>Age and Gender</vt:lpstr>
      <vt:lpstr>Education</vt:lpstr>
      <vt:lpstr>Race / Ethnicity</vt:lpstr>
      <vt:lpstr>Health Status – Self-Rating</vt:lpstr>
      <vt:lpstr>Acknowledgements</vt:lpstr>
    </vt:vector>
  </TitlesOfParts>
  <Company>Department of Veterans Affairs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vhabedmcinnk</dc:creator>
  <cp:lastModifiedBy>Vanessa Graham</cp:lastModifiedBy>
  <cp:revision>54</cp:revision>
  <dcterms:created xsi:type="dcterms:W3CDTF">2011-08-26T19:26:21Z</dcterms:created>
  <dcterms:modified xsi:type="dcterms:W3CDTF">2011-10-20T21:06:35Z</dcterms:modified>
</cp:coreProperties>
</file>