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931" r:id="rId2"/>
    <p:sldId id="918" r:id="rId3"/>
    <p:sldId id="934" r:id="rId4"/>
    <p:sldId id="933" r:id="rId5"/>
    <p:sldId id="869" r:id="rId6"/>
    <p:sldId id="935" r:id="rId7"/>
    <p:sldId id="936" r:id="rId8"/>
    <p:sldId id="937" r:id="rId9"/>
    <p:sldId id="938" r:id="rId10"/>
    <p:sldId id="940" r:id="rId11"/>
    <p:sldId id="941" r:id="rId12"/>
    <p:sldId id="949" r:id="rId13"/>
    <p:sldId id="950" r:id="rId14"/>
    <p:sldId id="951" r:id="rId15"/>
    <p:sldId id="942" r:id="rId16"/>
    <p:sldId id="944" r:id="rId17"/>
    <p:sldId id="943" r:id="rId18"/>
    <p:sldId id="945" r:id="rId19"/>
    <p:sldId id="946" r:id="rId20"/>
    <p:sldId id="947" r:id="rId21"/>
    <p:sldId id="952" r:id="rId22"/>
    <p:sldId id="920" r:id="rId23"/>
    <p:sldId id="948" r:id="rId24"/>
    <p:sldId id="914" r:id="rId25"/>
  </p:sldIdLst>
  <p:sldSz cx="9144000" cy="6858000" type="screen4x3"/>
  <p:notesSz cx="7086600" cy="94297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100"/>
    <a:srgbClr val="FF3300"/>
    <a:srgbClr val="FFFF00"/>
    <a:srgbClr val="FF0000"/>
    <a:srgbClr val="6699FF"/>
    <a:srgbClr val="000066"/>
    <a:srgbClr val="0000FF"/>
    <a:srgbClr val="3399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72" d="100"/>
          <a:sy n="72" d="100"/>
        </p:scale>
        <p:origin x="-1800" y="-1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290" y="-84"/>
      </p:cViewPr>
      <p:guideLst>
        <p:guide orient="horz" pos="2970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5" tIns="47188" rIns="94375" bIns="47188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www.IPSEIllinois.org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5" tIns="47188" rIns="94375" bIns="47188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3467100" y="8905875"/>
            <a:ext cx="33861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>
                <a:latin typeface="Perpetua" charset="0"/>
              </a:rPr>
              <a:t>© 2008 The Board of Trustees of the University of Illinois</a:t>
            </a:r>
          </a:p>
        </p:txBody>
      </p:sp>
      <p:grpSp>
        <p:nvGrpSpPr>
          <p:cNvPr id="3077" name="Group 7"/>
          <p:cNvGrpSpPr>
            <a:grpSpLocks/>
          </p:cNvGrpSpPr>
          <p:nvPr/>
        </p:nvGrpSpPr>
        <p:grpSpPr bwMode="auto">
          <a:xfrm>
            <a:off x="266700" y="8677275"/>
            <a:ext cx="1981200" cy="533400"/>
            <a:chOff x="112414050" y="107156250"/>
            <a:chExt cx="2486025" cy="748946"/>
          </a:xfrm>
        </p:grpSpPr>
        <p:pic>
          <p:nvPicPr>
            <p:cNvPr id="3078" name="Picture 8" descr="IPSE_graphic_element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14050" y="107156250"/>
              <a:ext cx="2457450" cy="748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Rectangle 9"/>
            <p:cNvSpPr>
              <a:spLocks noChangeArrowheads="1"/>
            </p:cNvSpPr>
            <p:nvPr/>
          </p:nvSpPr>
          <p:spPr bwMode="auto">
            <a:xfrm>
              <a:off x="114872187" y="107869532"/>
              <a:ext cx="27888" cy="289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9917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788" y="0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708025"/>
            <a:ext cx="4714875" cy="3535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025" y="4479925"/>
            <a:ext cx="5670550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788" y="8956675"/>
            <a:ext cx="307022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cs typeface="+mn-cs"/>
              </a:defRPr>
            </a:lvl1pPr>
          </a:lstStyle>
          <a:p>
            <a:pPr>
              <a:defRPr/>
            </a:pPr>
            <a:fld id="{8B2C2DF0-57A2-C543-ABF6-FFD1AB329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972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5E88B7-CCF1-6345-A266-0FC498DF0B9C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457200" y="6096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gradFill rotWithShape="1">
              <a:gsLst>
                <a:gs pos="0">
                  <a:srgbClr val="000066"/>
                </a:gs>
                <a:gs pos="100000">
                  <a:srgbClr val="0000FF"/>
                </a:gs>
              </a:gsLst>
              <a:lin ang="5400000" scaled="1"/>
            </a:gradFill>
            <a:ln w="76200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 userDrawn="1"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" name="Line 16"/>
          <p:cNvSpPr>
            <a:spLocks noChangeShapeType="1"/>
          </p:cNvSpPr>
          <p:nvPr userDrawn="1"/>
        </p:nvSpPr>
        <p:spPr bwMode="auto">
          <a:xfrm>
            <a:off x="381000" y="624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7"/>
          <p:cNvSpPr>
            <a:spLocks noChangeShapeType="1"/>
          </p:cNvSpPr>
          <p:nvPr userDrawn="1"/>
        </p:nvSpPr>
        <p:spPr bwMode="auto">
          <a:xfrm>
            <a:off x="381000" y="61722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8"/>
          <p:cNvSpPr>
            <a:spLocks noChangeArrowheads="1"/>
          </p:cNvSpPr>
          <p:nvPr userDrawn="1"/>
        </p:nvSpPr>
        <p:spPr bwMode="auto">
          <a:xfrm>
            <a:off x="2743200" y="6400800"/>
            <a:ext cx="4000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200"/>
              <a:t>© 2008 The Board of Trustees of the University of Illinois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5514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9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7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6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650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92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7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3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208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2419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35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103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tx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9" name="Rectangle 15"/>
          <p:cNvSpPr>
            <a:spLocks noChangeArrowheads="1"/>
          </p:cNvSpPr>
          <p:nvPr/>
        </p:nvSpPr>
        <p:spPr bwMode="auto">
          <a:xfrm>
            <a:off x="3048000" y="6248400"/>
            <a:ext cx="373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en-US" sz="1200">
                <a:latin typeface="Perpetua" charset="0"/>
              </a:rPr>
              <a:t>© 2008 The Board of Trustees of the University of Illinois</a:t>
            </a:r>
            <a:endParaRPr lang="en-US">
              <a:latin typeface="Perpetua" charset="0"/>
            </a:endParaRPr>
          </a:p>
        </p:txBody>
      </p:sp>
      <p:sp>
        <p:nvSpPr>
          <p:cNvPr id="1030" name="Line 16"/>
          <p:cNvSpPr>
            <a:spLocks noChangeShapeType="1"/>
          </p:cNvSpPr>
          <p:nvPr userDrawn="1"/>
        </p:nvSpPr>
        <p:spPr bwMode="auto">
          <a:xfrm>
            <a:off x="228600" y="60960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800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charset="0"/>
        <a:buChar char="n"/>
        <a:defRPr sz="3100">
          <a:solidFill>
            <a:srgbClr val="000066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charset="0"/>
        <a:buChar char="n"/>
        <a:defRPr sz="2600">
          <a:solidFill>
            <a:srgbClr val="000066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charset="0"/>
        <a:buChar char="n"/>
        <a:defRPr sz="2400">
          <a:solidFill>
            <a:srgbClr val="000066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charset="0"/>
        <a:buChar char="§"/>
        <a:defRPr sz="2000">
          <a:solidFill>
            <a:srgbClr val="000066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charset="0"/>
        <a:buChar char="§"/>
        <a:defRPr sz="2000">
          <a:solidFill>
            <a:srgbClr val="000066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0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0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0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2819400"/>
          </a:xfrm>
        </p:spPr>
        <p:txBody>
          <a:bodyPr/>
          <a:lstStyle/>
          <a:p>
            <a:r>
              <a:rPr lang="en-US" sz="4400" dirty="0"/>
              <a:t>Collaborative Learning From Patient Safety: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dirty="0" smtClean="0"/>
              <a:t>Presentation </a:t>
            </a:r>
            <a:r>
              <a:rPr lang="en-US" sz="4000" dirty="0"/>
              <a:t>From PSOs and International Patient Safety Culture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AHRQ Annual Meeting</a:t>
            </a:r>
          </a:p>
          <a:p>
            <a:r>
              <a:rPr lang="en-US" sz="2400" dirty="0" smtClean="0"/>
              <a:t>September 19, 2011</a:t>
            </a:r>
          </a:p>
          <a:p>
            <a:endParaRPr lang="en-US" dirty="0" smtClean="0"/>
          </a:p>
          <a:p>
            <a:r>
              <a:rPr lang="en-US" sz="2000" dirty="0" smtClean="0"/>
              <a:t>Timothy B McDonald, MD JD</a:t>
            </a:r>
          </a:p>
          <a:p>
            <a:r>
              <a:rPr lang="en-US" sz="2000" dirty="0" smtClean="0"/>
              <a:t>University of Illinois at Chicago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5517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 Analysis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Reporting systems at rudimentary level</a:t>
            </a:r>
          </a:p>
          <a:p>
            <a:r>
              <a:rPr lang="en-US" sz="2400" dirty="0" smtClean="0"/>
              <a:t>Very limited learner or physician reporting</a:t>
            </a:r>
          </a:p>
          <a:p>
            <a:r>
              <a:rPr lang="en-US" sz="2400" dirty="0" smtClean="0"/>
              <a:t>Limited physician engagement in RCAs</a:t>
            </a:r>
          </a:p>
          <a:p>
            <a:r>
              <a:rPr lang="en-US" sz="2400" dirty="0" smtClean="0"/>
              <a:t>Multiple fears identified</a:t>
            </a:r>
          </a:p>
          <a:p>
            <a:r>
              <a:rPr lang="en-US" sz="2400" dirty="0" smtClean="0"/>
              <a:t>Very narrow understanding of PSOs, PSES</a:t>
            </a:r>
          </a:p>
          <a:p>
            <a:r>
              <a:rPr lang="en-US" sz="2400" dirty="0" smtClean="0"/>
              <a:t>Lack of integration within hospital</a:t>
            </a:r>
          </a:p>
          <a:p>
            <a:r>
              <a:rPr lang="en-US" sz="2400" dirty="0" smtClean="0"/>
              <a:t>Similar lack of integration between hospitals within systems</a:t>
            </a:r>
          </a:p>
          <a:p>
            <a:r>
              <a:rPr lang="en-US" sz="2400" dirty="0" smtClean="0"/>
              <a:t>Little sharing of lessons learned between hospital with same system</a:t>
            </a:r>
          </a:p>
          <a:p>
            <a:r>
              <a:rPr lang="en-US" sz="2400" dirty="0" smtClean="0"/>
              <a:t>BTW, same findings in 15 other hospitals outside Illinois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66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two Illinois Appellate Court cases</a:t>
            </a:r>
          </a:p>
          <a:p>
            <a:pPr lvl="1"/>
            <a:r>
              <a:rPr lang="en-US" dirty="0" smtClean="0"/>
              <a:t>Occurrence reports are discoverable</a:t>
            </a:r>
          </a:p>
          <a:p>
            <a:pPr lvl="1"/>
            <a:r>
              <a:rPr lang="en-US" dirty="0" smtClean="0"/>
              <a:t>Without proper By-Laws and Committee structure investigations are discoverable</a:t>
            </a:r>
          </a:p>
          <a:p>
            <a:pPr lvl="1"/>
            <a:r>
              <a:rPr lang="en-US" dirty="0" smtClean="0"/>
              <a:t>All process improvements are discoverable</a:t>
            </a:r>
          </a:p>
          <a:p>
            <a:pPr lvl="1"/>
            <a:r>
              <a:rPr lang="en-US" dirty="0" smtClean="0"/>
              <a:t>Lawyers consistently advise physicians to not participate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95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One more benefit to PSOs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Resident Duty Hours:</a:t>
            </a:r>
            <a:br>
              <a:rPr lang="en-US" sz="3600" dirty="0" smtClean="0"/>
            </a:br>
            <a:r>
              <a:rPr lang="en-US" sz="3600" dirty="0" smtClean="0"/>
              <a:t>Enhancing Sleep, Supervision and Safety</a:t>
            </a:r>
            <a:endParaRPr lang="en-US" sz="3600" dirty="0"/>
          </a:p>
        </p:txBody>
      </p:sp>
      <p:pic>
        <p:nvPicPr>
          <p:cNvPr id="3" name="Picture 2" descr="IOM repo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790700"/>
            <a:ext cx="3837819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5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62100"/>
                </a:solidFill>
              </a:rPr>
              <a:t>Highlights of IOM report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M</a:t>
            </a:r>
            <a:r>
              <a:rPr lang="en-US" sz="2800" dirty="0" smtClean="0"/>
              <a:t>itigating fatigue</a:t>
            </a:r>
          </a:p>
          <a:p>
            <a:r>
              <a:rPr lang="en-US" sz="2800" dirty="0" smtClean="0"/>
              <a:t>Un</a:t>
            </a:r>
            <a:r>
              <a:rPr lang="en-US" sz="2800" dirty="0"/>
              <a:t>-</a:t>
            </a:r>
            <a:r>
              <a:rPr lang="en-US" sz="2800" dirty="0" smtClean="0"/>
              <a:t>announced visits</a:t>
            </a:r>
          </a:p>
          <a:p>
            <a:r>
              <a:rPr lang="en-US" sz="2800" u="sng" dirty="0" smtClean="0">
                <a:solidFill>
                  <a:srgbClr val="A62100"/>
                </a:solidFill>
              </a:rPr>
              <a:t>Protected safe harbor for reporting</a:t>
            </a:r>
          </a:p>
          <a:p>
            <a:r>
              <a:rPr lang="en-US" sz="2800" dirty="0" smtClean="0"/>
              <a:t>Optimize education</a:t>
            </a:r>
          </a:p>
          <a:p>
            <a:r>
              <a:rPr lang="en-US" sz="2800" u="sng" dirty="0" smtClean="0">
                <a:solidFill>
                  <a:srgbClr val="A62100"/>
                </a:solidFill>
              </a:rPr>
              <a:t>Specialty-specific focus</a:t>
            </a:r>
          </a:p>
          <a:p>
            <a:r>
              <a:rPr lang="en-US" sz="2800" dirty="0" smtClean="0"/>
              <a:t>Enhance “culture of safety”</a:t>
            </a:r>
          </a:p>
          <a:p>
            <a:r>
              <a:rPr lang="en-US" sz="2800" u="sng" dirty="0" smtClean="0">
                <a:solidFill>
                  <a:srgbClr val="A62100"/>
                </a:solidFill>
              </a:rPr>
              <a:t>Engage residents in detection of errors, improvement</a:t>
            </a:r>
          </a:p>
          <a:p>
            <a:r>
              <a:rPr lang="en-US" sz="2800" u="sng" dirty="0" smtClean="0">
                <a:solidFill>
                  <a:srgbClr val="A62100"/>
                </a:solidFill>
              </a:rPr>
              <a:t>Use “near misses”, unsafe conditions for learning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3" name="Picture 2" descr="Resident Duty Hours&#10;Enhancing Sleep, Supervision, and Safet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354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33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of IOM report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Bottom line: </a:t>
            </a:r>
            <a:r>
              <a:rPr lang="en-US" sz="3200" dirty="0" smtClean="0">
                <a:solidFill>
                  <a:schemeClr val="accent2"/>
                </a:solidFill>
              </a:rPr>
              <a:t>without changes “the residency programs are not providing what the next generation of doctors or their patients deserve”.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Resident Duty Hours&#10;Enhancing Sleep, Supervision, and Safet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354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32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the fears: </a:t>
            </a:r>
            <a:br>
              <a:rPr lang="en-US" dirty="0" smtClean="0"/>
            </a:br>
            <a:r>
              <a:rPr lang="en-US" dirty="0" smtClean="0"/>
              <a:t>the critical value of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22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chemeClr val="bg1"/>
                </a:solidFill>
                <a:latin typeface="Times New Roman" charset="0"/>
              </a:rPr>
              <a:t/>
            </a:r>
            <a:br>
              <a:rPr lang="en-US" sz="32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3200" dirty="0">
                <a:solidFill>
                  <a:srgbClr val="C00000"/>
                </a:solidFill>
                <a:latin typeface="Times New Roman" charset="0"/>
              </a:rPr>
              <a:t>The Seven Pillars:</a:t>
            </a:r>
            <a:br>
              <a:rPr lang="en-US" sz="3200" dirty="0">
                <a:solidFill>
                  <a:srgbClr val="C00000"/>
                </a:solidFill>
                <a:latin typeface="Times New Roman" charset="0"/>
              </a:rPr>
            </a:br>
            <a:r>
              <a:rPr lang="en-US" sz="2800" dirty="0">
                <a:solidFill>
                  <a:srgbClr val="C00000"/>
                </a:solidFill>
                <a:latin typeface="Times New Roman" charset="0"/>
              </a:rPr>
              <a:t>A Comprehensive Approach to Adverse Patient </a:t>
            </a:r>
            <a:r>
              <a:rPr lang="en-US" sz="2800" dirty="0" smtClean="0">
                <a:solidFill>
                  <a:srgbClr val="C00000"/>
                </a:solidFill>
                <a:latin typeface="Times New Roman" charset="0"/>
              </a:rPr>
              <a:t>Events</a:t>
            </a:r>
            <a:br>
              <a:rPr lang="en-US" sz="2800" dirty="0" smtClean="0">
                <a:solidFill>
                  <a:srgbClr val="C00000"/>
                </a:solidFill>
                <a:latin typeface="Times New Roman" charset="0"/>
              </a:rPr>
            </a:br>
            <a:r>
              <a:rPr lang="en-US" sz="2800" dirty="0" smtClean="0">
                <a:solidFill>
                  <a:srgbClr val="C00000"/>
                </a:solidFill>
                <a:latin typeface="Times New Roman" charset="0"/>
              </a:rPr>
              <a:t>Points of PSO Value</a:t>
            </a:r>
            <a:endParaRPr lang="en-US" sz="2800" dirty="0">
              <a:solidFill>
                <a:srgbClr val="C00000"/>
              </a:solidFill>
              <a:latin typeface="Times New Roman" charset="0"/>
            </a:endParaRPr>
          </a:p>
        </p:txBody>
      </p:sp>
      <p:grpSp>
        <p:nvGrpSpPr>
          <p:cNvPr id="3" name="Group 2" descr="The Seven Pillars: a comprehenisive approach to adverse patient events points of PSO value diagram"/>
          <p:cNvGrpSpPr/>
          <p:nvPr/>
        </p:nvGrpSpPr>
        <p:grpSpPr>
          <a:xfrm>
            <a:off x="304800" y="1676400"/>
            <a:ext cx="8621713" cy="4800600"/>
            <a:chOff x="304800" y="1676400"/>
            <a:chExt cx="8621713" cy="4800600"/>
          </a:xfrm>
        </p:grpSpPr>
        <p:sp>
          <p:nvSpPr>
            <p:cNvPr id="17410" name="AutoShape 3"/>
            <p:cNvSpPr>
              <a:spLocks noChangeArrowheads="1"/>
            </p:cNvSpPr>
            <p:nvPr/>
          </p:nvSpPr>
          <p:spPr bwMode="auto">
            <a:xfrm>
              <a:off x="5181600" y="1981200"/>
              <a:ext cx="2057400" cy="685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Unexpected Event reported to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Safety/Risk Management</a:t>
              </a:r>
            </a:p>
          </p:txBody>
        </p:sp>
        <p:sp>
          <p:nvSpPr>
            <p:cNvPr id="17411" name="AutoShape 4"/>
            <p:cNvSpPr>
              <a:spLocks noChangeArrowheads="1"/>
            </p:cNvSpPr>
            <p:nvPr/>
          </p:nvSpPr>
          <p:spPr bwMode="auto">
            <a:xfrm>
              <a:off x="3505200" y="2362200"/>
              <a:ext cx="1295400" cy="762000"/>
            </a:xfrm>
            <a:prstGeom prst="flowChartDecision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Patient Harm?</a:t>
              </a:r>
            </a:p>
          </p:txBody>
        </p:sp>
        <p:sp>
          <p:nvSpPr>
            <p:cNvPr id="17412" name="AutoShape 5"/>
            <p:cNvSpPr>
              <a:spLocks noChangeArrowheads="1"/>
            </p:cNvSpPr>
            <p:nvPr/>
          </p:nvSpPr>
          <p:spPr bwMode="auto">
            <a:xfrm>
              <a:off x="3124200" y="3352800"/>
              <a:ext cx="2057400" cy="1066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Consider </a:t>
              </a:r>
              <a:r>
                <a:rPr lang="ja-JP" altLang="en-US" sz="1200">
                  <a:solidFill>
                    <a:schemeClr val="bg1"/>
                  </a:solidFill>
                </a:rPr>
                <a:t>“</a:t>
              </a:r>
              <a:r>
                <a:rPr lang="en-US" altLang="ja-JP" sz="1200">
                  <a:solidFill>
                    <a:schemeClr val="bg1"/>
                  </a:solidFill>
                </a:rPr>
                <a:t>Second Patient</a:t>
              </a:r>
              <a:r>
                <a:rPr lang="ja-JP" altLang="en-US" sz="1200">
                  <a:solidFill>
                    <a:schemeClr val="bg1"/>
                  </a:solidFill>
                </a:rPr>
                <a:t>”</a:t>
              </a:r>
              <a:endParaRPr lang="en-US" altLang="ja-JP" sz="1200">
                <a:solidFill>
                  <a:schemeClr val="bg1"/>
                </a:solidFill>
              </a:endParaRP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Error Investigation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  <a:cs typeface="Arial" charset="0"/>
                </a:rPr>
                <a:t>Hold bills</a:t>
              </a:r>
              <a:endParaRPr lang="en-US" sz="110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7413" name="AutoShape 6"/>
            <p:cNvSpPr>
              <a:spLocks noChangeArrowheads="1"/>
            </p:cNvSpPr>
            <p:nvPr/>
          </p:nvSpPr>
          <p:spPr bwMode="auto">
            <a:xfrm>
              <a:off x="3352800" y="4572000"/>
              <a:ext cx="1600200" cy="762000"/>
            </a:xfrm>
            <a:prstGeom prst="flowChartDecision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Inappropriate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Care?</a:t>
              </a:r>
            </a:p>
          </p:txBody>
        </p:sp>
        <p:sp>
          <p:nvSpPr>
            <p:cNvPr id="17414" name="AutoShape 7"/>
            <p:cNvSpPr>
              <a:spLocks noChangeArrowheads="1"/>
            </p:cNvSpPr>
            <p:nvPr/>
          </p:nvSpPr>
          <p:spPr bwMode="auto">
            <a:xfrm>
              <a:off x="3048000" y="5486400"/>
              <a:ext cx="2209800" cy="5334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Full Disclosure with 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Rapid Apology and Remedy</a:t>
              </a:r>
            </a:p>
          </p:txBody>
        </p:sp>
        <p:sp>
          <p:nvSpPr>
            <p:cNvPr id="17415" name="AutoShape 8"/>
            <p:cNvSpPr>
              <a:spLocks noChangeArrowheads="1"/>
            </p:cNvSpPr>
            <p:nvPr/>
          </p:nvSpPr>
          <p:spPr bwMode="auto">
            <a:xfrm>
              <a:off x="6324600" y="3429000"/>
              <a:ext cx="2438400" cy="8382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Process Improvement </a:t>
              </a:r>
            </a:p>
          </p:txBody>
        </p:sp>
        <p:sp>
          <p:nvSpPr>
            <p:cNvPr id="17416" name="AutoShape 9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685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Data Base</a:t>
              </a:r>
            </a:p>
          </p:txBody>
        </p:sp>
        <p:sp>
          <p:nvSpPr>
            <p:cNvPr id="17417" name="AutoShape 10"/>
            <p:cNvSpPr>
              <a:spLocks noChangeArrowheads="1"/>
            </p:cNvSpPr>
            <p:nvPr/>
          </p:nvSpPr>
          <p:spPr bwMode="auto">
            <a:xfrm>
              <a:off x="838200" y="3048000"/>
              <a:ext cx="1219200" cy="16764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Patient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Communication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Consult Service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24/7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Immediately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Available</a:t>
              </a:r>
            </a:p>
          </p:txBody>
        </p:sp>
        <p:sp>
          <p:nvSpPr>
            <p:cNvPr id="17418" name="Text Box 11"/>
            <p:cNvSpPr txBox="1">
              <a:spLocks noChangeArrowheads="1"/>
            </p:cNvSpPr>
            <p:nvPr/>
          </p:nvSpPr>
          <p:spPr bwMode="auto">
            <a:xfrm>
              <a:off x="4495800" y="3048000"/>
              <a:ext cx="446088" cy="274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17419" name="Text Box 12"/>
            <p:cNvSpPr txBox="1">
              <a:spLocks noChangeArrowheads="1"/>
            </p:cNvSpPr>
            <p:nvPr/>
          </p:nvSpPr>
          <p:spPr bwMode="auto">
            <a:xfrm>
              <a:off x="4632325" y="5138738"/>
              <a:ext cx="446088" cy="2746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17420" name="Text Box 13"/>
            <p:cNvSpPr txBox="1">
              <a:spLocks noChangeArrowheads="1"/>
            </p:cNvSpPr>
            <p:nvPr/>
          </p:nvSpPr>
          <p:spPr bwMode="auto">
            <a:xfrm>
              <a:off x="2590800" y="2514600"/>
              <a:ext cx="377825" cy="274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No</a:t>
              </a:r>
            </a:p>
          </p:txBody>
        </p:sp>
        <p:sp>
          <p:nvSpPr>
            <p:cNvPr id="17421" name="Text Box 14"/>
            <p:cNvSpPr txBox="1">
              <a:spLocks noChangeArrowheads="1"/>
            </p:cNvSpPr>
            <p:nvPr/>
          </p:nvSpPr>
          <p:spPr bwMode="auto">
            <a:xfrm>
              <a:off x="2498725" y="4529138"/>
              <a:ext cx="377825" cy="2746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No</a:t>
              </a:r>
            </a:p>
          </p:txBody>
        </p:sp>
        <p:cxnSp>
          <p:nvCxnSpPr>
            <p:cNvPr id="17422" name="AutoShape 15"/>
            <p:cNvCxnSpPr>
              <a:cxnSpLocks noChangeShapeType="1"/>
              <a:stCxn id="17410" idx="1"/>
              <a:endCxn id="17411" idx="3"/>
            </p:cNvCxnSpPr>
            <p:nvPr/>
          </p:nvCxnSpPr>
          <p:spPr bwMode="auto">
            <a:xfrm rot="10800000" flipV="1">
              <a:off x="4800600" y="2324100"/>
              <a:ext cx="381000" cy="4191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3" name="AutoShape 16"/>
            <p:cNvCxnSpPr>
              <a:cxnSpLocks noChangeShapeType="1"/>
              <a:stCxn id="17411" idx="2"/>
              <a:endCxn id="17412" idx="0"/>
            </p:cNvCxnSpPr>
            <p:nvPr/>
          </p:nvCxnSpPr>
          <p:spPr bwMode="auto">
            <a:xfrm>
              <a:off x="4152900" y="3124200"/>
              <a:ext cx="0" cy="2286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4" name="AutoShape 17"/>
            <p:cNvCxnSpPr>
              <a:cxnSpLocks noChangeShapeType="1"/>
              <a:stCxn id="17412" idx="2"/>
              <a:endCxn id="17413" idx="0"/>
            </p:cNvCxnSpPr>
            <p:nvPr/>
          </p:nvCxnSpPr>
          <p:spPr bwMode="auto">
            <a:xfrm>
              <a:off x="4152900" y="4419600"/>
              <a:ext cx="0" cy="1524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5" name="AutoShape 18"/>
            <p:cNvCxnSpPr>
              <a:cxnSpLocks noChangeShapeType="1"/>
              <a:stCxn id="17414" idx="3"/>
              <a:endCxn id="17415" idx="2"/>
            </p:cNvCxnSpPr>
            <p:nvPr/>
          </p:nvCxnSpPr>
          <p:spPr bwMode="auto">
            <a:xfrm flipV="1">
              <a:off x="5257800" y="4267200"/>
              <a:ext cx="2286000" cy="14859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6" name="AutoShape 19"/>
            <p:cNvCxnSpPr>
              <a:cxnSpLocks noChangeShapeType="1"/>
              <a:stCxn id="17413" idx="2"/>
              <a:endCxn id="17414" idx="0"/>
            </p:cNvCxnSpPr>
            <p:nvPr/>
          </p:nvCxnSpPr>
          <p:spPr bwMode="auto">
            <a:xfrm>
              <a:off x="4152900" y="5334000"/>
              <a:ext cx="0" cy="1524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7" name="AutoShape 20"/>
            <p:cNvCxnSpPr>
              <a:cxnSpLocks noChangeShapeType="1"/>
              <a:stCxn id="17413" idx="1"/>
              <a:endCxn id="17417" idx="2"/>
            </p:cNvCxnSpPr>
            <p:nvPr/>
          </p:nvCxnSpPr>
          <p:spPr bwMode="auto">
            <a:xfrm rot="10800000">
              <a:off x="1447800" y="4724400"/>
              <a:ext cx="1905000" cy="2286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8" name="AutoShape 21"/>
            <p:cNvCxnSpPr>
              <a:cxnSpLocks noChangeShapeType="1"/>
              <a:stCxn id="17411" idx="1"/>
              <a:endCxn id="17416" idx="2"/>
            </p:cNvCxnSpPr>
            <p:nvPr/>
          </p:nvCxnSpPr>
          <p:spPr bwMode="auto">
            <a:xfrm rot="10800000">
              <a:off x="1447800" y="2590800"/>
              <a:ext cx="2057400" cy="1524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9" name="AutoShape 22"/>
            <p:cNvCxnSpPr>
              <a:cxnSpLocks noChangeShapeType="1"/>
              <a:stCxn id="17414" idx="1"/>
              <a:endCxn id="17417" idx="2"/>
            </p:cNvCxnSpPr>
            <p:nvPr/>
          </p:nvCxnSpPr>
          <p:spPr bwMode="auto">
            <a:xfrm rot="10800000">
              <a:off x="1447800" y="4724400"/>
              <a:ext cx="1600200" cy="10287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0" name="AutoShape 23"/>
            <p:cNvCxnSpPr>
              <a:cxnSpLocks noChangeShapeType="1"/>
              <a:stCxn id="17417" idx="0"/>
              <a:endCxn id="17416" idx="2"/>
            </p:cNvCxnSpPr>
            <p:nvPr/>
          </p:nvCxnSpPr>
          <p:spPr bwMode="auto">
            <a:xfrm flipV="1">
              <a:off x="1447800" y="2590800"/>
              <a:ext cx="0" cy="4572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1" name="AutoShape 24"/>
            <p:cNvCxnSpPr>
              <a:cxnSpLocks noChangeShapeType="1"/>
            </p:cNvCxnSpPr>
            <p:nvPr/>
          </p:nvCxnSpPr>
          <p:spPr bwMode="auto">
            <a:xfrm rot="5400000" flipV="1">
              <a:off x="3657600" y="-381000"/>
              <a:ext cx="1524000" cy="6096000"/>
            </a:xfrm>
            <a:prstGeom prst="bentConnector3">
              <a:avLst>
                <a:gd name="adj1" fmla="val -15000"/>
              </a:avLst>
            </a:prstGeom>
            <a:noFill/>
            <a:ln w="28575">
              <a:solidFill>
                <a:schemeClr val="bg1"/>
              </a:solidFill>
              <a:prstDash val="sysDot"/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2" name="AutoShape 25"/>
            <p:cNvCxnSpPr>
              <a:cxnSpLocks noChangeShapeType="1"/>
              <a:stCxn id="17412" idx="1"/>
              <a:endCxn id="17417" idx="3"/>
            </p:cNvCxnSpPr>
            <p:nvPr/>
          </p:nvCxnSpPr>
          <p:spPr bwMode="auto">
            <a:xfrm flipH="1">
              <a:off x="2057400" y="3886200"/>
              <a:ext cx="1066800" cy="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2666" name="AutoShape 26"/>
            <p:cNvSpPr>
              <a:spLocks noChangeArrowheads="1"/>
            </p:cNvSpPr>
            <p:nvPr/>
          </p:nvSpPr>
          <p:spPr bwMode="auto">
            <a:xfrm>
              <a:off x="5334000" y="3657600"/>
              <a:ext cx="352425" cy="304800"/>
            </a:xfrm>
            <a:prstGeom prst="star5">
              <a:avLst/>
            </a:prstGeom>
            <a:solidFill>
              <a:srgbClr val="CC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7434" name="Text Box 27"/>
            <p:cNvSpPr txBox="1">
              <a:spLocks noChangeArrowheads="1"/>
            </p:cNvSpPr>
            <p:nvPr/>
          </p:nvSpPr>
          <p:spPr bwMode="auto">
            <a:xfrm>
              <a:off x="7467600" y="2286000"/>
              <a:ext cx="1458913" cy="3460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ja-JP" altLang="en-US" sz="1600">
                  <a:solidFill>
                    <a:schemeClr val="bg1"/>
                  </a:solidFill>
                </a:rPr>
                <a:t>“</a:t>
              </a:r>
              <a:r>
                <a:rPr lang="en-US" altLang="ja-JP" sz="1600">
                  <a:solidFill>
                    <a:schemeClr val="bg1"/>
                  </a:solidFill>
                </a:rPr>
                <a:t>Near misses</a:t>
              </a:r>
              <a:r>
                <a:rPr lang="ja-JP" altLang="en-US" sz="1600">
                  <a:solidFill>
                    <a:schemeClr val="bg1"/>
                  </a:solidFill>
                </a:rPr>
                <a:t>”</a:t>
              </a:r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17435" name="Line 28"/>
            <p:cNvSpPr>
              <a:spLocks noChangeShapeType="1"/>
            </p:cNvSpPr>
            <p:nvPr/>
          </p:nvSpPr>
          <p:spPr bwMode="auto">
            <a:xfrm>
              <a:off x="5181600" y="3810000"/>
              <a:ext cx="990600" cy="11430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Text Box 29"/>
            <p:cNvSpPr txBox="1">
              <a:spLocks noChangeArrowheads="1"/>
            </p:cNvSpPr>
            <p:nvPr/>
          </p:nvSpPr>
          <p:spPr bwMode="auto">
            <a:xfrm>
              <a:off x="6172200" y="4495800"/>
              <a:ext cx="1616075" cy="9525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rgbClr val="CC0000"/>
                  </a:solidFill>
                </a:rPr>
                <a:t>Activation of Crisis Management Team</a:t>
              </a:r>
            </a:p>
          </p:txBody>
        </p:sp>
        <p:sp>
          <p:nvSpPr>
            <p:cNvPr id="2" name="Oval 1"/>
            <p:cNvSpPr/>
            <p:nvPr/>
          </p:nvSpPr>
          <p:spPr bwMode="auto">
            <a:xfrm>
              <a:off x="4876800" y="1676400"/>
              <a:ext cx="2590800" cy="1371600"/>
            </a:xfrm>
            <a:prstGeom prst="ellipse">
              <a:avLst/>
            </a:prstGeom>
            <a:solidFill>
              <a:schemeClr val="accent2">
                <a:alpha val="2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6248400" y="3124200"/>
              <a:ext cx="2590800" cy="1371600"/>
            </a:xfrm>
            <a:prstGeom prst="ellipse">
              <a:avLst/>
            </a:prstGeom>
            <a:solidFill>
              <a:schemeClr val="accent2">
                <a:alpha val="2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819400" y="3200400"/>
              <a:ext cx="2590800" cy="1371600"/>
            </a:xfrm>
            <a:prstGeom prst="ellipse">
              <a:avLst/>
            </a:prstGeom>
            <a:solidFill>
              <a:schemeClr val="accent2">
                <a:alpha val="2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2895600" y="5105400"/>
              <a:ext cx="2590800" cy="1371600"/>
            </a:xfrm>
            <a:prstGeom prst="ellipse">
              <a:avLst/>
            </a:prstGeom>
            <a:solidFill>
              <a:schemeClr val="accent2">
                <a:alpha val="2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04800" y="2895600"/>
              <a:ext cx="2133600" cy="2057400"/>
            </a:xfrm>
            <a:prstGeom prst="ellipse">
              <a:avLst/>
            </a:prstGeom>
            <a:solidFill>
              <a:schemeClr val="accent2">
                <a:alpha val="24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514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PSO value </a:t>
            </a:r>
            <a:endParaRPr lang="en-US" dirty="0"/>
          </a:p>
        </p:txBody>
      </p:sp>
      <p:grpSp>
        <p:nvGrpSpPr>
          <p:cNvPr id="3" name="Group 2" descr="PSO value diagram"/>
          <p:cNvGrpSpPr/>
          <p:nvPr/>
        </p:nvGrpSpPr>
        <p:grpSpPr>
          <a:xfrm>
            <a:off x="304800" y="1828800"/>
            <a:ext cx="8610600" cy="4267200"/>
            <a:chOff x="304800" y="1828800"/>
            <a:chExt cx="8610600" cy="4267200"/>
          </a:xfrm>
        </p:grpSpPr>
        <p:pic>
          <p:nvPicPr>
            <p:cNvPr id="5" name="Picture 4" descr="student pic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3429000"/>
              <a:ext cx="1097552" cy="12065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3581400" y="3048000"/>
              <a:ext cx="838200" cy="2590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Patient Safety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tx1"/>
                  </a:solidFill>
                </a:rPr>
                <a:t>Evaluation System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724400" y="3048000"/>
              <a:ext cx="2286000" cy="2590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590800" y="3048000"/>
              <a:ext cx="762000" cy="1447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tx1"/>
                  </a:solidFill>
                </a:rPr>
                <a:t>Port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1752600" y="3733800"/>
              <a:ext cx="6858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9" name="Elbow Connector 18"/>
            <p:cNvCxnSpPr>
              <a:stCxn id="8" idx="2"/>
              <a:endCxn id="5" idx="2"/>
            </p:cNvCxnSpPr>
            <p:nvPr/>
          </p:nvCxnSpPr>
          <p:spPr bwMode="auto">
            <a:xfrm rot="5400000" flipH="1">
              <a:off x="2896938" y="2668338"/>
              <a:ext cx="1003300" cy="4937624"/>
            </a:xfrm>
            <a:prstGeom prst="bentConnector3">
              <a:avLst>
                <a:gd name="adj1" fmla="val -40368"/>
              </a:avLst>
            </a:prstGeom>
            <a:solidFill>
              <a:schemeClr val="accent1"/>
            </a:solidFill>
            <a:ln w="38100" cap="flat" cmpd="sng" algn="ctr">
              <a:solidFill>
                <a:srgbClr val="6666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Right Arrow 21"/>
            <p:cNvSpPr/>
            <p:nvPr/>
          </p:nvSpPr>
          <p:spPr bwMode="auto">
            <a:xfrm>
              <a:off x="3352800" y="3124200"/>
              <a:ext cx="3810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ight Arrow 22"/>
            <p:cNvSpPr/>
            <p:nvPr/>
          </p:nvSpPr>
          <p:spPr bwMode="auto">
            <a:xfrm>
              <a:off x="4343400" y="3124200"/>
              <a:ext cx="8382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>
              <a:off x="2590800" y="2590800"/>
              <a:ext cx="441960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3264694" y="1828800"/>
              <a:ext cx="271379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Patient Safety Organization</a:t>
              </a:r>
            </a:p>
            <a:p>
              <a:pPr algn="ctr"/>
              <a:r>
                <a:rPr lang="en-US" dirty="0" smtClean="0"/>
                <a:t>Federal “Protections”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8" idx="2"/>
            </p:cNvCxnSpPr>
            <p:nvPr/>
          </p:nvCxnSpPr>
          <p:spPr bwMode="auto">
            <a:xfrm>
              <a:off x="5867400" y="56388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4876800" y="3505200"/>
              <a:ext cx="1905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</a:rPr>
                <a:t>PSO with abundant learning opportunities 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43800" y="3733800"/>
              <a:ext cx="1371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FFFF"/>
                  </a:solidFill>
                </a:rPr>
                <a:t>Other education 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4" name="5-Point Star 53"/>
            <p:cNvSpPr/>
            <p:nvPr/>
          </p:nvSpPr>
          <p:spPr bwMode="auto">
            <a:xfrm>
              <a:off x="3810000" y="2667000"/>
              <a:ext cx="381000" cy="304800"/>
            </a:xfrm>
            <a:prstGeom prst="star5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H="1" flipV="1">
              <a:off x="2057400" y="2819400"/>
              <a:ext cx="1752600" cy="402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304800" y="2286000"/>
              <a:ext cx="1752600" cy="584776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FFFF"/>
                  </a:solidFill>
                </a:rPr>
                <a:t>PSES removal process 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64" name="Left-Right Arrow 63"/>
            <p:cNvSpPr/>
            <p:nvPr/>
          </p:nvSpPr>
          <p:spPr bwMode="auto">
            <a:xfrm rot="19165439">
              <a:off x="6939863" y="2545895"/>
              <a:ext cx="762000" cy="533400"/>
            </a:xfrm>
            <a:prstGeom prst="left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7620000" y="1828800"/>
              <a:ext cx="838200" cy="7620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Other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tx1"/>
                  </a:solidFill>
                </a:rPr>
                <a:t>PSOs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312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PSO to allay fears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two Illinois Appellate Court cases</a:t>
            </a:r>
          </a:p>
          <a:p>
            <a:pPr lvl="1"/>
            <a:r>
              <a:rPr lang="en-US" sz="2400" dirty="0" smtClean="0"/>
              <a:t>Occurrence reports are discoverable</a:t>
            </a:r>
          </a:p>
          <a:p>
            <a:pPr lvl="2"/>
            <a:r>
              <a:rPr lang="en-US" sz="2000" dirty="0" smtClean="0">
                <a:solidFill>
                  <a:srgbClr val="990000"/>
                </a:solidFill>
              </a:rPr>
              <a:t>Construct reporting portal as part of PSES</a:t>
            </a:r>
          </a:p>
          <a:p>
            <a:pPr lvl="1"/>
            <a:r>
              <a:rPr lang="en-US" sz="2400" dirty="0" smtClean="0"/>
              <a:t>Without proper By-Laws and Committee structure investigations are discoverable</a:t>
            </a:r>
          </a:p>
          <a:p>
            <a:pPr lvl="2"/>
            <a:r>
              <a:rPr lang="en-US" sz="2000" dirty="0" smtClean="0">
                <a:solidFill>
                  <a:srgbClr val="990000"/>
                </a:solidFill>
              </a:rPr>
              <a:t>Work with Safety, Risk, Quality to modify by-laws, restructure committees, create PSES</a:t>
            </a:r>
          </a:p>
          <a:p>
            <a:pPr lvl="1"/>
            <a:r>
              <a:rPr lang="en-US" sz="2400" dirty="0" smtClean="0"/>
              <a:t>All process improvements are discoverable</a:t>
            </a:r>
          </a:p>
          <a:p>
            <a:pPr lvl="2"/>
            <a:r>
              <a:rPr lang="en-US" sz="2000" dirty="0" smtClean="0">
                <a:solidFill>
                  <a:srgbClr val="990000"/>
                </a:solidFill>
              </a:rPr>
              <a:t>Push RCAs and process improvements into PSO</a:t>
            </a:r>
          </a:p>
          <a:p>
            <a:pPr lvl="1"/>
            <a:r>
              <a:rPr lang="en-US" sz="2400" dirty="0" smtClean="0"/>
              <a:t>Lawyers consistently advise physicians to not participate</a:t>
            </a:r>
          </a:p>
          <a:p>
            <a:pPr lvl="2"/>
            <a:r>
              <a:rPr lang="en-US" sz="2000" dirty="0"/>
              <a:t> </a:t>
            </a:r>
            <a:r>
              <a:rPr lang="en-US" sz="2000" dirty="0" smtClean="0">
                <a:solidFill>
                  <a:srgbClr val="990000"/>
                </a:solidFill>
              </a:rPr>
              <a:t>Multiple meetings with stakeholders, especially malpractice insurers and lawyers – stakeholders now part of re</a:t>
            </a:r>
            <a:r>
              <a:rPr lang="en-US" sz="2000" smtClean="0">
                <a:solidFill>
                  <a:srgbClr val="990000"/>
                </a:solidFill>
              </a:rPr>
              <a:t>-educating</a:t>
            </a:r>
            <a:endParaRPr lang="en-US" sz="2000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37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Seven Pillars and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critically necessary design and process feature</a:t>
            </a:r>
          </a:p>
          <a:p>
            <a:r>
              <a:rPr lang="en-US" dirty="0" smtClean="0"/>
              <a:t>Disclosure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29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382000" cy="1143000"/>
          </a:xfrm>
        </p:spPr>
        <p:txBody>
          <a:bodyPr/>
          <a:lstStyle/>
          <a:p>
            <a:r>
              <a:rPr lang="en-US" sz="4000" dirty="0" smtClean="0">
                <a:latin typeface="Times New Roman" charset="0"/>
              </a:rPr>
              <a:t>Grant</a:t>
            </a:r>
            <a:r>
              <a:rPr lang="en-US" sz="4000" dirty="0">
                <a:latin typeface="Times New Roman" charset="0"/>
              </a:rPr>
              <a:t> </a:t>
            </a:r>
            <a:r>
              <a:rPr lang="en-US" sz="4000" dirty="0" smtClean="0">
                <a:latin typeface="Times New Roman" charset="0"/>
              </a:rPr>
              <a:t>opportunity with PSO component</a:t>
            </a:r>
            <a:endParaRPr lang="en-US" sz="4000" dirty="0">
              <a:latin typeface="Times New Roman" charset="0"/>
            </a:endParaRPr>
          </a:p>
        </p:txBody>
      </p:sp>
      <p:pic>
        <p:nvPicPr>
          <p:cNvPr id="35843" name="Picture 2" descr="Press releas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8021638" cy="2819400"/>
          </a:xfrm>
          <a:noFill/>
        </p:spPr>
      </p:pic>
      <p:pic>
        <p:nvPicPr>
          <p:cNvPr id="35844" name="Picture 3" descr="Press relea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7486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02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PSES value </a:t>
            </a:r>
            <a:endParaRPr lang="en-US" dirty="0"/>
          </a:p>
        </p:txBody>
      </p:sp>
      <p:grpSp>
        <p:nvGrpSpPr>
          <p:cNvPr id="4" name="Group 3" descr="PSES value diagram"/>
          <p:cNvGrpSpPr/>
          <p:nvPr/>
        </p:nvGrpSpPr>
        <p:grpSpPr>
          <a:xfrm>
            <a:off x="30262" y="1524000"/>
            <a:ext cx="8885138" cy="4572000"/>
            <a:chOff x="30262" y="1524000"/>
            <a:chExt cx="8885138" cy="4572000"/>
          </a:xfrm>
        </p:grpSpPr>
        <p:pic>
          <p:nvPicPr>
            <p:cNvPr id="5" name="Picture 4" descr="student pic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3429000"/>
              <a:ext cx="1097552" cy="12065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3581400" y="3048000"/>
              <a:ext cx="838200" cy="2590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Patient Safety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tx1"/>
                  </a:solidFill>
                </a:rPr>
                <a:t>Evaluation System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724400" y="3048000"/>
              <a:ext cx="2286000" cy="2590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590800" y="3048000"/>
              <a:ext cx="762000" cy="14478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vert270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400" dirty="0" smtClean="0">
                  <a:solidFill>
                    <a:schemeClr val="tx1"/>
                  </a:solidFill>
                </a:rPr>
                <a:t>Port</a:t>
              </a: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1752600" y="3733800"/>
              <a:ext cx="6858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9" name="Elbow Connector 18"/>
            <p:cNvCxnSpPr>
              <a:stCxn id="8" idx="2"/>
              <a:endCxn id="5" idx="2"/>
            </p:cNvCxnSpPr>
            <p:nvPr/>
          </p:nvCxnSpPr>
          <p:spPr bwMode="auto">
            <a:xfrm rot="5400000" flipH="1">
              <a:off x="2896938" y="2668338"/>
              <a:ext cx="1003300" cy="4937624"/>
            </a:xfrm>
            <a:prstGeom prst="bentConnector3">
              <a:avLst>
                <a:gd name="adj1" fmla="val -40368"/>
              </a:avLst>
            </a:prstGeom>
            <a:solidFill>
              <a:schemeClr val="accent1"/>
            </a:solidFill>
            <a:ln w="38100" cap="flat" cmpd="sng" algn="ctr">
              <a:solidFill>
                <a:srgbClr val="6666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Right Arrow 21"/>
            <p:cNvSpPr/>
            <p:nvPr/>
          </p:nvSpPr>
          <p:spPr bwMode="auto">
            <a:xfrm>
              <a:off x="3352800" y="3124200"/>
              <a:ext cx="3810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ight Arrow 22"/>
            <p:cNvSpPr/>
            <p:nvPr/>
          </p:nvSpPr>
          <p:spPr bwMode="auto">
            <a:xfrm>
              <a:off x="4343400" y="3124200"/>
              <a:ext cx="838200" cy="3810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>
              <a:off x="2590800" y="2590800"/>
              <a:ext cx="441960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3264694" y="1828800"/>
              <a:ext cx="271379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00"/>
                  </a:solidFill>
                </a:rPr>
                <a:t>Patient Safety Organization</a:t>
              </a:r>
            </a:p>
            <a:p>
              <a:pPr algn="ctr"/>
              <a:r>
                <a:rPr lang="en-US" dirty="0" smtClean="0"/>
                <a:t>Federal “Protections”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8" idx="2"/>
            </p:cNvCxnSpPr>
            <p:nvPr/>
          </p:nvCxnSpPr>
          <p:spPr bwMode="auto">
            <a:xfrm>
              <a:off x="5867400" y="5638800"/>
              <a:ext cx="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4876800" y="3505200"/>
              <a:ext cx="1905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</a:rPr>
                <a:t>PSO with abundant learning opportunities 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543800" y="3733800"/>
              <a:ext cx="13716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FFFF"/>
                  </a:solidFill>
                </a:rPr>
                <a:t>Other education 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54" name="5-Point Star 53"/>
            <p:cNvSpPr/>
            <p:nvPr/>
          </p:nvSpPr>
          <p:spPr bwMode="auto">
            <a:xfrm>
              <a:off x="3810000" y="2667000"/>
              <a:ext cx="381000" cy="304800"/>
            </a:xfrm>
            <a:prstGeom prst="star5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flipH="1" flipV="1">
              <a:off x="2057400" y="2819400"/>
              <a:ext cx="1752600" cy="402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304800" y="1905000"/>
              <a:ext cx="1752600" cy="1323439"/>
            </a:xfrm>
            <a:prstGeom prst="rect">
              <a:avLst/>
            </a:prstGeom>
            <a:solidFill>
              <a:srgbClr val="0000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FFFF"/>
                  </a:solidFill>
                </a:rPr>
                <a:t>PSES removal process for Disclosure to Patients and Families 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64" name="Left-Right Arrow 63"/>
            <p:cNvSpPr/>
            <p:nvPr/>
          </p:nvSpPr>
          <p:spPr bwMode="auto">
            <a:xfrm rot="19165439">
              <a:off x="6939863" y="2545895"/>
              <a:ext cx="762000" cy="533400"/>
            </a:xfrm>
            <a:prstGeom prst="left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7620000" y="1828800"/>
              <a:ext cx="838200" cy="762000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Other</a:t>
              </a:r>
            </a:p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tx1"/>
                  </a:solidFill>
                </a:rPr>
                <a:t>PSOs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" name="Oval 2"/>
            <p:cNvSpPr/>
            <p:nvPr/>
          </p:nvSpPr>
          <p:spPr bwMode="auto">
            <a:xfrm>
              <a:off x="30262" y="1524000"/>
              <a:ext cx="2331937" cy="1828800"/>
            </a:xfrm>
            <a:prstGeom prst="ellipse">
              <a:avLst/>
            </a:prstGeom>
            <a:solidFill>
              <a:srgbClr val="800000">
                <a:alpha val="3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461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Seven Pillars and PSOs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critically necessary design and process feature</a:t>
            </a:r>
          </a:p>
          <a:p>
            <a:r>
              <a:rPr lang="en-US" dirty="0" smtClean="0"/>
              <a:t>Disclosure</a:t>
            </a:r>
          </a:p>
          <a:p>
            <a:pPr lvl="1"/>
            <a:r>
              <a:rPr lang="en-US" dirty="0" smtClean="0"/>
              <a:t>Before “analysis”</a:t>
            </a:r>
          </a:p>
          <a:p>
            <a:pPr lvl="1"/>
            <a:r>
              <a:rPr lang="en-US" dirty="0" smtClean="0"/>
              <a:t>Include patients and families</a:t>
            </a:r>
          </a:p>
          <a:p>
            <a:pPr lvl="1"/>
            <a:r>
              <a:rPr lang="en-US" dirty="0" smtClean="0"/>
              <a:t>Obtain consent from 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88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 for safe reporting of unsafe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 was sitting in the surgery clinic…when the residents got their biweekly “time sheets” to fill out. …they felt insulted by the exercise. All their time sheets were identical…they were a farce and the residents knew it…the current system within ACGME is inadequate.”</a:t>
            </a:r>
          </a:p>
          <a:p>
            <a:pPr marL="0" indent="0" algn="r">
              <a:buNone/>
            </a:pPr>
            <a:r>
              <a:rPr lang="en-US" sz="2000" dirty="0" smtClean="0"/>
              <a:t>John Brockman</a:t>
            </a:r>
          </a:p>
          <a:p>
            <a:pPr marL="0" indent="0" algn="r">
              <a:buNone/>
            </a:pPr>
            <a:r>
              <a:rPr lang="en-US" sz="2000" dirty="0" smtClean="0"/>
              <a:t>President, American Medical Student Association</a:t>
            </a:r>
          </a:p>
          <a:p>
            <a:pPr marL="0" indent="0" algn="r">
              <a:buNone/>
            </a:pPr>
            <a:r>
              <a:rPr lang="en-US" sz="2000" dirty="0" smtClean="0"/>
              <a:t>June 18, 2010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573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Intense coordination between grant researchers and hospital/system safety-risk managers</a:t>
            </a:r>
          </a:p>
          <a:p>
            <a:r>
              <a:rPr lang="en-US" dirty="0" smtClean="0"/>
              <a:t>System and process re-design to facilitate learning</a:t>
            </a:r>
          </a:p>
          <a:p>
            <a:r>
              <a:rPr lang="en-US" dirty="0" smtClean="0"/>
              <a:t>Close interface with PSO[s]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661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44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828800"/>
            <a:ext cx="8229600" cy="16764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Times New Roman" charset="0"/>
              </a:rPr>
              <a:t>The Seven Pillars: 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>Crossing the Patient Safety – Medical Liability Chasm</a:t>
            </a:r>
            <a:br>
              <a:rPr lang="en-US" sz="3200" dirty="0">
                <a:latin typeface="Times New Roman" charset="0"/>
              </a:rPr>
            </a:br>
            <a:r>
              <a:rPr lang="en-US" sz="3200" dirty="0">
                <a:latin typeface="Times New Roman" charset="0"/>
              </a:rPr>
              <a:t/>
            </a:r>
            <a:br>
              <a:rPr lang="en-US" sz="3200" dirty="0">
                <a:latin typeface="Times New Roman" charset="0"/>
              </a:rPr>
            </a:br>
            <a:endParaRPr lang="en-US" sz="3200" b="1" i="1" dirty="0">
              <a:latin typeface="Times New Roman" charset="0"/>
            </a:endParaRP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875" y="-1981200"/>
            <a:ext cx="8458200" cy="236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3600">
                <a:latin typeface="Times New Roman" charset="0"/>
              </a:rPr>
              <a:t> </a:t>
            </a:r>
          </a:p>
        </p:txBody>
      </p:sp>
      <p:pic>
        <p:nvPicPr>
          <p:cNvPr id="5123" name="Picture 7" descr="IPSE_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191000"/>
            <a:ext cx="3154363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313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898525"/>
          </a:xfrm>
        </p:spPr>
        <p:txBody>
          <a:bodyPr/>
          <a:lstStyle/>
          <a:p>
            <a:r>
              <a:rPr lang="en-US" dirty="0">
                <a:latin typeface="Times New Roman" charset="0"/>
              </a:rPr>
              <a:t>The Problem</a:t>
            </a:r>
          </a:p>
        </p:txBody>
      </p:sp>
      <p:pic>
        <p:nvPicPr>
          <p:cNvPr id="8195" name="Content Placeholder 5" descr="book cover: wall of silence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1371600"/>
            <a:ext cx="3429000" cy="5132388"/>
          </a:xfrm>
        </p:spPr>
      </p:pic>
      <p:grpSp>
        <p:nvGrpSpPr>
          <p:cNvPr id="2" name="Group 1" descr="Book cover: To Err is Human - building a safer health system"/>
          <p:cNvGrpSpPr/>
          <p:nvPr/>
        </p:nvGrpSpPr>
        <p:grpSpPr>
          <a:xfrm>
            <a:off x="533400" y="1371600"/>
            <a:ext cx="3581400" cy="5208588"/>
            <a:chOff x="533400" y="1371600"/>
            <a:chExt cx="3581400" cy="5208588"/>
          </a:xfrm>
        </p:grpSpPr>
        <p:pic>
          <p:nvPicPr>
            <p:cNvPr id="8194" name="Picture 3" descr="To Err is Human v1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1371600"/>
              <a:ext cx="3581400" cy="520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6" name="TextBox 6"/>
            <p:cNvSpPr txBox="1">
              <a:spLocks noChangeArrowheads="1"/>
            </p:cNvSpPr>
            <p:nvPr/>
          </p:nvSpPr>
          <p:spPr bwMode="auto">
            <a:xfrm>
              <a:off x="1066800" y="1981200"/>
              <a:ext cx="22860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/>
                <a:t>Institute of Medicine:</a:t>
              </a:r>
            </a:p>
            <a:p>
              <a:r>
                <a:rPr lang="en-US" sz="1800" dirty="0"/>
                <a:t>1999 report that shook the medical  world</a:t>
              </a:r>
            </a:p>
          </p:txBody>
        </p:sp>
      </p:grpSp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4648200" y="2057400"/>
            <a:ext cx="2286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Making Matters Worse</a:t>
            </a:r>
          </a:p>
        </p:txBody>
      </p:sp>
    </p:spTree>
    <p:extLst>
      <p:ext uri="{BB962C8B-B14F-4D97-AF65-F5344CB8AC3E}">
        <p14:creationId xmlns:p14="http://schemas.microsoft.com/office/powerpoint/2010/main" val="69582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73075"/>
            <a:ext cx="8458200" cy="11430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bg1"/>
                </a:solidFill>
                <a:latin typeface="Times New Roman" charset="0"/>
              </a:rPr>
              <a:t> </a:t>
            </a:r>
            <a:br>
              <a:rPr lang="en-US" sz="32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Times New Roman" charset="0"/>
              </a:rPr>
              <a:t>One potential solution:</a:t>
            </a:r>
            <a:br>
              <a:rPr lang="en-US" sz="3200" dirty="0" smtClean="0">
                <a:solidFill>
                  <a:schemeClr val="bg1"/>
                </a:solidFill>
                <a:latin typeface="Times New Roman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</a:rPr>
              <a:t>A </a:t>
            </a:r>
            <a:r>
              <a:rPr lang="en-US" sz="2800" b="1" dirty="0">
                <a:solidFill>
                  <a:srgbClr val="FF0000"/>
                </a:solidFill>
                <a:latin typeface="Times New Roman" charset="0"/>
              </a:rPr>
              <a:t>Comprehensive Response to Patient Incidents:</a:t>
            </a:r>
            <a:br>
              <a:rPr lang="en-US" sz="2800" b="1" dirty="0">
                <a:solidFill>
                  <a:srgbClr val="FF0000"/>
                </a:solidFill>
                <a:latin typeface="Times New Roman" charset="0"/>
              </a:rPr>
            </a:br>
            <a:r>
              <a:rPr lang="en-US" sz="2800" b="1" dirty="0">
                <a:solidFill>
                  <a:srgbClr val="FF0000"/>
                </a:solidFill>
                <a:latin typeface="Times New Roman" charset="0"/>
              </a:rPr>
              <a:t>The Seven Pillars. </a:t>
            </a:r>
            <a:r>
              <a:rPr lang="en-US" sz="2800" b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Times New Roman" charset="0"/>
              </a:rPr>
            </a:br>
            <a:r>
              <a:rPr lang="en-US" sz="2400" dirty="0" smtClean="0">
                <a:solidFill>
                  <a:srgbClr val="000090"/>
                </a:solidFill>
                <a:latin typeface="Times New Roman" charset="0"/>
              </a:rPr>
              <a:t>McDonald </a:t>
            </a:r>
            <a:r>
              <a:rPr lang="en-US" sz="2400" dirty="0">
                <a:solidFill>
                  <a:srgbClr val="000090"/>
                </a:solidFill>
                <a:latin typeface="Times New Roman" charset="0"/>
              </a:rPr>
              <a:t>et </a:t>
            </a:r>
            <a:r>
              <a:rPr lang="en-US" sz="2400" dirty="0" smtClean="0">
                <a:solidFill>
                  <a:srgbClr val="000090"/>
                </a:solidFill>
                <a:latin typeface="Times New Roman" charset="0"/>
              </a:rPr>
              <a:t>al </a:t>
            </a:r>
            <a:r>
              <a:rPr lang="en-US" sz="2400" i="1" dirty="0" smtClean="0">
                <a:solidFill>
                  <a:srgbClr val="FF0000"/>
                </a:solidFill>
                <a:latin typeface="Times New Roman" charset="0"/>
              </a:rPr>
              <a:t>Quality </a:t>
            </a:r>
            <a:r>
              <a:rPr lang="en-US" sz="2400" i="1" dirty="0">
                <a:solidFill>
                  <a:srgbClr val="FF0000"/>
                </a:solidFill>
                <a:latin typeface="Times New Roman" charset="0"/>
              </a:rPr>
              <a:t>and Safety in Health </a:t>
            </a:r>
            <a:r>
              <a:rPr lang="en-US" sz="2400" i="1" dirty="0" smtClean="0">
                <a:solidFill>
                  <a:srgbClr val="FF0000"/>
                </a:solidFill>
                <a:latin typeface="Times New Roman" charset="0"/>
              </a:rPr>
              <a:t>Care, Jan 2010</a:t>
            </a:r>
            <a:endParaRPr lang="en-US" sz="2800" dirty="0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u="sng" dirty="0">
                <a:latin typeface="Times New Roman" charset="0"/>
              </a:rPr>
              <a:t>Reporting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Investigation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Communication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Apology with remediation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Process and performance improvement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Data tracking and analysis</a:t>
            </a:r>
          </a:p>
          <a:p>
            <a:pPr eaLnBrk="1" hangingPunct="1"/>
            <a:r>
              <a:rPr lang="en-US" dirty="0">
                <a:latin typeface="Times New Roman" charset="0"/>
              </a:rPr>
              <a:t>Education – of the entire process</a:t>
            </a:r>
          </a:p>
          <a:p>
            <a:pPr eaLnBrk="1" hangingPunct="1"/>
            <a:endParaRPr lang="en-US" dirty="0">
              <a:latin typeface="Times New Roman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Times New Roman" charset="0"/>
            </a:endParaRPr>
          </a:p>
          <a:p>
            <a:pPr eaLnBrk="1" hangingPunct="1"/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694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chemeClr val="bg1"/>
                </a:solidFill>
                <a:latin typeface="Times New Roman" charset="0"/>
              </a:rPr>
              <a:t/>
            </a:r>
            <a:br>
              <a:rPr lang="en-US" sz="3200" dirty="0">
                <a:solidFill>
                  <a:schemeClr val="bg1"/>
                </a:solidFill>
                <a:latin typeface="Times New Roman" charset="0"/>
              </a:rPr>
            </a:br>
            <a:r>
              <a:rPr lang="en-US" sz="3200" dirty="0">
                <a:solidFill>
                  <a:srgbClr val="C00000"/>
                </a:solidFill>
                <a:latin typeface="Times New Roman" charset="0"/>
              </a:rPr>
              <a:t>The Seven Pillars:</a:t>
            </a:r>
            <a:br>
              <a:rPr lang="en-US" sz="3200" dirty="0">
                <a:solidFill>
                  <a:srgbClr val="C00000"/>
                </a:solidFill>
                <a:latin typeface="Times New Roman" charset="0"/>
              </a:rPr>
            </a:br>
            <a:r>
              <a:rPr lang="en-US" sz="2800" dirty="0">
                <a:solidFill>
                  <a:srgbClr val="C00000"/>
                </a:solidFill>
                <a:latin typeface="Times New Roman" charset="0"/>
              </a:rPr>
              <a:t>A Comprehensive Approach to Adverse Patient Events</a:t>
            </a:r>
          </a:p>
        </p:txBody>
      </p:sp>
      <p:grpSp>
        <p:nvGrpSpPr>
          <p:cNvPr id="2" name="Group 1" descr="The Seven Pillars: A comprehensive approach to adverse patient events diagram"/>
          <p:cNvGrpSpPr/>
          <p:nvPr/>
        </p:nvGrpSpPr>
        <p:grpSpPr>
          <a:xfrm>
            <a:off x="762000" y="1905000"/>
            <a:ext cx="8164513" cy="4114800"/>
            <a:chOff x="762000" y="1905000"/>
            <a:chExt cx="8164513" cy="4114800"/>
          </a:xfrm>
        </p:grpSpPr>
        <p:sp>
          <p:nvSpPr>
            <p:cNvPr id="17410" name="AutoShape 3"/>
            <p:cNvSpPr>
              <a:spLocks noChangeArrowheads="1"/>
            </p:cNvSpPr>
            <p:nvPr/>
          </p:nvSpPr>
          <p:spPr bwMode="auto">
            <a:xfrm>
              <a:off x="5181600" y="1981200"/>
              <a:ext cx="2057400" cy="685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Unexpected Event reported to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Safety/Risk Management</a:t>
              </a:r>
            </a:p>
          </p:txBody>
        </p:sp>
        <p:sp>
          <p:nvSpPr>
            <p:cNvPr id="17411" name="AutoShape 4"/>
            <p:cNvSpPr>
              <a:spLocks noChangeArrowheads="1"/>
            </p:cNvSpPr>
            <p:nvPr/>
          </p:nvSpPr>
          <p:spPr bwMode="auto">
            <a:xfrm>
              <a:off x="3505200" y="2362200"/>
              <a:ext cx="1295400" cy="762000"/>
            </a:xfrm>
            <a:prstGeom prst="flowChartDecision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Patient Harm?</a:t>
              </a:r>
            </a:p>
          </p:txBody>
        </p:sp>
        <p:sp>
          <p:nvSpPr>
            <p:cNvPr id="17412" name="AutoShape 5"/>
            <p:cNvSpPr>
              <a:spLocks noChangeArrowheads="1"/>
            </p:cNvSpPr>
            <p:nvPr/>
          </p:nvSpPr>
          <p:spPr bwMode="auto">
            <a:xfrm>
              <a:off x="3124200" y="3352800"/>
              <a:ext cx="2057400" cy="1066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Consider </a:t>
              </a:r>
              <a:r>
                <a:rPr lang="ja-JP" altLang="en-US" sz="1200">
                  <a:solidFill>
                    <a:schemeClr val="bg1"/>
                  </a:solidFill>
                </a:rPr>
                <a:t>“</a:t>
              </a:r>
              <a:r>
                <a:rPr lang="en-US" altLang="ja-JP" sz="1200">
                  <a:solidFill>
                    <a:schemeClr val="bg1"/>
                  </a:solidFill>
                </a:rPr>
                <a:t>Second Patient</a:t>
              </a:r>
              <a:r>
                <a:rPr lang="ja-JP" altLang="en-US" sz="1200">
                  <a:solidFill>
                    <a:schemeClr val="bg1"/>
                  </a:solidFill>
                </a:rPr>
                <a:t>”</a:t>
              </a:r>
              <a:endParaRPr lang="en-US" altLang="ja-JP" sz="1200">
                <a:solidFill>
                  <a:schemeClr val="bg1"/>
                </a:solidFill>
              </a:endParaRP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Error Investigation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  <a:cs typeface="Arial" charset="0"/>
                </a:rPr>
                <a:t>Hold bills</a:t>
              </a:r>
              <a:endParaRPr lang="en-US" sz="1100">
                <a:solidFill>
                  <a:schemeClr val="bg1"/>
                </a:solidFill>
                <a:cs typeface="Arial" charset="0"/>
              </a:endParaRPr>
            </a:p>
          </p:txBody>
        </p:sp>
        <p:sp>
          <p:nvSpPr>
            <p:cNvPr id="17413" name="AutoShape 6"/>
            <p:cNvSpPr>
              <a:spLocks noChangeArrowheads="1"/>
            </p:cNvSpPr>
            <p:nvPr/>
          </p:nvSpPr>
          <p:spPr bwMode="auto">
            <a:xfrm>
              <a:off x="3352800" y="4572000"/>
              <a:ext cx="1600200" cy="762000"/>
            </a:xfrm>
            <a:prstGeom prst="flowChartDecision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Inappropriate</a:t>
              </a:r>
            </a:p>
            <a:p>
              <a:pPr algn="ctr"/>
              <a:r>
                <a:rPr lang="en-US" sz="1200">
                  <a:solidFill>
                    <a:schemeClr val="bg1"/>
                  </a:solidFill>
                </a:rPr>
                <a:t>Care?</a:t>
              </a:r>
            </a:p>
          </p:txBody>
        </p:sp>
        <p:sp>
          <p:nvSpPr>
            <p:cNvPr id="17414" name="AutoShape 7"/>
            <p:cNvSpPr>
              <a:spLocks noChangeArrowheads="1"/>
            </p:cNvSpPr>
            <p:nvPr/>
          </p:nvSpPr>
          <p:spPr bwMode="auto">
            <a:xfrm>
              <a:off x="3048000" y="5486400"/>
              <a:ext cx="2209800" cy="5334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Full Disclosure with 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Rapid Apology and Remedy</a:t>
              </a:r>
            </a:p>
          </p:txBody>
        </p:sp>
        <p:sp>
          <p:nvSpPr>
            <p:cNvPr id="17415" name="AutoShape 8"/>
            <p:cNvSpPr>
              <a:spLocks noChangeArrowheads="1"/>
            </p:cNvSpPr>
            <p:nvPr/>
          </p:nvSpPr>
          <p:spPr bwMode="auto">
            <a:xfrm>
              <a:off x="6324600" y="3429000"/>
              <a:ext cx="2438400" cy="8382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Process Improvement </a:t>
              </a:r>
            </a:p>
          </p:txBody>
        </p:sp>
        <p:sp>
          <p:nvSpPr>
            <p:cNvPr id="17416" name="AutoShape 9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6858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</a:rPr>
                <a:t>Data Base</a:t>
              </a:r>
            </a:p>
          </p:txBody>
        </p:sp>
        <p:sp>
          <p:nvSpPr>
            <p:cNvPr id="17417" name="AutoShape 10"/>
            <p:cNvSpPr>
              <a:spLocks noChangeArrowheads="1"/>
            </p:cNvSpPr>
            <p:nvPr/>
          </p:nvSpPr>
          <p:spPr bwMode="auto">
            <a:xfrm>
              <a:off x="838200" y="3048000"/>
              <a:ext cx="1219200" cy="1676400"/>
            </a:xfrm>
            <a:prstGeom prst="flowChartProcess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Patient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Communication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Consult Service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24/7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Immediately</a:t>
              </a:r>
            </a:p>
            <a:p>
              <a:pPr algn="ctr"/>
              <a:r>
                <a:rPr lang="en-US" sz="1200" b="1">
                  <a:solidFill>
                    <a:schemeClr val="bg1"/>
                  </a:solidFill>
                </a:rPr>
                <a:t>Available</a:t>
              </a:r>
            </a:p>
          </p:txBody>
        </p:sp>
        <p:sp>
          <p:nvSpPr>
            <p:cNvPr id="17418" name="Text Box 11"/>
            <p:cNvSpPr txBox="1">
              <a:spLocks noChangeArrowheads="1"/>
            </p:cNvSpPr>
            <p:nvPr/>
          </p:nvSpPr>
          <p:spPr bwMode="auto">
            <a:xfrm>
              <a:off x="4495800" y="3048000"/>
              <a:ext cx="446088" cy="274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17419" name="Text Box 12"/>
            <p:cNvSpPr txBox="1">
              <a:spLocks noChangeArrowheads="1"/>
            </p:cNvSpPr>
            <p:nvPr/>
          </p:nvSpPr>
          <p:spPr bwMode="auto">
            <a:xfrm>
              <a:off x="4632325" y="5138738"/>
              <a:ext cx="446088" cy="2746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Yes</a:t>
              </a:r>
            </a:p>
          </p:txBody>
        </p:sp>
        <p:sp>
          <p:nvSpPr>
            <p:cNvPr id="17420" name="Text Box 13"/>
            <p:cNvSpPr txBox="1">
              <a:spLocks noChangeArrowheads="1"/>
            </p:cNvSpPr>
            <p:nvPr/>
          </p:nvSpPr>
          <p:spPr bwMode="auto">
            <a:xfrm>
              <a:off x="2590800" y="2514600"/>
              <a:ext cx="377825" cy="2746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No</a:t>
              </a:r>
            </a:p>
          </p:txBody>
        </p:sp>
        <p:sp>
          <p:nvSpPr>
            <p:cNvPr id="17421" name="Text Box 14"/>
            <p:cNvSpPr txBox="1">
              <a:spLocks noChangeArrowheads="1"/>
            </p:cNvSpPr>
            <p:nvPr/>
          </p:nvSpPr>
          <p:spPr bwMode="auto">
            <a:xfrm>
              <a:off x="2498725" y="4529138"/>
              <a:ext cx="377825" cy="27463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chemeClr val="bg1"/>
                  </a:solidFill>
                </a:rPr>
                <a:t>No</a:t>
              </a:r>
            </a:p>
          </p:txBody>
        </p:sp>
        <p:cxnSp>
          <p:nvCxnSpPr>
            <p:cNvPr id="17422" name="AutoShape 15"/>
            <p:cNvCxnSpPr>
              <a:cxnSpLocks noChangeShapeType="1"/>
              <a:stCxn id="17410" idx="1"/>
              <a:endCxn id="17411" idx="3"/>
            </p:cNvCxnSpPr>
            <p:nvPr/>
          </p:nvCxnSpPr>
          <p:spPr bwMode="auto">
            <a:xfrm rot="10800000" flipV="1">
              <a:off x="4800600" y="2324100"/>
              <a:ext cx="381000" cy="4191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3" name="AutoShape 16"/>
            <p:cNvCxnSpPr>
              <a:cxnSpLocks noChangeShapeType="1"/>
              <a:stCxn id="17411" idx="2"/>
              <a:endCxn id="17412" idx="0"/>
            </p:cNvCxnSpPr>
            <p:nvPr/>
          </p:nvCxnSpPr>
          <p:spPr bwMode="auto">
            <a:xfrm>
              <a:off x="4152900" y="3124200"/>
              <a:ext cx="0" cy="2286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4" name="AutoShape 17"/>
            <p:cNvCxnSpPr>
              <a:cxnSpLocks noChangeShapeType="1"/>
              <a:stCxn id="17412" idx="2"/>
              <a:endCxn id="17413" idx="0"/>
            </p:cNvCxnSpPr>
            <p:nvPr/>
          </p:nvCxnSpPr>
          <p:spPr bwMode="auto">
            <a:xfrm>
              <a:off x="4152900" y="4419600"/>
              <a:ext cx="0" cy="1524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5" name="AutoShape 18"/>
            <p:cNvCxnSpPr>
              <a:cxnSpLocks noChangeShapeType="1"/>
              <a:stCxn id="17414" idx="3"/>
              <a:endCxn id="17415" idx="2"/>
            </p:cNvCxnSpPr>
            <p:nvPr/>
          </p:nvCxnSpPr>
          <p:spPr bwMode="auto">
            <a:xfrm flipV="1">
              <a:off x="5257800" y="4267200"/>
              <a:ext cx="2286000" cy="14859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6" name="AutoShape 19"/>
            <p:cNvCxnSpPr>
              <a:cxnSpLocks noChangeShapeType="1"/>
              <a:stCxn id="17413" idx="2"/>
              <a:endCxn id="17414" idx="0"/>
            </p:cNvCxnSpPr>
            <p:nvPr/>
          </p:nvCxnSpPr>
          <p:spPr bwMode="auto">
            <a:xfrm>
              <a:off x="4152900" y="5334000"/>
              <a:ext cx="0" cy="1524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7" name="AutoShape 20"/>
            <p:cNvCxnSpPr>
              <a:cxnSpLocks noChangeShapeType="1"/>
              <a:stCxn id="17413" idx="1"/>
              <a:endCxn id="17417" idx="2"/>
            </p:cNvCxnSpPr>
            <p:nvPr/>
          </p:nvCxnSpPr>
          <p:spPr bwMode="auto">
            <a:xfrm rot="10800000">
              <a:off x="1447800" y="4724400"/>
              <a:ext cx="1905000" cy="2286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8" name="AutoShape 21"/>
            <p:cNvCxnSpPr>
              <a:cxnSpLocks noChangeShapeType="1"/>
              <a:stCxn id="17411" idx="1"/>
              <a:endCxn id="17416" idx="2"/>
            </p:cNvCxnSpPr>
            <p:nvPr/>
          </p:nvCxnSpPr>
          <p:spPr bwMode="auto">
            <a:xfrm rot="10800000">
              <a:off x="1447800" y="2590800"/>
              <a:ext cx="2057400" cy="1524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9" name="AutoShape 22"/>
            <p:cNvCxnSpPr>
              <a:cxnSpLocks noChangeShapeType="1"/>
              <a:stCxn id="17414" idx="1"/>
              <a:endCxn id="17417" idx="2"/>
            </p:cNvCxnSpPr>
            <p:nvPr/>
          </p:nvCxnSpPr>
          <p:spPr bwMode="auto">
            <a:xfrm rot="10800000">
              <a:off x="1447800" y="4724400"/>
              <a:ext cx="1600200" cy="1028700"/>
            </a:xfrm>
            <a:prstGeom prst="bentConnector2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0" name="AutoShape 23"/>
            <p:cNvCxnSpPr>
              <a:cxnSpLocks noChangeShapeType="1"/>
              <a:stCxn id="17417" idx="0"/>
              <a:endCxn id="17416" idx="2"/>
            </p:cNvCxnSpPr>
            <p:nvPr/>
          </p:nvCxnSpPr>
          <p:spPr bwMode="auto">
            <a:xfrm flipV="1">
              <a:off x="1447800" y="2590800"/>
              <a:ext cx="0" cy="45720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1" name="AutoShape 24"/>
            <p:cNvCxnSpPr>
              <a:cxnSpLocks noChangeShapeType="1"/>
            </p:cNvCxnSpPr>
            <p:nvPr/>
          </p:nvCxnSpPr>
          <p:spPr bwMode="auto">
            <a:xfrm rot="5400000" flipV="1">
              <a:off x="3657600" y="-381000"/>
              <a:ext cx="1524000" cy="6096000"/>
            </a:xfrm>
            <a:prstGeom prst="bentConnector3">
              <a:avLst>
                <a:gd name="adj1" fmla="val -15000"/>
              </a:avLst>
            </a:prstGeom>
            <a:noFill/>
            <a:ln w="28575">
              <a:solidFill>
                <a:schemeClr val="bg1"/>
              </a:solidFill>
              <a:prstDash val="sysDot"/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2" name="AutoShape 25"/>
            <p:cNvCxnSpPr>
              <a:cxnSpLocks noChangeShapeType="1"/>
              <a:stCxn id="17412" idx="1"/>
              <a:endCxn id="17417" idx="3"/>
            </p:cNvCxnSpPr>
            <p:nvPr/>
          </p:nvCxnSpPr>
          <p:spPr bwMode="auto">
            <a:xfrm flipH="1">
              <a:off x="2057400" y="3886200"/>
              <a:ext cx="1066800" cy="0"/>
            </a:xfrm>
            <a:prstGeom prst="straightConnector1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2666" name="AutoShape 26"/>
            <p:cNvSpPr>
              <a:spLocks noChangeArrowheads="1"/>
            </p:cNvSpPr>
            <p:nvPr/>
          </p:nvSpPr>
          <p:spPr bwMode="auto">
            <a:xfrm>
              <a:off x="5334000" y="3657600"/>
              <a:ext cx="352425" cy="304800"/>
            </a:xfrm>
            <a:prstGeom prst="star5">
              <a:avLst/>
            </a:prstGeom>
            <a:solidFill>
              <a:srgbClr val="CC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7434" name="Text Box 27"/>
            <p:cNvSpPr txBox="1">
              <a:spLocks noChangeArrowheads="1"/>
            </p:cNvSpPr>
            <p:nvPr/>
          </p:nvSpPr>
          <p:spPr bwMode="auto">
            <a:xfrm>
              <a:off x="7467600" y="2286000"/>
              <a:ext cx="1458913" cy="3460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ja-JP" altLang="en-US" sz="1600">
                  <a:solidFill>
                    <a:schemeClr val="bg1"/>
                  </a:solidFill>
                </a:rPr>
                <a:t>“</a:t>
              </a:r>
              <a:r>
                <a:rPr lang="en-US" altLang="ja-JP" sz="1600">
                  <a:solidFill>
                    <a:schemeClr val="bg1"/>
                  </a:solidFill>
                </a:rPr>
                <a:t>Near misses</a:t>
              </a:r>
              <a:r>
                <a:rPr lang="ja-JP" altLang="en-US" sz="1600">
                  <a:solidFill>
                    <a:schemeClr val="bg1"/>
                  </a:solidFill>
                </a:rPr>
                <a:t>”</a:t>
              </a:r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17435" name="Line 28"/>
            <p:cNvSpPr>
              <a:spLocks noChangeShapeType="1"/>
            </p:cNvSpPr>
            <p:nvPr/>
          </p:nvSpPr>
          <p:spPr bwMode="auto">
            <a:xfrm>
              <a:off x="5181600" y="3810000"/>
              <a:ext cx="990600" cy="11430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6" name="Text Box 29"/>
            <p:cNvSpPr txBox="1">
              <a:spLocks noChangeArrowheads="1"/>
            </p:cNvSpPr>
            <p:nvPr/>
          </p:nvSpPr>
          <p:spPr bwMode="auto">
            <a:xfrm>
              <a:off x="6172200" y="4495800"/>
              <a:ext cx="1616075" cy="9525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rgbClr val="CC0000"/>
                  </a:solidFill>
                </a:rPr>
                <a:t>Activation of Crisis Management Team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080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458200" cy="1143000"/>
          </a:xfrm>
        </p:spPr>
        <p:txBody>
          <a:bodyPr/>
          <a:lstStyle/>
          <a:p>
            <a:r>
              <a:rPr lang="en-US" sz="4400" dirty="0">
                <a:latin typeface="Times New Roman" charset="0"/>
              </a:rPr>
              <a:t>AHRQ/Seven Pillars Project focus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Patient Safety first</a:t>
            </a:r>
          </a:p>
          <a:p>
            <a:r>
              <a:rPr lang="en-US" dirty="0">
                <a:latin typeface="Times New Roman" charset="0"/>
              </a:rPr>
              <a:t>Improved communication</a:t>
            </a:r>
          </a:p>
          <a:p>
            <a:r>
              <a:rPr lang="en-US" dirty="0">
                <a:latin typeface="Times New Roman" charset="0"/>
              </a:rPr>
              <a:t>Reduce preventable injuries</a:t>
            </a:r>
          </a:p>
          <a:p>
            <a:r>
              <a:rPr lang="en-US" dirty="0">
                <a:latin typeface="Times New Roman" charset="0"/>
              </a:rPr>
              <a:t>Compensate patients/families fairly and timely</a:t>
            </a:r>
          </a:p>
          <a:p>
            <a:r>
              <a:rPr lang="en-US" dirty="0">
                <a:latin typeface="Times New Roman" charset="0"/>
              </a:rPr>
              <a:t>Reduced medical malpractice liability</a:t>
            </a:r>
          </a:p>
        </p:txBody>
      </p:sp>
    </p:spTree>
    <p:extLst>
      <p:ext uri="{BB962C8B-B14F-4D97-AF65-F5344CB8AC3E}">
        <p14:creationId xmlns:p14="http://schemas.microsoft.com/office/powerpoint/2010/main" val="68017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Next steps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charset="0"/>
              </a:rPr>
              <a:t>Commitment: Leadership</a:t>
            </a:r>
          </a:p>
          <a:p>
            <a:pPr lvl="1"/>
            <a:r>
              <a:rPr lang="en-US" sz="2000" dirty="0">
                <a:latin typeface="Times New Roman" charset="0"/>
              </a:rPr>
              <a:t>Medical </a:t>
            </a:r>
            <a:r>
              <a:rPr lang="en-US" sz="2000" dirty="0" smtClean="0">
                <a:latin typeface="Times New Roman" charset="0"/>
              </a:rPr>
              <a:t>Center; Systems – Vanguard, Resurrection</a:t>
            </a:r>
            <a:endParaRPr lang="en-US" sz="2000" dirty="0">
              <a:latin typeface="Times New Roman" charset="0"/>
            </a:endParaRPr>
          </a:p>
          <a:p>
            <a:pPr lvl="1"/>
            <a:r>
              <a:rPr lang="en-US" sz="2000" dirty="0">
                <a:latin typeface="Times New Roman" charset="0"/>
              </a:rPr>
              <a:t>State Societies – IHA, </a:t>
            </a:r>
            <a:r>
              <a:rPr lang="en-US" sz="2000" dirty="0" smtClean="0">
                <a:latin typeface="Times New Roman" charset="0"/>
              </a:rPr>
              <a:t>ISMS, Chicago Medical Society</a:t>
            </a:r>
            <a:endParaRPr lang="en-US" sz="2000" dirty="0">
              <a:latin typeface="Times New Roman" charset="0"/>
            </a:endParaRPr>
          </a:p>
          <a:p>
            <a:pPr lvl="1"/>
            <a:r>
              <a:rPr lang="en-US" sz="2000" dirty="0">
                <a:latin typeface="Times New Roman" charset="0"/>
              </a:rPr>
              <a:t>Insurers </a:t>
            </a:r>
            <a:r>
              <a:rPr lang="en-US" sz="2000" dirty="0" smtClean="0">
                <a:latin typeface="Times New Roman" charset="0"/>
              </a:rPr>
              <a:t>– ISMIE, Zurich</a:t>
            </a:r>
            <a:endParaRPr lang="en-US" sz="2400" dirty="0">
              <a:latin typeface="Times New Roman" charset="0"/>
            </a:endParaRPr>
          </a:p>
          <a:p>
            <a:r>
              <a:rPr lang="en-US" sz="2400" b="1" u="sng" dirty="0">
                <a:solidFill>
                  <a:srgbClr val="990000"/>
                </a:solidFill>
                <a:latin typeface="Times New Roman" charset="0"/>
              </a:rPr>
              <a:t>Gap Analysis</a:t>
            </a:r>
          </a:p>
          <a:p>
            <a:r>
              <a:rPr lang="en-US" sz="2400" dirty="0">
                <a:latin typeface="Times New Roman" charset="0"/>
              </a:rPr>
              <a:t>Identify teams</a:t>
            </a:r>
          </a:p>
          <a:p>
            <a:r>
              <a:rPr lang="en-US" sz="2400" dirty="0">
                <a:latin typeface="Times New Roman" charset="0"/>
              </a:rPr>
              <a:t>Metrics</a:t>
            </a:r>
          </a:p>
          <a:p>
            <a:r>
              <a:rPr lang="en-US" sz="2400" dirty="0">
                <a:latin typeface="Times New Roman" charset="0"/>
              </a:rPr>
              <a:t>Timeline for implementation </a:t>
            </a:r>
          </a:p>
          <a:p>
            <a:r>
              <a:rPr lang="en-US" sz="2400" dirty="0">
                <a:latin typeface="Times New Roman" charset="0"/>
              </a:rPr>
              <a:t>Implement</a:t>
            </a:r>
          </a:p>
          <a:p>
            <a:r>
              <a:rPr lang="en-US" sz="2400" dirty="0">
                <a:latin typeface="Times New Roman" charset="0"/>
              </a:rPr>
              <a:t>Measurement</a:t>
            </a:r>
          </a:p>
          <a:p>
            <a:r>
              <a:rPr lang="en-US" sz="2400" b="1" u="sng" dirty="0" smtClean="0">
                <a:solidFill>
                  <a:schemeClr val="accent2"/>
                </a:solidFill>
                <a:latin typeface="Times New Roman" charset="0"/>
              </a:rPr>
              <a:t>Feedback with shared lessons learned</a:t>
            </a:r>
            <a:endParaRPr lang="en-US" b="1" u="sng" dirty="0">
              <a:solidFill>
                <a:schemeClr val="accent2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3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charset="0"/>
              </a:rPr>
              <a:t>Gap analysis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Times New Roman" charset="0"/>
              </a:rPr>
              <a:t>Organizational structure</a:t>
            </a:r>
          </a:p>
          <a:p>
            <a:r>
              <a:rPr lang="en-US" sz="2000" dirty="0">
                <a:latin typeface="Times New Roman" charset="0"/>
              </a:rPr>
              <a:t>By-</a:t>
            </a:r>
            <a:r>
              <a:rPr lang="en-US" sz="2000" dirty="0" smtClean="0">
                <a:latin typeface="Times New Roman" charset="0"/>
              </a:rPr>
              <a:t>laws</a:t>
            </a:r>
          </a:p>
          <a:p>
            <a:r>
              <a:rPr lang="en-US" sz="2000" b="1" u="sng" dirty="0" smtClean="0">
                <a:solidFill>
                  <a:srgbClr val="990000"/>
                </a:solidFill>
                <a:latin typeface="Times New Roman" charset="0"/>
              </a:rPr>
              <a:t>Current status of event reporting from all levels, including learners</a:t>
            </a:r>
            <a:endParaRPr lang="en-US" sz="2000" b="1" u="sng" dirty="0">
              <a:solidFill>
                <a:srgbClr val="990000"/>
              </a:solidFill>
              <a:latin typeface="Times New Roman" charset="0"/>
            </a:endParaRPr>
          </a:p>
          <a:p>
            <a:r>
              <a:rPr lang="en-US" sz="2000" b="1" u="sng" dirty="0">
                <a:solidFill>
                  <a:srgbClr val="990000"/>
                </a:solidFill>
                <a:latin typeface="Times New Roman" charset="0"/>
              </a:rPr>
              <a:t>Identify connection/coordination between safety, risk, quality, claims</a:t>
            </a:r>
          </a:p>
          <a:p>
            <a:r>
              <a:rPr lang="en-US" sz="2000" b="1" u="sng" dirty="0">
                <a:solidFill>
                  <a:srgbClr val="990000"/>
                </a:solidFill>
                <a:latin typeface="Times New Roman" charset="0"/>
              </a:rPr>
              <a:t>Degree of integration of physicians and other professionals in analysi</a:t>
            </a:r>
            <a:r>
              <a:rPr lang="en-US" sz="2000" u="sng" dirty="0">
                <a:solidFill>
                  <a:srgbClr val="990000"/>
                </a:solidFill>
                <a:latin typeface="Times New Roman" charset="0"/>
              </a:rPr>
              <a:t>s </a:t>
            </a:r>
            <a:r>
              <a:rPr lang="en-US" sz="2000" b="1" u="sng" dirty="0">
                <a:solidFill>
                  <a:srgbClr val="990000"/>
                </a:solidFill>
                <a:latin typeface="Times New Roman" charset="0"/>
              </a:rPr>
              <a:t>of harm events and input </a:t>
            </a:r>
            <a:r>
              <a:rPr lang="en-US" sz="2000" b="1" u="sng" dirty="0" smtClean="0">
                <a:solidFill>
                  <a:srgbClr val="990000"/>
                </a:solidFill>
                <a:latin typeface="Times New Roman" charset="0"/>
              </a:rPr>
              <a:t>into improvements</a:t>
            </a:r>
          </a:p>
          <a:p>
            <a:r>
              <a:rPr lang="en-US" sz="2000" b="1" u="sng" dirty="0" smtClean="0">
                <a:solidFill>
                  <a:srgbClr val="990000"/>
                </a:solidFill>
                <a:latin typeface="Times New Roman" charset="0"/>
              </a:rPr>
              <a:t>Current knowledge of PSOs and Patient Safety Evaluation Systems</a:t>
            </a:r>
            <a:endParaRPr lang="en-US" sz="2000" b="1" u="sng" dirty="0">
              <a:solidFill>
                <a:srgbClr val="990000"/>
              </a:solidFill>
              <a:latin typeface="Times New Roman" charset="0"/>
            </a:endParaRPr>
          </a:p>
          <a:p>
            <a:r>
              <a:rPr lang="en-US" sz="2000" dirty="0">
                <a:latin typeface="Times New Roman" charset="0"/>
              </a:rPr>
              <a:t>Review of training efforts around “disclosure”</a:t>
            </a:r>
          </a:p>
          <a:p>
            <a:r>
              <a:rPr lang="en-US" sz="2000" dirty="0">
                <a:latin typeface="Times New Roman" charset="0"/>
              </a:rPr>
              <a:t>Current status of “remedies” provided to patients/families</a:t>
            </a:r>
          </a:p>
          <a:p>
            <a:r>
              <a:rPr lang="en-US" sz="2000" dirty="0">
                <a:latin typeface="Times New Roman" charset="0"/>
              </a:rPr>
              <a:t>Status of support structure and services for those involved in harm or “near-harm” </a:t>
            </a:r>
            <a:r>
              <a:rPr lang="en-US" sz="2000" dirty="0" smtClean="0">
                <a:latin typeface="Times New Roman" charset="0"/>
              </a:rPr>
              <a:t>events</a:t>
            </a:r>
            <a:endParaRPr lang="en-US" sz="20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680275"/>
      </p:ext>
    </p:extLst>
  </p:cSld>
  <p:clrMapOvr>
    <a:masterClrMapping/>
  </p:clrMapOvr>
</p:sld>
</file>

<file path=ppt/theme/theme1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3824</TotalTime>
  <Words>821</Words>
  <Application>Microsoft Macintosh PowerPoint</Application>
  <PresentationFormat>On-screen Show (4:3)</PresentationFormat>
  <Paragraphs>181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Refined</vt:lpstr>
      <vt:lpstr>Collaborative Learning From Patient Safety:  Presentation From PSOs and International Patient Safety Culture</vt:lpstr>
      <vt:lpstr>Grant opportunity with PSO component</vt:lpstr>
      <vt:lpstr>The Seven Pillars:  Crossing the Patient Safety – Medical Liability Chasm  </vt:lpstr>
      <vt:lpstr>The Problem</vt:lpstr>
      <vt:lpstr>  One potential solution: A Comprehensive Response to Patient Incidents: The Seven Pillars.  McDonald et al Quality and Safety in Health Care, Jan 2010</vt:lpstr>
      <vt:lpstr> The Seven Pillars: A Comprehensive Approach to Adverse Patient Events</vt:lpstr>
      <vt:lpstr>AHRQ/Seven Pillars Project focus</vt:lpstr>
      <vt:lpstr>Next steps</vt:lpstr>
      <vt:lpstr>Gap analysis</vt:lpstr>
      <vt:lpstr>Gap Analysis Summary</vt:lpstr>
      <vt:lpstr>Fears</vt:lpstr>
      <vt:lpstr>One more benefit to PSOs Resident Duty Hours: Enhancing Sleep, Supervision and Safety</vt:lpstr>
      <vt:lpstr>Highlights of IOM report </vt:lpstr>
      <vt:lpstr>Highlights of IOM report </vt:lpstr>
      <vt:lpstr>Dealing with the fears:  the critical value of PSOs</vt:lpstr>
      <vt:lpstr> The Seven Pillars: A Comprehensive Approach to Adverse Patient Events Points of PSO Value</vt:lpstr>
      <vt:lpstr>PSO value </vt:lpstr>
      <vt:lpstr>Using PSO to allay fears</vt:lpstr>
      <vt:lpstr>The Seven Pillars and PSOs</vt:lpstr>
      <vt:lpstr>PSES value </vt:lpstr>
      <vt:lpstr>The Seven Pillars and PSOs</vt:lpstr>
      <vt:lpstr>The need for safe reporting of unsafe conditions</vt:lpstr>
      <vt:lpstr>Next steps</vt:lpstr>
      <vt:lpstr>Questions?</vt:lpstr>
    </vt:vector>
  </TitlesOfParts>
  <Company>TMCDPC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Patient is Not our Enemy”</dc:title>
  <dc:creator>Erin</dc:creator>
  <cp:lastModifiedBy>Vanessa Graham</cp:lastModifiedBy>
  <cp:revision>327</cp:revision>
  <dcterms:created xsi:type="dcterms:W3CDTF">2007-09-09T01:04:12Z</dcterms:created>
  <dcterms:modified xsi:type="dcterms:W3CDTF">2011-10-13T21:21:29Z</dcterms:modified>
</cp:coreProperties>
</file>