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81" r:id="rId2"/>
    <p:sldId id="282" r:id="rId3"/>
    <p:sldId id="283" r:id="rId4"/>
    <p:sldId id="288" r:id="rId5"/>
    <p:sldId id="286" r:id="rId6"/>
    <p:sldId id="284" r:id="rId7"/>
    <p:sldId id="261" r:id="rId8"/>
    <p:sldId id="260" r:id="rId9"/>
    <p:sldId id="301" r:id="rId10"/>
    <p:sldId id="302" r:id="rId11"/>
    <p:sldId id="289" r:id="rId12"/>
    <p:sldId id="291" r:id="rId13"/>
    <p:sldId id="312" r:id="rId14"/>
    <p:sldId id="295" r:id="rId15"/>
    <p:sldId id="303" r:id="rId16"/>
    <p:sldId id="304" r:id="rId17"/>
    <p:sldId id="293" r:id="rId18"/>
    <p:sldId id="294" r:id="rId19"/>
    <p:sldId id="311" r:id="rId20"/>
    <p:sldId id="305" r:id="rId21"/>
    <p:sldId id="306" r:id="rId22"/>
    <p:sldId id="300" r:id="rId23"/>
    <p:sldId id="307" r:id="rId24"/>
    <p:sldId id="297" r:id="rId25"/>
    <p:sldId id="292" r:id="rId26"/>
    <p:sldId id="308" r:id="rId27"/>
    <p:sldId id="309" r:id="rId28"/>
    <p:sldId id="310" r:id="rId29"/>
    <p:sldId id="313" r:id="rId30"/>
    <p:sldId id="314"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varScale="1">
        <p:scale>
          <a:sx n="130" d="100"/>
          <a:sy n="130" d="100"/>
        </p:scale>
        <p:origin x="-128" y="-104"/>
      </p:cViewPr>
      <p:guideLst>
        <p:guide orient="horz" pos="2160"/>
        <p:guide pos="2880"/>
      </p:guideLst>
    </p:cSldViewPr>
  </p:slideViewPr>
  <p:outlineViewPr>
    <p:cViewPr>
      <p:scale>
        <a:sx n="33" d="100"/>
        <a:sy n="33" d="100"/>
      </p:scale>
      <p:origin x="0" y="2896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mn-ea"/>
                <a:cs typeface="Arial"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7EB9B12-6094-4040-A33D-1F3CBCD20811}" type="datetimeFigureOut">
              <a:rPr lang="en-US"/>
              <a:pPr/>
              <a:t>10/20/11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mn-ea"/>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3163BAF-3FE1-0246-A054-2534E6118698}" type="slidenum">
              <a:rPr lang="en-US"/>
              <a:pPr/>
              <a:t>‹#›</a:t>
            </a:fld>
            <a:endParaRPr lang="en-US"/>
          </a:p>
        </p:txBody>
      </p:sp>
    </p:spTree>
    <p:extLst>
      <p:ext uri="{BB962C8B-B14F-4D97-AF65-F5344CB8AC3E}">
        <p14:creationId xmlns:p14="http://schemas.microsoft.com/office/powerpoint/2010/main" val="4198732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ea typeface="+mn-ea"/>
                <a:cs typeface="Arial" pitchFamily="34" charset="0"/>
              </a:defRPr>
            </a:lvl1pPr>
          </a:lstStyle>
          <a:p>
            <a:pPr>
              <a:defRPr/>
            </a:pPr>
            <a:endParaRPr lang="en-US"/>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ea typeface="+mn-ea"/>
                <a:cs typeface="Arial" pitchFamily="34" charset="0"/>
              </a:defRPr>
            </a:lvl1pPr>
          </a:lstStyle>
          <a:p>
            <a:pPr>
              <a:defRPr/>
            </a:pPr>
            <a:endParaRPr lang="en-US"/>
          </a:p>
        </p:txBody>
      </p:sp>
      <p:sp>
        <p:nvSpPr>
          <p:cNvPr id="3379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ea typeface="+mn-ea"/>
                <a:cs typeface="Arial" pitchFamily="34" charset="0"/>
              </a:defRPr>
            </a:lvl1pPr>
          </a:lstStyle>
          <a:p>
            <a:pPr>
              <a:defRPr/>
            </a:pPr>
            <a:endParaRPr lang="en-US"/>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546B414-807D-9946-90E8-F96F3210CDBC}" type="slidenum">
              <a:rPr lang="en-US"/>
              <a:pPr/>
              <a:t>‹#›</a:t>
            </a:fld>
            <a:endParaRPr lang="en-US"/>
          </a:p>
        </p:txBody>
      </p:sp>
    </p:spTree>
    <p:extLst>
      <p:ext uri="{BB962C8B-B14F-4D97-AF65-F5344CB8AC3E}">
        <p14:creationId xmlns:p14="http://schemas.microsoft.com/office/powerpoint/2010/main" val="1247279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Arial" charset="0"/>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Arial" charset="0"/>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Arial" charset="0"/>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Arial" charset="0"/>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Arial" charset="0"/>
              <a:cs typeface="Arial"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F82E3E65-CCED-5E4E-B9E8-FD9A5730B56F}" type="slidenum">
              <a:rPr lang="en-US"/>
              <a:pPr eaLnBrk="1" hangingPunct="1"/>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cs typeface="Arial" charset="0"/>
              </a:rPr>
              <a:t>Criteria for inclusion = </a:t>
            </a:r>
          </a:p>
          <a:p>
            <a:r>
              <a:rPr lang="en-US">
                <a:latin typeface="Arial" charset="0"/>
                <a:cs typeface="Arial" charset="0"/>
              </a:rPr>
              <a:t>If not enough info for rating QA, still can use to assess publication bias</a:t>
            </a: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AFA22E3D-F608-F349-B0F2-A7266CF39B4C}" type="slidenum">
              <a:rPr lang="en-US"/>
              <a:pPr eaLnBrk="1" hangingPunct="1"/>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cs typeface="Arial" charset="0"/>
              </a:rPr>
              <a:t>SO, it</a:t>
            </a:r>
            <a:r>
              <a:rPr lang="ja-JP" altLang="en-US">
                <a:latin typeface="Arial" charset="0"/>
                <a:cs typeface="Arial" charset="0"/>
              </a:rPr>
              <a:t>’</a:t>
            </a:r>
            <a:r>
              <a:rPr lang="en-US">
                <a:latin typeface="Arial" charset="0"/>
                <a:cs typeface="Arial" charset="0"/>
              </a:rPr>
              <a:t>s a big workload and we are not sure how useful its been</a:t>
            </a:r>
          </a:p>
          <a:p>
            <a:r>
              <a:rPr lang="en-US">
                <a:latin typeface="Arial" charset="0"/>
                <a:cs typeface="Arial" charset="0"/>
              </a:rPr>
              <a:t>So, we are doing a study to evaluate the usefulness of including FDA documents</a:t>
            </a:r>
          </a:p>
          <a:p>
            <a:endParaRPr lang="en-US">
              <a:latin typeface="Arial" charset="0"/>
              <a:cs typeface="Arial" charset="0"/>
            </a:endParaRPr>
          </a:p>
          <a:p>
            <a:r>
              <a:rPr lang="en-US">
                <a:latin typeface="Arial" charset="0"/>
                <a:cs typeface="Arial" charset="0"/>
              </a:rPr>
              <a:t>. Specifically, we wanted to identify the</a:t>
            </a:r>
          </a:p>
          <a:p>
            <a:endParaRPr lang="en-US">
              <a:latin typeface="Arial" charset="0"/>
              <a:cs typeface="Arial" charset="0"/>
            </a:endParaRPr>
          </a:p>
          <a:p>
            <a:r>
              <a:rPr lang="en-US">
                <a:latin typeface="Arial" charset="0"/>
                <a:cs typeface="Arial" charset="0"/>
              </a:rPr>
              <a:t>I have selected a few examples of from the 9 years we have been doing this to set the stage for discussion of the issues.</a:t>
            </a:r>
          </a:p>
          <a:p>
            <a:endParaRPr lang="en-US">
              <a:latin typeface="Arial" charset="0"/>
              <a:cs typeface="Arial" charset="0"/>
            </a:endParaRPr>
          </a:p>
          <a:p>
            <a:endParaRPr lang="en-US">
              <a:latin typeface="Arial" charset="0"/>
              <a:cs typeface="Arial"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2BF3C0A4-CEE6-5941-BC54-46F09ACE1F75}" type="slidenum">
              <a:rPr lang="en-US"/>
              <a:pPr eaLnBrk="1" hangingPunct="1"/>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cs typeface="Arial" charset="0"/>
              </a:rPr>
              <a:t>Eszopiclone vs zolpidem</a:t>
            </a:r>
          </a:p>
          <a:p>
            <a:r>
              <a:rPr lang="en-US">
                <a:latin typeface="Arial" charset="0"/>
                <a:cs typeface="Arial" charset="0"/>
              </a:rPr>
              <a:t>Both are examples of where there was no HTH trials in published evidence</a:t>
            </a:r>
          </a:p>
          <a:p>
            <a:r>
              <a:rPr lang="en-US">
                <a:latin typeface="Arial" charset="0"/>
                <a:cs typeface="Arial" charset="0"/>
              </a:rPr>
              <a:t>Easier to determine if unique trial in this case  (workload)</a:t>
            </a:r>
          </a:p>
          <a:p>
            <a:r>
              <a:rPr lang="en-US">
                <a:latin typeface="Arial" charset="0"/>
                <a:cs typeface="Arial" charset="0"/>
              </a:rPr>
              <a:t>SOE change: directness</a:t>
            </a:r>
          </a:p>
          <a:p>
            <a:endParaRPr lang="en-US">
              <a:latin typeface="Arial" charset="0"/>
              <a:cs typeface="Arial"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52279A01-0DB0-FB46-BF75-FEE9CC50B58C}" type="slidenum">
              <a:rPr lang="en-US"/>
              <a:pPr eaLnBrk="1" hangingPunct="1"/>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cs typeface="Arial" charset="0"/>
              </a:rPr>
              <a:t>Outcome reporting bias</a:t>
            </a:r>
          </a:p>
          <a:p>
            <a:r>
              <a:rPr lang="en-US" i="1">
                <a:latin typeface="Arial" charset="0"/>
                <a:cs typeface="Arial" charset="0"/>
              </a:rPr>
              <a:t>wake time after sleep onset (WASO). This is the total time that a person is awake between sleep onset and final waking. </a:t>
            </a:r>
            <a:endParaRPr lang="en-US">
              <a:latin typeface="Arial" charset="0"/>
              <a:cs typeface="Arial" charset="0"/>
            </a:endParaRPr>
          </a:p>
          <a:p>
            <a:endParaRPr lang="en-US">
              <a:latin typeface="Arial" charset="0"/>
              <a:cs typeface="Arial" charset="0"/>
            </a:endParaRP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900C5BA1-E1DF-BD43-B060-977C2F42CA73}" type="slidenum">
              <a:rPr lang="en-US"/>
              <a:pPr eaLnBrk="1" hangingPunct="1"/>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cs typeface="Arial" charset="0"/>
              </a:rPr>
              <a:t>Example of unpub studies differing from published studies</a:t>
            </a:r>
          </a:p>
          <a:p>
            <a:r>
              <a:rPr lang="en-US">
                <a:latin typeface="Arial" charset="0"/>
                <a:cs typeface="Arial" charset="0"/>
              </a:rPr>
              <a:t>SOE change = consistency</a:t>
            </a:r>
          </a:p>
          <a:p>
            <a:endParaRPr lang="en-US">
              <a:latin typeface="Arial" charset="0"/>
              <a:cs typeface="Arial" charset="0"/>
            </a:endParaRP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EFD9CC56-4AE1-D149-B913-84807DB2D7C9}" type="slidenum">
              <a:rPr lang="en-US"/>
              <a:pPr eaLnBrk="1" hangingPunct="1"/>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7" descr="title_ar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1187450" y="4473575"/>
            <a:ext cx="6856413" cy="784225"/>
          </a:xfrm>
        </p:spPr>
        <p:txBody>
          <a:bodyPr lIns="91440"/>
          <a:lstStyle>
            <a:lvl1pPr>
              <a:defRPr sz="4400"/>
            </a:lvl1pPr>
          </a:lstStyle>
          <a:p>
            <a:endParaRPr lang="en-US"/>
          </a:p>
        </p:txBody>
      </p:sp>
      <p:sp>
        <p:nvSpPr>
          <p:cNvPr id="4099" name="Rectangle 3"/>
          <p:cNvSpPr>
            <a:spLocks noGrp="1" noChangeArrowheads="1"/>
          </p:cNvSpPr>
          <p:nvPr>
            <p:ph type="subTitle" idx="1"/>
          </p:nvPr>
        </p:nvSpPr>
        <p:spPr>
          <a:xfrm>
            <a:off x="1209675" y="5148263"/>
            <a:ext cx="6856413" cy="457200"/>
          </a:xfrm>
        </p:spPr>
        <p:txBody>
          <a:bodyPr wrap="none"/>
          <a:lstStyle>
            <a:lvl1pPr marL="0" indent="0">
              <a:lnSpc>
                <a:spcPts val="3200"/>
              </a:lnSpc>
              <a:spcBef>
                <a:spcPct val="0"/>
              </a:spcBef>
              <a:buFontTx/>
              <a:buNone/>
              <a:defRPr sz="3000">
                <a:solidFill>
                  <a:schemeClr val="bg1"/>
                </a:solidFill>
              </a:defRPr>
            </a:lvl1pPr>
          </a:lstStyle>
          <a:p>
            <a:endParaRPr lang="en-US"/>
          </a:p>
        </p:txBody>
      </p:sp>
    </p:spTree>
    <p:extLst>
      <p:ext uri="{BB962C8B-B14F-4D97-AF65-F5344CB8AC3E}">
        <p14:creationId xmlns:p14="http://schemas.microsoft.com/office/powerpoint/2010/main" val="448065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7EFE4EDA-B383-A14D-9B9E-F930DD9D0879}" type="slidenum">
              <a:rPr lang="en-US"/>
              <a:pPr/>
              <a:t>‹#›</a:t>
            </a:fld>
            <a:endParaRPr lang="en-US"/>
          </a:p>
        </p:txBody>
      </p:sp>
    </p:spTree>
    <p:extLst>
      <p:ext uri="{BB962C8B-B14F-4D97-AF65-F5344CB8AC3E}">
        <p14:creationId xmlns:p14="http://schemas.microsoft.com/office/powerpoint/2010/main" val="664908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4000" y="150813"/>
            <a:ext cx="2057400" cy="5975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28625" y="150813"/>
            <a:ext cx="6022975" cy="5975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4ECFC9B3-C4DE-B84D-B2F1-73D7B401052D}" type="slidenum">
              <a:rPr lang="en-US"/>
              <a:pPr/>
              <a:t>‹#›</a:t>
            </a:fld>
            <a:endParaRPr lang="en-US"/>
          </a:p>
        </p:txBody>
      </p:sp>
    </p:spTree>
    <p:extLst>
      <p:ext uri="{BB962C8B-B14F-4D97-AF65-F5344CB8AC3E}">
        <p14:creationId xmlns:p14="http://schemas.microsoft.com/office/powerpoint/2010/main" val="2760602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C85F8D94-C12F-7B4A-911D-E0FB1EF31EEF}" type="slidenum">
              <a:rPr lang="en-US"/>
              <a:pPr/>
              <a:t>‹#›</a:t>
            </a:fld>
            <a:endParaRPr lang="en-US"/>
          </a:p>
        </p:txBody>
      </p:sp>
    </p:spTree>
    <p:extLst>
      <p:ext uri="{BB962C8B-B14F-4D97-AF65-F5344CB8AC3E}">
        <p14:creationId xmlns:p14="http://schemas.microsoft.com/office/powerpoint/2010/main" val="632321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73912A54-B8F2-3A4C-BFD1-B05C91D72390}" type="slidenum">
              <a:rPr lang="en-US"/>
              <a:pPr/>
              <a:t>‹#›</a:t>
            </a:fld>
            <a:endParaRPr lang="en-US"/>
          </a:p>
        </p:txBody>
      </p:sp>
    </p:spTree>
    <p:extLst>
      <p:ext uri="{BB962C8B-B14F-4D97-AF65-F5344CB8AC3E}">
        <p14:creationId xmlns:p14="http://schemas.microsoft.com/office/powerpoint/2010/main" val="4247086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28625"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fld id="{F96403A3-E0B2-9949-A7F1-F1EF67EDA32A}" type="slidenum">
              <a:rPr lang="en-US"/>
              <a:pPr/>
              <a:t>‹#›</a:t>
            </a:fld>
            <a:endParaRPr lang="en-US"/>
          </a:p>
        </p:txBody>
      </p:sp>
    </p:spTree>
    <p:extLst>
      <p:ext uri="{BB962C8B-B14F-4D97-AF65-F5344CB8AC3E}">
        <p14:creationId xmlns:p14="http://schemas.microsoft.com/office/powerpoint/2010/main" val="9379346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fld id="{13E5F4C7-32F3-3044-8858-0DA647C43B03}" type="slidenum">
              <a:rPr lang="en-US"/>
              <a:pPr/>
              <a:t>‹#›</a:t>
            </a:fld>
            <a:endParaRPr lang="en-US"/>
          </a:p>
        </p:txBody>
      </p:sp>
    </p:spTree>
    <p:extLst>
      <p:ext uri="{BB962C8B-B14F-4D97-AF65-F5344CB8AC3E}">
        <p14:creationId xmlns:p14="http://schemas.microsoft.com/office/powerpoint/2010/main" val="2721793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fld id="{28C77E08-9F8C-D546-88AA-C60388BFC957}" type="slidenum">
              <a:rPr lang="en-US"/>
              <a:pPr/>
              <a:t>‹#›</a:t>
            </a:fld>
            <a:endParaRPr lang="en-US"/>
          </a:p>
        </p:txBody>
      </p:sp>
    </p:spTree>
    <p:extLst>
      <p:ext uri="{BB962C8B-B14F-4D97-AF65-F5344CB8AC3E}">
        <p14:creationId xmlns:p14="http://schemas.microsoft.com/office/powerpoint/2010/main" val="2330601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fld id="{D47238DB-AE9C-4C47-8DD5-0B36707163B5}" type="slidenum">
              <a:rPr lang="en-US"/>
              <a:pPr/>
              <a:t>‹#›</a:t>
            </a:fld>
            <a:endParaRPr lang="en-US"/>
          </a:p>
        </p:txBody>
      </p:sp>
    </p:spTree>
    <p:extLst>
      <p:ext uri="{BB962C8B-B14F-4D97-AF65-F5344CB8AC3E}">
        <p14:creationId xmlns:p14="http://schemas.microsoft.com/office/powerpoint/2010/main" val="3920797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fld id="{EF4FE5CC-FF88-5E4A-9E96-7093DE15AA41}" type="slidenum">
              <a:rPr lang="en-US"/>
              <a:pPr/>
              <a:t>‹#›</a:t>
            </a:fld>
            <a:endParaRPr lang="en-US"/>
          </a:p>
        </p:txBody>
      </p:sp>
    </p:spTree>
    <p:extLst>
      <p:ext uri="{BB962C8B-B14F-4D97-AF65-F5344CB8AC3E}">
        <p14:creationId xmlns:p14="http://schemas.microsoft.com/office/powerpoint/2010/main" val="3430288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fld id="{03A963FE-C250-6C47-88FA-8C6702B3A190}" type="slidenum">
              <a:rPr lang="en-US"/>
              <a:pPr/>
              <a:t>‹#›</a:t>
            </a:fld>
            <a:endParaRPr lang="en-US"/>
          </a:p>
        </p:txBody>
      </p:sp>
    </p:spTree>
    <p:extLst>
      <p:ext uri="{BB962C8B-B14F-4D97-AF65-F5344CB8AC3E}">
        <p14:creationId xmlns:p14="http://schemas.microsoft.com/office/powerpoint/2010/main" val="27671302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2" descr="text_white_art"/>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31800" y="150813"/>
            <a:ext cx="8229600"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none" lIns="0" tIns="45720" rIns="91440" bIns="45720" numCol="1" anchor="t"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428625" y="1828800"/>
            <a:ext cx="82296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428625" y="6270625"/>
            <a:ext cx="3609975" cy="47625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defRPr sz="900">
                <a:solidFill>
                  <a:srgbClr val="4D4D4D"/>
                </a:solidFill>
                <a:latin typeface="Arial" pitchFamily="34" charset="0"/>
                <a:ea typeface="+mn-ea"/>
                <a:cs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4195763" y="6270625"/>
            <a:ext cx="752475" cy="47625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ctr">
              <a:defRPr sz="1400">
                <a:solidFill>
                  <a:srgbClr val="4D4D4D"/>
                </a:solidFill>
              </a:defRPr>
            </a:lvl1pPr>
          </a:lstStyle>
          <a:p>
            <a:fld id="{1F415D7E-512F-684C-8CC4-FFA954504D6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xStyles>
    <p:titleStyle>
      <a:lvl1pPr algn="l" rtl="0" eaLnBrk="0" fontAlgn="base" hangingPunct="0">
        <a:spcBef>
          <a:spcPct val="0"/>
        </a:spcBef>
        <a:spcAft>
          <a:spcPct val="0"/>
        </a:spcAft>
        <a:defRPr sz="3000" b="1">
          <a:solidFill>
            <a:schemeClr val="bg1"/>
          </a:solidFill>
          <a:latin typeface="+mj-lt"/>
          <a:ea typeface="ＭＳ Ｐゴシック" charset="0"/>
          <a:cs typeface="+mj-cs"/>
        </a:defRPr>
      </a:lvl1pPr>
      <a:lvl2pPr algn="l" rtl="0" eaLnBrk="0" fontAlgn="base" hangingPunct="0">
        <a:spcBef>
          <a:spcPct val="0"/>
        </a:spcBef>
        <a:spcAft>
          <a:spcPct val="0"/>
        </a:spcAft>
        <a:defRPr sz="3000" b="1">
          <a:solidFill>
            <a:schemeClr val="bg1"/>
          </a:solidFill>
          <a:latin typeface="Arial" pitchFamily="34" charset="0"/>
          <a:ea typeface="ＭＳ Ｐゴシック" charset="0"/>
          <a:cs typeface="Arial" pitchFamily="34" charset="0"/>
        </a:defRPr>
      </a:lvl2pPr>
      <a:lvl3pPr algn="l" rtl="0" eaLnBrk="0" fontAlgn="base" hangingPunct="0">
        <a:spcBef>
          <a:spcPct val="0"/>
        </a:spcBef>
        <a:spcAft>
          <a:spcPct val="0"/>
        </a:spcAft>
        <a:defRPr sz="3000" b="1">
          <a:solidFill>
            <a:schemeClr val="bg1"/>
          </a:solidFill>
          <a:latin typeface="Arial" pitchFamily="34" charset="0"/>
          <a:ea typeface="ＭＳ Ｐゴシック" charset="0"/>
          <a:cs typeface="Arial" pitchFamily="34" charset="0"/>
        </a:defRPr>
      </a:lvl3pPr>
      <a:lvl4pPr algn="l" rtl="0" eaLnBrk="0" fontAlgn="base" hangingPunct="0">
        <a:spcBef>
          <a:spcPct val="0"/>
        </a:spcBef>
        <a:spcAft>
          <a:spcPct val="0"/>
        </a:spcAft>
        <a:defRPr sz="3000" b="1">
          <a:solidFill>
            <a:schemeClr val="bg1"/>
          </a:solidFill>
          <a:latin typeface="Arial" pitchFamily="34" charset="0"/>
          <a:ea typeface="ＭＳ Ｐゴシック" charset="0"/>
          <a:cs typeface="Arial" pitchFamily="34" charset="0"/>
        </a:defRPr>
      </a:lvl4pPr>
      <a:lvl5pPr algn="l" rtl="0" eaLnBrk="0" fontAlgn="base" hangingPunct="0">
        <a:spcBef>
          <a:spcPct val="0"/>
        </a:spcBef>
        <a:spcAft>
          <a:spcPct val="0"/>
        </a:spcAft>
        <a:defRPr sz="3000" b="1">
          <a:solidFill>
            <a:schemeClr val="bg1"/>
          </a:solidFill>
          <a:latin typeface="Arial" pitchFamily="34" charset="0"/>
          <a:ea typeface="ＭＳ Ｐゴシック" charset="0"/>
          <a:cs typeface="Arial" pitchFamily="34" charset="0"/>
        </a:defRPr>
      </a:lvl5pPr>
      <a:lvl6pPr marL="457200" algn="l" rtl="0" fontAlgn="base">
        <a:spcBef>
          <a:spcPct val="0"/>
        </a:spcBef>
        <a:spcAft>
          <a:spcPct val="0"/>
        </a:spcAft>
        <a:defRPr sz="3000" b="1">
          <a:solidFill>
            <a:schemeClr val="bg1"/>
          </a:solidFill>
          <a:latin typeface="Arial" pitchFamily="34" charset="0"/>
          <a:cs typeface="Arial" pitchFamily="34" charset="0"/>
        </a:defRPr>
      </a:lvl6pPr>
      <a:lvl7pPr marL="914400" algn="l" rtl="0" fontAlgn="base">
        <a:spcBef>
          <a:spcPct val="0"/>
        </a:spcBef>
        <a:spcAft>
          <a:spcPct val="0"/>
        </a:spcAft>
        <a:defRPr sz="3000" b="1">
          <a:solidFill>
            <a:schemeClr val="bg1"/>
          </a:solidFill>
          <a:latin typeface="Arial" pitchFamily="34" charset="0"/>
          <a:cs typeface="Arial" pitchFamily="34" charset="0"/>
        </a:defRPr>
      </a:lvl7pPr>
      <a:lvl8pPr marL="1371600" algn="l" rtl="0" fontAlgn="base">
        <a:spcBef>
          <a:spcPct val="0"/>
        </a:spcBef>
        <a:spcAft>
          <a:spcPct val="0"/>
        </a:spcAft>
        <a:defRPr sz="3000" b="1">
          <a:solidFill>
            <a:schemeClr val="bg1"/>
          </a:solidFill>
          <a:latin typeface="Arial" pitchFamily="34" charset="0"/>
          <a:cs typeface="Arial" pitchFamily="34" charset="0"/>
        </a:defRPr>
      </a:lvl8pPr>
      <a:lvl9pPr marL="1828800" algn="l" rtl="0" fontAlgn="base">
        <a:spcBef>
          <a:spcPct val="0"/>
        </a:spcBef>
        <a:spcAft>
          <a:spcPct val="0"/>
        </a:spcAft>
        <a:defRPr sz="3000" b="1">
          <a:solidFill>
            <a:schemeClr val="bg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rgbClr val="4D4D4D"/>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rgbClr val="4D4D4D"/>
          </a:solidFill>
          <a:latin typeface="+mn-lt"/>
          <a:ea typeface="Arial" charset="0"/>
          <a:cs typeface="+mn-cs"/>
        </a:defRPr>
      </a:lvl2pPr>
      <a:lvl3pPr marL="1143000" indent="-228600" algn="l" rtl="0" eaLnBrk="0" fontAlgn="base" hangingPunct="0">
        <a:spcBef>
          <a:spcPct val="20000"/>
        </a:spcBef>
        <a:spcAft>
          <a:spcPct val="0"/>
        </a:spcAft>
        <a:buChar char="•"/>
        <a:defRPr sz="2400">
          <a:solidFill>
            <a:srgbClr val="4D4D4D"/>
          </a:solidFill>
          <a:latin typeface="+mn-lt"/>
          <a:ea typeface="Arial" charset="0"/>
          <a:cs typeface="+mn-cs"/>
        </a:defRPr>
      </a:lvl3pPr>
      <a:lvl4pPr marL="1600200" indent="-228600" algn="l" rtl="0" eaLnBrk="0" fontAlgn="base" hangingPunct="0">
        <a:spcBef>
          <a:spcPct val="20000"/>
        </a:spcBef>
        <a:spcAft>
          <a:spcPct val="0"/>
        </a:spcAft>
        <a:buChar char="–"/>
        <a:defRPr sz="2000">
          <a:solidFill>
            <a:srgbClr val="4D4D4D"/>
          </a:solidFill>
          <a:latin typeface="+mn-lt"/>
          <a:ea typeface="Arial" charset="0"/>
          <a:cs typeface="+mn-cs"/>
        </a:defRPr>
      </a:lvl4pPr>
      <a:lvl5pPr marL="2057400" indent="-228600" algn="l" rtl="0" eaLnBrk="0" fontAlgn="base" hangingPunct="0">
        <a:spcBef>
          <a:spcPct val="20000"/>
        </a:spcBef>
        <a:spcAft>
          <a:spcPct val="0"/>
        </a:spcAft>
        <a:buChar char="»"/>
        <a:defRPr sz="2000">
          <a:solidFill>
            <a:srgbClr val="4D4D4D"/>
          </a:solidFill>
          <a:latin typeface="+mn-lt"/>
          <a:ea typeface="Arial" charset="0"/>
          <a:cs typeface="+mn-cs"/>
        </a:defRPr>
      </a:lvl5pPr>
      <a:lvl6pPr marL="2514600" indent="-228600" algn="l" rtl="0" fontAlgn="base">
        <a:spcBef>
          <a:spcPct val="20000"/>
        </a:spcBef>
        <a:spcAft>
          <a:spcPct val="0"/>
        </a:spcAft>
        <a:buChar char="»"/>
        <a:defRPr sz="2000">
          <a:solidFill>
            <a:srgbClr val="4D4D4D"/>
          </a:solidFill>
          <a:latin typeface="+mn-lt"/>
          <a:cs typeface="+mn-cs"/>
        </a:defRPr>
      </a:lvl6pPr>
      <a:lvl7pPr marL="2971800" indent="-228600" algn="l" rtl="0" fontAlgn="base">
        <a:spcBef>
          <a:spcPct val="20000"/>
        </a:spcBef>
        <a:spcAft>
          <a:spcPct val="0"/>
        </a:spcAft>
        <a:buChar char="»"/>
        <a:defRPr sz="2000">
          <a:solidFill>
            <a:srgbClr val="4D4D4D"/>
          </a:solidFill>
          <a:latin typeface="+mn-lt"/>
          <a:cs typeface="+mn-cs"/>
        </a:defRPr>
      </a:lvl7pPr>
      <a:lvl8pPr marL="3429000" indent="-228600" algn="l" rtl="0" fontAlgn="base">
        <a:spcBef>
          <a:spcPct val="20000"/>
        </a:spcBef>
        <a:spcAft>
          <a:spcPct val="0"/>
        </a:spcAft>
        <a:buChar char="»"/>
        <a:defRPr sz="2000">
          <a:solidFill>
            <a:srgbClr val="4D4D4D"/>
          </a:solidFill>
          <a:latin typeface="+mn-lt"/>
          <a:cs typeface="+mn-cs"/>
        </a:defRPr>
      </a:lvl8pPr>
      <a:lvl9pPr marL="3886200" indent="-228600" algn="l" rtl="0" fontAlgn="base">
        <a:spcBef>
          <a:spcPct val="20000"/>
        </a:spcBef>
        <a:spcAft>
          <a:spcPct val="0"/>
        </a:spcAft>
        <a:buChar char="»"/>
        <a:defRPr sz="2000">
          <a:solidFill>
            <a:srgbClr val="4D4D4D"/>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Grp="1" noChangeArrowheads="1"/>
          </p:cNvSpPr>
          <p:nvPr>
            <p:ph type="ctrTitle"/>
          </p:nvPr>
        </p:nvSpPr>
        <p:spPr>
          <a:xfrm>
            <a:off x="495300" y="4775200"/>
            <a:ext cx="8445500" cy="1727200"/>
          </a:xfrm>
        </p:spPr>
        <p:txBody>
          <a:bodyPr wrap="square" anchor="ctr">
            <a:normAutofit fontScale="90000"/>
          </a:bodyPr>
          <a:lstStyle/>
          <a:p>
            <a:r>
              <a:rPr lang="en-US" sz="2800" i="1" dirty="0">
                <a:latin typeface="Arial" charset="0"/>
                <a:cs typeface="Arial" charset="0"/>
              </a:rPr>
              <a:t/>
            </a:r>
            <a:br>
              <a:rPr lang="en-US" sz="2800" i="1" dirty="0">
                <a:latin typeface="Arial" charset="0"/>
                <a:cs typeface="Arial" charset="0"/>
              </a:rPr>
            </a:br>
            <a:r>
              <a:rPr lang="en-US" sz="4000" i="1" dirty="0">
                <a:latin typeface="Arial" charset="0"/>
                <a:cs typeface="Arial" charset="0"/>
              </a:rPr>
              <a:t>Searching Grey Literature: Is the Effort Worth the Yield?</a:t>
            </a:r>
            <a:r>
              <a:rPr lang="en-US" sz="3200" i="1" dirty="0">
                <a:latin typeface="Arial" charset="0"/>
                <a:cs typeface="Arial" charset="0"/>
              </a:rPr>
              <a:t/>
            </a:r>
            <a:br>
              <a:rPr lang="en-US" sz="3200" i="1" dirty="0">
                <a:latin typeface="Arial" charset="0"/>
                <a:cs typeface="Arial" charset="0"/>
              </a:rPr>
            </a:br>
            <a:r>
              <a:rPr lang="en-US" sz="2800" i="1" dirty="0">
                <a:latin typeface="Arial" charset="0"/>
                <a:cs typeface="Arial" charset="0"/>
              </a:rPr>
              <a:t>AHRQ Annual Meeting  Track C, Session 105 </a:t>
            </a:r>
            <a:br>
              <a:rPr lang="en-US" sz="2800" i="1" dirty="0">
                <a:latin typeface="Arial" charset="0"/>
                <a:cs typeface="Arial" charset="0"/>
              </a:rPr>
            </a:br>
            <a:r>
              <a:rPr lang="en-US" sz="2800" i="1" dirty="0">
                <a:latin typeface="Arial" charset="0"/>
                <a:cs typeface="Arial" charset="0"/>
              </a:rPr>
              <a:t>Methods for Synthesizing Evidence</a:t>
            </a:r>
            <a:r>
              <a:rPr lang="en-US" sz="3600" dirty="0">
                <a:latin typeface="Arial" charset="0"/>
                <a:cs typeface="Arial" charset="0"/>
              </a:rPr>
              <a:t/>
            </a:r>
            <a:br>
              <a:rPr lang="en-US" sz="3600" dirty="0">
                <a:latin typeface="Arial" charset="0"/>
                <a:cs typeface="Arial" charset="0"/>
              </a:rPr>
            </a:br>
            <a:endParaRPr lang="en-US" sz="3600" dirty="0">
              <a:latin typeface="Arial" charset="0"/>
              <a:cs typeface="Arial" charset="0"/>
            </a:endParaRPr>
          </a:p>
        </p:txBody>
      </p:sp>
      <p:sp>
        <p:nvSpPr>
          <p:cNvPr id="3075" name="Rectangle 3"/>
          <p:cNvSpPr>
            <a:spLocks noGrp="1" noChangeArrowheads="1"/>
          </p:cNvSpPr>
          <p:nvPr>
            <p:ph type="subTitle" idx="1"/>
          </p:nvPr>
        </p:nvSpPr>
        <p:spPr>
          <a:xfrm>
            <a:off x="4292600" y="2262188"/>
            <a:ext cx="4551363" cy="747712"/>
          </a:xfrm>
        </p:spPr>
        <p:txBody>
          <a:bodyPr/>
          <a:lstStyle/>
          <a:p>
            <a:pPr>
              <a:lnSpc>
                <a:spcPct val="80000"/>
              </a:lnSpc>
            </a:pPr>
            <a:r>
              <a:rPr lang="en-US" sz="2600" dirty="0">
                <a:solidFill>
                  <a:srgbClr val="000099"/>
                </a:solidFill>
                <a:latin typeface="Arial" charset="0"/>
                <a:cs typeface="Arial" charset="0"/>
              </a:rPr>
              <a:t>Marian </a:t>
            </a:r>
            <a:r>
              <a:rPr lang="en-US" sz="2600" dirty="0" err="1">
                <a:solidFill>
                  <a:srgbClr val="000099"/>
                </a:solidFill>
                <a:latin typeface="Arial" charset="0"/>
                <a:cs typeface="Arial" charset="0"/>
              </a:rPr>
              <a:t>McDonagh</a:t>
            </a:r>
            <a:r>
              <a:rPr lang="en-US" sz="2600" dirty="0">
                <a:solidFill>
                  <a:srgbClr val="000099"/>
                </a:solidFill>
                <a:latin typeface="Arial" charset="0"/>
                <a:cs typeface="Arial" charset="0"/>
              </a:rPr>
              <a:t>, </a:t>
            </a:r>
            <a:r>
              <a:rPr lang="en-US" sz="2600" dirty="0" err="1">
                <a:solidFill>
                  <a:srgbClr val="000099"/>
                </a:solidFill>
                <a:latin typeface="Arial" charset="0"/>
                <a:cs typeface="Arial" charset="0"/>
              </a:rPr>
              <a:t>PharmD</a:t>
            </a:r>
            <a:endParaRPr lang="en-US" sz="2600" dirty="0">
              <a:solidFill>
                <a:srgbClr val="000099"/>
              </a:solidFill>
              <a:latin typeface="Arial" charset="0"/>
              <a:cs typeface="Arial" charset="0"/>
            </a:endParaRPr>
          </a:p>
          <a:p>
            <a:pPr>
              <a:lnSpc>
                <a:spcPct val="80000"/>
              </a:lnSpc>
            </a:pPr>
            <a:r>
              <a:rPr lang="en-US" sz="2600" dirty="0">
                <a:solidFill>
                  <a:srgbClr val="000099"/>
                </a:solidFill>
                <a:latin typeface="Arial" charset="0"/>
                <a:cs typeface="Arial" charset="0"/>
              </a:rPr>
              <a:t>Evidence-based Practice Center</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z="4000">
                <a:latin typeface="Arial" charset="0"/>
                <a:cs typeface="Arial" charset="0"/>
              </a:rPr>
              <a:t>Workload?</a:t>
            </a:r>
          </a:p>
        </p:txBody>
      </p:sp>
      <p:sp>
        <p:nvSpPr>
          <p:cNvPr id="3" name="Content Placeholder 2"/>
          <p:cNvSpPr>
            <a:spLocks noGrp="1"/>
          </p:cNvSpPr>
          <p:nvPr>
            <p:ph idx="1"/>
          </p:nvPr>
        </p:nvSpPr>
        <p:spPr>
          <a:xfrm>
            <a:off x="381000" y="1600200"/>
            <a:ext cx="8534400" cy="4297363"/>
          </a:xfrm>
        </p:spPr>
        <p:txBody>
          <a:bodyPr/>
          <a:lstStyle/>
          <a:p>
            <a:pPr>
              <a:defRPr/>
            </a:pPr>
            <a:r>
              <a:rPr lang="en-US" dirty="0" smtClean="0">
                <a:solidFill>
                  <a:schemeClr val="tx1"/>
                </a:solidFill>
                <a:ea typeface="+mn-ea"/>
              </a:rPr>
              <a:t>Number of documents reviewed varies</a:t>
            </a:r>
          </a:p>
          <a:p>
            <a:pPr marL="742950" lvl="2" indent="-342900">
              <a:defRPr/>
            </a:pPr>
            <a:r>
              <a:rPr lang="en-US" dirty="0" smtClean="0">
                <a:solidFill>
                  <a:schemeClr val="tx1"/>
                </a:solidFill>
              </a:rPr>
              <a:t>Range 0 to 9 FDA documents per report (mean 1.5)</a:t>
            </a:r>
          </a:p>
          <a:p>
            <a:pPr>
              <a:defRPr/>
            </a:pPr>
            <a:r>
              <a:rPr lang="en-US" dirty="0" smtClean="0">
                <a:solidFill>
                  <a:schemeClr val="tx1"/>
                </a:solidFill>
                <a:ea typeface="+mn-ea"/>
              </a:rPr>
              <a:t>Document Size and Organization Issues</a:t>
            </a:r>
          </a:p>
          <a:p>
            <a:pPr lvl="2">
              <a:defRPr/>
            </a:pPr>
            <a:r>
              <a:rPr lang="en-US" dirty="0" smtClean="0">
                <a:solidFill>
                  <a:schemeClr val="tx1"/>
                </a:solidFill>
              </a:rPr>
              <a:t>Several hundred pages each</a:t>
            </a:r>
          </a:p>
          <a:p>
            <a:pPr lvl="2">
              <a:defRPr/>
            </a:pPr>
            <a:r>
              <a:rPr lang="en-US" dirty="0" smtClean="0">
                <a:solidFill>
                  <a:schemeClr val="tx1"/>
                </a:solidFill>
              </a:rPr>
              <a:t>Organization varies</a:t>
            </a:r>
          </a:p>
          <a:p>
            <a:pPr lvl="2">
              <a:defRPr/>
            </a:pPr>
            <a:r>
              <a:rPr lang="en-US" dirty="0" smtClean="0">
                <a:solidFill>
                  <a:schemeClr val="tx1"/>
                </a:solidFill>
              </a:rPr>
              <a:t>Historically </a:t>
            </a:r>
            <a:r>
              <a:rPr lang="en-US" dirty="0" err="1" smtClean="0">
                <a:solidFill>
                  <a:schemeClr val="tx1"/>
                </a:solidFill>
              </a:rPr>
              <a:t>pdfs</a:t>
            </a:r>
            <a:r>
              <a:rPr lang="en-US" dirty="0" smtClean="0">
                <a:solidFill>
                  <a:schemeClr val="tx1"/>
                </a:solidFill>
              </a:rPr>
              <a:t> of scanned originals</a:t>
            </a:r>
          </a:p>
          <a:p>
            <a:pPr>
              <a:defRPr/>
            </a:pPr>
            <a:r>
              <a:rPr lang="en-US" dirty="0" smtClean="0">
                <a:solidFill>
                  <a:schemeClr val="tx1"/>
                </a:solidFill>
                <a:ea typeface="+mn-ea"/>
              </a:rPr>
              <a:t>Matching published and unpublished studies</a:t>
            </a:r>
          </a:p>
          <a:p>
            <a:pPr lvl="2">
              <a:defRPr/>
            </a:pPr>
            <a:r>
              <a:rPr lang="en-US" dirty="0" smtClean="0">
                <a:solidFill>
                  <a:schemeClr val="tx1"/>
                </a:solidFill>
              </a:rPr>
              <a:t>Review after electronic searching and selection</a:t>
            </a:r>
          </a:p>
          <a:p>
            <a:pPr>
              <a:defRPr/>
            </a:pPr>
            <a:r>
              <a:rPr lang="en-US" dirty="0" smtClean="0">
                <a:solidFill>
                  <a:schemeClr val="tx1"/>
                </a:solidFill>
                <a:ea typeface="+mn-ea"/>
              </a:rPr>
              <a:t>Dual review: eligibility, quality, abstraction</a:t>
            </a:r>
          </a:p>
          <a:p>
            <a:pPr>
              <a:buFontTx/>
              <a:buNone/>
              <a:defRPr/>
            </a:pPr>
            <a:endParaRPr lang="en-US" dirty="0">
              <a:solidFill>
                <a:schemeClr val="tx1"/>
              </a:solidFill>
              <a:ea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3600" dirty="0">
                <a:latin typeface="Arial" charset="0"/>
                <a:cs typeface="Arial" charset="0"/>
              </a:rPr>
              <a:t>DERP Studying Experience with </a:t>
            </a:r>
            <a:br>
              <a:rPr lang="en-US" sz="3600" dirty="0">
                <a:latin typeface="Arial" charset="0"/>
                <a:cs typeface="Arial" charset="0"/>
              </a:rPr>
            </a:br>
            <a:r>
              <a:rPr lang="en-US" sz="3600" dirty="0">
                <a:latin typeface="Arial" charset="0"/>
                <a:cs typeface="Arial" charset="0"/>
              </a:rPr>
              <a:t>FDA Documents</a:t>
            </a:r>
            <a:endParaRPr lang="en-US" sz="3200" dirty="0">
              <a:latin typeface="Arial" charset="0"/>
              <a:cs typeface="Arial" charset="0"/>
            </a:endParaRPr>
          </a:p>
        </p:txBody>
      </p:sp>
      <p:sp>
        <p:nvSpPr>
          <p:cNvPr id="12291" name="Content Placeholder 2"/>
          <p:cNvSpPr>
            <a:spLocks noGrp="1"/>
          </p:cNvSpPr>
          <p:nvPr>
            <p:ph idx="1"/>
          </p:nvPr>
        </p:nvSpPr>
        <p:spPr>
          <a:xfrm>
            <a:off x="457200" y="1600200"/>
            <a:ext cx="8229600" cy="4297363"/>
          </a:xfrm>
        </p:spPr>
        <p:txBody>
          <a:bodyPr/>
          <a:lstStyle/>
          <a:p>
            <a:pPr marL="342900" lvl="1" indent="-342900">
              <a:buFontTx/>
              <a:buChar char="•"/>
              <a:defRPr/>
            </a:pPr>
            <a:r>
              <a:rPr lang="en-US" sz="3200" kern="1200" dirty="0" smtClean="0">
                <a:solidFill>
                  <a:schemeClr val="tx1"/>
                </a:solidFill>
              </a:rPr>
              <a:t>We are analyzing DERP reports for</a:t>
            </a:r>
          </a:p>
          <a:p>
            <a:pPr marL="742950" lvl="2" indent="-342900">
              <a:defRPr/>
            </a:pPr>
            <a:r>
              <a:rPr lang="en-US" kern="1200" dirty="0" smtClean="0">
                <a:solidFill>
                  <a:schemeClr val="tx1"/>
                </a:solidFill>
              </a:rPr>
              <a:t>Frequency of information found in FDA documents being included in a report</a:t>
            </a:r>
          </a:p>
          <a:p>
            <a:pPr marL="742950" lvl="2" indent="-342900">
              <a:defRPr/>
            </a:pPr>
            <a:r>
              <a:rPr lang="en-US" kern="1200" dirty="0" smtClean="0">
                <a:solidFill>
                  <a:schemeClr val="tx1"/>
                </a:solidFill>
              </a:rPr>
              <a:t>Value of information from FDA documents included</a:t>
            </a:r>
          </a:p>
          <a:p>
            <a:pPr marL="742950" lvl="2" indent="-342900">
              <a:defRPr/>
            </a:pPr>
            <a:r>
              <a:rPr lang="en-US" kern="1200" dirty="0" smtClean="0">
                <a:solidFill>
                  <a:schemeClr val="tx1"/>
                </a:solidFill>
                <a:ea typeface="+mn-ea"/>
              </a:rPr>
              <a:t>Value is being assessed by assigning an impact category to each instance, e.g. fills a gap in evidence</a:t>
            </a:r>
            <a:endParaRPr lang="en-US" dirty="0" smtClean="0">
              <a:ea typeface="+mn-ea"/>
            </a:endParaRPr>
          </a:p>
          <a:p>
            <a:pPr>
              <a:defRPr/>
            </a:pPr>
            <a:r>
              <a:rPr lang="en-US" kern="1200" dirty="0" smtClean="0">
                <a:solidFill>
                  <a:schemeClr val="tx1"/>
                </a:solidFill>
                <a:ea typeface="+mn-ea"/>
              </a:rPr>
              <a:t>175 FDA documents eligible for review in114 reports over 9 years</a:t>
            </a:r>
          </a:p>
          <a:p>
            <a:pPr lvl="1">
              <a:defRPr/>
            </a:pPr>
            <a:r>
              <a:rPr lang="en-US" sz="2400" kern="1200" dirty="0" smtClean="0">
                <a:solidFill>
                  <a:schemeClr val="tx1"/>
                </a:solidFill>
                <a:ea typeface="+mn-ea"/>
              </a:rPr>
              <a:t>48 instances of evidence from FDA documents included  (27%)</a:t>
            </a:r>
            <a:endParaRPr lang="en-US" dirty="0" smtClean="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3600" dirty="0">
                <a:latin typeface="Arial" charset="0"/>
                <a:cs typeface="Arial" charset="0"/>
              </a:rPr>
              <a:t>Example 1: Unique unpublished study</a:t>
            </a:r>
          </a:p>
        </p:txBody>
      </p:sp>
      <p:sp>
        <p:nvSpPr>
          <p:cNvPr id="14339" name="Content Placeholder 2"/>
          <p:cNvSpPr>
            <a:spLocks noGrp="1"/>
          </p:cNvSpPr>
          <p:nvPr>
            <p:ph idx="1"/>
          </p:nvPr>
        </p:nvSpPr>
        <p:spPr>
          <a:xfrm>
            <a:off x="533400" y="1676400"/>
            <a:ext cx="8229600" cy="4297363"/>
          </a:xfrm>
        </p:spPr>
        <p:txBody>
          <a:bodyPr/>
          <a:lstStyle/>
          <a:p>
            <a:r>
              <a:rPr lang="en-US">
                <a:latin typeface="Arial" charset="0"/>
                <a:cs typeface="Arial" charset="0"/>
              </a:rPr>
              <a:t>Atypical Antipsychotic Drugs (2004)</a:t>
            </a:r>
          </a:p>
          <a:p>
            <a:pPr lvl="1"/>
            <a:r>
              <a:rPr lang="en-US">
                <a:latin typeface="Arial" charset="0"/>
                <a:cs typeface="Arial" charset="0"/>
              </a:rPr>
              <a:t>Head to head comparisons of primary relevance to review</a:t>
            </a:r>
          </a:p>
          <a:p>
            <a:pPr lvl="1"/>
            <a:r>
              <a:rPr lang="en-US">
                <a:latin typeface="Arial" charset="0"/>
                <a:cs typeface="Arial" charset="0"/>
              </a:rPr>
              <a:t>No eligible published studies of aripiprazole (Abilify®) identified through usual searches and request for manufacturer information</a:t>
            </a:r>
          </a:p>
          <a:p>
            <a:pPr lvl="1"/>
            <a:r>
              <a:rPr lang="en-US">
                <a:latin typeface="Arial" charset="0"/>
                <a:cs typeface="Arial" charset="0"/>
              </a:rPr>
              <a:t> Abilify® FDA document found</a:t>
            </a:r>
          </a:p>
          <a:p>
            <a:pPr lvl="2"/>
            <a:r>
              <a:rPr lang="en-US">
                <a:latin typeface="Arial" charset="0"/>
                <a:cs typeface="Arial" charset="0"/>
              </a:rPr>
              <a:t>&gt; 200 hundred pages, Examined 5 trials</a:t>
            </a:r>
          </a:p>
          <a:p>
            <a:pPr lvl="2"/>
            <a:r>
              <a:rPr lang="en-US">
                <a:latin typeface="Arial" charset="0"/>
                <a:cs typeface="Arial" charset="0"/>
              </a:rPr>
              <a:t>Identified one trial head to head trial (N = 255)</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z="4000" dirty="0">
                <a:latin typeface="Arial" charset="0"/>
                <a:cs typeface="Arial" charset="0"/>
              </a:rPr>
              <a:t>Your thoughts?</a:t>
            </a:r>
          </a:p>
        </p:txBody>
      </p:sp>
      <p:sp>
        <p:nvSpPr>
          <p:cNvPr id="15363" name="Content Placeholder 2"/>
          <p:cNvSpPr>
            <a:spLocks noGrp="1"/>
          </p:cNvSpPr>
          <p:nvPr>
            <p:ph idx="1"/>
          </p:nvPr>
        </p:nvSpPr>
        <p:spPr/>
        <p:txBody>
          <a:bodyPr/>
          <a:lstStyle/>
          <a:p>
            <a:pPr>
              <a:buFontTx/>
              <a:buNone/>
            </a:pPr>
            <a:r>
              <a:rPr lang="en-US">
                <a:latin typeface="Arial" charset="0"/>
                <a:cs typeface="Arial" charset="0"/>
              </a:rPr>
              <a:t>If you came across this evidence what would do with it?</a:t>
            </a:r>
          </a:p>
          <a:p>
            <a:pPr>
              <a:buFontTx/>
              <a:buAutoNum type="arabicPeriod"/>
            </a:pPr>
            <a:r>
              <a:rPr lang="en-US">
                <a:latin typeface="Arial" charset="0"/>
                <a:cs typeface="Arial" charset="0"/>
              </a:rPr>
              <a:t>Nothing.  Don</a:t>
            </a:r>
            <a:r>
              <a:rPr lang="ja-JP" altLang="en-US">
                <a:latin typeface="Arial" charset="0"/>
                <a:cs typeface="Arial" charset="0"/>
              </a:rPr>
              <a:t>’</a:t>
            </a:r>
            <a:r>
              <a:rPr lang="en-US">
                <a:latin typeface="Arial" charset="0"/>
                <a:cs typeface="Arial" charset="0"/>
              </a:rPr>
              <a:t>t use grey literature.</a:t>
            </a:r>
          </a:p>
          <a:p>
            <a:pPr>
              <a:buFontTx/>
              <a:buAutoNum type="arabicPeriod"/>
            </a:pPr>
            <a:r>
              <a:rPr lang="en-US">
                <a:latin typeface="Arial" charset="0"/>
                <a:cs typeface="Arial" charset="0"/>
              </a:rPr>
              <a:t>Include in report qualitatively only</a:t>
            </a:r>
          </a:p>
          <a:p>
            <a:pPr>
              <a:buFontTx/>
              <a:buAutoNum type="arabicPeriod"/>
            </a:pPr>
            <a:r>
              <a:rPr lang="en-US">
                <a:latin typeface="Arial" charset="0"/>
                <a:cs typeface="Arial" charset="0"/>
              </a:rPr>
              <a:t>Include in report qualitatively, but influences publication bias assessment</a:t>
            </a:r>
          </a:p>
          <a:p>
            <a:pPr>
              <a:buFontTx/>
              <a:buAutoNum type="arabicPeriod"/>
            </a:pPr>
            <a:r>
              <a:rPr lang="en-US">
                <a:latin typeface="Arial" charset="0"/>
                <a:cs typeface="Arial" charset="0"/>
              </a:rPr>
              <a:t>Fully include, incorporate into meta-analysis, adjust strength of evidence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4000" dirty="0">
                <a:latin typeface="Arial" charset="0"/>
                <a:cs typeface="Arial" charset="0"/>
              </a:rPr>
              <a:t>Your Thoughts?</a:t>
            </a:r>
          </a:p>
        </p:txBody>
      </p:sp>
      <p:sp>
        <p:nvSpPr>
          <p:cNvPr id="16387" name="Content Placeholder 2"/>
          <p:cNvSpPr>
            <a:spLocks noGrp="1"/>
          </p:cNvSpPr>
          <p:nvPr>
            <p:ph idx="1"/>
          </p:nvPr>
        </p:nvSpPr>
        <p:spPr/>
        <p:txBody>
          <a:bodyPr/>
          <a:lstStyle/>
          <a:p>
            <a:pPr>
              <a:buFontTx/>
              <a:buNone/>
            </a:pPr>
            <a:r>
              <a:rPr lang="en-US">
                <a:latin typeface="Arial" charset="0"/>
                <a:cs typeface="Arial" charset="0"/>
              </a:rPr>
              <a:t>If you had included this information, how do you think it would have changed the SOE?</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4000" dirty="0">
                <a:latin typeface="Arial" charset="0"/>
                <a:cs typeface="Arial" charset="0"/>
              </a:rPr>
              <a:t>Your Thoughts?</a:t>
            </a:r>
          </a:p>
        </p:txBody>
      </p:sp>
      <p:sp>
        <p:nvSpPr>
          <p:cNvPr id="17411" name="Content Placeholder 2"/>
          <p:cNvSpPr>
            <a:spLocks noGrp="1"/>
          </p:cNvSpPr>
          <p:nvPr>
            <p:ph idx="1"/>
          </p:nvPr>
        </p:nvSpPr>
        <p:spPr/>
        <p:txBody>
          <a:bodyPr/>
          <a:lstStyle/>
          <a:p>
            <a:pPr>
              <a:buFontTx/>
              <a:buNone/>
            </a:pPr>
            <a:r>
              <a:rPr lang="en-US">
                <a:latin typeface="Arial" charset="0"/>
                <a:cs typeface="Arial" charset="0"/>
              </a:rPr>
              <a:t>Do you believe the added information was valuable to the review</a:t>
            </a:r>
            <a:r>
              <a:rPr lang="ja-JP" altLang="en-US">
                <a:latin typeface="Arial" charset="0"/>
                <a:cs typeface="Arial" charset="0"/>
              </a:rPr>
              <a:t>’</a:t>
            </a:r>
            <a:r>
              <a:rPr lang="en-US">
                <a:latin typeface="Arial" charset="0"/>
                <a:cs typeface="Arial" charset="0"/>
              </a:rPr>
              <a:t>s conclusions?</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4000" dirty="0">
                <a:latin typeface="Arial" charset="0"/>
                <a:cs typeface="Arial" charset="0"/>
              </a:rPr>
              <a:t>Your thoughts?</a:t>
            </a:r>
          </a:p>
        </p:txBody>
      </p:sp>
      <p:sp>
        <p:nvSpPr>
          <p:cNvPr id="18435" name="Content Placeholder 2"/>
          <p:cNvSpPr>
            <a:spLocks noGrp="1"/>
          </p:cNvSpPr>
          <p:nvPr>
            <p:ph idx="1"/>
          </p:nvPr>
        </p:nvSpPr>
        <p:spPr/>
        <p:txBody>
          <a:bodyPr/>
          <a:lstStyle/>
          <a:p>
            <a:pPr>
              <a:buFontTx/>
              <a:buNone/>
            </a:pPr>
            <a:r>
              <a:rPr lang="en-US">
                <a:latin typeface="Arial" charset="0"/>
                <a:cs typeface="Arial" charset="0"/>
              </a:rPr>
              <a:t>Do you think that the time and resources spent to obtain this information was worthwhile?</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z="4000" dirty="0">
                <a:latin typeface="Arial" charset="0"/>
                <a:cs typeface="Arial" charset="0"/>
              </a:rPr>
              <a:t>Discussion</a:t>
            </a:r>
            <a:endParaRPr lang="en-US" dirty="0">
              <a:latin typeface="Arial" charset="0"/>
              <a:cs typeface="Arial" charset="0"/>
            </a:endParaRPr>
          </a:p>
        </p:txBody>
      </p:sp>
      <p:sp>
        <p:nvSpPr>
          <p:cNvPr id="19459" name="Content Placeholder 2"/>
          <p:cNvSpPr>
            <a:spLocks noGrp="1"/>
          </p:cNvSpPr>
          <p:nvPr>
            <p:ph idx="1"/>
          </p:nvPr>
        </p:nvSpPr>
        <p:spPr/>
        <p:txBody>
          <a:bodyPr/>
          <a:lstStyle/>
          <a:p>
            <a:r>
              <a:rPr lang="en-US">
                <a:latin typeface="Arial" charset="0"/>
                <a:cs typeface="Arial" charset="0"/>
              </a:rPr>
              <a:t>Panelists Thoughts?</a:t>
            </a:r>
          </a:p>
          <a:p>
            <a:r>
              <a:rPr lang="en-US">
                <a:latin typeface="Arial" charset="0"/>
                <a:cs typeface="Arial" charset="0"/>
              </a:rPr>
              <a:t>What we did in DERP</a:t>
            </a:r>
          </a:p>
          <a:p>
            <a:pPr lvl="1"/>
            <a:r>
              <a:rPr lang="en-US">
                <a:latin typeface="Arial" charset="0"/>
                <a:cs typeface="Arial" charset="0"/>
              </a:rPr>
              <a:t>Included study in report; changed conclusions only in a minor way</a:t>
            </a:r>
          </a:p>
          <a:p>
            <a:pPr lvl="2"/>
            <a:r>
              <a:rPr lang="en-US">
                <a:latin typeface="Arial" charset="0"/>
                <a:cs typeface="Arial" charset="0"/>
              </a:rPr>
              <a:t>Secondary outcome measure used (cognitive function)</a:t>
            </a:r>
          </a:p>
          <a:p>
            <a:pPr lvl="2"/>
            <a:r>
              <a:rPr lang="en-US">
                <a:latin typeface="Arial" charset="0"/>
                <a:cs typeface="Arial" charset="0"/>
              </a:rPr>
              <a:t>Aripiprazole superior to olanzapine on some, but not all measures</a:t>
            </a:r>
          </a:p>
          <a:p>
            <a:r>
              <a:rPr lang="en-US">
                <a:latin typeface="Arial" charset="0"/>
                <a:cs typeface="Arial" charset="0"/>
              </a:rPr>
              <a:t>Further discussion?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marL="342900" indent="-342900"/>
            <a:r>
              <a:rPr lang="en-US" sz="4000" dirty="0">
                <a:latin typeface="Arial" charset="0"/>
                <a:cs typeface="Arial" charset="0"/>
              </a:rPr>
              <a:t>Example 2: Unpublished data</a:t>
            </a:r>
          </a:p>
        </p:txBody>
      </p:sp>
      <p:sp>
        <p:nvSpPr>
          <p:cNvPr id="20483" name="Content Placeholder 2"/>
          <p:cNvSpPr>
            <a:spLocks noGrp="1"/>
          </p:cNvSpPr>
          <p:nvPr>
            <p:ph idx="1"/>
          </p:nvPr>
        </p:nvSpPr>
        <p:spPr>
          <a:xfrm>
            <a:off x="533400" y="1600200"/>
            <a:ext cx="8229600" cy="4297363"/>
          </a:xfrm>
        </p:spPr>
        <p:txBody>
          <a:bodyPr/>
          <a:lstStyle/>
          <a:p>
            <a:r>
              <a:rPr lang="en-US">
                <a:latin typeface="Arial" charset="0"/>
                <a:cs typeface="Arial" charset="0"/>
              </a:rPr>
              <a:t>Drugs for Insomnia, Update 2 (2008)</a:t>
            </a:r>
          </a:p>
          <a:p>
            <a:r>
              <a:rPr lang="en-US">
                <a:latin typeface="Arial" charset="0"/>
                <a:cs typeface="Arial" charset="0"/>
              </a:rPr>
              <a:t> Zolpidem ER (Ambien CR</a:t>
            </a:r>
            <a:r>
              <a:rPr lang="en-US" baseline="30000">
                <a:latin typeface="Arial" charset="0"/>
                <a:cs typeface="Arial" charset="0"/>
              </a:rPr>
              <a:t>®</a:t>
            </a:r>
            <a:r>
              <a:rPr lang="en-US">
                <a:latin typeface="Arial" charset="0"/>
                <a:cs typeface="Arial" charset="0"/>
              </a:rPr>
              <a:t>) new</a:t>
            </a:r>
          </a:p>
          <a:p>
            <a:pPr lvl="1"/>
            <a:r>
              <a:rPr lang="en-US">
                <a:latin typeface="Arial" charset="0"/>
                <a:cs typeface="Arial" charset="0"/>
              </a:rPr>
              <a:t>3 published placebo-controlled trials identified</a:t>
            </a:r>
          </a:p>
          <a:p>
            <a:pPr lvl="1"/>
            <a:r>
              <a:rPr lang="en-US">
                <a:latin typeface="Arial" charset="0"/>
                <a:cs typeface="Arial" charset="0"/>
              </a:rPr>
              <a:t>5 placebo-controlled trials in FDA documents</a:t>
            </a:r>
          </a:p>
          <a:p>
            <a:pPr lvl="2"/>
            <a:r>
              <a:rPr lang="en-US">
                <a:latin typeface="Arial" charset="0"/>
                <a:cs typeface="Arial" charset="0"/>
              </a:rPr>
              <a:t>Matched 2 of the published trials</a:t>
            </a:r>
          </a:p>
          <a:p>
            <a:r>
              <a:rPr lang="en-US">
                <a:latin typeface="Arial" charset="0"/>
                <a:cs typeface="Arial" charset="0"/>
              </a:rPr>
              <a:t>FDA docs: Primary outcome at 8 hours </a:t>
            </a:r>
          </a:p>
          <a:p>
            <a:pPr lvl="1"/>
            <a:r>
              <a:rPr lang="en-US">
                <a:latin typeface="Arial" charset="0"/>
                <a:cs typeface="Arial" charset="0"/>
              </a:rPr>
              <a:t>Ambien superior to placebo up to 6 hours, not different at hours 7 and 8</a:t>
            </a:r>
          </a:p>
          <a:p>
            <a:pPr lvl="1"/>
            <a:r>
              <a:rPr lang="en-US">
                <a:latin typeface="Arial" charset="0"/>
                <a:cs typeface="Arial" charset="0"/>
              </a:rPr>
              <a:t>Publication: reports only 6-hour results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4000" dirty="0">
                <a:latin typeface="Arial" charset="0"/>
                <a:cs typeface="Arial" charset="0"/>
              </a:rPr>
              <a:t>Your thoughts?</a:t>
            </a:r>
          </a:p>
        </p:txBody>
      </p:sp>
      <p:sp>
        <p:nvSpPr>
          <p:cNvPr id="21507" name="Content Placeholder 2"/>
          <p:cNvSpPr>
            <a:spLocks noGrp="1"/>
          </p:cNvSpPr>
          <p:nvPr>
            <p:ph idx="1"/>
          </p:nvPr>
        </p:nvSpPr>
        <p:spPr/>
        <p:txBody>
          <a:bodyPr/>
          <a:lstStyle/>
          <a:p>
            <a:pPr>
              <a:buFontTx/>
              <a:buNone/>
            </a:pPr>
            <a:r>
              <a:rPr lang="en-US">
                <a:latin typeface="Arial" charset="0"/>
                <a:cs typeface="Arial" charset="0"/>
              </a:rPr>
              <a:t>If you came across this evidence what would do with it?</a:t>
            </a:r>
          </a:p>
          <a:p>
            <a:pPr>
              <a:buFontTx/>
              <a:buAutoNum type="arabicPeriod"/>
            </a:pPr>
            <a:r>
              <a:rPr lang="en-US">
                <a:latin typeface="Arial" charset="0"/>
                <a:cs typeface="Arial" charset="0"/>
              </a:rPr>
              <a:t>Nothing.  Don</a:t>
            </a:r>
            <a:r>
              <a:rPr lang="ja-JP" altLang="en-US">
                <a:latin typeface="Arial" charset="0"/>
                <a:cs typeface="Arial" charset="0"/>
              </a:rPr>
              <a:t>’</a:t>
            </a:r>
            <a:r>
              <a:rPr lang="en-US">
                <a:latin typeface="Arial" charset="0"/>
                <a:cs typeface="Arial" charset="0"/>
              </a:rPr>
              <a:t>t use grey literature.</a:t>
            </a:r>
          </a:p>
          <a:p>
            <a:pPr>
              <a:buFontTx/>
              <a:buAutoNum type="arabicPeriod"/>
            </a:pPr>
            <a:r>
              <a:rPr lang="en-US">
                <a:latin typeface="Arial" charset="0"/>
                <a:cs typeface="Arial" charset="0"/>
              </a:rPr>
              <a:t>Include in report qualitatively only</a:t>
            </a:r>
          </a:p>
          <a:p>
            <a:pPr>
              <a:buFontTx/>
              <a:buAutoNum type="arabicPeriod"/>
            </a:pPr>
            <a:r>
              <a:rPr lang="en-US">
                <a:latin typeface="Arial" charset="0"/>
                <a:cs typeface="Arial" charset="0"/>
              </a:rPr>
              <a:t>Include in report qualitatively, but influences publication bias assessment</a:t>
            </a:r>
          </a:p>
          <a:p>
            <a:pPr>
              <a:buFontTx/>
              <a:buAutoNum type="arabicPeriod"/>
            </a:pPr>
            <a:r>
              <a:rPr lang="en-US">
                <a:latin typeface="Arial" charset="0"/>
                <a:cs typeface="Arial" charset="0"/>
              </a:rPr>
              <a:t>Fully include, incorporate into meta-analysis, adjust strength of evidence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z="5400" dirty="0">
                <a:latin typeface="Arial" charset="0"/>
                <a:cs typeface="Arial" charset="0"/>
              </a:rPr>
              <a:t>The Problem:</a:t>
            </a:r>
            <a:r>
              <a:rPr lang="en-US" dirty="0">
                <a:latin typeface="Arial" charset="0"/>
                <a:cs typeface="Arial" charset="0"/>
              </a:rPr>
              <a:t/>
            </a:r>
            <a:br>
              <a:rPr lang="en-US" dirty="0">
                <a:latin typeface="Arial" charset="0"/>
                <a:cs typeface="Arial" charset="0"/>
              </a:rPr>
            </a:br>
            <a:endParaRPr lang="en-US" dirty="0">
              <a:latin typeface="Arial" charset="0"/>
              <a:cs typeface="Arial" charset="0"/>
            </a:endParaRPr>
          </a:p>
        </p:txBody>
      </p:sp>
      <p:sp>
        <p:nvSpPr>
          <p:cNvPr id="4099" name="Content Placeholder 2"/>
          <p:cNvSpPr>
            <a:spLocks noGrp="1"/>
          </p:cNvSpPr>
          <p:nvPr>
            <p:ph idx="1"/>
          </p:nvPr>
        </p:nvSpPr>
        <p:spPr>
          <a:xfrm>
            <a:off x="428625" y="1828800"/>
            <a:ext cx="8229600" cy="4711700"/>
          </a:xfrm>
        </p:spPr>
        <p:txBody>
          <a:bodyPr/>
          <a:lstStyle/>
          <a:p>
            <a:r>
              <a:rPr lang="en-US" sz="3600">
                <a:latin typeface="Arial" charset="0"/>
                <a:cs typeface="Arial" charset="0"/>
              </a:rPr>
              <a:t>Searching for and including grey literature adds substantial workload to a systematic review. </a:t>
            </a:r>
          </a:p>
          <a:p>
            <a:r>
              <a:rPr lang="en-US" sz="3600">
                <a:latin typeface="Arial" charset="0"/>
                <a:cs typeface="Arial" charset="0"/>
              </a:rPr>
              <a:t>The benefit is unclear in terms of value for time spent</a:t>
            </a:r>
          </a:p>
          <a:p>
            <a:r>
              <a:rPr lang="en-US" sz="3600">
                <a:latin typeface="Arial" charset="0"/>
                <a:cs typeface="Arial" charset="0"/>
              </a:rPr>
              <a:t>Information from grey literature may be limited and risk of bias cannot be determined.</a:t>
            </a:r>
            <a:endParaRPr lang="en-US" sz="2400">
              <a:latin typeface="Arial" charset="0"/>
              <a:cs typeface="Arial" charset="0"/>
            </a:endParaRPr>
          </a:p>
        </p:txBody>
      </p:sp>
      <p:sp>
        <p:nvSpPr>
          <p:cNvPr id="4100" name="Slide Number Placeholder 3"/>
          <p:cNvSpPr>
            <a:spLocks noGrp="1"/>
          </p:cNvSpPr>
          <p:nvPr>
            <p:ph type="sldNum" sz="quarter" idx="11"/>
          </p:nvPr>
        </p:nvSpPr>
        <p:spPr>
          <a:xfrm>
            <a:off x="428625" y="6270625"/>
            <a:ext cx="3609975"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l" eaLnBrk="1" hangingPunct="1"/>
            <a:fld id="{77960E4E-CC8A-B24C-B5F8-9036C786F525}" type="slidenum">
              <a:rPr lang="en-US" sz="900">
                <a:solidFill>
                  <a:srgbClr val="4D4D4D"/>
                </a:solidFill>
              </a:rPr>
              <a:pPr algn="l" eaLnBrk="1" hangingPunct="1"/>
              <a:t>2</a:t>
            </a:fld>
            <a:endParaRPr lang="en-US" sz="900">
              <a:solidFill>
                <a:srgbClr val="4D4D4D"/>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z="4000" dirty="0">
                <a:latin typeface="Arial" charset="0"/>
                <a:cs typeface="Arial" charset="0"/>
              </a:rPr>
              <a:t>Your Thoughts?</a:t>
            </a:r>
          </a:p>
        </p:txBody>
      </p:sp>
      <p:sp>
        <p:nvSpPr>
          <p:cNvPr id="22531" name="Content Placeholder 2"/>
          <p:cNvSpPr>
            <a:spLocks noGrp="1"/>
          </p:cNvSpPr>
          <p:nvPr>
            <p:ph idx="1"/>
          </p:nvPr>
        </p:nvSpPr>
        <p:spPr/>
        <p:txBody>
          <a:bodyPr/>
          <a:lstStyle/>
          <a:p>
            <a:pPr>
              <a:buFontTx/>
              <a:buNone/>
            </a:pPr>
            <a:r>
              <a:rPr lang="en-US">
                <a:latin typeface="Arial" charset="0"/>
                <a:cs typeface="Arial" charset="0"/>
              </a:rPr>
              <a:t>If you had included this information, how do you think it would have changed the SOE?</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4000" dirty="0">
                <a:latin typeface="Arial" charset="0"/>
                <a:cs typeface="Arial" charset="0"/>
              </a:rPr>
              <a:t>Your Thoughts?</a:t>
            </a:r>
          </a:p>
        </p:txBody>
      </p:sp>
      <p:sp>
        <p:nvSpPr>
          <p:cNvPr id="23555" name="Content Placeholder 2"/>
          <p:cNvSpPr>
            <a:spLocks noGrp="1"/>
          </p:cNvSpPr>
          <p:nvPr>
            <p:ph idx="1"/>
          </p:nvPr>
        </p:nvSpPr>
        <p:spPr/>
        <p:txBody>
          <a:bodyPr/>
          <a:lstStyle/>
          <a:p>
            <a:pPr>
              <a:buFontTx/>
              <a:buNone/>
            </a:pPr>
            <a:r>
              <a:rPr lang="en-US">
                <a:latin typeface="Arial" charset="0"/>
                <a:cs typeface="Arial" charset="0"/>
              </a:rPr>
              <a:t>Do you believe the added information was valuable to the review</a:t>
            </a:r>
            <a:r>
              <a:rPr lang="ja-JP" altLang="en-US">
                <a:latin typeface="Arial" charset="0"/>
                <a:cs typeface="Arial" charset="0"/>
              </a:rPr>
              <a:t>’</a:t>
            </a:r>
            <a:r>
              <a:rPr lang="en-US">
                <a:latin typeface="Arial" charset="0"/>
                <a:cs typeface="Arial" charset="0"/>
              </a:rPr>
              <a:t>s conclusions?</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z="4000" dirty="0">
                <a:latin typeface="Arial" charset="0"/>
                <a:cs typeface="Arial" charset="0"/>
              </a:rPr>
              <a:t>Your thoughts?</a:t>
            </a:r>
          </a:p>
        </p:txBody>
      </p:sp>
      <p:sp>
        <p:nvSpPr>
          <p:cNvPr id="24579" name="Content Placeholder 2"/>
          <p:cNvSpPr>
            <a:spLocks noGrp="1"/>
          </p:cNvSpPr>
          <p:nvPr>
            <p:ph idx="1"/>
          </p:nvPr>
        </p:nvSpPr>
        <p:spPr/>
        <p:txBody>
          <a:bodyPr/>
          <a:lstStyle/>
          <a:p>
            <a:pPr>
              <a:buFontTx/>
              <a:buNone/>
            </a:pPr>
            <a:r>
              <a:rPr lang="en-US">
                <a:latin typeface="Arial" charset="0"/>
                <a:cs typeface="Arial" charset="0"/>
              </a:rPr>
              <a:t>Do you think that the time and resources spent to obtain this information was worthwhile?</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z="4000" dirty="0">
                <a:latin typeface="Arial" charset="0"/>
                <a:cs typeface="Arial" charset="0"/>
              </a:rPr>
              <a:t>Discussion</a:t>
            </a:r>
          </a:p>
        </p:txBody>
      </p:sp>
      <p:sp>
        <p:nvSpPr>
          <p:cNvPr id="25603" name="Content Placeholder 2"/>
          <p:cNvSpPr>
            <a:spLocks noGrp="1"/>
          </p:cNvSpPr>
          <p:nvPr>
            <p:ph idx="1"/>
          </p:nvPr>
        </p:nvSpPr>
        <p:spPr/>
        <p:txBody>
          <a:bodyPr/>
          <a:lstStyle/>
          <a:p>
            <a:r>
              <a:rPr lang="en-US">
                <a:latin typeface="Arial" charset="0"/>
                <a:cs typeface="Arial" charset="0"/>
              </a:rPr>
              <a:t>Panelists Thoughts?</a:t>
            </a:r>
          </a:p>
          <a:p>
            <a:r>
              <a:rPr lang="en-US">
                <a:latin typeface="Arial" charset="0"/>
                <a:cs typeface="Arial" charset="0"/>
              </a:rPr>
              <a:t>What we did in DERP</a:t>
            </a:r>
          </a:p>
          <a:p>
            <a:pPr lvl="1"/>
            <a:r>
              <a:rPr lang="en-US">
                <a:latin typeface="Arial" charset="0"/>
                <a:cs typeface="Arial" charset="0"/>
              </a:rPr>
              <a:t>Included results from FDA docs – changed conclusions of report on Ambien CR®</a:t>
            </a:r>
          </a:p>
          <a:p>
            <a:r>
              <a:rPr lang="en-US">
                <a:latin typeface="Arial" charset="0"/>
                <a:cs typeface="Arial" charset="0"/>
              </a:rPr>
              <a:t>Further discussion?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z="3600" dirty="0">
                <a:latin typeface="Arial" charset="0"/>
                <a:cs typeface="Arial" charset="0"/>
              </a:rPr>
              <a:t>Example 3: Unique unpublished study</a:t>
            </a:r>
          </a:p>
        </p:txBody>
      </p:sp>
      <p:sp>
        <p:nvSpPr>
          <p:cNvPr id="26627" name="Content Placeholder 2"/>
          <p:cNvSpPr>
            <a:spLocks noGrp="1"/>
          </p:cNvSpPr>
          <p:nvPr>
            <p:ph idx="1"/>
          </p:nvPr>
        </p:nvSpPr>
        <p:spPr>
          <a:xfrm>
            <a:off x="381000" y="1676400"/>
            <a:ext cx="8229600" cy="4297363"/>
          </a:xfrm>
        </p:spPr>
        <p:txBody>
          <a:bodyPr/>
          <a:lstStyle/>
          <a:p>
            <a:r>
              <a:rPr lang="en-US">
                <a:latin typeface="Arial" charset="0"/>
                <a:cs typeface="Arial" charset="0"/>
              </a:rPr>
              <a:t>Proton Pump Inhibitors, Update 2 (2004)</a:t>
            </a:r>
          </a:p>
          <a:p>
            <a:r>
              <a:rPr lang="en-US">
                <a:latin typeface="Arial" charset="0"/>
                <a:cs typeface="Arial" charset="0"/>
              </a:rPr>
              <a:t>Esomeprazole (Nexium®) vs omeprazole</a:t>
            </a:r>
          </a:p>
          <a:p>
            <a:pPr lvl="1"/>
            <a:r>
              <a:rPr lang="en-US">
                <a:latin typeface="Arial" charset="0"/>
                <a:cs typeface="Arial" charset="0"/>
              </a:rPr>
              <a:t>FDA documents: 4 trials submitted prior to the 2001 approval of Nexium®</a:t>
            </a:r>
          </a:p>
          <a:p>
            <a:pPr lvl="1"/>
            <a:r>
              <a:rPr lang="en-US">
                <a:latin typeface="Arial" charset="0"/>
                <a:cs typeface="Arial" charset="0"/>
              </a:rPr>
              <a:t>2 published studies identified </a:t>
            </a:r>
          </a:p>
          <a:p>
            <a:pPr lvl="2"/>
            <a:r>
              <a:rPr lang="en-US">
                <a:latin typeface="Arial" charset="0"/>
                <a:cs typeface="Arial" charset="0"/>
              </a:rPr>
              <a:t>Both found esomeprazole superior to omeprazole</a:t>
            </a:r>
          </a:p>
          <a:p>
            <a:pPr lvl="1"/>
            <a:r>
              <a:rPr lang="en-US">
                <a:latin typeface="Arial" charset="0"/>
                <a:cs typeface="Arial" charset="0"/>
              </a:rPr>
              <a:t>2 unpublished studies (in FDA docs) found no statistically significant difference between the drugs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z="4000" dirty="0">
                <a:latin typeface="Arial" charset="0"/>
                <a:cs typeface="Arial" charset="0"/>
              </a:rPr>
              <a:t>Your thoughts?</a:t>
            </a:r>
          </a:p>
        </p:txBody>
      </p:sp>
      <p:sp>
        <p:nvSpPr>
          <p:cNvPr id="27651" name="Content Placeholder 2"/>
          <p:cNvSpPr>
            <a:spLocks noGrp="1"/>
          </p:cNvSpPr>
          <p:nvPr>
            <p:ph idx="1"/>
          </p:nvPr>
        </p:nvSpPr>
        <p:spPr/>
        <p:txBody>
          <a:bodyPr/>
          <a:lstStyle/>
          <a:p>
            <a:pPr>
              <a:buFontTx/>
              <a:buNone/>
            </a:pPr>
            <a:r>
              <a:rPr lang="en-US">
                <a:latin typeface="Arial" charset="0"/>
                <a:cs typeface="Arial" charset="0"/>
              </a:rPr>
              <a:t>If you came across this evidence what would do with it?</a:t>
            </a:r>
          </a:p>
          <a:p>
            <a:pPr>
              <a:buFontTx/>
              <a:buAutoNum type="arabicPeriod"/>
            </a:pPr>
            <a:r>
              <a:rPr lang="en-US">
                <a:latin typeface="Arial" charset="0"/>
                <a:cs typeface="Arial" charset="0"/>
              </a:rPr>
              <a:t>Nothing.  Don</a:t>
            </a:r>
            <a:r>
              <a:rPr lang="ja-JP" altLang="en-US">
                <a:latin typeface="Arial" charset="0"/>
                <a:cs typeface="Arial" charset="0"/>
              </a:rPr>
              <a:t>’</a:t>
            </a:r>
            <a:r>
              <a:rPr lang="en-US">
                <a:latin typeface="Arial" charset="0"/>
                <a:cs typeface="Arial" charset="0"/>
              </a:rPr>
              <a:t>t use grey literature.</a:t>
            </a:r>
          </a:p>
          <a:p>
            <a:pPr>
              <a:buFontTx/>
              <a:buAutoNum type="arabicPeriod"/>
            </a:pPr>
            <a:r>
              <a:rPr lang="en-US">
                <a:latin typeface="Arial" charset="0"/>
                <a:cs typeface="Arial" charset="0"/>
              </a:rPr>
              <a:t>Include in report qualitatively only</a:t>
            </a:r>
          </a:p>
          <a:p>
            <a:pPr>
              <a:buFontTx/>
              <a:buAutoNum type="arabicPeriod"/>
            </a:pPr>
            <a:r>
              <a:rPr lang="en-US">
                <a:latin typeface="Arial" charset="0"/>
                <a:cs typeface="Arial" charset="0"/>
              </a:rPr>
              <a:t>Include in report qualitatively, but influences publication bias assessment</a:t>
            </a:r>
          </a:p>
          <a:p>
            <a:pPr>
              <a:buFontTx/>
              <a:buAutoNum type="arabicPeriod"/>
            </a:pPr>
            <a:r>
              <a:rPr lang="en-US">
                <a:latin typeface="Arial" charset="0"/>
                <a:cs typeface="Arial" charset="0"/>
              </a:rPr>
              <a:t>Fully include, incorporate into meta-analysis, adjust strength of evidence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8229600" cy="611188"/>
          </a:xfrm>
        </p:spPr>
        <p:txBody>
          <a:bodyPr/>
          <a:lstStyle/>
          <a:p>
            <a:r>
              <a:rPr lang="en-US" sz="4000" dirty="0">
                <a:latin typeface="Arial" charset="0"/>
                <a:cs typeface="Arial" charset="0"/>
              </a:rPr>
              <a:t>Your Thoughts?</a:t>
            </a:r>
          </a:p>
        </p:txBody>
      </p:sp>
      <p:sp>
        <p:nvSpPr>
          <p:cNvPr id="28675" name="Content Placeholder 2"/>
          <p:cNvSpPr>
            <a:spLocks noGrp="1"/>
          </p:cNvSpPr>
          <p:nvPr>
            <p:ph idx="1"/>
          </p:nvPr>
        </p:nvSpPr>
        <p:spPr/>
        <p:txBody>
          <a:bodyPr/>
          <a:lstStyle/>
          <a:p>
            <a:pPr>
              <a:buFontTx/>
              <a:buNone/>
            </a:pPr>
            <a:r>
              <a:rPr lang="en-US">
                <a:latin typeface="Arial" charset="0"/>
                <a:cs typeface="Arial" charset="0"/>
              </a:rPr>
              <a:t>If you had included this information, how do you think it would have changed the SOE?</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z="4000" dirty="0">
                <a:latin typeface="Arial" charset="0"/>
                <a:cs typeface="Arial" charset="0"/>
              </a:rPr>
              <a:t>Your Thoughts?</a:t>
            </a:r>
          </a:p>
        </p:txBody>
      </p:sp>
      <p:sp>
        <p:nvSpPr>
          <p:cNvPr id="29699" name="Content Placeholder 2"/>
          <p:cNvSpPr>
            <a:spLocks noGrp="1"/>
          </p:cNvSpPr>
          <p:nvPr>
            <p:ph idx="1"/>
          </p:nvPr>
        </p:nvSpPr>
        <p:spPr/>
        <p:txBody>
          <a:bodyPr/>
          <a:lstStyle/>
          <a:p>
            <a:pPr>
              <a:buFontTx/>
              <a:buNone/>
            </a:pPr>
            <a:r>
              <a:rPr lang="en-US">
                <a:latin typeface="Arial" charset="0"/>
                <a:cs typeface="Arial" charset="0"/>
              </a:rPr>
              <a:t>Do you believe the added information was valuable to the review</a:t>
            </a:r>
            <a:r>
              <a:rPr lang="ja-JP" altLang="en-US">
                <a:latin typeface="Arial" charset="0"/>
                <a:cs typeface="Arial" charset="0"/>
              </a:rPr>
              <a:t>’</a:t>
            </a:r>
            <a:r>
              <a:rPr lang="en-US">
                <a:latin typeface="Arial" charset="0"/>
                <a:cs typeface="Arial" charset="0"/>
              </a:rPr>
              <a:t>s conclusions?</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4000" dirty="0">
                <a:latin typeface="Arial" charset="0"/>
                <a:cs typeface="Arial" charset="0"/>
              </a:rPr>
              <a:t>Your thoughts?</a:t>
            </a:r>
          </a:p>
        </p:txBody>
      </p:sp>
      <p:sp>
        <p:nvSpPr>
          <p:cNvPr id="30723" name="Content Placeholder 2"/>
          <p:cNvSpPr>
            <a:spLocks noGrp="1"/>
          </p:cNvSpPr>
          <p:nvPr>
            <p:ph idx="1"/>
          </p:nvPr>
        </p:nvSpPr>
        <p:spPr/>
        <p:txBody>
          <a:bodyPr/>
          <a:lstStyle/>
          <a:p>
            <a:pPr>
              <a:buFontTx/>
              <a:buNone/>
            </a:pPr>
            <a:r>
              <a:rPr lang="en-US">
                <a:latin typeface="Arial" charset="0"/>
                <a:cs typeface="Arial" charset="0"/>
              </a:rPr>
              <a:t>Do you think that the time and resources spent to obtain this information was worthwhile?</a:t>
            </a:r>
          </a:p>
          <a:p>
            <a:pPr>
              <a:buFontTx/>
              <a:buAutoNum type="arabicPeriod"/>
            </a:pPr>
            <a:r>
              <a:rPr lang="en-US">
                <a:latin typeface="Arial" charset="0"/>
                <a:cs typeface="Arial" charset="0"/>
              </a:rPr>
              <a:t>Yes</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No</a:t>
            </a:r>
          </a:p>
          <a:p>
            <a:pPr>
              <a:buFontTx/>
              <a:buAutoNum type="arabicPeriod"/>
            </a:pPr>
            <a:endParaRPr lang="en-US">
              <a:latin typeface="Arial" charset="0"/>
              <a:cs typeface="Arial" charset="0"/>
            </a:endParaRPr>
          </a:p>
          <a:p>
            <a:pPr>
              <a:buFontTx/>
              <a:buAutoNum type="arabicPeriod"/>
            </a:pPr>
            <a:r>
              <a:rPr lang="en-US">
                <a:latin typeface="Arial" charset="0"/>
                <a:cs typeface="Arial" charset="0"/>
              </a:rPr>
              <a:t>Unsure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sz="4000" dirty="0">
                <a:latin typeface="Arial" charset="0"/>
                <a:cs typeface="Arial" charset="0"/>
              </a:rPr>
              <a:t>Discussion</a:t>
            </a:r>
          </a:p>
        </p:txBody>
      </p:sp>
      <p:sp>
        <p:nvSpPr>
          <p:cNvPr id="31747" name="Content Placeholder 2"/>
          <p:cNvSpPr>
            <a:spLocks noGrp="1"/>
          </p:cNvSpPr>
          <p:nvPr>
            <p:ph idx="1"/>
          </p:nvPr>
        </p:nvSpPr>
        <p:spPr/>
        <p:txBody>
          <a:bodyPr/>
          <a:lstStyle/>
          <a:p>
            <a:r>
              <a:rPr lang="en-US">
                <a:latin typeface="Arial" charset="0"/>
                <a:cs typeface="Arial" charset="0"/>
              </a:rPr>
              <a:t>Panelists Thoughts?</a:t>
            </a:r>
          </a:p>
          <a:p>
            <a:r>
              <a:rPr lang="en-US">
                <a:latin typeface="Arial" charset="0"/>
                <a:cs typeface="Arial" charset="0"/>
              </a:rPr>
              <a:t>What we did in DERP</a:t>
            </a:r>
          </a:p>
          <a:p>
            <a:pPr lvl="1"/>
            <a:r>
              <a:rPr lang="en-US">
                <a:latin typeface="Arial" charset="0"/>
                <a:cs typeface="Arial" charset="0"/>
              </a:rPr>
              <a:t>Included study in report only qualitatively</a:t>
            </a:r>
          </a:p>
          <a:p>
            <a:pPr lvl="1"/>
            <a:r>
              <a:rPr lang="en-US">
                <a:latin typeface="Arial" charset="0"/>
                <a:cs typeface="Arial" charset="0"/>
              </a:rPr>
              <a:t>Inadequate information in FDA docs to evaluate quality</a:t>
            </a:r>
          </a:p>
          <a:p>
            <a:pPr lvl="1"/>
            <a:r>
              <a:rPr lang="en-US">
                <a:latin typeface="Arial" charset="0"/>
                <a:cs typeface="Arial" charset="0"/>
              </a:rPr>
              <a:t>Subsequent update: obtained data from manufacturer and incorporated into meta-analysis</a:t>
            </a:r>
          </a:p>
          <a:p>
            <a:r>
              <a:rPr lang="en-US">
                <a:latin typeface="Arial" charset="0"/>
                <a:cs typeface="Arial" charset="0"/>
              </a:rPr>
              <a:t>Further discussion?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dirty="0">
                <a:latin typeface="Arial" charset="0"/>
                <a:cs typeface="Arial" charset="0"/>
              </a:rPr>
              <a:t>Session Purpose and Goals</a:t>
            </a:r>
          </a:p>
        </p:txBody>
      </p:sp>
      <p:sp>
        <p:nvSpPr>
          <p:cNvPr id="5123" name="Content Placeholder 2"/>
          <p:cNvSpPr>
            <a:spLocks noGrp="1"/>
          </p:cNvSpPr>
          <p:nvPr>
            <p:ph idx="1"/>
          </p:nvPr>
        </p:nvSpPr>
        <p:spPr>
          <a:xfrm>
            <a:off x="428625" y="1689100"/>
            <a:ext cx="8229600" cy="4038600"/>
          </a:xfrm>
        </p:spPr>
        <p:txBody>
          <a:bodyPr/>
          <a:lstStyle/>
          <a:p>
            <a:r>
              <a:rPr lang="en-US" sz="4000">
                <a:latin typeface="Arial" charset="0"/>
                <a:cs typeface="Arial" charset="0"/>
              </a:rPr>
              <a:t>This session will explore </a:t>
            </a:r>
          </a:p>
          <a:p>
            <a:pPr lvl="1"/>
            <a:r>
              <a:rPr lang="en-US" sz="3600">
                <a:latin typeface="Arial" charset="0"/>
                <a:cs typeface="Arial" charset="0"/>
              </a:rPr>
              <a:t>The methodological argument in favor of searching for grey literature</a:t>
            </a:r>
          </a:p>
          <a:p>
            <a:pPr lvl="1"/>
            <a:r>
              <a:rPr lang="en-US" sz="3600">
                <a:latin typeface="Arial" charset="0"/>
                <a:cs typeface="Arial" charset="0"/>
              </a:rPr>
              <a:t>Different approaches to searching for grey literature with highest yield </a:t>
            </a:r>
          </a:p>
          <a:p>
            <a:pPr lvl="1"/>
            <a:r>
              <a:rPr lang="en-US" sz="3600">
                <a:latin typeface="Arial" charset="0"/>
                <a:cs typeface="Arial" charset="0"/>
              </a:rPr>
              <a:t>The usefulness of including grey literature based on real-world examples</a:t>
            </a:r>
            <a:endParaRPr lang="en-US">
              <a:latin typeface="Arial" charset="0"/>
              <a:cs typeface="Arial" charset="0"/>
            </a:endParaRPr>
          </a:p>
        </p:txBody>
      </p:sp>
      <p:sp>
        <p:nvSpPr>
          <p:cNvPr id="5124" name="Slide Number Placeholder 3"/>
          <p:cNvSpPr>
            <a:spLocks noGrp="1"/>
          </p:cNvSpPr>
          <p:nvPr>
            <p:ph type="sldNum" sz="quarter" idx="11"/>
          </p:nvPr>
        </p:nvSpPr>
        <p:spPr>
          <a:xfrm>
            <a:off x="428625" y="6270625"/>
            <a:ext cx="3609975"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l" eaLnBrk="1" hangingPunct="1"/>
            <a:fld id="{3E2AF0A6-916C-E64B-8F40-0A78ADAA5BF5}" type="slidenum">
              <a:rPr lang="en-US" sz="900">
                <a:solidFill>
                  <a:srgbClr val="4D4D4D"/>
                </a:solidFill>
              </a:rPr>
              <a:pPr algn="l" eaLnBrk="1" hangingPunct="1"/>
              <a:t>3</a:t>
            </a:fld>
            <a:endParaRPr lang="en-US" sz="900">
              <a:solidFill>
                <a:srgbClr val="4D4D4D"/>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z="4400">
                <a:latin typeface="Arial" charset="0"/>
                <a:cs typeface="Arial" charset="0"/>
              </a:rPr>
              <a:t>Wrap up</a:t>
            </a:r>
          </a:p>
        </p:txBody>
      </p:sp>
      <p:sp>
        <p:nvSpPr>
          <p:cNvPr id="32771" name="Content Placeholder 2"/>
          <p:cNvSpPr>
            <a:spLocks noGrp="1"/>
          </p:cNvSpPr>
          <p:nvPr>
            <p:ph idx="1"/>
          </p:nvPr>
        </p:nvSpPr>
        <p:spPr/>
        <p:txBody>
          <a:bodyPr/>
          <a:lstStyle/>
          <a:p>
            <a:r>
              <a:rPr lang="en-US">
                <a:latin typeface="Arial" charset="0"/>
                <a:cs typeface="Arial" charset="0"/>
              </a:rPr>
              <a:t>The Problem Revisited</a:t>
            </a:r>
          </a:p>
          <a:p>
            <a:pPr lvl="1"/>
            <a:r>
              <a:rPr lang="en-US">
                <a:latin typeface="Arial" charset="0"/>
                <a:cs typeface="Arial" charset="0"/>
              </a:rPr>
              <a:t>Searching for and including grey literature adds substantial workload to a systematic review. </a:t>
            </a:r>
          </a:p>
          <a:p>
            <a:pPr lvl="1"/>
            <a:r>
              <a:rPr lang="en-US">
                <a:latin typeface="Arial" charset="0"/>
                <a:cs typeface="Arial" charset="0"/>
              </a:rPr>
              <a:t>The benefit is unclear in terms of value for time spent</a:t>
            </a:r>
          </a:p>
          <a:p>
            <a:pPr lvl="1"/>
            <a:r>
              <a:rPr lang="en-US">
                <a:latin typeface="Arial" charset="0"/>
                <a:cs typeface="Arial" charset="0"/>
              </a:rPr>
              <a:t>Information from grey literature may be limited and risk of bias cannot be determined.</a:t>
            </a:r>
            <a:endParaRPr lang="en-US" sz="1600">
              <a:latin typeface="Arial" charset="0"/>
              <a:cs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z="4000">
                <a:latin typeface="Arial" charset="0"/>
                <a:cs typeface="Arial" charset="0"/>
              </a:rPr>
              <a:t>Discussion Leaders</a:t>
            </a:r>
          </a:p>
        </p:txBody>
      </p:sp>
      <p:sp>
        <p:nvSpPr>
          <p:cNvPr id="6147" name="Content Placeholder 2"/>
          <p:cNvSpPr>
            <a:spLocks noGrp="1"/>
          </p:cNvSpPr>
          <p:nvPr>
            <p:ph idx="1"/>
          </p:nvPr>
        </p:nvSpPr>
        <p:spPr>
          <a:xfrm>
            <a:off x="533400" y="1752600"/>
            <a:ext cx="8229600" cy="4297363"/>
          </a:xfrm>
        </p:spPr>
        <p:txBody>
          <a:bodyPr/>
          <a:lstStyle/>
          <a:p>
            <a:r>
              <a:rPr lang="en-US" dirty="0">
                <a:latin typeface="Arial" charset="0"/>
                <a:cs typeface="Arial" charset="0"/>
              </a:rPr>
              <a:t>Dr. David </a:t>
            </a:r>
            <a:r>
              <a:rPr lang="en-US" dirty="0" err="1">
                <a:latin typeface="Arial" charset="0"/>
                <a:cs typeface="Arial" charset="0"/>
              </a:rPr>
              <a:t>Moher</a:t>
            </a:r>
            <a:endParaRPr lang="en-US" dirty="0">
              <a:latin typeface="Arial" charset="0"/>
              <a:cs typeface="Arial" charset="0"/>
            </a:endParaRPr>
          </a:p>
          <a:p>
            <a:pPr lvl="1"/>
            <a:r>
              <a:rPr lang="en-US" sz="2400" dirty="0">
                <a:latin typeface="Arial" charset="0"/>
                <a:cs typeface="Arial" charset="0"/>
              </a:rPr>
              <a:t>Ottawa Hospital Research Institute </a:t>
            </a:r>
          </a:p>
          <a:p>
            <a:pPr lvl="1"/>
            <a:r>
              <a:rPr lang="en-US" sz="2400" dirty="0">
                <a:latin typeface="Arial" charset="0"/>
                <a:cs typeface="Arial" charset="0"/>
              </a:rPr>
              <a:t>University of Ottawa</a:t>
            </a:r>
          </a:p>
          <a:p>
            <a:pPr lvl="1"/>
            <a:r>
              <a:rPr lang="en-US" sz="2400" dirty="0">
                <a:latin typeface="Arial" charset="0"/>
                <a:cs typeface="Arial" charset="0"/>
              </a:rPr>
              <a:t>Ottawa Evidence-based Practice Center</a:t>
            </a:r>
          </a:p>
          <a:p>
            <a:r>
              <a:rPr lang="en-US" dirty="0">
                <a:latin typeface="Arial" charset="0"/>
                <a:cs typeface="Arial" charset="0"/>
              </a:rPr>
              <a:t>Rose </a:t>
            </a:r>
            <a:r>
              <a:rPr lang="en-US" dirty="0" err="1">
                <a:latin typeface="Arial" charset="0"/>
                <a:cs typeface="Arial" charset="0"/>
              </a:rPr>
              <a:t>Relevo</a:t>
            </a:r>
            <a:r>
              <a:rPr lang="en-US" dirty="0">
                <a:latin typeface="Arial" charset="0"/>
                <a:cs typeface="Arial" charset="0"/>
              </a:rPr>
              <a:t>, MLIS, MS</a:t>
            </a:r>
          </a:p>
          <a:p>
            <a:pPr lvl="1"/>
            <a:r>
              <a:rPr lang="en-US" sz="2400" dirty="0">
                <a:latin typeface="Arial" charset="0"/>
                <a:cs typeface="Arial" charset="0"/>
              </a:rPr>
              <a:t>Oregon Evidence-based Practice Center</a:t>
            </a:r>
          </a:p>
          <a:p>
            <a:pPr lvl="1"/>
            <a:r>
              <a:rPr lang="en-US" sz="2400" dirty="0">
                <a:latin typeface="Arial" charset="0"/>
                <a:cs typeface="Arial" charset="0"/>
              </a:rPr>
              <a:t>Oregon Health &amp; Science University</a:t>
            </a:r>
          </a:p>
          <a:p>
            <a:r>
              <a:rPr lang="en-US" dirty="0">
                <a:latin typeface="Arial" charset="0"/>
                <a:cs typeface="Arial" charset="0"/>
              </a:rPr>
              <a:t>Marian </a:t>
            </a:r>
            <a:r>
              <a:rPr lang="en-US" dirty="0" err="1">
                <a:latin typeface="Arial" charset="0"/>
                <a:cs typeface="Arial" charset="0"/>
              </a:rPr>
              <a:t>McDonagh</a:t>
            </a:r>
            <a:r>
              <a:rPr lang="en-US" dirty="0">
                <a:latin typeface="Arial" charset="0"/>
                <a:cs typeface="Arial" charset="0"/>
              </a:rPr>
              <a:t>, </a:t>
            </a:r>
            <a:r>
              <a:rPr lang="en-US" dirty="0" err="1">
                <a:latin typeface="Arial" charset="0"/>
                <a:cs typeface="Arial" charset="0"/>
              </a:rPr>
              <a:t>PharmD</a:t>
            </a:r>
            <a:endParaRPr lang="en-US" dirty="0">
              <a:latin typeface="Arial" charset="0"/>
              <a:cs typeface="Arial" charset="0"/>
            </a:endParaRPr>
          </a:p>
          <a:p>
            <a:pPr lvl="1"/>
            <a:r>
              <a:rPr lang="en-US" sz="2400" dirty="0">
                <a:latin typeface="Arial" charset="0"/>
                <a:cs typeface="Arial" charset="0"/>
              </a:rPr>
              <a:t>Oregon Evidence-based Practice Center</a:t>
            </a:r>
          </a:p>
          <a:p>
            <a:pPr lvl="1"/>
            <a:r>
              <a:rPr lang="en-US" sz="2400" dirty="0">
                <a:latin typeface="Arial" charset="0"/>
                <a:cs typeface="Arial" charset="0"/>
              </a:rPr>
              <a:t>Oregon Health &amp; Science University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z="4000" dirty="0">
                <a:latin typeface="Arial" charset="0"/>
                <a:cs typeface="Arial" charset="0"/>
              </a:rPr>
              <a:t> Usefulness of Grey Literature </a:t>
            </a:r>
          </a:p>
        </p:txBody>
      </p:sp>
      <p:sp>
        <p:nvSpPr>
          <p:cNvPr id="3" name="Content Placeholder 2"/>
          <p:cNvSpPr>
            <a:spLocks noGrp="1"/>
          </p:cNvSpPr>
          <p:nvPr>
            <p:ph idx="1"/>
          </p:nvPr>
        </p:nvSpPr>
        <p:spPr>
          <a:xfrm>
            <a:off x="304800" y="1600200"/>
            <a:ext cx="8686800" cy="4876800"/>
          </a:xfrm>
        </p:spPr>
        <p:txBody>
          <a:bodyPr/>
          <a:lstStyle/>
          <a:p>
            <a:pPr marL="342900" lvl="1" indent="-342900">
              <a:buFontTx/>
              <a:buChar char="•"/>
            </a:pPr>
            <a:r>
              <a:rPr lang="en-US" sz="3200">
                <a:latin typeface="Arial" charset="0"/>
                <a:cs typeface="Arial" charset="0"/>
              </a:rPr>
              <a:t>What have we discussed so far today:</a:t>
            </a:r>
          </a:p>
          <a:p>
            <a:pPr marL="742950" lvl="2" indent="-342900"/>
            <a:r>
              <a:rPr lang="en-US" sz="2800">
                <a:latin typeface="Arial" charset="0"/>
                <a:cs typeface="Arial" charset="0"/>
              </a:rPr>
              <a:t>Evidence that failure to include grey literature can lead to biased result (Dr. Moher)</a:t>
            </a:r>
          </a:p>
          <a:p>
            <a:pPr marL="342900" lvl="1" indent="-342900"/>
            <a:r>
              <a:rPr lang="en-US">
                <a:latin typeface="Arial" charset="0"/>
                <a:cs typeface="Arial" charset="0"/>
              </a:rPr>
              <a:t>Methods to identify grey literature for comparative effectiveness reviews (Ms. Relevo)</a:t>
            </a:r>
          </a:p>
          <a:p>
            <a:pPr marL="342900" lvl="1" indent="-342900"/>
            <a:endParaRPr lang="en-US">
              <a:latin typeface="Arial" charset="0"/>
              <a:cs typeface="Arial" charset="0"/>
            </a:endParaRPr>
          </a:p>
          <a:p>
            <a:r>
              <a:rPr lang="en-US" i="1">
                <a:latin typeface="Arial" charset="0"/>
                <a:cs typeface="Arial" charset="0"/>
              </a:rPr>
              <a:t>Interactive Session</a:t>
            </a:r>
            <a:r>
              <a:rPr lang="en-US">
                <a:latin typeface="Arial" charset="0"/>
                <a:cs typeface="Arial" charset="0"/>
              </a:rPr>
              <a:t>: What</a:t>
            </a:r>
            <a:r>
              <a:rPr lang="ja-JP" altLang="en-US">
                <a:latin typeface="Arial" charset="0"/>
                <a:cs typeface="Arial" charset="0"/>
              </a:rPr>
              <a:t>’</a:t>
            </a:r>
            <a:r>
              <a:rPr lang="en-US">
                <a:latin typeface="Arial" charset="0"/>
                <a:cs typeface="Arial" charset="0"/>
              </a:rPr>
              <a:t>s it like in practice? </a:t>
            </a:r>
          </a:p>
          <a:p>
            <a:pPr marL="342900" lvl="1" indent="-342900"/>
            <a:r>
              <a:rPr lang="en-US">
                <a:latin typeface="Arial" charset="0"/>
                <a:cs typeface="Arial" charset="0"/>
              </a:rPr>
              <a:t>Examples from the Drug Effectiveness Review Project use of FDA materials as grey literature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z="4000" dirty="0">
                <a:latin typeface="Arial" charset="0"/>
                <a:cs typeface="Arial" charset="0"/>
              </a:rPr>
              <a:t>Drug</a:t>
            </a:r>
            <a:r>
              <a:rPr lang="en-US" dirty="0">
                <a:latin typeface="Arial" charset="0"/>
                <a:cs typeface="Arial" charset="0"/>
              </a:rPr>
              <a:t> </a:t>
            </a:r>
            <a:r>
              <a:rPr lang="en-US" sz="4000" dirty="0">
                <a:latin typeface="Arial" charset="0"/>
                <a:cs typeface="Arial" charset="0"/>
              </a:rPr>
              <a:t>Effectiveness Review Project</a:t>
            </a:r>
            <a:endParaRPr lang="en-US" dirty="0">
              <a:latin typeface="Arial" charset="0"/>
              <a:cs typeface="Arial" charset="0"/>
            </a:endParaRPr>
          </a:p>
        </p:txBody>
      </p:sp>
      <p:sp>
        <p:nvSpPr>
          <p:cNvPr id="8195" name="Content Placeholder 2"/>
          <p:cNvSpPr>
            <a:spLocks noGrp="1"/>
          </p:cNvSpPr>
          <p:nvPr>
            <p:ph idx="1"/>
          </p:nvPr>
        </p:nvSpPr>
        <p:spPr>
          <a:xfrm>
            <a:off x="304800" y="1752600"/>
            <a:ext cx="8458200" cy="4297363"/>
          </a:xfrm>
        </p:spPr>
        <p:txBody>
          <a:bodyPr/>
          <a:lstStyle/>
          <a:p>
            <a:r>
              <a:rPr lang="en-US" sz="2800">
                <a:latin typeface="Arial" charset="0"/>
                <a:cs typeface="Arial" charset="0"/>
              </a:rPr>
              <a:t>DERP is a collaboration of primarily state Medicaid agencies that have joined together to commission systematic reviews of the comparative effectiveness and harms of drugs in many widely used drug classes, and to apply the findings to inform public policy in local settings.</a:t>
            </a:r>
          </a:p>
          <a:p>
            <a:r>
              <a:rPr lang="en-US" sz="2800">
                <a:latin typeface="Arial" charset="0"/>
                <a:cs typeface="Arial" charset="0"/>
              </a:rPr>
              <a:t>Project began in 2003</a:t>
            </a:r>
          </a:p>
          <a:p>
            <a:pPr lvl="1"/>
            <a:r>
              <a:rPr lang="en-US" sz="2400">
                <a:latin typeface="Arial" charset="0"/>
                <a:cs typeface="Arial" charset="0"/>
              </a:rPr>
              <a:t>OHSU Center for Evidence-based Policy coordinates</a:t>
            </a:r>
          </a:p>
          <a:p>
            <a:pPr lvl="1"/>
            <a:r>
              <a:rPr lang="en-US" sz="2400">
                <a:latin typeface="Arial" charset="0"/>
                <a:cs typeface="Arial" charset="0"/>
              </a:rPr>
              <a:t>EPCs at Oregon and University of North Carolina produce systematic reviews for the project. </a:t>
            </a:r>
          </a:p>
        </p:txBody>
      </p:sp>
      <p:sp>
        <p:nvSpPr>
          <p:cNvPr id="8196" name="Slide Number Placeholder 3"/>
          <p:cNvSpPr>
            <a:spLocks noGrp="1"/>
          </p:cNvSpPr>
          <p:nvPr>
            <p:ph type="sldNum" sz="quarter" idx="11"/>
          </p:nvPr>
        </p:nvSpPr>
        <p:spPr>
          <a:xfrm>
            <a:off x="428625" y="6270625"/>
            <a:ext cx="3609975"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l" eaLnBrk="1" hangingPunct="1"/>
            <a:fld id="{25FA3B65-3900-5944-AC34-5BF08EF50538}" type="slidenum">
              <a:rPr lang="en-US" sz="900">
                <a:solidFill>
                  <a:srgbClr val="4D4D4D"/>
                </a:solidFill>
              </a:rPr>
              <a:pPr algn="l" eaLnBrk="1" hangingPunct="1"/>
              <a:t>6</a:t>
            </a:fld>
            <a:endParaRPr lang="en-US" sz="900">
              <a:solidFill>
                <a:srgbClr val="4D4D4D"/>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8" descr="US MAP 2"/>
          <p:cNvPicPr>
            <a:picLocks noChangeAspect="1"/>
          </p:cNvPicPr>
          <p:nvPr/>
        </p:nvPicPr>
        <p:blipFill>
          <a:blip r:embed="rId3">
            <a:lum bright="24000" contrast="-20000"/>
            <a:extLst>
              <a:ext uri="{28A0092B-C50C-407E-A947-70E740481C1C}">
                <a14:useLocalDpi xmlns:a14="http://schemas.microsoft.com/office/drawing/2010/main" val="0"/>
              </a:ext>
            </a:extLst>
          </a:blip>
          <a:srcRect/>
          <a:stretch>
            <a:fillRect/>
          </a:stretch>
        </p:blipFill>
        <p:spPr bwMode="auto">
          <a:xfrm>
            <a:off x="2286000" y="1508125"/>
            <a:ext cx="5791200" cy="534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Content Placeholder 5" descr="Our participating states have ranged from very small populations, like Wyoming and Montana, to very large – New York and California, and cover the geographic map of the US as well.  The CADTH, formerly known as COHTA, provides the reports to the Canadian provinces who use the information in a similar way to the state medicaid agencies.  The California Healthcare Foundation is a nonprofit organization dedicated to consumer health information.&#10;" title="DERP Organizations"/>
          <p:cNvGraphicFramePr>
            <a:graphicFrameLocks noGrp="1"/>
          </p:cNvGraphicFramePr>
          <p:nvPr>
            <p:ph idx="1"/>
            <p:extLst>
              <p:ext uri="{D42A27DB-BD31-4B8C-83A1-F6EECF244321}">
                <p14:modId xmlns:p14="http://schemas.microsoft.com/office/powerpoint/2010/main" val="1976330245"/>
              </p:ext>
            </p:extLst>
          </p:nvPr>
        </p:nvGraphicFramePr>
        <p:xfrm>
          <a:off x="2057400" y="1371600"/>
          <a:ext cx="6854824" cy="5327902"/>
        </p:xfrm>
        <a:graphic>
          <a:graphicData uri="http://schemas.openxmlformats.org/drawingml/2006/table">
            <a:tbl>
              <a:tblPr/>
              <a:tblGrid>
                <a:gridCol w="2196285"/>
                <a:gridCol w="280997"/>
                <a:gridCol w="2181083"/>
                <a:gridCol w="280997"/>
                <a:gridCol w="1915462"/>
              </a:tblGrid>
              <a:tr h="560805">
                <a:tc>
                  <a:txBody>
                    <a:bodyPr/>
                    <a:lstStyle/>
                    <a:p>
                      <a:pPr marL="0" marR="0">
                        <a:lnSpc>
                          <a:spcPct val="115000"/>
                        </a:lnSpc>
                        <a:spcBef>
                          <a:spcPts val="0"/>
                        </a:spcBef>
                        <a:spcAft>
                          <a:spcPts val="0"/>
                        </a:spcAft>
                      </a:pPr>
                      <a:r>
                        <a:rPr lang="en-US" sz="1600" b="1" u="none" strike="noStrike" dirty="0">
                          <a:solidFill>
                            <a:schemeClr val="tx1"/>
                          </a:solidFill>
                          <a:latin typeface="Arial"/>
                          <a:ea typeface="Calibri"/>
                          <a:cs typeface="Times New Roman"/>
                        </a:rPr>
                        <a:t>DERP I (15</a:t>
                      </a:r>
                      <a:r>
                        <a:rPr lang="en-US" sz="1600" b="1" u="none" strike="noStrike" dirty="0" smtClean="0">
                          <a:solidFill>
                            <a:schemeClr val="tx1"/>
                          </a:solidFill>
                          <a:latin typeface="Arial"/>
                          <a:ea typeface="Calibri"/>
                          <a:cs typeface="Times New Roman"/>
                        </a:rPr>
                        <a:t>)</a:t>
                      </a:r>
                    </a:p>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2003-2006</a:t>
                      </a:r>
                      <a:endParaRPr lang="en-US" sz="2400" b="1" u="none"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endParaRPr lang="en-US" sz="2400" b="1" u="none" strike="noStrike"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1600" b="1" u="none" strike="noStrike" dirty="0">
                          <a:solidFill>
                            <a:schemeClr val="tx1"/>
                          </a:solidFill>
                          <a:latin typeface="Arial"/>
                          <a:ea typeface="Calibri"/>
                          <a:cs typeface="Times New Roman"/>
                        </a:rPr>
                        <a:t>DERP II (</a:t>
                      </a:r>
                      <a:r>
                        <a:rPr lang="en-US" sz="1600" b="1" u="none" strike="noStrike" dirty="0" smtClean="0">
                          <a:solidFill>
                            <a:schemeClr val="tx1"/>
                          </a:solidFill>
                          <a:latin typeface="Arial"/>
                          <a:ea typeface="Calibri"/>
                          <a:cs typeface="Times New Roman"/>
                        </a:rPr>
                        <a:t>17)</a:t>
                      </a:r>
                    </a:p>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2006-2009</a:t>
                      </a:r>
                      <a:endParaRPr lang="en-US" sz="2400" b="1" u="none"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endParaRPr lang="en-US" sz="2400" b="1" u="none" strike="noStrike"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1600" b="1" u="none" dirty="0">
                          <a:solidFill>
                            <a:schemeClr val="tx1"/>
                          </a:solidFill>
                          <a:latin typeface="Arial"/>
                          <a:ea typeface="Calibri"/>
                          <a:cs typeface="Times New Roman"/>
                        </a:rPr>
                        <a:t>DERP III (12</a:t>
                      </a:r>
                      <a:r>
                        <a:rPr lang="en-US" sz="1600" b="1" u="none" dirty="0" smtClean="0">
                          <a:solidFill>
                            <a:schemeClr val="tx1"/>
                          </a:solidFill>
                          <a:latin typeface="Arial"/>
                          <a:ea typeface="Calibri"/>
                          <a:cs typeface="Times New Roman"/>
                        </a:rPr>
                        <a:t>)</a:t>
                      </a:r>
                    </a:p>
                    <a:p>
                      <a:pPr marL="0" marR="0">
                        <a:lnSpc>
                          <a:spcPct val="115000"/>
                        </a:lnSpc>
                        <a:spcBef>
                          <a:spcPts val="0"/>
                        </a:spcBef>
                        <a:spcAft>
                          <a:spcPts val="0"/>
                        </a:spcAft>
                      </a:pPr>
                      <a:r>
                        <a:rPr lang="en-US" sz="1600" b="1" u="none" dirty="0" smtClean="0">
                          <a:solidFill>
                            <a:schemeClr val="tx1"/>
                          </a:solidFill>
                          <a:latin typeface="Arial"/>
                          <a:ea typeface="Calibri"/>
                          <a:cs typeface="Times New Roman"/>
                        </a:rPr>
                        <a:t>2009 - 2012</a:t>
                      </a:r>
                      <a:endParaRPr lang="en-US" sz="2400" b="1" u="none"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76684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600" b="1" u="none" strike="noStrike" dirty="0" smtClean="0">
                          <a:solidFill>
                            <a:schemeClr val="tx1"/>
                          </a:solidFill>
                          <a:latin typeface="Arial"/>
                          <a:ea typeface="Calibri"/>
                          <a:cs typeface="Times New Roman"/>
                        </a:rPr>
                        <a:t>Alaska</a:t>
                      </a:r>
                    </a:p>
                    <a:p>
                      <a:pPr marL="0" marR="0" indent="0" algn="l" defTabSz="914400" rtl="0" eaLnBrk="1" fontAlgn="auto" latinLnBrk="0" hangingPunct="1">
                        <a:lnSpc>
                          <a:spcPct val="115000"/>
                        </a:lnSpc>
                        <a:spcBef>
                          <a:spcPts val="0"/>
                        </a:spcBef>
                        <a:spcAft>
                          <a:spcPts val="0"/>
                        </a:spcAft>
                        <a:buClrTx/>
                        <a:buSzTx/>
                        <a:buFontTx/>
                        <a:buNone/>
                        <a:tabLst/>
                        <a:defRPr/>
                      </a:pPr>
                      <a:r>
                        <a:rPr lang="en-US" sz="1600" b="1" u="none" strike="noStrike" dirty="0" smtClean="0">
                          <a:solidFill>
                            <a:schemeClr val="tx1"/>
                          </a:solidFill>
                          <a:latin typeface="Arial"/>
                          <a:ea typeface="Calibri"/>
                          <a:cs typeface="Times New Roman"/>
                        </a:rPr>
                        <a:t>Arkansas</a:t>
                      </a:r>
                      <a:r>
                        <a:rPr lang="en-US" sz="1600" b="1" u="none" strike="noStrike" dirty="0">
                          <a:solidFill>
                            <a:schemeClr val="tx1"/>
                          </a:solidFill>
                          <a:latin typeface="Arial"/>
                          <a:ea typeface="Calibri"/>
                          <a:cs typeface="Times New Roman"/>
                        </a:rPr>
                        <a:t/>
                      </a:r>
                      <a:br>
                        <a:rPr lang="en-US" sz="1600" b="1" u="none" strike="noStrike" dirty="0">
                          <a:solidFill>
                            <a:schemeClr val="tx1"/>
                          </a:solidFill>
                          <a:latin typeface="Arial"/>
                          <a:ea typeface="Calibri"/>
                          <a:cs typeface="Times New Roman"/>
                        </a:rPr>
                      </a:br>
                      <a:r>
                        <a:rPr lang="en-US" sz="1600" b="1" u="none" strike="noStrike" dirty="0" smtClean="0">
                          <a:solidFill>
                            <a:schemeClr val="tx1"/>
                          </a:solidFill>
                          <a:latin typeface="Arial"/>
                          <a:ea typeface="Calibri"/>
                          <a:cs typeface="Times New Roman"/>
                        </a:rPr>
                        <a:t>CADTH*</a:t>
                      </a:r>
                      <a:r>
                        <a:rPr lang="en-US" sz="1600" b="1" u="none" strike="noStrike" dirty="0">
                          <a:solidFill>
                            <a:schemeClr val="tx1"/>
                          </a:solidFill>
                          <a:latin typeface="Arial"/>
                          <a:ea typeface="Calibri"/>
                          <a:cs typeface="Times New Roman"/>
                        </a:rPr>
                        <a:t/>
                      </a:r>
                      <a:br>
                        <a:rPr lang="en-US" sz="1600" b="1" u="none" strike="noStrike" dirty="0">
                          <a:solidFill>
                            <a:schemeClr val="tx1"/>
                          </a:solidFill>
                          <a:latin typeface="Arial"/>
                          <a:ea typeface="Calibri"/>
                          <a:cs typeface="Times New Roman"/>
                        </a:rPr>
                      </a:br>
                      <a:r>
                        <a:rPr lang="en-US" sz="1600" b="1" u="none" strike="noStrike" dirty="0" smtClean="0">
                          <a:solidFill>
                            <a:schemeClr val="tx1"/>
                          </a:solidFill>
                          <a:latin typeface="+mn-lt"/>
                          <a:ea typeface="Calibri"/>
                          <a:cs typeface="Times New Roman"/>
                        </a:rPr>
                        <a:t>California HCF</a:t>
                      </a:r>
                      <a:r>
                        <a:rPr lang="en-US" sz="1600" b="1" u="none" strike="noStrike" dirty="0">
                          <a:solidFill>
                            <a:schemeClr val="tx1"/>
                          </a:solidFill>
                          <a:latin typeface="Arial"/>
                          <a:ea typeface="Calibri"/>
                          <a:cs typeface="Times New Roman"/>
                        </a:rPr>
                        <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Idaho</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Kansas</a:t>
                      </a:r>
                      <a:endParaRPr lang="en-US" sz="2400" b="1" dirty="0">
                        <a:solidFill>
                          <a:schemeClr val="tx1"/>
                        </a:solidFill>
                        <a:latin typeface="Calibri"/>
                        <a:ea typeface="Calibri"/>
                        <a:cs typeface="Times New Roman"/>
                      </a:endParaRPr>
                    </a:p>
                    <a:p>
                      <a:pPr marL="0" marR="0">
                        <a:lnSpc>
                          <a:spcPct val="115000"/>
                        </a:lnSpc>
                        <a:spcBef>
                          <a:spcPts val="0"/>
                        </a:spcBef>
                        <a:spcAft>
                          <a:spcPts val="0"/>
                        </a:spcAft>
                      </a:pPr>
                      <a:r>
                        <a:rPr lang="en-US" sz="1600" b="1" u="none" strike="noStrike" dirty="0" smtClean="0">
                          <a:solidFill>
                            <a:schemeClr val="tx1"/>
                          </a:solidFill>
                          <a:latin typeface="+mn-lt"/>
                          <a:ea typeface="Calibri"/>
                          <a:cs typeface="Times New Roman"/>
                        </a:rPr>
                        <a:t>Michigan</a:t>
                      </a:r>
                    </a:p>
                    <a:p>
                      <a:pPr marL="0" marR="0">
                        <a:lnSpc>
                          <a:spcPct val="115000"/>
                        </a:lnSpc>
                        <a:spcBef>
                          <a:spcPts val="0"/>
                        </a:spcBef>
                        <a:spcAft>
                          <a:spcPts val="0"/>
                        </a:spcAft>
                      </a:pPr>
                      <a:r>
                        <a:rPr lang="en-US" sz="1600" b="1" u="none" strike="noStrike" dirty="0" smtClean="0">
                          <a:solidFill>
                            <a:schemeClr val="tx1"/>
                          </a:solidFill>
                          <a:latin typeface="+mn-lt"/>
                          <a:ea typeface="Calibri"/>
                          <a:cs typeface="Times New Roman"/>
                        </a:rPr>
                        <a:t>Minnesota</a:t>
                      </a:r>
                      <a:endParaRPr lang="en-US" sz="1600" b="1" u="none" strike="noStrike" dirty="0" smtClean="0">
                        <a:solidFill>
                          <a:schemeClr val="tx1"/>
                        </a:solidFill>
                        <a:latin typeface="Arial"/>
                        <a:ea typeface="Calibri"/>
                        <a:cs typeface="Times New Roman"/>
                      </a:endParaRPr>
                    </a:p>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Missouri</a:t>
                      </a:r>
                      <a:endParaRPr lang="en-US" sz="2400" b="1" dirty="0">
                        <a:solidFill>
                          <a:schemeClr val="tx1"/>
                        </a:solidFill>
                        <a:latin typeface="Calibri"/>
                        <a:ea typeface="Calibri"/>
                        <a:cs typeface="Times New Roman"/>
                      </a:endParaRPr>
                    </a:p>
                    <a:p>
                      <a:pPr marL="0" marR="0">
                        <a:lnSpc>
                          <a:spcPct val="115000"/>
                        </a:lnSpc>
                        <a:spcBef>
                          <a:spcPts val="0"/>
                        </a:spcBef>
                        <a:spcAft>
                          <a:spcPts val="0"/>
                        </a:spcAft>
                      </a:pPr>
                      <a:r>
                        <a:rPr lang="en-US" sz="1600" b="1" u="none" strike="noStrike" dirty="0">
                          <a:solidFill>
                            <a:schemeClr val="tx1"/>
                          </a:solidFill>
                          <a:latin typeface="Arial"/>
                          <a:ea typeface="Calibri"/>
                          <a:cs typeface="Times New Roman"/>
                        </a:rPr>
                        <a:t>Montana</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North Carolina</a:t>
                      </a:r>
                      <a:endParaRPr lang="en-US" sz="2400" b="1" dirty="0">
                        <a:solidFill>
                          <a:schemeClr val="tx1"/>
                        </a:solidFill>
                        <a:latin typeface="Calibri"/>
                        <a:ea typeface="Calibri"/>
                        <a:cs typeface="Times New Roman"/>
                      </a:endParaRPr>
                    </a:p>
                    <a:p>
                      <a:pPr marL="0" marR="0">
                        <a:lnSpc>
                          <a:spcPct val="115000"/>
                        </a:lnSpc>
                        <a:spcBef>
                          <a:spcPts val="0"/>
                        </a:spcBef>
                        <a:spcAft>
                          <a:spcPts val="0"/>
                        </a:spcAft>
                      </a:pPr>
                      <a:r>
                        <a:rPr lang="en-US" sz="1600" b="1" u="none" strike="noStrike" dirty="0">
                          <a:solidFill>
                            <a:schemeClr val="tx1"/>
                          </a:solidFill>
                          <a:latin typeface="Arial"/>
                          <a:ea typeface="Calibri"/>
                          <a:cs typeface="Times New Roman"/>
                        </a:rPr>
                        <a:t>Oregon</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Washington</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Wisconsin</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Wyoming</a:t>
                      </a:r>
                      <a:endParaRPr lang="en-US" sz="2400" b="1"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endParaRPr lang="en-US" sz="1600" b="1" u="none" strike="noStrike" dirty="0">
                        <a:solidFill>
                          <a:schemeClr val="tx1"/>
                        </a:solidFill>
                        <a:latin typeface="Arial"/>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Alaska</a:t>
                      </a:r>
                    </a:p>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Arkansas</a:t>
                      </a:r>
                      <a:r>
                        <a:rPr lang="en-US" sz="1600" b="1" u="none" strike="noStrike" dirty="0">
                          <a:solidFill>
                            <a:schemeClr val="tx1"/>
                          </a:solidFill>
                          <a:latin typeface="Arial"/>
                          <a:ea typeface="Calibri"/>
                          <a:cs typeface="Times New Roman"/>
                        </a:rPr>
                        <a:t/>
                      </a:r>
                      <a:br>
                        <a:rPr lang="en-US" sz="1600" b="1" u="none" strike="noStrike" dirty="0">
                          <a:solidFill>
                            <a:schemeClr val="tx1"/>
                          </a:solidFill>
                          <a:latin typeface="Arial"/>
                          <a:ea typeface="Calibri"/>
                          <a:cs typeface="Times New Roman"/>
                        </a:rPr>
                      </a:br>
                      <a:r>
                        <a:rPr lang="en-US" sz="1600" b="1" u="none" strike="noStrike" dirty="0" smtClean="0">
                          <a:solidFill>
                            <a:schemeClr val="tx1"/>
                          </a:solidFill>
                          <a:latin typeface="Arial"/>
                          <a:ea typeface="Calibri"/>
                          <a:cs typeface="Times New Roman"/>
                        </a:rPr>
                        <a:t>California</a:t>
                      </a:r>
                    </a:p>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California HCF</a:t>
                      </a:r>
                      <a:endParaRPr lang="en-US" sz="2400" b="1" dirty="0">
                        <a:solidFill>
                          <a:schemeClr val="tx1"/>
                        </a:solidFill>
                        <a:latin typeface="Calibri"/>
                        <a:ea typeface="Calibri"/>
                        <a:cs typeface="Times New Roman"/>
                      </a:endParaRPr>
                    </a:p>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CADTH*</a:t>
                      </a:r>
                      <a:r>
                        <a:rPr lang="en-US" sz="1600" b="1" u="none" strike="noStrike" dirty="0">
                          <a:solidFill>
                            <a:schemeClr val="tx1"/>
                          </a:solidFill>
                          <a:latin typeface="Arial"/>
                          <a:ea typeface="Calibri"/>
                          <a:cs typeface="Times New Roman"/>
                        </a:rPr>
                        <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Idaho</a:t>
                      </a:r>
                      <a:br>
                        <a:rPr lang="en-US" sz="1600" b="1" u="none" strike="noStrike" dirty="0">
                          <a:solidFill>
                            <a:schemeClr val="tx1"/>
                          </a:solidFill>
                          <a:latin typeface="Arial"/>
                          <a:ea typeface="Calibri"/>
                          <a:cs typeface="Times New Roman"/>
                        </a:rPr>
                      </a:br>
                      <a:r>
                        <a:rPr lang="en-US" sz="1600" b="1" u="none" strike="noStrike" dirty="0" smtClean="0">
                          <a:solidFill>
                            <a:schemeClr val="tx1"/>
                          </a:solidFill>
                          <a:latin typeface="Arial"/>
                          <a:ea typeface="Calibri"/>
                          <a:cs typeface="Times New Roman"/>
                        </a:rPr>
                        <a:t>Kansas</a:t>
                      </a:r>
                      <a:r>
                        <a:rPr lang="en-US" sz="1600" b="1" u="none" strike="noStrike" dirty="0">
                          <a:solidFill>
                            <a:schemeClr val="tx1"/>
                          </a:solidFill>
                          <a:latin typeface="Arial"/>
                          <a:ea typeface="Calibri"/>
                          <a:cs typeface="Times New Roman"/>
                        </a:rPr>
                        <a:t/>
                      </a:r>
                      <a:br>
                        <a:rPr lang="en-US" sz="1600" b="1" u="none" strike="noStrike" dirty="0">
                          <a:solidFill>
                            <a:schemeClr val="tx1"/>
                          </a:solidFill>
                          <a:latin typeface="Arial"/>
                          <a:ea typeface="Calibri"/>
                          <a:cs typeface="Times New Roman"/>
                        </a:rPr>
                      </a:br>
                      <a:r>
                        <a:rPr lang="en-US" sz="1600" b="1" u="none" strike="noStrike" dirty="0" smtClean="0">
                          <a:solidFill>
                            <a:schemeClr val="tx1"/>
                          </a:solidFill>
                          <a:latin typeface="Arial"/>
                          <a:ea typeface="Calibri"/>
                          <a:cs typeface="Times New Roman"/>
                        </a:rPr>
                        <a:t>Michigan</a:t>
                      </a:r>
                    </a:p>
                    <a:p>
                      <a:pPr marL="0" marR="0">
                        <a:lnSpc>
                          <a:spcPct val="115000"/>
                        </a:lnSpc>
                        <a:spcBef>
                          <a:spcPts val="0"/>
                        </a:spcBef>
                        <a:spcAft>
                          <a:spcPts val="0"/>
                        </a:spcAft>
                      </a:pPr>
                      <a:r>
                        <a:rPr lang="en-US" sz="1600" b="1" u="none" strike="noStrike" dirty="0" smtClean="0">
                          <a:solidFill>
                            <a:schemeClr val="tx1"/>
                          </a:solidFill>
                          <a:latin typeface="Arial"/>
                          <a:ea typeface="Calibri"/>
                          <a:cs typeface="Times New Roman"/>
                        </a:rPr>
                        <a:t>Minnesota</a:t>
                      </a:r>
                      <a:endParaRPr lang="en-US" sz="2400" b="1" dirty="0">
                        <a:solidFill>
                          <a:schemeClr val="tx1"/>
                        </a:solidFill>
                        <a:latin typeface="Calibri"/>
                        <a:ea typeface="Calibri"/>
                        <a:cs typeface="Times New Roman"/>
                      </a:endParaRPr>
                    </a:p>
                    <a:p>
                      <a:pPr marL="0" marR="0">
                        <a:lnSpc>
                          <a:spcPct val="115000"/>
                        </a:lnSpc>
                        <a:spcBef>
                          <a:spcPts val="0"/>
                        </a:spcBef>
                        <a:spcAft>
                          <a:spcPts val="0"/>
                        </a:spcAft>
                      </a:pPr>
                      <a:r>
                        <a:rPr lang="en-US" sz="1600" b="1" u="none" strike="noStrike" dirty="0">
                          <a:solidFill>
                            <a:schemeClr val="tx1"/>
                          </a:solidFill>
                          <a:latin typeface="Arial"/>
                          <a:ea typeface="Calibri"/>
                          <a:cs typeface="Times New Roman"/>
                        </a:rPr>
                        <a:t>Missouri</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Montana</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New York</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North </a:t>
                      </a:r>
                      <a:r>
                        <a:rPr lang="en-US" sz="1600" b="1" u="none" strike="noStrike" dirty="0" smtClean="0">
                          <a:solidFill>
                            <a:schemeClr val="tx1"/>
                          </a:solidFill>
                          <a:latin typeface="Arial"/>
                          <a:ea typeface="Calibri"/>
                          <a:cs typeface="Times New Roman"/>
                        </a:rPr>
                        <a:t>Carolina</a:t>
                      </a:r>
                      <a:endParaRPr lang="en-US" sz="2400" b="1" dirty="0">
                        <a:solidFill>
                          <a:schemeClr val="tx1"/>
                        </a:solidFill>
                        <a:latin typeface="Calibri"/>
                        <a:ea typeface="Calibri"/>
                        <a:cs typeface="Times New Roman"/>
                      </a:endParaRPr>
                    </a:p>
                    <a:p>
                      <a:pPr marL="0" marR="0">
                        <a:lnSpc>
                          <a:spcPct val="115000"/>
                        </a:lnSpc>
                        <a:spcBef>
                          <a:spcPts val="0"/>
                        </a:spcBef>
                        <a:spcAft>
                          <a:spcPts val="0"/>
                        </a:spcAft>
                      </a:pPr>
                      <a:r>
                        <a:rPr lang="en-US" sz="1600" b="1" u="none" strike="noStrike" dirty="0">
                          <a:solidFill>
                            <a:schemeClr val="tx1"/>
                          </a:solidFill>
                          <a:latin typeface="Arial"/>
                          <a:ea typeface="Calibri"/>
                          <a:cs typeface="Times New Roman"/>
                        </a:rPr>
                        <a:t>Oregon</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Washington</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Wisconsin</a:t>
                      </a:r>
                      <a:br>
                        <a:rPr lang="en-US" sz="1600" b="1" u="none" strike="noStrike"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Wyoming</a:t>
                      </a:r>
                      <a:endParaRPr lang="en-US" sz="2400" b="1"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endParaRPr lang="en-US" sz="1600" b="1" u="none" strike="noStrike" dirty="0">
                        <a:solidFill>
                          <a:schemeClr val="tx1"/>
                        </a:solidFill>
                        <a:latin typeface="Arial"/>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15000"/>
                        </a:lnSpc>
                        <a:spcBef>
                          <a:spcPts val="0"/>
                        </a:spcBef>
                        <a:spcAft>
                          <a:spcPts val="0"/>
                        </a:spcAft>
                      </a:pPr>
                      <a:r>
                        <a:rPr lang="en-US" sz="1600" b="1" u="none" strike="noStrike" dirty="0">
                          <a:solidFill>
                            <a:schemeClr val="tx1"/>
                          </a:solidFill>
                          <a:latin typeface="Arial"/>
                          <a:ea typeface="Calibri"/>
                          <a:cs typeface="Times New Roman"/>
                        </a:rPr>
                        <a:t>Arkansas</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smtClean="0">
                          <a:solidFill>
                            <a:schemeClr val="tx1"/>
                          </a:solidFill>
                          <a:latin typeface="Arial"/>
                          <a:ea typeface="Calibri"/>
                          <a:cs typeface="Times New Roman"/>
                        </a:rPr>
                        <a:t>CADTH*</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Colorado</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Idaho</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Maryland</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Missouri</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Montana</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New York</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Oregon</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Washington</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Wisconsin</a:t>
                      </a:r>
                      <a:r>
                        <a:rPr lang="en-US" sz="1600" b="1" dirty="0">
                          <a:solidFill>
                            <a:schemeClr val="tx1"/>
                          </a:solidFill>
                          <a:latin typeface="Arial"/>
                          <a:ea typeface="Calibri"/>
                          <a:cs typeface="Times New Roman"/>
                        </a:rPr>
                        <a:t/>
                      </a:r>
                      <a:br>
                        <a:rPr lang="en-US" sz="1600" b="1" dirty="0">
                          <a:solidFill>
                            <a:schemeClr val="tx1"/>
                          </a:solidFill>
                          <a:latin typeface="Arial"/>
                          <a:ea typeface="Calibri"/>
                          <a:cs typeface="Times New Roman"/>
                        </a:rPr>
                      </a:br>
                      <a:r>
                        <a:rPr lang="en-US" sz="1600" b="1" u="none" strike="noStrike" dirty="0">
                          <a:solidFill>
                            <a:schemeClr val="tx1"/>
                          </a:solidFill>
                          <a:latin typeface="Arial"/>
                          <a:ea typeface="Calibri"/>
                          <a:cs typeface="Times New Roman"/>
                        </a:rPr>
                        <a:t>Wyoming</a:t>
                      </a:r>
                      <a:endParaRPr lang="en-US" sz="2400" b="1" dirty="0">
                        <a:solidFill>
                          <a:schemeClr val="tx1"/>
                        </a:solidFill>
                        <a:latin typeface="Calibri"/>
                        <a:ea typeface="Calibri"/>
                        <a:cs typeface="Times New Roman"/>
                      </a:endParaRPr>
                    </a:p>
                  </a:txBody>
                  <a:tcPr marL="68573" marR="68573"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9231" name="TextBox 6"/>
          <p:cNvSpPr txBox="1">
            <a:spLocks noChangeArrowheads="1"/>
          </p:cNvSpPr>
          <p:nvPr/>
        </p:nvSpPr>
        <p:spPr bwMode="auto">
          <a:xfrm>
            <a:off x="0" y="6324600"/>
            <a:ext cx="480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en-US" sz="2000"/>
              <a:t>*</a:t>
            </a:r>
            <a:r>
              <a:rPr lang="en-US" sz="1200"/>
              <a:t>Canadian Agency for Drugs and Technologies in Health</a:t>
            </a:r>
            <a:endParaRPr lang="en-US"/>
          </a:p>
        </p:txBody>
      </p:sp>
      <p:sp>
        <p:nvSpPr>
          <p:cNvPr id="9232" name="Title 1"/>
          <p:cNvSpPr>
            <a:spLocks noGrp="1"/>
          </p:cNvSpPr>
          <p:nvPr>
            <p:ph type="title"/>
          </p:nvPr>
        </p:nvSpPr>
        <p:spPr/>
        <p:txBody>
          <a:bodyPr/>
          <a:lstStyle/>
          <a:p>
            <a:r>
              <a:rPr lang="en-US" sz="4000" dirty="0">
                <a:latin typeface="Arial" charset="0"/>
                <a:cs typeface="Arial" charset="0"/>
              </a:rPr>
              <a:t>DERP Organizations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sz="4000" dirty="0">
                <a:latin typeface="Arial" charset="0"/>
                <a:cs typeface="Arial" charset="0"/>
              </a:rPr>
              <a:t>114 Reports Completed to date</a:t>
            </a:r>
          </a:p>
        </p:txBody>
      </p:sp>
      <p:sp>
        <p:nvSpPr>
          <p:cNvPr id="10243" name="Rectangle 8"/>
          <p:cNvSpPr>
            <a:spLocks noGrp="1" noChangeArrowheads="1"/>
          </p:cNvSpPr>
          <p:nvPr>
            <p:ph idx="1"/>
          </p:nvPr>
        </p:nvSpPr>
        <p:spPr>
          <a:xfrm>
            <a:off x="762000" y="1600200"/>
            <a:ext cx="8229600" cy="4297363"/>
          </a:xfrm>
        </p:spPr>
        <p:txBody>
          <a:bodyPr/>
          <a:lstStyle/>
          <a:p>
            <a:pPr marL="533400" indent="-533400" eaLnBrk="1" hangingPunct="1">
              <a:lnSpc>
                <a:spcPct val="80000"/>
              </a:lnSpc>
              <a:spcAft>
                <a:spcPct val="30000"/>
              </a:spcAft>
              <a:buFontTx/>
              <a:buNone/>
            </a:pPr>
            <a:r>
              <a:rPr lang="en-US" sz="1400" b="1">
                <a:solidFill>
                  <a:schemeClr val="tx1"/>
                </a:solidFill>
                <a:latin typeface="Arial" charset="0"/>
                <a:cs typeface="Arial" charset="0"/>
              </a:rPr>
              <a:t>Proton Pump Inhibitors </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Long-acting Opioids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Statins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Non-steroidal Anti-Inflammatory Drugs (NSAIDs)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Estrogens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Triptans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Skeletal Muscle Relaxants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Oral Hypoglycemics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Drugs for Overactive Bladder</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ACE Inhibitors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Beta Blockers </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Calcium Channel Blockers </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Angiotensin II Receptor Antagonists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2</a:t>
            </a:r>
            <a:r>
              <a:rPr lang="en-US" sz="1400" b="1" baseline="30000">
                <a:solidFill>
                  <a:schemeClr val="tx1"/>
                </a:solidFill>
                <a:latin typeface="Arial" charset="0"/>
                <a:cs typeface="Arial" charset="0"/>
              </a:rPr>
              <a:t>nd</a:t>
            </a:r>
            <a:r>
              <a:rPr lang="en-US" sz="1400" b="1">
                <a:solidFill>
                  <a:schemeClr val="tx1"/>
                </a:solidFill>
                <a:latin typeface="Arial" charset="0"/>
                <a:cs typeface="Arial" charset="0"/>
              </a:rPr>
              <a:t> Generation Antidepressants</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Drugs for Constipation</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Direct Renin Inhibitors/ACEI/ AIIRA</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Fibromyalgia, Drugs to treat</a:t>
            </a:r>
          </a:p>
          <a:p>
            <a:pPr marL="533400" indent="-533400" eaLnBrk="1" hangingPunct="1">
              <a:lnSpc>
                <a:spcPct val="80000"/>
              </a:lnSpc>
              <a:spcAft>
                <a:spcPct val="30000"/>
              </a:spcAft>
              <a:buFontTx/>
              <a:buNone/>
            </a:pPr>
            <a:r>
              <a:rPr lang="en-US" sz="1400" b="1">
                <a:solidFill>
                  <a:schemeClr val="tx1"/>
                </a:solidFill>
                <a:latin typeface="Arial" charset="0"/>
                <a:cs typeface="Arial" charset="0"/>
              </a:rPr>
              <a:t>Drugs for Neuropathic Pain</a:t>
            </a:r>
          </a:p>
          <a:p>
            <a:pPr marL="533400" indent="-533400" eaLnBrk="1" hangingPunct="1">
              <a:lnSpc>
                <a:spcPct val="80000"/>
              </a:lnSpc>
              <a:spcAft>
                <a:spcPct val="30000"/>
              </a:spcAft>
              <a:buFontTx/>
              <a:buNone/>
            </a:pPr>
            <a:endParaRPr lang="en-US" sz="1400">
              <a:solidFill>
                <a:schemeClr val="tx1"/>
              </a:solidFill>
              <a:latin typeface="Arial" charset="0"/>
              <a:cs typeface="Arial" charset="0"/>
            </a:endParaRPr>
          </a:p>
          <a:p>
            <a:pPr marL="533400" indent="-533400" eaLnBrk="1" hangingPunct="1">
              <a:lnSpc>
                <a:spcPct val="80000"/>
              </a:lnSpc>
              <a:spcAft>
                <a:spcPct val="30000"/>
              </a:spcAft>
              <a:buFontTx/>
              <a:buNone/>
            </a:pPr>
            <a:r>
              <a:rPr lang="en-US" sz="1600">
                <a:solidFill>
                  <a:schemeClr val="tx1"/>
                </a:solidFill>
                <a:latin typeface="Arial" charset="0"/>
                <a:cs typeface="Arial" charset="0"/>
              </a:rPr>
              <a:t>    </a:t>
            </a:r>
          </a:p>
          <a:p>
            <a:pPr marL="533400" indent="-533400" eaLnBrk="1" hangingPunct="1">
              <a:lnSpc>
                <a:spcPct val="80000"/>
              </a:lnSpc>
              <a:spcAft>
                <a:spcPct val="30000"/>
              </a:spcAft>
              <a:buFontTx/>
              <a:buNone/>
            </a:pPr>
            <a:endParaRPr lang="en-US" sz="1600">
              <a:solidFill>
                <a:schemeClr val="tx1"/>
              </a:solidFill>
              <a:latin typeface="Arial" charset="0"/>
              <a:cs typeface="Arial" charset="0"/>
            </a:endParaRPr>
          </a:p>
        </p:txBody>
      </p:sp>
      <p:sp>
        <p:nvSpPr>
          <p:cNvPr id="10244" name="Rectangle 9"/>
          <p:cNvSpPr>
            <a:spLocks noChangeArrowheads="1"/>
          </p:cNvSpPr>
          <p:nvPr/>
        </p:nvSpPr>
        <p:spPr bwMode="auto">
          <a:xfrm>
            <a:off x="4941888" y="1524000"/>
            <a:ext cx="4202112"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65150" indent="-565150">
              <a:lnSpc>
                <a:spcPct val="80000"/>
              </a:lnSpc>
              <a:spcBef>
                <a:spcPct val="20000"/>
              </a:spcBef>
              <a:spcAft>
                <a:spcPct val="30000"/>
              </a:spcAft>
              <a:buClr>
                <a:schemeClr val="bg1"/>
              </a:buClr>
            </a:pPr>
            <a:r>
              <a:rPr lang="en-US" sz="1400" b="1">
                <a:latin typeface="AvantGarde" charset="0"/>
              </a:rPr>
              <a:t>Antiepileptic Drugs in Bipolar Disorder/ Pain</a:t>
            </a:r>
          </a:p>
          <a:p>
            <a:pPr marL="565150" indent="-565150">
              <a:lnSpc>
                <a:spcPct val="80000"/>
              </a:lnSpc>
              <a:spcBef>
                <a:spcPct val="20000"/>
              </a:spcBef>
              <a:spcAft>
                <a:spcPct val="30000"/>
              </a:spcAft>
              <a:buClr>
                <a:schemeClr val="bg1"/>
              </a:buClr>
            </a:pPr>
            <a:r>
              <a:rPr lang="en-US" sz="1400" b="1">
                <a:latin typeface="AvantGarde" charset="0"/>
              </a:rPr>
              <a:t>2</a:t>
            </a:r>
            <a:r>
              <a:rPr lang="en-US" sz="1400" b="1" baseline="30000">
                <a:latin typeface="AvantGarde" charset="0"/>
              </a:rPr>
              <a:t>nd</a:t>
            </a:r>
            <a:r>
              <a:rPr lang="en-US" sz="1400" b="1">
                <a:latin typeface="AvantGarde" charset="0"/>
              </a:rPr>
              <a:t> Generation Antihistamines</a:t>
            </a:r>
          </a:p>
          <a:p>
            <a:pPr marL="565150" indent="-565150">
              <a:lnSpc>
                <a:spcPct val="80000"/>
              </a:lnSpc>
              <a:spcBef>
                <a:spcPct val="20000"/>
              </a:spcBef>
              <a:spcAft>
                <a:spcPct val="30000"/>
              </a:spcAft>
              <a:buClr>
                <a:schemeClr val="bg1"/>
              </a:buClr>
            </a:pPr>
            <a:r>
              <a:rPr lang="en-US" sz="1400" b="1">
                <a:latin typeface="AvantGarde" charset="0"/>
              </a:rPr>
              <a:t>Atypical Antipsychotics</a:t>
            </a:r>
          </a:p>
          <a:p>
            <a:pPr marL="565150" indent="-565150">
              <a:lnSpc>
                <a:spcPct val="80000"/>
              </a:lnSpc>
              <a:spcBef>
                <a:spcPct val="20000"/>
              </a:spcBef>
              <a:spcAft>
                <a:spcPct val="30000"/>
              </a:spcAft>
              <a:buClr>
                <a:schemeClr val="bg1"/>
              </a:buClr>
            </a:pPr>
            <a:r>
              <a:rPr lang="en-US" sz="1400" b="1">
                <a:latin typeface="AvantGarde" charset="0"/>
              </a:rPr>
              <a:t>Inhaled Corticosteroids</a:t>
            </a:r>
          </a:p>
          <a:p>
            <a:pPr marL="565150" indent="-565150">
              <a:lnSpc>
                <a:spcPct val="80000"/>
              </a:lnSpc>
              <a:spcBef>
                <a:spcPct val="20000"/>
              </a:spcBef>
              <a:spcAft>
                <a:spcPct val="30000"/>
              </a:spcAft>
              <a:buClr>
                <a:schemeClr val="bg1"/>
              </a:buClr>
            </a:pPr>
            <a:r>
              <a:rPr lang="en-US" sz="1400" b="1">
                <a:latin typeface="AvantGarde" charset="0"/>
              </a:rPr>
              <a:t>ADHD and ADD, Drugs to treat</a:t>
            </a:r>
          </a:p>
          <a:p>
            <a:pPr marL="565150" indent="-565150">
              <a:lnSpc>
                <a:spcPct val="80000"/>
              </a:lnSpc>
              <a:spcBef>
                <a:spcPct val="20000"/>
              </a:spcBef>
              <a:spcAft>
                <a:spcPct val="30000"/>
              </a:spcAft>
              <a:buClr>
                <a:schemeClr val="bg1"/>
              </a:buClr>
            </a:pPr>
            <a:r>
              <a:rPr lang="en-US" sz="1400" b="1">
                <a:latin typeface="AvantGarde" charset="0"/>
              </a:rPr>
              <a:t>Alzheimer's, Drugs to treat</a:t>
            </a:r>
          </a:p>
          <a:p>
            <a:pPr marL="565150" indent="-565150">
              <a:lnSpc>
                <a:spcPct val="80000"/>
              </a:lnSpc>
              <a:spcBef>
                <a:spcPct val="20000"/>
              </a:spcBef>
              <a:spcAft>
                <a:spcPct val="30000"/>
              </a:spcAft>
              <a:buClr>
                <a:schemeClr val="bg1"/>
              </a:buClr>
            </a:pPr>
            <a:r>
              <a:rPr lang="en-US" sz="1400" b="1">
                <a:latin typeface="AvantGarde" charset="0"/>
              </a:rPr>
              <a:t>Antiplatelet Drugs</a:t>
            </a:r>
          </a:p>
          <a:p>
            <a:pPr marL="565150" indent="-565150">
              <a:lnSpc>
                <a:spcPct val="80000"/>
              </a:lnSpc>
              <a:spcBef>
                <a:spcPct val="20000"/>
              </a:spcBef>
              <a:spcAft>
                <a:spcPct val="30000"/>
              </a:spcAft>
              <a:buClr>
                <a:schemeClr val="bg1"/>
              </a:buClr>
            </a:pPr>
            <a:r>
              <a:rPr lang="en-US" sz="1400" b="1">
                <a:latin typeface="AvantGarde" charset="0"/>
              </a:rPr>
              <a:t>Thiazolidinediones (glitazones)</a:t>
            </a:r>
          </a:p>
          <a:p>
            <a:pPr marL="565150" indent="-565150">
              <a:lnSpc>
                <a:spcPct val="80000"/>
              </a:lnSpc>
              <a:spcBef>
                <a:spcPct val="20000"/>
              </a:spcBef>
              <a:spcAft>
                <a:spcPct val="30000"/>
              </a:spcAft>
              <a:buClr>
                <a:schemeClr val="bg1"/>
              </a:buClr>
            </a:pPr>
            <a:r>
              <a:rPr lang="en-US" sz="1400" b="1">
                <a:latin typeface="AvantGarde" charset="0"/>
              </a:rPr>
              <a:t>Drugs for Hepatitis C</a:t>
            </a:r>
          </a:p>
          <a:p>
            <a:pPr marL="565150" indent="-565150">
              <a:lnSpc>
                <a:spcPct val="80000"/>
              </a:lnSpc>
              <a:spcBef>
                <a:spcPct val="20000"/>
              </a:spcBef>
              <a:spcAft>
                <a:spcPct val="30000"/>
              </a:spcAft>
              <a:buClr>
                <a:schemeClr val="bg1"/>
              </a:buClr>
            </a:pPr>
            <a:r>
              <a:rPr lang="en-US" sz="1400" b="1">
                <a:latin typeface="AvantGarde" charset="0"/>
              </a:rPr>
              <a:t>Newer Drugs for Insomnia</a:t>
            </a:r>
          </a:p>
          <a:p>
            <a:pPr marL="565150" indent="-565150">
              <a:lnSpc>
                <a:spcPct val="80000"/>
              </a:lnSpc>
              <a:spcBef>
                <a:spcPct val="20000"/>
              </a:spcBef>
              <a:spcAft>
                <a:spcPct val="30000"/>
              </a:spcAft>
              <a:buClr>
                <a:schemeClr val="bg1"/>
              </a:buClr>
            </a:pPr>
            <a:r>
              <a:rPr lang="en-US" sz="1400" b="1">
                <a:latin typeface="AvantGarde" charset="0"/>
              </a:rPr>
              <a:t>Targeted Immune Modulators</a:t>
            </a:r>
          </a:p>
          <a:p>
            <a:pPr marL="565150" indent="-565150">
              <a:lnSpc>
                <a:spcPct val="80000"/>
              </a:lnSpc>
              <a:spcBef>
                <a:spcPct val="20000"/>
              </a:spcBef>
              <a:spcAft>
                <a:spcPct val="30000"/>
              </a:spcAft>
              <a:buClr>
                <a:schemeClr val="bg1"/>
              </a:buClr>
            </a:pPr>
            <a:r>
              <a:rPr lang="en-US" sz="1400" b="1">
                <a:latin typeface="AvantGarde" charset="0"/>
              </a:rPr>
              <a:t>Beta Agonists</a:t>
            </a:r>
          </a:p>
          <a:p>
            <a:pPr marL="565150" indent="-565150">
              <a:lnSpc>
                <a:spcPct val="80000"/>
              </a:lnSpc>
              <a:spcBef>
                <a:spcPct val="20000"/>
              </a:spcBef>
              <a:spcAft>
                <a:spcPct val="30000"/>
              </a:spcAft>
              <a:buClr>
                <a:schemeClr val="bg1"/>
              </a:buClr>
            </a:pPr>
            <a:r>
              <a:rPr lang="en-US" sz="1400" b="1">
                <a:latin typeface="AvantGarde" charset="0"/>
              </a:rPr>
              <a:t>Newer Anti-emetics</a:t>
            </a:r>
          </a:p>
          <a:p>
            <a:pPr marL="565150" indent="-565150">
              <a:lnSpc>
                <a:spcPct val="80000"/>
              </a:lnSpc>
              <a:spcBef>
                <a:spcPct val="20000"/>
              </a:spcBef>
              <a:spcAft>
                <a:spcPct val="30000"/>
              </a:spcAft>
              <a:buClr>
                <a:schemeClr val="bg1"/>
              </a:buClr>
            </a:pPr>
            <a:r>
              <a:rPr lang="en-US" sz="1400" b="1">
                <a:latin typeface="AvantGarde" charset="0"/>
              </a:rPr>
              <a:t>Drugs for Multiple Sclerosis</a:t>
            </a:r>
          </a:p>
          <a:p>
            <a:pPr marL="565150" indent="-565150">
              <a:lnSpc>
                <a:spcPct val="80000"/>
              </a:lnSpc>
              <a:spcBef>
                <a:spcPct val="20000"/>
              </a:spcBef>
              <a:spcAft>
                <a:spcPct val="30000"/>
              </a:spcAft>
              <a:buClr>
                <a:schemeClr val="bg1"/>
              </a:buClr>
            </a:pPr>
            <a:r>
              <a:rPr lang="en-US" sz="1400" b="1">
                <a:latin typeface="AvantGarde" charset="0"/>
              </a:rPr>
              <a:t>Combination Products</a:t>
            </a:r>
          </a:p>
          <a:p>
            <a:pPr marL="565150" indent="-565150">
              <a:lnSpc>
                <a:spcPct val="80000"/>
              </a:lnSpc>
              <a:spcBef>
                <a:spcPct val="20000"/>
              </a:spcBef>
              <a:spcAft>
                <a:spcPct val="30000"/>
              </a:spcAft>
              <a:buClr>
                <a:schemeClr val="bg1"/>
              </a:buClr>
            </a:pPr>
            <a:r>
              <a:rPr lang="en-US" sz="1400" b="1">
                <a:latin typeface="AvantGarde" charset="0"/>
              </a:rPr>
              <a:t>Controller Drugs for Asthma</a:t>
            </a:r>
          </a:p>
          <a:p>
            <a:pPr marL="565150" indent="-565150">
              <a:lnSpc>
                <a:spcPct val="80000"/>
              </a:lnSpc>
              <a:spcBef>
                <a:spcPct val="20000"/>
              </a:spcBef>
              <a:spcAft>
                <a:spcPct val="30000"/>
              </a:spcAft>
              <a:buClr>
                <a:schemeClr val="bg1"/>
              </a:buClr>
            </a:pPr>
            <a:r>
              <a:rPr lang="en-US" sz="1400" b="1">
                <a:latin typeface="AvantGarde" charset="0"/>
              </a:rPr>
              <a:t>Newer Drugs for Diabetes</a:t>
            </a:r>
          </a:p>
          <a:p>
            <a:pPr marL="565150" indent="-565150">
              <a:lnSpc>
                <a:spcPct val="80000"/>
              </a:lnSpc>
              <a:spcBef>
                <a:spcPct val="20000"/>
              </a:spcBef>
              <a:spcAft>
                <a:spcPct val="30000"/>
              </a:spcAft>
              <a:buClr>
                <a:schemeClr val="bg1"/>
              </a:buClr>
            </a:pPr>
            <a:r>
              <a:rPr lang="en-US" sz="1400" b="1">
                <a:latin typeface="AvantGarde" charset="0"/>
              </a:rPr>
              <a:t>Topical Calcineurin Inhibitors</a:t>
            </a:r>
          </a:p>
          <a:p>
            <a:pPr marL="565150" indent="-565150">
              <a:lnSpc>
                <a:spcPct val="80000"/>
              </a:lnSpc>
              <a:spcBef>
                <a:spcPct val="20000"/>
              </a:spcBef>
              <a:spcAft>
                <a:spcPct val="30000"/>
              </a:spcAft>
              <a:buClr>
                <a:schemeClr val="bg1"/>
              </a:buClr>
            </a:pPr>
            <a:endParaRPr lang="en-US" sz="1400">
              <a:latin typeface="AvantGarde" charset="0"/>
            </a:endParaRPr>
          </a:p>
          <a:p>
            <a:pPr marL="565150" indent="-565150">
              <a:lnSpc>
                <a:spcPct val="80000"/>
              </a:lnSpc>
              <a:spcBef>
                <a:spcPct val="20000"/>
              </a:spcBef>
              <a:spcAft>
                <a:spcPct val="30000"/>
              </a:spcAft>
              <a:buClr>
                <a:schemeClr val="bg1"/>
              </a:buClr>
            </a:pPr>
            <a:endParaRPr lang="en-US" sz="1400">
              <a:latin typeface="AvantGarde" charset="0"/>
            </a:endParaRPr>
          </a:p>
          <a:p>
            <a:pPr marL="565150" indent="-565150">
              <a:lnSpc>
                <a:spcPct val="80000"/>
              </a:lnSpc>
              <a:spcBef>
                <a:spcPct val="20000"/>
              </a:spcBef>
              <a:spcAft>
                <a:spcPct val="30000"/>
              </a:spcAft>
              <a:buClr>
                <a:schemeClr val="bg1"/>
              </a:buClr>
            </a:pPr>
            <a:endParaRPr lang="en-US" sz="1400">
              <a:latin typeface="AvantGarde"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52400" y="152400"/>
            <a:ext cx="8229600" cy="611188"/>
          </a:xfrm>
        </p:spPr>
        <p:txBody>
          <a:bodyPr/>
          <a:lstStyle/>
          <a:p>
            <a:r>
              <a:rPr lang="en-US" sz="3600" dirty="0">
                <a:latin typeface="Arial" charset="0"/>
                <a:cs typeface="Arial" charset="0"/>
              </a:rPr>
              <a:t>DERP Methods in Using FDA Documents</a:t>
            </a:r>
          </a:p>
        </p:txBody>
      </p:sp>
      <p:sp>
        <p:nvSpPr>
          <p:cNvPr id="3" name="Content Placeholder 2"/>
          <p:cNvSpPr>
            <a:spLocks noGrp="1"/>
          </p:cNvSpPr>
          <p:nvPr>
            <p:ph idx="1"/>
          </p:nvPr>
        </p:nvSpPr>
        <p:spPr>
          <a:xfrm>
            <a:off x="457200" y="1600200"/>
            <a:ext cx="8229600" cy="4297363"/>
          </a:xfrm>
        </p:spPr>
        <p:txBody>
          <a:bodyPr/>
          <a:lstStyle/>
          <a:p>
            <a:pPr>
              <a:defRPr/>
            </a:pPr>
            <a:r>
              <a:rPr lang="en-US" dirty="0" smtClean="0">
                <a:solidFill>
                  <a:schemeClr val="tx1"/>
                </a:solidFill>
                <a:ea typeface="+mn-ea"/>
              </a:rPr>
              <a:t>Systematic review methodology for DERP includes searching FDA web site</a:t>
            </a:r>
          </a:p>
          <a:p>
            <a:pPr lvl="1">
              <a:defRPr/>
            </a:pPr>
            <a:r>
              <a:rPr lang="en-US" dirty="0" smtClean="0">
                <a:solidFill>
                  <a:schemeClr val="tx1"/>
                </a:solidFill>
              </a:rPr>
              <a:t>FDA Medical and Statistical reviews of NDAs</a:t>
            </a:r>
          </a:p>
          <a:p>
            <a:pPr lvl="2">
              <a:defRPr/>
            </a:pPr>
            <a:r>
              <a:rPr lang="en-US" kern="1200" dirty="0" smtClean="0">
                <a:solidFill>
                  <a:schemeClr val="tx1"/>
                </a:solidFill>
              </a:rPr>
              <a:t>Documents available on FDA web site &gt; 1997</a:t>
            </a:r>
            <a:endParaRPr lang="en-US" dirty="0" smtClean="0">
              <a:solidFill>
                <a:schemeClr val="tx1"/>
              </a:solidFill>
            </a:endParaRPr>
          </a:p>
          <a:p>
            <a:pPr lvl="2">
              <a:defRPr/>
            </a:pPr>
            <a:r>
              <a:rPr lang="en-US" kern="1200" dirty="0" smtClean="0">
                <a:solidFill>
                  <a:schemeClr val="tx1"/>
                </a:solidFill>
              </a:rPr>
              <a:t>Approved drugs, newly approved for updates</a:t>
            </a:r>
          </a:p>
          <a:p>
            <a:pPr lvl="2">
              <a:defRPr/>
            </a:pPr>
            <a:r>
              <a:rPr lang="en-US" dirty="0" smtClean="0">
                <a:solidFill>
                  <a:schemeClr val="tx1"/>
                </a:solidFill>
                <a:ea typeface="+mn-ea"/>
              </a:rPr>
              <a:t>Include studies if enough information to rate quality</a:t>
            </a:r>
            <a:endParaRPr lang="en-US" kern="1200" dirty="0" smtClean="0">
              <a:solidFill>
                <a:schemeClr val="tx1"/>
              </a:solidFill>
            </a:endParaRPr>
          </a:p>
          <a:p>
            <a:pPr>
              <a:defRPr/>
            </a:pPr>
            <a:r>
              <a:rPr lang="en-US" dirty="0" smtClean="0">
                <a:solidFill>
                  <a:schemeClr val="tx1"/>
                </a:solidFill>
                <a:ea typeface="+mn-ea"/>
              </a:rPr>
              <a:t>What we are looking for:</a:t>
            </a:r>
          </a:p>
          <a:p>
            <a:pPr lvl="1">
              <a:defRPr/>
            </a:pPr>
            <a:r>
              <a:rPr lang="en-US" dirty="0" smtClean="0">
                <a:solidFill>
                  <a:schemeClr val="tx1"/>
                </a:solidFill>
              </a:rPr>
              <a:t>Unique unpublished studies</a:t>
            </a:r>
          </a:p>
          <a:p>
            <a:pPr lvl="1">
              <a:defRPr/>
            </a:pPr>
            <a:r>
              <a:rPr lang="en-US" dirty="0" smtClean="0">
                <a:solidFill>
                  <a:schemeClr val="tx1"/>
                </a:solidFill>
              </a:rPr>
              <a:t>Unpublished data related to published studies</a:t>
            </a:r>
          </a:p>
        </p:txBody>
      </p:sp>
    </p:spTree>
  </p:cSld>
  <p:clrMapOvr>
    <a:masterClrMapping/>
  </p:clrMapOvr>
</p:sld>
</file>

<file path=ppt/theme/theme1.xml><?xml version="1.0" encoding="utf-8"?>
<a:theme xmlns:a="http://schemas.openxmlformats.org/drawingml/2006/main" name="Presentation_white">
  <a:themeElements>
    <a:clrScheme name="Presentation_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_whi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_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_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_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_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_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_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_whi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_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_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_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_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_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1617</TotalTime>
  <Words>1514</Words>
  <Application>Microsoft Macintosh PowerPoint</Application>
  <PresentationFormat>On-screen Show (4:3)</PresentationFormat>
  <Paragraphs>277</Paragraphs>
  <Slides>30</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Times New Roman</vt:lpstr>
      <vt:lpstr>AvantGarde</vt:lpstr>
      <vt:lpstr>Presentation_white</vt:lpstr>
      <vt:lpstr> Searching Grey Literature: Is the Effort Worth the Yield? AHRQ Annual Meeting  Track C, Session 105  Methods for Synthesizing Evidence </vt:lpstr>
      <vt:lpstr>The Problem: </vt:lpstr>
      <vt:lpstr>Session Purpose and Goals</vt:lpstr>
      <vt:lpstr>Discussion Leaders</vt:lpstr>
      <vt:lpstr> Usefulness of Grey Literature </vt:lpstr>
      <vt:lpstr>Drug Effectiveness Review Project</vt:lpstr>
      <vt:lpstr>DERP Organizations</vt:lpstr>
      <vt:lpstr>114 Reports Completed to date</vt:lpstr>
      <vt:lpstr>DERP Methods in Using FDA Documents</vt:lpstr>
      <vt:lpstr>Workload?</vt:lpstr>
      <vt:lpstr>DERP Studying Experience with  FDA Documents</vt:lpstr>
      <vt:lpstr>Example 1: Unique unpublished study</vt:lpstr>
      <vt:lpstr>Your thoughts?</vt:lpstr>
      <vt:lpstr>Your Thoughts?</vt:lpstr>
      <vt:lpstr>Your Thoughts?</vt:lpstr>
      <vt:lpstr>Your thoughts?</vt:lpstr>
      <vt:lpstr>Discussion</vt:lpstr>
      <vt:lpstr>Example 2: Unpublished data</vt:lpstr>
      <vt:lpstr>Your thoughts?</vt:lpstr>
      <vt:lpstr>Your Thoughts?</vt:lpstr>
      <vt:lpstr>Your Thoughts?</vt:lpstr>
      <vt:lpstr>Your thoughts?</vt:lpstr>
      <vt:lpstr>Discussion</vt:lpstr>
      <vt:lpstr>Example 3: Unique unpublished study</vt:lpstr>
      <vt:lpstr>Your thoughts?</vt:lpstr>
      <vt:lpstr>Your Thoughts?</vt:lpstr>
      <vt:lpstr>Your Thoughts?</vt:lpstr>
      <vt:lpstr>Your thoughts?</vt:lpstr>
      <vt:lpstr>Discussion</vt:lpstr>
      <vt:lpstr>Wrap up</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OHSU Presentation Template - White</dc:title>
  <dc:creator>BrandSavvy, Inc.</dc:creator>
  <cp:lastModifiedBy>Vanessa Graham</cp:lastModifiedBy>
  <cp:revision>153</cp:revision>
  <dcterms:created xsi:type="dcterms:W3CDTF">2006-07-21T03:43:08Z</dcterms:created>
  <dcterms:modified xsi:type="dcterms:W3CDTF">2011-10-20T21:52:01Z</dcterms:modified>
</cp:coreProperties>
</file>