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3" r:id="rId2"/>
    <p:sldId id="276" r:id="rId3"/>
    <p:sldId id="279" r:id="rId4"/>
    <p:sldId id="278" r:id="rId5"/>
    <p:sldId id="280" r:id="rId6"/>
    <p:sldId id="295" r:id="rId7"/>
    <p:sldId id="294" r:id="rId8"/>
    <p:sldId id="282" r:id="rId9"/>
    <p:sldId id="283" r:id="rId10"/>
    <p:sldId id="284" r:id="rId11"/>
    <p:sldId id="285" r:id="rId12"/>
    <p:sldId id="266" r:id="rId13"/>
    <p:sldId id="287" r:id="rId14"/>
    <p:sldId id="267" r:id="rId15"/>
    <p:sldId id="268" r:id="rId16"/>
    <p:sldId id="271" r:id="rId17"/>
    <p:sldId id="270" r:id="rId18"/>
    <p:sldId id="269" r:id="rId19"/>
    <p:sldId id="272" r:id="rId20"/>
    <p:sldId id="273" r:id="rId21"/>
    <p:sldId id="288" r:id="rId22"/>
    <p:sldId id="289" r:id="rId23"/>
    <p:sldId id="290" r:id="rId24"/>
    <p:sldId id="291" r:id="rId25"/>
    <p:sldId id="296" r:id="rId26"/>
    <p:sldId id="292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 snapToObjects="1" showGuides="1">
      <p:cViewPr>
        <p:scale>
          <a:sx n="103" d="100"/>
          <a:sy n="103" d="100"/>
        </p:scale>
        <p:origin x="-904" y="-632"/>
      </p:cViewPr>
      <p:guideLst>
        <p:guide orient="horz" pos="2160"/>
        <p:guide pos="1488"/>
      </p:guideLst>
    </p:cSldViewPr>
  </p:slideViewPr>
  <p:outlineViewPr>
    <p:cViewPr>
      <p:scale>
        <a:sx n="33" d="100"/>
        <a:sy n="33" d="100"/>
      </p:scale>
      <p:origin x="0" y="1990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714578-9BC5-D945-B20A-A63B328C136F}" type="datetimeFigureOut">
              <a:rPr lang="en-US" smtClean="0"/>
              <a:t>10/13/11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AAC7B-71FD-5D4E-8392-50FEEEBE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27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B8710-0825-AC47-B02E-EF3A78CC5600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A69E43-5CE5-4B4A-8EFC-62C1C7566D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398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85B21A-FA13-0348-A5C0-02FF704C9CE8}" type="slidenum">
              <a:rPr lang="en-US"/>
              <a:pPr/>
              <a:t>24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9C186A-37DE-42CE-9C1E-1767E27E061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Inputs, Work systems, outputs.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D7E381-CEAC-884B-A766-B91B6CE169C7}" type="slidenum">
              <a:rPr lang="en-US"/>
              <a:pPr/>
              <a:t>26</a:t>
            </a:fld>
            <a:endParaRPr lang="en-US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0563"/>
            <a:ext cx="4557712" cy="3417887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B5B0B9-D7FA-0B40-B8AC-188FAF081A12}" type="slidenum">
              <a:rPr lang="en-US"/>
              <a:pPr/>
              <a:t>2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4800"/>
          </a:xfrm>
          <a:noFill/>
          <a:ln/>
        </p:spPr>
        <p:txBody>
          <a:bodyPr/>
          <a:lstStyle/>
          <a:p>
            <a:endParaRPr lang="en-US" sz="14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48A492-01AE-9C43-AC36-A45A78FEE617}" type="slidenum">
              <a:rPr lang="en-US"/>
              <a:pPr/>
              <a:t>4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14419-32ED-E742-BABB-56A099140B75}" type="slidenum">
              <a:rPr lang="en-US"/>
              <a:pPr/>
              <a:t>5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4119563"/>
            <a:ext cx="6253162" cy="41148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Char char="•"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E14419-32ED-E742-BABB-56A099140B75}" type="slidenum">
              <a:rPr lang="en-US"/>
              <a:pPr/>
              <a:t>6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4119563"/>
            <a:ext cx="6253162" cy="4114800"/>
          </a:xfrm>
          <a:noFill/>
          <a:ln/>
        </p:spPr>
        <p:txBody>
          <a:bodyPr/>
          <a:lstStyle/>
          <a:p>
            <a:pPr eaLnBrk="1" hangingPunct="1">
              <a:lnSpc>
                <a:spcPct val="120000"/>
              </a:lnSpc>
              <a:buFontTx/>
              <a:buChar char="•"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4DBC77AC-FB8E-1542-A8BA-1B5DF1D972DF}" type="slidenum">
              <a:rPr lang="en-US" sz="1200" b="0">
                <a:solidFill>
                  <a:schemeClr val="tx1"/>
                </a:solidFill>
                <a:latin typeface="Arial" charset="0"/>
              </a:rPr>
              <a:pPr algn="r"/>
              <a:t>8</a:t>
            </a:fld>
            <a:endParaRPr lang="en-US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455ACF-D72A-2F41-9CAE-0AEC45BB5E9C}" type="slidenum">
              <a:rPr lang="en-US"/>
              <a:pPr/>
              <a:t>21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D5E92-065D-E248-84F6-FBD762D1E818}" type="slidenum">
              <a:rPr lang="en-US"/>
              <a:pPr/>
              <a:t>23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7"/>
          <p:cNvSpPr>
            <a:spLocks noChangeShapeType="1"/>
          </p:cNvSpPr>
          <p:nvPr userDrawn="1"/>
        </p:nvSpPr>
        <p:spPr bwMode="auto">
          <a:xfrm>
            <a:off x="1828800" y="3581400"/>
            <a:ext cx="6858000" cy="0"/>
          </a:xfrm>
          <a:prstGeom prst="line">
            <a:avLst/>
          </a:prstGeom>
          <a:noFill/>
          <a:ln w="25400">
            <a:solidFill>
              <a:srgbClr val="29292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cxnSp>
        <p:nvCxnSpPr>
          <p:cNvPr id="5" name="AutoShape 23"/>
          <p:cNvCxnSpPr>
            <a:cxnSpLocks noChangeShapeType="1"/>
          </p:cNvCxnSpPr>
          <p:nvPr userDrawn="1"/>
        </p:nvCxnSpPr>
        <p:spPr bwMode="auto">
          <a:xfrm rot="10800000" flipV="1">
            <a:off x="533400" y="533400"/>
            <a:ext cx="7772400" cy="990600"/>
          </a:xfrm>
          <a:prstGeom prst="bentConnector3">
            <a:avLst>
              <a:gd name="adj1" fmla="val 100162"/>
            </a:avLst>
          </a:prstGeom>
          <a:noFill/>
          <a:ln w="25400">
            <a:solidFill>
              <a:srgbClr val="292929"/>
            </a:solidFill>
            <a:miter lim="800000"/>
            <a:headEnd/>
            <a:tailEnd/>
          </a:ln>
        </p:spPr>
      </p:cxnSp>
      <p:sp>
        <p:nvSpPr>
          <p:cNvPr id="13240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462088"/>
          </a:xfrm>
        </p:spPr>
        <p:txBody>
          <a:bodyPr anchor="b"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2404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FD048F0-29BC-BE4C-B7D9-1C566C217296}" type="datetime1">
              <a:rPr lang="en-US" smtClean="0"/>
              <a:t>10/13/11</a:t>
            </a:fld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685800" y="6248400"/>
            <a:ext cx="5638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9759B1D-5030-034C-8E1C-CA2B59645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E4BCE-8AD4-CF4D-BC50-C63A27D8736F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F88DF4-B95B-1045-92BD-2EAC2AF8B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4620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434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E28AF-C037-A14C-961B-C08673DFF28E}" type="datetime1">
              <a:rPr lang="en-US" smtClean="0"/>
              <a:t>10/13/11</a:t>
            </a:fld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62D59-F623-8E49-979E-367E42B54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BC322-7EE0-7B44-9673-EEC55D8A851B}" type="datetime1">
              <a:rPr lang="en-US" smtClean="0"/>
              <a:t>10/13/11</a:t>
            </a:fld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774B7-4295-FE4C-9CBE-68D919967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01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rgbClr val="F5F5F5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sz="2400" b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102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77930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</a:t>
            </a:r>
          </a:p>
          <a:p>
            <a:pPr lvl="2"/>
            <a:r>
              <a:rPr lang="en-US"/>
              <a:t>Third</a:t>
            </a:r>
          </a:p>
          <a:p>
            <a:pPr lvl="1"/>
            <a:endParaRPr lang="en-US"/>
          </a:p>
        </p:txBody>
      </p:sp>
      <p:sp>
        <p:nvSpPr>
          <p:cNvPr id="13230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DD4B32-1863-B94F-9541-7A779143B972}" type="datetime1">
              <a:rPr lang="en-US" smtClean="0"/>
              <a:t>10/13/11</a:t>
            </a:fld>
            <a:endParaRPr lang="en-US"/>
          </a:p>
        </p:txBody>
      </p:sp>
      <p:sp>
        <p:nvSpPr>
          <p:cNvPr id="13230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" y="6243638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sp>
        <p:nvSpPr>
          <p:cNvPr id="13230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24C9747-13B8-CF47-93F0-F14970CB4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92929"/>
        </a:buClr>
        <a:buSzPct val="60000"/>
        <a:buFont typeface="Wingdings" charset="2"/>
        <a:buChar char="q"/>
        <a:defRPr sz="2800">
          <a:solidFill>
            <a:srgbClr val="292929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55000"/>
        <a:buFont typeface="Tahoma" charset="0"/>
        <a:buChar char="-"/>
        <a:defRPr sz="2400">
          <a:solidFill>
            <a:srgbClr val="29292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92929"/>
        </a:buClr>
        <a:buSzPct val="50000"/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urse at desk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29718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881312"/>
            <a:ext cx="7772400" cy="1462088"/>
          </a:xfrm>
        </p:spPr>
        <p:txBody>
          <a:bodyPr/>
          <a:lstStyle/>
          <a:p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Extending the Search for</a:t>
            </a:r>
            <a: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High-Performance Work Practices (HPWPs) in Healthcare Organizations</a:t>
            </a:r>
            <a:br>
              <a:rPr lang="en-US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610600" cy="10810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Site Visit Process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4572000" cy="46482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Nine study site visits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Semi-structured interviews held with key informants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Rigorous analysis of interview data</a:t>
            </a: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Organizational documents collected and reviewed, as appropriate (e.g., CUSP information, </a:t>
            </a:r>
            <a:r>
              <a:rPr lang="en-US" sz="2400" dirty="0" smtClean="0">
                <a:latin typeface="Arial" pitchFamily="-65" charset="0"/>
                <a:cs typeface="Arial" pitchFamily="-65" charset="0"/>
              </a:rPr>
              <a:t>CLABSI protocols, QI and infection control documents, educational material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s)</a:t>
            </a:r>
          </a:p>
          <a:p>
            <a:pPr>
              <a:lnSpc>
                <a:spcPct val="90000"/>
              </a:lnSpc>
            </a:pPr>
            <a:endParaRPr lang="en-US" sz="2400" dirty="0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4276" name="Picture 4" descr="people carrying lugg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53000" y="2667000"/>
            <a:ext cx="3810000" cy="3048000"/>
          </a:xfrm>
          <a:noFill/>
        </p:spPr>
      </p:pic>
      <p:sp>
        <p:nvSpPr>
          <p:cNvPr id="542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E866C85-EF7C-B747-86A9-82C1F2FBB99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1157288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Key Informants Interviewed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534400" cy="43434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Hospital-Level Informants</a:t>
            </a:r>
          </a:p>
          <a:p>
            <a:pPr lvl="1"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Infection Control (e.g., Epidemiologist, nurses)</a:t>
            </a:r>
          </a:p>
          <a:p>
            <a:pPr lvl="1">
              <a:spcAft>
                <a:spcPct val="200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Organizational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leaders (e.g., CEO, COO)</a:t>
            </a:r>
          </a:p>
          <a:p>
            <a:pPr lvl="1">
              <a:spcAft>
                <a:spcPct val="200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Clinical 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leaders (e.g., CMO, CNO)</a:t>
            </a:r>
          </a:p>
          <a:p>
            <a:pPr lvl="1">
              <a:spcAft>
                <a:spcPct val="20000"/>
              </a:spcAft>
            </a:pPr>
            <a:r>
              <a:rPr lang="en-US" dirty="0">
                <a:ea typeface="ＭＳ Ｐゴシック" charset="-128"/>
                <a:cs typeface="ＭＳ Ｐゴシック" charset="-128"/>
              </a:rPr>
              <a:t>Quality improvement professionals</a:t>
            </a:r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Unit-Level Informants</a:t>
            </a:r>
          </a:p>
          <a:p>
            <a:pPr lvl="1">
              <a:spcAft>
                <a:spcPct val="20000"/>
              </a:spcAft>
            </a:pPr>
            <a:r>
              <a:rPr lang="en-US" dirty="0" smtClean="0">
                <a:cs typeface="ＭＳ Ｐゴシック" charset="-128"/>
              </a:rPr>
              <a:t>ICU Nurses, Patient Care Coordinators, Physicians</a:t>
            </a:r>
          </a:p>
          <a:p>
            <a:pPr lvl="1">
              <a:spcAft>
                <a:spcPct val="20000"/>
              </a:spcAft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ICU Nurse Managers, Directors, Physician Directors</a:t>
            </a: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A00DA0-C5AD-FC42-A0E1-B8F7F21E8C82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0512"/>
            <a:ext cx="7793038" cy="1462088"/>
          </a:xfrm>
        </p:spPr>
        <p:txBody>
          <a:bodyPr/>
          <a:lstStyle/>
          <a:p>
            <a:r>
              <a:rPr lang="en-US" dirty="0" smtClean="0"/>
              <a:t>Current Status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05800" cy="4491038"/>
          </a:xfrm>
        </p:spPr>
        <p:txBody>
          <a:bodyPr/>
          <a:lstStyle/>
          <a:p>
            <a:r>
              <a:rPr lang="en-US" dirty="0" smtClean="0"/>
              <a:t>4 site visits completed; 3 CUSP sites in 2 states</a:t>
            </a:r>
          </a:p>
          <a:p>
            <a:pPr lvl="1"/>
            <a:r>
              <a:rPr lang="en-US" dirty="0" smtClean="0"/>
              <a:t>2 “good,” 1 “less good”</a:t>
            </a:r>
          </a:p>
          <a:p>
            <a:r>
              <a:rPr lang="en-US" dirty="0" smtClean="0"/>
              <a:t>114 key informant interviews completed</a:t>
            </a:r>
          </a:p>
          <a:p>
            <a:pPr lvl="1"/>
            <a:r>
              <a:rPr lang="en-US" dirty="0" smtClean="0"/>
              <a:t>Executives (</a:t>
            </a:r>
            <a:r>
              <a:rPr lang="en-US" dirty="0" err="1" smtClean="0"/>
              <a:t>n</a:t>
            </a:r>
            <a:r>
              <a:rPr lang="en-US" dirty="0" smtClean="0"/>
              <a:t>=21):  CEOs, </a:t>
            </a:r>
            <a:r>
              <a:rPr lang="en-US" dirty="0" err="1" smtClean="0"/>
              <a:t>CMOs</a:t>
            </a:r>
            <a:r>
              <a:rPr lang="en-US" dirty="0" smtClean="0"/>
              <a:t>, Nursing Leaders, Quality/ Safety</a:t>
            </a:r>
          </a:p>
          <a:p>
            <a:pPr lvl="1"/>
            <a:r>
              <a:rPr lang="en-US" dirty="0" smtClean="0"/>
              <a:t>Managers (</a:t>
            </a:r>
            <a:r>
              <a:rPr lang="en-US" dirty="0" err="1" smtClean="0"/>
              <a:t>n</a:t>
            </a:r>
            <a:r>
              <a:rPr lang="en-US" dirty="0" smtClean="0"/>
              <a:t>=42):  Nursing, Infection Control, IT, Quality/ Safety</a:t>
            </a:r>
          </a:p>
          <a:p>
            <a:pPr lvl="1"/>
            <a:r>
              <a:rPr lang="en-US" dirty="0" smtClean="0"/>
              <a:t>Staff (</a:t>
            </a:r>
            <a:r>
              <a:rPr lang="en-US" dirty="0" err="1" smtClean="0"/>
              <a:t>n</a:t>
            </a:r>
            <a:r>
              <a:rPr lang="en-US" dirty="0" smtClean="0"/>
              <a:t>=51):  Nurses, Physicians/ Residents, Infection Control, Project Management, Purchasing </a:t>
            </a:r>
          </a:p>
          <a:p>
            <a:r>
              <a:rPr lang="en-US" dirty="0" smtClean="0"/>
              <a:t>5 additional site visits to be held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752600"/>
            <a:ext cx="3886200" cy="17526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Preliminary Findings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7348" name="Picture 4" descr="book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62600" y="2209800"/>
            <a:ext cx="2946400" cy="4419600"/>
          </a:xfr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793038" cy="1295400"/>
          </a:xfrm>
        </p:spPr>
        <p:txBody>
          <a:bodyPr/>
          <a:lstStyle/>
          <a:p>
            <a:r>
              <a:rPr lang="en-US" dirty="0" smtClean="0"/>
              <a:t>Initial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566150" cy="4491038"/>
          </a:xfrm>
        </p:spPr>
        <p:txBody>
          <a:bodyPr/>
          <a:lstStyle/>
          <a:p>
            <a:r>
              <a:rPr lang="en-US" dirty="0" smtClean="0"/>
              <a:t>Consistency in focus on CLABSI reduction</a:t>
            </a:r>
          </a:p>
          <a:p>
            <a:pPr lvl="1"/>
            <a:r>
              <a:rPr lang="en-US" dirty="0" smtClean="0"/>
              <a:t>Insertion bundles/ procedures, sterile procedures, central line insertion carts</a:t>
            </a:r>
          </a:p>
          <a:p>
            <a:pPr lvl="1"/>
            <a:r>
              <a:rPr lang="en-US" dirty="0" smtClean="0"/>
              <a:t>Maintenance, e.g., “scrub the hub,” dressing changes</a:t>
            </a:r>
          </a:p>
          <a:p>
            <a:pPr lvl="1"/>
            <a:r>
              <a:rPr lang="en-US" dirty="0" smtClean="0"/>
              <a:t>“Back to Basics,” e.g. hand hygiene, sterile technique</a:t>
            </a:r>
          </a:p>
          <a:p>
            <a:pPr lvl="1"/>
            <a:r>
              <a:rPr lang="en-US" dirty="0" smtClean="0"/>
              <a:t>Identification of helpful products, e.g., end caps, </a:t>
            </a:r>
            <a:r>
              <a:rPr lang="en-US" dirty="0" err="1" smtClean="0"/>
              <a:t>Tru</a:t>
            </a:r>
            <a:r>
              <a:rPr lang="en-US" dirty="0" smtClean="0"/>
              <a:t>-D</a:t>
            </a:r>
          </a:p>
          <a:p>
            <a:r>
              <a:rPr lang="en-US" dirty="0" smtClean="0"/>
              <a:t>Similar challenges</a:t>
            </a:r>
          </a:p>
          <a:p>
            <a:pPr lvl="1"/>
            <a:r>
              <a:rPr lang="en-US" dirty="0" smtClean="0"/>
              <a:t>Reductions in ICU vs. hospital-wide</a:t>
            </a:r>
          </a:p>
          <a:p>
            <a:pPr lvl="1"/>
            <a:r>
              <a:rPr lang="en-US" dirty="0" smtClean="0"/>
              <a:t>Data capture/ reliability</a:t>
            </a:r>
          </a:p>
          <a:p>
            <a:pPr lvl="1"/>
            <a:r>
              <a:rPr lang="en-US" dirty="0" smtClean="0"/>
              <a:t>Information systems limitations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676400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“Success Factors”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38" y="1828800"/>
            <a:ext cx="8285162" cy="4572000"/>
          </a:xfrm>
        </p:spPr>
        <p:txBody>
          <a:bodyPr/>
          <a:lstStyle/>
          <a:p>
            <a:r>
              <a:rPr lang="en-US" dirty="0" smtClean="0"/>
              <a:t>Benchmark is getting to zero, not just peers</a:t>
            </a:r>
          </a:p>
          <a:p>
            <a:r>
              <a:rPr lang="en-US" dirty="0" smtClean="0"/>
              <a:t>Strong leadership involvement and support </a:t>
            </a:r>
          </a:p>
          <a:p>
            <a:pPr lvl="1"/>
            <a:r>
              <a:rPr lang="en-US" dirty="0" smtClean="0"/>
              <a:t>Commitment to quality improvement and CLABSI reduction at Executive/ Board level</a:t>
            </a:r>
          </a:p>
          <a:p>
            <a:pPr lvl="1"/>
            <a:r>
              <a:rPr lang="en-US" dirty="0" smtClean="0"/>
              <a:t>Leaders willing to “back up” efforts with changes in policy, action (e.g., MDs who won’t follow protocol)</a:t>
            </a:r>
          </a:p>
          <a:p>
            <a:pPr lvl="1"/>
            <a:r>
              <a:rPr lang="en-US" dirty="0" smtClean="0"/>
              <a:t>Support staff for “doing the right thing” </a:t>
            </a:r>
          </a:p>
          <a:p>
            <a:r>
              <a:rPr lang="en-US" dirty="0" smtClean="0"/>
              <a:t>Quality Improvement infrastructure</a:t>
            </a:r>
          </a:p>
          <a:p>
            <a:pPr lvl="1"/>
            <a:r>
              <a:rPr lang="en-US" dirty="0" smtClean="0"/>
              <a:t>Dedicated staff/ resources to support/facilitate improvement efforts (e.g. data, root cause analyses)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2011,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66712"/>
            <a:ext cx="7793038" cy="1462088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rgbClr val="000000"/>
                </a:solidFill>
              </a:rPr>
              <a:t>“Success Factors” </a:t>
            </a:r>
            <a:r>
              <a:rPr lang="en-US" sz="3600" dirty="0" smtClean="0">
                <a:solidFill>
                  <a:srgbClr val="000000"/>
                </a:solidFill>
              </a:rPr>
              <a:t>(continued)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38" y="1828800"/>
            <a:ext cx="8361362" cy="3900488"/>
          </a:xfrm>
        </p:spPr>
        <p:txBody>
          <a:bodyPr/>
          <a:lstStyle/>
          <a:p>
            <a:r>
              <a:rPr lang="en-US" sz="2400" dirty="0" smtClean="0"/>
              <a:t>Accountability for results</a:t>
            </a:r>
          </a:p>
          <a:p>
            <a:pPr lvl="1"/>
            <a:r>
              <a:rPr lang="en-US" dirty="0" smtClean="0"/>
              <a:t>CLABSI on scorecard, unit rates disseminated, variations explained, explored (e.g., root cause, PDSA) </a:t>
            </a:r>
          </a:p>
          <a:p>
            <a:pPr lvl="1"/>
            <a:r>
              <a:rPr lang="en-US" dirty="0" smtClean="0"/>
              <a:t>Rewards/ recognition linked to improvement</a:t>
            </a:r>
          </a:p>
          <a:p>
            <a:pPr lvl="1"/>
            <a:r>
              <a:rPr lang="en-US" dirty="0" smtClean="0"/>
              <a:t>Staff understand reason behind changes, success celebrated</a:t>
            </a:r>
          </a:p>
          <a:p>
            <a:r>
              <a:rPr lang="en-US" sz="2400" dirty="0" smtClean="0"/>
              <a:t>Supportive organizational culture</a:t>
            </a:r>
          </a:p>
          <a:p>
            <a:pPr lvl="1"/>
            <a:r>
              <a:rPr lang="en-US" dirty="0" smtClean="0"/>
              <a:t>Focus on systems, not individuals</a:t>
            </a:r>
          </a:p>
          <a:p>
            <a:pPr lvl="1"/>
            <a:r>
              <a:rPr lang="en-US" dirty="0" smtClean="0"/>
              <a:t>Positive physician-nursing relationships</a:t>
            </a:r>
          </a:p>
          <a:p>
            <a:r>
              <a:rPr lang="en-US" sz="2400" dirty="0" smtClean="0"/>
              <a:t>Multi-disciplinary focus, team effort (physicians, nurse, infection prevention, QI)  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201s1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600200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Challenges to Overcome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382000" cy="4343400"/>
          </a:xfrm>
        </p:spPr>
        <p:txBody>
          <a:bodyPr/>
          <a:lstStyle/>
          <a:p>
            <a:r>
              <a:rPr lang="en-US" dirty="0" smtClean="0"/>
              <a:t>Resource constraints:  staff to support QI, additional nursing staff on units</a:t>
            </a:r>
          </a:p>
          <a:p>
            <a:r>
              <a:rPr lang="en-US" dirty="0" smtClean="0"/>
              <a:t>Competing priorities:  hard to maintain focus because so many things are “important”</a:t>
            </a:r>
          </a:p>
          <a:p>
            <a:r>
              <a:rPr lang="en-US" dirty="0" smtClean="0"/>
              <a:t>Changes in personnel:  new physicians/staff can introduce variation in practice</a:t>
            </a:r>
          </a:p>
          <a:p>
            <a:r>
              <a:rPr lang="en-US" dirty="0" smtClean="0"/>
              <a:t>Voluntary physician staff:  less “control” over MDs</a:t>
            </a:r>
          </a:p>
          <a:p>
            <a:r>
              <a:rPr lang="en-US" dirty="0" smtClean="0"/>
              <a:t>Shifting healthcare culture:  collaboration, teams, system vs. individual failure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93038" cy="1828800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rgbClr val="000000"/>
                </a:solidFill>
              </a:rPr>
              <a:t>Role of </a:t>
            </a:r>
            <a:r>
              <a:rPr lang="en-US" dirty="0" err="1" smtClean="0">
                <a:solidFill>
                  <a:srgbClr val="000000"/>
                </a:solidFill>
              </a:rPr>
              <a:t>HPWPs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Content Placeholder 4" title="Role of HPWP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094919"/>
              </p:ext>
            </p:extLst>
          </p:nvPr>
        </p:nvGraphicFramePr>
        <p:xfrm>
          <a:off x="381000" y="1940601"/>
          <a:ext cx="83058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781800"/>
              </a:tblGrid>
              <a:tr h="60998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HPWP</a:t>
                      </a:r>
                      <a:r>
                        <a:rPr lang="en-US" baseline="0" dirty="0" smtClean="0"/>
                        <a:t> Subsystem</a:t>
                      </a:r>
                      <a:endParaRPr lang="en-US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Observed</a:t>
                      </a:r>
                      <a:r>
                        <a:rPr lang="en-US" baseline="0" dirty="0" smtClean="0"/>
                        <a:t> practices that support CLABSI-prevention</a:t>
                      </a:r>
                      <a:endParaRPr lang="en-US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</a:tr>
              <a:tr h="1153119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Aligning Leaders</a:t>
                      </a:r>
                      <a:endParaRPr lang="en-US" dirty="0"/>
                    </a:p>
                  </a:txBody>
                  <a:tcPr>
                    <a:solidFill>
                      <a:srgbClr val="80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Incentives for quality improvement/ CLABSI prevention clear, linked to results (e.g., performance evaluation, bonuses)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Robust leadership education to support culture change, promote accountability, develop skills (e.g., coaching)</a:t>
                      </a:r>
                    </a:p>
                  </a:txBody>
                  <a:tcPr>
                    <a:solidFill>
                      <a:srgbClr val="800000">
                        <a:alpha val="25000"/>
                      </a:srgbClr>
                    </a:solidFill>
                  </a:tcPr>
                </a:tc>
              </a:tr>
              <a:tr h="2532174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Engaging</a:t>
                      </a:r>
                      <a:r>
                        <a:rPr lang="en-US" baseline="0" dirty="0" smtClean="0"/>
                        <a:t> Staff</a:t>
                      </a:r>
                      <a:endParaRPr lang="en-US" dirty="0"/>
                    </a:p>
                  </a:txBody>
                  <a:tcPr>
                    <a:solidFill>
                      <a:srgbClr val="800000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 Clear, widespread, routine communication about CLABSI prevention goals, changes in protocol, changes in rates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Policy/procedure changes linked to patient care goals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Success recognized and celebrated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Multi-channel communication with staff (e.g., bulletin boards, newsletters, emails)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Communications campaign/ educational “blitz” to support major initiatives (e.g., hand hygiene, “scrub the hub,” “blue to the sky”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Staff involved when deficit occurs (e.g., root cause analysis)</a:t>
                      </a:r>
                    </a:p>
                  </a:txBody>
                  <a:tcPr>
                    <a:solidFill>
                      <a:srgbClr val="800000">
                        <a:alpha val="11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1447800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rgbClr val="000000"/>
                </a:solidFill>
              </a:rPr>
              <a:t>Role of </a:t>
            </a:r>
            <a:r>
              <a:rPr lang="en-US" dirty="0" err="1" smtClean="0">
                <a:solidFill>
                  <a:srgbClr val="000000"/>
                </a:solidFill>
              </a:rPr>
              <a:t>HPWPs</a:t>
            </a:r>
            <a:r>
              <a:rPr lang="en-US" dirty="0" smtClean="0">
                <a:solidFill>
                  <a:srgbClr val="000000"/>
                </a:solidFill>
              </a:rPr>
              <a:t> II</a:t>
            </a:r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Content Placeholder 4" descr="Role of HPWPs II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1662198"/>
              </p:ext>
            </p:extLst>
          </p:nvPr>
        </p:nvGraphicFramePr>
        <p:xfrm>
          <a:off x="381000" y="1981200"/>
          <a:ext cx="8382000" cy="4044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529"/>
                <a:gridCol w="6738471"/>
              </a:tblGrid>
              <a:tr h="73580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HPWP</a:t>
                      </a:r>
                      <a:r>
                        <a:rPr lang="en-US" baseline="0" dirty="0" smtClean="0"/>
                        <a:t> Subsystem</a:t>
                      </a:r>
                      <a:endParaRPr lang="en-US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Observed</a:t>
                      </a:r>
                      <a:r>
                        <a:rPr lang="en-US" baseline="0" dirty="0" smtClean="0"/>
                        <a:t> practices that support CLABSI-prevention</a:t>
                      </a:r>
                      <a:endParaRPr lang="en-US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</a:tr>
              <a:tr h="162639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Acquiring</a:t>
                      </a:r>
                      <a:r>
                        <a:rPr lang="en-US" baseline="0" dirty="0" smtClean="0"/>
                        <a:t> and Developing Talent</a:t>
                      </a:r>
                      <a:endParaRPr lang="en-US" dirty="0"/>
                    </a:p>
                  </a:txBody>
                  <a:tcPr>
                    <a:solidFill>
                      <a:srgbClr val="80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Emphasis on selecting the “right people” and giving them the tools they need to do the job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Part of broader organizational “talent” initiatives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Unit-based initiatives to ensure fit, quality of hires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Quality and safety emphasis in on-boarding</a:t>
                      </a:r>
                      <a:endParaRPr lang="en-US" dirty="0" smtClean="0"/>
                    </a:p>
                  </a:txBody>
                  <a:tcPr>
                    <a:solidFill>
                      <a:srgbClr val="800000">
                        <a:alpha val="25000"/>
                      </a:srgbClr>
                    </a:solidFill>
                  </a:tcPr>
                </a:tc>
              </a:tr>
              <a:tr h="168184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Empowering the Frontline</a:t>
                      </a:r>
                      <a:endParaRPr lang="en-US" dirty="0"/>
                    </a:p>
                  </a:txBody>
                  <a:tcPr>
                    <a:solidFill>
                      <a:srgbClr val="800000">
                        <a:alpha val="1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dirty="0" smtClean="0"/>
                        <a:t>Nurses empowered to stop procedures if sterile technique</a:t>
                      </a:r>
                      <a:r>
                        <a:rPr lang="en-US" baseline="0" dirty="0" smtClean="0"/>
                        <a:t> not being followed upon insertion; examples of other staff involvement (e.g., secretary empowered to enforce procedures)</a:t>
                      </a:r>
                    </a:p>
                    <a:p>
                      <a:pPr marL="114300" indent="-114300">
                        <a:buFont typeface="Arial"/>
                        <a:buChar char="•"/>
                      </a:pPr>
                      <a:r>
                        <a:rPr lang="en-US" baseline="0" dirty="0" smtClean="0"/>
                        <a:t>Staff involved in development of new protocols, selection of new products, </a:t>
                      </a:r>
                      <a:r>
                        <a:rPr lang="en-US" baseline="0" dirty="0" err="1" smtClean="0"/>
                        <a:t>perfomance</a:t>
                      </a:r>
                      <a:r>
                        <a:rPr lang="en-US" baseline="0" dirty="0" smtClean="0"/>
                        <a:t> initiatives</a:t>
                      </a:r>
                      <a:endParaRPr lang="en-US" dirty="0"/>
                    </a:p>
                  </a:txBody>
                  <a:tcPr>
                    <a:solidFill>
                      <a:srgbClr val="800000">
                        <a:alpha val="11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8153400" cy="2819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Investigating the Role of </a:t>
            </a:r>
            <a:r>
              <a:rPr lang="en-US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HPWPs</a:t>
            </a:r>
            <a:r>
              <a:rPr lang="en-US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in Reducing and Preventing Healthcare-Associated Infections</a:t>
            </a:r>
            <a:endParaRPr lang="en-US" sz="2400" dirty="0" smtClean="0">
              <a:solidFill>
                <a:srgbClr val="8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733800"/>
            <a:ext cx="6781800" cy="2743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200" dirty="0" smtClean="0">
                <a:ea typeface="ＭＳ Ｐゴシック" charset="-128"/>
                <a:cs typeface="ＭＳ Ｐゴシック" charset="-128"/>
              </a:rPr>
              <a:t>Presenter:  </a:t>
            </a:r>
            <a:r>
              <a:rPr lang="en-US" sz="2200" b="1" dirty="0" smtClean="0">
                <a:ea typeface="ＭＳ Ｐゴシック" charset="-128"/>
                <a:cs typeface="ＭＳ Ｐゴシック" charset="-128"/>
              </a:rPr>
              <a:t>Ann Scheck McAlearney, Sc.D.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Associate Professor, Health Services Management and Policy, College of Public Health, The Ohio State University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Associate Professor, Pediatrics, College of Medicine, The Ohio State University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200" b="1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Agency for Healthcare Research and Quality</a:t>
            </a:r>
            <a:br>
              <a:rPr lang="en-US" sz="2200" b="1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2200" b="1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Annual Meeting, September 2011</a:t>
            </a:r>
          </a:p>
        </p:txBody>
      </p:sp>
      <p:pic>
        <p:nvPicPr>
          <p:cNvPr id="20484" name="Picture 4" descr="The Ohio State University Logo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457200" y="4191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r>
              <a:rPr lang="en-US" dirty="0" smtClean="0"/>
              <a:t>Emerging Themes:</a:t>
            </a:r>
            <a:br>
              <a:rPr lang="en-US" dirty="0" smtClean="0"/>
            </a:br>
            <a:r>
              <a:rPr lang="en-US" dirty="0" smtClean="0">
                <a:solidFill>
                  <a:srgbClr val="000000"/>
                </a:solidFill>
              </a:rPr>
              <a:t>Role of Collaborative/ CUSP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305800" cy="4338638"/>
          </a:xfrm>
        </p:spPr>
        <p:txBody>
          <a:bodyPr/>
          <a:lstStyle/>
          <a:p>
            <a:r>
              <a:rPr lang="en-US" dirty="0" smtClean="0"/>
              <a:t>Considerable variation in participation/ awareness across sites (</a:t>
            </a:r>
            <a:r>
              <a:rPr lang="en-US" dirty="0" err="1" smtClean="0"/>
              <a:t>n</a:t>
            </a:r>
            <a:r>
              <a:rPr lang="en-US" dirty="0" smtClean="0"/>
              <a:t>=3 CUSP sites)</a:t>
            </a:r>
          </a:p>
          <a:p>
            <a:r>
              <a:rPr lang="en-US" dirty="0" smtClean="0"/>
              <a:t>Possible explanations:</a:t>
            </a:r>
          </a:p>
          <a:p>
            <a:pPr lvl="1"/>
            <a:r>
              <a:rPr lang="en-US" dirty="0" smtClean="0"/>
              <a:t>Protocols for CLABSI are well-established; many hospitals efforts to prevent </a:t>
            </a:r>
            <a:r>
              <a:rPr lang="en-US" dirty="0" err="1" smtClean="0"/>
              <a:t>CLABSIs</a:t>
            </a:r>
            <a:r>
              <a:rPr lang="en-US" dirty="0" smtClean="0"/>
              <a:t> may have been underway at CUSP onset (thus affecting participation)</a:t>
            </a:r>
          </a:p>
          <a:p>
            <a:pPr lvl="1"/>
            <a:r>
              <a:rPr lang="en-US" dirty="0" smtClean="0"/>
              <a:t>Smaller hospitals may be more likely to benefit because they have fewer resources to support quality improvement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88DF4-B95B-1045-92BD-2EAC2AF8BBD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828800"/>
            <a:ext cx="7696200" cy="1020763"/>
          </a:xfrm>
        </p:spPr>
        <p:txBody>
          <a:bodyPr/>
          <a:lstStyle/>
          <a:p>
            <a:r>
              <a:rPr lang="en-US" sz="4800" b="0" dirty="0">
                <a:ea typeface="ＭＳ Ｐゴシック" charset="-128"/>
                <a:cs typeface="ＭＳ Ｐゴシック" charset="-128"/>
              </a:rPr>
              <a:t>Next Steps…</a:t>
            </a:r>
          </a:p>
        </p:txBody>
      </p:sp>
      <p:pic>
        <p:nvPicPr>
          <p:cNvPr id="90115" name="Picture 3" descr="Domino'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657600"/>
            <a:ext cx="4648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716838" cy="1462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What’s Next?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077200" cy="4267200"/>
          </a:xfrm>
        </p:spPr>
        <p:txBody>
          <a:bodyPr/>
          <a:lstStyle/>
          <a:p>
            <a:r>
              <a:rPr lang="en-US" dirty="0" smtClean="0"/>
              <a:t>Complete site visits (by June, 2012)</a:t>
            </a:r>
          </a:p>
          <a:p>
            <a:r>
              <a:rPr lang="en-US" dirty="0" smtClean="0"/>
              <a:t>Analyze results (on-going)</a:t>
            </a:r>
          </a:p>
          <a:p>
            <a:r>
              <a:rPr lang="en-US" dirty="0" smtClean="0"/>
              <a:t>Disseminate and publish findings (2012)</a:t>
            </a:r>
          </a:p>
        </p:txBody>
      </p:sp>
      <p:sp>
        <p:nvSpPr>
          <p:cNvPr id="921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194580-17AC-9B45-B7D8-AF324B2E61AF}" type="slidenum">
              <a:rPr lang="en-US"/>
              <a:pPr/>
              <a:t>22</a:t>
            </a:fld>
            <a:endParaRPr lang="en-US"/>
          </a:p>
        </p:txBody>
      </p:sp>
      <p:pic>
        <p:nvPicPr>
          <p:cNvPr id="92165" name="Picture 21" descr="Woman on ladder looking through binocul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495800"/>
            <a:ext cx="297180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143000"/>
            <a:ext cx="7924800" cy="1279525"/>
          </a:xfrm>
        </p:spPr>
        <p:txBody>
          <a:bodyPr/>
          <a:lstStyle/>
          <a:p>
            <a:pPr eaLnBrk="1" hangingPunct="1"/>
            <a:r>
              <a:rPr lang="en-US" sz="4800" dirty="0">
                <a:ea typeface="ＭＳ Ｐゴシック" charset="-128"/>
                <a:cs typeface="ＭＳ Ｐゴシック" charset="-128"/>
              </a:rPr>
              <a:t>Any Questions?</a:t>
            </a:r>
          </a:p>
        </p:txBody>
      </p:sp>
      <p:pic>
        <p:nvPicPr>
          <p:cNvPr id="97283" name="Picture 4" descr="question m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762000"/>
            <a:ext cx="2743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Subtitle 4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mtClean="0">
                <a:ea typeface="ＭＳ Ｐゴシック" charset="-128"/>
                <a:cs typeface="ＭＳ Ｐゴシック" charset="-128"/>
              </a:rPr>
              <a:t>Ann Scheck McAlearney</a:t>
            </a:r>
          </a:p>
          <a:p>
            <a:pPr>
              <a:buFont typeface="Wingdings" charset="2"/>
              <a:buNone/>
            </a:pPr>
            <a:endParaRPr lang="en-US" smtClean="0">
              <a:ea typeface="ＭＳ Ｐゴシック" charset="-128"/>
              <a:cs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smtClean="0">
                <a:ea typeface="ＭＳ Ｐゴシック" charset="-128"/>
                <a:cs typeface="ＭＳ Ｐゴシック" charset="-128"/>
              </a:rPr>
              <a:t>mcalearney.1@osu.edu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CCD90E-76B7-4147-B70A-42A423068A6C}" type="slidenum">
              <a:rPr lang="en-US"/>
              <a:pPr/>
              <a:t>24</a:t>
            </a:fld>
            <a:endParaRPr lang="en-US"/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371600"/>
            <a:ext cx="7772400" cy="1462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Supplemental Information</a:t>
            </a:r>
          </a:p>
        </p:txBody>
      </p:sp>
      <p:pic>
        <p:nvPicPr>
          <p:cNvPr id="99332" name="Picture 12" descr="hand turning pages of book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362200" y="3810000"/>
            <a:ext cx="5418138" cy="2563813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 descr="Organizational Factors diagram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7" name="Rectangle 66"/>
            <p:cNvSpPr/>
            <p:nvPr/>
          </p:nvSpPr>
          <p:spPr>
            <a:xfrm>
              <a:off x="0" y="5867400"/>
              <a:ext cx="1600200" cy="990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239000" y="0"/>
              <a:ext cx="1905000" cy="2514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75" name="AutoShape 2"/>
            <p:cNvSpPr>
              <a:spLocks noChangeArrowheads="1"/>
            </p:cNvSpPr>
            <p:nvPr/>
          </p:nvSpPr>
          <p:spPr bwMode="auto">
            <a:xfrm>
              <a:off x="76200" y="4648200"/>
              <a:ext cx="7086600" cy="17526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none" anchor="ctr"/>
            <a:lstStyle/>
            <a:p>
              <a:pPr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8676" name="AutoShape 3"/>
            <p:cNvSpPr>
              <a:spLocks noChangeArrowheads="1"/>
            </p:cNvSpPr>
            <p:nvPr/>
          </p:nvSpPr>
          <p:spPr bwMode="auto">
            <a:xfrm>
              <a:off x="76200" y="228600"/>
              <a:ext cx="8610600" cy="21336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'</a:t>
              </a: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8677" name="Rectangle 4"/>
            <p:cNvSpPr>
              <a:spLocks noChangeArrowheads="1"/>
            </p:cNvSpPr>
            <p:nvPr/>
          </p:nvSpPr>
          <p:spPr bwMode="auto">
            <a:xfrm>
              <a:off x="457200" y="3352800"/>
              <a:ext cx="1143000" cy="685800"/>
            </a:xfrm>
            <a:prstGeom prst="rect">
              <a:avLst/>
            </a:prstGeom>
            <a:solidFill>
              <a:srgbClr val="FF5B5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sz="1000" b="1" dirty="0">
                <a:ea typeface="ＭＳ Ｐゴシック" pitchFamily="34" charset="-128"/>
                <a:cs typeface="+mn-cs"/>
              </a:endParaRPr>
            </a:p>
            <a:p>
              <a:pPr>
                <a:defRPr/>
              </a:pPr>
              <a:r>
                <a:rPr lang="en-US" sz="1000" b="1" dirty="0">
                  <a:ea typeface="ＭＳ Ｐゴシック" pitchFamily="34" charset="-128"/>
                  <a:cs typeface="+mn-cs"/>
                </a:rPr>
                <a:t>Quality of </a:t>
              </a:r>
            </a:p>
            <a:p>
              <a:pPr>
                <a:defRPr/>
              </a:pPr>
              <a:r>
                <a:rPr lang="en-US" sz="1000" b="1" dirty="0">
                  <a:ea typeface="ＭＳ Ｐゴシック" pitchFamily="34" charset="-128"/>
                  <a:cs typeface="+mn-cs"/>
                </a:rPr>
                <a:t>candidate </a:t>
              </a:r>
            </a:p>
            <a:p>
              <a:pPr>
                <a:defRPr/>
              </a:pPr>
              <a:r>
                <a:rPr lang="en-US" sz="1000" b="1" dirty="0">
                  <a:ea typeface="ＭＳ Ｐゴシック" pitchFamily="34" charset="-128"/>
                  <a:cs typeface="+mn-cs"/>
                </a:rPr>
                <a:t>pools</a:t>
              </a:r>
            </a:p>
            <a:p>
              <a:pPr>
                <a:defRPr/>
              </a:pPr>
              <a:endParaRPr lang="en-US" sz="1000" dirty="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8678" name="Rectangle 5"/>
            <p:cNvSpPr>
              <a:spLocks noChangeArrowheads="1"/>
            </p:cNvSpPr>
            <p:nvPr/>
          </p:nvSpPr>
          <p:spPr bwMode="auto">
            <a:xfrm>
              <a:off x="1981200" y="3352800"/>
              <a:ext cx="1219200" cy="685800"/>
            </a:xfrm>
            <a:prstGeom prst="rect">
              <a:avLst/>
            </a:prstGeom>
            <a:solidFill>
              <a:srgbClr val="FF5B5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 algn="ctr">
                <a:defRPr/>
              </a:pPr>
              <a:endParaRPr lang="en-US" sz="1000" b="1">
                <a:ea typeface="ＭＳ Ｐゴシック" pitchFamily="34" charset="-128"/>
                <a:cs typeface="+mn-cs"/>
              </a:endParaRPr>
            </a:p>
            <a:p>
              <a:pPr algn="ctr"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Quality of hires </a:t>
              </a:r>
            </a:p>
            <a:p>
              <a:pPr algn="ctr">
                <a:defRPr/>
              </a:pPr>
              <a:endParaRPr lang="en-US" sz="1000" b="1">
                <a:ea typeface="ＭＳ Ｐゴシック" pitchFamily="34" charset="-128"/>
                <a:cs typeface="+mn-cs"/>
              </a:endParaRPr>
            </a:p>
          </p:txBody>
        </p:sp>
        <p:cxnSp>
          <p:nvCxnSpPr>
            <p:cNvPr id="25615" name="AutoShape 6"/>
            <p:cNvCxnSpPr>
              <a:cxnSpLocks noChangeShapeType="1"/>
              <a:stCxn id="0" idx="3"/>
              <a:endCxn id="0" idx="1"/>
            </p:cNvCxnSpPr>
            <p:nvPr/>
          </p:nvCxnSpPr>
          <p:spPr bwMode="auto">
            <a:xfrm>
              <a:off x="1600200" y="3695700"/>
              <a:ext cx="381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8680" name="Rectangle 7"/>
            <p:cNvSpPr>
              <a:spLocks noChangeArrowheads="1"/>
            </p:cNvSpPr>
            <p:nvPr/>
          </p:nvSpPr>
          <p:spPr bwMode="auto">
            <a:xfrm>
              <a:off x="3657600" y="3124200"/>
              <a:ext cx="1371600" cy="1143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System reliability / </a:t>
              </a:r>
            </a:p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resilience</a:t>
              </a:r>
            </a:p>
            <a:p>
              <a:pPr>
                <a:defRPr/>
              </a:pPr>
              <a:endParaRPr lang="en-US" sz="600" b="1" i="1">
                <a:ea typeface="ＭＳ Ｐゴシック" pitchFamily="34" charset="-128"/>
                <a:cs typeface="+mn-cs"/>
              </a:endParaRPr>
            </a:p>
            <a:p>
              <a:pPr>
                <a:defRPr/>
              </a:pPr>
              <a:r>
                <a:rPr lang="en-US" sz="1000" b="1" i="1">
                  <a:ea typeface="ＭＳ Ｐゴシック" pitchFamily="34" charset="-128"/>
                  <a:cs typeface="+mn-cs"/>
                </a:rPr>
                <a:t>- Staff resources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 </a:t>
              </a:r>
              <a:endParaRPr lang="en-US" sz="1000" b="1" i="1">
                <a:ea typeface="ＭＳ Ｐゴシック" pitchFamily="34" charset="-128"/>
                <a:cs typeface="+mn-cs"/>
              </a:endParaRPr>
            </a:p>
            <a:p>
              <a:pPr>
                <a:defRPr/>
              </a:pPr>
              <a:r>
                <a:rPr lang="en-US" sz="1000" b="1" i="1">
                  <a:ea typeface="ＭＳ Ｐゴシック" pitchFamily="34" charset="-128"/>
                  <a:cs typeface="+mn-cs"/>
                </a:rPr>
                <a:t>- Staff effectiveness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  </a:t>
              </a:r>
            </a:p>
          </p:txBody>
        </p:sp>
        <p:sp>
          <p:nvSpPr>
            <p:cNvPr id="28681" name="Rectangle 8"/>
            <p:cNvSpPr>
              <a:spLocks noChangeArrowheads="1"/>
            </p:cNvSpPr>
            <p:nvPr/>
          </p:nvSpPr>
          <p:spPr bwMode="auto">
            <a:xfrm>
              <a:off x="5257800" y="3124200"/>
              <a:ext cx="1371600" cy="1143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Capacity for </a:t>
              </a:r>
            </a:p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continuous system </a:t>
              </a:r>
            </a:p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 improvement</a:t>
              </a:r>
            </a:p>
            <a:p>
              <a:pPr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6157" name="AutoShape 13"/>
            <p:cNvSpPr>
              <a:spLocks noChangeArrowheads="1"/>
            </p:cNvSpPr>
            <p:nvPr/>
          </p:nvSpPr>
          <p:spPr bwMode="auto">
            <a:xfrm>
              <a:off x="533400" y="4724400"/>
              <a:ext cx="3200400" cy="12192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/>
            <a:lstStyle/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HPWP Subsystem #3: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Acquiring &amp; Developing Talent</a:t>
              </a:r>
            </a:p>
          </p:txBody>
        </p:sp>
        <p:sp>
          <p:nvSpPr>
            <p:cNvPr id="6158" name="AutoShape 14"/>
            <p:cNvSpPr>
              <a:spLocks noChangeArrowheads="1"/>
            </p:cNvSpPr>
            <p:nvPr/>
          </p:nvSpPr>
          <p:spPr bwMode="auto">
            <a:xfrm>
              <a:off x="685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Rigorous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recruiting </a:t>
              </a:r>
            </a:p>
          </p:txBody>
        </p:sp>
        <p:sp>
          <p:nvSpPr>
            <p:cNvPr id="6159" name="AutoShape 15"/>
            <p:cNvSpPr>
              <a:spLocks noChangeArrowheads="1"/>
            </p:cNvSpPr>
            <p:nvPr/>
          </p:nvSpPr>
          <p:spPr bwMode="auto">
            <a:xfrm>
              <a:off x="1447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Selective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hiring </a:t>
              </a:r>
            </a:p>
          </p:txBody>
        </p:sp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>
              <a:off x="2971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Extensive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Training </a:t>
              </a:r>
            </a:p>
          </p:txBody>
        </p:sp>
        <p:cxnSp>
          <p:nvCxnSpPr>
            <p:cNvPr id="25634" name="AutoShape 21"/>
            <p:cNvCxnSpPr>
              <a:cxnSpLocks noChangeShapeType="1"/>
              <a:stCxn id="0" idx="3"/>
              <a:endCxn id="0" idx="1"/>
            </p:cNvCxnSpPr>
            <p:nvPr/>
          </p:nvCxnSpPr>
          <p:spPr bwMode="auto">
            <a:xfrm>
              <a:off x="3200400" y="3695700"/>
              <a:ext cx="4572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35" name="AutoShape 22"/>
            <p:cNvCxnSpPr>
              <a:cxnSpLocks noChangeShapeType="1"/>
              <a:stCxn id="6158" idx="0"/>
              <a:endCxn id="0" idx="2"/>
            </p:cNvCxnSpPr>
            <p:nvPr/>
          </p:nvCxnSpPr>
          <p:spPr bwMode="auto">
            <a:xfrm flipV="1">
              <a:off x="1028700" y="4038600"/>
              <a:ext cx="0" cy="7620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25636" name="Line 23"/>
            <p:cNvSpPr>
              <a:spLocks noChangeShapeType="1"/>
            </p:cNvSpPr>
            <p:nvPr/>
          </p:nvSpPr>
          <p:spPr bwMode="auto">
            <a:xfrm>
              <a:off x="5029200" y="35052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37" name="Line 24"/>
            <p:cNvSpPr>
              <a:spLocks noChangeShapeType="1"/>
            </p:cNvSpPr>
            <p:nvPr/>
          </p:nvSpPr>
          <p:spPr bwMode="auto">
            <a:xfrm flipH="1">
              <a:off x="5029200" y="3886200"/>
              <a:ext cx="22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25638" name="AutoShape 25"/>
            <p:cNvCxnSpPr>
              <a:cxnSpLocks noChangeShapeType="1"/>
              <a:endCxn id="0" idx="0"/>
            </p:cNvCxnSpPr>
            <p:nvPr/>
          </p:nvCxnSpPr>
          <p:spPr bwMode="auto">
            <a:xfrm flipH="1">
              <a:off x="4343400" y="2209800"/>
              <a:ext cx="7620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39" name="AutoShape 26"/>
            <p:cNvCxnSpPr>
              <a:cxnSpLocks noChangeShapeType="1"/>
              <a:endCxn id="0" idx="0"/>
            </p:cNvCxnSpPr>
            <p:nvPr/>
          </p:nvCxnSpPr>
          <p:spPr bwMode="auto">
            <a:xfrm>
              <a:off x="5105400" y="2209800"/>
              <a:ext cx="8382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41" name="AutoShape 28"/>
            <p:cNvCxnSpPr>
              <a:cxnSpLocks noChangeShapeType="1"/>
              <a:endCxn id="0" idx="2"/>
            </p:cNvCxnSpPr>
            <p:nvPr/>
          </p:nvCxnSpPr>
          <p:spPr bwMode="auto">
            <a:xfrm rot="16200000" flipV="1">
              <a:off x="4572000" y="4038600"/>
              <a:ext cx="457200" cy="914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42" name="AutoShape 29"/>
            <p:cNvCxnSpPr>
              <a:cxnSpLocks noChangeShapeType="1"/>
              <a:endCxn id="0" idx="2"/>
            </p:cNvCxnSpPr>
            <p:nvPr/>
          </p:nvCxnSpPr>
          <p:spPr bwMode="auto">
            <a:xfrm rot="5400000" flipH="1" flipV="1">
              <a:off x="5372100" y="4152900"/>
              <a:ext cx="457200" cy="685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43" name="AutoShape 30"/>
            <p:cNvCxnSpPr>
              <a:cxnSpLocks noChangeShapeType="1"/>
              <a:stCxn id="0" idx="3"/>
              <a:endCxn id="0" idx="1"/>
            </p:cNvCxnSpPr>
            <p:nvPr/>
          </p:nvCxnSpPr>
          <p:spPr bwMode="auto">
            <a:xfrm>
              <a:off x="6629400" y="3695700"/>
              <a:ext cx="7493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6175" name="AutoShape 31"/>
            <p:cNvSpPr>
              <a:spLocks noChangeArrowheads="1"/>
            </p:cNvSpPr>
            <p:nvPr/>
          </p:nvSpPr>
          <p:spPr bwMode="auto">
            <a:xfrm>
              <a:off x="6248400" y="304800"/>
              <a:ext cx="1981200" cy="19050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HPWP Subsystem </a:t>
              </a:r>
              <a:r>
                <a:rPr lang="en-US" sz="1000" b="1" dirty="0" smtClean="0">
                  <a:ea typeface="ＭＳ Ｐゴシック" pitchFamily="-112" charset="-128"/>
                </a:rPr>
                <a:t>#1: </a:t>
              </a: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Aligning Leaders</a:t>
              </a: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</p:txBody>
        </p:sp>
        <p:sp>
          <p:nvSpPr>
            <p:cNvPr id="6176" name="AutoShape 32"/>
            <p:cNvSpPr>
              <a:spLocks noChangeArrowheads="1"/>
            </p:cNvSpPr>
            <p:nvPr/>
          </p:nvSpPr>
          <p:spPr bwMode="auto">
            <a:xfrm>
              <a:off x="6324600" y="990600"/>
              <a:ext cx="1828800" cy="3810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Leadership training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linked to organizational goals</a:t>
              </a:r>
            </a:p>
          </p:txBody>
        </p:sp>
        <p:sp>
          <p:nvSpPr>
            <p:cNvPr id="6177" name="AutoShape 33"/>
            <p:cNvSpPr>
              <a:spLocks noChangeArrowheads="1"/>
            </p:cNvSpPr>
            <p:nvPr/>
          </p:nvSpPr>
          <p:spPr bwMode="auto">
            <a:xfrm>
              <a:off x="6324600" y="1828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Performance-contingent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rewards</a:t>
              </a:r>
            </a:p>
          </p:txBody>
        </p:sp>
        <p:sp>
          <p:nvSpPr>
            <p:cNvPr id="6178" name="AutoShape 34"/>
            <p:cNvSpPr>
              <a:spLocks noChangeArrowheads="1"/>
            </p:cNvSpPr>
            <p:nvPr/>
          </p:nvSpPr>
          <p:spPr bwMode="auto">
            <a:xfrm>
              <a:off x="6324600" y="1447800"/>
              <a:ext cx="1828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Succession planning</a:t>
              </a:r>
            </a:p>
          </p:txBody>
        </p:sp>
        <p:sp>
          <p:nvSpPr>
            <p:cNvPr id="28708" name="Rectangle 35"/>
            <p:cNvSpPr>
              <a:spLocks noChangeArrowheads="1"/>
            </p:cNvSpPr>
            <p:nvPr/>
          </p:nvSpPr>
          <p:spPr bwMode="auto">
            <a:xfrm>
              <a:off x="7391400" y="4724400"/>
              <a:ext cx="1676400" cy="1600200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 b="1">
                  <a:ea typeface="ＭＳ Ｐゴシック" pitchFamily="34" charset="-128"/>
                  <a:cs typeface="+mn-cs"/>
                </a:rPr>
                <a:t>Employee Outcomes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retention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engagement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resilience 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skills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Higher social exchange/ 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relational coordination</a:t>
              </a:r>
            </a:p>
            <a:p>
              <a:pPr>
                <a:buFontTx/>
                <a:buChar char="•"/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Higher general well-</a:t>
              </a:r>
            </a:p>
            <a:p>
              <a:pPr>
                <a:defRPr/>
              </a:pPr>
              <a:r>
                <a:rPr lang="en-US" sz="1000">
                  <a:ea typeface="ＭＳ Ｐゴシック" pitchFamily="34" charset="-128"/>
                  <a:cs typeface="+mn-cs"/>
                </a:rPr>
                <a:t>  being</a:t>
              </a:r>
            </a:p>
          </p:txBody>
        </p:sp>
        <p:sp>
          <p:nvSpPr>
            <p:cNvPr id="28709" name="Rectangle 36"/>
            <p:cNvSpPr>
              <a:spLocks noChangeArrowheads="1"/>
            </p:cNvSpPr>
            <p:nvPr/>
          </p:nvSpPr>
          <p:spPr bwMode="auto">
            <a:xfrm>
              <a:off x="7391400" y="3124200"/>
              <a:ext cx="1676400" cy="1143000"/>
            </a:xfrm>
            <a:prstGeom prst="rect">
              <a:avLst/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 anchor="ctr"/>
            <a:lstStyle/>
            <a:p>
              <a:pPr>
                <a:defRPr/>
              </a:pPr>
              <a:r>
                <a:rPr lang="en-US" sz="1000" b="1" dirty="0">
                  <a:ea typeface="ＭＳ Ｐゴシック" pitchFamily="34" charset="-128"/>
                  <a:cs typeface="+mn-cs"/>
                </a:rPr>
                <a:t>Organization-level </a:t>
              </a:r>
            </a:p>
            <a:p>
              <a:pPr>
                <a:defRPr/>
              </a:pPr>
              <a:r>
                <a:rPr lang="en-US" sz="1000" b="1" dirty="0">
                  <a:ea typeface="ＭＳ Ｐゴシック" pitchFamily="34" charset="-128"/>
                  <a:cs typeface="+mn-cs"/>
                </a:rPr>
                <a:t>Outcomes</a:t>
              </a:r>
            </a:p>
            <a:p>
              <a:pPr>
                <a:buFontTx/>
                <a:buChar char="•"/>
                <a:defRPr/>
              </a:pPr>
              <a:r>
                <a:rPr lang="en-US" sz="1000" dirty="0">
                  <a:ea typeface="ＭＳ Ｐゴシック" pitchFamily="34" charset="-128"/>
                  <a:cs typeface="+mn-cs"/>
                </a:rPr>
                <a:t> Higher quality</a:t>
              </a:r>
            </a:p>
            <a:p>
              <a:pPr>
                <a:buFontTx/>
                <a:buChar char="•"/>
                <a:defRPr/>
              </a:pPr>
              <a:r>
                <a:rPr lang="en-US" sz="1000" dirty="0">
                  <a:ea typeface="ＭＳ Ｐゴシック" pitchFamily="34" charset="-128"/>
                  <a:cs typeface="+mn-cs"/>
                </a:rPr>
                <a:t> Higher safety</a:t>
              </a:r>
            </a:p>
            <a:p>
              <a:pPr>
                <a:buFontTx/>
                <a:buChar char="•"/>
                <a:defRPr/>
              </a:pPr>
              <a:r>
                <a:rPr lang="en-US" sz="1000" dirty="0">
                  <a:ea typeface="ＭＳ Ｐゴシック" pitchFamily="34" charset="-128"/>
                  <a:cs typeface="+mn-cs"/>
                </a:rPr>
                <a:t> Higher efficiency</a:t>
              </a:r>
            </a:p>
            <a:p>
              <a:pPr>
                <a:defRPr/>
              </a:pPr>
              <a:endParaRPr lang="en-US" sz="1000" b="1" dirty="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6181" name="AutoShape 37"/>
            <p:cNvSpPr>
              <a:spLocks noChangeArrowheads="1"/>
            </p:cNvSpPr>
            <p:nvPr/>
          </p:nvSpPr>
          <p:spPr bwMode="auto">
            <a:xfrm>
              <a:off x="2209800" y="4800600"/>
              <a:ext cx="685800" cy="7620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Career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develop-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  <a:cs typeface="+mn-cs"/>
                </a:rPr>
                <a:t>ment</a:t>
              </a:r>
            </a:p>
          </p:txBody>
        </p:sp>
        <p:cxnSp>
          <p:nvCxnSpPr>
            <p:cNvPr id="25655" name="AutoShape 38"/>
            <p:cNvCxnSpPr>
              <a:cxnSpLocks noChangeShapeType="1"/>
              <a:stCxn id="6175" idx="2"/>
              <a:endCxn id="0" idx="1"/>
            </p:cNvCxnSpPr>
            <p:nvPr/>
          </p:nvCxnSpPr>
          <p:spPr bwMode="auto">
            <a:xfrm rot="16200000" flipH="1">
              <a:off x="6565900" y="2882900"/>
              <a:ext cx="1485900" cy="1397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5656" name="AutoShape 39"/>
            <p:cNvCxnSpPr>
              <a:cxnSpLocks noChangeShapeType="1"/>
              <a:stCxn id="6159" idx="0"/>
              <a:endCxn id="0" idx="1"/>
            </p:cNvCxnSpPr>
            <p:nvPr/>
          </p:nvCxnSpPr>
          <p:spPr bwMode="auto">
            <a:xfrm rot="-5400000">
              <a:off x="1333500" y="4152900"/>
              <a:ext cx="1104900" cy="1905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5657" name="AutoShape 40"/>
            <p:cNvCxnSpPr>
              <a:cxnSpLocks noChangeShapeType="1"/>
              <a:stCxn id="6160" idx="0"/>
              <a:endCxn id="0" idx="1"/>
            </p:cNvCxnSpPr>
            <p:nvPr/>
          </p:nvCxnSpPr>
          <p:spPr bwMode="auto">
            <a:xfrm rot="-5400000">
              <a:off x="2933700" y="4076700"/>
              <a:ext cx="1104900" cy="3429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5658" name="AutoShape 41"/>
            <p:cNvCxnSpPr>
              <a:cxnSpLocks noChangeShapeType="1"/>
              <a:stCxn id="0" idx="0"/>
              <a:endCxn id="0" idx="2"/>
            </p:cNvCxnSpPr>
            <p:nvPr/>
          </p:nvCxnSpPr>
          <p:spPr bwMode="auto">
            <a:xfrm flipV="1">
              <a:off x="8229600" y="4279900"/>
              <a:ext cx="0" cy="4445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59" name="AutoShape 42"/>
            <p:cNvCxnSpPr>
              <a:cxnSpLocks noChangeShapeType="1"/>
              <a:stCxn id="6157" idx="2"/>
              <a:endCxn id="0" idx="2"/>
            </p:cNvCxnSpPr>
            <p:nvPr/>
          </p:nvCxnSpPr>
          <p:spPr bwMode="auto">
            <a:xfrm rot="16200000" flipH="1">
              <a:off x="4991100" y="3086100"/>
              <a:ext cx="381000" cy="6096000"/>
            </a:xfrm>
            <a:prstGeom prst="bentConnector3">
              <a:avLst>
                <a:gd name="adj1" fmla="val 16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5660" name="Text Box 43"/>
            <p:cNvSpPr txBox="1">
              <a:spLocks noChangeArrowheads="1"/>
            </p:cNvSpPr>
            <p:nvPr/>
          </p:nvSpPr>
          <p:spPr bwMode="auto">
            <a:xfrm>
              <a:off x="288925" y="15605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n-US">
                <a:ea typeface="ＭＳ Ｐゴシック" pitchFamily="34" charset="-128"/>
              </a:endParaRPr>
            </a:p>
          </p:txBody>
        </p:sp>
        <p:sp>
          <p:nvSpPr>
            <p:cNvPr id="25661" name="Text Box 45"/>
            <p:cNvSpPr txBox="1">
              <a:spLocks noChangeArrowheads="1"/>
            </p:cNvSpPr>
            <p:nvPr/>
          </p:nvSpPr>
          <p:spPr bwMode="auto">
            <a:xfrm>
              <a:off x="381000" y="228600"/>
              <a:ext cx="21034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ea typeface="ＭＳ Ｐゴシック" pitchFamily="34" charset="-128"/>
                </a:rPr>
                <a:t>Organizational Factors</a:t>
              </a:r>
            </a:p>
          </p:txBody>
        </p:sp>
        <p:sp>
          <p:nvSpPr>
            <p:cNvPr id="28718" name="AutoShape 2"/>
            <p:cNvSpPr>
              <a:spLocks noChangeArrowheads="1"/>
            </p:cNvSpPr>
            <p:nvPr/>
          </p:nvSpPr>
          <p:spPr bwMode="auto">
            <a:xfrm>
              <a:off x="76200" y="685800"/>
              <a:ext cx="304800" cy="54864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  <a:p>
              <a:pPr>
                <a:buFontTx/>
                <a:buChar char="•"/>
                <a:defRPr/>
              </a:pPr>
              <a:endParaRPr lang="en-US" sz="1000"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25663" name="Rectangle 44"/>
            <p:cNvSpPr>
              <a:spLocks noChangeArrowheads="1"/>
            </p:cNvSpPr>
            <p:nvPr/>
          </p:nvSpPr>
          <p:spPr bwMode="auto">
            <a:xfrm>
              <a:off x="609600" y="762000"/>
              <a:ext cx="3733800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000" b="1" dirty="0">
                  <a:ea typeface="ＭＳ Ｐゴシック" pitchFamily="34" charset="-128"/>
                </a:rPr>
                <a:t>Factors influencing HPWP adoption: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Senior leadership support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HR involvement with strategic planning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Capabilities of the implementers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Higher number of network </a:t>
              </a:r>
              <a:r>
                <a:rPr lang="en-US" sz="1000" dirty="0" smtClean="0">
                  <a:ea typeface="ＭＳ Ｐゴシック" pitchFamily="34" charset="-128"/>
                </a:rPr>
                <a:t>affiliations</a:t>
              </a:r>
            </a:p>
            <a:p>
              <a:pPr>
                <a:buFontTx/>
                <a:buChar char="•"/>
              </a:pPr>
              <a:r>
                <a:rPr lang="en-US" sz="1000" dirty="0" smtClean="0">
                  <a:ea typeface="ＭＳ Ｐゴシック" pitchFamily="-112" charset="-128"/>
                </a:rPr>
                <a:t> Financial condition / slack resources</a:t>
              </a:r>
            </a:p>
            <a:p>
              <a:pPr>
                <a:buFontTx/>
                <a:buChar char="•"/>
              </a:pPr>
              <a:r>
                <a:rPr lang="en-US" sz="1000" dirty="0" smtClean="0">
                  <a:ea typeface="ＭＳ Ｐゴシック" pitchFamily="-112" charset="-128"/>
                </a:rPr>
                <a:t> Lower union density</a:t>
              </a:r>
              <a:endParaRPr lang="en-US" sz="1000" dirty="0">
                <a:ea typeface="ＭＳ Ｐゴシック" pitchFamily="34" charset="-128"/>
              </a:endParaRPr>
            </a:p>
            <a:p>
              <a:pPr>
                <a:buFontTx/>
                <a:buChar char="•"/>
              </a:pPr>
              <a:endParaRPr lang="en-US" sz="600" dirty="0">
                <a:ea typeface="ＭＳ Ｐゴシック" pitchFamily="34" charset="-128"/>
              </a:endParaRPr>
            </a:p>
            <a:p>
              <a:r>
                <a:rPr lang="en-US" sz="1000" b="1" dirty="0">
                  <a:ea typeface="ＭＳ Ｐゴシック" pitchFamily="34" charset="-128"/>
                </a:rPr>
                <a:t>Factors influencing HPWP impact &amp; sustainability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Quality of the local labor market 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Financial condition</a:t>
              </a:r>
            </a:p>
            <a:p>
              <a:pPr>
                <a:buFontTx/>
                <a:buChar char="•"/>
              </a:pPr>
              <a:r>
                <a:rPr lang="en-US" sz="1000" dirty="0">
                  <a:ea typeface="ＭＳ Ｐゴシック" pitchFamily="34" charset="-128"/>
                </a:rPr>
                <a:t> Continued leadership support</a:t>
              </a:r>
            </a:p>
            <a:p>
              <a:pPr>
                <a:buFontTx/>
                <a:buChar char="•"/>
              </a:pPr>
              <a:endParaRPr lang="en-US" sz="1000" dirty="0">
                <a:ea typeface="ＭＳ Ｐゴシック" pitchFamily="34" charset="-128"/>
              </a:endParaRPr>
            </a:p>
          </p:txBody>
        </p:sp>
        <p:sp>
          <p:nvSpPr>
            <p:cNvPr id="25664" name="Text Box 49"/>
            <p:cNvSpPr txBox="1">
              <a:spLocks noChangeArrowheads="1"/>
            </p:cNvSpPr>
            <p:nvPr/>
          </p:nvSpPr>
          <p:spPr bwMode="auto">
            <a:xfrm>
              <a:off x="1443038" y="2438400"/>
              <a:ext cx="842962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ea typeface="ＭＳ Ｐゴシック" pitchFamily="34" charset="-128"/>
                </a:rPr>
                <a:t>Staffing</a:t>
              </a:r>
            </a:p>
          </p:txBody>
        </p:sp>
        <p:sp>
          <p:nvSpPr>
            <p:cNvPr id="25665" name="Text Box 50"/>
            <p:cNvSpPr txBox="1">
              <a:spLocks noChangeArrowheads="1"/>
            </p:cNvSpPr>
            <p:nvPr/>
          </p:nvSpPr>
          <p:spPr bwMode="auto">
            <a:xfrm>
              <a:off x="4419600" y="2438400"/>
              <a:ext cx="1504950" cy="304800"/>
            </a:xfrm>
            <a:prstGeom prst="rect">
              <a:avLst/>
            </a:prstGeom>
            <a:solidFill>
              <a:schemeClr val="bg1">
                <a:alpha val="89803"/>
              </a:scheme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ea typeface="ＭＳ Ｐゴシック" pitchFamily="34" charset="-128"/>
                </a:rPr>
                <a:t>Care processes</a:t>
              </a:r>
            </a:p>
          </p:txBody>
        </p:sp>
        <p:sp>
          <p:nvSpPr>
            <p:cNvPr id="25666" name="Text Box 51"/>
            <p:cNvSpPr txBox="1">
              <a:spLocks noChangeArrowheads="1"/>
            </p:cNvSpPr>
            <p:nvPr/>
          </p:nvSpPr>
          <p:spPr bwMode="auto">
            <a:xfrm>
              <a:off x="7696200" y="2468563"/>
              <a:ext cx="1050925" cy="3048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ea typeface="ＭＳ Ｐゴシック" pitchFamily="34" charset="-128"/>
                </a:rPr>
                <a:t>Outcomes</a:t>
              </a:r>
            </a:p>
          </p:txBody>
        </p:sp>
        <p:cxnSp>
          <p:nvCxnSpPr>
            <p:cNvPr id="25667" name="AutoShape 52"/>
            <p:cNvCxnSpPr>
              <a:cxnSpLocks noChangeShapeType="1"/>
              <a:endCxn id="0" idx="1"/>
            </p:cNvCxnSpPr>
            <p:nvPr/>
          </p:nvCxnSpPr>
          <p:spPr bwMode="auto">
            <a:xfrm>
              <a:off x="6705600" y="5524500"/>
              <a:ext cx="685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25668" name="AutoShape 54"/>
            <p:cNvCxnSpPr>
              <a:cxnSpLocks noChangeShapeType="1"/>
              <a:stCxn id="6175" idx="2"/>
              <a:endCxn id="0" idx="1"/>
            </p:cNvCxnSpPr>
            <p:nvPr/>
          </p:nvCxnSpPr>
          <p:spPr bwMode="auto">
            <a:xfrm rot="16200000" flipH="1">
              <a:off x="5657850" y="3790950"/>
              <a:ext cx="3314700" cy="152400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5669" name="AutoShape 55"/>
            <p:cNvSpPr>
              <a:spLocks/>
            </p:cNvSpPr>
            <p:nvPr/>
          </p:nvSpPr>
          <p:spPr bwMode="auto">
            <a:xfrm rot="5400000">
              <a:off x="1638300" y="1562100"/>
              <a:ext cx="304800" cy="2667000"/>
            </a:xfrm>
            <a:prstGeom prst="leftBrace">
              <a:avLst>
                <a:gd name="adj1" fmla="val 729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0" name="AutoShape 56"/>
            <p:cNvSpPr>
              <a:spLocks/>
            </p:cNvSpPr>
            <p:nvPr/>
          </p:nvSpPr>
          <p:spPr bwMode="auto">
            <a:xfrm rot="5400000">
              <a:off x="4991100" y="1257300"/>
              <a:ext cx="304800" cy="3276600"/>
            </a:xfrm>
            <a:prstGeom prst="leftBrace">
              <a:avLst>
                <a:gd name="adj1" fmla="val 89583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1" name="AutoShape 57"/>
            <p:cNvSpPr>
              <a:spLocks/>
            </p:cNvSpPr>
            <p:nvPr/>
          </p:nvSpPr>
          <p:spPr bwMode="auto">
            <a:xfrm rot="5400000">
              <a:off x="8039100" y="2019300"/>
              <a:ext cx="304800" cy="1752600"/>
            </a:xfrm>
            <a:prstGeom prst="leftBrace">
              <a:avLst>
                <a:gd name="adj1" fmla="val 479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AutoShape 9"/>
            <p:cNvSpPr>
              <a:spLocks noChangeArrowheads="1"/>
            </p:cNvSpPr>
            <p:nvPr/>
          </p:nvSpPr>
          <p:spPr bwMode="auto">
            <a:xfrm>
              <a:off x="3810000" y="304800"/>
              <a:ext cx="2362200" cy="19812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HPWP Subsystem </a:t>
              </a:r>
              <a:r>
                <a:rPr lang="en-US" sz="1000" b="1" dirty="0" smtClean="0">
                  <a:ea typeface="ＭＳ Ｐゴシック" pitchFamily="-112" charset="-128"/>
                </a:rPr>
                <a:t>#2: </a:t>
              </a: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Engaging Staff</a:t>
              </a: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</p:txBody>
        </p:sp>
        <p:sp>
          <p:nvSpPr>
            <p:cNvPr id="63" name="AutoShape 10"/>
            <p:cNvSpPr>
              <a:spLocks noChangeArrowheads="1"/>
            </p:cNvSpPr>
            <p:nvPr/>
          </p:nvSpPr>
          <p:spPr bwMode="auto">
            <a:xfrm>
              <a:off x="3886200" y="762000"/>
              <a:ext cx="2209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Communicating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Mission &amp; Vision</a:t>
              </a:r>
            </a:p>
          </p:txBody>
        </p:sp>
        <p:sp>
          <p:nvSpPr>
            <p:cNvPr id="64" name="AutoShape 11"/>
            <p:cNvSpPr>
              <a:spLocks noChangeArrowheads="1"/>
            </p:cNvSpPr>
            <p:nvPr/>
          </p:nvSpPr>
          <p:spPr bwMode="auto">
            <a:xfrm>
              <a:off x="3886200" y="1143000"/>
              <a:ext cx="2209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Information Sharing</a:t>
              </a:r>
            </a:p>
          </p:txBody>
        </p:sp>
        <p:sp>
          <p:nvSpPr>
            <p:cNvPr id="65" name="AutoShape 12"/>
            <p:cNvSpPr>
              <a:spLocks noChangeArrowheads="1"/>
            </p:cNvSpPr>
            <p:nvPr/>
          </p:nvSpPr>
          <p:spPr bwMode="auto">
            <a:xfrm>
              <a:off x="3886200" y="1524000"/>
              <a:ext cx="2209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Employee Involvement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in Decision-making</a:t>
              </a:r>
            </a:p>
          </p:txBody>
        </p:sp>
        <p:sp>
          <p:nvSpPr>
            <p:cNvPr id="66" name="AutoShape 12"/>
            <p:cNvSpPr>
              <a:spLocks noChangeArrowheads="1"/>
            </p:cNvSpPr>
            <p:nvPr/>
          </p:nvSpPr>
          <p:spPr bwMode="auto">
            <a:xfrm>
              <a:off x="3886200" y="1905000"/>
              <a:ext cx="2209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Performance-driven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reward/recognition</a:t>
              </a:r>
            </a:p>
          </p:txBody>
        </p:sp>
        <p:sp>
          <p:nvSpPr>
            <p:cNvPr id="68" name="AutoShape 17"/>
            <p:cNvSpPr>
              <a:spLocks noChangeArrowheads="1"/>
            </p:cNvSpPr>
            <p:nvPr/>
          </p:nvSpPr>
          <p:spPr bwMode="auto">
            <a:xfrm>
              <a:off x="3810000" y="4724400"/>
              <a:ext cx="2895600" cy="1600200"/>
            </a:xfrm>
            <a:prstGeom prst="roundRect">
              <a:avLst>
                <a:gd name="adj" fmla="val 16667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txBody>
            <a:bodyPr wrap="none"/>
            <a:lstStyle/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r>
                <a:rPr lang="en-US" sz="1000" b="1" dirty="0" smtClean="0">
                  <a:ea typeface="ＭＳ Ｐゴシック" pitchFamily="-112" charset="-128"/>
                </a:rPr>
                <a:t>HPWP </a:t>
              </a:r>
              <a:r>
                <a:rPr lang="en-US" sz="1000" b="1" dirty="0">
                  <a:ea typeface="ＭＳ Ｐゴシック" pitchFamily="-112" charset="-128"/>
                </a:rPr>
                <a:t>Subsystem #4: 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Empowering the frontline</a:t>
              </a: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  <a:p>
              <a:pPr algn="ctr">
                <a:defRPr/>
              </a:pPr>
              <a:endParaRPr lang="en-US" sz="1000" b="1" dirty="0">
                <a:ea typeface="ＭＳ Ｐゴシック" pitchFamily="-112" charset="-128"/>
              </a:endParaRPr>
            </a:p>
          </p:txBody>
        </p:sp>
        <p:sp>
          <p:nvSpPr>
            <p:cNvPr id="69" name="AutoShape 10"/>
            <p:cNvSpPr>
              <a:spLocks noChangeArrowheads="1"/>
            </p:cNvSpPr>
            <p:nvPr/>
          </p:nvSpPr>
          <p:spPr bwMode="auto">
            <a:xfrm>
              <a:off x="3962400" y="4800600"/>
              <a:ext cx="2590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Employment security</a:t>
              </a:r>
            </a:p>
          </p:txBody>
        </p:sp>
        <p:sp>
          <p:nvSpPr>
            <p:cNvPr id="70" name="AutoShape 11"/>
            <p:cNvSpPr>
              <a:spLocks noChangeArrowheads="1"/>
            </p:cNvSpPr>
            <p:nvPr/>
          </p:nvSpPr>
          <p:spPr bwMode="auto">
            <a:xfrm>
              <a:off x="3962400" y="5181600"/>
              <a:ext cx="2590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Reduced status distinctions</a:t>
              </a:r>
            </a:p>
          </p:txBody>
        </p:sp>
        <p:sp>
          <p:nvSpPr>
            <p:cNvPr id="71" name="AutoShape 12"/>
            <p:cNvSpPr>
              <a:spLocks noChangeArrowheads="1"/>
            </p:cNvSpPr>
            <p:nvPr/>
          </p:nvSpPr>
          <p:spPr bwMode="auto">
            <a:xfrm>
              <a:off x="3962400" y="5562600"/>
              <a:ext cx="2590800" cy="304800"/>
            </a:xfrm>
            <a:prstGeom prst="roundRect">
              <a:avLst>
                <a:gd name="adj" fmla="val 16667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Teams / decentralized</a:t>
              </a:r>
            </a:p>
            <a:p>
              <a:pPr algn="ctr">
                <a:defRPr/>
              </a:pPr>
              <a:r>
                <a:rPr lang="en-US" sz="1000" b="1" dirty="0">
                  <a:ea typeface="ＭＳ Ｐゴシック" pitchFamily="-112" charset="-128"/>
                </a:rPr>
                <a:t> decision-making</a:t>
              </a:r>
            </a:p>
          </p:txBody>
        </p:sp>
      </p:grpSp>
      <p:sp>
        <p:nvSpPr>
          <p:cNvPr id="72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pPr>
              <a:defRPr/>
            </a:pPr>
            <a:fld id="{3596CFB3-478B-4AD6-905E-23CD0EDFD44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58" name="Footer Placeholder 5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963159-5287-654E-A672-3C59205C845B}" type="slidenum">
              <a:rPr lang="en-US"/>
              <a:pPr/>
              <a:t>26</a:t>
            </a:fld>
            <a:endParaRPr lang="en-US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Related Publications</a:t>
            </a: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828800"/>
            <a:ext cx="8458200" cy="4800600"/>
          </a:xfrm>
        </p:spPr>
        <p:txBody>
          <a:bodyPr/>
          <a:lstStyle/>
          <a:p>
            <a:r>
              <a:rPr lang="en-US" sz="1900" dirty="0" smtClean="0">
                <a:ea typeface="ＭＳ Ｐゴシック" charset="-128"/>
                <a:cs typeface="ＭＳ Ｐゴシック" charset="-128"/>
              </a:rPr>
              <a:t>McAlearney, A.S., Garman, A., Song, P, McHugh, M., Robbins, J., Harrison, M. 2011.  “High-Performance Work Systems in Healthcare Management, Part 2:  Qualitative Evidence from Five Case Studies.”  </a:t>
            </a:r>
            <a:r>
              <a:rPr lang="en-US" sz="1900" i="1" dirty="0" smtClean="0">
                <a:ea typeface="ＭＳ Ｐゴシック" charset="-128"/>
                <a:cs typeface="ＭＳ Ｐゴシック" charset="-128"/>
              </a:rPr>
              <a:t>Health Care Management Review.</a:t>
            </a:r>
            <a:r>
              <a:rPr lang="en-US" sz="1900" dirty="0" smtClean="0">
                <a:ea typeface="ＭＳ Ｐゴシック" charset="-128"/>
                <a:cs typeface="ＭＳ Ｐゴシック" charset="-128"/>
              </a:rPr>
              <a:t> </a:t>
            </a:r>
            <a:r>
              <a:rPr lang="en-US" sz="1900" dirty="0" smtClean="0"/>
              <a:t>36(3): 214-226</a:t>
            </a:r>
            <a:r>
              <a:rPr lang="en-US" sz="1900" dirty="0" smtClean="0">
                <a:ea typeface="ＭＳ Ｐゴシック" charset="-128"/>
                <a:cs typeface="ＭＳ Ｐゴシック" charset="-128"/>
              </a:rPr>
              <a:t>.</a:t>
            </a:r>
            <a:r>
              <a:rPr lang="en-US" sz="1900" i="1" dirty="0" smtClean="0">
                <a:ea typeface="ＭＳ Ｐゴシック" charset="-128"/>
                <a:cs typeface="ＭＳ Ｐゴシック" charset="-128"/>
              </a:rPr>
              <a:t> </a:t>
            </a:r>
            <a:endParaRPr lang="en-US" sz="1900" dirty="0" smtClean="0">
              <a:ea typeface="ＭＳ Ｐゴシック" charset="-128"/>
              <a:cs typeface="ＭＳ Ｐゴシック" charset="-128"/>
            </a:endParaRPr>
          </a:p>
          <a:p>
            <a:r>
              <a:rPr lang="en-US" sz="1900" dirty="0" smtClean="0">
                <a:ea typeface="ＭＳ Ｐゴシック" charset="-128"/>
                <a:cs typeface="ＭＳ Ｐゴシック" charset="-128"/>
              </a:rPr>
              <a:t>Garman, A., McAlearney, A.S., Song, P., Harrison, M., McHugh, M.  2011.  “High-Performance Work Systems in Healthcare Management, Part 1:  Development of an Evidence-Informed Model.”  </a:t>
            </a:r>
            <a:r>
              <a:rPr lang="en-US" sz="1900" i="1" dirty="0" smtClean="0">
                <a:ea typeface="ＭＳ Ｐゴシック" charset="-128"/>
                <a:cs typeface="ＭＳ Ｐゴシック" charset="-128"/>
              </a:rPr>
              <a:t>Health Care Management Review. </a:t>
            </a:r>
            <a:r>
              <a:rPr lang="en-US" sz="1900" dirty="0" smtClean="0"/>
              <a:t>36(3): 201-213.</a:t>
            </a:r>
            <a:endParaRPr lang="en-US" sz="1900" dirty="0" smtClean="0">
              <a:ea typeface="ＭＳ Ｐゴシック" charset="-128"/>
              <a:cs typeface="ＭＳ Ｐゴシック" charset="-128"/>
            </a:endParaRPr>
          </a:p>
          <a:p>
            <a:pPr lvl="0"/>
            <a:r>
              <a:rPr lang="en-US" sz="1900" dirty="0" smtClean="0"/>
              <a:t>Song, P, Robbins, J., Garman, A., McAlearney, A.S.  2011.  “High-Performance Work Systems in Healthcare Management, Part 3:  The Role of the Business Case for HPWP Investment in Health Care.”  </a:t>
            </a:r>
            <a:r>
              <a:rPr lang="en-US" sz="1900" i="1" dirty="0" smtClean="0"/>
              <a:t>Health Care Management Review.</a:t>
            </a:r>
            <a:r>
              <a:rPr lang="en-US" sz="1900" dirty="0" smtClean="0"/>
              <a:t>  In press.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sz="1900" dirty="0" smtClean="0">
                <a:ea typeface="ＭＳ Ｐゴシック" charset="-128"/>
                <a:cs typeface="ＭＳ Ｐゴシック" charset="-128"/>
              </a:rPr>
              <a:t>McHugh M., Garman A., McAlearney A., Song P., and Harrison M. </a:t>
            </a:r>
            <a:r>
              <a:rPr lang="en-US" sz="1900" i="1" dirty="0" smtClean="0">
                <a:ea typeface="ＭＳ Ｐゴシック" charset="-128"/>
                <a:cs typeface="ＭＳ Ｐゴシック" charset="-128"/>
              </a:rPr>
              <a:t>Using Workforce Practices to Drive Quality Improvement: A Guide for Hospitals</a:t>
            </a:r>
            <a:r>
              <a:rPr lang="en-US" sz="1900" dirty="0" smtClean="0">
                <a:ea typeface="ＭＳ Ｐゴシック" charset="-128"/>
                <a:cs typeface="ＭＳ Ｐゴシック" charset="-128"/>
              </a:rPr>
              <a:t>. Health Research &amp; Educational Trust, Chicago, IL. March 2010.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endParaRPr lang="en-US" sz="1800" dirty="0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285875"/>
          </a:xfrm>
        </p:spPr>
        <p:txBody>
          <a:bodyPr/>
          <a:lstStyle/>
          <a:p>
            <a:r>
              <a:rPr lang="en-US" dirty="0">
                <a:ea typeface="ＭＳ Ｐゴシック" charset="-128"/>
                <a:cs typeface="ＭＳ Ｐゴシック" charset="-128"/>
              </a:rPr>
              <a:t>Research Team Members and Collaborators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534400" cy="4724400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Ohio State University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Ann Scheck McAlearney, ScD,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Associate Professor, Health Services Management and Policy (HSMP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)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Julie Robbins, MHA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Doctoral Student, HSMP</a:t>
            </a: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Rush University Medical Center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Andrew Garman, </a:t>
            </a:r>
            <a:r>
              <a:rPr lang="en-US" sz="2000" b="1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PsyD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, Associate Professor and Associate Chair, Dept. of Health Systems Management</a:t>
            </a:r>
            <a:endParaRPr lang="en-US" sz="2000" b="1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Health Research and Educational Trust/AHA</a:t>
            </a:r>
            <a:endParaRPr lang="en-US" sz="2000" i="1" u="sng" dirty="0" smtClean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  <a:p>
            <a:pPr>
              <a:spcAft>
                <a:spcPct val="20000"/>
              </a:spcAft>
            </a:pPr>
            <a:r>
              <a:rPr lang="en-US" sz="2000" b="1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Stephen Hines, PhD, </a:t>
            </a:r>
            <a:r>
              <a:rPr lang="en-US" sz="20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Vice President for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Research</a:t>
            </a:r>
          </a:p>
          <a:p>
            <a:pPr>
              <a:lnSpc>
                <a:spcPct val="80000"/>
              </a:lnSpc>
              <a:spcAft>
                <a:spcPct val="20000"/>
              </a:spcAft>
              <a:buFont typeface="Wingdings" charset="2"/>
              <a:buNone/>
            </a:pPr>
            <a:r>
              <a:rPr lang="en-US" sz="2000" i="1" u="sng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Agency for Healthcare Research and Quality</a:t>
            </a:r>
          </a:p>
          <a:p>
            <a:pPr>
              <a:spcAft>
                <a:spcPct val="20000"/>
              </a:spcAft>
            </a:pPr>
            <a:r>
              <a:rPr lang="en-US" sz="2000" b="1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Michael Harrison, PhD, </a:t>
            </a:r>
            <a:r>
              <a:rPr lang="en-US" sz="20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Sr. Social Scientist, Organizations &amp; Systems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B6795C-D045-A94A-AECC-439E7FE549F2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7526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spcAft>
                <a:spcPct val="10000"/>
              </a:spcAft>
            </a:pPr>
            <a:r>
              <a:rPr lang="en-US" sz="4800" dirty="0" smtClean="0">
                <a:ea typeface="ＭＳ Ｐゴシック" charset="-128"/>
                <a:cs typeface="ＭＳ Ｐゴシック" charset="-128"/>
              </a:rPr>
              <a:t>Research Overview</a:t>
            </a:r>
            <a:r>
              <a:rPr lang="en-US" sz="4000" dirty="0" smtClean="0">
                <a:latin typeface="Arial" pitchFamily="-65" charset="0"/>
                <a:cs typeface="Arial" pitchFamily="-65" charset="0"/>
              </a:rPr>
              <a:t/>
            </a:r>
            <a:br>
              <a:rPr lang="en-US" sz="4000" dirty="0" smtClean="0">
                <a:latin typeface="Arial" pitchFamily="-65" charset="0"/>
                <a:cs typeface="Arial" pitchFamily="-65" charset="0"/>
              </a:rPr>
            </a:br>
            <a:endParaRPr lang="en-US" sz="4000" b="0" dirty="0" smtClean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6627" name="Picture 5" descr="doctors and nurs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3657600"/>
            <a:ext cx="4876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D5E10-F3A9-6944-B25B-85A398B3DF6D}" type="slidenum">
              <a:rPr lang="en-US"/>
              <a:pPr/>
              <a:t>5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Rationale for Study</a:t>
            </a:r>
            <a:endParaRPr lang="en-US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8305800" cy="25146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Evidence of lower quality of care, lapses in patient safety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Central to delivery of high-quality patient care is presence of capable workforce</a:t>
            </a:r>
          </a:p>
          <a:p>
            <a:pPr eaLnBrk="1" hangingPunct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Growing support for link between staffing patterns and patient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outcomes</a:t>
            </a:r>
            <a:endParaRPr lang="en-US" sz="2400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  <p:pic>
        <p:nvPicPr>
          <p:cNvPr id="6" name="Picture 4" descr="magnifying glas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724400" y="4170362"/>
            <a:ext cx="4038600" cy="2306638"/>
          </a:xfr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3D5E10-F3A9-6944-B25B-85A398B3DF6D}" type="slidenum">
              <a:rPr lang="en-US"/>
              <a:pPr/>
              <a:t>6</a:t>
            </a:fld>
            <a:endParaRPr lang="en-US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7793038" cy="1462088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Findings from First Study</a:t>
            </a:r>
            <a:endParaRPr lang="en-US" dirty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05000"/>
            <a:ext cx="8305800" cy="44958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Innovative </a:t>
            </a: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HR practices, also known as high-performance work practices (</a:t>
            </a:r>
            <a:r>
              <a:rPr lang="en-US" sz="2400" dirty="0" err="1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HPWPs</a:t>
            </a: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)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 may represent </a:t>
            </a: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an important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 but underutilized </a:t>
            </a:r>
            <a:r>
              <a:rPr lang="en-US" sz="2400" dirty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strategy to improve health care </a:t>
            </a:r>
            <a:r>
              <a:rPr lang="en-US" sz="2400" dirty="0" smtClean="0">
                <a:solidFill>
                  <a:schemeClr val="tx1"/>
                </a:solidFill>
                <a:ea typeface="ＭＳ Ｐゴシック" charset="-128"/>
                <a:cs typeface="ＭＳ Ｐゴシック" charset="-128"/>
              </a:rPr>
              <a:t>systems </a:t>
            </a:r>
            <a:r>
              <a:rPr lang="en-US" sz="2400" dirty="0" smtClean="0">
                <a:latin typeface="Arial" pitchFamily="-65" charset="0"/>
                <a:cs typeface="Arial" pitchFamily="-65" charset="0"/>
              </a:rPr>
              <a:t>(Garman, et. al. 2010)</a:t>
            </a:r>
            <a:endParaRPr lang="en-US" sz="2400" dirty="0" smtClean="0"/>
          </a:p>
          <a:p>
            <a:r>
              <a:rPr lang="en-US" sz="2400" dirty="0" smtClean="0"/>
              <a:t>Evidence-based model for HPWP in healthcare organizations confirmed through exploratory case studies (McAlearney, et al. 2010)</a:t>
            </a:r>
          </a:p>
          <a:p>
            <a:pPr lvl="1"/>
            <a:r>
              <a:rPr lang="en-US" sz="2000" dirty="0" smtClean="0"/>
              <a:t>HPWP model evident in “exemplar organizations </a:t>
            </a:r>
          </a:p>
          <a:p>
            <a:pPr lvl="1"/>
            <a:r>
              <a:rPr lang="en-US" sz="2000" dirty="0" smtClean="0"/>
              <a:t>Link to outcomes not direct, but widely accepted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793038" cy="1081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New Research Questions Focused on HAI Interventions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458200" cy="4800600"/>
          </a:xfrm>
        </p:spPr>
        <p:txBody>
          <a:bodyPr/>
          <a:lstStyle/>
          <a:p>
            <a:pPr lvl="0"/>
            <a:r>
              <a:rPr lang="en-US" dirty="0" smtClean="0"/>
              <a:t>Do </a:t>
            </a:r>
            <a:r>
              <a:rPr lang="en-US" dirty="0" err="1" smtClean="0"/>
              <a:t>HPWPs</a:t>
            </a:r>
            <a:r>
              <a:rPr lang="en-US" dirty="0" smtClean="0"/>
              <a:t> facilitate the adoption and consistent application of practices known to reduce or prevent </a:t>
            </a:r>
            <a:r>
              <a:rPr lang="en-US" dirty="0" err="1" smtClean="0"/>
              <a:t>HAIs</a:t>
            </a:r>
            <a:r>
              <a:rPr lang="en-US" dirty="0" smtClean="0"/>
              <a:t>?  In what ways?  </a:t>
            </a:r>
          </a:p>
          <a:p>
            <a:pPr lvl="0"/>
            <a:r>
              <a:rPr lang="en-US" dirty="0" smtClean="0"/>
              <a:t>What distinguishes healthcare organizations that are more successful in adopting evidence-based practices in HAI reduction efforts from those organizations with less effective efforts?</a:t>
            </a:r>
          </a:p>
          <a:p>
            <a:r>
              <a:rPr lang="en-US" dirty="0" smtClean="0"/>
              <a:t>What contributes to sustainability for successful HAI reduction efforts?  How are </a:t>
            </a:r>
            <a:r>
              <a:rPr lang="en-US" dirty="0" err="1" smtClean="0"/>
              <a:t>HPWPs</a:t>
            </a:r>
            <a:r>
              <a:rPr lang="en-US" dirty="0" smtClean="0"/>
              <a:t> involved in efforts to sustain HAI reduction efforts?</a:t>
            </a:r>
          </a:p>
          <a:p>
            <a:pPr lvl="0"/>
            <a:endParaRPr lang="en-US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79D526-B8BA-5048-872D-2B5DC499A9B4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McAlearney 2011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90600" y="1295400"/>
            <a:ext cx="7772400" cy="1919288"/>
          </a:xfrm>
        </p:spPr>
        <p:txBody>
          <a:bodyPr anchor="b"/>
          <a:lstStyle/>
          <a:p>
            <a:pPr eaLnBrk="1" hangingPunct="1"/>
            <a:r>
              <a:rPr lang="en-US" sz="4800" b="1" dirty="0" smtClean="0">
                <a:ea typeface="ＭＳ Ｐゴシック" charset="-128"/>
                <a:cs typeface="ＭＳ Ｐゴシック" charset="-128"/>
              </a:rPr>
              <a:t>Methods:</a:t>
            </a:r>
            <a:br>
              <a:rPr lang="en-US" sz="4800" b="1" dirty="0" smtClean="0">
                <a:ea typeface="ＭＳ Ｐゴシック" charset="-128"/>
                <a:cs typeface="ＭＳ Ｐゴシック" charset="-128"/>
              </a:rPr>
            </a:br>
            <a:r>
              <a:rPr lang="en-US" sz="5400" dirty="0" smtClean="0">
                <a:ea typeface="ＭＳ Ｐゴシック" charset="-128"/>
                <a:cs typeface="ＭＳ Ｐゴシック" charset="-128"/>
              </a:rPr>
              <a:t>Case Study Approach</a:t>
            </a:r>
            <a:endParaRPr lang="en-US" sz="5400" dirty="0" smtClean="0">
              <a:solidFill>
                <a:schemeClr val="tx1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1203" name="Picture 32" descr="conference roo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733800"/>
            <a:ext cx="5181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759B1D-5030-034C-8E1C-CA2B59645CA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7793038" cy="1081088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Site Selection Criteria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58200" cy="4795838"/>
          </a:xfrm>
        </p:spPr>
        <p:txBody>
          <a:bodyPr/>
          <a:lstStyle/>
          <a:p>
            <a:r>
              <a:rPr lang="en-US" sz="2400" dirty="0" smtClean="0">
                <a:latin typeface="Arial" pitchFamily="-65" charset="0"/>
                <a:cs typeface="Arial" pitchFamily="-65" charset="0"/>
              </a:rPr>
              <a:t>Focus on CLABSI reduction efforts in hospital ICUs</a:t>
            </a:r>
          </a:p>
          <a:p>
            <a:pPr lvl="1"/>
            <a:r>
              <a:rPr lang="en-US" sz="2000" dirty="0" smtClean="0">
                <a:latin typeface="Arial" pitchFamily="-65" charset="0"/>
                <a:cs typeface="Arial" pitchFamily="-65" charset="0"/>
              </a:rPr>
              <a:t>To maximize variation, focus on “extreme” cases– i.e., sites with more vs. less successful efforts at reducing/sustaining reductions in CLABSI rates</a:t>
            </a:r>
          </a:p>
          <a:p>
            <a:r>
              <a:rPr lang="en-US" sz="2400" dirty="0" smtClean="0">
                <a:latin typeface="Arial" pitchFamily="-65" charset="0"/>
                <a:cs typeface="Arial" pitchFamily="-65" charset="0"/>
              </a:rPr>
              <a:t>Selection of four CUSP states from which to select case study “pairs” (from cohort 1)</a:t>
            </a:r>
          </a:p>
          <a:p>
            <a:r>
              <a:rPr lang="en-US" sz="2400" dirty="0" smtClean="0">
                <a:latin typeface="Arial" pitchFamily="-65" charset="0"/>
                <a:cs typeface="Arial" pitchFamily="-65" charset="0"/>
              </a:rPr>
              <a:t>Hospital “pairs” selected based on: </a:t>
            </a:r>
          </a:p>
          <a:p>
            <a:pPr lvl="1"/>
            <a:r>
              <a:rPr lang="en-US" sz="2000" dirty="0" smtClean="0">
                <a:latin typeface="Arial" pitchFamily="-65" charset="0"/>
                <a:cs typeface="Arial" pitchFamily="-65" charset="0"/>
              </a:rPr>
              <a:t>Participation in the same state collaborative</a:t>
            </a:r>
          </a:p>
          <a:p>
            <a:pPr lvl="1"/>
            <a:r>
              <a:rPr lang="en-US" sz="2000" dirty="0" smtClean="0">
                <a:latin typeface="Arial" pitchFamily="-65" charset="0"/>
                <a:cs typeface="Arial" pitchFamily="-65" charset="0"/>
              </a:rPr>
              <a:t>Differential outcomes in terms of CLABSI-reduction (during CUSP) (i.e., better vs. worse outcomes)</a:t>
            </a:r>
          </a:p>
          <a:p>
            <a:pPr lvl="1"/>
            <a:r>
              <a:rPr lang="en-US" sz="2000" dirty="0" smtClean="0">
                <a:latin typeface="Arial" pitchFamily="-65" charset="0"/>
                <a:cs typeface="Arial" pitchFamily="-65" charset="0"/>
              </a:rPr>
              <a:t>Similar organizational characteristics (i.e., size, teaching, urban/ rural) </a:t>
            </a: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79D526-B8BA-5048-872D-2B5DC499A9B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McAlearney 2011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rgbClr val="A5002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1" i="0" u="none" strike="noStrike" cap="none" normalizeH="0" baseline="0" smtClean="0">
            <a:ln>
              <a:noFill/>
            </a:ln>
            <a:solidFill>
              <a:srgbClr val="A5002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1693</Words>
  <Application>Microsoft Macintosh PowerPoint</Application>
  <PresentationFormat>On-screen Show (4:3)</PresentationFormat>
  <Paragraphs>300</Paragraphs>
  <Slides>26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Blends</vt:lpstr>
      <vt:lpstr>Extending the Search for High-Performance Work Practices (HPWPs) in Healthcare Organizations </vt:lpstr>
      <vt:lpstr> Investigating the Role of HPWPs in Reducing and Preventing Healthcare-Associated Infections</vt:lpstr>
      <vt:lpstr>Research Team Members and Collaborators</vt:lpstr>
      <vt:lpstr>Research Overview </vt:lpstr>
      <vt:lpstr>Rationale for Study</vt:lpstr>
      <vt:lpstr>Findings from First Study</vt:lpstr>
      <vt:lpstr>New Research Questions Focused on HAI Interventions</vt:lpstr>
      <vt:lpstr>Methods: Case Study Approach</vt:lpstr>
      <vt:lpstr>Site Selection Criteria</vt:lpstr>
      <vt:lpstr>Site Visit Process</vt:lpstr>
      <vt:lpstr>Key Informants Interviewed</vt:lpstr>
      <vt:lpstr>Current Status of Project</vt:lpstr>
      <vt:lpstr>Preliminary Findings</vt:lpstr>
      <vt:lpstr>Initial Observations</vt:lpstr>
      <vt:lpstr>Emerging Themes: “Success Factors” </vt:lpstr>
      <vt:lpstr>Emerging Themes: “Success Factors” (continued)</vt:lpstr>
      <vt:lpstr>Emerging Themes: Challenges to Overcome</vt:lpstr>
      <vt:lpstr>Emerging Themes: Role of HPWPs</vt:lpstr>
      <vt:lpstr>Emerging Themes: Role of HPWPs II</vt:lpstr>
      <vt:lpstr>Emerging Themes: Role of Collaborative/ CUSP</vt:lpstr>
      <vt:lpstr>Next Steps…</vt:lpstr>
      <vt:lpstr>What’s Next?</vt:lpstr>
      <vt:lpstr>Any Questions?</vt:lpstr>
      <vt:lpstr>Supplemental Information</vt:lpstr>
      <vt:lpstr>PowerPoint Presentation</vt:lpstr>
      <vt:lpstr>Related Publications</vt:lpstr>
    </vt:vector>
  </TitlesOfParts>
  <Company>Ohio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Julie Robbins</dc:creator>
  <cp:lastModifiedBy>Vanessa Graham</cp:lastModifiedBy>
  <cp:revision>26</cp:revision>
  <dcterms:created xsi:type="dcterms:W3CDTF">2011-09-18T21:35:10Z</dcterms:created>
  <dcterms:modified xsi:type="dcterms:W3CDTF">2011-10-13T20:47:21Z</dcterms:modified>
</cp:coreProperties>
</file>