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7" r:id="rId3"/>
    <p:sldId id="278" r:id="rId4"/>
    <p:sldId id="279" r:id="rId5"/>
    <p:sldId id="290" r:id="rId6"/>
    <p:sldId id="291" r:id="rId7"/>
    <p:sldId id="287" r:id="rId8"/>
    <p:sldId id="293" r:id="rId9"/>
    <p:sldId id="296" r:id="rId10"/>
    <p:sldId id="288" r:id="rId11"/>
    <p:sldId id="289" r:id="rId12"/>
    <p:sldId id="297" r:id="rId13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70" d="100"/>
          <a:sy n="70" d="100"/>
        </p:scale>
        <p:origin x="-1856" y="-1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2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9F2C8A43-ACB0-404E-B9C7-31375CC9A572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5AFE9963-FC62-412E-8A09-08EBE0095E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939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0A0A8-8304-4089-B118-1028EA7E35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2044F-F335-4DF6-8065-A235E84E328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156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044F-F335-4DF6-8065-A235E84E328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044F-F335-4DF6-8065-A235E84E328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044F-F335-4DF6-8065-A235E84E328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2044F-F335-4DF6-8065-A235E84E328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FA5A94FC-5C50-41AE-89D7-8DDE6A60A8FB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CA4B755-8A52-4897-AB43-9C2254302C2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57200"/>
            <a:ext cx="8534400" cy="2209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Evaluating </a:t>
            </a:r>
            <a:r>
              <a:rPr lang="en-US" dirty="0" smtClean="0"/>
              <a:t>Dissemination of AHRQ CER Products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553200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Darren Mays, PhD, </a:t>
            </a:r>
            <a:r>
              <a:rPr lang="en-US" dirty="0" smtClean="0"/>
              <a:t>MPH</a:t>
            </a:r>
          </a:p>
          <a:p>
            <a:endParaRPr lang="en-US" dirty="0" smtClean="0"/>
          </a:p>
          <a:p>
            <a:pPr lvl="0">
              <a:defRPr/>
            </a:pPr>
            <a:r>
              <a:rPr lang="en-US" sz="2200" dirty="0">
                <a:solidFill>
                  <a:schemeClr val="bg1"/>
                </a:solidFill>
              </a:rPr>
              <a:t>Department of Oncology</a:t>
            </a:r>
          </a:p>
          <a:p>
            <a:pPr lvl="0">
              <a:defRPr/>
            </a:pPr>
            <a:r>
              <a:rPr lang="en-US" sz="2200" dirty="0">
                <a:solidFill>
                  <a:schemeClr val="bg1"/>
                </a:solidFill>
              </a:rPr>
              <a:t>Georgetown University Medical Center </a:t>
            </a:r>
          </a:p>
          <a:p>
            <a:pPr lvl="0">
              <a:defRPr/>
            </a:pPr>
            <a:r>
              <a:rPr lang="en-US" sz="2200" dirty="0">
                <a:solidFill>
                  <a:schemeClr val="bg1"/>
                </a:solidFill>
              </a:rPr>
              <a:t>Lombardi Comprehensive Cancer Center </a:t>
            </a:r>
          </a:p>
          <a:p>
            <a:pPr lvl="0">
              <a:defRPr/>
            </a:pPr>
            <a:r>
              <a:rPr lang="en-US" sz="2200" dirty="0">
                <a:solidFill>
                  <a:schemeClr val="bg1"/>
                </a:solidFill>
              </a:rPr>
              <a:t>Washington, DC</a:t>
            </a:r>
            <a:r>
              <a:rPr lang="en-US" sz="2200" baseline="30000" dirty="0">
                <a:solidFill>
                  <a:schemeClr val="bg1"/>
                </a:solidFill>
              </a:rPr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Georgetown, Lombardi Comprehensive Cancer Center logo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5562600"/>
            <a:ext cx="1807027" cy="872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flexible evaluation framework</a:t>
            </a:r>
          </a:p>
          <a:p>
            <a:r>
              <a:rPr lang="en-US" dirty="0" smtClean="0"/>
              <a:t>Multi-domain evaluation approach</a:t>
            </a:r>
          </a:p>
          <a:p>
            <a:r>
              <a:rPr lang="en-US" dirty="0" smtClean="0"/>
              <a:t>Identify facilitators, barriers, and future directions</a:t>
            </a:r>
          </a:p>
          <a:p>
            <a:r>
              <a:rPr lang="en-US" dirty="0" smtClean="0"/>
              <a:t>Creative approaches may be needed!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RE-AIM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NCI DCCPS web site  for RE-AIM</a:t>
            </a:r>
          </a:p>
          <a:p>
            <a:pPr lvl="1"/>
            <a:r>
              <a:rPr lang="en-US" dirty="0" smtClean="0"/>
              <a:t>http://cancercontrol.cancer.gov/IS/REAIM</a:t>
            </a:r>
          </a:p>
          <a:p>
            <a:r>
              <a:rPr lang="en-US" dirty="0" smtClean="0"/>
              <a:t>Resources include:</a:t>
            </a:r>
          </a:p>
          <a:p>
            <a:pPr lvl="1"/>
            <a:r>
              <a:rPr lang="en-US" dirty="0" smtClean="0"/>
              <a:t>Figures/graphics illustrating key concepts</a:t>
            </a:r>
          </a:p>
          <a:p>
            <a:pPr lvl="1"/>
            <a:r>
              <a:rPr lang="en-US" dirty="0" smtClean="0"/>
              <a:t>Checklists and planning tools</a:t>
            </a:r>
          </a:p>
          <a:p>
            <a:pPr lvl="1"/>
            <a:r>
              <a:rPr lang="en-US" dirty="0" smtClean="0"/>
              <a:t>Example measures</a:t>
            </a:r>
          </a:p>
          <a:p>
            <a:pPr lvl="1"/>
            <a:r>
              <a:rPr lang="en-US" dirty="0" smtClean="0"/>
              <a:t>Publications, presentation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/>
              <a:t>Bernhardt, JM, Mays, D, &amp; Kreuter, MW. (2011). Dissemination 2.0: Closing the gap between knowledge and practice with new media. </a:t>
            </a:r>
            <a:r>
              <a:rPr lang="en-US" sz="2400" i="1" dirty="0" smtClean="0"/>
              <a:t>J Health Comm,</a:t>
            </a:r>
            <a:r>
              <a:rPr lang="en-US" sz="2400" dirty="0" smtClean="0"/>
              <a:t> 16(S1), 32-44 </a:t>
            </a:r>
          </a:p>
          <a:p>
            <a:pPr>
              <a:buNone/>
            </a:pPr>
            <a:r>
              <a:rPr lang="en-US" sz="2400" dirty="0" smtClean="0"/>
              <a:t>Glasgow, RE, Vogt, TM, &amp; Boles, SM. (1999). Evaluating the public health impact of health promotion interventions: The RE-AIM framework. </a:t>
            </a:r>
            <a:r>
              <a:rPr lang="en-US" sz="2400" i="1" dirty="0" smtClean="0"/>
              <a:t>AJPH,</a:t>
            </a:r>
            <a:r>
              <a:rPr lang="en-US" sz="2400" dirty="0" smtClean="0"/>
              <a:t> 89(9), 1322-1327</a:t>
            </a:r>
          </a:p>
          <a:p>
            <a:pPr>
              <a:buNone/>
            </a:pPr>
            <a:r>
              <a:rPr lang="en-US" sz="2400" dirty="0" smtClean="0"/>
              <a:t>Glasgow, RE, et al. (2001). The RE-AIM framework for evaluating interventions: What can it tell us about approaches to chronic illness management. </a:t>
            </a:r>
            <a:r>
              <a:rPr lang="en-US" sz="2400" i="1" dirty="0" smtClean="0"/>
              <a:t>Patient Ed. &amp; Counsel., </a:t>
            </a:r>
            <a:r>
              <a:rPr lang="en-US" sz="2400" dirty="0" smtClean="0"/>
              <a:t>44, 119-127.</a:t>
            </a:r>
          </a:p>
          <a:p>
            <a:pPr>
              <a:buNone/>
            </a:pPr>
            <a:r>
              <a:rPr lang="en-US" sz="2400" dirty="0" smtClean="0"/>
              <a:t>Glasgow, RE, Lichtenstein, E, &amp; Marcus, AC. (2003). Why don’t we see more translation of health promotion research to practice? Rethinking the efficacy-to-effectiveness transition. </a:t>
            </a:r>
            <a:r>
              <a:rPr lang="en-US" sz="2400" i="1" dirty="0" smtClean="0"/>
              <a:t>AJPH, </a:t>
            </a:r>
            <a:r>
              <a:rPr lang="en-US" sz="2400" dirty="0" smtClean="0"/>
              <a:t>93(8), 1261-1267</a:t>
            </a:r>
          </a:p>
          <a:p>
            <a:pPr>
              <a:buNone/>
            </a:pPr>
            <a:r>
              <a:rPr lang="en-US" sz="2400" dirty="0" smtClean="0"/>
              <a:t>Glasgow, RE, et al. (2006). Using RE-AIM metrics to evaluate diabetes self-management support interventions. </a:t>
            </a:r>
            <a:r>
              <a:rPr lang="en-US" sz="2400" i="1" dirty="0" smtClean="0"/>
              <a:t>AJPM,</a:t>
            </a:r>
            <a:r>
              <a:rPr lang="en-US" sz="2400" dirty="0" smtClean="0"/>
              <a:t> 30(1), 67-73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Research to Practice Gap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11" descr="Image of a person crossing a wooden bridge that is stretched between two cliffs. 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14400" y="1271046"/>
            <a:ext cx="7239000" cy="505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64770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Bernhardt, Mays, &amp; Kreuter, 2011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will iADAPT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Poised to make progress</a:t>
            </a:r>
          </a:p>
          <a:p>
            <a:pPr lvl="1"/>
            <a:r>
              <a:rPr lang="en-US" dirty="0" smtClean="0"/>
              <a:t>What approaches work? For whom? In what settings/conditions?</a:t>
            </a:r>
          </a:p>
          <a:p>
            <a:r>
              <a:rPr lang="en-US" dirty="0" smtClean="0"/>
              <a:t>Presents an evaluation challenge</a:t>
            </a:r>
          </a:p>
          <a:p>
            <a:pPr lvl="1"/>
            <a:r>
              <a:rPr lang="en-US" dirty="0" smtClean="0"/>
              <a:t>Creative methods/approaches</a:t>
            </a:r>
          </a:p>
          <a:p>
            <a:pPr lvl="1"/>
            <a:r>
              <a:rPr lang="en-US" dirty="0" smtClean="0"/>
              <a:t>Diverse populations</a:t>
            </a:r>
          </a:p>
          <a:p>
            <a:pPr lvl="1"/>
            <a:r>
              <a:rPr lang="en-US" dirty="0" smtClean="0"/>
              <a:t>Different clinical areas</a:t>
            </a:r>
          </a:p>
          <a:p>
            <a:r>
              <a:rPr lang="en-US" dirty="0" smtClean="0"/>
              <a:t>Need for a flexible evaluation framework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RE-AIM?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Evaluate public health impact</a:t>
            </a:r>
          </a:p>
          <a:p>
            <a:r>
              <a:rPr lang="en-US" dirty="0" smtClean="0"/>
              <a:t>Focus on dissemination</a:t>
            </a:r>
          </a:p>
          <a:p>
            <a:r>
              <a:rPr lang="en-US" dirty="0" smtClean="0"/>
              <a:t>Barriers include design, setting, approach</a:t>
            </a:r>
          </a:p>
          <a:p>
            <a:r>
              <a:rPr lang="en-US" dirty="0" smtClean="0"/>
              <a:t>Impact assessed on multiple domains</a:t>
            </a:r>
          </a:p>
          <a:p>
            <a:r>
              <a:rPr lang="en-US" dirty="0" smtClean="0"/>
              <a:t>RE-AIM domains:</a:t>
            </a:r>
          </a:p>
          <a:p>
            <a:pPr lvl="1"/>
            <a:r>
              <a:rPr lang="en-US" dirty="0" smtClean="0"/>
              <a:t>Reach, Efficacy/Effectiveness, Adoption, Implementation, Maintenance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4008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Glasgow, Vogt, &amp; Boles, 1999; Glasgow, Lichtenstein, &amp; Marcus, 2003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RE-AIM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Reach</a:t>
            </a:r>
          </a:p>
          <a:p>
            <a:pPr lvl="1"/>
            <a:r>
              <a:rPr lang="en-US" i="1" dirty="0" smtClean="0"/>
              <a:t>Did the CER products reach the intended population(s)?</a:t>
            </a:r>
          </a:p>
          <a:p>
            <a:pPr lvl="2"/>
            <a:r>
              <a:rPr lang="en-US" dirty="0" smtClean="0"/>
              <a:t>Participation rate(s), characteristics, baseline “risk”</a:t>
            </a:r>
          </a:p>
          <a:p>
            <a:r>
              <a:rPr lang="en-US" dirty="0" smtClean="0"/>
              <a:t>Efficacy/effectiveness</a:t>
            </a:r>
          </a:p>
          <a:p>
            <a:pPr lvl="1"/>
            <a:r>
              <a:rPr lang="en-US" i="1" dirty="0" smtClean="0"/>
              <a:t>What is the impact on intended outcomes?</a:t>
            </a:r>
          </a:p>
          <a:p>
            <a:pPr lvl="2"/>
            <a:r>
              <a:rPr lang="en-US" dirty="0" smtClean="0"/>
              <a:t>Clinical outcomes, CER product utilization, occurrence of harms/unintended consequences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2484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Refer to RE-AIM domains handout; Glasgow et al., 2006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RE-AIM Domains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Adoption</a:t>
            </a:r>
          </a:p>
          <a:p>
            <a:pPr lvl="1"/>
            <a:r>
              <a:rPr lang="en-US" i="1" dirty="0" smtClean="0"/>
              <a:t>Did the intended units use the CER product(s)?</a:t>
            </a:r>
          </a:p>
          <a:p>
            <a:pPr lvl="2"/>
            <a:r>
              <a:rPr lang="en-US" dirty="0" smtClean="0"/>
              <a:t>Participation and characteristics of setting(s), delivery agents, barriers to adoption</a:t>
            </a:r>
          </a:p>
          <a:p>
            <a:r>
              <a:rPr lang="en-US" dirty="0" smtClean="0"/>
              <a:t>Implementation</a:t>
            </a:r>
          </a:p>
          <a:p>
            <a:pPr lvl="1"/>
            <a:r>
              <a:rPr lang="en-US" i="1" dirty="0" smtClean="0"/>
              <a:t>Were the CER products implemented as intended?</a:t>
            </a:r>
          </a:p>
          <a:p>
            <a:pPr lvl="2"/>
            <a:r>
              <a:rPr lang="en-US" dirty="0" smtClean="0"/>
              <a:t>Adherence, fidelity,  technical success</a:t>
            </a:r>
          </a:p>
          <a:p>
            <a:r>
              <a:rPr lang="en-US" dirty="0" smtClean="0"/>
              <a:t>Maintenance</a:t>
            </a:r>
          </a:p>
          <a:p>
            <a:pPr lvl="1"/>
            <a:r>
              <a:rPr lang="en-US" i="1" dirty="0" smtClean="0"/>
              <a:t>What is the long-term impact of CER products?</a:t>
            </a:r>
          </a:p>
          <a:p>
            <a:pPr lvl="2"/>
            <a:r>
              <a:rPr lang="en-US" dirty="0" smtClean="0"/>
              <a:t>Long-term efficacy/effectiveness, sustained implementation, barriers to long-term use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2484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Refer to RE-AIM domains handout; Glasgow et al., 2006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Quantitatively determining impact</a:t>
            </a:r>
          </a:p>
          <a:p>
            <a:r>
              <a:rPr lang="en-US" dirty="0" smtClean="0"/>
              <a:t>Original application</a:t>
            </a:r>
          </a:p>
          <a:p>
            <a:pPr lvl="1"/>
            <a:r>
              <a:rPr lang="en-US" sz="2800" dirty="0" smtClean="0"/>
              <a:t>Reach x Efficacy = Impact</a:t>
            </a:r>
          </a:p>
          <a:p>
            <a:r>
              <a:rPr lang="en-US" dirty="0" smtClean="0"/>
              <a:t>RE-AIM overall impact</a:t>
            </a:r>
          </a:p>
          <a:p>
            <a:pPr lvl="1"/>
            <a:r>
              <a:rPr lang="en-US" sz="2800" dirty="0" smtClean="0"/>
              <a:t>Product of all 5 domains</a:t>
            </a:r>
          </a:p>
          <a:p>
            <a:pPr lvl="1"/>
            <a:r>
              <a:rPr lang="en-US" sz="2800" dirty="0" smtClean="0"/>
              <a:t>Requires quantifiable measures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6260069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Glasgow, Vogt, Boles, 1999; Glasgow  et al. 2006</a:t>
            </a:r>
            <a:endParaRPr lang="en-US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iADAPT?</a:t>
            </a:r>
            <a:endParaRPr lang="en-US" dirty="0"/>
          </a:p>
        </p:txBody>
      </p:sp>
      <p:graphicFrame>
        <p:nvGraphicFramePr>
          <p:cNvPr id="4" name="Content Placeholder 3" title="Application to iADAP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383574"/>
              </p:ext>
            </p:extLst>
          </p:nvPr>
        </p:nvGraphicFramePr>
        <p:xfrm>
          <a:off x="381001" y="1386841"/>
          <a:ext cx="8458199" cy="4681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9"/>
                <a:gridCol w="697523"/>
                <a:gridCol w="674077"/>
                <a:gridCol w="685800"/>
                <a:gridCol w="685800"/>
                <a:gridCol w="762000"/>
                <a:gridCol w="1447800"/>
                <a:gridCol w="1600200"/>
              </a:tblGrid>
              <a:tr h="3451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Audience(s)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Clinical</a:t>
                      </a:r>
                      <a:r>
                        <a:rPr lang="en-US" baseline="0" dirty="0" smtClean="0"/>
                        <a:t> Area(s)</a:t>
                      </a:r>
                      <a:endParaRPr lang="en-US" dirty="0"/>
                    </a:p>
                  </a:txBody>
                  <a:tcPr/>
                </a:tc>
              </a:tr>
              <a:tr h="877300">
                <a:tc>
                  <a:txBody>
                    <a:bodyPr/>
                    <a:lstStyle/>
                    <a:p>
                      <a:r>
                        <a:rPr lang="en-US" b="1" i="0" baseline="0" dirty="0" smtClean="0"/>
                        <a:t>In Person</a:t>
                      </a:r>
                    </a:p>
                    <a:p>
                      <a:pPr marL="231775" indent="0"/>
                      <a:r>
                        <a:rPr lang="en-US" i="1" baseline="0" dirty="0" smtClean="0"/>
                        <a:t>CHW Outreach</a:t>
                      </a:r>
                    </a:p>
                    <a:p>
                      <a:pPr marL="231775" indent="0"/>
                      <a:r>
                        <a:rPr lang="en-US" i="1" baseline="0" dirty="0" smtClean="0"/>
                        <a:t>Acad. Detailing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Diabetes</a:t>
                      </a:r>
                    </a:p>
                    <a:p>
                      <a:r>
                        <a:rPr lang="en-US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1121794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Group</a:t>
                      </a:r>
                    </a:p>
                    <a:p>
                      <a:pPr marL="231775" indent="0"/>
                      <a:r>
                        <a:rPr lang="en-US" i="1" dirty="0" smtClean="0"/>
                        <a:t>CER Training</a:t>
                      </a:r>
                    </a:p>
                    <a:p>
                      <a:pPr marL="231775" indent="0"/>
                      <a:r>
                        <a:rPr lang="en-US" i="1" dirty="0" smtClean="0"/>
                        <a:t>School</a:t>
                      </a:r>
                    </a:p>
                    <a:p>
                      <a:pPr marL="231775" indent="0"/>
                      <a:r>
                        <a:rPr lang="en-US" i="1" dirty="0" smtClean="0"/>
                        <a:t>Group 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High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Policy</a:t>
                      </a:r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Multiple</a:t>
                      </a:r>
                    </a:p>
                    <a:p>
                      <a:r>
                        <a:rPr lang="en-US" dirty="0" smtClean="0"/>
                        <a:t>Heart Disease</a:t>
                      </a:r>
                    </a:p>
                    <a:p>
                      <a:r>
                        <a:rPr lang="en-US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1380669"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eHealth</a:t>
                      </a:r>
                    </a:p>
                    <a:p>
                      <a:pPr marL="231775" indent="0"/>
                      <a:r>
                        <a:rPr lang="en-US" i="1" dirty="0" smtClean="0"/>
                        <a:t>Clinic Kiosk</a:t>
                      </a:r>
                    </a:p>
                    <a:p>
                      <a:pPr marL="231775" indent="0"/>
                      <a:r>
                        <a:rPr lang="en-US" i="1" dirty="0" smtClean="0"/>
                        <a:t>Web Patient Portal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Low</a:t>
                      </a:r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High</a:t>
                      </a:r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</a:p>
                    <a:p>
                      <a:r>
                        <a:rPr lang="en-US" dirty="0" smtClean="0"/>
                        <a:t>Patient</a:t>
                      </a:r>
                      <a:r>
                        <a:rPr lang="en-US" baseline="0" dirty="0" smtClean="0"/>
                        <a:t> &amp;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Provider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Diabetes</a:t>
                      </a:r>
                    </a:p>
                    <a:p>
                      <a:r>
                        <a:rPr lang="en-US" baseline="0" dirty="0" smtClean="0"/>
                        <a:t>Diabetes</a:t>
                      </a:r>
                      <a:endParaRPr lang="en-US" dirty="0"/>
                    </a:p>
                  </a:txBody>
                  <a:tcPr/>
                </a:tc>
              </a:tr>
              <a:tr h="831830">
                <a:tc>
                  <a:txBody>
                    <a:bodyPr/>
                    <a:lstStyle/>
                    <a:p>
                      <a:pPr marL="0" indent="0"/>
                      <a:r>
                        <a:rPr lang="en-US" b="1" i="0" dirty="0" smtClean="0"/>
                        <a:t>Print/Media</a:t>
                      </a:r>
                    </a:p>
                    <a:p>
                      <a:pPr marL="231775" indent="0"/>
                      <a:r>
                        <a:rPr lang="en-US" i="1" dirty="0" smtClean="0"/>
                        <a:t>Targeted Video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Patient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Heart Disease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63246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bg1"/>
                </a:solidFill>
              </a:rPr>
              <a:t>Adapted from Glasgow et al., 2001</a:t>
            </a:r>
            <a:endParaRPr lang="en-US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Closer Look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Clinic Kiosk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u="sng" dirty="0" smtClean="0"/>
              <a:t>R</a:t>
            </a:r>
            <a:r>
              <a:rPr lang="en-US" dirty="0" smtClean="0"/>
              <a:t>:  </a:t>
            </a:r>
            <a:r>
              <a:rPr lang="en-US" i="1" dirty="0" smtClean="0"/>
              <a:t>n</a:t>
            </a:r>
            <a:r>
              <a:rPr lang="en-US" dirty="0" smtClean="0"/>
              <a:t> = 200 patients</a:t>
            </a:r>
            <a:br>
              <a:rPr lang="en-US" dirty="0" smtClean="0"/>
            </a:br>
            <a:r>
              <a:rPr lang="en-US" dirty="0" smtClean="0"/>
              <a:t>Well-controlled diabetes </a:t>
            </a:r>
          </a:p>
          <a:p>
            <a:r>
              <a:rPr lang="en-US" u="sng" dirty="0" smtClean="0"/>
              <a:t>E</a:t>
            </a:r>
            <a:r>
              <a:rPr lang="en-US" dirty="0" smtClean="0"/>
              <a:t>:  Small effect size</a:t>
            </a:r>
            <a:br>
              <a:rPr lang="en-US" dirty="0" smtClean="0"/>
            </a:br>
            <a:r>
              <a:rPr lang="en-US" dirty="0" smtClean="0"/>
              <a:t>200 CERSGs (~1/pt.)</a:t>
            </a:r>
          </a:p>
          <a:p>
            <a:r>
              <a:rPr lang="en-US" u="sng" dirty="0" smtClean="0"/>
              <a:t>A</a:t>
            </a:r>
            <a:r>
              <a:rPr lang="en-US" dirty="0" smtClean="0"/>
              <a:t>: 75% of clinics</a:t>
            </a:r>
          </a:p>
          <a:p>
            <a:r>
              <a:rPr lang="en-US" u="sng" dirty="0" smtClean="0"/>
              <a:t>I</a:t>
            </a:r>
            <a:r>
              <a:rPr lang="en-US" dirty="0" smtClean="0"/>
              <a:t>: 50% completion rate</a:t>
            </a:r>
            <a:br>
              <a:rPr lang="en-US" dirty="0" smtClean="0"/>
            </a:br>
            <a:r>
              <a:rPr lang="en-US" dirty="0" smtClean="0"/>
              <a:t> Technical problems</a:t>
            </a:r>
          </a:p>
          <a:p>
            <a:r>
              <a:rPr lang="en-US" u="sng" dirty="0" smtClean="0"/>
              <a:t>M</a:t>
            </a:r>
            <a:r>
              <a:rPr lang="en-US" dirty="0" smtClean="0"/>
              <a:t>: Few support resources</a:t>
            </a:r>
            <a:br>
              <a:rPr lang="en-US" dirty="0" smtClean="0"/>
            </a:br>
            <a:r>
              <a:rPr lang="en-US" dirty="0" smtClean="0"/>
              <a:t>Limited patient interest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Web Portal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R</a:t>
            </a:r>
            <a:r>
              <a:rPr lang="en-US" dirty="0" smtClean="0"/>
              <a:t>: </a:t>
            </a:r>
            <a:r>
              <a:rPr lang="en-US" i="1" dirty="0" smtClean="0"/>
              <a:t>n</a:t>
            </a:r>
            <a:r>
              <a:rPr lang="en-US" dirty="0" smtClean="0"/>
              <a:t> = 1,000 patients</a:t>
            </a:r>
            <a:br>
              <a:rPr lang="en-US" dirty="0" smtClean="0"/>
            </a:br>
            <a:r>
              <a:rPr lang="en-US" dirty="0" smtClean="0"/>
              <a:t>Poor diabetes control</a:t>
            </a:r>
          </a:p>
          <a:p>
            <a:r>
              <a:rPr lang="en-US" u="sng" dirty="0" smtClean="0"/>
              <a:t>E</a:t>
            </a:r>
            <a:r>
              <a:rPr lang="en-US" dirty="0" smtClean="0"/>
              <a:t>: Medium effect size</a:t>
            </a:r>
            <a:br>
              <a:rPr lang="en-US" dirty="0" smtClean="0"/>
            </a:br>
            <a:r>
              <a:rPr lang="en-US" dirty="0" smtClean="0"/>
              <a:t>2,500 CERSGs (~2.5/pt.)</a:t>
            </a:r>
          </a:p>
          <a:p>
            <a:r>
              <a:rPr lang="en-US" u="sng" dirty="0" smtClean="0"/>
              <a:t>A</a:t>
            </a:r>
            <a:r>
              <a:rPr lang="en-US" dirty="0" smtClean="0"/>
              <a:t>: 100% of clinics</a:t>
            </a:r>
          </a:p>
          <a:p>
            <a:r>
              <a:rPr lang="en-US" u="sng" dirty="0" smtClean="0"/>
              <a:t>I</a:t>
            </a:r>
            <a:r>
              <a:rPr lang="en-US" dirty="0" smtClean="0"/>
              <a:t>: 75%  completion rate </a:t>
            </a:r>
            <a:br>
              <a:rPr lang="en-US" dirty="0" smtClean="0"/>
            </a:br>
            <a:r>
              <a:rPr lang="en-US" dirty="0" smtClean="0"/>
              <a:t>Few technical problems </a:t>
            </a:r>
          </a:p>
          <a:p>
            <a:r>
              <a:rPr lang="en-US" u="sng" dirty="0" smtClean="0"/>
              <a:t>M</a:t>
            </a:r>
            <a:r>
              <a:rPr lang="en-US" dirty="0" smtClean="0"/>
              <a:t>: Minimal maintenance</a:t>
            </a:r>
            <a:br>
              <a:rPr lang="en-US" dirty="0" smtClean="0"/>
            </a:br>
            <a:r>
              <a:rPr lang="en-US" dirty="0" smtClean="0"/>
              <a:t>Low-cost to direct patients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2304</TotalTime>
  <Words>742</Words>
  <Application>Microsoft Macintosh PowerPoint</Application>
  <PresentationFormat>On-screen Show (4:3)</PresentationFormat>
  <Paragraphs>193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Evaluating Dissemination of AHRQ CER Products</vt:lpstr>
      <vt:lpstr>Research to Practice Gap</vt:lpstr>
      <vt:lpstr>How will iADAPT help?</vt:lpstr>
      <vt:lpstr>What is RE-AIM?</vt:lpstr>
      <vt:lpstr>RE-AIM Domains</vt:lpstr>
      <vt:lpstr>RE-AIM Domains</vt:lpstr>
      <vt:lpstr>Determining Impact</vt:lpstr>
      <vt:lpstr>Application to iADAPT?</vt:lpstr>
      <vt:lpstr>A Closer Look</vt:lpstr>
      <vt:lpstr>Conclusions</vt:lpstr>
      <vt:lpstr>RE-AIM Resources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Correlates of Adherence to a Telephone-Based Multiple Health Behavior Change Cancer Preventive Intervention For Teens</dc:title>
  <dc:creator>Darren Mays</dc:creator>
  <cp:lastModifiedBy>Vanessa Graham</cp:lastModifiedBy>
  <cp:revision>279</cp:revision>
  <dcterms:created xsi:type="dcterms:W3CDTF">2011-02-28T20:39:59Z</dcterms:created>
  <dcterms:modified xsi:type="dcterms:W3CDTF">2011-09-29T20:05:08Z</dcterms:modified>
</cp:coreProperties>
</file>