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9" r:id="rId2"/>
    <p:sldId id="260" r:id="rId3"/>
    <p:sldId id="335" r:id="rId4"/>
    <p:sldId id="341" r:id="rId5"/>
    <p:sldId id="263" r:id="rId6"/>
    <p:sldId id="339" r:id="rId7"/>
    <p:sldId id="265" r:id="rId8"/>
    <p:sldId id="322" r:id="rId9"/>
    <p:sldId id="268" r:id="rId10"/>
    <p:sldId id="278" r:id="rId11"/>
    <p:sldId id="273" r:id="rId12"/>
    <p:sldId id="281" r:id="rId13"/>
    <p:sldId id="336" r:id="rId14"/>
    <p:sldId id="279" r:id="rId15"/>
    <p:sldId id="261" r:id="rId16"/>
    <p:sldId id="274" r:id="rId17"/>
    <p:sldId id="337" r:id="rId18"/>
    <p:sldId id="327" r:id="rId19"/>
    <p:sldId id="314" r:id="rId2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BB6"/>
    <a:srgbClr val="00DFA5"/>
    <a:srgbClr val="00DFCA"/>
    <a:srgbClr val="05C779"/>
    <a:srgbClr val="CC0000"/>
    <a:srgbClr val="FFFF00"/>
    <a:srgbClr val="000099"/>
    <a:srgbClr val="FFF3E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4" autoAdjust="0"/>
    <p:restoredTop sz="86374" autoAdjust="0"/>
  </p:normalViewPr>
  <p:slideViewPr>
    <p:cSldViewPr>
      <p:cViewPr>
        <p:scale>
          <a:sx n="97" d="100"/>
          <a:sy n="97" d="100"/>
        </p:scale>
        <p:origin x="-114" y="-72"/>
      </p:cViewPr>
      <p:guideLst>
        <p:guide orient="horz" pos="2256"/>
        <p:guide pos="2880"/>
      </p:guideLst>
    </p:cSldViewPr>
  </p:slideViewPr>
  <p:outlineViewPr>
    <p:cViewPr>
      <p:scale>
        <a:sx n="33" d="100"/>
        <a:sy n="33" d="100"/>
      </p:scale>
      <p:origin x="416"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11" charset="0"/>
                <a:ea typeface="+mn-ea"/>
                <a:cs typeface="+mn-cs"/>
              </a:defRPr>
            </a:lvl1pPr>
          </a:lstStyle>
          <a:p>
            <a:pPr>
              <a:defRPr/>
            </a:pPr>
            <a:endParaRPr lang="en-US"/>
          </a:p>
        </p:txBody>
      </p:sp>
      <p:sp>
        <p:nvSpPr>
          <p:cNvPr id="92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11" charset="0"/>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92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11" charset="0"/>
                <a:ea typeface="+mn-ea"/>
                <a:cs typeface="+mn-cs"/>
              </a:defRPr>
            </a:lvl1pPr>
          </a:lstStyle>
          <a:p>
            <a:pPr>
              <a:defRPr/>
            </a:pPr>
            <a:endParaRPr lang="en-U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204DB09-BE3F-564C-99A6-D197A772A547}" type="slidenum">
              <a:rPr lang="en-US"/>
              <a:pPr>
                <a:defRPr/>
              </a:pPr>
              <a:t>‹#›</a:t>
            </a:fld>
            <a:endParaRPr lang="en-US"/>
          </a:p>
        </p:txBody>
      </p:sp>
    </p:spTree>
    <p:extLst>
      <p:ext uri="{BB962C8B-B14F-4D97-AF65-F5344CB8AC3E}">
        <p14:creationId xmlns:p14="http://schemas.microsoft.com/office/powerpoint/2010/main" val="36459500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65"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The presenter is affilliated with the University of Colorado School of Medicine Anschutz Medical Campus and the Colorado Cardiovascular Outcomes Research (C-COR) group</a:t>
            </a:r>
          </a:p>
        </p:txBody>
      </p:sp>
      <p:sp>
        <p:nvSpPr>
          <p:cNvPr id="153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A32BB862-6469-AB43-B2EA-4C8F4A5F2520}" type="slidenum">
              <a:rPr lang="en-US" sz="1200"/>
              <a:pPr eaLnBrk="1" hangingPunct="1"/>
              <a:t>1</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348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3D059D91-0189-D948-AF24-B7C8CF69A86F}" type="slidenum">
              <a:rPr lang="en-US" sz="1200"/>
              <a:pPr eaLnBrk="1" hangingPunct="1"/>
              <a:t>11</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a:ln/>
        </p:spPr>
      </p:sp>
      <p:sp>
        <p:nvSpPr>
          <p:cNvPr id="368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368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9302DBE-B735-D640-84F8-291C7B0479D5}" type="slidenum">
              <a:rPr lang="en-US" sz="1200"/>
              <a:pPr eaLnBrk="1" hangingPunct="1"/>
              <a:t>12</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
        <p:nvSpPr>
          <p:cNvPr id="389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2478C8D-D910-5048-8027-E3EBCEA1A602}" type="slidenum">
              <a:rPr lang="en-US" sz="1200"/>
              <a:pPr eaLnBrk="1" hangingPunct="1"/>
              <a:t>13</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a:ln/>
        </p:spPr>
      </p:sp>
      <p:sp>
        <p:nvSpPr>
          <p:cNvPr id="409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Times New Roman" charset="0"/>
                <a:ea typeface="ＭＳ Ｐゴシック" charset="0"/>
                <a:cs typeface="ＭＳ Ｐゴシック" charset="0"/>
              </a:rPr>
              <a:t>CMS coverage for ICDs for primary prevention has responded to the changes in evidence, such that in 2005, coverage expanded to include many patients with LVSD (those with severely depressed ejection fraction). </a:t>
            </a:r>
            <a:endParaRPr lang="en-US" dirty="0">
              <a:latin typeface="Times New Roman" charset="0"/>
              <a:ea typeface="ＭＳ Ｐゴシック" charset="0"/>
              <a:cs typeface="ＭＳ Ｐゴシック" charset="0"/>
            </a:endParaRPr>
          </a:p>
        </p:txBody>
      </p:sp>
      <p:sp>
        <p:nvSpPr>
          <p:cNvPr id="409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B631B393-FA96-E94A-8CA2-BC5F1F77B9C8}" type="slidenum">
              <a:rPr lang="en-US" sz="1200"/>
              <a:pPr eaLnBrk="1" hangingPunct="1"/>
              <a:t>14</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But the guideline recommendations and the CMS coverage decisions are based upon the RCTs—which enroll carefully selected patients in experienced centers under optimal conditions. But can we assume that this information applies to patients who receive ICDs for primary prevention in the community? As the American baseball player Yogi Berra said: “ In theory, there is no difference between theory and practice. In practice there is.” </a:t>
            </a:r>
          </a:p>
        </p:txBody>
      </p:sp>
      <p:sp>
        <p:nvSpPr>
          <p:cNvPr id="430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6EFEB6AF-A53B-AA42-8D0B-0E29DE5381F6}" type="slidenum">
              <a:rPr lang="en-US" sz="1200"/>
              <a:pPr eaLnBrk="1" hangingPunct="1"/>
              <a:t>15</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450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39488EF3-DE88-4B49-849C-280313844A34}" type="slidenum">
              <a:rPr lang="en-US" sz="1200"/>
              <a:pPr eaLnBrk="1" hangingPunct="1"/>
              <a:t>16</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Further, when deployed in practice, therapies are often not applied according to the RCTs. For example, in a recent national study of ICDs for primary prevention published in JAMA, more than one in five patients with LVSD receiving a primary prevention ICD did not meet guideline criteria for implantation.</a:t>
            </a:r>
          </a:p>
        </p:txBody>
      </p:sp>
      <p:sp>
        <p:nvSpPr>
          <p:cNvPr id="471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6A10F0E0-2C85-D84F-8D22-17A97F9EF35C}" type="slidenum">
              <a:rPr lang="en-US" sz="1200"/>
              <a:pPr eaLnBrk="1" hangingPunct="1"/>
              <a:t>17</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a:ln/>
        </p:spPr>
      </p:sp>
      <p:sp>
        <p:nvSpPr>
          <p:cNvPr id="491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Times New Roman" charset="0"/>
                <a:ea typeface="ＭＳ Ｐゴシック" charset="0"/>
                <a:cs typeface="ＭＳ Ｐゴシック" charset="0"/>
              </a:rPr>
              <a:t>Thus, while the RCTs provide us with a rarefied view of ICD therapy, the reality is substantially more nuanced. </a:t>
            </a:r>
          </a:p>
        </p:txBody>
      </p:sp>
      <p:sp>
        <p:nvSpPr>
          <p:cNvPr id="491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0E62640-9361-7240-B773-12F286EC9E21}" type="slidenum">
              <a:rPr lang="en-US" sz="1200"/>
              <a:pPr eaLnBrk="1" hangingPunct="1"/>
              <a:t>18</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a:ln/>
        </p:spPr>
      </p:sp>
      <p:sp>
        <p:nvSpPr>
          <p:cNvPr id="512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Times New Roman" charset="0"/>
              <a:ea typeface="ＭＳ Ｐゴシック" charset="0"/>
              <a:cs typeface="ＭＳ Ｐゴシック" charset="0"/>
            </a:endParaRPr>
          </a:p>
        </p:txBody>
      </p:sp>
      <p:sp>
        <p:nvSpPr>
          <p:cNvPr id="512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7454985C-92EC-6A4D-A623-D0E4640A72FA}" type="slidenum">
              <a:rPr lang="en-US" sz="1200"/>
              <a:pPr eaLnBrk="1" hangingPunct="1"/>
              <a:t>19</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184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43A47238-BA5F-9B41-9413-8379DDAB8337}" type="slidenum">
              <a:rPr lang="en-US" sz="1200"/>
              <a:pPr eaLnBrk="1" hangingPunct="1"/>
              <a:t>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ln/>
        </p:spPr>
      </p:sp>
      <p:sp>
        <p:nvSpPr>
          <p:cNvPr id="204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204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02F847B3-EBF8-3344-8E81-9B710C3285C7}" type="slidenum">
              <a:rPr lang="en-US" sz="1200"/>
              <a:pPr eaLnBrk="1" hangingPunct="1"/>
              <a:t>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ln/>
        </p:spPr>
      </p:sp>
      <p:sp>
        <p:nvSpPr>
          <p:cNvPr id="225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The approach to treating malignant ventricular arrhythmias changed dramatically in 1980, when the first implantable (i.e. internal) cardioverter defibrillator was placed surgically at the Johns Hopkins Hospital in Baltimore, Maryland. Patients who received this highly invasive therapy at that time were at extremely high risk for sudden cardiac death (SCD). </a:t>
            </a:r>
          </a:p>
        </p:txBody>
      </p:sp>
      <p:sp>
        <p:nvSpPr>
          <p:cNvPr id="225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6FFEAF5D-483F-7045-B2C2-F3096BB752F2}" type="slidenum">
              <a:rPr lang="en-US" sz="1200"/>
              <a:pPr eaLnBrk="1" hangingPunct="1"/>
              <a:t>5</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245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87A9607B-DC3B-9C4F-B3D7-E0FF508CD5E2}" type="slidenum">
              <a:rPr lang="en-US" sz="1200"/>
              <a:pPr eaLnBrk="1" hangingPunct="1"/>
              <a:t>6</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99FAD18A-5524-A449-97CD-D2AF36C40813}" type="slidenum">
              <a:rPr lang="en-US" sz="1200"/>
              <a:pPr eaLnBrk="1" hangingPunct="1"/>
              <a:t>7</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Times New Roman" charset="0"/>
                <a:ea typeface="ＭＳ Ｐゴシック" charset="0"/>
                <a:cs typeface="ＭＳ Ｐゴシック" charset="0"/>
              </a:rPr>
              <a:t>Just like the ways we consume music have evolved—from the original phonograph invented by Thomas Edison in 1877 to the iPod today—the technology used for ICDs has also progressed dramatically. The first ICDs were large, cumbersome systems that had to be implanted surgically through an abdominal incision and used cumbersome </a:t>
            </a:r>
            <a:r>
              <a:rPr lang="en-US" dirty="0" err="1" smtClean="0">
                <a:latin typeface="Times New Roman" charset="0"/>
                <a:ea typeface="ＭＳ Ｐゴシック" charset="0"/>
                <a:cs typeface="ＭＳ Ｐゴシック" charset="0"/>
              </a:rPr>
              <a:t>epicardial</a:t>
            </a:r>
            <a:r>
              <a:rPr lang="en-US" dirty="0" smtClean="0">
                <a:latin typeface="Times New Roman" charset="0"/>
                <a:ea typeface="ＭＳ Ｐゴシック" charset="0"/>
                <a:cs typeface="ＭＳ Ｐゴシック" charset="0"/>
              </a:rPr>
              <a:t> leads. Advances in detection algorithms and therapies have allowed for refined treatments, which include painless anti-tachycardia pacing instead of shocks in some cases; computing and battery advances have allowed for increasingly smaller generators; changes in lead technologies, along with smaller generators, have allowed </a:t>
            </a:r>
            <a:r>
              <a:rPr lang="en-US" dirty="0" err="1" smtClean="0">
                <a:latin typeface="Times New Roman" charset="0"/>
                <a:ea typeface="ＭＳ Ｐゴシック" charset="0"/>
                <a:cs typeface="ＭＳ Ｐゴシック" charset="0"/>
              </a:rPr>
              <a:t>transvenous</a:t>
            </a:r>
            <a:r>
              <a:rPr lang="en-US" dirty="0" smtClean="0">
                <a:latin typeface="Times New Roman" charset="0"/>
                <a:ea typeface="ＭＳ Ｐゴシック" charset="0"/>
                <a:cs typeface="ＭＳ Ｐゴシック" charset="0"/>
              </a:rPr>
              <a:t> ICD placement, decreasing complication rates. In sum, these advances reduce the adverse consequences of ICDs, thus potentially increasing the populations for whom the balance of risks and benefits from ICDs becomes more favorable.</a:t>
            </a:r>
          </a:p>
          <a:p>
            <a:endParaRPr lang="en-US" dirty="0">
              <a:latin typeface="Times New Roman" charset="0"/>
              <a:ea typeface="ＭＳ Ｐゴシック" charset="0"/>
              <a:cs typeface="ＭＳ Ｐゴシック" charset="0"/>
            </a:endParaRPr>
          </a:p>
        </p:txBody>
      </p:sp>
      <p:sp>
        <p:nvSpPr>
          <p:cNvPr id="286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0B70DD5E-4ACE-B44D-AA21-74F260D98328}" type="slidenum">
              <a:rPr lang="en-US" sz="1200"/>
              <a:pPr eaLnBrk="1" hangingPunct="1"/>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Left ventricular systolic dysfunction (LVSD)—especially when attributable to coronary artery disease and myocardial infarction—is a well-established risk factor for SCD. Published in 1996, the MADIT-I trial was the first large randomized trial that found a substantial reduction in the risk of death with ICD therapy among patients with ischemic LVSD and inducible ventricular tachycardia.</a:t>
            </a:r>
          </a:p>
        </p:txBody>
      </p:sp>
      <p:sp>
        <p:nvSpPr>
          <p:cNvPr id="307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14F33BDB-09B6-B441-B107-F6E1ACBAD910}" type="slidenum">
              <a:rPr lang="en-US" sz="1200"/>
              <a:pPr eaLnBrk="1" hangingPunct="1"/>
              <a:t>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Following MADIT-I, other studies found benefits of ICD therapy for primary prevention in larger groups of patients with LVSD, including those with LVSD of non-ischemic etiology in the SCD-HeFT trial. </a:t>
            </a:r>
          </a:p>
        </p:txBody>
      </p:sp>
      <p:sp>
        <p:nvSpPr>
          <p:cNvPr id="327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B15D9019-1E22-CE47-A5A9-6E7BBCE769C9}" type="slidenum">
              <a:rPr lang="en-US" sz="1200"/>
              <a:pPr eaLnBrk="1" hangingPunct="1"/>
              <a:t>10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E3F4DC-067B-084B-9653-87445D50269B}" type="slidenum">
              <a:rPr lang="en-US"/>
              <a:pPr>
                <a:defRPr/>
              </a:pPr>
              <a:t>‹#›</a:t>
            </a:fld>
            <a:endParaRPr lang="en-US"/>
          </a:p>
        </p:txBody>
      </p:sp>
    </p:spTree>
    <p:extLst>
      <p:ext uri="{BB962C8B-B14F-4D97-AF65-F5344CB8AC3E}">
        <p14:creationId xmlns:p14="http://schemas.microsoft.com/office/powerpoint/2010/main" val="3484723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4178C8A-EF79-D444-99CA-E131ECA439A1}" type="slidenum">
              <a:rPr lang="en-US"/>
              <a:pPr>
                <a:defRPr/>
              </a:pPr>
              <a:t>‹#›</a:t>
            </a:fld>
            <a:endParaRPr lang="en-US"/>
          </a:p>
        </p:txBody>
      </p:sp>
    </p:spTree>
    <p:extLst>
      <p:ext uri="{BB962C8B-B14F-4D97-AF65-F5344CB8AC3E}">
        <p14:creationId xmlns:p14="http://schemas.microsoft.com/office/powerpoint/2010/main" val="4236807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73EC64-F77D-0D4A-94FB-0A69292989CA}" type="slidenum">
              <a:rPr lang="en-US"/>
              <a:pPr>
                <a:defRPr/>
              </a:pPr>
              <a:t>‹#›</a:t>
            </a:fld>
            <a:endParaRPr lang="en-US"/>
          </a:p>
        </p:txBody>
      </p:sp>
    </p:spTree>
    <p:extLst>
      <p:ext uri="{BB962C8B-B14F-4D97-AF65-F5344CB8AC3E}">
        <p14:creationId xmlns:p14="http://schemas.microsoft.com/office/powerpoint/2010/main" val="2114800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BEBE78-3322-234C-ABC3-6499A26A2838}" type="slidenum">
              <a:rPr lang="en-US"/>
              <a:pPr>
                <a:defRPr/>
              </a:pPr>
              <a:t>‹#›</a:t>
            </a:fld>
            <a:endParaRPr lang="en-US"/>
          </a:p>
        </p:txBody>
      </p:sp>
    </p:spTree>
    <p:extLst>
      <p:ext uri="{BB962C8B-B14F-4D97-AF65-F5344CB8AC3E}">
        <p14:creationId xmlns:p14="http://schemas.microsoft.com/office/powerpoint/2010/main" val="4132975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F6D72B5-F19B-2343-82B5-5BC161C457A0}" type="slidenum">
              <a:rPr lang="en-US"/>
              <a:pPr>
                <a:defRPr/>
              </a:pPr>
              <a:t>‹#›</a:t>
            </a:fld>
            <a:endParaRPr lang="en-US"/>
          </a:p>
        </p:txBody>
      </p:sp>
    </p:spTree>
    <p:extLst>
      <p:ext uri="{BB962C8B-B14F-4D97-AF65-F5344CB8AC3E}">
        <p14:creationId xmlns:p14="http://schemas.microsoft.com/office/powerpoint/2010/main" val="659167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65A182A-69CA-C047-99D6-F9A2D56E1760}" type="slidenum">
              <a:rPr lang="en-US"/>
              <a:pPr>
                <a:defRPr/>
              </a:pPr>
              <a:t>‹#›</a:t>
            </a:fld>
            <a:endParaRPr lang="en-US"/>
          </a:p>
        </p:txBody>
      </p:sp>
    </p:spTree>
    <p:extLst>
      <p:ext uri="{BB962C8B-B14F-4D97-AF65-F5344CB8AC3E}">
        <p14:creationId xmlns:p14="http://schemas.microsoft.com/office/powerpoint/2010/main" val="275611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B58516D-8702-D047-B0FA-AC2F2790FC02}" type="slidenum">
              <a:rPr lang="en-US"/>
              <a:pPr>
                <a:defRPr/>
              </a:pPr>
              <a:t>‹#›</a:t>
            </a:fld>
            <a:endParaRPr lang="en-US"/>
          </a:p>
        </p:txBody>
      </p:sp>
    </p:spTree>
    <p:extLst>
      <p:ext uri="{BB962C8B-B14F-4D97-AF65-F5344CB8AC3E}">
        <p14:creationId xmlns:p14="http://schemas.microsoft.com/office/powerpoint/2010/main" val="282144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41E5D36-3123-9C4A-AA3A-37B87C28D97B}" type="slidenum">
              <a:rPr lang="en-US"/>
              <a:pPr>
                <a:defRPr/>
              </a:pPr>
              <a:t>‹#›</a:t>
            </a:fld>
            <a:endParaRPr lang="en-US"/>
          </a:p>
        </p:txBody>
      </p:sp>
    </p:spTree>
    <p:extLst>
      <p:ext uri="{BB962C8B-B14F-4D97-AF65-F5344CB8AC3E}">
        <p14:creationId xmlns:p14="http://schemas.microsoft.com/office/powerpoint/2010/main" val="2719658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6F91A8A-DF49-614A-8176-0A5E0A619C9E}" type="slidenum">
              <a:rPr lang="en-US"/>
              <a:pPr>
                <a:defRPr/>
              </a:pPr>
              <a:t>‹#›</a:t>
            </a:fld>
            <a:endParaRPr lang="en-US"/>
          </a:p>
        </p:txBody>
      </p:sp>
    </p:spTree>
    <p:extLst>
      <p:ext uri="{BB962C8B-B14F-4D97-AF65-F5344CB8AC3E}">
        <p14:creationId xmlns:p14="http://schemas.microsoft.com/office/powerpoint/2010/main" val="426854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9FD3C56-097F-664A-AF85-B5F511BB5148}" type="slidenum">
              <a:rPr lang="en-US"/>
              <a:pPr>
                <a:defRPr/>
              </a:pPr>
              <a:t>‹#›</a:t>
            </a:fld>
            <a:endParaRPr lang="en-US"/>
          </a:p>
        </p:txBody>
      </p:sp>
    </p:spTree>
    <p:extLst>
      <p:ext uri="{BB962C8B-B14F-4D97-AF65-F5344CB8AC3E}">
        <p14:creationId xmlns:p14="http://schemas.microsoft.com/office/powerpoint/2010/main" val="521104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7653B18-4553-8A44-A31B-9419B439984E}" type="slidenum">
              <a:rPr lang="en-US"/>
              <a:pPr>
                <a:defRPr/>
              </a:pPr>
              <a:t>‹#›</a:t>
            </a:fld>
            <a:endParaRPr lang="en-US"/>
          </a:p>
        </p:txBody>
      </p:sp>
    </p:spTree>
    <p:extLst>
      <p:ext uri="{BB962C8B-B14F-4D97-AF65-F5344CB8AC3E}">
        <p14:creationId xmlns:p14="http://schemas.microsoft.com/office/powerpoint/2010/main" val="1570522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37"/>
            </a:gs>
            <a:gs pos="100000">
              <a:srgbClr val="00009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bg1"/>
                </a:solidFill>
                <a:latin typeface="Verdana" pitchFamily="-111"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bg1"/>
                </a:solidFill>
                <a:latin typeface="Verdana" pitchFamily="-111"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latin typeface="Verdana" charset="0"/>
              </a:defRPr>
            </a:lvl1pPr>
          </a:lstStyle>
          <a:p>
            <a:pPr>
              <a:defRPr/>
            </a:pPr>
            <a:fld id="{0648DC49-86D5-F747-A5F2-9493EEA0F26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a:solidFill>
            <a:srgbClr val="FFFF00"/>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2pPr>
      <a:lvl3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3pPr>
      <a:lvl4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4pPr>
      <a:lvl5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5pPr>
      <a:lvl6pPr marL="457200" algn="ctr" rtl="0" fontAlgn="base">
        <a:spcBef>
          <a:spcPct val="0"/>
        </a:spcBef>
        <a:spcAft>
          <a:spcPct val="0"/>
        </a:spcAft>
        <a:defRPr sz="3600">
          <a:solidFill>
            <a:srgbClr val="FFFF00"/>
          </a:solidFill>
          <a:latin typeface="Verdana" pitchFamily="-65" charset="0"/>
        </a:defRPr>
      </a:lvl6pPr>
      <a:lvl7pPr marL="914400" algn="ctr" rtl="0" fontAlgn="base">
        <a:spcBef>
          <a:spcPct val="0"/>
        </a:spcBef>
        <a:spcAft>
          <a:spcPct val="0"/>
        </a:spcAft>
        <a:defRPr sz="3600">
          <a:solidFill>
            <a:srgbClr val="FFFF00"/>
          </a:solidFill>
          <a:latin typeface="Verdana" pitchFamily="-65" charset="0"/>
        </a:defRPr>
      </a:lvl7pPr>
      <a:lvl8pPr marL="1371600" algn="ctr" rtl="0" fontAlgn="base">
        <a:spcBef>
          <a:spcPct val="0"/>
        </a:spcBef>
        <a:spcAft>
          <a:spcPct val="0"/>
        </a:spcAft>
        <a:defRPr sz="3600">
          <a:solidFill>
            <a:srgbClr val="FFFF00"/>
          </a:solidFill>
          <a:latin typeface="Verdana" pitchFamily="-65" charset="0"/>
        </a:defRPr>
      </a:lvl8pPr>
      <a:lvl9pPr marL="1828800" algn="ctr" rtl="0" fontAlgn="base">
        <a:spcBef>
          <a:spcPct val="0"/>
        </a:spcBef>
        <a:spcAft>
          <a:spcPct val="0"/>
        </a:spcAft>
        <a:defRPr sz="3600">
          <a:solidFill>
            <a:srgbClr val="FFFF00"/>
          </a:solidFill>
          <a:latin typeface="Verdana" pitchFamily="-65" charset="0"/>
        </a:defRPr>
      </a:lvl9pPr>
    </p:titleStyle>
    <p:bodyStyle>
      <a:lvl1pPr marL="342900" indent="-342900" algn="l" rtl="0" eaLnBrk="0" fontAlgn="base" hangingPunct="0">
        <a:spcBef>
          <a:spcPct val="20000"/>
        </a:spcBef>
        <a:spcAft>
          <a:spcPct val="0"/>
        </a:spcAft>
        <a:buChar char="•"/>
        <a:defRPr sz="3000">
          <a:solidFill>
            <a:schemeClr val="bg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pitchFamily="-65" charset="-128"/>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bg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bg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bg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bg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png"/><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ms.hhs.gov/mcd/viewncd.asp?ncd_id=20.4&amp;ncd_version=%203&amp;basket%20=ncd:20.4:3:Implantable+Automatic+Defibrillator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commons.wikimedia.org/wiki/File:Maes_Old_Woman_Dozing.jpg" TargetMode="External"/><Relationship Id="rId4" Type="http://schemas.openxmlformats.org/officeDocument/2006/relationships/hyperlink" Target="http://commons.wikimedia.org/wiki/File:Demeter_Pio-Clementino_Inv254.jpg"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hyperlink" Target="http://commons.wikimedia.org/wiki/File:Ipod-icon.svg" TargetMode="External"/><Relationship Id="rId4" Type="http://schemas.openxmlformats.org/officeDocument/2006/relationships/hyperlink" Target="http://commons.wikimedia.org/wiki/File:Edison_and_phonograph_edit2.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0" y="304800"/>
            <a:ext cx="9144000" cy="1752600"/>
          </a:xfrm>
        </p:spPr>
        <p:txBody>
          <a:bodyPr/>
          <a:lstStyle/>
          <a:p>
            <a:pPr eaLnBrk="1" hangingPunct="1"/>
            <a:r>
              <a:rPr lang="en-US" sz="3200" dirty="0">
                <a:latin typeface="Verdana" charset="0"/>
                <a:ea typeface="ＭＳ Ｐゴシック" charset="0"/>
                <a:cs typeface="ＭＳ Ｐゴシック" charset="0"/>
              </a:rPr>
              <a:t>Implantable </a:t>
            </a:r>
            <a:r>
              <a:rPr lang="en-US" sz="3200" dirty="0" err="1">
                <a:latin typeface="Verdana" charset="0"/>
                <a:ea typeface="ＭＳ Ｐゴシック" charset="0"/>
                <a:cs typeface="ＭＳ Ｐゴシック" charset="0"/>
              </a:rPr>
              <a:t>Cardioverter</a:t>
            </a:r>
            <a:r>
              <a:rPr lang="en-US" sz="3200" dirty="0">
                <a:latin typeface="Verdana" charset="0"/>
                <a:ea typeface="ＭＳ Ｐゴシック" charset="0"/>
                <a:cs typeface="ＭＳ Ｐゴシック" charset="0"/>
              </a:rPr>
              <a:t> Defibrillators to Prevent Sudden Cardiac Death: </a:t>
            </a:r>
            <a:br>
              <a:rPr lang="en-US" sz="3200" dirty="0">
                <a:latin typeface="Verdana" charset="0"/>
                <a:ea typeface="ＭＳ Ｐゴシック" charset="0"/>
                <a:cs typeface="ＭＳ Ｐゴシック" charset="0"/>
              </a:rPr>
            </a:br>
            <a:r>
              <a:rPr lang="en-US" sz="3200" dirty="0">
                <a:latin typeface="Verdana" charset="0"/>
                <a:ea typeface="ＭＳ Ｐゴシック" charset="0"/>
                <a:cs typeface="ＭＳ Ｐゴシック" charset="0"/>
              </a:rPr>
              <a:t>Background</a:t>
            </a:r>
          </a:p>
        </p:txBody>
      </p:sp>
      <p:sp>
        <p:nvSpPr>
          <p:cNvPr id="14338" name="Rectangle 3"/>
          <p:cNvSpPr>
            <a:spLocks noGrp="1" noChangeArrowheads="1"/>
          </p:cNvSpPr>
          <p:nvPr>
            <p:ph type="subTitle" idx="1"/>
          </p:nvPr>
        </p:nvSpPr>
        <p:spPr>
          <a:xfrm>
            <a:off x="533400" y="2438400"/>
            <a:ext cx="8128000" cy="2362200"/>
          </a:xfrm>
        </p:spPr>
        <p:txBody>
          <a:bodyPr/>
          <a:lstStyle/>
          <a:p>
            <a:pPr eaLnBrk="1" hangingPunct="1">
              <a:spcBef>
                <a:spcPct val="10000"/>
              </a:spcBef>
            </a:pPr>
            <a:r>
              <a:rPr lang="en-US" sz="2800" dirty="0">
                <a:latin typeface="Verdana" charset="0"/>
                <a:ea typeface="ＭＳ Ｐゴシック" charset="0"/>
                <a:cs typeface="ＭＳ Ｐゴシック" charset="0"/>
              </a:rPr>
              <a:t>Frederick A. </a:t>
            </a:r>
            <a:r>
              <a:rPr lang="en-US" sz="2800" dirty="0" err="1">
                <a:latin typeface="Verdana" charset="0"/>
                <a:ea typeface="ＭＳ Ｐゴシック" charset="0"/>
                <a:cs typeface="ＭＳ Ｐゴシック" charset="0"/>
              </a:rPr>
              <a:t>Masoudi</a:t>
            </a:r>
            <a:r>
              <a:rPr lang="en-US" sz="2800" dirty="0">
                <a:latin typeface="Verdana" charset="0"/>
                <a:ea typeface="ＭＳ Ｐゴシック" charset="0"/>
                <a:cs typeface="ＭＳ Ｐゴシック" charset="0"/>
              </a:rPr>
              <a:t>, MD, MSPH</a:t>
            </a:r>
          </a:p>
          <a:p>
            <a:pPr eaLnBrk="1" hangingPunct="1">
              <a:spcBef>
                <a:spcPct val="10000"/>
              </a:spcBef>
            </a:pPr>
            <a:r>
              <a:rPr lang="en-US" sz="2000" dirty="0">
                <a:latin typeface="Verdana" charset="0"/>
                <a:ea typeface="ＭＳ Ｐゴシック" charset="0"/>
                <a:cs typeface="ＭＳ Ｐゴシック" charset="0"/>
              </a:rPr>
              <a:t>Associate Professor of Medicine (Cardiology)</a:t>
            </a:r>
          </a:p>
          <a:p>
            <a:pPr eaLnBrk="1" hangingPunct="1">
              <a:spcBef>
                <a:spcPct val="10000"/>
              </a:spcBef>
            </a:pPr>
            <a:r>
              <a:rPr lang="en-US" sz="2000" dirty="0">
                <a:latin typeface="Verdana" charset="0"/>
                <a:ea typeface="ＭＳ Ｐゴシック" charset="0"/>
                <a:cs typeface="ＭＳ Ｐゴシック" charset="0"/>
              </a:rPr>
              <a:t>University of Colorado Denver &amp; </a:t>
            </a:r>
          </a:p>
          <a:p>
            <a:pPr eaLnBrk="1" hangingPunct="1">
              <a:spcBef>
                <a:spcPct val="10000"/>
              </a:spcBef>
            </a:pPr>
            <a:r>
              <a:rPr lang="en-US" sz="2000" dirty="0">
                <a:latin typeface="Verdana" charset="0"/>
                <a:ea typeface="ＭＳ Ｐゴシック" charset="0"/>
                <a:cs typeface="ＭＳ Ｐゴシック" charset="0"/>
              </a:rPr>
              <a:t>Colorado Cardiovascular Outcomes Research Group (C-COR)</a:t>
            </a:r>
          </a:p>
          <a:p>
            <a:pPr eaLnBrk="1" hangingPunct="1">
              <a:spcBef>
                <a:spcPct val="10000"/>
              </a:spcBef>
            </a:pPr>
            <a:r>
              <a:rPr lang="en-US" sz="2000" dirty="0">
                <a:latin typeface="Verdana" charset="0"/>
                <a:ea typeface="ＭＳ Ｐゴシック" charset="0"/>
                <a:cs typeface="ＭＳ Ｐゴシック" charset="0"/>
              </a:rPr>
              <a:t>AHRQ Annual Meeting, Bethesda, MD</a:t>
            </a:r>
          </a:p>
          <a:p>
            <a:pPr eaLnBrk="1" hangingPunct="1">
              <a:spcBef>
                <a:spcPct val="10000"/>
              </a:spcBef>
            </a:pPr>
            <a:r>
              <a:rPr lang="en-US" sz="2000" dirty="0">
                <a:latin typeface="Verdana" charset="0"/>
                <a:ea typeface="ＭＳ Ｐゴシック" charset="0"/>
                <a:cs typeface="ＭＳ Ｐゴシック" charset="0"/>
              </a:rPr>
              <a:t>Wednesday, September 21, 2011</a:t>
            </a:r>
          </a:p>
          <a:p>
            <a:pPr eaLnBrk="1" hangingPunct="1">
              <a:spcBef>
                <a:spcPct val="10000"/>
              </a:spcBef>
            </a:pPr>
            <a:endParaRPr lang="en-US" sz="2400" dirty="0">
              <a:latin typeface="Verdana" charset="0"/>
              <a:ea typeface="ＭＳ Ｐゴシック" charset="0"/>
              <a:cs typeface="ＭＳ Ｐゴシック" charset="0"/>
            </a:endParaRPr>
          </a:p>
        </p:txBody>
      </p:sp>
      <p:sp>
        <p:nvSpPr>
          <p:cNvPr id="14339" name="Line 7"/>
          <p:cNvSpPr>
            <a:spLocks noChangeShapeType="1"/>
          </p:cNvSpPr>
          <p:nvPr/>
        </p:nvSpPr>
        <p:spPr bwMode="auto">
          <a:xfrm>
            <a:off x="304800" y="2209800"/>
            <a:ext cx="8534400" cy="0"/>
          </a:xfrm>
          <a:prstGeom prst="line">
            <a:avLst/>
          </a:prstGeom>
          <a:noFill/>
          <a:ln w="38100">
            <a:solidFill>
              <a:srgbClr val="CC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0" name="Picture 1" descr="som_rgb_h1.png"/>
          <p:cNvSpPr>
            <a:spLocks noChangeAspect="1"/>
          </p:cNvSpPr>
          <p:nvPr/>
        </p:nvSpPr>
        <p:spPr bwMode="auto">
          <a:xfrm>
            <a:off x="304800" y="5334000"/>
            <a:ext cx="4800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4341" name="Picture 6" descr="Colorado Cardiovascular Outcomes Research logo"/>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27738" y="5410200"/>
            <a:ext cx="2887662"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1" descr=" University of Colorado Anschutz Medical Campus log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5334000"/>
            <a:ext cx="4800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685800" y="381000"/>
            <a:ext cx="7772400" cy="1143000"/>
          </a:xfrm>
        </p:spPr>
        <p:txBody>
          <a:bodyPr/>
          <a:lstStyle/>
          <a:p>
            <a:r>
              <a:rPr lang="en-US" dirty="0">
                <a:latin typeface="Verdana" charset="0"/>
                <a:ea typeface="ＭＳ Ｐゴシック" charset="0"/>
                <a:cs typeface="ＭＳ Ｐゴシック" charset="0"/>
              </a:rPr>
              <a:t>More Studies, More Success</a:t>
            </a:r>
          </a:p>
        </p:txBody>
      </p:sp>
      <p:graphicFrame>
        <p:nvGraphicFramePr>
          <p:cNvPr id="6" name="Content Placeholder 5" title="More Studies, More Success"/>
          <p:cNvGraphicFramePr>
            <a:graphicFrameLocks noGrp="1"/>
          </p:cNvGraphicFramePr>
          <p:nvPr>
            <p:ph idx="1"/>
            <p:extLst>
              <p:ext uri="{D42A27DB-BD31-4B8C-83A1-F6EECF244321}">
                <p14:modId xmlns:p14="http://schemas.microsoft.com/office/powerpoint/2010/main" val="932057812"/>
              </p:ext>
            </p:extLst>
          </p:nvPr>
        </p:nvGraphicFramePr>
        <p:xfrm>
          <a:off x="304800" y="1752600"/>
          <a:ext cx="8534400" cy="3878263"/>
        </p:xfrm>
        <a:graphic>
          <a:graphicData uri="http://schemas.openxmlformats.org/drawingml/2006/table">
            <a:tbl>
              <a:tblPr/>
              <a:tblGrid>
                <a:gridCol w="1219200"/>
                <a:gridCol w="876300"/>
                <a:gridCol w="2636838"/>
                <a:gridCol w="1744662"/>
                <a:gridCol w="2057400"/>
              </a:tblGrid>
              <a:tr h="8477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Verdana" charset="0"/>
                          <a:ea typeface="ＭＳ Ｐゴシック" charset="0"/>
                          <a:cs typeface="ＭＳ Ｐゴシック" charset="0"/>
                        </a:rPr>
                        <a:t>STUDY</a:t>
                      </a:r>
                    </a:p>
                  </a:txBody>
                  <a:tcPr anchor="ct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Verdana" charset="0"/>
                          <a:ea typeface="ＭＳ Ｐゴシック" charset="0"/>
                          <a:cs typeface="ＭＳ Ｐゴシック" charset="0"/>
                        </a:rPr>
                        <a:t>YEAR</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Verdana" charset="0"/>
                          <a:ea typeface="ＭＳ Ｐゴシック" charset="0"/>
                          <a:cs typeface="ＭＳ Ｐゴシック" charset="0"/>
                        </a:rPr>
                        <a:t>POPULATION</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Verdana" charset="0"/>
                          <a:ea typeface="ＭＳ Ｐゴシック" charset="0"/>
                          <a:cs typeface="ＭＳ Ｐゴシック" charset="0"/>
                        </a:rPr>
                        <a:t>OUTCOME</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Verdana" charset="0"/>
                          <a:ea typeface="ＭＳ Ｐゴシック" charset="0"/>
                          <a:cs typeface="ＭＳ Ｐゴシック" charset="0"/>
                        </a:rPr>
                        <a:t>RR/ARR</a:t>
                      </a:r>
                    </a:p>
                  </a:txBody>
                  <a:tcPr anchor="ct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r>
              <a:tr h="111601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MUSTT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(EPS vs. no AAR)</a:t>
                      </a:r>
                    </a:p>
                  </a:txBody>
                  <a:tcPr anchor="ct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1999</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CAD</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LVEF </a:t>
                      </a:r>
                      <a:r>
                        <a:rPr kumimoji="0" lang="en-US" sz="1600" b="0" i="0" u="sng" strike="noStrike" cap="none" normalizeH="0" baseline="0">
                          <a:ln>
                            <a:noFill/>
                          </a:ln>
                          <a:solidFill>
                            <a:srgbClr val="000000"/>
                          </a:solidFill>
                          <a:effectLst/>
                          <a:latin typeface="Verdana" charset="0"/>
                          <a:ea typeface="ＭＳ Ｐゴシック" charset="0"/>
                          <a:cs typeface="ＭＳ Ｐゴシック" charset="0"/>
                        </a:rPr>
                        <a:t>&lt;</a:t>
                      </a: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0.40</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NSVT</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Inducible VT</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Death (arrhythmic)</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Cardiac arrest</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0.24 (0.13-0.45)*</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ARR 19.5%</a:t>
                      </a:r>
                    </a:p>
                  </a:txBody>
                  <a:tcPr anchor="ct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r>
              <a:tr h="10668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MADIT-II</a:t>
                      </a:r>
                    </a:p>
                  </a:txBody>
                  <a:tcPr anchor="ct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2002</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Prior MI</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LVEF </a:t>
                      </a:r>
                      <a:r>
                        <a:rPr kumimoji="0" lang="en-US" sz="1600" b="0" i="0" u="sng" strike="noStrike" cap="none" normalizeH="0" baseline="0">
                          <a:ln>
                            <a:noFill/>
                          </a:ln>
                          <a:solidFill>
                            <a:srgbClr val="000000"/>
                          </a:solidFill>
                          <a:effectLst/>
                          <a:latin typeface="Verdana" charset="0"/>
                          <a:ea typeface="ＭＳ Ｐゴシック" charset="0"/>
                          <a:cs typeface="ＭＳ Ｐゴシック" charset="0"/>
                        </a:rPr>
                        <a:t>&lt;</a:t>
                      </a: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0.30</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NYHA I-III</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No EPS required</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Death (any)</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0.69 (0.51-0.93)</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ARR: 5.4%</a:t>
                      </a:r>
                    </a:p>
                  </a:txBody>
                  <a:tcPr anchor="ct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r>
              <a:tr h="8477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SCD-HeFT</a:t>
                      </a:r>
                    </a:p>
                  </a:txBody>
                  <a:tcPr anchor="ct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2005</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NYHA II-III HF</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LVEF </a:t>
                      </a:r>
                      <a:r>
                        <a:rPr kumimoji="0" lang="en-US" sz="1600" b="0" i="0" u="sng" strike="noStrike" cap="none" normalizeH="0" baseline="0">
                          <a:ln>
                            <a:noFill/>
                          </a:ln>
                          <a:solidFill>
                            <a:srgbClr val="000000"/>
                          </a:solidFill>
                          <a:effectLst/>
                          <a:latin typeface="Verdana" charset="0"/>
                          <a:ea typeface="ＭＳ Ｐゴシック" charset="0"/>
                          <a:cs typeface="ＭＳ Ｐゴシック" charset="0"/>
                        </a:rPr>
                        <a:t>&lt;</a:t>
                      </a: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0.35</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Includes non-ischemic</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1600" b="0" i="0" u="none" strike="noStrike" cap="none" normalizeH="0" baseline="0">
                          <a:ln>
                            <a:noFill/>
                          </a:ln>
                          <a:solidFill>
                            <a:srgbClr val="000000"/>
                          </a:solidFill>
                          <a:effectLst/>
                          <a:latin typeface="Verdana" charset="0"/>
                          <a:ea typeface="ＭＳ Ｐゴシック" charset="0"/>
                          <a:cs typeface="ＭＳ Ｐゴシック" charset="0"/>
                        </a:rPr>
                        <a:t>Death (any)</a:t>
                      </a:r>
                    </a:p>
                  </a:txBody>
                  <a:tcPr anchor="ct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Verdana" charset="0"/>
                          <a:ea typeface="ＭＳ Ｐゴシック" charset="0"/>
                          <a:cs typeface="ＭＳ Ｐゴシック" charset="0"/>
                        </a:rPr>
                        <a:t>0.77 (0.62-0.96)</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Verdana" charset="0"/>
                          <a:ea typeface="ＭＳ Ｐゴシック" charset="0"/>
                          <a:cs typeface="ＭＳ Ｐゴシック" charset="0"/>
                        </a:rPr>
                        <a:t>ARR: 7.2%</a:t>
                      </a:r>
                    </a:p>
                  </a:txBody>
                  <a:tcPr anchor="ct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r>
            </a:tbl>
          </a:graphicData>
        </a:graphic>
      </p:graphicFrame>
      <p:sp>
        <p:nvSpPr>
          <p:cNvPr id="31774" name="TextBox 6"/>
          <p:cNvSpPr txBox="1">
            <a:spLocks noChangeArrowheads="1"/>
          </p:cNvSpPr>
          <p:nvPr/>
        </p:nvSpPr>
        <p:spPr bwMode="auto">
          <a:xfrm>
            <a:off x="304800" y="5791200"/>
            <a:ext cx="655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solidFill>
                  <a:schemeClr val="bg1"/>
                </a:solidFill>
                <a:latin typeface="Verdana" charset="0"/>
              </a:rPr>
              <a:t>Buxton AE et al. NEJM 1999;341:1882-1890.</a:t>
            </a:r>
          </a:p>
          <a:p>
            <a:pPr eaLnBrk="1" hangingPunct="1"/>
            <a:r>
              <a:rPr lang="en-US" sz="1800">
                <a:solidFill>
                  <a:schemeClr val="bg1"/>
                </a:solidFill>
                <a:latin typeface="Verdana" charset="0"/>
              </a:rPr>
              <a:t>Moss AJ et al. NEJM 2002;346:877-83.</a:t>
            </a:r>
          </a:p>
          <a:p>
            <a:pPr eaLnBrk="1" hangingPunct="1"/>
            <a:r>
              <a:rPr lang="en-US" sz="1800">
                <a:solidFill>
                  <a:schemeClr val="bg1"/>
                </a:solidFill>
                <a:latin typeface="Verdana" charset="0"/>
              </a:rPr>
              <a:t>Bardy GH et a. NEJM 2005;352:225-37.</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dirty="0">
                <a:latin typeface="Verdana" charset="0"/>
                <a:ea typeface="ＭＳ Ｐゴシック" charset="0"/>
                <a:cs typeface="ＭＳ Ｐゴシック" charset="0"/>
              </a:rPr>
              <a:t>Primary Prevention ICDs:</a:t>
            </a:r>
            <a:br>
              <a:rPr lang="en-US" dirty="0">
                <a:latin typeface="Verdana" charset="0"/>
                <a:ea typeface="ＭＳ Ｐゴシック" charset="0"/>
                <a:cs typeface="ＭＳ Ｐゴシック" charset="0"/>
              </a:rPr>
            </a:br>
            <a:r>
              <a:rPr lang="en-US" dirty="0">
                <a:latin typeface="Verdana" charset="0"/>
                <a:ea typeface="ＭＳ Ｐゴシック" charset="0"/>
                <a:cs typeface="ＭＳ Ｐゴシック" charset="0"/>
              </a:rPr>
              <a:t>Cost-Effective</a:t>
            </a:r>
            <a:br>
              <a:rPr lang="en-US" dirty="0">
                <a:latin typeface="Verdana" charset="0"/>
                <a:ea typeface="ＭＳ Ｐゴシック" charset="0"/>
                <a:cs typeface="ＭＳ Ｐゴシック" charset="0"/>
              </a:rPr>
            </a:br>
            <a:endParaRPr lang="en-US" dirty="0">
              <a:latin typeface="Verdana" charset="0"/>
              <a:ea typeface="ＭＳ Ｐゴシック" charset="0"/>
              <a:cs typeface="ＭＳ Ｐゴシック" charset="0"/>
            </a:endParaRPr>
          </a:p>
        </p:txBody>
      </p:sp>
      <p:graphicFrame>
        <p:nvGraphicFramePr>
          <p:cNvPr id="33794" name="Content Placeholder 7" descr="Cost effectiveness analyses based upon the major primary prevention ICD trials for patients with LVSD found that in general, ICDs were a cost-effective approach. The cost-effectiveness of ICDs is—not surprisingly—sensitive to the extent to which ICDs reduce the risk of death. Thus, the incremental cost-effectiveness ratio was less favorable in the more recent studies, where the absolute benefits of ICD therapy were smaller, but for all of the trials, the ICER was below the arbitrary threshold of $50,000 per quality-adjusted life year that is sometimes used to establish the cost-effectiveness of a therapy. &#10;"/>
          <p:cNvGraphicFramePr>
            <a:graphicFrameLocks noGrp="1"/>
          </p:cNvGraphicFramePr>
          <p:nvPr>
            <p:ph idx="1"/>
            <p:extLst>
              <p:ext uri="{D42A27DB-BD31-4B8C-83A1-F6EECF244321}">
                <p14:modId xmlns:p14="http://schemas.microsoft.com/office/powerpoint/2010/main" val="2594802461"/>
              </p:ext>
            </p:extLst>
          </p:nvPr>
        </p:nvGraphicFramePr>
        <p:xfrm>
          <a:off x="1066800" y="1600200"/>
          <a:ext cx="7620000" cy="4038600"/>
        </p:xfrm>
        <a:graphic>
          <a:graphicData uri="http://schemas.openxmlformats.org/presentationml/2006/ole">
            <mc:AlternateContent xmlns:mc="http://schemas.openxmlformats.org/markup-compatibility/2006">
              <mc:Choice xmlns:v="urn:schemas-microsoft-com:vml" Requires="v">
                <p:oleObj spid="_x0000_s33810" r:id="rId4" imgW="7619370" imgH="4035218" progId="Excel.Sheet.8">
                  <p:embed/>
                </p:oleObj>
              </mc:Choice>
              <mc:Fallback>
                <p:oleObj r:id="rId4" imgW="7619370" imgH="4035218" progId="Excel.Sheet.8">
                  <p:embed/>
                  <p:pic>
                    <p:nvPicPr>
                      <p:cNvPr id="0" name="Content Placeholder 7"/>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1600200"/>
                        <a:ext cx="76200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795" name="TextBox 5"/>
          <p:cNvSpPr txBox="1">
            <a:spLocks noChangeArrowheads="1"/>
          </p:cNvSpPr>
          <p:nvPr/>
        </p:nvSpPr>
        <p:spPr bwMode="auto">
          <a:xfrm>
            <a:off x="304800" y="6324600"/>
            <a:ext cx="5329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solidFill>
                  <a:schemeClr val="bg1"/>
                </a:solidFill>
                <a:latin typeface="Verdana" charset="0"/>
              </a:rPr>
              <a:t>Sanders GD et al. NEJM 2005;353:1471-80.</a:t>
            </a:r>
          </a:p>
        </p:txBody>
      </p:sp>
      <p:sp>
        <p:nvSpPr>
          <p:cNvPr id="33796" name="TextBox 8"/>
          <p:cNvSpPr txBox="1">
            <a:spLocks noChangeArrowheads="1"/>
          </p:cNvSpPr>
          <p:nvPr/>
        </p:nvSpPr>
        <p:spPr bwMode="auto">
          <a:xfrm>
            <a:off x="2776538" y="5638800"/>
            <a:ext cx="47672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600">
                <a:solidFill>
                  <a:schemeClr val="bg1"/>
                </a:solidFill>
                <a:latin typeface="Verdana" charset="0"/>
              </a:rPr>
              <a:t>ICD-Associated Reduction in Death Risk (%)</a:t>
            </a:r>
          </a:p>
        </p:txBody>
      </p:sp>
      <p:sp>
        <p:nvSpPr>
          <p:cNvPr id="33797" name="TextBox 9"/>
          <p:cNvSpPr txBox="1">
            <a:spLocks noChangeArrowheads="1"/>
          </p:cNvSpPr>
          <p:nvPr/>
        </p:nvSpPr>
        <p:spPr bwMode="auto">
          <a:xfrm rot="-5400000">
            <a:off x="-282575" y="3330575"/>
            <a:ext cx="1668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1800">
                <a:solidFill>
                  <a:schemeClr val="bg1"/>
                </a:solidFill>
                <a:latin typeface="Verdana" charset="0"/>
              </a:rPr>
              <a:t>ICER for ICD</a:t>
            </a:r>
          </a:p>
          <a:p>
            <a:pPr algn="ctr" eaLnBrk="1" hangingPunct="1"/>
            <a:r>
              <a:rPr lang="en-US" sz="1800">
                <a:solidFill>
                  <a:schemeClr val="bg1"/>
                </a:solidFill>
                <a:latin typeface="Verdana" charset="0"/>
              </a:rPr>
              <a:t>($ per QALY)</a:t>
            </a:r>
          </a:p>
        </p:txBody>
      </p:sp>
      <p:cxnSp>
        <p:nvCxnSpPr>
          <p:cNvPr id="37" name="Straight Connector 36"/>
          <p:cNvCxnSpPr/>
          <p:nvPr/>
        </p:nvCxnSpPr>
        <p:spPr>
          <a:xfrm>
            <a:off x="2241550" y="4229100"/>
            <a:ext cx="6324600" cy="1588"/>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grpSp>
        <p:nvGrpSpPr>
          <p:cNvPr id="2" name="Group 15"/>
          <p:cNvGrpSpPr>
            <a:grpSpLocks/>
          </p:cNvGrpSpPr>
          <p:nvPr/>
        </p:nvGrpSpPr>
        <p:grpSpPr bwMode="auto">
          <a:xfrm>
            <a:off x="3776663" y="4267200"/>
            <a:ext cx="4606925" cy="763588"/>
            <a:chOff x="3776663" y="4267200"/>
            <a:chExt cx="4606925" cy="763588"/>
          </a:xfrm>
        </p:grpSpPr>
        <p:sp>
          <p:nvSpPr>
            <p:cNvPr id="33800" name="TextBox 10"/>
            <p:cNvSpPr txBox="1">
              <a:spLocks noChangeArrowheads="1"/>
            </p:cNvSpPr>
            <p:nvPr/>
          </p:nvSpPr>
          <p:spPr bwMode="auto">
            <a:xfrm>
              <a:off x="7620000" y="4572000"/>
              <a:ext cx="763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100">
                  <a:solidFill>
                    <a:schemeClr val="bg1"/>
                  </a:solidFill>
                  <a:latin typeface="Verdana" charset="0"/>
                </a:rPr>
                <a:t>MADIT I</a:t>
              </a:r>
            </a:p>
          </p:txBody>
        </p:sp>
        <p:sp>
          <p:nvSpPr>
            <p:cNvPr id="33801" name="TextBox 11"/>
            <p:cNvSpPr txBox="1">
              <a:spLocks noChangeArrowheads="1"/>
            </p:cNvSpPr>
            <p:nvPr/>
          </p:nvSpPr>
          <p:spPr bwMode="auto">
            <a:xfrm>
              <a:off x="6681788" y="4554538"/>
              <a:ext cx="6715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100">
                  <a:solidFill>
                    <a:schemeClr val="bg1"/>
                  </a:solidFill>
                  <a:latin typeface="Verdana" charset="0"/>
                </a:rPr>
                <a:t>MUSTT</a:t>
              </a:r>
            </a:p>
          </p:txBody>
        </p:sp>
        <p:sp>
          <p:nvSpPr>
            <p:cNvPr id="33802" name="TextBox 12"/>
            <p:cNvSpPr txBox="1">
              <a:spLocks noChangeArrowheads="1"/>
            </p:cNvSpPr>
            <p:nvPr/>
          </p:nvSpPr>
          <p:spPr bwMode="auto">
            <a:xfrm>
              <a:off x="4648200" y="4267200"/>
              <a:ext cx="8239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100">
                  <a:solidFill>
                    <a:schemeClr val="bg1"/>
                  </a:solidFill>
                  <a:latin typeface="Verdana" charset="0"/>
                </a:rPr>
                <a:t>MADIT II</a:t>
              </a:r>
            </a:p>
          </p:txBody>
        </p:sp>
        <p:sp>
          <p:nvSpPr>
            <p:cNvPr id="33803" name="TextBox 13"/>
            <p:cNvSpPr txBox="1">
              <a:spLocks noChangeArrowheads="1"/>
            </p:cNvSpPr>
            <p:nvPr/>
          </p:nvSpPr>
          <p:spPr bwMode="auto">
            <a:xfrm>
              <a:off x="3776663" y="4267200"/>
              <a:ext cx="9144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100">
                  <a:solidFill>
                    <a:schemeClr val="bg1"/>
                  </a:solidFill>
                  <a:latin typeface="Verdana" charset="0"/>
                </a:rPr>
                <a:t>SCD-HeFT</a:t>
              </a:r>
            </a:p>
          </p:txBody>
        </p:sp>
        <p:cxnSp>
          <p:nvCxnSpPr>
            <p:cNvPr id="17" name="Straight Arrow Connector 16"/>
            <p:cNvCxnSpPr/>
            <p:nvPr/>
          </p:nvCxnSpPr>
          <p:spPr>
            <a:xfrm rot="5400000">
              <a:off x="4799013" y="4800600"/>
              <a:ext cx="458788" cy="1587"/>
            </a:xfrm>
            <a:prstGeom prst="straightConnector1">
              <a:avLst/>
            </a:prstGeom>
            <a:ln w="31750">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10800000" flipV="1">
              <a:off x="7620000" y="4724400"/>
              <a:ext cx="1588" cy="276225"/>
            </a:xfrm>
            <a:prstGeom prst="straightConnector1">
              <a:avLst/>
            </a:prstGeom>
            <a:ln w="31750">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rot="5400000">
              <a:off x="3962400" y="4800600"/>
              <a:ext cx="458788" cy="1588"/>
            </a:xfrm>
            <a:prstGeom prst="straightConnector1">
              <a:avLst/>
            </a:prstGeom>
            <a:ln w="31750">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rot="10800000" flipV="1">
              <a:off x="7315200" y="4724400"/>
              <a:ext cx="1588" cy="276225"/>
            </a:xfrm>
            <a:prstGeom prst="straightConnector1">
              <a:avLst/>
            </a:prstGeom>
            <a:ln w="31750">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6"/>
          <p:cNvSpPr>
            <a:spLocks noChangeArrowheads="1"/>
          </p:cNvSpPr>
          <p:nvPr/>
        </p:nvSpPr>
        <p:spPr bwMode="auto">
          <a:xfrm>
            <a:off x="304800" y="3405188"/>
            <a:ext cx="85344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endParaRPr lang="en-US" sz="2200">
              <a:solidFill>
                <a:schemeClr val="bg1"/>
              </a:solidFill>
              <a:latin typeface="Verdana" charset="0"/>
            </a:endParaRPr>
          </a:p>
        </p:txBody>
      </p:sp>
      <p:sp>
        <p:nvSpPr>
          <p:cNvPr id="35842" name="Rectangle 2"/>
          <p:cNvSpPr>
            <a:spLocks noGrp="1" noChangeArrowheads="1"/>
          </p:cNvSpPr>
          <p:nvPr>
            <p:ph type="title"/>
          </p:nvPr>
        </p:nvSpPr>
        <p:spPr>
          <a:xfrm>
            <a:off x="0" y="381000"/>
            <a:ext cx="9144000" cy="1295400"/>
          </a:xfrm>
        </p:spPr>
        <p:txBody>
          <a:bodyPr/>
          <a:lstStyle/>
          <a:p>
            <a:pPr eaLnBrk="1" hangingPunct="1"/>
            <a:r>
              <a:rPr lang="en-US" dirty="0">
                <a:latin typeface="Verdana" charset="0"/>
                <a:ea typeface="ＭＳ Ｐゴシック" charset="0"/>
                <a:cs typeface="ＭＳ Ｐゴシック" charset="0"/>
              </a:rPr>
              <a:t>ACC/AHA Guideline Recommendations for Primary Prevention ICD Therapy</a:t>
            </a:r>
          </a:p>
        </p:txBody>
      </p:sp>
      <p:pic>
        <p:nvPicPr>
          <p:cNvPr id="35843" name="Picture 5" descr="Based upon the results of the clinical trials, consensus guidelines now include class I recommendations (i.e. a strong recommendation in favor) for ICDs for patients with non-ischemic dilated cardiomyopathy or ischemic heart disease at least 40 days post-myocardial infarction, have an LVEF less than or equal to 35%, with NYHA functional class II or III symptoms while receiving chronic optimal medical therapy, and who have reasonable expectation of survival with a good functional status for more than 1 year.&#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1588" y="1828800"/>
            <a:ext cx="4087812"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TextBox 4"/>
          <p:cNvSpPr txBox="1">
            <a:spLocks noChangeArrowheads="1"/>
          </p:cNvSpPr>
          <p:nvPr/>
        </p:nvSpPr>
        <p:spPr bwMode="auto">
          <a:xfrm>
            <a:off x="1681163" y="5943600"/>
            <a:ext cx="50244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solidFill>
                  <a:schemeClr val="bg1"/>
                </a:solidFill>
                <a:latin typeface="Verdana" charset="0"/>
              </a:rPr>
              <a:t>Jessup M et al. J Am Coll Cardiol 2009;53</a:t>
            </a:r>
          </a:p>
          <a:p>
            <a:pPr eaLnBrk="1" hangingPunct="1"/>
            <a:r>
              <a:rPr lang="en-US" sz="1800">
                <a:solidFill>
                  <a:schemeClr val="bg1"/>
                </a:solidFill>
                <a:latin typeface="Verdana" charset="0"/>
              </a:rPr>
              <a:t>Epstein AE et al. Circulation. 2008;117</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dirty="0">
                <a:latin typeface="Verdana" charset="0"/>
                <a:ea typeface="ＭＳ Ｐゴシック" charset="0"/>
                <a:cs typeface="ＭＳ Ｐゴシック" charset="0"/>
              </a:rPr>
              <a:t>Current Indications for ICDs</a:t>
            </a:r>
          </a:p>
        </p:txBody>
      </p:sp>
      <p:sp>
        <p:nvSpPr>
          <p:cNvPr id="37890" name="Content Placeholder 2"/>
          <p:cNvSpPr>
            <a:spLocks noGrp="1"/>
          </p:cNvSpPr>
          <p:nvPr>
            <p:ph idx="1"/>
          </p:nvPr>
        </p:nvSpPr>
        <p:spPr>
          <a:xfrm>
            <a:off x="304800" y="1905000"/>
            <a:ext cx="8458200" cy="4114800"/>
          </a:xfrm>
        </p:spPr>
        <p:txBody>
          <a:bodyPr/>
          <a:lstStyle/>
          <a:p>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Secondary prevention</a:t>
            </a:r>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 for patients who have been successfully resuscitated from SCD</a:t>
            </a:r>
          </a:p>
          <a:p>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Primary Prevention</a:t>
            </a:r>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 for patients without a history of SCD but at high risk, including some patients with:</a:t>
            </a:r>
          </a:p>
          <a:p>
            <a:pPr lvl="1"/>
            <a:r>
              <a:rPr lang="en-US">
                <a:latin typeface="Calibri" charset="0"/>
                <a:ea typeface="ＭＳ Ｐゴシック" charset="0"/>
                <a:cs typeface="Calibri" charset="0"/>
              </a:rPr>
              <a:t>Severe left ventricular dysfunction (LVSD)</a:t>
            </a:r>
          </a:p>
          <a:p>
            <a:pPr lvl="1"/>
            <a:r>
              <a:rPr lang="en-US">
                <a:latin typeface="Calibri" charset="0"/>
                <a:ea typeface="ＭＳ Ｐゴシック" charset="0"/>
                <a:cs typeface="Calibri" charset="0"/>
              </a:rPr>
              <a:t>Long QT syndrome</a:t>
            </a:r>
          </a:p>
          <a:p>
            <a:pPr lvl="1"/>
            <a:r>
              <a:rPr lang="en-US">
                <a:latin typeface="Calibri" charset="0"/>
                <a:ea typeface="ＭＳ Ｐゴシック" charset="0"/>
                <a:cs typeface="Calibri" charset="0"/>
              </a:rPr>
              <a:t>Arrhythmogenic RV dysplasia</a:t>
            </a:r>
          </a:p>
          <a:p>
            <a:pPr lvl="1"/>
            <a:r>
              <a:rPr lang="en-US">
                <a:latin typeface="Calibri" charset="0"/>
                <a:ea typeface="ＭＳ Ｐゴシック" charset="0"/>
                <a:cs typeface="Calibri" charset="0"/>
              </a:rPr>
              <a:t>Hypertrophic cardiomyopathy</a:t>
            </a:r>
          </a:p>
        </p:txBody>
      </p:sp>
      <p:sp>
        <p:nvSpPr>
          <p:cNvPr id="4" name="Rectangle 3"/>
          <p:cNvSpPr/>
          <p:nvPr/>
        </p:nvSpPr>
        <p:spPr>
          <a:xfrm>
            <a:off x="609600" y="4419600"/>
            <a:ext cx="6705600" cy="457200"/>
          </a:xfrm>
          <a:prstGeom prst="rect">
            <a:avLst/>
          </a:prstGeom>
          <a:noFill/>
          <a:ln w="44450" cap="rnd">
            <a:solidFill>
              <a:srgbClr val="FFFF00"/>
            </a:solidFill>
            <a:beve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271463" y="609600"/>
            <a:ext cx="8610600" cy="1143000"/>
          </a:xfrm>
        </p:spPr>
        <p:txBody>
          <a:bodyPr/>
          <a:lstStyle/>
          <a:p>
            <a:r>
              <a:rPr lang="en-US" dirty="0">
                <a:latin typeface="Verdana" charset="0"/>
                <a:ea typeface="ＭＳ Ｐゴシック" charset="0"/>
                <a:cs typeface="ＭＳ Ｐゴシック" charset="0"/>
              </a:rPr>
              <a:t>CMS Coverage for ICDs </a:t>
            </a:r>
            <a:br>
              <a:rPr lang="en-US" dirty="0">
                <a:latin typeface="Verdana" charset="0"/>
                <a:ea typeface="ＭＳ Ｐゴシック" charset="0"/>
                <a:cs typeface="ＭＳ Ｐゴシック" charset="0"/>
              </a:rPr>
            </a:br>
            <a:r>
              <a:rPr lang="en-US" dirty="0">
                <a:latin typeface="Verdana" charset="0"/>
                <a:ea typeface="ＭＳ Ｐゴシック" charset="0"/>
                <a:cs typeface="ＭＳ Ｐゴシック" charset="0"/>
              </a:rPr>
              <a:t>Expands in Response to RCTs</a:t>
            </a:r>
          </a:p>
        </p:txBody>
      </p:sp>
      <p:graphicFrame>
        <p:nvGraphicFramePr>
          <p:cNvPr id="4" name="Content Placeholder 3" title="CMS Coverage for ICDs  Expands in Response to RCTs"/>
          <p:cNvGraphicFramePr>
            <a:graphicFrameLocks noGrp="1"/>
          </p:cNvGraphicFramePr>
          <p:nvPr>
            <p:ph idx="1"/>
            <p:extLst>
              <p:ext uri="{D42A27DB-BD31-4B8C-83A1-F6EECF244321}">
                <p14:modId xmlns:p14="http://schemas.microsoft.com/office/powerpoint/2010/main" val="2425283113"/>
              </p:ext>
            </p:extLst>
          </p:nvPr>
        </p:nvGraphicFramePr>
        <p:xfrm>
          <a:off x="304800" y="2085975"/>
          <a:ext cx="8534400" cy="3705227"/>
        </p:xfrm>
        <a:graphic>
          <a:graphicData uri="http://schemas.openxmlformats.org/drawingml/2006/table">
            <a:tbl>
              <a:tblPr/>
              <a:tblGrid>
                <a:gridCol w="882650"/>
                <a:gridCol w="7651750"/>
              </a:tblGrid>
              <a:tr h="509482">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Verdana" charset="0"/>
                          <a:ea typeface="ＭＳ Ｐゴシック" charset="0"/>
                          <a:cs typeface="ＭＳ Ｐゴシック" charset="0"/>
                        </a:rPr>
                        <a:t>Year</a:t>
                      </a:r>
                    </a:p>
                  </a:txBody>
                  <a:tcPr marT="45712" marB="45712"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Verdana" charset="0"/>
                          <a:ea typeface="ＭＳ Ｐゴシック" charset="0"/>
                          <a:cs typeface="ＭＳ Ｐゴシック" charset="0"/>
                        </a:rPr>
                        <a:t>Covered Indication</a:t>
                      </a:r>
                    </a:p>
                  </a:txBody>
                  <a:tcPr marT="45712" marB="45712"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r>
              <a:tr h="87929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1999</a:t>
                      </a:r>
                    </a:p>
                  </a:txBody>
                  <a:tcPr marT="45712" marB="45712"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rgbClr val="000000"/>
                          </a:solidFill>
                          <a:effectLst/>
                          <a:latin typeface="Verdana" charset="0"/>
                          <a:ea typeface="ＭＳ Ｐゴシック" charset="0"/>
                          <a:cs typeface="ＭＳ Ｐゴシック" charset="0"/>
                        </a:rPr>
                        <a:t>Documented familial or inherited high-risk conditions (HCM or LQTS)</a:t>
                      </a:r>
                    </a:p>
                  </a:txBody>
                  <a:tcPr marT="45712" marB="45712"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r>
              <a:tr h="131062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2003</a:t>
                      </a:r>
                    </a:p>
                  </a:txBody>
                  <a:tcPr marT="45712" marB="45712"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Prior MI &gt;40 days prior to implantation</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LVEF </a:t>
                      </a:r>
                      <a:r>
                        <a:rPr kumimoji="0" lang="en-US" sz="2000" b="0" i="0" u="sng" strike="noStrike" cap="none" normalizeH="0" baseline="0">
                          <a:ln>
                            <a:noFill/>
                          </a:ln>
                          <a:solidFill>
                            <a:srgbClr val="000000"/>
                          </a:solidFill>
                          <a:effectLst/>
                          <a:latin typeface="Verdana" charset="0"/>
                          <a:ea typeface="ＭＳ Ｐゴシック" charset="0"/>
                          <a:cs typeface="ＭＳ Ｐゴシック" charset="0"/>
                        </a:rPr>
                        <a:t>&lt;</a:t>
                      </a: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0.35</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Inducible sustained VT/VF at EPS</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If LVEF </a:t>
                      </a:r>
                      <a:r>
                        <a:rPr kumimoji="0" lang="en-US" sz="2000" b="0" i="0" u="sng" strike="noStrike" cap="none" normalizeH="0" baseline="0">
                          <a:ln>
                            <a:noFill/>
                          </a:ln>
                          <a:solidFill>
                            <a:srgbClr val="000000"/>
                          </a:solidFill>
                          <a:effectLst/>
                          <a:latin typeface="Verdana" charset="0"/>
                          <a:ea typeface="ＭＳ Ｐゴシック" charset="0"/>
                          <a:cs typeface="ＭＳ Ｐゴシック" charset="0"/>
                        </a:rPr>
                        <a:t>&lt;</a:t>
                      </a: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0.30 and QRS&gt;120 ms, then EPS not needed</a:t>
                      </a:r>
                    </a:p>
                  </a:txBody>
                  <a:tcPr marT="45712" marB="45712"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r>
              <a:tr h="100582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rgbClr val="000000"/>
                          </a:solidFill>
                          <a:effectLst/>
                          <a:latin typeface="Verdana" charset="0"/>
                          <a:ea typeface="ＭＳ Ｐゴシック" charset="0"/>
                          <a:cs typeface="ＭＳ Ｐゴシック" charset="0"/>
                        </a:rPr>
                        <a:t>2005</a:t>
                      </a:r>
                    </a:p>
                  </a:txBody>
                  <a:tcPr marT="45712" marB="45712"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2000" b="0" i="0" u="none" strike="noStrike" cap="none" normalizeH="0" baseline="0" dirty="0">
                          <a:ln>
                            <a:noFill/>
                          </a:ln>
                          <a:solidFill>
                            <a:srgbClr val="000000"/>
                          </a:solidFill>
                          <a:effectLst/>
                          <a:latin typeface="Verdana" charset="0"/>
                          <a:ea typeface="ＭＳ Ｐゴシック" charset="0"/>
                          <a:cs typeface="ＭＳ Ｐゴシック" charset="0"/>
                        </a:rPr>
                        <a:t>Ischemic CM, NYHA II-III, LVEF </a:t>
                      </a:r>
                      <a:r>
                        <a:rPr kumimoji="0" lang="en-US" sz="2000" b="0" i="0" u="sng" strike="noStrike" cap="none" normalizeH="0" baseline="0" dirty="0">
                          <a:ln>
                            <a:noFill/>
                          </a:ln>
                          <a:solidFill>
                            <a:srgbClr val="000000"/>
                          </a:solidFill>
                          <a:effectLst/>
                          <a:latin typeface="Verdana" charset="0"/>
                          <a:ea typeface="ＭＳ Ｐゴシック" charset="0"/>
                          <a:cs typeface="ＭＳ Ｐゴシック" charset="0"/>
                        </a:rPr>
                        <a:t>&lt;</a:t>
                      </a:r>
                      <a:r>
                        <a:rPr kumimoji="0" lang="en-US" sz="2000" b="0" i="0" u="none" strike="noStrike" cap="none" normalizeH="0" baseline="0" dirty="0">
                          <a:ln>
                            <a:noFill/>
                          </a:ln>
                          <a:solidFill>
                            <a:srgbClr val="000000"/>
                          </a:solidFill>
                          <a:effectLst/>
                          <a:latin typeface="Verdana" charset="0"/>
                          <a:ea typeface="ＭＳ Ｐゴシック" charset="0"/>
                          <a:cs typeface="ＭＳ Ｐゴシック" charset="0"/>
                        </a:rPr>
                        <a:t>0.35</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2000" b="0" i="0" u="none" strike="noStrike" cap="none" normalizeH="0" baseline="0" dirty="0">
                          <a:ln>
                            <a:noFill/>
                          </a:ln>
                          <a:solidFill>
                            <a:srgbClr val="000000"/>
                          </a:solidFill>
                          <a:effectLst/>
                          <a:latin typeface="Verdana" charset="0"/>
                          <a:ea typeface="ＭＳ Ｐゴシック" charset="0"/>
                          <a:cs typeface="ＭＳ Ｐゴシック" charset="0"/>
                        </a:rPr>
                        <a:t>Non-ischemic CM &gt;9 months, NYHA II-III, LVEF </a:t>
                      </a:r>
                      <a:r>
                        <a:rPr kumimoji="0" lang="en-US" sz="2000" b="0" i="0" u="sng" strike="noStrike" cap="none" normalizeH="0" baseline="0" dirty="0">
                          <a:ln>
                            <a:noFill/>
                          </a:ln>
                          <a:solidFill>
                            <a:srgbClr val="000000"/>
                          </a:solidFill>
                          <a:effectLst/>
                          <a:latin typeface="Verdana" charset="0"/>
                          <a:ea typeface="ＭＳ Ｐゴシック" charset="0"/>
                          <a:cs typeface="ＭＳ Ｐゴシック" charset="0"/>
                        </a:rPr>
                        <a:t>&lt;</a:t>
                      </a:r>
                      <a:r>
                        <a:rPr kumimoji="0" lang="en-US" sz="2000" b="0" i="0" u="none" strike="noStrike" cap="none" normalizeH="0" baseline="0" dirty="0">
                          <a:ln>
                            <a:noFill/>
                          </a:ln>
                          <a:solidFill>
                            <a:srgbClr val="000000"/>
                          </a:solidFill>
                          <a:effectLst/>
                          <a:latin typeface="Verdana" charset="0"/>
                          <a:ea typeface="ＭＳ Ｐゴシック" charset="0"/>
                          <a:cs typeface="ＭＳ Ｐゴシック" charset="0"/>
                        </a:rPr>
                        <a:t>0.35</a:t>
                      </a:r>
                    </a:p>
                    <a:p>
                      <a:pPr marL="0" marR="0" lvl="0" indent="0" algn="l" defTabSz="457200" rtl="0" eaLnBrk="1" fontAlgn="base" latinLnBrk="0" hangingPunct="1">
                        <a:lnSpc>
                          <a:spcPct val="100000"/>
                        </a:lnSpc>
                        <a:spcBef>
                          <a:spcPct val="0"/>
                        </a:spcBef>
                        <a:spcAft>
                          <a:spcPct val="0"/>
                        </a:spcAft>
                        <a:buClrTx/>
                        <a:buSzTx/>
                        <a:buFont typeface="Arial" charset="0"/>
                        <a:buChar char="•"/>
                        <a:tabLst/>
                      </a:pPr>
                      <a:r>
                        <a:rPr kumimoji="0" lang="en-US" sz="2000" b="0" i="0" u="none" strike="noStrike" cap="none" normalizeH="0" baseline="0" dirty="0">
                          <a:ln>
                            <a:noFill/>
                          </a:ln>
                          <a:solidFill>
                            <a:srgbClr val="000000"/>
                          </a:solidFill>
                          <a:effectLst/>
                          <a:latin typeface="Verdana" charset="0"/>
                          <a:ea typeface="ＭＳ Ｐゴシック" charset="0"/>
                          <a:cs typeface="ＭＳ Ｐゴシック" charset="0"/>
                        </a:rPr>
                        <a:t>Meeting CRT criteria and NYHA IV</a:t>
                      </a:r>
                    </a:p>
                  </a:txBody>
                  <a:tcPr marT="45712" marB="45712"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r>
            </a:tbl>
          </a:graphicData>
        </a:graphic>
      </p:graphicFrame>
      <p:sp>
        <p:nvSpPr>
          <p:cNvPr id="39954" name="TextBox 4"/>
          <p:cNvSpPr txBox="1">
            <a:spLocks noChangeArrowheads="1"/>
          </p:cNvSpPr>
          <p:nvPr/>
        </p:nvSpPr>
        <p:spPr bwMode="auto">
          <a:xfrm>
            <a:off x="304800" y="6019800"/>
            <a:ext cx="8305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600" dirty="0">
                <a:solidFill>
                  <a:schemeClr val="bg1"/>
                </a:solidFill>
                <a:latin typeface="Verdana" charset="0"/>
                <a:hlinkClick r:id="rId3"/>
              </a:rPr>
              <a:t>http://www.cms.hhs.gov/mcd/viewncd.asp?ncd_id=20.4&amp;ncd_version=</a:t>
            </a:r>
          </a:p>
          <a:p>
            <a:pPr eaLnBrk="1" hangingPunct="1"/>
            <a:r>
              <a:rPr lang="en-US" sz="1600" dirty="0">
                <a:solidFill>
                  <a:schemeClr val="bg1"/>
                </a:solidFill>
                <a:latin typeface="Verdana" charset="0"/>
                <a:hlinkClick r:id="rId3"/>
              </a:rPr>
              <a:t>3&amp;basket =ncd%3A20%2E4%3A3%3AImplantable+Automatic+Defibrillators</a:t>
            </a:r>
            <a:endParaRPr lang="en-US" sz="1600" dirty="0">
              <a:solidFill>
                <a:schemeClr val="bg1"/>
              </a:solidFill>
              <a:latin typeface="Verdana" charset="0"/>
            </a:endParaRPr>
          </a:p>
        </p:txBody>
      </p:sp>
      <p:sp>
        <p:nvSpPr>
          <p:cNvPr id="5" name="Rectangle 4"/>
          <p:cNvSpPr/>
          <p:nvPr/>
        </p:nvSpPr>
        <p:spPr>
          <a:xfrm>
            <a:off x="304800" y="2590800"/>
            <a:ext cx="8534400" cy="914400"/>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a:p>
            <a:pPr algn="ctr">
              <a:defRPr/>
            </a:pPr>
            <a:endParaRPr lang="en-US" dirty="0"/>
          </a:p>
        </p:txBody>
      </p:sp>
      <p:sp>
        <p:nvSpPr>
          <p:cNvPr id="7" name="Rectangle 6"/>
          <p:cNvSpPr/>
          <p:nvPr/>
        </p:nvSpPr>
        <p:spPr>
          <a:xfrm>
            <a:off x="304800" y="4800600"/>
            <a:ext cx="8534400" cy="990600"/>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a:p>
            <a:pPr algn="ct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dirty="0">
                <a:latin typeface="Verdana" charset="0"/>
                <a:ea typeface="ＭＳ Ｐゴシック" charset="0"/>
                <a:cs typeface="ＭＳ Ｐゴシック" charset="0"/>
              </a:rPr>
              <a:t>Theory and Practice</a:t>
            </a:r>
          </a:p>
        </p:txBody>
      </p:sp>
      <p:pic>
        <p:nvPicPr>
          <p:cNvPr id="41987" name="Content Placeholder 6" descr="Googieman, Creative Commons, &#10;http://commons.wikimedia.org/wiki/File:Yogi2.JPG&#10;"/>
          <p:cNvPicPr>
            <a:picLocks noGrp="1" noChangeAspect="1"/>
          </p:cNvPicPr>
          <p:nvPr>
            <p:ph sz="half" idx="1"/>
          </p:nvPr>
        </p:nvPicPr>
        <p:blipFill>
          <a:blip r:embed="rId3">
            <a:extLst>
              <a:ext uri="{28A0092B-C50C-407E-A947-70E740481C1C}">
                <a14:useLocalDpi xmlns:a14="http://schemas.microsoft.com/office/drawing/2010/main" val="0"/>
              </a:ext>
            </a:extLst>
          </a:blip>
          <a:srcRect l="4801" r="4801"/>
          <a:stretch>
            <a:fillRect/>
          </a:stretch>
        </p:blipFill>
        <p:spPr/>
      </p:pic>
      <p:sp>
        <p:nvSpPr>
          <p:cNvPr id="2" name="Content Placeholder 1"/>
          <p:cNvSpPr>
            <a:spLocks noGrp="1"/>
          </p:cNvSpPr>
          <p:nvPr>
            <p:ph sz="half" idx="2"/>
          </p:nvPr>
        </p:nvSpPr>
        <p:spPr/>
        <p:txBody>
          <a:bodyPr/>
          <a:lstStyle/>
          <a:p>
            <a:pPr marL="0" indent="0">
              <a:buNone/>
              <a:defRPr/>
            </a:pPr>
            <a:r>
              <a:rPr lang="en-US" dirty="0"/>
              <a:t>“In theory there is no difference between theory and practice. In practice there is.”</a:t>
            </a:r>
          </a:p>
          <a:p>
            <a:pPr marL="0" indent="0">
              <a:buNone/>
              <a:defRPr/>
            </a:pPr>
            <a:r>
              <a:rPr lang="en-US" dirty="0"/>
              <a:t>	</a:t>
            </a:r>
            <a:r>
              <a:rPr lang="en-US" dirty="0" smtClean="0"/>
              <a:t>-</a:t>
            </a:r>
            <a:r>
              <a:rPr lang="en-US" dirty="0"/>
              <a:t>-Yogi Berra</a:t>
            </a:r>
          </a:p>
          <a:p>
            <a:pPr marL="0" indent="0">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152400" y="533400"/>
            <a:ext cx="8915400" cy="1143000"/>
          </a:xfrm>
        </p:spPr>
        <p:txBody>
          <a:bodyPr/>
          <a:lstStyle/>
          <a:p>
            <a:r>
              <a:rPr lang="en-US" dirty="0">
                <a:latin typeface="Verdana" charset="0"/>
                <a:ea typeface="ＭＳ Ｐゴシック" charset="0"/>
                <a:cs typeface="ＭＳ Ｐゴシック" charset="0"/>
              </a:rPr>
              <a:t>Clinical Trials to the Real World</a:t>
            </a:r>
            <a:br>
              <a:rPr lang="en-US" dirty="0">
                <a:latin typeface="Verdana" charset="0"/>
                <a:ea typeface="ＭＳ Ｐゴシック" charset="0"/>
                <a:cs typeface="ＭＳ Ｐゴシック" charset="0"/>
              </a:rPr>
            </a:br>
            <a:r>
              <a:rPr lang="en-US" dirty="0">
                <a:latin typeface="Verdana" charset="0"/>
                <a:ea typeface="ＭＳ Ｐゴシック" charset="0"/>
                <a:cs typeface="ＭＳ Ｐゴシック" charset="0"/>
              </a:rPr>
              <a:t>Big </a:t>
            </a:r>
            <a:r>
              <a:rPr lang="ja-JP" altLang="en-US" dirty="0">
                <a:latin typeface="Verdana" charset="0"/>
                <a:ea typeface="ＭＳ Ｐゴシック" charset="0"/>
                <a:cs typeface="ＭＳ Ｐゴシック" charset="0"/>
              </a:rPr>
              <a:t>“</a:t>
            </a:r>
            <a:r>
              <a:rPr lang="en-US" altLang="ja-JP" dirty="0">
                <a:latin typeface="Verdana" charset="0"/>
                <a:ea typeface="ＭＳ Ｐゴシック" charset="0"/>
                <a:cs typeface="ＭＳ Ｐゴシック" charset="0"/>
              </a:rPr>
              <a:t>Voltage Loss</a:t>
            </a:r>
            <a:r>
              <a:rPr lang="ja-JP" altLang="en-US" dirty="0">
                <a:latin typeface="Verdana" charset="0"/>
                <a:ea typeface="ＭＳ Ｐゴシック" charset="0"/>
                <a:cs typeface="ＭＳ Ｐゴシック" charset="0"/>
              </a:rPr>
              <a:t>”</a:t>
            </a:r>
            <a:endParaRPr lang="en-US" dirty="0">
              <a:latin typeface="Verdana" charset="0"/>
              <a:ea typeface="ＭＳ Ｐゴシック" charset="0"/>
              <a:cs typeface="ＭＳ Ｐゴシック" charset="0"/>
            </a:endParaRPr>
          </a:p>
        </p:txBody>
      </p:sp>
      <p:grpSp>
        <p:nvGrpSpPr>
          <p:cNvPr id="2" name="Group 1" descr="It is important to recognize that the populations of the RCTs in cardiovascular disease do not mirror those of the randomized controlled trials. For example, in a study of older patients hospitalized with heart failure in the US, only a small minority of patients met the enrollment criteria of one of the landmark clinical trials establishing the efficacy of ACE inhibitors for patients with heart failure. &#10;"/>
          <p:cNvGrpSpPr/>
          <p:nvPr/>
        </p:nvGrpSpPr>
        <p:grpSpPr>
          <a:xfrm>
            <a:off x="228600" y="1905000"/>
            <a:ext cx="8458200" cy="4865688"/>
            <a:chOff x="228600" y="1905000"/>
            <a:chExt cx="8458200" cy="4865688"/>
          </a:xfrm>
        </p:grpSpPr>
        <p:sp>
          <p:nvSpPr>
            <p:cNvPr id="44034" name="Rectangle 15"/>
            <p:cNvSpPr>
              <a:spLocks noChangeArrowheads="1"/>
            </p:cNvSpPr>
            <p:nvPr/>
          </p:nvSpPr>
          <p:spPr bwMode="auto">
            <a:xfrm>
              <a:off x="3490913" y="1905000"/>
              <a:ext cx="2133600" cy="855663"/>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sz="1600" b="1">
                  <a:solidFill>
                    <a:srgbClr val="FFFFFF"/>
                  </a:solidFill>
                  <a:latin typeface="Arial" charset="0"/>
                </a:rPr>
                <a:t>Older Hospitalized</a:t>
              </a:r>
            </a:p>
            <a:p>
              <a:pPr algn="ctr"/>
              <a:r>
                <a:rPr lang="en-US" sz="1600" b="1">
                  <a:solidFill>
                    <a:srgbClr val="FFFFFF"/>
                  </a:solidFill>
                  <a:latin typeface="Arial" charset="0"/>
                </a:rPr>
                <a:t>Patients with HF</a:t>
              </a:r>
            </a:p>
            <a:p>
              <a:pPr algn="ctr"/>
              <a:r>
                <a:rPr lang="en-US" sz="1600" b="1">
                  <a:solidFill>
                    <a:srgbClr val="FFFFFF"/>
                  </a:solidFill>
                  <a:latin typeface="Arial" charset="0"/>
                </a:rPr>
                <a:t>n=20,388</a:t>
              </a:r>
            </a:p>
          </p:txBody>
        </p:sp>
        <p:sp>
          <p:nvSpPr>
            <p:cNvPr id="44035" name="Rectangle 16"/>
            <p:cNvSpPr>
              <a:spLocks noChangeArrowheads="1"/>
            </p:cNvSpPr>
            <p:nvPr/>
          </p:nvSpPr>
          <p:spPr bwMode="auto">
            <a:xfrm>
              <a:off x="3400425" y="5326063"/>
              <a:ext cx="2362200" cy="85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nchor="ctr"/>
            <a:lstStyle/>
            <a:p>
              <a:pPr algn="ctr"/>
              <a:endParaRPr lang="en-US" sz="1600">
                <a:solidFill>
                  <a:srgbClr val="FFFFFF"/>
                </a:solidFill>
                <a:latin typeface="Arial" charset="0"/>
              </a:endParaRPr>
            </a:p>
          </p:txBody>
        </p:sp>
        <p:sp>
          <p:nvSpPr>
            <p:cNvPr id="44036" name="Text Box 42"/>
            <p:cNvSpPr txBox="1">
              <a:spLocks noChangeArrowheads="1"/>
            </p:cNvSpPr>
            <p:nvPr/>
          </p:nvSpPr>
          <p:spPr bwMode="auto">
            <a:xfrm>
              <a:off x="3219450" y="5402263"/>
              <a:ext cx="2724150" cy="830262"/>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1600" b="1">
                  <a:solidFill>
                    <a:srgbClr val="FFFFFF"/>
                  </a:solidFill>
                  <a:latin typeface="Arial" charset="0"/>
                </a:rPr>
                <a:t>Subjects meeting </a:t>
              </a:r>
            </a:p>
            <a:p>
              <a:pPr algn="ctr" eaLnBrk="1" hangingPunct="1"/>
              <a:r>
                <a:rPr lang="en-US" sz="1600" b="1">
                  <a:solidFill>
                    <a:srgbClr val="FFFFFF"/>
                  </a:solidFill>
                  <a:latin typeface="Arial" charset="0"/>
                </a:rPr>
                <a:t>SOLVD enrollment criteria</a:t>
              </a:r>
            </a:p>
            <a:p>
              <a:pPr algn="ctr" eaLnBrk="1" hangingPunct="1"/>
              <a:r>
                <a:rPr lang="en-US" sz="1600" b="1">
                  <a:solidFill>
                    <a:srgbClr val="FFFFFF"/>
                  </a:solidFill>
                  <a:latin typeface="Arial" charset="0"/>
                </a:rPr>
                <a:t>n= 3,579 (18%)</a:t>
              </a:r>
            </a:p>
          </p:txBody>
        </p:sp>
        <p:sp>
          <p:nvSpPr>
            <p:cNvPr id="44037" name="Rectangle 18"/>
            <p:cNvSpPr>
              <a:spLocks noChangeArrowheads="1"/>
            </p:cNvSpPr>
            <p:nvPr/>
          </p:nvSpPr>
          <p:spPr bwMode="auto">
            <a:xfrm>
              <a:off x="957263" y="3117850"/>
              <a:ext cx="2222500" cy="569913"/>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sz="1600">
                <a:solidFill>
                  <a:srgbClr val="FFFFFF"/>
                </a:solidFill>
                <a:latin typeface="Arial" charset="0"/>
              </a:endParaRPr>
            </a:p>
          </p:txBody>
        </p:sp>
        <p:sp>
          <p:nvSpPr>
            <p:cNvPr id="44038" name="Text Box 44"/>
            <p:cNvSpPr txBox="1">
              <a:spLocks noChangeArrowheads="1"/>
            </p:cNvSpPr>
            <p:nvPr/>
          </p:nvSpPr>
          <p:spPr bwMode="auto">
            <a:xfrm>
              <a:off x="1008063" y="3144838"/>
              <a:ext cx="2133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1600" b="1">
                  <a:solidFill>
                    <a:srgbClr val="FFFFFF"/>
                  </a:solidFill>
                  <a:latin typeface="Arial" charset="0"/>
                </a:rPr>
                <a:t>Preserved EF</a:t>
              </a:r>
            </a:p>
            <a:p>
              <a:pPr algn="ctr" eaLnBrk="1" hangingPunct="1"/>
              <a:r>
                <a:rPr lang="en-US" sz="1600" b="1">
                  <a:solidFill>
                    <a:srgbClr val="FFFFFF"/>
                  </a:solidFill>
                  <a:latin typeface="Arial" charset="0"/>
                </a:rPr>
                <a:t>n=10,943 (54%)</a:t>
              </a:r>
            </a:p>
          </p:txBody>
        </p:sp>
        <p:sp>
          <p:nvSpPr>
            <p:cNvPr id="44039" name="Rectangle 20"/>
            <p:cNvSpPr>
              <a:spLocks noChangeArrowheads="1"/>
            </p:cNvSpPr>
            <p:nvPr/>
          </p:nvSpPr>
          <p:spPr bwMode="auto">
            <a:xfrm>
              <a:off x="5942013" y="3100388"/>
              <a:ext cx="2744787" cy="641350"/>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sz="1600">
                <a:solidFill>
                  <a:srgbClr val="FFFFFF"/>
                </a:solidFill>
                <a:latin typeface="Arial" charset="0"/>
              </a:endParaRPr>
            </a:p>
          </p:txBody>
        </p:sp>
        <p:sp>
          <p:nvSpPr>
            <p:cNvPr id="44040" name="Rectangle 21"/>
            <p:cNvSpPr>
              <a:spLocks noChangeArrowheads="1"/>
            </p:cNvSpPr>
            <p:nvPr/>
          </p:nvSpPr>
          <p:spPr bwMode="auto">
            <a:xfrm>
              <a:off x="765175" y="4032250"/>
              <a:ext cx="2365375" cy="784225"/>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sz="1600">
                <a:solidFill>
                  <a:srgbClr val="FFFFFF"/>
                </a:solidFill>
                <a:latin typeface="Arial" charset="0"/>
              </a:endParaRPr>
            </a:p>
          </p:txBody>
        </p:sp>
        <p:sp>
          <p:nvSpPr>
            <p:cNvPr id="44041" name="Text Box 48"/>
            <p:cNvSpPr txBox="1">
              <a:spLocks noChangeArrowheads="1"/>
            </p:cNvSpPr>
            <p:nvPr/>
          </p:nvSpPr>
          <p:spPr bwMode="auto">
            <a:xfrm>
              <a:off x="709613" y="4030663"/>
              <a:ext cx="24733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1600" b="1">
                  <a:solidFill>
                    <a:srgbClr val="FFFFFF"/>
                  </a:solidFill>
                  <a:latin typeface="Arial" charset="0"/>
                </a:rPr>
                <a:t>Exclusionary </a:t>
              </a:r>
            </a:p>
            <a:p>
              <a:pPr algn="ctr" eaLnBrk="1" hangingPunct="1"/>
              <a:r>
                <a:rPr lang="en-US" sz="1600" b="1">
                  <a:solidFill>
                    <a:srgbClr val="FFFFFF"/>
                  </a:solidFill>
                  <a:latin typeface="Arial" charset="0"/>
                </a:rPr>
                <a:t>condition</a:t>
              </a:r>
            </a:p>
            <a:p>
              <a:pPr algn="ctr" eaLnBrk="1" hangingPunct="1"/>
              <a:r>
                <a:rPr lang="en-US" sz="1600" b="1">
                  <a:solidFill>
                    <a:srgbClr val="FFFFFF"/>
                  </a:solidFill>
                  <a:latin typeface="Arial" charset="0"/>
                </a:rPr>
                <a:t>n= 523 (3%)</a:t>
              </a:r>
            </a:p>
          </p:txBody>
        </p:sp>
        <p:sp>
          <p:nvSpPr>
            <p:cNvPr id="44042" name="Text Box 49"/>
            <p:cNvSpPr txBox="1">
              <a:spLocks noChangeArrowheads="1"/>
            </p:cNvSpPr>
            <p:nvPr/>
          </p:nvSpPr>
          <p:spPr bwMode="auto">
            <a:xfrm>
              <a:off x="6376988" y="3144838"/>
              <a:ext cx="18716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1600" b="1">
                  <a:solidFill>
                    <a:srgbClr val="FFFFFF"/>
                  </a:solidFill>
                  <a:latin typeface="Arial" charset="0"/>
                </a:rPr>
                <a:t> Contraindication</a:t>
              </a:r>
            </a:p>
            <a:p>
              <a:pPr algn="ctr" eaLnBrk="1" hangingPunct="1"/>
              <a:r>
                <a:rPr lang="en-US" sz="1600" b="1">
                  <a:solidFill>
                    <a:srgbClr val="FFFFFF"/>
                  </a:solidFill>
                  <a:latin typeface="Arial" charset="0"/>
                </a:rPr>
                <a:t>n=3,566 (17%)</a:t>
              </a:r>
            </a:p>
          </p:txBody>
        </p:sp>
        <p:sp>
          <p:nvSpPr>
            <p:cNvPr id="44043" name="Rectangle 24"/>
            <p:cNvSpPr>
              <a:spLocks noChangeArrowheads="1"/>
            </p:cNvSpPr>
            <p:nvPr/>
          </p:nvSpPr>
          <p:spPr bwMode="auto">
            <a:xfrm>
              <a:off x="5984875" y="4140200"/>
              <a:ext cx="1830388" cy="569913"/>
            </a:xfrm>
            <a:prstGeom prst="rect">
              <a:avLst/>
            </a:prstGeom>
            <a:noFill/>
            <a:ln w="317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sz="1600">
                <a:solidFill>
                  <a:srgbClr val="FFFFFF"/>
                </a:solidFill>
                <a:latin typeface="Arial" charset="0"/>
              </a:endParaRPr>
            </a:p>
          </p:txBody>
        </p:sp>
        <p:sp>
          <p:nvSpPr>
            <p:cNvPr id="44044" name="Text Box 55"/>
            <p:cNvSpPr txBox="1">
              <a:spLocks noChangeArrowheads="1"/>
            </p:cNvSpPr>
            <p:nvPr/>
          </p:nvSpPr>
          <p:spPr bwMode="auto">
            <a:xfrm>
              <a:off x="6153150" y="4132263"/>
              <a:ext cx="14906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1600" b="1">
                  <a:solidFill>
                    <a:srgbClr val="FFFFFF"/>
                  </a:solidFill>
                  <a:latin typeface="Arial" charset="0"/>
                </a:rPr>
                <a:t>Age &gt; 80</a:t>
              </a:r>
            </a:p>
            <a:p>
              <a:pPr algn="ctr" eaLnBrk="1" hangingPunct="1"/>
              <a:r>
                <a:rPr lang="en-US" sz="1600" b="1">
                  <a:solidFill>
                    <a:srgbClr val="FFFFFF"/>
                  </a:solidFill>
                  <a:latin typeface="Arial" charset="0"/>
                </a:rPr>
                <a:t>n= 1,777 (9%)</a:t>
              </a:r>
            </a:p>
          </p:txBody>
        </p:sp>
        <p:sp>
          <p:nvSpPr>
            <p:cNvPr id="44045" name="Line 59"/>
            <p:cNvSpPr>
              <a:spLocks noChangeShapeType="1"/>
            </p:cNvSpPr>
            <p:nvPr/>
          </p:nvSpPr>
          <p:spPr bwMode="auto">
            <a:xfrm>
              <a:off x="4572000" y="2803525"/>
              <a:ext cx="0" cy="2514600"/>
            </a:xfrm>
            <a:prstGeom prst="line">
              <a:avLst/>
            </a:prstGeom>
            <a:noFill/>
            <a:ln w="317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cxnSp>
          <p:nvCxnSpPr>
            <p:cNvPr id="31" name="Straight Arrow Connector 30"/>
            <p:cNvCxnSpPr/>
            <p:nvPr/>
          </p:nvCxnSpPr>
          <p:spPr>
            <a:xfrm>
              <a:off x="4572000" y="3411538"/>
              <a:ext cx="1371600" cy="1587"/>
            </a:xfrm>
            <a:prstGeom prst="straightConnector1">
              <a:avLst/>
            </a:prstGeom>
            <a:ln w="41275">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4572000" y="4421188"/>
              <a:ext cx="1371600" cy="1587"/>
            </a:xfrm>
            <a:prstGeom prst="straightConnector1">
              <a:avLst/>
            </a:prstGeom>
            <a:ln w="41275">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rot="10800000">
              <a:off x="3200400" y="3413125"/>
              <a:ext cx="1371600" cy="1588"/>
            </a:xfrm>
            <a:prstGeom prst="straightConnector1">
              <a:avLst/>
            </a:prstGeom>
            <a:ln w="41275">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rot="10800000">
              <a:off x="3182938" y="4419600"/>
              <a:ext cx="1371600" cy="1588"/>
            </a:xfrm>
            <a:prstGeom prst="straightConnector1">
              <a:avLst/>
            </a:prstGeom>
            <a:ln w="41275">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44050" name="TextBox 34"/>
            <p:cNvSpPr txBox="1">
              <a:spLocks noChangeArrowheads="1"/>
            </p:cNvSpPr>
            <p:nvPr/>
          </p:nvSpPr>
          <p:spPr bwMode="auto">
            <a:xfrm>
              <a:off x="228600" y="6400800"/>
              <a:ext cx="5821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solidFill>
                    <a:schemeClr val="bg1"/>
                  </a:solidFill>
                  <a:latin typeface="Verdana" charset="0"/>
                </a:rPr>
                <a:t>Masoudi FA et al. Am Heart J 2003;146:250–7.</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dirty="0">
                <a:latin typeface="Verdana" charset="0"/>
                <a:ea typeface="ＭＳ Ｐゴシック" charset="0"/>
                <a:cs typeface="ＭＳ Ｐゴシック" charset="0"/>
              </a:rPr>
              <a:t>Theory and Practice Collide</a:t>
            </a:r>
          </a:p>
        </p:txBody>
      </p:sp>
      <p:pic>
        <p:nvPicPr>
          <p:cNvPr id="46082" name="Content Placeholder 3" descr="Al-Khatib JAMA"/>
          <p:cNvPicPr>
            <a:picLocks noGrp="1" noChangeAspect="1"/>
          </p:cNvPicPr>
          <p:nvPr>
            <p:ph idx="1"/>
          </p:nvPr>
        </p:nvPicPr>
        <p:blipFill>
          <a:blip r:embed="rId3">
            <a:extLst>
              <a:ext uri="{28A0092B-C50C-407E-A947-70E740481C1C}">
                <a14:useLocalDpi xmlns:a14="http://schemas.microsoft.com/office/drawing/2010/main" val="0"/>
              </a:ext>
            </a:extLst>
          </a:blip>
          <a:srcRect l="-21568" r="-21568"/>
          <a:stretch>
            <a:fillRect/>
          </a:stretch>
        </p:blipFill>
        <p:spPr>
          <a:xfrm>
            <a:off x="533400" y="1981200"/>
            <a:ext cx="8348663" cy="4419600"/>
          </a:xfrm>
        </p:spPr>
      </p:pic>
      <p:pic>
        <p:nvPicPr>
          <p:cNvPr id="5" name="Picture 4" descr="Al-Khatib Conclusion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994150"/>
            <a:ext cx="8763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1"/>
          <p:cNvSpPr txBox="1">
            <a:spLocks noChangeArrowheads="1"/>
          </p:cNvSpPr>
          <p:nvPr/>
        </p:nvSpPr>
        <p:spPr bwMode="auto">
          <a:xfrm>
            <a:off x="4930775" y="6477000"/>
            <a:ext cx="4060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solidFill>
                  <a:schemeClr val="bg1"/>
                </a:solidFill>
                <a:latin typeface="Verdana" charset="0"/>
              </a:rPr>
              <a:t>Al-Khatib SM et al. JAMA 2011;305:43-49.</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dirty="0">
                <a:latin typeface="Verdana" charset="0"/>
                <a:ea typeface="ＭＳ Ｐゴシック" charset="0"/>
                <a:cs typeface="ＭＳ Ｐゴシック" charset="0"/>
              </a:rPr>
              <a:t>Where are We Now?</a:t>
            </a:r>
          </a:p>
        </p:txBody>
      </p:sp>
      <p:pic>
        <p:nvPicPr>
          <p:cNvPr id="20483" name="Content Placeholder 4" descr="Maes_Old_Woman_Dozing&#10;&#10;http://commons.wikimedia.org/wiki/File:Maes_Old_Woman_Dozing.jpg&#10;"/>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4953000" y="1860550"/>
            <a:ext cx="3124200" cy="4159250"/>
          </a:xfrm>
        </p:spPr>
      </p:pic>
      <p:sp>
        <p:nvSpPr>
          <p:cNvPr id="48131" name="TextBox 3"/>
          <p:cNvSpPr txBox="1">
            <a:spLocks noChangeArrowheads="1"/>
          </p:cNvSpPr>
          <p:nvPr/>
        </p:nvSpPr>
        <p:spPr bwMode="auto">
          <a:xfrm>
            <a:off x="304800" y="6257925"/>
            <a:ext cx="72628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dirty="0">
                <a:solidFill>
                  <a:schemeClr val="bg1"/>
                </a:solidFill>
                <a:latin typeface="Verdana" charset="0"/>
                <a:hlinkClick r:id="rId4"/>
              </a:rPr>
              <a:t>http://</a:t>
            </a:r>
            <a:r>
              <a:rPr lang="en-US" sz="1400" dirty="0" err="1">
                <a:solidFill>
                  <a:schemeClr val="bg1"/>
                </a:solidFill>
                <a:latin typeface="Verdana" charset="0"/>
                <a:hlinkClick r:id="rId4"/>
              </a:rPr>
              <a:t>commons.wikimedia.org</a:t>
            </a:r>
            <a:r>
              <a:rPr lang="en-US" sz="1400" dirty="0">
                <a:solidFill>
                  <a:schemeClr val="bg1"/>
                </a:solidFill>
                <a:latin typeface="Verdana" charset="0"/>
                <a:hlinkClick r:id="rId4"/>
              </a:rPr>
              <a:t>/wiki/File:Demeter_Pio-Clementino_Inv254.jpg</a:t>
            </a:r>
            <a:endParaRPr lang="en-US" sz="1400" dirty="0">
              <a:solidFill>
                <a:schemeClr val="bg1"/>
              </a:solidFill>
              <a:latin typeface="Verdana" charset="0"/>
            </a:endParaRPr>
          </a:p>
          <a:p>
            <a:pPr eaLnBrk="1" hangingPunct="1"/>
            <a:r>
              <a:rPr lang="en-US" sz="1400" dirty="0">
                <a:solidFill>
                  <a:schemeClr val="bg1"/>
                </a:solidFill>
                <a:latin typeface="Verdana" charset="0"/>
                <a:hlinkClick r:id="rId5"/>
              </a:rPr>
              <a:t>http://</a:t>
            </a:r>
            <a:r>
              <a:rPr lang="en-US" sz="1400" dirty="0" err="1">
                <a:solidFill>
                  <a:schemeClr val="bg1"/>
                </a:solidFill>
                <a:latin typeface="Verdana" charset="0"/>
                <a:hlinkClick r:id="rId5"/>
              </a:rPr>
              <a:t>commons.wikimedia.org</a:t>
            </a:r>
            <a:r>
              <a:rPr lang="en-US" sz="1400" dirty="0">
                <a:solidFill>
                  <a:schemeClr val="bg1"/>
                </a:solidFill>
                <a:latin typeface="Verdana" charset="0"/>
                <a:hlinkClick r:id="rId5"/>
              </a:rPr>
              <a:t>/wiki/</a:t>
            </a:r>
            <a:r>
              <a:rPr lang="en-US" sz="1400" dirty="0" err="1">
                <a:solidFill>
                  <a:schemeClr val="bg1"/>
                </a:solidFill>
                <a:latin typeface="Verdana" charset="0"/>
                <a:hlinkClick r:id="rId5"/>
              </a:rPr>
              <a:t>File:Maes_Old_Woman_Dozing.jpg</a:t>
            </a:r>
            <a:endParaRPr lang="en-US" sz="1400" dirty="0">
              <a:solidFill>
                <a:schemeClr val="bg1"/>
              </a:solidFill>
              <a:latin typeface="Verdana" charset="0"/>
            </a:endParaRPr>
          </a:p>
        </p:txBody>
      </p:sp>
      <p:pic>
        <p:nvPicPr>
          <p:cNvPr id="48132" name="Picture 5" descr="Demeter_Pio-Clementino&#10;&#10;http://commons.wikimedia.org/wiki/File:Demeter_Pio-Clementino_Inv254.jpg&#10;"/>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1838325"/>
            <a:ext cx="23622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dirty="0">
                <a:latin typeface="Verdana" charset="0"/>
                <a:ea typeface="ＭＳ Ｐゴシック" charset="0"/>
                <a:cs typeface="ＭＳ Ｐゴシック" charset="0"/>
              </a:rPr>
              <a:t>Expanding Knowledge of ICDs in the Real World</a:t>
            </a:r>
          </a:p>
        </p:txBody>
      </p:sp>
      <p:sp>
        <p:nvSpPr>
          <p:cNvPr id="50178" name="Content Placeholder 2"/>
          <p:cNvSpPr>
            <a:spLocks noGrp="1"/>
          </p:cNvSpPr>
          <p:nvPr>
            <p:ph idx="1"/>
          </p:nvPr>
        </p:nvSpPr>
        <p:spPr>
          <a:xfrm>
            <a:off x="304800" y="1981200"/>
            <a:ext cx="8610600" cy="4114800"/>
          </a:xfrm>
        </p:spPr>
        <p:txBody>
          <a:bodyPr/>
          <a:lstStyle/>
          <a:p>
            <a:pPr>
              <a:spcAft>
                <a:spcPts val="1200"/>
              </a:spcAft>
            </a:pPr>
            <a:r>
              <a:rPr lang="en-US" dirty="0">
                <a:latin typeface="Verdana" charset="0"/>
                <a:ea typeface="ＭＳ Ｐゴシック" charset="0"/>
                <a:cs typeface="ＭＳ Ｐゴシック" charset="0"/>
              </a:rPr>
              <a:t>Assessing ICD shocks: Cardiovascular Research Network (CVRN) Longitudinal Study of ICDs</a:t>
            </a:r>
          </a:p>
          <a:p>
            <a:pPr>
              <a:spcAft>
                <a:spcPts val="1200"/>
              </a:spcAft>
            </a:pPr>
            <a:r>
              <a:rPr lang="en-US" dirty="0">
                <a:latin typeface="Verdana" charset="0"/>
                <a:ea typeface="ＭＳ Ｐゴシック" charset="0"/>
                <a:cs typeface="ＭＳ Ｐゴシック" charset="0"/>
              </a:rPr>
              <a:t>Comparative effectiveness in the elderly: Outcomes of ICDs in Medicare population</a:t>
            </a:r>
          </a:p>
          <a:p>
            <a:pPr>
              <a:spcAft>
                <a:spcPts val="1200"/>
              </a:spcAft>
            </a:pPr>
            <a:r>
              <a:rPr lang="en-US" dirty="0">
                <a:latin typeface="Verdana" charset="0"/>
                <a:ea typeface="ＭＳ Ｐゴシック" charset="0"/>
                <a:cs typeface="ＭＳ Ｐゴシック" charset="0"/>
              </a:rPr>
              <a:t>Outcomes in Clinical Subgroups: Bayesian statistical methods with patient-level data from clinical trials</a:t>
            </a:r>
          </a:p>
          <a:p>
            <a:pPr>
              <a:spcAft>
                <a:spcPts val="1200"/>
              </a:spcAft>
            </a:pPr>
            <a:endParaRPr lang="en-US" dirty="0">
              <a:latin typeface="Verdana" charset="0"/>
              <a:ea typeface="ＭＳ Ｐゴシック" charset="0"/>
              <a:cs typeface="ＭＳ Ｐゴシック" charset="0"/>
            </a:endParaRPr>
          </a:p>
          <a:p>
            <a:pPr>
              <a:spcAft>
                <a:spcPts val="1200"/>
              </a:spcAft>
            </a:pPr>
            <a:endParaRPr lang="en-US" dirty="0">
              <a:latin typeface="Verdana" charset="0"/>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dirty="0">
                <a:latin typeface="Verdana" charset="0"/>
                <a:ea typeface="ＭＳ Ｐゴシック" charset="0"/>
                <a:cs typeface="ＭＳ Ｐゴシック" charset="0"/>
              </a:rPr>
              <a:t>Disclosures</a:t>
            </a:r>
          </a:p>
        </p:txBody>
      </p:sp>
      <p:sp>
        <p:nvSpPr>
          <p:cNvPr id="16386" name="Content Placeholder 2"/>
          <p:cNvSpPr>
            <a:spLocks noGrp="1"/>
          </p:cNvSpPr>
          <p:nvPr>
            <p:ph idx="1"/>
          </p:nvPr>
        </p:nvSpPr>
        <p:spPr/>
        <p:txBody>
          <a:bodyPr/>
          <a:lstStyle/>
          <a:p>
            <a:pPr>
              <a:buFontTx/>
              <a:buNone/>
            </a:pPr>
            <a:r>
              <a:rPr lang="en-US" sz="2000" i="1">
                <a:latin typeface="Verdana" charset="0"/>
                <a:ea typeface="ＭＳ Ｐゴシック" charset="0"/>
                <a:cs typeface="ＭＳ Ｐゴシック" charset="0"/>
              </a:rPr>
              <a:t>Frederick A Masoudi, MD, MSPH: Implantable Cardioverter Defibrillators for Primary Prevention</a:t>
            </a:r>
          </a:p>
          <a:p>
            <a:pPr>
              <a:buFontTx/>
              <a:buNone/>
            </a:pPr>
            <a:endParaRPr lang="en-US" sz="2000" i="1">
              <a:latin typeface="Verdana" charset="0"/>
              <a:ea typeface="ＭＳ Ｐゴシック" charset="0"/>
              <a:cs typeface="ＭＳ Ｐゴシック" charset="0"/>
            </a:endParaRPr>
          </a:p>
          <a:p>
            <a:pPr>
              <a:buFontTx/>
              <a:buNone/>
            </a:pPr>
            <a:r>
              <a:rPr lang="en-US" sz="2000" i="1">
                <a:latin typeface="Verdana" charset="0"/>
                <a:ea typeface="ＭＳ Ｐゴシック" charset="0"/>
                <a:cs typeface="ＭＳ Ｐゴシック" charset="0"/>
              </a:rPr>
              <a:t>Research Grants: AHRQ, NHLBI</a:t>
            </a:r>
          </a:p>
          <a:p>
            <a:pPr>
              <a:buFontTx/>
              <a:buNone/>
            </a:pPr>
            <a:endParaRPr lang="en-US" sz="2000" i="1">
              <a:latin typeface="Verdana" charset="0"/>
              <a:ea typeface="ＭＳ Ｐゴシック" charset="0"/>
              <a:cs typeface="ＭＳ Ｐゴシック" charset="0"/>
            </a:endParaRPr>
          </a:p>
          <a:p>
            <a:pPr>
              <a:buFontTx/>
              <a:buNone/>
            </a:pPr>
            <a:r>
              <a:rPr lang="en-US" sz="2000" i="1">
                <a:latin typeface="Verdana" charset="0"/>
                <a:ea typeface="ＭＳ Ｐゴシック" charset="0"/>
                <a:cs typeface="ＭＳ Ｐゴシック" charset="0"/>
              </a:rPr>
              <a:t>Contracts: American College of Cardiology Foundation (Senior Medical Officer, National Cardiovascular Data Registries); Oklahoma Foundation for Medical Quality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dirty="0">
                <a:latin typeface="Verdana" charset="0"/>
                <a:ea typeface="ＭＳ Ｐゴシック" charset="0"/>
                <a:cs typeface="ＭＳ Ｐゴシック" charset="0"/>
              </a:rPr>
              <a:t>Defibrillation Treats Malignant Cardiac Arrhythmias</a:t>
            </a:r>
          </a:p>
        </p:txBody>
      </p:sp>
      <p:pic>
        <p:nvPicPr>
          <p:cNvPr id="17410" name="Content Placeholder 3" descr="Electrical defibrillation is a highly effective means of terminating malignant ventricular arrhythmias like ventricular tachycardia (which is shown on the electrocardiogram) and ventricular fibrillation. Many of us are familiar with the external defibrillator (often featured in medical television shows) that is used for cardiac arrests in the hospital, and more recently with the advent of automatic external defibrillators, in the community as well. This technology was first explored in 1956, when alternating AC for transthoracic defibrillation was first used to treat ventricular fibrillation in humans. Subsequently, in 1962 direct current (DC) defibrillators were introduced into clinical practice. Studies in the early 1960s demonstrated the effectiveness of electrical cardioversion across the closed chest for cardiac arrhythmias other than ventricular fibrillation (e.g. ventricular tachycardia).&#10;"/>
          <p:cNvPicPr>
            <a:picLocks noGrp="1" noChangeAspect="1"/>
          </p:cNvPicPr>
          <p:nvPr>
            <p:ph idx="1"/>
          </p:nvPr>
        </p:nvPicPr>
        <p:blipFill>
          <a:blip r:embed="rId3">
            <a:extLst>
              <a:ext uri="{28A0092B-C50C-407E-A947-70E740481C1C}">
                <a14:useLocalDpi xmlns:a14="http://schemas.microsoft.com/office/drawing/2010/main" val="0"/>
              </a:ext>
            </a:extLst>
          </a:blip>
          <a:srcRect l="-16481" r="-16481"/>
          <a:stretch>
            <a:fillRect/>
          </a:stretch>
        </p:blipFill>
        <p:spPr>
          <a:xfrm>
            <a:off x="-304800" y="2514600"/>
            <a:ext cx="5900738" cy="3124200"/>
          </a:xfrm>
        </p:spPr>
      </p:pic>
      <p:pic>
        <p:nvPicPr>
          <p:cNvPr id="17411" name="Picture 4" descr="defibrillato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2362200"/>
            <a:ext cx="3616325"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52400" y="609600"/>
            <a:ext cx="8686800" cy="1143000"/>
          </a:xfrm>
        </p:spPr>
        <p:txBody>
          <a:bodyPr/>
          <a:lstStyle/>
          <a:p>
            <a:r>
              <a:rPr lang="en-US" sz="2800" dirty="0">
                <a:latin typeface="Verdana" charset="0"/>
                <a:ea typeface="ＭＳ Ｐゴシック" charset="0"/>
                <a:cs typeface="ＭＳ Ｐゴシック" charset="0"/>
              </a:rPr>
              <a:t>Implantable </a:t>
            </a:r>
            <a:r>
              <a:rPr lang="en-US" sz="2800" dirty="0" err="1">
                <a:latin typeface="Verdana" charset="0"/>
                <a:ea typeface="ＭＳ Ｐゴシック" charset="0"/>
                <a:cs typeface="ＭＳ Ｐゴシック" charset="0"/>
              </a:rPr>
              <a:t>Cardioverter</a:t>
            </a:r>
            <a:r>
              <a:rPr lang="en-US" sz="2800" dirty="0">
                <a:latin typeface="Verdana" charset="0"/>
                <a:ea typeface="ＭＳ Ｐゴシック" charset="0"/>
                <a:cs typeface="ＭＳ Ｐゴシック" charset="0"/>
              </a:rPr>
              <a:t> Defibrillators (ICDs) : Preventing Sudden Cardiac Death (SCD)</a:t>
            </a:r>
          </a:p>
        </p:txBody>
      </p:sp>
      <p:pic>
        <p:nvPicPr>
          <p:cNvPr id="19458" name="Picture 5" descr="ICD&#10;&#10;This talk and those that follow today focus on implantable defibrillators, or devices that are inserted into a patient and perform continuous surveillance for malignant ventricular arrhythmias and deliver therapies—usually high energy shocks—to convert the rhythm to a stable one. This chest radiograph is taken from an anonymous patient who has a modern defibrillator. In the upper right, one can see the defibrillator generator, from which emanates a wire (or “lead”) which in this case terminates in the apex of the right ventricl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928813"/>
            <a:ext cx="4191000" cy="447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76200" y="228600"/>
            <a:ext cx="8991600" cy="1143000"/>
          </a:xfrm>
        </p:spPr>
        <p:txBody>
          <a:bodyPr/>
          <a:lstStyle/>
          <a:p>
            <a:r>
              <a:rPr lang="en-US" sz="3200" dirty="0">
                <a:latin typeface="Verdana" charset="0"/>
                <a:ea typeface="ＭＳ Ｐゴシック" charset="0"/>
                <a:cs typeface="ＭＳ Ｐゴシック" charset="0"/>
              </a:rPr>
              <a:t>The ICD: </a:t>
            </a:r>
            <a:br>
              <a:rPr lang="en-US" sz="3200" dirty="0">
                <a:latin typeface="Verdana" charset="0"/>
                <a:ea typeface="ＭＳ Ｐゴシック" charset="0"/>
                <a:cs typeface="ＭＳ Ｐゴシック" charset="0"/>
              </a:rPr>
            </a:br>
            <a:r>
              <a:rPr lang="en-US" sz="3200" dirty="0">
                <a:latin typeface="Verdana" charset="0"/>
                <a:ea typeface="ＭＳ Ｐゴシック" charset="0"/>
                <a:cs typeface="ＭＳ Ｐゴシック" charset="0"/>
              </a:rPr>
              <a:t>Revolution in Preventing Sudden Cardiac Death</a:t>
            </a:r>
          </a:p>
        </p:txBody>
      </p:sp>
      <p:sp>
        <p:nvSpPr>
          <p:cNvPr id="21506" name="Content Placeholder 8"/>
          <p:cNvSpPr>
            <a:spLocks noGrp="1"/>
          </p:cNvSpPr>
          <p:nvPr>
            <p:ph sz="quarter" idx="4"/>
          </p:nvPr>
        </p:nvSpPr>
        <p:spPr>
          <a:xfrm>
            <a:off x="4114800" y="1874838"/>
            <a:ext cx="4724400" cy="4449762"/>
          </a:xfrm>
        </p:spPr>
        <p:txBody>
          <a:bodyPr/>
          <a:lstStyle/>
          <a:p>
            <a:pPr>
              <a:buFontTx/>
              <a:buNone/>
            </a:pPr>
            <a:r>
              <a:rPr lang="en-US" sz="2800" dirty="0">
                <a:latin typeface="Verdana" charset="0"/>
                <a:ea typeface="ＭＳ Ｐゴシック" charset="0"/>
                <a:cs typeface="ＭＳ Ｐゴシック" charset="0"/>
              </a:rPr>
              <a:t>   First ICD implantation: Johns Hopkins Hospital 2/4/1980</a:t>
            </a:r>
          </a:p>
          <a:p>
            <a:pPr>
              <a:buFontTx/>
              <a:buNone/>
            </a:pPr>
            <a:r>
              <a:rPr lang="en-US" sz="2800" dirty="0">
                <a:latin typeface="Verdana" charset="0"/>
                <a:ea typeface="ＭＳ Ｐゴシック" charset="0"/>
                <a:cs typeface="ＭＳ Ｐゴシック" charset="0"/>
              </a:rPr>
              <a:t>   Implantation criteria: </a:t>
            </a:r>
          </a:p>
          <a:p>
            <a:pPr lvl="1"/>
            <a:r>
              <a:rPr lang="en-US" sz="2400" dirty="0">
                <a:latin typeface="Verdana" charset="0"/>
                <a:ea typeface="ＭＳ Ｐゴシック" charset="0"/>
              </a:rPr>
              <a:t>&gt;=2 cardiac arrests</a:t>
            </a:r>
          </a:p>
          <a:p>
            <a:pPr lvl="1"/>
            <a:r>
              <a:rPr lang="en-US" sz="2400" dirty="0">
                <a:latin typeface="Verdana" charset="0"/>
                <a:ea typeface="ＭＳ Ｐゴシック" charset="0"/>
              </a:rPr>
              <a:t>Not associated with myocardial infarction</a:t>
            </a:r>
          </a:p>
          <a:p>
            <a:pPr lvl="1"/>
            <a:r>
              <a:rPr lang="en-US" sz="2400" dirty="0">
                <a:latin typeface="Verdana" charset="0"/>
                <a:ea typeface="ＭＳ Ｐゴシック" charset="0"/>
              </a:rPr>
              <a:t>Documented ventricular </a:t>
            </a:r>
            <a:r>
              <a:rPr lang="en-US" sz="2400" dirty="0" smtClean="0">
                <a:latin typeface="Verdana" charset="0"/>
                <a:ea typeface="ＭＳ Ｐゴシック" charset="0"/>
              </a:rPr>
              <a:t>fibrillation</a:t>
            </a:r>
          </a:p>
          <a:p>
            <a:pPr marL="457200" lvl="1" indent="0">
              <a:buNone/>
            </a:pPr>
            <a:r>
              <a:rPr lang="en-US" sz="1800" dirty="0" err="1">
                <a:solidFill>
                  <a:srgbClr val="FFFFFF"/>
                </a:solidFill>
                <a:latin typeface="Verdana" charset="0"/>
                <a:cs typeface="Verdana" charset="0"/>
              </a:rPr>
              <a:t>Cannom</a:t>
            </a:r>
            <a:r>
              <a:rPr lang="en-US" sz="1800" dirty="0">
                <a:solidFill>
                  <a:srgbClr val="FFFFFF"/>
                </a:solidFill>
                <a:latin typeface="Verdana" charset="0"/>
                <a:cs typeface="Verdana" charset="0"/>
              </a:rPr>
              <a:t> DS and </a:t>
            </a:r>
            <a:r>
              <a:rPr lang="en-US" sz="1800" dirty="0" err="1">
                <a:solidFill>
                  <a:srgbClr val="FFFFFF"/>
                </a:solidFill>
                <a:latin typeface="Verdana" charset="0"/>
                <a:cs typeface="Verdana" charset="0"/>
              </a:rPr>
              <a:t>Prystowsky</a:t>
            </a:r>
            <a:r>
              <a:rPr lang="en-US" sz="1800" dirty="0">
                <a:solidFill>
                  <a:srgbClr val="FFFFFF"/>
                </a:solidFill>
                <a:latin typeface="Verdana" charset="0"/>
                <a:cs typeface="Verdana" charset="0"/>
              </a:rPr>
              <a:t> E. PACE 2004;27:419-431.</a:t>
            </a:r>
          </a:p>
          <a:p>
            <a:pPr lvl="1"/>
            <a:endParaRPr lang="en-US" sz="2400" dirty="0">
              <a:latin typeface="Verdana" charset="0"/>
              <a:ea typeface="ＭＳ Ｐゴシック" charset="0"/>
            </a:endParaRPr>
          </a:p>
        </p:txBody>
      </p:sp>
      <p:pic>
        <p:nvPicPr>
          <p:cNvPr id="21508" name="Content Placeholder 6" descr="Johns hopkins hospital"/>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52400" y="2286000"/>
            <a:ext cx="4146550" cy="3109913"/>
          </a:xfrm>
        </p:spPr>
      </p:pic>
      <p:sp>
        <p:nvSpPr>
          <p:cNvPr id="21509" name="TextBox 1"/>
          <p:cNvSpPr txBox="1">
            <a:spLocks noChangeArrowheads="1"/>
          </p:cNvSpPr>
          <p:nvPr/>
        </p:nvSpPr>
        <p:spPr bwMode="auto">
          <a:xfrm>
            <a:off x="1981200" y="5486400"/>
            <a:ext cx="23082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200">
                <a:solidFill>
                  <a:schemeClr val="bg1"/>
                </a:solidFill>
                <a:latin typeface="Verdana" charset="0"/>
              </a:rPr>
              <a:t>The Johns Hopkins Hospital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dirty="0">
                <a:latin typeface="Verdana" charset="0"/>
                <a:ea typeface="ＭＳ Ｐゴシック" charset="0"/>
                <a:cs typeface="ＭＳ Ｐゴシック" charset="0"/>
              </a:rPr>
              <a:t>ICDs for Secondary SCD Prevention</a:t>
            </a:r>
          </a:p>
        </p:txBody>
      </p:sp>
      <p:grpSp>
        <p:nvGrpSpPr>
          <p:cNvPr id="3" name="Group 2" descr="The efficacy of ICDs was established relatively early for the highest risk patients—namely those who had already sustained a cardiac arrest from which they had been successfully resuscitated. The evidence base for such “secondary prevention” defibrillators included a number of observational studies and randomized controlled trials, like the Antiarrhythmics versus Implantable Defibrillators (AVID) trial, published in 1997, which found a substantial survival benefit (17.5% absolute survival benefit) from ICDs compared with antiarrhythmic drugs over three years of follow up in patients resuscitated from near-fatal ventricular arrhythmia events. &#10;"/>
          <p:cNvGrpSpPr/>
          <p:nvPr/>
        </p:nvGrpSpPr>
        <p:grpSpPr>
          <a:xfrm>
            <a:off x="990600" y="1524000"/>
            <a:ext cx="7239000" cy="4725988"/>
            <a:chOff x="990600" y="1524000"/>
            <a:chExt cx="7239000" cy="4725988"/>
          </a:xfrm>
        </p:grpSpPr>
        <p:pic>
          <p:nvPicPr>
            <p:cNvPr id="23554" name="Picture 6" descr="AVID Headline.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524000"/>
              <a:ext cx="7239000" cy="170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7" descr="AVID Diagram.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276600"/>
              <a:ext cx="3924300" cy="297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extBox 1"/>
          <p:cNvSpPr txBox="1"/>
          <p:nvPr/>
        </p:nvSpPr>
        <p:spPr>
          <a:xfrm>
            <a:off x="4111625" y="6477000"/>
            <a:ext cx="5108575" cy="307975"/>
          </a:xfrm>
          <a:prstGeom prst="rect">
            <a:avLst/>
          </a:prstGeom>
          <a:noFill/>
        </p:spPr>
        <p:txBody>
          <a:bodyPr wrap="none">
            <a:spAutoFit/>
          </a:bodyPr>
          <a:lstStyle/>
          <a:p>
            <a:pPr>
              <a:defRPr/>
            </a:pPr>
            <a:r>
              <a:rPr lang="en-US" sz="1400" dirty="0">
                <a:solidFill>
                  <a:schemeClr val="bg1"/>
                </a:solidFill>
                <a:latin typeface="+mn-lt"/>
              </a:rPr>
              <a:t>AVID Investigators. </a:t>
            </a:r>
            <a:r>
              <a:rPr lang="cs-CZ" sz="1400" dirty="0">
                <a:solidFill>
                  <a:schemeClr val="bg1"/>
                </a:solidFill>
                <a:latin typeface="+mn-lt"/>
              </a:rPr>
              <a:t>N </a:t>
            </a:r>
            <a:r>
              <a:rPr lang="cs-CZ" sz="1400" dirty="0" err="1">
                <a:solidFill>
                  <a:schemeClr val="bg1"/>
                </a:solidFill>
                <a:latin typeface="+mn-lt"/>
              </a:rPr>
              <a:t>Engl</a:t>
            </a:r>
            <a:r>
              <a:rPr lang="cs-CZ" sz="1400" dirty="0">
                <a:solidFill>
                  <a:schemeClr val="bg1"/>
                </a:solidFill>
                <a:latin typeface="+mn-lt"/>
              </a:rPr>
              <a:t> J Med 1997;337: 1576-83.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6"/>
          <p:cNvSpPr>
            <a:spLocks noGrp="1"/>
          </p:cNvSpPr>
          <p:nvPr>
            <p:ph type="title"/>
          </p:nvPr>
        </p:nvSpPr>
        <p:spPr/>
        <p:txBody>
          <a:bodyPr/>
          <a:lstStyle/>
          <a:p>
            <a:r>
              <a:rPr lang="en-US" dirty="0">
                <a:latin typeface="Verdana" charset="0"/>
                <a:ea typeface="ＭＳ Ｐゴシック" charset="0"/>
                <a:cs typeface="ＭＳ Ｐゴシック" charset="0"/>
              </a:rPr>
              <a:t>ICDs for Primary Prevention: Dual Evolution</a:t>
            </a:r>
          </a:p>
        </p:txBody>
      </p:sp>
      <p:grpSp>
        <p:nvGrpSpPr>
          <p:cNvPr id="2" name="Group 1" descr="More recently, ICDs have been considered as possible therapeutic interventions for patients at high risk for SCD but who have not experienced near-fatal arrhythmias. Such “primary prevention” ICDs have become a therapeutic consideration in a growing number of patients for two reasons: 1) the marked evolution of ICD technology and 2) the results of several randomized clinical trials (RCTs) of primary prevention ICD therapy.&#10;"/>
          <p:cNvGrpSpPr/>
          <p:nvPr/>
        </p:nvGrpSpPr>
        <p:grpSpPr>
          <a:xfrm>
            <a:off x="228600" y="1905000"/>
            <a:ext cx="8662988" cy="4876800"/>
            <a:chOff x="228600" y="1905000"/>
            <a:chExt cx="8662988" cy="4876800"/>
          </a:xfrm>
        </p:grpSpPr>
        <p:pic>
          <p:nvPicPr>
            <p:cNvPr id="25601" name="Picture 10" descr="survival curve.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55750" y="4953000"/>
              <a:ext cx="2711450" cy="1828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5602" name="Picture 8" descr="ICD.jpg"/>
            <p:cNvPicPr>
              <a:picLocks noChangeAspect="1"/>
            </p:cNvPicPr>
            <p:nvPr/>
          </p:nvPicPr>
          <p:blipFill>
            <a:blip r:embed="rId4">
              <a:extLst>
                <a:ext uri="{28A0092B-C50C-407E-A947-70E740481C1C}">
                  <a14:useLocalDpi xmlns:a14="http://schemas.microsoft.com/office/drawing/2010/main" val="0"/>
                </a:ext>
              </a:extLst>
            </a:blip>
            <a:srcRect l="11250" r="16875"/>
            <a:stretch>
              <a:fillRect/>
            </a:stretch>
          </p:blipFill>
          <p:spPr bwMode="auto">
            <a:xfrm>
              <a:off x="1381125" y="1905000"/>
              <a:ext cx="1971675" cy="20574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0" name="Isosceles Triangle 9"/>
            <p:cNvSpPr/>
            <p:nvPr/>
          </p:nvSpPr>
          <p:spPr>
            <a:xfrm rot="16200000">
              <a:off x="3238499" y="114302"/>
              <a:ext cx="2667002" cy="8534398"/>
            </a:xfrm>
            <a:prstGeom prst="triangle">
              <a:avLst>
                <a:gd name="adj" fmla="val 49402"/>
              </a:avLst>
            </a:prstGeom>
            <a:solidFill>
              <a:srgbClr val="FFFF00"/>
            </a:solidFill>
            <a:effectLst>
              <a:glow rad="101600">
                <a:schemeClr val="accent3">
                  <a:alpha val="75000"/>
                </a:schemeClr>
              </a:glow>
              <a:outerShdw blurRad="40000" dist="23000" dir="5400000" rotWithShape="0">
                <a:srgbClr val="000000">
                  <a:alpha val="35000"/>
                </a:srgbClr>
              </a:outerShdw>
              <a:softEdge rad="12700"/>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607" name="TextBox 12"/>
            <p:cNvSpPr txBox="1">
              <a:spLocks noChangeArrowheads="1"/>
            </p:cNvSpPr>
            <p:nvPr/>
          </p:nvSpPr>
          <p:spPr bwMode="auto">
            <a:xfrm>
              <a:off x="228600" y="5943600"/>
              <a:ext cx="966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solidFill>
                    <a:srgbClr val="FFFFFF"/>
                  </a:solidFill>
                  <a:latin typeface="Verdana" charset="0"/>
                  <a:cs typeface="Verdana" charset="0"/>
                </a:rPr>
                <a:t>1996</a:t>
              </a:r>
            </a:p>
          </p:txBody>
        </p:sp>
        <p:sp>
          <p:nvSpPr>
            <p:cNvPr id="25608" name="TextBox 13"/>
            <p:cNvSpPr txBox="1">
              <a:spLocks noChangeArrowheads="1"/>
            </p:cNvSpPr>
            <p:nvPr/>
          </p:nvSpPr>
          <p:spPr bwMode="auto">
            <a:xfrm>
              <a:off x="7924800" y="6096000"/>
              <a:ext cx="966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solidFill>
                    <a:srgbClr val="FFFFFF"/>
                  </a:solidFill>
                  <a:latin typeface="Verdana" charset="0"/>
                  <a:cs typeface="Verdana" charset="0"/>
                </a:rPr>
                <a:t>2010</a:t>
              </a:r>
            </a:p>
          </p:txBody>
        </p:sp>
      </p:grpSp>
      <p:sp>
        <p:nvSpPr>
          <p:cNvPr id="25609" name="TextBox 14"/>
          <p:cNvSpPr txBox="1">
            <a:spLocks noChangeArrowheads="1"/>
          </p:cNvSpPr>
          <p:nvPr/>
        </p:nvSpPr>
        <p:spPr bwMode="auto">
          <a:xfrm>
            <a:off x="2133600" y="4114800"/>
            <a:ext cx="6405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atin typeface="Verdana" charset="0"/>
                <a:cs typeface="Verdana" charset="0"/>
              </a:rPr>
              <a:t>Eligible Population for 1</a:t>
            </a:r>
            <a:r>
              <a:rPr lang="en-US" baseline="30000">
                <a:latin typeface="Verdana" charset="0"/>
                <a:cs typeface="Verdana" charset="0"/>
              </a:rPr>
              <a:t>o</a:t>
            </a:r>
            <a:r>
              <a:rPr lang="en-US">
                <a:latin typeface="Verdana" charset="0"/>
                <a:cs typeface="Verdana" charset="0"/>
              </a:rPr>
              <a:t> Prevention ICD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685800" y="381000"/>
            <a:ext cx="7772400" cy="1143000"/>
          </a:xfrm>
        </p:spPr>
        <p:txBody>
          <a:bodyPr/>
          <a:lstStyle/>
          <a:p>
            <a:r>
              <a:rPr lang="en-US" dirty="0">
                <a:latin typeface="Verdana" charset="0"/>
                <a:ea typeface="ＭＳ Ｐゴシック" charset="0"/>
                <a:cs typeface="ＭＳ Ｐゴシック" charset="0"/>
              </a:rPr>
              <a:t>ICDs: Rapidly Evolving Technology</a:t>
            </a:r>
          </a:p>
        </p:txBody>
      </p:sp>
      <p:pic>
        <p:nvPicPr>
          <p:cNvPr id="27650" name="Content Placeholder 5" descr="Edison_and_phonograph"/>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774700" y="1930400"/>
            <a:ext cx="3263900" cy="4114800"/>
          </a:xfrm>
        </p:spPr>
      </p:pic>
      <p:sp>
        <p:nvSpPr>
          <p:cNvPr id="27651" name="TextBox 7"/>
          <p:cNvSpPr txBox="1">
            <a:spLocks noChangeArrowheads="1"/>
          </p:cNvSpPr>
          <p:nvPr/>
        </p:nvSpPr>
        <p:spPr bwMode="auto">
          <a:xfrm>
            <a:off x="381000" y="6248400"/>
            <a:ext cx="7045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dirty="0">
                <a:solidFill>
                  <a:schemeClr val="bg1"/>
                </a:solidFill>
                <a:latin typeface="Verdana" charset="0"/>
                <a:hlinkClick r:id="rId4"/>
              </a:rPr>
              <a:t>http://commons.wikimedia.org/wiki/File:Edison_and_phonograph_edit2.jpg</a:t>
            </a:r>
            <a:endParaRPr lang="en-US" sz="1400" dirty="0">
              <a:solidFill>
                <a:schemeClr val="bg1"/>
              </a:solidFill>
              <a:latin typeface="Verdana" charset="0"/>
            </a:endParaRPr>
          </a:p>
          <a:p>
            <a:pPr eaLnBrk="1" hangingPunct="1"/>
            <a:r>
              <a:rPr lang="en-US" sz="1400" dirty="0">
                <a:solidFill>
                  <a:schemeClr val="bg1"/>
                </a:solidFill>
                <a:latin typeface="Verdana" charset="0"/>
                <a:hlinkClick r:id="rId5"/>
              </a:rPr>
              <a:t>http://</a:t>
            </a:r>
            <a:r>
              <a:rPr lang="en-US" sz="1400" dirty="0" err="1">
                <a:solidFill>
                  <a:schemeClr val="bg1"/>
                </a:solidFill>
                <a:latin typeface="Verdana" charset="0"/>
                <a:hlinkClick r:id="rId5"/>
              </a:rPr>
              <a:t>commons.wikimedia.org</a:t>
            </a:r>
            <a:r>
              <a:rPr lang="en-US" sz="1400" dirty="0">
                <a:solidFill>
                  <a:schemeClr val="bg1"/>
                </a:solidFill>
                <a:latin typeface="Verdana" charset="0"/>
                <a:hlinkClick r:id="rId5"/>
              </a:rPr>
              <a:t>/wiki/</a:t>
            </a:r>
            <a:r>
              <a:rPr lang="en-US" sz="1400" dirty="0" err="1">
                <a:solidFill>
                  <a:schemeClr val="bg1"/>
                </a:solidFill>
                <a:latin typeface="Verdana" charset="0"/>
                <a:hlinkClick r:id="rId5"/>
              </a:rPr>
              <a:t>File:Ipod-icon.svg</a:t>
            </a:r>
            <a:endParaRPr lang="en-US" sz="1400" dirty="0">
              <a:solidFill>
                <a:schemeClr val="bg1"/>
              </a:solidFill>
              <a:latin typeface="Verdana" charset="0"/>
            </a:endParaRPr>
          </a:p>
        </p:txBody>
      </p:sp>
      <p:grpSp>
        <p:nvGrpSpPr>
          <p:cNvPr id="2" name="Group 9" descr="iPod"/>
          <p:cNvGrpSpPr>
            <a:grpSpLocks/>
          </p:cNvGrpSpPr>
          <p:nvPr/>
        </p:nvGrpSpPr>
        <p:grpSpPr bwMode="auto">
          <a:xfrm>
            <a:off x="4191000" y="2065338"/>
            <a:ext cx="4373563" cy="3810000"/>
            <a:chOff x="4191000" y="2065868"/>
            <a:chExt cx="4373218" cy="3810000"/>
          </a:xfrm>
        </p:grpSpPr>
        <p:pic>
          <p:nvPicPr>
            <p:cNvPr id="27653" name="Picture 6" descr="430px-Ipod-icon.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715000" y="2065868"/>
              <a:ext cx="2849218"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Arrow 8"/>
            <p:cNvSpPr/>
            <p:nvPr/>
          </p:nvSpPr>
          <p:spPr>
            <a:xfrm>
              <a:off x="4191000" y="3658130"/>
              <a:ext cx="1371492" cy="609600"/>
            </a:xfrm>
            <a:prstGeom prst="rightArrow">
              <a:avLst/>
            </a:prstGeom>
            <a:solidFill>
              <a:srgbClr val="FF0000"/>
            </a:solidFill>
            <a:ln>
              <a:solidFill>
                <a:srgbClr val="FFFF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dirty="0">
                <a:latin typeface="Verdana" charset="0"/>
                <a:ea typeface="ＭＳ Ｐゴシック" charset="0"/>
                <a:cs typeface="ＭＳ Ｐゴシック" charset="0"/>
              </a:rPr>
              <a:t>MADIT I: ICDs Prevent Death in Ischemic LVSD</a:t>
            </a:r>
          </a:p>
        </p:txBody>
      </p:sp>
      <p:pic>
        <p:nvPicPr>
          <p:cNvPr id="29698" name="Picture 5"/>
          <p:cNvPicPr>
            <a:picLocks noChangeAspect="1"/>
          </p:cNvPicPr>
          <p:nvPr/>
        </p:nvPicPr>
        <p:blipFill>
          <a:blip r:embed="rId3">
            <a:extLst>
              <a:ext uri="{28A0092B-C50C-407E-A947-70E740481C1C}">
                <a14:useLocalDpi xmlns:a14="http://schemas.microsoft.com/office/drawing/2010/main" val="0"/>
              </a:ext>
            </a:extLst>
          </a:blip>
          <a:srcRect l="340" r="340"/>
          <a:stretch>
            <a:fillRect/>
          </a:stretch>
        </p:blipFill>
        <p:spPr bwMode="auto">
          <a:xfrm>
            <a:off x="715963" y="1752600"/>
            <a:ext cx="7735887" cy="399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4" descr="NEJM log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73238" y="1819275"/>
            <a:ext cx="55753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276600" y="6411913"/>
            <a:ext cx="5791200" cy="307975"/>
          </a:xfrm>
          <a:prstGeom prst="rect">
            <a:avLst/>
          </a:prstGeom>
          <a:noFill/>
        </p:spPr>
        <p:txBody>
          <a:bodyPr>
            <a:spAutoFit/>
          </a:bodyPr>
          <a:lstStyle/>
          <a:p>
            <a:pPr>
              <a:defRPr/>
            </a:pPr>
            <a:r>
              <a:rPr lang="en-US" sz="1400" dirty="0">
                <a:solidFill>
                  <a:schemeClr val="bg1"/>
                </a:solidFill>
                <a:latin typeface="+mj-lt"/>
                <a:ea typeface="+mn-ea"/>
                <a:cs typeface="+mn-cs"/>
              </a:rPr>
              <a:t>Moss AJ et al. N </a:t>
            </a:r>
            <a:r>
              <a:rPr lang="en-US" sz="1400" dirty="0" err="1">
                <a:solidFill>
                  <a:schemeClr val="bg1"/>
                </a:solidFill>
                <a:latin typeface="+mj-lt"/>
                <a:ea typeface="+mn-ea"/>
                <a:cs typeface="+mn-cs"/>
              </a:rPr>
              <a:t>Engl</a:t>
            </a:r>
            <a:r>
              <a:rPr lang="en-US" sz="1400" dirty="0">
                <a:solidFill>
                  <a:schemeClr val="bg1"/>
                </a:solidFill>
                <a:latin typeface="+mj-lt"/>
                <a:ea typeface="+mn-ea"/>
                <a:cs typeface="+mn-cs"/>
              </a:rPr>
              <a:t> J Med 1996;335:1933-40.</a:t>
            </a:r>
          </a:p>
        </p:txBody>
      </p:sp>
      <p:sp>
        <p:nvSpPr>
          <p:cNvPr id="2" name="Vertical Text Placeholder 1"/>
          <p:cNvSpPr>
            <a:spLocks noGrp="1"/>
          </p:cNvSpPr>
          <p:nvPr>
            <p:ph type="body" orient="vert" idx="1"/>
          </p:nvPr>
        </p:nvSpPr>
        <p:spPr>
          <a:xfrm>
            <a:off x="762000" y="2895600"/>
            <a:ext cx="7620000" cy="2819400"/>
          </a:xfrm>
          <a:solidFill>
            <a:srgbClr val="FFFFFF"/>
          </a:solidFill>
        </p:spPr>
        <p:txBody>
          <a:bodyPr vert="horz">
            <a:normAutofit fontScale="47500" lnSpcReduction="20000"/>
          </a:bodyPr>
          <a:lstStyle/>
          <a:p>
            <a:pPr marL="0" indent="0">
              <a:buNone/>
              <a:defRPr/>
            </a:pPr>
            <a:r>
              <a:rPr lang="en-US" sz="3200" dirty="0">
                <a:solidFill>
                  <a:srgbClr val="000000"/>
                </a:solidFill>
              </a:rPr>
              <a:t>Enrollment criteria:</a:t>
            </a:r>
          </a:p>
          <a:p>
            <a:pPr>
              <a:buFont typeface="Arial"/>
              <a:buChar char="•"/>
              <a:defRPr/>
            </a:pPr>
            <a:r>
              <a:rPr lang="en-US" sz="3200" dirty="0">
                <a:solidFill>
                  <a:srgbClr val="000000"/>
                </a:solidFill>
              </a:rPr>
              <a:t>NYHA functional class I-III</a:t>
            </a:r>
          </a:p>
          <a:p>
            <a:pPr>
              <a:buFont typeface="Arial"/>
              <a:buChar char="•"/>
              <a:defRPr/>
            </a:pPr>
            <a:r>
              <a:rPr lang="en-US" sz="3200" dirty="0">
                <a:solidFill>
                  <a:srgbClr val="000000"/>
                </a:solidFill>
              </a:rPr>
              <a:t>Prior myocardial infarction</a:t>
            </a:r>
          </a:p>
          <a:p>
            <a:pPr>
              <a:buFont typeface="Arial"/>
              <a:buChar char="•"/>
              <a:defRPr/>
            </a:pPr>
            <a:r>
              <a:rPr lang="en-US" sz="3200" dirty="0">
                <a:solidFill>
                  <a:srgbClr val="000000"/>
                </a:solidFill>
              </a:rPr>
              <a:t>LVEF </a:t>
            </a:r>
            <a:r>
              <a:rPr lang="en-US" sz="3200" u="sng" dirty="0">
                <a:solidFill>
                  <a:srgbClr val="000000"/>
                </a:solidFill>
              </a:rPr>
              <a:t>&lt;</a:t>
            </a:r>
            <a:r>
              <a:rPr lang="en-US" sz="3200" dirty="0">
                <a:solidFill>
                  <a:srgbClr val="000000"/>
                </a:solidFill>
              </a:rPr>
              <a:t>0.35</a:t>
            </a:r>
          </a:p>
          <a:p>
            <a:pPr>
              <a:buFont typeface="Arial"/>
              <a:buChar char="•"/>
              <a:defRPr/>
            </a:pPr>
            <a:r>
              <a:rPr lang="en-US" sz="3200" dirty="0">
                <a:solidFill>
                  <a:srgbClr val="000000"/>
                </a:solidFill>
              </a:rPr>
              <a:t>Documented asymptomatic non-sustained VT</a:t>
            </a:r>
          </a:p>
          <a:p>
            <a:pPr>
              <a:buFont typeface="Arial"/>
              <a:buChar char="•"/>
              <a:defRPr/>
            </a:pPr>
            <a:r>
              <a:rPr lang="en-US" sz="3200" dirty="0">
                <a:solidFill>
                  <a:srgbClr val="000000"/>
                </a:solidFill>
              </a:rPr>
              <a:t>Inducible, non-suppressible ventricular tachyarrhythmia on EP study (on procainamide)</a:t>
            </a:r>
          </a:p>
          <a:p>
            <a:pPr>
              <a:defRPr/>
            </a:pPr>
            <a:endParaRPr lang="en-US" sz="3200" dirty="0">
              <a:solidFill>
                <a:srgbClr val="000000"/>
              </a:solidFill>
            </a:endParaRPr>
          </a:p>
          <a:p>
            <a:pPr marL="0" indent="0">
              <a:buNone/>
              <a:defRPr/>
            </a:pPr>
            <a:r>
              <a:rPr lang="en-US" sz="3200" dirty="0">
                <a:solidFill>
                  <a:srgbClr val="000000"/>
                </a:solidFill>
              </a:rPr>
              <a:t>Results:</a:t>
            </a:r>
          </a:p>
          <a:p>
            <a:pPr>
              <a:buFont typeface="Arial"/>
              <a:buChar char="•"/>
              <a:defRPr/>
            </a:pPr>
            <a:r>
              <a:rPr lang="en-US" sz="3200" dirty="0">
                <a:solidFill>
                  <a:srgbClr val="000000"/>
                </a:solidFill>
              </a:rPr>
              <a:t>54% relative reduction (23% absolute reduction) in the risk of death from all causes. </a:t>
            </a:r>
          </a:p>
          <a:p>
            <a:pPr marL="0" indent="0">
              <a:buNone/>
            </a:pPr>
            <a:endParaRPr lang="en-US" dirty="0">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800" dirty="0" smtClean="0">
            <a:solidFill>
              <a:schemeClr val="bg1"/>
            </a:solidFill>
            <a:latin typeface="Verdana"/>
          </a:defRPr>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7277</TotalTime>
  <Words>1240</Words>
  <Application>Microsoft Office PowerPoint</Application>
  <PresentationFormat>On-screen Show (4:3)</PresentationFormat>
  <Paragraphs>171</Paragraphs>
  <Slides>19</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Default Design</vt:lpstr>
      <vt:lpstr>Microsoft Excel 97-2003 Worksheet</vt:lpstr>
      <vt:lpstr>Implantable Cardioverter Defibrillators to Prevent Sudden Cardiac Death:  Background</vt:lpstr>
      <vt:lpstr>Disclosures</vt:lpstr>
      <vt:lpstr>Defibrillation Treats Malignant Cardiac Arrhythmias</vt:lpstr>
      <vt:lpstr>Implantable Cardioverter Defibrillators (ICDs) : Preventing Sudden Cardiac Death (SCD)</vt:lpstr>
      <vt:lpstr>The ICD:  Revolution in Preventing Sudden Cardiac Death</vt:lpstr>
      <vt:lpstr>ICDs for Secondary SCD Prevention</vt:lpstr>
      <vt:lpstr>ICDs for Primary Prevention: Dual Evolution</vt:lpstr>
      <vt:lpstr>ICDs: Rapidly Evolving Technology</vt:lpstr>
      <vt:lpstr>MADIT I: ICDs Prevent Death in Ischemic LVSD</vt:lpstr>
      <vt:lpstr>More Studies, More Success</vt:lpstr>
      <vt:lpstr>Primary Prevention ICDs: Cost-Effective </vt:lpstr>
      <vt:lpstr>ACC/AHA Guideline Recommendations for Primary Prevention ICD Therapy</vt:lpstr>
      <vt:lpstr>Current Indications for ICDs</vt:lpstr>
      <vt:lpstr>CMS Coverage for ICDs  Expands in Response to RCTs</vt:lpstr>
      <vt:lpstr>Theory and Practice</vt:lpstr>
      <vt:lpstr>Clinical Trials to the Real World Big “Voltage Loss”</vt:lpstr>
      <vt:lpstr>Theory and Practice Collide</vt:lpstr>
      <vt:lpstr>Where are We Now?</vt:lpstr>
      <vt:lpstr>Expanding Knowledge of ICDs in the Real World</vt:lpstr>
    </vt:vector>
  </TitlesOfParts>
  <Company>UCHSC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A. Masoudi, MD, MSPH</dc:creator>
  <cp:lastModifiedBy>Emily Moser</cp:lastModifiedBy>
  <cp:revision>114</cp:revision>
  <dcterms:created xsi:type="dcterms:W3CDTF">2010-01-29T10:59:45Z</dcterms:created>
  <dcterms:modified xsi:type="dcterms:W3CDTF">2014-01-06T17:29:51Z</dcterms:modified>
</cp:coreProperties>
</file>