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bin" ContentType="application/vnd.openxmlformats-officedocument.oleObject"/>
  <Override PartName="/ppt/notesSlides/notesSlide9.xml" ContentType="application/vnd.openxmlformats-officedocument.presentationml.notesSlide+xml"/>
  <Override PartName="/ppt/embeddings/oleObject2.bin" ContentType="application/vnd.openxmlformats-officedocument.oleObject"/>
  <Override PartName="/ppt/notesSlides/notesSlide10.xml" ContentType="application/vnd.openxmlformats-officedocument.presentationml.notesSlide+xml"/>
  <Override PartName="/ppt/embeddings/oleObject3.bin" ContentType="application/vnd.openxmlformats-officedocument.oleObject"/>
  <Override PartName="/ppt/notesSlides/notesSlide11.xml" ContentType="application/vnd.openxmlformats-officedocument.presentationml.notesSlide+xml"/>
  <Override PartName="/ppt/embeddings/oleObject4.bin" ContentType="application/vnd.openxmlformats-officedocument.oleObject"/>
  <Override PartName="/ppt/notesSlides/notesSlide12.xml" ContentType="application/vnd.openxmlformats-officedocument.presentationml.notesSlide+xml"/>
  <Override PartName="/ppt/embeddings/oleObject5.bin" ContentType="application/vnd.openxmlformats-officedocument.oleObject"/>
  <Override PartName="/ppt/notesSlides/notesSlide13.xml" ContentType="application/vnd.openxmlformats-officedocument.presentationml.notesSlide+xml"/>
  <Override PartName="/ppt/embeddings/oleObject6.bin" ContentType="application/vnd.openxmlformats-officedocument.oleObject"/>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7.bin" ContentType="application/vnd.openxmlformats-officedocument.oleObject"/>
  <Override PartName="/ppt/notesSlides/notesSlide16.xml" ContentType="application/vnd.openxmlformats-officedocument.presentationml.notesSlide+xml"/>
  <Override PartName="/ppt/embeddings/oleObject8.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68" r:id="rId2"/>
    <p:sldId id="271" r:id="rId3"/>
    <p:sldId id="263" r:id="rId4"/>
    <p:sldId id="270" r:id="rId5"/>
    <p:sldId id="272" r:id="rId6"/>
    <p:sldId id="269" r:id="rId7"/>
    <p:sldId id="273" r:id="rId8"/>
    <p:sldId id="274" r:id="rId9"/>
    <p:sldId id="277" r:id="rId10"/>
    <p:sldId id="275" r:id="rId11"/>
    <p:sldId id="290" r:id="rId12"/>
    <p:sldId id="279" r:id="rId13"/>
    <p:sldId id="280" r:id="rId14"/>
    <p:sldId id="281" r:id="rId15"/>
    <p:sldId id="283" r:id="rId16"/>
    <p:sldId id="285" r:id="rId17"/>
    <p:sldId id="286" r:id="rId18"/>
    <p:sldId id="258" r:id="rId1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76" d="100"/>
          <a:sy n="76" d="100"/>
        </p:scale>
        <p:origin x="-1688" y="-1272"/>
      </p:cViewPr>
      <p:guideLst>
        <p:guide orient="horz" pos="2160"/>
        <p:guide pos="2880"/>
      </p:guideLst>
    </p:cSldViewPr>
  </p:slideViewPr>
  <p:outlineViewPr>
    <p:cViewPr>
      <p:scale>
        <a:sx n="33" d="100"/>
        <a:sy n="33" d="100"/>
      </p:scale>
      <p:origin x="0" y="4768"/>
    </p:cViewPr>
  </p:outlineViewPr>
  <p:notesTextViewPr>
    <p:cViewPr>
      <p:scale>
        <a:sx n="100" d="100"/>
        <a:sy n="100" d="100"/>
      </p:scale>
      <p:origin x="0" y="0"/>
    </p:cViewPr>
  </p:notesTextViewPr>
  <p:sorterViewPr>
    <p:cViewPr>
      <p:scale>
        <a:sx n="100" d="100"/>
        <a:sy n="100" d="100"/>
      </p:scale>
      <p:origin x="0" y="2676"/>
    </p:cViewPr>
  </p:sorterViewPr>
  <p:notesViewPr>
    <p:cSldViewPr>
      <p:cViewPr>
        <p:scale>
          <a:sx n="100" d="100"/>
          <a:sy n="100" d="100"/>
        </p:scale>
        <p:origin x="-3240" y="-8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t" anchorCtr="0" compatLnSpc="1">
            <a:prstTxWarp prst="textNoShape">
              <a:avLst/>
            </a:prstTxWarp>
          </a:bodyPr>
          <a:lstStyle>
            <a:lvl1pPr defTabSz="900113">
              <a:defRPr sz="1200">
                <a:ea typeface="+mn-ea"/>
                <a:cs typeface="Arial" charset="0"/>
              </a:defRPr>
            </a:lvl1pPr>
          </a:lstStyle>
          <a:p>
            <a:pPr>
              <a:defRPr/>
            </a:pPr>
            <a:endParaRPr lang="en-US"/>
          </a:p>
        </p:txBody>
      </p:sp>
      <p:sp>
        <p:nvSpPr>
          <p:cNvPr id="15363" name="Rectangle 3"/>
          <p:cNvSpPr>
            <a:spLocks noGrp="1" noChangeArrowheads="1"/>
          </p:cNvSpPr>
          <p:nvPr>
            <p:ph type="dt" sz="quarter"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t" anchorCtr="0" compatLnSpc="1">
            <a:prstTxWarp prst="textNoShape">
              <a:avLst/>
            </a:prstTxWarp>
          </a:bodyPr>
          <a:lstStyle>
            <a:lvl1pPr algn="r" defTabSz="900113">
              <a:defRPr sz="1200">
                <a:ea typeface="+mn-ea"/>
                <a:cs typeface="Arial" charset="0"/>
              </a:defRPr>
            </a:lvl1pPr>
          </a:lstStyle>
          <a:p>
            <a:pPr>
              <a:defRPr/>
            </a:pPr>
            <a:endParaRPr lang="en-US"/>
          </a:p>
        </p:txBody>
      </p:sp>
      <p:sp>
        <p:nvSpPr>
          <p:cNvPr id="15364" name="Rectangle 4"/>
          <p:cNvSpPr>
            <a:spLocks noGrp="1" noChangeArrowheads="1"/>
          </p:cNvSpPr>
          <p:nvPr>
            <p:ph type="ftr" sz="quarter" idx="2"/>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b" anchorCtr="0" compatLnSpc="1">
            <a:prstTxWarp prst="textNoShape">
              <a:avLst/>
            </a:prstTxWarp>
          </a:bodyPr>
          <a:lstStyle>
            <a:lvl1pPr defTabSz="900113">
              <a:defRPr sz="1200">
                <a:ea typeface="+mn-ea"/>
                <a:cs typeface="Arial" charset="0"/>
              </a:defRPr>
            </a:lvl1pPr>
          </a:lstStyle>
          <a:p>
            <a:pPr>
              <a:defRPr/>
            </a:pPr>
            <a:endParaRPr lang="en-US"/>
          </a:p>
        </p:txBody>
      </p:sp>
      <p:sp>
        <p:nvSpPr>
          <p:cNvPr id="15365" name="Rectangle 5"/>
          <p:cNvSpPr>
            <a:spLocks noGrp="1" noChangeArrowheads="1"/>
          </p:cNvSpPr>
          <p:nvPr>
            <p:ph type="sldNum" sz="quarter" idx="3"/>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b" anchorCtr="0" compatLnSpc="1">
            <a:prstTxWarp prst="textNoShape">
              <a:avLst/>
            </a:prstTxWarp>
          </a:bodyPr>
          <a:lstStyle>
            <a:lvl1pPr algn="r" defTabSz="900113">
              <a:defRPr sz="1200" smtClean="0">
                <a:cs typeface="Arial" charset="0"/>
              </a:defRPr>
            </a:lvl1pPr>
          </a:lstStyle>
          <a:p>
            <a:pPr>
              <a:defRPr/>
            </a:pPr>
            <a:fld id="{6DF74CDA-D3A3-5F41-896F-C7377964A962}" type="slidenum">
              <a:rPr lang="en-US"/>
              <a:pPr>
                <a:defRPr/>
              </a:pPr>
              <a:t>‹#›</a:t>
            </a:fld>
            <a:endParaRPr lang="en-US"/>
          </a:p>
        </p:txBody>
      </p:sp>
    </p:spTree>
    <p:extLst>
      <p:ext uri="{BB962C8B-B14F-4D97-AF65-F5344CB8AC3E}">
        <p14:creationId xmlns:p14="http://schemas.microsoft.com/office/powerpoint/2010/main" val="15029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t" anchorCtr="0" compatLnSpc="1">
            <a:prstTxWarp prst="textNoShape">
              <a:avLst/>
            </a:prstTxWarp>
          </a:bodyPr>
          <a:lstStyle>
            <a:lvl1pPr defTabSz="900113">
              <a:defRPr sz="1200">
                <a:ea typeface="+mn-ea"/>
                <a:cs typeface="Arial"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t" anchorCtr="0" compatLnSpc="1">
            <a:prstTxWarp prst="textNoShape">
              <a:avLst/>
            </a:prstTxWarp>
          </a:bodyPr>
          <a:lstStyle>
            <a:lvl1pPr algn="r" defTabSz="900113">
              <a:defRPr sz="1200">
                <a:ea typeface="+mn-ea"/>
                <a:cs typeface="Arial" charset="0"/>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1106488"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
        <p:nvSpPr>
          <p:cNvPr id="5125" name="Rectangle 5"/>
          <p:cNvSpPr>
            <a:spLocks noGrp="1" noChangeArrowheads="1"/>
          </p:cNvSpPr>
          <p:nvPr>
            <p:ph type="body" sz="quarter" idx="3"/>
          </p:nvPr>
        </p:nvSpPr>
        <p:spPr bwMode="auto">
          <a:xfrm>
            <a:off x="685800" y="4416425"/>
            <a:ext cx="548640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b" anchorCtr="0" compatLnSpc="1">
            <a:prstTxWarp prst="textNoShape">
              <a:avLst/>
            </a:prstTxWarp>
          </a:bodyPr>
          <a:lstStyle>
            <a:lvl1pPr defTabSz="900113">
              <a:defRPr sz="1200">
                <a:ea typeface="+mn-ea"/>
                <a:cs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84613" y="8829675"/>
            <a:ext cx="29718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41" tIns="45020" rIns="90041" bIns="45020" numCol="1" anchor="b" anchorCtr="0" compatLnSpc="1">
            <a:prstTxWarp prst="textNoShape">
              <a:avLst/>
            </a:prstTxWarp>
          </a:bodyPr>
          <a:lstStyle>
            <a:lvl1pPr algn="r" defTabSz="900113">
              <a:defRPr sz="1200" smtClean="0">
                <a:cs typeface="Arial" charset="0"/>
              </a:defRPr>
            </a:lvl1pPr>
          </a:lstStyle>
          <a:p>
            <a:pPr>
              <a:defRPr/>
            </a:pPr>
            <a:fld id="{822A07B6-538C-2845-9592-DB7FD272D5B1}" type="slidenum">
              <a:rPr lang="en-US"/>
              <a:pPr>
                <a:defRPr/>
              </a:pPr>
              <a:t>‹#›</a:t>
            </a:fld>
            <a:endParaRPr lang="en-US"/>
          </a:p>
        </p:txBody>
      </p:sp>
    </p:spTree>
    <p:extLst>
      <p:ext uri="{BB962C8B-B14F-4D97-AF65-F5344CB8AC3E}">
        <p14:creationId xmlns:p14="http://schemas.microsoft.com/office/powerpoint/2010/main" val="2655360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p>
        </p:txBody>
      </p:sp>
      <p:sp>
        <p:nvSpPr>
          <p:cNvPr id="2150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67CCC64D-9034-D24E-9456-0494816A4A15}" type="slidenum">
              <a:rPr lang="en-US" smtClean="0"/>
              <a:pPr eaLnBrk="1" hangingPunct="1">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i="1" dirty="0"/>
          </a:p>
        </p:txBody>
      </p:sp>
      <p:sp>
        <p:nvSpPr>
          <p:cNvPr id="3072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DD8E16E0-69A6-144D-9707-C6F205E2E325}" type="slidenum">
              <a:rPr lang="en-US" smtClean="0"/>
              <a:pPr eaLnBrk="1" hangingPunct="1">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3174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594CD2D7-39D4-7C47-AE6D-195C3F7E162E}" type="slidenum">
              <a:rPr lang="en-US" smtClean="0"/>
              <a:pPr eaLnBrk="1" hangingPunct="1">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3277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B16AEB80-F8C6-E14B-875B-C2B4EB63E02B}" type="slidenum">
              <a:rPr lang="en-US" smtClean="0"/>
              <a:pPr eaLnBrk="1" hangingPunct="1">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p:spPr>
        <p:txBody>
          <a:bodyPr/>
          <a:lstStyle/>
          <a:p>
            <a:endParaRPr lang="en-US" dirty="0"/>
          </a:p>
        </p:txBody>
      </p:sp>
      <p:sp>
        <p:nvSpPr>
          <p:cNvPr id="3379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A18FD10-3C93-FC47-820B-280C2673016B}" type="slidenum">
              <a:rPr lang="en-US" smtClean="0"/>
              <a:pPr eaLnBrk="1" hangingPunct="1">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34820"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52D0DF93-F226-824A-AA6D-2B9578248BC7}" type="slidenum">
              <a:rPr lang="en-US" smtClean="0"/>
              <a:pPr eaLnBrk="1" hangingPunct="1">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3584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635A405D-F32E-B44D-A271-7604AE17DF3B}" type="slidenum">
              <a:rPr lang="en-US" smtClean="0"/>
              <a:pPr eaLnBrk="1" hangingPunct="1">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p:spPr>
        <p:txBody>
          <a:bodyPr/>
          <a:lstStyle/>
          <a:p>
            <a:pPr>
              <a:buFontTx/>
              <a:buChar char="•"/>
            </a:pPr>
            <a:endParaRPr lang="en-US" dirty="0"/>
          </a:p>
        </p:txBody>
      </p:sp>
      <p:sp>
        <p:nvSpPr>
          <p:cNvPr id="3686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B913B18F-FDA4-2F49-BE42-26C8F51E3F77}" type="slidenum">
              <a:rPr lang="en-US" smtClean="0"/>
              <a:pPr eaLnBrk="1" hangingPunct="1">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p:txBody>
          <a:bodyPr/>
          <a:lstStyle/>
          <a:p>
            <a:pPr>
              <a:defRPr/>
            </a:pPr>
            <a:endParaRPr lang="en-US" dirty="0" smtClean="0">
              <a:ea typeface="+mn-ea"/>
            </a:endParaRPr>
          </a:p>
        </p:txBody>
      </p:sp>
      <p:sp>
        <p:nvSpPr>
          <p:cNvPr id="3789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FDB65C12-FD55-1F4F-AB69-98C66888CD26}" type="slidenum">
              <a:rPr lang="en-US" smtClean="0"/>
              <a:pPr eaLnBrk="1" hangingPunct="1">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p>
        </p:txBody>
      </p:sp>
      <p:sp>
        <p:nvSpPr>
          <p:cNvPr id="3891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4BD1BF6E-AF32-254A-BBBA-B5B289CCDEBE}" type="slidenum">
              <a:rPr lang="en-US" smtClean="0"/>
              <a:pPr eaLnBrk="1" hangingPunct="1">
                <a:defRPr/>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p>
        </p:txBody>
      </p:sp>
      <p:sp>
        <p:nvSpPr>
          <p:cNvPr id="2253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18EE3EC6-26DC-3240-8C06-6D25549618CC}" type="slidenum">
              <a:rPr lang="en-US" smtClean="0"/>
              <a:pPr eaLnBrk="1" hangingPunct="1">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2355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75F867D-D655-EB46-A91D-4A2A01772F3D}" type="slidenum">
              <a:rPr lang="en-US" smtClean="0"/>
              <a:pPr eaLnBrk="1" hangingPunct="1">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24580"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F36A17D8-D0AD-2040-B1D7-39DCC70C1C28}" type="slidenum">
              <a:rPr lang="en-US" smtClean="0"/>
              <a:pPr eaLnBrk="1" hangingPunct="1">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25604"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7588B0E7-A6EA-F746-8150-86C9B65446B3}" type="slidenum">
              <a:rPr lang="en-US" smtClean="0"/>
              <a:pPr eaLnBrk="1" hangingPunct="1">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p>
        </p:txBody>
      </p:sp>
      <p:sp>
        <p:nvSpPr>
          <p:cNvPr id="26628"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2D760109-1D69-A84D-B126-AC240BA4A1CC}" type="slidenum">
              <a:rPr lang="en-US" smtClean="0"/>
              <a:pPr eaLnBrk="1" hangingPunct="1">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p>
            <a:pPr>
              <a:defRPr/>
            </a:pPr>
            <a:endParaRPr lang="en-US"/>
          </a:p>
        </p:txBody>
      </p:sp>
      <p:sp>
        <p:nvSpPr>
          <p:cNvPr id="27652"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DC140CB6-96E7-4D47-91DF-503B46835AEA}" type="slidenum">
              <a:rPr lang="en-US" smtClean="0"/>
              <a:pPr eaLnBrk="1" hangingPunct="1">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dirty="0"/>
          </a:p>
        </p:txBody>
      </p:sp>
      <p:sp>
        <p:nvSpPr>
          <p:cNvPr id="28676"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F6184403-58D3-B840-AE3A-73561C736BF2}" type="slidenum">
              <a:rPr lang="en-US" smtClean="0"/>
              <a:pPr eaLnBrk="1" hangingPunct="1">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32770" name="Notes Placeholder 2"/>
          <p:cNvSpPr>
            <a:spLocks noGrp="1"/>
          </p:cNvSpPr>
          <p:nvPr>
            <p:ph type="body" idx="1"/>
          </p:nvPr>
        </p:nvSpPr>
        <p:spPr>
          <a:noFill/>
        </p:spPr>
        <p:txBody>
          <a:bodyPr/>
          <a:lstStyle/>
          <a:p>
            <a:pPr>
              <a:buFontTx/>
              <a:buChar char="•"/>
            </a:pPr>
            <a:endParaRPr lang="en-US" dirty="0"/>
          </a:p>
        </p:txBody>
      </p:sp>
      <p:sp>
        <p:nvSpPr>
          <p:cNvPr id="29700" name="Slide Number Placeholder 3"/>
          <p:cNvSpPr>
            <a:spLocks noGrp="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defTabSz="900113" eaLnBrk="0" hangingPunct="0">
              <a:defRPr>
                <a:solidFill>
                  <a:schemeClr val="tx1"/>
                </a:solidFill>
                <a:latin typeface="Arial" charset="0"/>
                <a:ea typeface="ＭＳ Ｐゴシック" charset="0"/>
                <a:cs typeface="Arial" charset="0"/>
              </a:defRPr>
            </a:lvl1pPr>
            <a:lvl2pPr marL="742950" indent="-285750" defTabSz="900113" eaLnBrk="0" hangingPunct="0">
              <a:defRPr>
                <a:solidFill>
                  <a:schemeClr val="tx1"/>
                </a:solidFill>
                <a:latin typeface="Arial" charset="0"/>
                <a:ea typeface="Arial" charset="0"/>
                <a:cs typeface="Arial" charset="0"/>
              </a:defRPr>
            </a:lvl2pPr>
            <a:lvl3pPr marL="1143000" indent="-228600" defTabSz="900113" eaLnBrk="0" hangingPunct="0">
              <a:defRPr>
                <a:solidFill>
                  <a:schemeClr val="tx1"/>
                </a:solidFill>
                <a:latin typeface="Arial" charset="0"/>
                <a:ea typeface="Arial" charset="0"/>
                <a:cs typeface="Arial" charset="0"/>
              </a:defRPr>
            </a:lvl3pPr>
            <a:lvl4pPr marL="1600200" indent="-228600" defTabSz="900113" eaLnBrk="0" hangingPunct="0">
              <a:defRPr>
                <a:solidFill>
                  <a:schemeClr val="tx1"/>
                </a:solidFill>
                <a:latin typeface="Arial" charset="0"/>
                <a:ea typeface="Arial" charset="0"/>
                <a:cs typeface="Arial" charset="0"/>
              </a:defRPr>
            </a:lvl4pPr>
            <a:lvl5pPr marL="2057400" indent="-228600" defTabSz="900113" eaLnBrk="0" hangingPunct="0">
              <a:defRPr>
                <a:solidFill>
                  <a:schemeClr val="tx1"/>
                </a:solidFill>
                <a:latin typeface="Arial" charset="0"/>
                <a:ea typeface="Arial" charset="0"/>
                <a:cs typeface="Arial" charset="0"/>
              </a:defRPr>
            </a:lvl5pPr>
            <a:lvl6pPr marL="2514600" indent="-228600" defTabSz="900113"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900113"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900113"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900113"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54C45B38-FB5A-9F42-AFC0-71FFBBF3CDA8}" type="slidenum">
              <a:rPr lang="en-US" smtClean="0"/>
              <a:pPr eaLnBrk="1" hangingPunct="1">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154579-E538-C040-B6C9-CDBB956F37B8}" type="slidenum">
              <a:rPr lang="en-US"/>
              <a:pPr>
                <a:defRPr/>
              </a:pPr>
              <a:t>‹#›</a:t>
            </a:fld>
            <a:endParaRPr lang="en-US"/>
          </a:p>
        </p:txBody>
      </p:sp>
    </p:spTree>
    <p:extLst>
      <p:ext uri="{BB962C8B-B14F-4D97-AF65-F5344CB8AC3E}">
        <p14:creationId xmlns:p14="http://schemas.microsoft.com/office/powerpoint/2010/main" val="2020430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8C83A9-4906-B74C-A60E-D432695C4926}" type="slidenum">
              <a:rPr lang="en-US"/>
              <a:pPr>
                <a:defRPr/>
              </a:pPr>
              <a:t>‹#›</a:t>
            </a:fld>
            <a:endParaRPr lang="en-US"/>
          </a:p>
        </p:txBody>
      </p:sp>
    </p:spTree>
    <p:extLst>
      <p:ext uri="{BB962C8B-B14F-4D97-AF65-F5344CB8AC3E}">
        <p14:creationId xmlns:p14="http://schemas.microsoft.com/office/powerpoint/2010/main" val="1213449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6BBB47-E9DA-C54B-99D7-AA4AB7A34CA4}" type="slidenum">
              <a:rPr lang="en-US"/>
              <a:pPr>
                <a:defRPr/>
              </a:pPr>
              <a:t>‹#›</a:t>
            </a:fld>
            <a:endParaRPr lang="en-US"/>
          </a:p>
        </p:txBody>
      </p:sp>
    </p:spTree>
    <p:extLst>
      <p:ext uri="{BB962C8B-B14F-4D97-AF65-F5344CB8AC3E}">
        <p14:creationId xmlns:p14="http://schemas.microsoft.com/office/powerpoint/2010/main" val="3380788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EAEF72-1959-7F4A-8C6D-D6076C711813}" type="slidenum">
              <a:rPr lang="en-US"/>
              <a:pPr>
                <a:defRPr/>
              </a:pPr>
              <a:t>‹#›</a:t>
            </a:fld>
            <a:endParaRPr lang="en-US"/>
          </a:p>
        </p:txBody>
      </p:sp>
    </p:spTree>
    <p:extLst>
      <p:ext uri="{BB962C8B-B14F-4D97-AF65-F5344CB8AC3E}">
        <p14:creationId xmlns:p14="http://schemas.microsoft.com/office/powerpoint/2010/main" val="1414329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CD7015-7620-A74A-90F1-3F388E05AAAC}" type="slidenum">
              <a:rPr lang="en-US"/>
              <a:pPr>
                <a:defRPr/>
              </a:pPr>
              <a:t>‹#›</a:t>
            </a:fld>
            <a:endParaRPr lang="en-US"/>
          </a:p>
        </p:txBody>
      </p:sp>
    </p:spTree>
    <p:extLst>
      <p:ext uri="{BB962C8B-B14F-4D97-AF65-F5344CB8AC3E}">
        <p14:creationId xmlns:p14="http://schemas.microsoft.com/office/powerpoint/2010/main" val="15273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8FBCF94-7FF0-034B-8D1E-2E11F50175AE}" type="slidenum">
              <a:rPr lang="en-US"/>
              <a:pPr>
                <a:defRPr/>
              </a:pPr>
              <a:t>‹#›</a:t>
            </a:fld>
            <a:endParaRPr lang="en-US"/>
          </a:p>
        </p:txBody>
      </p:sp>
    </p:spTree>
    <p:extLst>
      <p:ext uri="{BB962C8B-B14F-4D97-AF65-F5344CB8AC3E}">
        <p14:creationId xmlns:p14="http://schemas.microsoft.com/office/powerpoint/2010/main" val="68824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7A407F6-1AE1-1F49-86DB-A401B97B129B}" type="slidenum">
              <a:rPr lang="en-US"/>
              <a:pPr>
                <a:defRPr/>
              </a:pPr>
              <a:t>‹#›</a:t>
            </a:fld>
            <a:endParaRPr lang="en-US"/>
          </a:p>
        </p:txBody>
      </p:sp>
    </p:spTree>
    <p:extLst>
      <p:ext uri="{BB962C8B-B14F-4D97-AF65-F5344CB8AC3E}">
        <p14:creationId xmlns:p14="http://schemas.microsoft.com/office/powerpoint/2010/main" val="25145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1D9EA8E-E508-D24D-AF55-FD260A997269}" type="slidenum">
              <a:rPr lang="en-US"/>
              <a:pPr>
                <a:defRPr/>
              </a:pPr>
              <a:t>‹#›</a:t>
            </a:fld>
            <a:endParaRPr lang="en-US"/>
          </a:p>
        </p:txBody>
      </p:sp>
    </p:spTree>
    <p:extLst>
      <p:ext uri="{BB962C8B-B14F-4D97-AF65-F5344CB8AC3E}">
        <p14:creationId xmlns:p14="http://schemas.microsoft.com/office/powerpoint/2010/main" val="903727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8478ED9-5CFB-2748-8C4D-9CAA81310E11}" type="slidenum">
              <a:rPr lang="en-US"/>
              <a:pPr>
                <a:defRPr/>
              </a:pPr>
              <a:t>‹#›</a:t>
            </a:fld>
            <a:endParaRPr lang="en-US"/>
          </a:p>
        </p:txBody>
      </p:sp>
    </p:spTree>
    <p:extLst>
      <p:ext uri="{BB962C8B-B14F-4D97-AF65-F5344CB8AC3E}">
        <p14:creationId xmlns:p14="http://schemas.microsoft.com/office/powerpoint/2010/main" val="76659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F34EF2-F78D-A545-9CBB-19B100E4C52D}" type="slidenum">
              <a:rPr lang="en-US"/>
              <a:pPr>
                <a:defRPr/>
              </a:pPr>
              <a:t>‹#›</a:t>
            </a:fld>
            <a:endParaRPr lang="en-US"/>
          </a:p>
        </p:txBody>
      </p:sp>
    </p:spTree>
    <p:extLst>
      <p:ext uri="{BB962C8B-B14F-4D97-AF65-F5344CB8AC3E}">
        <p14:creationId xmlns:p14="http://schemas.microsoft.com/office/powerpoint/2010/main" val="9786779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8C115E-C502-4045-A363-77797D4D9849}" type="slidenum">
              <a:rPr lang="en-US"/>
              <a:pPr>
                <a:defRPr/>
              </a:pPr>
              <a:t>‹#›</a:t>
            </a:fld>
            <a:endParaRPr lang="en-US"/>
          </a:p>
        </p:txBody>
      </p:sp>
    </p:spTree>
    <p:extLst>
      <p:ext uri="{BB962C8B-B14F-4D97-AF65-F5344CB8AC3E}">
        <p14:creationId xmlns:p14="http://schemas.microsoft.com/office/powerpoint/2010/main" val="7980692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274638"/>
            <a:ext cx="5638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cs typeface="Arial" charset="0"/>
              </a:defRPr>
            </a:lvl1pPr>
          </a:lstStyle>
          <a:p>
            <a:pPr>
              <a:defRPr/>
            </a:pPr>
            <a:fld id="{156A2CFF-BFD5-0541-91D0-895714AD313A}" type="slidenum">
              <a:rPr lang="en-US"/>
              <a:pPr>
                <a:defRPr/>
              </a:pPr>
              <a:t>‹#›</a:t>
            </a:fld>
            <a:endParaRPr lang="en-US"/>
          </a:p>
        </p:txBody>
      </p:sp>
      <p:pic>
        <p:nvPicPr>
          <p:cNvPr id="7" name="Picture 4"/>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400" y="152400"/>
            <a:ext cx="14478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MHHD Logo 110410 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543800" y="152400"/>
            <a:ext cx="149225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32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3.bin"/><Relationship Id="rId5" Type="http://schemas.openxmlformats.org/officeDocument/2006/relationships/image" Target="../media/image5.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4.bin"/><Relationship Id="rId5" Type="http://schemas.openxmlformats.org/officeDocument/2006/relationships/image" Target="../media/image6.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5.bin"/><Relationship Id="rId5" Type="http://schemas.openxmlformats.org/officeDocument/2006/relationships/image" Target="../media/image7.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6.bin"/><Relationship Id="rId5" Type="http://schemas.openxmlformats.org/officeDocument/2006/relationships/image" Target="../media/image8.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9.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7.bin"/><Relationship Id="rId5" Type="http://schemas.openxmlformats.org/officeDocument/2006/relationships/image" Target="../media/image10.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8.bin"/><Relationship Id="rId5" Type="http://schemas.openxmlformats.org/officeDocument/2006/relationships/image" Target="../media/image11.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www.dhmh.maryland.gov/hd" TargetMode="External"/><Relationship Id="rId4" Type="http://schemas.openxmlformats.org/officeDocument/2006/relationships/hyperlink" Target="http://www.dhmh.state.md.us/hd/pdf/2010/Chartbook_2nd_Ed_Final_2010_04_28.pdf" TargetMode="External"/><Relationship Id="rId5" Type="http://schemas.openxmlformats.org/officeDocument/2006/relationships/hyperlink" Target="mailto:healthdisparities@dhmh.state.md.us"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1.bin"/><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2.bin"/><Relationship Id="rId5"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7358483-5426-F74D-B44C-6EDDEB8FD966}" type="slidenum">
              <a:rPr lang="en-US" smtClean="0"/>
              <a:pPr eaLnBrk="1" hangingPunct="1">
                <a:defRPr/>
              </a:pPr>
              <a:t>1</a:t>
            </a:fld>
            <a:endParaRPr lang="en-US" smtClean="0"/>
          </a:p>
        </p:txBody>
      </p:sp>
      <p:sp>
        <p:nvSpPr>
          <p:cNvPr id="2051" name="Rectangle 2"/>
          <p:cNvSpPr>
            <a:spLocks noGrp="1" noChangeArrowheads="1"/>
          </p:cNvSpPr>
          <p:nvPr>
            <p:ph type="ctrTitle"/>
          </p:nvPr>
        </p:nvSpPr>
        <p:spPr>
          <a:xfrm>
            <a:off x="304800" y="457200"/>
            <a:ext cx="8534400" cy="1143000"/>
          </a:xfrm>
        </p:spPr>
        <p:txBody>
          <a:bodyPr/>
          <a:lstStyle/>
          <a:p>
            <a:pPr eaLnBrk="1" hangingPunct="1">
              <a:defRPr/>
            </a:pPr>
            <a:r>
              <a:rPr lang="en-US" sz="3200" dirty="0">
                <a:latin typeface="Arial" charset="0"/>
                <a:cs typeface="Arial" charset="0"/>
              </a:rPr>
              <a:t>2011 AHRQ Annual Conference</a:t>
            </a:r>
          </a:p>
        </p:txBody>
      </p:sp>
      <p:sp>
        <p:nvSpPr>
          <p:cNvPr id="2052" name="Rectangle 3"/>
          <p:cNvSpPr>
            <a:spLocks noGrp="1" noChangeArrowheads="1"/>
          </p:cNvSpPr>
          <p:nvPr>
            <p:ph type="subTitle" idx="1"/>
          </p:nvPr>
        </p:nvSpPr>
        <p:spPr>
          <a:xfrm>
            <a:off x="152400" y="1752600"/>
            <a:ext cx="8991600" cy="2057400"/>
          </a:xfrm>
        </p:spPr>
        <p:txBody>
          <a:bodyPr/>
          <a:lstStyle/>
          <a:p>
            <a:pPr eaLnBrk="1" hangingPunct="1">
              <a:lnSpc>
                <a:spcPct val="85000"/>
              </a:lnSpc>
              <a:defRPr/>
            </a:pPr>
            <a:endParaRPr lang="en-US" sz="1200" b="1" dirty="0">
              <a:latin typeface="Arial" charset="0"/>
              <a:cs typeface="Arial" charset="0"/>
            </a:endParaRPr>
          </a:p>
          <a:p>
            <a:pPr eaLnBrk="1" hangingPunct="1">
              <a:spcBef>
                <a:spcPct val="0"/>
              </a:spcBef>
              <a:defRPr/>
            </a:pPr>
            <a:r>
              <a:rPr lang="en-US" sz="3600" dirty="0">
                <a:latin typeface="Arial" charset="0"/>
                <a:cs typeface="Arial" charset="0"/>
              </a:rPr>
              <a:t>Maryland</a:t>
            </a:r>
            <a:r>
              <a:rPr lang="ja-JP" altLang="en-US" sz="3600" dirty="0">
                <a:latin typeface="Arial" charset="0"/>
                <a:cs typeface="Arial" charset="0"/>
              </a:rPr>
              <a:t>’</a:t>
            </a:r>
            <a:r>
              <a:rPr lang="en-US" sz="3600" dirty="0">
                <a:latin typeface="Arial" charset="0"/>
                <a:cs typeface="Arial" charset="0"/>
              </a:rPr>
              <a:t>s Approach to</a:t>
            </a:r>
          </a:p>
          <a:p>
            <a:pPr eaLnBrk="1" hangingPunct="1">
              <a:spcBef>
                <a:spcPct val="0"/>
              </a:spcBef>
              <a:defRPr/>
            </a:pPr>
            <a:r>
              <a:rPr lang="en-US" sz="3600" dirty="0">
                <a:latin typeface="Arial" charset="0"/>
                <a:cs typeface="Arial" charset="0"/>
              </a:rPr>
              <a:t> Racial and Ethnic Minority Health Data Analysis and </a:t>
            </a:r>
            <a:r>
              <a:rPr lang="en-US" sz="3600" dirty="0" smtClean="0">
                <a:latin typeface="Arial" charset="0"/>
                <a:cs typeface="Arial" charset="0"/>
              </a:rPr>
              <a:t>Reporting</a:t>
            </a:r>
          </a:p>
          <a:p>
            <a:pPr eaLnBrk="1" hangingPunct="1">
              <a:spcBef>
                <a:spcPct val="0"/>
              </a:spcBef>
              <a:defRPr/>
            </a:pPr>
            <a:endParaRPr lang="en-US" sz="3600" dirty="0">
              <a:latin typeface="Arial" charset="0"/>
              <a:cs typeface="Arial" charset="0"/>
            </a:endParaRPr>
          </a:p>
          <a:p>
            <a:pPr eaLnBrk="1" hangingPunct="1">
              <a:defRPr/>
            </a:pPr>
            <a:r>
              <a:rPr lang="en-US" sz="2400" dirty="0"/>
              <a:t>Dr. David A. Mann </a:t>
            </a:r>
            <a:endParaRPr lang="en-US" sz="2400" b="1" dirty="0"/>
          </a:p>
          <a:p>
            <a:pPr eaLnBrk="1" hangingPunct="1">
              <a:defRPr/>
            </a:pPr>
            <a:r>
              <a:rPr lang="en-US" sz="2400" b="1" dirty="0"/>
              <a:t>September 21, </a:t>
            </a:r>
            <a:r>
              <a:rPr lang="en-US" sz="2400" b="1" dirty="0" smtClean="0"/>
              <a:t>2011</a:t>
            </a:r>
          </a:p>
          <a:p>
            <a:pPr eaLnBrk="1" hangingPunct="1">
              <a:defRPr/>
            </a:pPr>
            <a:endParaRPr lang="en-US" sz="2400" b="1" dirty="0"/>
          </a:p>
          <a:p>
            <a:pPr eaLnBrk="1" hangingPunct="1">
              <a:lnSpc>
                <a:spcPct val="50000"/>
              </a:lnSpc>
              <a:spcBef>
                <a:spcPct val="50000"/>
              </a:spcBef>
              <a:defRPr/>
            </a:pPr>
            <a:r>
              <a:rPr lang="en-US" sz="2000" dirty="0" smtClean="0">
                <a:latin typeface="Times New Roman" charset="0"/>
              </a:rPr>
              <a:t>Office of Minority Health and Health Disparities</a:t>
            </a:r>
          </a:p>
          <a:p>
            <a:pPr eaLnBrk="1" hangingPunct="1">
              <a:lnSpc>
                <a:spcPct val="50000"/>
              </a:lnSpc>
              <a:spcBef>
                <a:spcPct val="50000"/>
              </a:spcBef>
              <a:defRPr/>
            </a:pPr>
            <a:r>
              <a:rPr lang="en-US" sz="2000" dirty="0" smtClean="0">
                <a:latin typeface="Times New Roman" charset="0"/>
              </a:rPr>
              <a:t>Maryland Department of Health and Mental Hygiene</a:t>
            </a:r>
          </a:p>
          <a:p>
            <a:pPr eaLnBrk="1" hangingPunct="1">
              <a:defRPr/>
            </a:pPr>
            <a:endParaRPr lang="en-US" sz="2000" b="1" dirty="0" smtClean="0"/>
          </a:p>
          <a:p>
            <a:pPr eaLnBrk="1" hangingPunct="1">
              <a:spcBef>
                <a:spcPct val="0"/>
              </a:spcBef>
              <a:defRPr/>
            </a:pPr>
            <a:endParaRPr lang="en-US" sz="3600" dirty="0">
              <a:latin typeface="Arial" charset="0"/>
              <a:cs typeface="Arial" charset="0"/>
            </a:endParaRPr>
          </a:p>
        </p:txBody>
      </p:sp>
      <p:pic>
        <p:nvPicPr>
          <p:cNvPr id="15365" name="Picture 7" descr="MHHD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4953000"/>
            <a:ext cx="1492250"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Maryland Department of Health and Mental Hygie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054600"/>
            <a:ext cx="14478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2E57FF58-BDEC-4F43-8130-BF34660DF508}" type="slidenum">
              <a:rPr lang="en-US" smtClean="0"/>
              <a:pPr eaLnBrk="1" hangingPunct="1">
                <a:defRPr/>
              </a:pPr>
              <a:t>10</a:t>
            </a:fld>
            <a:endParaRPr lang="en-US" smtClean="0"/>
          </a:p>
        </p:txBody>
      </p:sp>
      <p:sp>
        <p:nvSpPr>
          <p:cNvPr id="11267" name="Rectangle 2"/>
          <p:cNvSpPr>
            <a:spLocks noGrp="1" noChangeArrowheads="1"/>
          </p:cNvSpPr>
          <p:nvPr>
            <p:ph type="title"/>
          </p:nvPr>
        </p:nvSpPr>
        <p:spPr>
          <a:xfrm>
            <a:off x="228600" y="152400"/>
            <a:ext cx="8763000" cy="609600"/>
          </a:xfrm>
        </p:spPr>
        <p:txBody>
          <a:bodyPr/>
          <a:lstStyle/>
          <a:p>
            <a:pPr eaLnBrk="1" hangingPunct="1">
              <a:defRPr/>
            </a:pPr>
            <a:r>
              <a:rPr lang="en-US" sz="2800" u="sng" dirty="0">
                <a:latin typeface="Arial" charset="0"/>
                <a:cs typeface="Arial" charset="0"/>
              </a:rPr>
              <a:t>Rate Ratio vs. Rate Difference</a:t>
            </a:r>
            <a:endParaRPr lang="en-US" sz="3600" b="1" u="sng" dirty="0">
              <a:latin typeface="Arial" charset="0"/>
              <a:cs typeface="Arial" charset="0"/>
            </a:endParaRPr>
          </a:p>
        </p:txBody>
      </p:sp>
      <p:grpSp>
        <p:nvGrpSpPr>
          <p:cNvPr id="2" name="Group 1" descr="Mortality data provides a useful forum in which to discuss the implications of expressing disparities as rate ratios or as rate differences.&#10;I am often asked by policy makers “which are the worst health disparities?”.  This apparently simple question unfortunately has no simple answer.&#10;Looking at Maryland statewide age-adjusted mortality rates in 2008 (data from the Maryland Vital Statistics Administration), if we rank diseases by the mortality rate ratio, then HIV/AIDS is number 1 with a disparity ratio of 15.5 (Black rate 21.7 per 100,000 and White rate of 1.4 per 100,000).  Homicide is second with a disparity rate ratio of 5.86 (Black rate 21.7 per 100,000 and White rate of 3.7 per 100,000). &#10;If, however, we rank diseases by the mortality rate difference, then heart disease is number 1 with a rate difference of 52.1 (Black rate 240.1 per 100,000 and White rate of 188.0 per 100,000).  Cancer is second with a rate difference of 37.8 (Black rate 212.8 per 100,000 and White rate of 175.0 per 100,000).&#10;Rate ratios can be high for diseases with very low White rates, and high ratios are independent of the prevalence of the disease.  We feel that rate differences, which capture the disease prevalence in the disparity metric, are often more useful for public health policymaking.&#10;The lesson is that disparity rankings are highly dependent on the disparity metric chosen.  An analysis of disparities in years of productive life lost would give yet a third disparity rank order to the leading causes of death.&#10;&#10;"/>
          <p:cNvGrpSpPr/>
          <p:nvPr/>
        </p:nvGrpSpPr>
        <p:grpSpPr>
          <a:xfrm>
            <a:off x="152400" y="838200"/>
            <a:ext cx="8839200" cy="5921375"/>
            <a:chOff x="152400" y="838200"/>
            <a:chExt cx="8839200" cy="5921375"/>
          </a:xfrm>
        </p:grpSpPr>
        <p:sp>
          <p:nvSpPr>
            <p:cNvPr id="11270" name="Rectangle 8"/>
            <p:cNvSpPr>
              <a:spLocks noChangeArrowheads="1"/>
            </p:cNvSpPr>
            <p:nvPr/>
          </p:nvSpPr>
          <p:spPr bwMode="auto">
            <a:xfrm>
              <a:off x="2057400" y="838200"/>
              <a:ext cx="5475288"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100" b="1" i="1">
                  <a:cs typeface="Times New Roman" charset="0"/>
                </a:rPr>
                <a:t>Black vs. White Mortality Disparity, 14 Leading Causes of Death, Maryland 2008 </a:t>
              </a:r>
              <a:endParaRPr lang="en-US">
                <a:cs typeface="Arial" charset="0"/>
              </a:endParaRPr>
            </a:p>
          </p:txBody>
        </p:sp>
        <p:graphicFrame>
          <p:nvGraphicFramePr>
            <p:cNvPr id="33798" name="Object 7"/>
            <p:cNvGraphicFramePr>
              <a:graphicFrameLocks noChangeAspect="1"/>
            </p:cNvGraphicFramePr>
            <p:nvPr>
              <p:extLst>
                <p:ext uri="{D42A27DB-BD31-4B8C-83A1-F6EECF244321}">
                  <p14:modId xmlns:p14="http://schemas.microsoft.com/office/powerpoint/2010/main" val="361449718"/>
                </p:ext>
              </p:extLst>
            </p:nvPr>
          </p:nvGraphicFramePr>
          <p:xfrm>
            <a:off x="1514475" y="1052513"/>
            <a:ext cx="6089650" cy="5278437"/>
          </p:xfrm>
          <a:graphic>
            <a:graphicData uri="http://schemas.openxmlformats.org/presentationml/2006/ole">
              <mc:AlternateContent xmlns:mc="http://schemas.openxmlformats.org/markup-compatibility/2006">
                <mc:Choice xmlns:v="urn:schemas-microsoft-com:vml" Requires="v">
                  <p:oleObj spid="_x0000_s33807" name="Worksheet" r:id="rId4" imgW="6248400" imgH="5867290" progId="Excel.Sheet.8">
                    <p:embed/>
                  </p:oleObj>
                </mc:Choice>
                <mc:Fallback>
                  <p:oleObj name="Worksheet" r:id="rId4" imgW="6248400" imgH="5867290" progId="Excel.Sheet.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4475" y="1052513"/>
                          <a:ext cx="6089650" cy="527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2" name="Rectangle 9"/>
            <p:cNvSpPr>
              <a:spLocks noChangeArrowheads="1"/>
            </p:cNvSpPr>
            <p:nvPr/>
          </p:nvSpPr>
          <p:spPr bwMode="auto">
            <a:xfrm>
              <a:off x="1516063" y="6330950"/>
              <a:ext cx="6180137"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100">
                  <a:cs typeface="Times New Roman" charset="0"/>
                </a:rPr>
                <a:t>(Yellow highlight indicates Black or African American death rate higher than the White death rate)</a:t>
              </a:r>
              <a:endParaRPr lang="en-US" sz="900">
                <a:cs typeface="Arial" charset="0"/>
              </a:endParaRPr>
            </a:p>
            <a:p>
              <a:pPr eaLnBrk="0" hangingPunct="0">
                <a:defRPr/>
              </a:pPr>
              <a:r>
                <a:rPr lang="en-US" sz="1100" b="1">
                  <a:cs typeface="Times New Roman" charset="0"/>
                </a:rPr>
                <a:t>Source:</a:t>
              </a:r>
              <a:r>
                <a:rPr lang="en-US" sz="1100" b="1" i="1">
                  <a:cs typeface="Times New Roman" charset="0"/>
                </a:rPr>
                <a:t> Maryland Vital Statistics Annual Report 2008</a:t>
              </a:r>
              <a:endParaRPr lang="en-US">
                <a:cs typeface="Arial" charset="0"/>
              </a:endParaRPr>
            </a:p>
          </p:txBody>
        </p:sp>
        <p:sp>
          <p:nvSpPr>
            <p:cNvPr id="11273" name="Text Box 10"/>
            <p:cNvSpPr txBox="1">
              <a:spLocks noChangeArrowheads="1"/>
            </p:cNvSpPr>
            <p:nvPr/>
          </p:nvSpPr>
          <p:spPr bwMode="auto">
            <a:xfrm>
              <a:off x="6934200" y="2133600"/>
              <a:ext cx="381000" cy="373063"/>
            </a:xfrm>
            <a:prstGeom prst="rect">
              <a:avLst/>
            </a:prstGeom>
            <a:solidFill>
              <a:srgbClr val="CCFFCC">
                <a:alpha val="39999"/>
              </a:srgbClr>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endParaRPr lang="en-US" smtClean="0"/>
            </a:p>
          </p:txBody>
        </p:sp>
        <p:sp>
          <p:nvSpPr>
            <p:cNvPr id="11274" name="Text Box 11"/>
            <p:cNvSpPr txBox="1">
              <a:spLocks noChangeArrowheads="1"/>
            </p:cNvSpPr>
            <p:nvPr/>
          </p:nvSpPr>
          <p:spPr bwMode="auto">
            <a:xfrm>
              <a:off x="6934200" y="2438400"/>
              <a:ext cx="381000" cy="373063"/>
            </a:xfrm>
            <a:prstGeom prst="rect">
              <a:avLst/>
            </a:prstGeom>
            <a:solidFill>
              <a:srgbClr val="CCFFCC">
                <a:alpha val="50195"/>
              </a:srgbClr>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endParaRPr lang="en-US" smtClean="0"/>
            </a:p>
          </p:txBody>
        </p:sp>
        <p:sp>
          <p:nvSpPr>
            <p:cNvPr id="11275" name="Text Box 12"/>
            <p:cNvSpPr txBox="1">
              <a:spLocks noChangeArrowheads="1"/>
            </p:cNvSpPr>
            <p:nvPr/>
          </p:nvSpPr>
          <p:spPr bwMode="auto">
            <a:xfrm>
              <a:off x="152400" y="1754188"/>
              <a:ext cx="1295400" cy="1598612"/>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smtClean="0"/>
                <a:t>Largest</a:t>
              </a:r>
            </a:p>
            <a:p>
              <a:pPr eaLnBrk="1" hangingPunct="1">
                <a:defRPr/>
              </a:pPr>
              <a:r>
                <a:rPr lang="en-US" sz="1600" smtClean="0"/>
                <a:t>Disparity</a:t>
              </a:r>
            </a:p>
            <a:p>
              <a:pPr eaLnBrk="1" hangingPunct="1">
                <a:defRPr/>
              </a:pPr>
              <a:r>
                <a:rPr lang="en-US" sz="1600" smtClean="0"/>
                <a:t>By Rate</a:t>
              </a:r>
            </a:p>
            <a:p>
              <a:pPr eaLnBrk="1" hangingPunct="1">
                <a:defRPr/>
              </a:pPr>
              <a:r>
                <a:rPr lang="en-US" sz="1600" smtClean="0"/>
                <a:t>Difference:</a:t>
              </a:r>
            </a:p>
            <a:p>
              <a:pPr eaLnBrk="1" hangingPunct="1">
                <a:defRPr/>
              </a:pPr>
              <a:r>
                <a:rPr lang="en-US" sz="1600" smtClean="0"/>
                <a:t>Heart,</a:t>
              </a:r>
            </a:p>
            <a:p>
              <a:pPr eaLnBrk="1" hangingPunct="1">
                <a:defRPr/>
              </a:pPr>
              <a:r>
                <a:rPr lang="en-US" sz="1600" smtClean="0"/>
                <a:t>Cancer</a:t>
              </a:r>
              <a:r>
                <a:rPr lang="en-US" smtClean="0"/>
                <a:t> </a:t>
              </a:r>
            </a:p>
          </p:txBody>
        </p:sp>
        <p:sp>
          <p:nvSpPr>
            <p:cNvPr id="11276" name="Text Box 13"/>
            <p:cNvSpPr txBox="1">
              <a:spLocks noChangeArrowheads="1"/>
            </p:cNvSpPr>
            <p:nvPr/>
          </p:nvSpPr>
          <p:spPr bwMode="auto">
            <a:xfrm>
              <a:off x="152400" y="4649788"/>
              <a:ext cx="1295400" cy="1598612"/>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smtClean="0"/>
                <a:t>Largest</a:t>
              </a:r>
            </a:p>
            <a:p>
              <a:pPr eaLnBrk="1" hangingPunct="1">
                <a:defRPr/>
              </a:pPr>
              <a:r>
                <a:rPr lang="en-US" sz="1600" smtClean="0"/>
                <a:t>Disparity</a:t>
              </a:r>
            </a:p>
            <a:p>
              <a:pPr eaLnBrk="1" hangingPunct="1">
                <a:defRPr/>
              </a:pPr>
              <a:r>
                <a:rPr lang="en-US" sz="1600" smtClean="0"/>
                <a:t>By Rate</a:t>
              </a:r>
            </a:p>
            <a:p>
              <a:pPr eaLnBrk="1" hangingPunct="1">
                <a:defRPr/>
              </a:pPr>
              <a:r>
                <a:rPr lang="en-US" sz="1600" smtClean="0"/>
                <a:t>Ratio:</a:t>
              </a:r>
            </a:p>
            <a:p>
              <a:pPr eaLnBrk="1" hangingPunct="1">
                <a:defRPr/>
              </a:pPr>
              <a:r>
                <a:rPr lang="en-US" sz="1600" smtClean="0"/>
                <a:t>HIV/AIDS,</a:t>
              </a:r>
            </a:p>
            <a:p>
              <a:pPr eaLnBrk="1" hangingPunct="1">
                <a:defRPr/>
              </a:pPr>
              <a:r>
                <a:rPr lang="en-US" sz="1600" smtClean="0"/>
                <a:t>Homicide</a:t>
              </a:r>
              <a:r>
                <a:rPr lang="en-US" smtClean="0"/>
                <a:t> </a:t>
              </a:r>
            </a:p>
          </p:txBody>
        </p:sp>
        <p:sp>
          <p:nvSpPr>
            <p:cNvPr id="11277" name="Text Box 14"/>
            <p:cNvSpPr txBox="1">
              <a:spLocks noChangeArrowheads="1"/>
            </p:cNvSpPr>
            <p:nvPr/>
          </p:nvSpPr>
          <p:spPr bwMode="auto">
            <a:xfrm>
              <a:off x="6210300" y="5619750"/>
              <a:ext cx="381000" cy="373063"/>
            </a:xfrm>
            <a:prstGeom prst="rect">
              <a:avLst/>
            </a:prstGeom>
            <a:solidFill>
              <a:srgbClr val="99CCFF">
                <a:alpha val="39999"/>
              </a:srgbClr>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endParaRPr lang="en-US" smtClean="0"/>
            </a:p>
          </p:txBody>
        </p:sp>
        <p:sp>
          <p:nvSpPr>
            <p:cNvPr id="11278" name="Text Box 15"/>
            <p:cNvSpPr txBox="1">
              <a:spLocks noChangeArrowheads="1"/>
            </p:cNvSpPr>
            <p:nvPr/>
          </p:nvSpPr>
          <p:spPr bwMode="auto">
            <a:xfrm>
              <a:off x="6210300" y="5048250"/>
              <a:ext cx="381000" cy="373063"/>
            </a:xfrm>
            <a:prstGeom prst="rect">
              <a:avLst/>
            </a:prstGeom>
            <a:solidFill>
              <a:srgbClr val="99CCFF">
                <a:alpha val="39999"/>
              </a:srgbClr>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endParaRPr lang="en-US" smtClean="0"/>
            </a:p>
          </p:txBody>
        </p:sp>
        <p:sp>
          <p:nvSpPr>
            <p:cNvPr id="11279" name="Text Box 16"/>
            <p:cNvSpPr txBox="1">
              <a:spLocks noChangeArrowheads="1"/>
            </p:cNvSpPr>
            <p:nvPr/>
          </p:nvSpPr>
          <p:spPr bwMode="auto">
            <a:xfrm>
              <a:off x="7696200" y="2819400"/>
              <a:ext cx="1295400" cy="181292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b="1" smtClean="0"/>
                <a:t>Lesson:</a:t>
              </a:r>
            </a:p>
            <a:p>
              <a:pPr eaLnBrk="1" hangingPunct="1">
                <a:defRPr/>
              </a:pPr>
              <a:r>
                <a:rPr lang="ja-JP" altLang="en-US" sz="1600" b="1" smtClean="0"/>
                <a:t>“</a:t>
              </a:r>
              <a:r>
                <a:rPr lang="en-US" sz="1600" b="1" smtClean="0"/>
                <a:t>Worst</a:t>
              </a:r>
              <a:r>
                <a:rPr lang="ja-JP" altLang="en-US" sz="1600" b="1" smtClean="0"/>
                <a:t>”</a:t>
              </a:r>
              <a:endParaRPr lang="en-US" sz="1600" b="1" smtClean="0"/>
            </a:p>
            <a:p>
              <a:pPr eaLnBrk="1" hangingPunct="1">
                <a:defRPr/>
              </a:pPr>
              <a:r>
                <a:rPr lang="en-US" sz="1600" b="1" smtClean="0"/>
                <a:t>Disparity</a:t>
              </a:r>
            </a:p>
            <a:p>
              <a:pPr eaLnBrk="1" hangingPunct="1">
                <a:defRPr/>
              </a:pPr>
              <a:r>
                <a:rPr lang="en-US" sz="1600" b="1" smtClean="0"/>
                <a:t>Depends on Which Metric is Used</a:t>
              </a:r>
              <a:endParaRPr lang="en-US" b="1" smtClean="0"/>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C1305EE-D4C7-9940-A6C3-585E812A49A4}" type="slidenum">
              <a:rPr lang="en-US" smtClean="0"/>
              <a:pPr eaLnBrk="1" hangingPunct="1">
                <a:defRPr/>
              </a:pPr>
              <a:t>11</a:t>
            </a:fld>
            <a:endParaRPr lang="en-US" smtClean="0"/>
          </a:p>
        </p:txBody>
      </p:sp>
      <p:sp>
        <p:nvSpPr>
          <p:cNvPr id="12291"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Ratio vs. Difference: Implications</a:t>
            </a:r>
            <a:br>
              <a:rPr lang="en-US" sz="2800" u="sng" dirty="0">
                <a:latin typeface="Arial" charset="0"/>
                <a:cs typeface="Arial" charset="0"/>
              </a:rPr>
            </a:br>
            <a:r>
              <a:rPr lang="en-US" sz="2800" u="sng" dirty="0">
                <a:latin typeface="Arial" charset="0"/>
                <a:cs typeface="Arial" charset="0"/>
              </a:rPr>
              <a:t>for Trends and Evaluation</a:t>
            </a:r>
            <a:endParaRPr lang="en-US" sz="3600" b="1" u="sng" dirty="0">
              <a:latin typeface="Arial" charset="0"/>
              <a:cs typeface="Arial" charset="0"/>
            </a:endParaRPr>
          </a:p>
        </p:txBody>
      </p:sp>
      <p:grpSp>
        <p:nvGrpSpPr>
          <p:cNvPr id="2" name="Group 1" descr="The question of rate ratio vs. rate difference disparity metrics is particularly critical to evaluating progress in disparity reduction over time.  We will use a hypothetical example to illustrate this.&#10;Suppose a program runs from 2020 to 2030 with the aim of reducing Black vs, White disparity in all-cause mortality.  Suppose that in 2020 the age adjusted all cause mortality per 100,000 population is 200 for Blacks and 100 for Whites.  Suppose that in 2030 the rates are 90 for Blacks and 30 for Whites.  Was the mortality disparity reduced?  Was the program a success?  Should funding continue?&#10;Black mortality declined by 110 deaths per 100,000, or a 55% reduction.  White mortality declined by 70 deaths per 100,000 or a 70% reduction.&#10;The mortality rate difference was 100 deaths per 100,000 in 2020 and was reduced to 60 deaths per 100,000 in 2030, a 40% reduction in rate difference.&#10;The mortality rate ratio was 2.0 in 2020 and was 3.0 in 2030, for a 50% increase in the rate ratio.&#10;So was disparity reduced or not?  It depends on which metric is used, and which metric is deemed most appropriate.  We believe that rate differences are best for this purpose.  In this example, the absolute number of deaths that are excess due to disparity declined between 2020 and 2030, and we see that as a disparity reduction which is reflected in the inference from the rate difference.&#10;"/>
          <p:cNvGrpSpPr/>
          <p:nvPr/>
        </p:nvGrpSpPr>
        <p:grpSpPr>
          <a:xfrm>
            <a:off x="304800" y="1828800"/>
            <a:ext cx="8269288" cy="4737100"/>
            <a:chOff x="304800" y="1828800"/>
            <a:chExt cx="8269288" cy="4737100"/>
          </a:xfrm>
        </p:grpSpPr>
        <p:graphicFrame>
          <p:nvGraphicFramePr>
            <p:cNvPr id="35845" name="Object 5"/>
            <p:cNvGraphicFramePr>
              <a:graphicFrameLocks noChangeAspect="1"/>
            </p:cNvGraphicFramePr>
            <p:nvPr>
              <p:ph idx="1"/>
              <p:extLst>
                <p:ext uri="{D42A27DB-BD31-4B8C-83A1-F6EECF244321}">
                  <p14:modId xmlns:p14="http://schemas.microsoft.com/office/powerpoint/2010/main" val="1311820458"/>
                </p:ext>
              </p:extLst>
            </p:nvPr>
          </p:nvGraphicFramePr>
          <p:xfrm>
            <a:off x="492125" y="1828800"/>
            <a:ext cx="8081963" cy="3494088"/>
          </p:xfrm>
          <a:graphic>
            <a:graphicData uri="http://schemas.openxmlformats.org/presentationml/2006/ole">
              <mc:AlternateContent xmlns:mc="http://schemas.openxmlformats.org/markup-compatibility/2006">
                <mc:Choice xmlns:v="urn:schemas-microsoft-com:vml" Requires="v">
                  <p:oleObj spid="_x0000_s35847" name="Worksheet" r:id="rId4" imgW="6477135" imgH="2800445" progId="Excel.Sheet.8">
                    <p:embed/>
                  </p:oleObj>
                </mc:Choice>
                <mc:Fallback>
                  <p:oleObj name="Worksheet" r:id="rId4" imgW="6477135" imgH="2800445" progId="Excel.Shee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25" y="1828800"/>
                          <a:ext cx="8081963" cy="349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5" name="Text Box 6"/>
            <p:cNvSpPr txBox="1">
              <a:spLocks noChangeArrowheads="1"/>
            </p:cNvSpPr>
            <p:nvPr/>
          </p:nvSpPr>
          <p:spPr bwMode="auto">
            <a:xfrm>
              <a:off x="304800" y="5486400"/>
              <a:ext cx="8001000" cy="1079500"/>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b="1" dirty="0" smtClean="0"/>
                <a:t>Lesson:  Rate ratio disparity metrics, considered in isolation, can underestimate the success of minority health programs.</a:t>
              </a:r>
            </a:p>
            <a:p>
              <a:pPr eaLnBrk="1" hangingPunct="1">
                <a:defRPr/>
              </a:pPr>
              <a:r>
                <a:rPr lang="en-US" sz="1600" b="1" i="1" dirty="0" smtClean="0"/>
                <a:t>This is crucial to understand if trends in such metrics are used for</a:t>
              </a:r>
            </a:p>
            <a:p>
              <a:pPr eaLnBrk="1" hangingPunct="1">
                <a:defRPr/>
              </a:pPr>
              <a:r>
                <a:rPr lang="en-US" sz="1600" b="1" i="1" dirty="0" smtClean="0"/>
                <a:t>funding decisions.</a:t>
              </a:r>
              <a:endParaRPr lang="en-US" b="1" i="1" dirty="0" smtClean="0"/>
            </a:p>
          </p:txBody>
        </p:sp>
      </p:gr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7298E0F0-DC87-1644-A724-5F1798D2E1E0}" type="slidenum">
              <a:rPr lang="en-US" smtClean="0"/>
              <a:pPr eaLnBrk="1" hangingPunct="1">
                <a:defRPr/>
              </a:pPr>
              <a:t>12</a:t>
            </a:fld>
            <a:endParaRPr lang="en-US" smtClean="0"/>
          </a:p>
        </p:txBody>
      </p:sp>
      <p:sp>
        <p:nvSpPr>
          <p:cNvPr id="13315"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US Renal Data System Data</a:t>
            </a:r>
            <a:br>
              <a:rPr lang="en-US" sz="2800" u="sng" dirty="0">
                <a:latin typeface="Arial" charset="0"/>
                <a:cs typeface="Arial" charset="0"/>
              </a:rPr>
            </a:br>
            <a:r>
              <a:rPr lang="en-US" sz="2800" u="sng" dirty="0">
                <a:latin typeface="Arial" charset="0"/>
                <a:cs typeface="Arial" charset="0"/>
              </a:rPr>
              <a:t>for ESRD Incidence (L3)</a:t>
            </a:r>
            <a:endParaRPr lang="en-US" sz="3600" b="1" u="sng" dirty="0">
              <a:latin typeface="Arial" charset="0"/>
              <a:cs typeface="Arial" charset="0"/>
            </a:endParaRPr>
          </a:p>
        </p:txBody>
      </p:sp>
      <p:grpSp>
        <p:nvGrpSpPr>
          <p:cNvPr id="2" name="Group 1" descr="An example of disease frequency data is an analysis of End Stage Renal Disease (ESRD) incidence by race from the US Renal Data System data.  For this analysis we pooled 11 years of data from 1991 to 2001 in order to have enough power to report fine age stratification (ten year age groups except an initial 0 to 24 group and a terminal 75+ group) results even for American Indians and Alaska Natives, which represent less than 1% of our population.&#10;For all groups, ESRD incidence was higher at older ages.  Asian and Pacific Islander rates were similar to White rates until ages 65 or older, where the Asian and Pacific Islander rates were slightly higher.&#10;Black incidence rates and American Indians and Alaska Native rates were higher than White rates as early as age 25 and at all older ages.  Depending on the age group, the ESRD incidence rates for these two racial groups were 2.5 to 4.0 times higher than the White rates.&#10;In this analysis, the fine age stratification provided the age adjustment, and the pooling of 11 years of data allowed the reporting of age-specific data for a very small racial minority group (American Indians and Alaska Natives)&#10;"/>
          <p:cNvGrpSpPr/>
          <p:nvPr/>
        </p:nvGrpSpPr>
        <p:grpSpPr>
          <a:xfrm>
            <a:off x="0" y="1371600"/>
            <a:ext cx="9144000" cy="5372100"/>
            <a:chOff x="0" y="1371600"/>
            <a:chExt cx="9144000" cy="5372100"/>
          </a:xfrm>
        </p:grpSpPr>
        <p:sp>
          <p:nvSpPr>
            <p:cNvPr id="13318" name="Rectangle 9"/>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3319" name="Text Box 13"/>
            <p:cNvSpPr txBox="1">
              <a:spLocks noChangeArrowheads="1"/>
            </p:cNvSpPr>
            <p:nvPr/>
          </p:nvSpPr>
          <p:spPr bwMode="auto">
            <a:xfrm>
              <a:off x="152400" y="6096000"/>
              <a:ext cx="8077200" cy="647700"/>
            </a:xfrm>
            <a:prstGeom prst="rect">
              <a:avLst/>
            </a:prstGeom>
            <a:solidFill>
              <a:srgbClr val="FF99CC"/>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b="1" smtClean="0"/>
                <a:t>Lesson: Fine age stratification for age-adjustment, plus long multi-year pool can make the data robust for estimation in smaller groups.</a:t>
              </a:r>
            </a:p>
          </p:txBody>
        </p:sp>
        <p:graphicFrame>
          <p:nvGraphicFramePr>
            <p:cNvPr id="37895" name="Object 14"/>
            <p:cNvGraphicFramePr>
              <a:graphicFrameLocks noChangeAspect="1"/>
            </p:cNvGraphicFramePr>
            <p:nvPr>
              <p:ph idx="1"/>
              <p:extLst>
                <p:ext uri="{D42A27DB-BD31-4B8C-83A1-F6EECF244321}">
                  <p14:modId xmlns:p14="http://schemas.microsoft.com/office/powerpoint/2010/main" val="965100578"/>
                </p:ext>
              </p:extLst>
            </p:nvPr>
          </p:nvGraphicFramePr>
          <p:xfrm>
            <a:off x="990600" y="1371600"/>
            <a:ext cx="6934200" cy="4684713"/>
          </p:xfrm>
          <a:graphic>
            <a:graphicData uri="http://schemas.openxmlformats.org/presentationml/2006/ole">
              <mc:AlternateContent xmlns:mc="http://schemas.openxmlformats.org/markup-compatibility/2006">
                <mc:Choice xmlns:v="urn:schemas-microsoft-com:vml" Requires="v">
                  <p:oleObj spid="_x0000_s37896" name="Chart" r:id="rId4" imgW="6810257" imgH="4600673" progId="Excel.Chart.8">
                    <p:embed/>
                  </p:oleObj>
                </mc:Choice>
                <mc:Fallback>
                  <p:oleObj name="Chart" r:id="rId4" imgW="6810257" imgH="4600673" progId="Excel.Chart.8">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371600"/>
                          <a:ext cx="6934200" cy="4684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CA2C61E5-0DDC-7A42-BE2D-0C1C49C43997}" type="slidenum">
              <a:rPr lang="en-US" smtClean="0"/>
              <a:pPr eaLnBrk="1" hangingPunct="1">
                <a:defRPr/>
              </a:pPr>
              <a:t>13</a:t>
            </a:fld>
            <a:endParaRPr lang="en-US" smtClean="0"/>
          </a:p>
        </p:txBody>
      </p:sp>
      <p:sp>
        <p:nvSpPr>
          <p:cNvPr id="14339"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BRFSS Data for</a:t>
            </a:r>
            <a:br>
              <a:rPr lang="en-US" sz="2800" u="sng" dirty="0">
                <a:latin typeface="Arial" charset="0"/>
                <a:cs typeface="Arial" charset="0"/>
              </a:rPr>
            </a:br>
            <a:r>
              <a:rPr lang="en-US" sz="2800" u="sng" dirty="0">
                <a:latin typeface="Arial" charset="0"/>
                <a:cs typeface="Arial" charset="0"/>
              </a:rPr>
              <a:t>Risk Factor Prevalence (L2)</a:t>
            </a:r>
            <a:endParaRPr lang="en-US" sz="3600" b="1" u="sng" dirty="0">
              <a:latin typeface="Arial" charset="0"/>
              <a:cs typeface="Arial" charset="0"/>
            </a:endParaRPr>
          </a:p>
        </p:txBody>
      </p:sp>
      <p:grpSp>
        <p:nvGrpSpPr>
          <p:cNvPr id="2" name="Group 1" descr="An example of risk factor prevalence data is an analysis of obesity prevalence from self-reported height and weight from Maryland Behavioral Risk Factor Surveillance System (BRFSS) data.  For this analysis we pooled 5 years of data from 2004 to 2008 and used a coarse age stratification (18 to 44, 45 to 64, and 65 or older age groups) for age adjustment. Asians and Pacific Islanders, American Indians and Alaska Natives, and those reporting other race were combined in to one group due to small sample size in those individual groups.  Here the race groups contain only the Non-Hispanic members, since all those reporting Hispanic ethnicity are in the Hispanic group.&#10;Among those 45 to 64 years of age, 27,6% of Non-Hispanic Whites were obese (BMI 30 or higher) by self-report.  In this age group …&#10;37.3% of Non-Hispanic Blacks were obese (statistically significantly higher than Non-Hispanic Whites&#10;17.8% of Non-Hispanic other were obese (statistically significantly lower than Non-Hispanic Whites)&#10;30.0% of Hispanics were obese (not statistically different from Non-Hispanic Whites)&#10;&#10;"/>
          <p:cNvGrpSpPr/>
          <p:nvPr/>
        </p:nvGrpSpPr>
        <p:grpSpPr>
          <a:xfrm>
            <a:off x="0" y="1219200"/>
            <a:ext cx="9144000" cy="5524500"/>
            <a:chOff x="0" y="1219200"/>
            <a:chExt cx="9144000" cy="5524500"/>
          </a:xfrm>
        </p:grpSpPr>
        <p:sp>
          <p:nvSpPr>
            <p:cNvPr id="14342" name="Rectangle 9"/>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4343" name="Text Box 13"/>
            <p:cNvSpPr txBox="1">
              <a:spLocks noChangeArrowheads="1"/>
            </p:cNvSpPr>
            <p:nvPr/>
          </p:nvSpPr>
          <p:spPr bwMode="auto">
            <a:xfrm>
              <a:off x="152400" y="6096000"/>
              <a:ext cx="8077200" cy="647700"/>
            </a:xfrm>
            <a:prstGeom prst="rect">
              <a:avLst/>
            </a:prstGeom>
            <a:solidFill>
              <a:srgbClr val="FF99CC"/>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b="1" smtClean="0"/>
                <a:t>Lesson: Coarse age stratification for age-adjustment, plus multi-year pooling can make the data robust for estimation in smaller groups.</a:t>
              </a:r>
            </a:p>
          </p:txBody>
        </p:sp>
        <p:sp>
          <p:nvSpPr>
            <p:cNvPr id="14344" name="Rectangle 17"/>
            <p:cNvSpPr>
              <a:spLocks noChangeArrowheads="1"/>
            </p:cNvSpPr>
            <p:nvPr/>
          </p:nvSpPr>
          <p:spPr bwMode="auto">
            <a:xfrm>
              <a:off x="0" y="18303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4345" name="Rectangle 18"/>
            <p:cNvSpPr>
              <a:spLocks noChangeArrowheads="1"/>
            </p:cNvSpPr>
            <p:nvPr/>
          </p:nvSpPr>
          <p:spPr bwMode="auto">
            <a:xfrm>
              <a:off x="0" y="5702300"/>
              <a:ext cx="3902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400" b="1">
                  <a:cs typeface="Times New Roman" charset="0"/>
                </a:rPr>
                <a:t>Source: Maryland BRFSS Data 2004 to 2008</a:t>
              </a:r>
              <a:r>
                <a:rPr lang="en-US" sz="1200">
                  <a:cs typeface="Arial" charset="0"/>
                </a:rPr>
                <a:t> </a:t>
              </a:r>
            </a:p>
          </p:txBody>
        </p:sp>
        <p:graphicFrame>
          <p:nvGraphicFramePr>
            <p:cNvPr id="39945" name="Object 24"/>
            <p:cNvGraphicFramePr>
              <a:graphicFrameLocks noChangeAspect="1"/>
            </p:cNvGraphicFramePr>
            <p:nvPr>
              <p:extLst>
                <p:ext uri="{D42A27DB-BD31-4B8C-83A1-F6EECF244321}">
                  <p14:modId xmlns:p14="http://schemas.microsoft.com/office/powerpoint/2010/main" val="4269116838"/>
                </p:ext>
              </p:extLst>
            </p:nvPr>
          </p:nvGraphicFramePr>
          <p:xfrm>
            <a:off x="0" y="1544638"/>
            <a:ext cx="7848600" cy="4217987"/>
          </p:xfrm>
          <a:graphic>
            <a:graphicData uri="http://schemas.openxmlformats.org/presentationml/2006/ole">
              <mc:AlternateContent xmlns:mc="http://schemas.openxmlformats.org/markup-compatibility/2006">
                <mc:Choice xmlns:v="urn:schemas-microsoft-com:vml" Requires="v">
                  <p:oleObj spid="_x0000_s39950" name="Chart" r:id="rId4" imgW="5715179" imgH="3066965" progId="Excel.Chart.8">
                    <p:embed/>
                  </p:oleObj>
                </mc:Choice>
                <mc:Fallback>
                  <p:oleObj name="Chart" r:id="rId4" imgW="5715179" imgH="3066965" progId="Excel.Chart.8">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544638"/>
                          <a:ext cx="7848600" cy="4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6" name="Text Box 25"/>
            <p:cNvSpPr txBox="1">
              <a:spLocks noChangeArrowheads="1"/>
            </p:cNvSpPr>
            <p:nvPr/>
          </p:nvSpPr>
          <p:spPr bwMode="auto">
            <a:xfrm>
              <a:off x="5181600" y="3733800"/>
              <a:ext cx="228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cs typeface="Times New Roman" charset="0"/>
                </a:rPr>
                <a:t>*</a:t>
              </a:r>
              <a:endParaRPr lang="en-US" sz="1600" b="1"/>
            </a:p>
          </p:txBody>
        </p:sp>
        <p:sp>
          <p:nvSpPr>
            <p:cNvPr id="14348" name="Rectangle 26"/>
            <p:cNvSpPr>
              <a:spLocks noChangeArrowheads="1"/>
            </p:cNvSpPr>
            <p:nvPr/>
          </p:nvSpPr>
          <p:spPr bwMode="auto">
            <a:xfrm>
              <a:off x="1371600" y="1219200"/>
              <a:ext cx="6172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US" sz="1400" b="1" i="1">
                  <a:cs typeface="Times New Roman" charset="0"/>
                </a:rPr>
                <a:t>Percent of Adults Age 45-64 Classified as Obese, Maryland 2004-2008</a:t>
              </a:r>
              <a:endParaRPr lang="en-US" sz="1400">
                <a:cs typeface="Arial" charset="0"/>
              </a:endParaRPr>
            </a:p>
          </p:txBody>
        </p:sp>
        <p:sp>
          <p:nvSpPr>
            <p:cNvPr id="14349" name="Rectangle 27"/>
            <p:cNvSpPr>
              <a:spLocks noChangeArrowheads="1"/>
            </p:cNvSpPr>
            <p:nvPr/>
          </p:nvSpPr>
          <p:spPr bwMode="auto">
            <a:xfrm>
              <a:off x="0" y="2163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4350" name="Text Box 28"/>
            <p:cNvSpPr txBox="1">
              <a:spLocks noChangeArrowheads="1"/>
            </p:cNvSpPr>
            <p:nvPr/>
          </p:nvSpPr>
          <p:spPr bwMode="auto">
            <a:xfrm>
              <a:off x="7315200" y="1905000"/>
              <a:ext cx="1676400" cy="1196975"/>
            </a:xfrm>
            <a:prstGeom prst="rect">
              <a:avLst/>
            </a:prstGeom>
            <a:solidFill>
              <a:srgbClr val="CCFFCC"/>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18-44 and</a:t>
              </a:r>
            </a:p>
            <a:p>
              <a:pPr eaLnBrk="1" hangingPunct="1">
                <a:defRPr/>
              </a:pPr>
              <a:r>
                <a:rPr lang="en-US" smtClean="0"/>
                <a:t>65+ show a similar pattern to 45-64</a:t>
              </a:r>
            </a:p>
          </p:txBody>
        </p:sp>
      </p:gr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C8B5C3DF-9C3D-F241-95DF-8B9563E97B30}" type="slidenum">
              <a:rPr lang="en-US" smtClean="0"/>
              <a:pPr eaLnBrk="1" hangingPunct="1">
                <a:defRPr/>
              </a:pPr>
              <a:t>14</a:t>
            </a:fld>
            <a:endParaRPr lang="en-US" smtClean="0"/>
          </a:p>
        </p:txBody>
      </p:sp>
      <p:sp>
        <p:nvSpPr>
          <p:cNvPr id="15363"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Utilization Analysis for</a:t>
            </a:r>
            <a:br>
              <a:rPr lang="en-US" sz="2800" u="sng" dirty="0">
                <a:latin typeface="Arial" charset="0"/>
                <a:cs typeface="Arial" charset="0"/>
              </a:rPr>
            </a:br>
            <a:r>
              <a:rPr lang="en-US" sz="2800" u="sng" dirty="0">
                <a:latin typeface="Arial" charset="0"/>
                <a:cs typeface="Arial" charset="0"/>
              </a:rPr>
              <a:t> Cost of Disparities</a:t>
            </a:r>
            <a:endParaRPr lang="en-US" sz="3600" b="1" u="sng" dirty="0">
              <a:latin typeface="Arial" charset="0"/>
              <a:cs typeface="Arial" charset="0"/>
            </a:endParaRPr>
          </a:p>
        </p:txBody>
      </p:sp>
      <p:grpSp>
        <p:nvGrpSpPr>
          <p:cNvPr id="2" name="Group 1" descr="Analysis of disparities in health care utilization allow us to estimate the cost of disparities.  The cost of disparities represents potential savings that could be the return on investments designed to reduce disparities.&#10;Each year the Asthma in Maryland report charts, from age-adjusted rates, the Black to White disparity ratio for adult asthma prevalence (from BRFSS data), the Black to White disparity ratios for asthma related emergency room visits and asthma related hospital admissions, and the Black to White disparity ratio for asthma mortality.&#10;In 2006 the prevalence ratio was 1.3 to 1, the emergency room visit ratio was 4.3 to 1, the hospital admission ratio was 2.4 to 1, and the morality ratio was 2.4 to 1.  The two and four-fold higher rates of Black emergency room visits, hospital admissions and mortality with only a 30% higher prevalence of asthma indicates that Blacks with asthma do worse than Whites with asthma.&#10;Using the formula for attributable fraction in the exposed, which is (RR=1)/RR where RR is the relative risk, and applying this to the hospitalization ratio of 2.4 to 1, we can calculate that 58% of Black adult asthma hospital admissions are excess: that is they would not occur if Black adult admission rates were the same as White rates.&#10;This allows us to estimate that 58% of Black asthma admission costs are excess.  The dollar amount for asthma and other diseases are on the next slide.&#10;"/>
          <p:cNvGrpSpPr/>
          <p:nvPr/>
        </p:nvGrpSpPr>
        <p:grpSpPr>
          <a:xfrm>
            <a:off x="0" y="1295400"/>
            <a:ext cx="9144000" cy="5448300"/>
            <a:chOff x="0" y="1295400"/>
            <a:chExt cx="9144000" cy="5448300"/>
          </a:xfrm>
        </p:grpSpPr>
        <p:sp>
          <p:nvSpPr>
            <p:cNvPr id="15366" name="Rectangle 5"/>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5367" name="Text Box 6"/>
            <p:cNvSpPr txBox="1">
              <a:spLocks noChangeArrowheads="1"/>
            </p:cNvSpPr>
            <p:nvPr/>
          </p:nvSpPr>
          <p:spPr bwMode="auto">
            <a:xfrm>
              <a:off x="152400" y="6096000"/>
              <a:ext cx="8077200" cy="647700"/>
            </a:xfrm>
            <a:prstGeom prst="rect">
              <a:avLst/>
            </a:prstGeom>
            <a:solidFill>
              <a:srgbClr val="FF99CC"/>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b="1" dirty="0" smtClean="0"/>
                <a:t>Formula for attributable fraction in the exposed: (RR-1)/RR</a:t>
              </a:r>
            </a:p>
            <a:p>
              <a:pPr eaLnBrk="1" hangingPunct="1">
                <a:defRPr/>
              </a:pPr>
              <a:r>
                <a:rPr lang="en-US" b="1" dirty="0" smtClean="0"/>
                <a:t>(2.4-1)/2.4 = 1.4/2.4 = 58.3% of Black Asthma hospitalizations are excess.</a:t>
              </a:r>
            </a:p>
          </p:txBody>
        </p:sp>
        <p:sp>
          <p:nvSpPr>
            <p:cNvPr id="15368" name="Rectangle 10"/>
            <p:cNvSpPr>
              <a:spLocks noChangeArrowheads="1"/>
            </p:cNvSpPr>
            <p:nvPr/>
          </p:nvSpPr>
          <p:spPr bwMode="auto">
            <a:xfrm>
              <a:off x="1295400" y="1295400"/>
              <a:ext cx="6210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US" sz="1400" b="1" i="1">
                  <a:cs typeface="Times New Roman" charset="0"/>
                </a:rPr>
                <a:t>Black vs. White Disparity Ratios for Adults with Asthma, Maryland 2006</a:t>
              </a:r>
              <a:endParaRPr lang="en-US" sz="1400" b="1">
                <a:cs typeface="Arial" charset="0"/>
              </a:endParaRPr>
            </a:p>
          </p:txBody>
        </p:sp>
        <p:pic>
          <p:nvPicPr>
            <p:cNvPr id="4199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39888"/>
              <a:ext cx="6438900"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Rectangle 11"/>
            <p:cNvSpPr>
              <a:spLocks noChangeArrowheads="1"/>
            </p:cNvSpPr>
            <p:nvPr/>
          </p:nvSpPr>
          <p:spPr bwMode="auto">
            <a:xfrm>
              <a:off x="152400" y="5562600"/>
              <a:ext cx="7086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US" sz="1400" b="1">
                  <a:cs typeface="Times New Roman" charset="0"/>
                </a:rPr>
                <a:t>Source: This figure is Figure 8-5 from the DHMH report</a:t>
              </a:r>
              <a:r>
                <a:rPr lang="en-US" sz="1400" b="1" i="1">
                  <a:cs typeface="Times New Roman" charset="0"/>
                </a:rPr>
                <a:t> Asthma in Maryland 2007</a:t>
              </a:r>
              <a:endParaRPr lang="en-US" sz="1400">
                <a:cs typeface="Arial" charset="0"/>
              </a:endParaRPr>
            </a:p>
          </p:txBody>
        </p:sp>
        <p:sp>
          <p:nvSpPr>
            <p:cNvPr id="15371" name="Text Box 12"/>
            <p:cNvSpPr txBox="1">
              <a:spLocks noChangeArrowheads="1"/>
            </p:cNvSpPr>
            <p:nvPr/>
          </p:nvSpPr>
          <p:spPr bwMode="auto">
            <a:xfrm>
              <a:off x="6705600" y="2133600"/>
              <a:ext cx="2305050" cy="2289175"/>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330% more ED visits</a:t>
              </a:r>
            </a:p>
            <a:p>
              <a:pPr eaLnBrk="1" hangingPunct="1">
                <a:defRPr/>
              </a:pPr>
              <a:r>
                <a:rPr lang="en-US" smtClean="0"/>
                <a:t>and  140% more</a:t>
              </a:r>
            </a:p>
            <a:p>
              <a:pPr eaLnBrk="1" hangingPunct="1">
                <a:defRPr/>
              </a:pPr>
              <a:r>
                <a:rPr lang="en-US" smtClean="0"/>
                <a:t>hospital admissions</a:t>
              </a:r>
            </a:p>
            <a:p>
              <a:pPr eaLnBrk="1" hangingPunct="1">
                <a:defRPr/>
              </a:pPr>
              <a:r>
                <a:rPr lang="en-US" smtClean="0"/>
                <a:t>with only 30% more </a:t>
              </a:r>
            </a:p>
            <a:p>
              <a:pPr eaLnBrk="1" hangingPunct="1">
                <a:defRPr/>
              </a:pPr>
              <a:r>
                <a:rPr lang="en-US" smtClean="0"/>
                <a:t>asthma indicates a</a:t>
              </a:r>
            </a:p>
            <a:p>
              <a:pPr eaLnBrk="1" hangingPunct="1">
                <a:defRPr/>
              </a:pPr>
              <a:r>
                <a:rPr lang="en-US" smtClean="0"/>
                <a:t>disparity in disease</a:t>
              </a:r>
            </a:p>
            <a:p>
              <a:pPr eaLnBrk="1" hangingPunct="1">
                <a:defRPr/>
              </a:pPr>
              <a:r>
                <a:rPr lang="en-US" smtClean="0"/>
                <a:t>management</a:t>
              </a:r>
            </a:p>
            <a:p>
              <a:pPr eaLnBrk="1" hangingPunct="1">
                <a:defRPr/>
              </a:pPr>
              <a:r>
                <a:rPr lang="en-US" smtClean="0"/>
                <a:t>success.</a:t>
              </a:r>
            </a:p>
          </p:txBody>
        </p:sp>
      </p:gr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769E1FD5-85F9-C944-A8C2-3D4E78DAC1C7}" type="slidenum">
              <a:rPr lang="en-US" smtClean="0"/>
              <a:pPr eaLnBrk="1" hangingPunct="1">
                <a:defRPr/>
              </a:pPr>
              <a:t>15</a:t>
            </a:fld>
            <a:endParaRPr lang="en-US" smtClean="0"/>
          </a:p>
        </p:txBody>
      </p:sp>
      <p:sp>
        <p:nvSpPr>
          <p:cNvPr id="16387"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Discharge Data Analysis of</a:t>
            </a:r>
            <a:br>
              <a:rPr lang="en-US" sz="2800" u="sng" dirty="0">
                <a:latin typeface="Arial" charset="0"/>
                <a:cs typeface="Arial" charset="0"/>
              </a:rPr>
            </a:br>
            <a:r>
              <a:rPr lang="en-US" sz="2800" u="sng" dirty="0">
                <a:latin typeface="Arial" charset="0"/>
                <a:cs typeface="Arial" charset="0"/>
              </a:rPr>
              <a:t> Cost of Disparities</a:t>
            </a:r>
            <a:endParaRPr lang="en-US" sz="3600" b="1" u="sng" dirty="0">
              <a:latin typeface="Arial" charset="0"/>
              <a:cs typeface="Arial" charset="0"/>
            </a:endParaRPr>
          </a:p>
        </p:txBody>
      </p:sp>
      <p:grpSp>
        <p:nvGrpSpPr>
          <p:cNvPr id="2" name="Group 1" descr="We used this approach to estimating excess hospital admissions to obtain estimated costs of Black excess hospital admissions.  The following numbers are from 2004 Maryland hospital discharge data, and refer only to the hospital charges for admissions.  They do not include physician component of hospital costs, do not include emergency room costs, and do not include outpatient care costs.&#10;&#10;For all admissions, Black disparity excess costs in 2004 were 59 million dollars for Medicaid and 481 million dollars for all payers.&#10;For heart disease, 5 million for Medicaid and 38 million for all payers.&#10;For cancer, 1 million for Medicaid and 7 million for all payers.&#10;For diabetes, 3 million for Medicaid and 26 million for all payers.&#10;For asthma, 2 million for Medicaid and 18 million for all payers.&#10;For neonatal intensive care unit admissions, 3 million for Medicaid and 20 Million for all payers.&#10;&#10;One limitation to hospital data bases is that admissions of Maryland residents in non-Maryland hospitals are missing.  Insurer data bases, which would include services regardless of location, would not have this limitation. &#10;"/>
          <p:cNvGrpSpPr/>
          <p:nvPr/>
        </p:nvGrpSpPr>
        <p:grpSpPr>
          <a:xfrm>
            <a:off x="0" y="1295400"/>
            <a:ext cx="9144000" cy="5257800"/>
            <a:chOff x="0" y="1295400"/>
            <a:chExt cx="9144000" cy="5257800"/>
          </a:xfrm>
        </p:grpSpPr>
        <p:sp>
          <p:nvSpPr>
            <p:cNvPr id="16390" name="Rectangle 5"/>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graphicFrame>
          <p:nvGraphicFramePr>
            <p:cNvPr id="44038" name="Object 9"/>
            <p:cNvGraphicFramePr>
              <a:graphicFrameLocks noChangeAspect="1"/>
            </p:cNvGraphicFramePr>
            <p:nvPr>
              <p:ph idx="1"/>
              <p:extLst>
                <p:ext uri="{D42A27DB-BD31-4B8C-83A1-F6EECF244321}">
                  <p14:modId xmlns:p14="http://schemas.microsoft.com/office/powerpoint/2010/main" val="16641236"/>
                </p:ext>
              </p:extLst>
            </p:nvPr>
          </p:nvGraphicFramePr>
          <p:xfrm>
            <a:off x="1371600" y="1295400"/>
            <a:ext cx="4618038" cy="5257800"/>
          </p:xfrm>
          <a:graphic>
            <a:graphicData uri="http://schemas.openxmlformats.org/presentationml/2006/ole">
              <mc:AlternateContent xmlns:mc="http://schemas.openxmlformats.org/markup-compatibility/2006">
                <mc:Choice xmlns:v="urn:schemas-microsoft-com:vml" Requires="v">
                  <p:oleObj spid="_x0000_s44040" name="Worksheet" r:id="rId4" imgW="4676657" imgH="5324493" progId="Excel.Sheet.8">
                    <p:embed/>
                  </p:oleObj>
                </mc:Choice>
                <mc:Fallback>
                  <p:oleObj name="Worksheet" r:id="rId4" imgW="4676657" imgH="5324493" progId="Excel.Sheet.8">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295400"/>
                          <a:ext cx="4618038"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Text Box 11"/>
            <p:cNvSpPr txBox="1">
              <a:spLocks noChangeArrowheads="1"/>
            </p:cNvSpPr>
            <p:nvPr/>
          </p:nvSpPr>
          <p:spPr bwMode="auto">
            <a:xfrm>
              <a:off x="6019800" y="1828800"/>
              <a:ext cx="3048000" cy="39370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How might out of state</a:t>
              </a:r>
            </a:p>
            <a:p>
              <a:pPr eaLnBrk="1" hangingPunct="1">
                <a:defRPr/>
              </a:pPr>
              <a:r>
                <a:rPr lang="en-US" smtClean="0"/>
                <a:t>admissions be affecting</a:t>
              </a:r>
            </a:p>
            <a:p>
              <a:pPr eaLnBrk="1" hangingPunct="1">
                <a:defRPr/>
              </a:pPr>
              <a:r>
                <a:rPr lang="en-US" smtClean="0"/>
                <a:t>these estimates?</a:t>
              </a:r>
            </a:p>
            <a:p>
              <a:pPr eaLnBrk="1" hangingPunct="1">
                <a:defRPr/>
              </a:pPr>
              <a:endParaRPr lang="en-US" smtClean="0"/>
            </a:p>
            <a:p>
              <a:pPr eaLnBrk="1" hangingPunct="1">
                <a:buFontTx/>
                <a:buAutoNum type="arabicPeriod"/>
                <a:defRPr/>
              </a:pPr>
              <a:r>
                <a:rPr lang="en-US" smtClean="0"/>
                <a:t>Check consistency with </a:t>
              </a:r>
            </a:p>
            <a:p>
              <a:pPr eaLnBrk="1" hangingPunct="1">
                <a:defRPr/>
              </a:pPr>
              <a:r>
                <a:rPr lang="en-US" smtClean="0"/>
                <a:t>Estimates in Baltimore City,</a:t>
              </a:r>
            </a:p>
            <a:p>
              <a:pPr eaLnBrk="1" hangingPunct="1">
                <a:defRPr/>
              </a:pPr>
              <a:r>
                <a:rPr lang="en-US" smtClean="0"/>
                <a:t>an </a:t>
              </a:r>
              <a:r>
                <a:rPr lang="ja-JP" altLang="en-US" smtClean="0"/>
                <a:t>“</a:t>
              </a:r>
              <a:r>
                <a:rPr lang="en-US" smtClean="0"/>
                <a:t>internal</a:t>
              </a:r>
              <a:r>
                <a:rPr lang="ja-JP" altLang="en-US" smtClean="0"/>
                <a:t>”</a:t>
              </a:r>
              <a:r>
                <a:rPr lang="en-US" smtClean="0"/>
                <a:t> jurisdiction</a:t>
              </a:r>
            </a:p>
            <a:p>
              <a:pPr eaLnBrk="1" hangingPunct="1">
                <a:defRPr/>
              </a:pPr>
              <a:r>
                <a:rPr lang="en-US" smtClean="0"/>
                <a:t>where admissions out of</a:t>
              </a:r>
            </a:p>
            <a:p>
              <a:pPr eaLnBrk="1" hangingPunct="1">
                <a:defRPr/>
              </a:pPr>
              <a:r>
                <a:rPr lang="en-US" smtClean="0"/>
                <a:t>state are less likely.</a:t>
              </a:r>
            </a:p>
            <a:p>
              <a:pPr eaLnBrk="1" hangingPunct="1">
                <a:defRPr/>
              </a:pPr>
              <a:endParaRPr lang="en-US" smtClean="0"/>
            </a:p>
            <a:p>
              <a:pPr eaLnBrk="1" hangingPunct="1">
                <a:buFontTx/>
                <a:buAutoNum type="arabicPeriod" startAt="2"/>
                <a:defRPr/>
              </a:pPr>
              <a:r>
                <a:rPr lang="en-US" smtClean="0"/>
                <a:t>Check consistency with </a:t>
              </a:r>
            </a:p>
            <a:p>
              <a:pPr eaLnBrk="1" hangingPunct="1">
                <a:defRPr/>
              </a:pPr>
              <a:r>
                <a:rPr lang="en-US" smtClean="0"/>
                <a:t>estimates from Medicare</a:t>
              </a:r>
            </a:p>
            <a:p>
              <a:pPr eaLnBrk="1" hangingPunct="1">
                <a:defRPr/>
              </a:pPr>
              <a:r>
                <a:rPr lang="en-US" smtClean="0"/>
                <a:t>data, where the out of state</a:t>
              </a:r>
            </a:p>
            <a:p>
              <a:pPr eaLnBrk="1" hangingPunct="1">
                <a:defRPr/>
              </a:pPr>
              <a:r>
                <a:rPr lang="en-US" smtClean="0"/>
                <a:t>issue does not exist.</a:t>
              </a:r>
            </a:p>
          </p:txBody>
        </p:sp>
      </p:gr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277C8521-F090-0346-BB38-BB90E2EC6416}" type="slidenum">
              <a:rPr lang="en-US" smtClean="0"/>
              <a:pPr eaLnBrk="1" hangingPunct="1">
                <a:defRPr/>
              </a:pPr>
              <a:t>16</a:t>
            </a:fld>
            <a:endParaRPr lang="en-US" smtClean="0"/>
          </a:p>
        </p:txBody>
      </p:sp>
      <p:sp>
        <p:nvSpPr>
          <p:cNvPr id="17411"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Medicare Data Analysis of</a:t>
            </a:r>
            <a:br>
              <a:rPr lang="en-US" sz="2800" u="sng" dirty="0">
                <a:latin typeface="Arial" charset="0"/>
                <a:cs typeface="Arial" charset="0"/>
              </a:rPr>
            </a:br>
            <a:r>
              <a:rPr lang="en-US" sz="2800" u="sng" dirty="0">
                <a:latin typeface="Arial" charset="0"/>
                <a:cs typeface="Arial" charset="0"/>
              </a:rPr>
              <a:t> Cost of Disparities for Maryland</a:t>
            </a:r>
            <a:endParaRPr lang="en-US" sz="3600" b="1" u="sng" dirty="0">
              <a:latin typeface="Arial" charset="0"/>
              <a:cs typeface="Arial" charset="0"/>
            </a:endParaRPr>
          </a:p>
        </p:txBody>
      </p:sp>
      <p:grpSp>
        <p:nvGrpSpPr>
          <p:cNvPr id="2" name="Group 1" descr="The Maryland Health Care Commission (MHCC) contracted for an analysis of admission rates for Ambulatory Care Sensitive Conditions (ACSCs) in Maryland Medicare beneficiaries during 2006.  As in the preceding slide, the costs here are only hospital costs and do not include physician component of admission, emergency room charges, or outpatient costs.&#10;The excess hospital costs due to disparity borne by Medicare for Maryland beneficiaries age 65 or older in 2006 were:&#10;13 million dollars for congestive heart failure&#10;2 million dollars for urinary tract infection&#10;2 million dollars for dehydration&#10;5 million dollars for diabetes&#10;1 million dollars for asthma&#10;1 million dollars for hypertension&#10;This insurer data base does not have the limitation of the absence of admissions outside of Maryland, and still sizeable excess costs are seen.&#10;This slide and the preceding slide are only estimating the excess cost due to an excess frequency of admissions.  Future estimates will also include the excess cost due to a disparity in severity:  the excess cost in the same number of admissions if the average cost of admission is higher for the minority group.&#10;&#10;"/>
          <p:cNvGrpSpPr/>
          <p:nvPr/>
        </p:nvGrpSpPr>
        <p:grpSpPr>
          <a:xfrm>
            <a:off x="0" y="1295400"/>
            <a:ext cx="9144000" cy="5241925"/>
            <a:chOff x="0" y="1295400"/>
            <a:chExt cx="9144000" cy="5241925"/>
          </a:xfrm>
        </p:grpSpPr>
        <p:sp>
          <p:nvSpPr>
            <p:cNvPr id="17414" name="Rectangle 5"/>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graphicFrame>
          <p:nvGraphicFramePr>
            <p:cNvPr id="46086" name="Object 6"/>
            <p:cNvGraphicFramePr>
              <a:graphicFrameLocks noChangeAspect="1"/>
            </p:cNvGraphicFramePr>
            <p:nvPr>
              <p:ph idx="1"/>
              <p:extLst>
                <p:ext uri="{D42A27DB-BD31-4B8C-83A1-F6EECF244321}">
                  <p14:modId xmlns:p14="http://schemas.microsoft.com/office/powerpoint/2010/main" val="3134757327"/>
                </p:ext>
              </p:extLst>
            </p:nvPr>
          </p:nvGraphicFramePr>
          <p:xfrm>
            <a:off x="1600200" y="1295400"/>
            <a:ext cx="4683125" cy="4830763"/>
          </p:xfrm>
          <a:graphic>
            <a:graphicData uri="http://schemas.openxmlformats.org/presentationml/2006/ole">
              <mc:AlternateContent xmlns:mc="http://schemas.openxmlformats.org/markup-compatibility/2006">
                <mc:Choice xmlns:v="urn:schemas-microsoft-com:vml" Requires="v">
                  <p:oleObj spid="_x0000_s46091" name="Worksheet" r:id="rId4" imgW="5124416" imgH="5286397" progId="Excel.Sheet.8">
                    <p:embed/>
                  </p:oleObj>
                </mc:Choice>
                <mc:Fallback>
                  <p:oleObj name="Worksheet" r:id="rId4" imgW="5124416" imgH="5286397" progId="Excel.Shee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295400"/>
                          <a:ext cx="4683125" cy="4830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16" name="Rectangle 8"/>
            <p:cNvSpPr>
              <a:spLocks noChangeArrowheads="1"/>
            </p:cNvSpPr>
            <p:nvPr/>
          </p:nvSpPr>
          <p:spPr bwMode="auto">
            <a:xfrm>
              <a:off x="762000" y="6019800"/>
              <a:ext cx="7288213"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400" b="1" dirty="0">
                  <a:cs typeface="Arial" charset="0"/>
                </a:rPr>
                <a:t>Source:</a:t>
              </a:r>
              <a:r>
                <a:rPr lang="en-US" sz="1400" b="1" i="1" dirty="0">
                  <a:cs typeface="Arial" charset="0"/>
                </a:rPr>
                <a:t> Differences in Hospitalizations for Ambulatory Care Sensitive Conditions</a:t>
              </a:r>
            </a:p>
            <a:p>
              <a:pPr>
                <a:defRPr/>
              </a:pPr>
              <a:r>
                <a:rPr lang="en-US" sz="1400" b="1" i="1" dirty="0">
                  <a:cs typeface="Arial" charset="0"/>
                </a:rPr>
                <a:t> Among Maryland Medicare Beneficiaries—2006. </a:t>
              </a:r>
              <a:r>
                <a:rPr lang="en-US" sz="1400" b="1" dirty="0">
                  <a:cs typeface="Arial" charset="0"/>
                </a:rPr>
                <a:t>Maryland Health Care Commission.</a:t>
              </a:r>
            </a:p>
          </p:txBody>
        </p:sp>
        <p:sp>
          <p:nvSpPr>
            <p:cNvPr id="17417" name="Text Box 9"/>
            <p:cNvSpPr txBox="1">
              <a:spLocks noChangeArrowheads="1"/>
            </p:cNvSpPr>
            <p:nvPr/>
          </p:nvSpPr>
          <p:spPr bwMode="auto">
            <a:xfrm>
              <a:off x="6400800" y="1676400"/>
              <a:ext cx="2590800" cy="17399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Analysis of Medicare</a:t>
              </a:r>
            </a:p>
            <a:p>
              <a:pPr eaLnBrk="1" hangingPunct="1">
                <a:defRPr/>
              </a:pPr>
              <a:r>
                <a:rPr lang="en-US" smtClean="0"/>
                <a:t>data in persons age</a:t>
              </a:r>
            </a:p>
            <a:p>
              <a:pPr eaLnBrk="1" hangingPunct="1">
                <a:defRPr/>
              </a:pPr>
              <a:r>
                <a:rPr lang="en-US" smtClean="0"/>
                <a:t>65+ is consistent with</a:t>
              </a:r>
            </a:p>
            <a:p>
              <a:pPr eaLnBrk="1" hangingPunct="1">
                <a:defRPr/>
              </a:pPr>
              <a:r>
                <a:rPr lang="en-US" smtClean="0"/>
                <a:t>the statewide</a:t>
              </a:r>
            </a:p>
            <a:p>
              <a:pPr eaLnBrk="1" hangingPunct="1">
                <a:defRPr/>
              </a:pPr>
              <a:r>
                <a:rPr lang="en-US" smtClean="0"/>
                <a:t>discharge data</a:t>
              </a:r>
            </a:p>
            <a:p>
              <a:pPr eaLnBrk="1" hangingPunct="1">
                <a:defRPr/>
              </a:pPr>
              <a:r>
                <a:rPr lang="en-US" smtClean="0"/>
                <a:t>analysis.</a:t>
              </a:r>
            </a:p>
          </p:txBody>
        </p:sp>
        <p:sp>
          <p:nvSpPr>
            <p:cNvPr id="17418" name="Text Box 10"/>
            <p:cNvSpPr txBox="1">
              <a:spLocks noChangeArrowheads="1"/>
            </p:cNvSpPr>
            <p:nvPr/>
          </p:nvSpPr>
          <p:spPr bwMode="auto">
            <a:xfrm>
              <a:off x="6248400" y="3429000"/>
              <a:ext cx="2743200" cy="1739900"/>
            </a:xfrm>
            <a:prstGeom prst="rect">
              <a:avLst/>
            </a:prstGeom>
            <a:solidFill>
              <a:srgbClr val="CC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Analysis of payer-based</a:t>
              </a:r>
            </a:p>
            <a:p>
              <a:pPr eaLnBrk="1" hangingPunct="1">
                <a:defRPr/>
              </a:pPr>
              <a:r>
                <a:rPr lang="en-US" smtClean="0"/>
                <a:t>claims data (vs. provider-</a:t>
              </a:r>
            </a:p>
            <a:p>
              <a:pPr eaLnBrk="1" hangingPunct="1">
                <a:defRPr/>
              </a:pPr>
              <a:r>
                <a:rPr lang="en-US" smtClean="0"/>
                <a:t>based data) where</a:t>
              </a:r>
            </a:p>
            <a:p>
              <a:pPr eaLnBrk="1" hangingPunct="1">
                <a:defRPr/>
              </a:pPr>
              <a:r>
                <a:rPr lang="en-US" smtClean="0"/>
                <a:t>available avoids the</a:t>
              </a:r>
            </a:p>
            <a:p>
              <a:pPr eaLnBrk="1" hangingPunct="1">
                <a:defRPr/>
              </a:pPr>
              <a:r>
                <a:rPr lang="en-US" smtClean="0"/>
                <a:t>missing out-of-state</a:t>
              </a:r>
            </a:p>
            <a:p>
              <a:pPr eaLnBrk="1" hangingPunct="1">
                <a:defRPr/>
              </a:pPr>
              <a:r>
                <a:rPr lang="en-US" smtClean="0"/>
                <a:t>utilization issues.</a:t>
              </a:r>
            </a:p>
          </p:txBody>
        </p:sp>
        <p:sp>
          <p:nvSpPr>
            <p:cNvPr id="17419" name="Text Box 11"/>
            <p:cNvSpPr txBox="1">
              <a:spLocks noChangeArrowheads="1"/>
            </p:cNvSpPr>
            <p:nvPr/>
          </p:nvSpPr>
          <p:spPr bwMode="auto">
            <a:xfrm>
              <a:off x="6324600" y="5257800"/>
              <a:ext cx="2590800" cy="64135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Frequency disparity vs. Severity disparity.</a:t>
              </a:r>
            </a:p>
          </p:txBody>
        </p:sp>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7B0DE1CE-9497-DC47-AB4B-7AC31A593A76}" type="slidenum">
              <a:rPr lang="en-US" smtClean="0"/>
              <a:pPr eaLnBrk="1" hangingPunct="1">
                <a:defRPr/>
              </a:pPr>
              <a:t>17</a:t>
            </a:fld>
            <a:endParaRPr lang="en-US" smtClean="0"/>
          </a:p>
        </p:txBody>
      </p:sp>
      <p:sp>
        <p:nvSpPr>
          <p:cNvPr id="18435" name="Rectangle 2"/>
          <p:cNvSpPr>
            <a:spLocks noGrp="1" noChangeArrowheads="1"/>
          </p:cNvSpPr>
          <p:nvPr>
            <p:ph type="title"/>
          </p:nvPr>
        </p:nvSpPr>
        <p:spPr/>
        <p:txBody>
          <a:bodyPr/>
          <a:lstStyle/>
          <a:p>
            <a:pPr eaLnBrk="1" hangingPunct="1">
              <a:defRPr/>
            </a:pPr>
            <a:r>
              <a:rPr lang="en-US" sz="2800" u="sng" dirty="0">
                <a:latin typeface="Arial" charset="0"/>
                <a:cs typeface="Arial" charset="0"/>
              </a:rPr>
              <a:t> Discharge Data Analysis of</a:t>
            </a:r>
            <a:br>
              <a:rPr lang="en-US" sz="2800" u="sng" dirty="0">
                <a:latin typeface="Arial" charset="0"/>
                <a:cs typeface="Arial" charset="0"/>
              </a:rPr>
            </a:br>
            <a:r>
              <a:rPr lang="en-US" sz="2800" u="sng" dirty="0">
                <a:latin typeface="Arial" charset="0"/>
                <a:cs typeface="Arial" charset="0"/>
              </a:rPr>
              <a:t> Cost of Disparities</a:t>
            </a:r>
            <a:endParaRPr lang="en-US" sz="3600" b="1" u="sng" dirty="0">
              <a:latin typeface="Arial" charset="0"/>
              <a:cs typeface="Arial" charset="0"/>
            </a:endParaRPr>
          </a:p>
        </p:txBody>
      </p:sp>
      <p:grpSp>
        <p:nvGrpSpPr>
          <p:cNvPr id="2" name="Group 1" descr="One limitation in some data sets is large numbers of entries that are missing race or ethnicity information.  This is why our 2004 discharge data analysis was limited to a Black vs. White comparison.&#10;In that year, there were 30,087 admissions missing race data&#10;There were only 1,537 admission of known American Indian or Alaska Native (AIAN) race.  The missing, if all AIAN, would be 1957% of the known AIAN.&#10;There were only 12,011 admissions of known Asian or Pacific Islander  (API) race.  The missing, if all API, would be 250% of the known API.&#10;By contrast, there were 207,495 admissions of known Black or African American race.  So the missing, if all Black, would only be 15% of the known Black.&#10;There were 51,483 admission missing Hispanic ethnicity data.&#10;There were only 19,449 admissions known to be of Hispanic ethnicity.  If all missing were Hispanic, they would be 265% of the known Hispanic.&#10;The lesson here is that complete capture of race and ethnicity data is important to being able to perform meaningful analysis for the smaller racial and ethnic groups.&#10;"/>
          <p:cNvGrpSpPr/>
          <p:nvPr/>
        </p:nvGrpSpPr>
        <p:grpSpPr>
          <a:xfrm>
            <a:off x="0" y="1828800"/>
            <a:ext cx="9144000" cy="4827588"/>
            <a:chOff x="0" y="1828800"/>
            <a:chExt cx="9144000" cy="4827588"/>
          </a:xfrm>
        </p:grpSpPr>
        <p:sp>
          <p:nvSpPr>
            <p:cNvPr id="18438" name="Rectangle 5"/>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endParaRPr lang="en-US">
                <a:cs typeface="Arial" charset="0"/>
              </a:endParaRPr>
            </a:p>
          </p:txBody>
        </p:sp>
        <p:sp>
          <p:nvSpPr>
            <p:cNvPr id="18439" name="Text Box 9"/>
            <p:cNvSpPr txBox="1">
              <a:spLocks noChangeArrowheads="1"/>
            </p:cNvSpPr>
            <p:nvPr/>
          </p:nvSpPr>
          <p:spPr bwMode="auto">
            <a:xfrm>
              <a:off x="381000" y="1828800"/>
              <a:ext cx="8077200" cy="373063"/>
            </a:xfrm>
            <a:prstGeom prst="rect">
              <a:avLst/>
            </a:prstGeom>
            <a:solidFill>
              <a:srgbClr val="FF99CC"/>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b="1" dirty="0" smtClean="0"/>
                <a:t>Why was analysis restricted to Black vs. White in 2004?</a:t>
              </a:r>
            </a:p>
          </p:txBody>
        </p:sp>
        <p:sp>
          <p:nvSpPr>
            <p:cNvPr id="18440" name="Text Box 10"/>
            <p:cNvSpPr txBox="1">
              <a:spLocks noChangeArrowheads="1"/>
            </p:cNvSpPr>
            <p:nvPr/>
          </p:nvSpPr>
          <p:spPr bwMode="auto">
            <a:xfrm>
              <a:off x="228600" y="2438400"/>
              <a:ext cx="8458200" cy="4217988"/>
            </a:xfrm>
            <a:prstGeom prst="rect">
              <a:avLst/>
            </a:prstGeom>
            <a:solidFill>
              <a:srgbClr val="FFFF00"/>
            </a:solidFill>
            <a:ln w="63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b="1" smtClean="0"/>
                <a:t>Count of admissions missing race data: 				30,087</a:t>
              </a:r>
            </a:p>
            <a:p>
              <a:pPr eaLnBrk="1" hangingPunct="1">
                <a:defRPr/>
              </a:pPr>
              <a:r>
                <a:rPr lang="en-US" b="1" smtClean="0"/>
                <a:t>Count of admissions missing Hispanic ethnicity data:		51,483</a:t>
              </a:r>
            </a:p>
            <a:p>
              <a:pPr eaLnBrk="1" hangingPunct="1">
                <a:defRPr/>
              </a:pPr>
              <a:endParaRPr lang="en-US" b="1" smtClean="0"/>
            </a:p>
            <a:p>
              <a:pPr eaLnBrk="1" hangingPunct="1">
                <a:defRPr/>
              </a:pPr>
              <a:r>
                <a:rPr lang="en-US" b="1" smtClean="0"/>
                <a:t>Count of admissions recorded as American Indian or Alaska Native: 1,537 Missing race as percent of known AIAN = 				1957%</a:t>
              </a:r>
            </a:p>
            <a:p>
              <a:pPr eaLnBrk="1" hangingPunct="1">
                <a:defRPr/>
              </a:pPr>
              <a:endParaRPr lang="en-US" b="1" smtClean="0"/>
            </a:p>
            <a:p>
              <a:pPr eaLnBrk="1" hangingPunct="1">
                <a:defRPr/>
              </a:pPr>
              <a:r>
                <a:rPr lang="en-US" b="1" smtClean="0"/>
                <a:t>Count of admissions recorded as</a:t>
              </a:r>
              <a:r>
                <a:rPr lang="en-US" smtClean="0"/>
                <a:t> </a:t>
              </a:r>
              <a:r>
                <a:rPr lang="en-US" b="1" smtClean="0"/>
                <a:t>Asian or Pacific Islander: 	12,011</a:t>
              </a:r>
            </a:p>
            <a:p>
              <a:pPr eaLnBrk="1" hangingPunct="1">
                <a:defRPr/>
              </a:pPr>
              <a:r>
                <a:rPr lang="en-US" b="1" smtClean="0"/>
                <a:t>Missing race as percent of known</a:t>
              </a:r>
              <a:r>
                <a:rPr lang="en-US" smtClean="0"/>
                <a:t> </a:t>
              </a:r>
              <a:r>
                <a:rPr lang="en-US" b="1" smtClean="0"/>
                <a:t>API = 				  250%</a:t>
              </a:r>
            </a:p>
            <a:p>
              <a:pPr eaLnBrk="1" hangingPunct="1">
                <a:defRPr/>
              </a:pPr>
              <a:endParaRPr lang="en-US" b="1" smtClean="0"/>
            </a:p>
            <a:p>
              <a:pPr eaLnBrk="1" hangingPunct="1">
                <a:defRPr/>
              </a:pPr>
              <a:r>
                <a:rPr lang="en-US" b="1" smtClean="0"/>
                <a:t>Count of admissions recorded as</a:t>
              </a:r>
              <a:r>
                <a:rPr lang="en-US" smtClean="0"/>
                <a:t> </a:t>
              </a:r>
              <a:r>
                <a:rPr lang="en-US" b="1" smtClean="0"/>
                <a:t>Hispanic:			19,449</a:t>
              </a:r>
            </a:p>
            <a:p>
              <a:pPr eaLnBrk="1" hangingPunct="1">
                <a:defRPr/>
              </a:pPr>
              <a:r>
                <a:rPr lang="en-US" b="1" smtClean="0"/>
                <a:t>Missing Hispanic ethnicity as percent of known</a:t>
              </a:r>
              <a:r>
                <a:rPr lang="en-US" smtClean="0"/>
                <a:t> </a:t>
              </a:r>
              <a:r>
                <a:rPr lang="en-US" b="1" smtClean="0"/>
                <a:t>Hispanic</a:t>
              </a:r>
              <a:r>
                <a:rPr lang="en-US" smtClean="0"/>
                <a:t> </a:t>
              </a:r>
              <a:r>
                <a:rPr lang="en-US" b="1" smtClean="0"/>
                <a:t>= 	  265%	</a:t>
              </a:r>
            </a:p>
            <a:p>
              <a:pPr eaLnBrk="1" hangingPunct="1">
                <a:defRPr/>
              </a:pPr>
              <a:endParaRPr lang="en-US" b="1" smtClean="0"/>
            </a:p>
            <a:p>
              <a:pPr eaLnBrk="1" hangingPunct="1">
                <a:defRPr/>
              </a:pPr>
              <a:r>
                <a:rPr lang="en-US" b="1" smtClean="0"/>
                <a:t>Count of admissions recorded as Black or African American:         207,495</a:t>
              </a:r>
            </a:p>
            <a:p>
              <a:pPr eaLnBrk="1" hangingPunct="1">
                <a:defRPr/>
              </a:pPr>
              <a:r>
                <a:rPr lang="en-US" b="1" smtClean="0"/>
                <a:t>Missing race as percent of known Black or African American = 	    15%</a:t>
              </a:r>
            </a:p>
            <a:p>
              <a:pPr eaLnBrk="1" hangingPunct="1">
                <a:defRPr/>
              </a:pPr>
              <a:endParaRPr lang="en-US" b="1" smtClean="0"/>
            </a:p>
          </p:txBody>
        </p:sp>
      </p:gr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E4A602A8-C9D8-AF40-9E87-F28195AD5DE9}" type="slidenum">
              <a:rPr lang="en-US" smtClean="0"/>
              <a:pPr eaLnBrk="1" hangingPunct="1">
                <a:defRPr/>
              </a:pPr>
              <a:t>18</a:t>
            </a:fld>
            <a:endParaRPr lang="en-US" smtClean="0"/>
          </a:p>
        </p:txBody>
      </p:sp>
      <p:sp>
        <p:nvSpPr>
          <p:cNvPr id="19459" name="Rectangle 2"/>
          <p:cNvSpPr>
            <a:spLocks noGrp="1" noChangeArrowheads="1"/>
          </p:cNvSpPr>
          <p:nvPr>
            <p:ph type="title"/>
          </p:nvPr>
        </p:nvSpPr>
        <p:spPr/>
        <p:txBody>
          <a:bodyPr/>
          <a:lstStyle/>
          <a:p>
            <a:pPr eaLnBrk="1" hangingPunct="1">
              <a:defRPr/>
            </a:pPr>
            <a:r>
              <a:rPr lang="en-US" sz="3600" u="sng">
                <a:latin typeface="Arial" charset="0"/>
                <a:cs typeface="Arial" charset="0"/>
              </a:rPr>
              <a:t>Contact Information</a:t>
            </a:r>
          </a:p>
        </p:txBody>
      </p:sp>
      <p:sp>
        <p:nvSpPr>
          <p:cNvPr id="19460" name="Rectangle 3"/>
          <p:cNvSpPr>
            <a:spLocks noGrp="1" noChangeArrowheads="1"/>
          </p:cNvSpPr>
          <p:nvPr>
            <p:ph type="body" idx="1"/>
          </p:nvPr>
        </p:nvSpPr>
        <p:spPr>
          <a:xfrm>
            <a:off x="457200" y="1981200"/>
            <a:ext cx="8229600" cy="4648200"/>
          </a:xfrm>
        </p:spPr>
        <p:txBody>
          <a:bodyPr/>
          <a:lstStyle/>
          <a:p>
            <a:pPr algn="ctr" eaLnBrk="1" hangingPunct="1">
              <a:lnSpc>
                <a:spcPct val="80000"/>
              </a:lnSpc>
              <a:buFontTx/>
              <a:buNone/>
              <a:defRPr/>
            </a:pPr>
            <a:r>
              <a:rPr lang="en-US" sz="2800" dirty="0">
                <a:latin typeface="Arial" charset="0"/>
                <a:cs typeface="Arial" charset="0"/>
              </a:rPr>
              <a:t>Office of Minority Health and Health Disparities</a:t>
            </a:r>
          </a:p>
          <a:p>
            <a:pPr algn="ctr" eaLnBrk="1" hangingPunct="1">
              <a:lnSpc>
                <a:spcPct val="80000"/>
              </a:lnSpc>
              <a:buFontTx/>
              <a:buNone/>
              <a:defRPr/>
            </a:pPr>
            <a:r>
              <a:rPr lang="en-US" sz="2400" dirty="0">
                <a:latin typeface="Arial" charset="0"/>
                <a:cs typeface="Arial" charset="0"/>
              </a:rPr>
              <a:t>Maryland Department of Health and Mental Hygiene</a:t>
            </a:r>
            <a:br>
              <a:rPr lang="en-US" sz="2400" dirty="0">
                <a:latin typeface="Arial" charset="0"/>
                <a:cs typeface="Arial" charset="0"/>
              </a:rPr>
            </a:br>
            <a:r>
              <a:rPr lang="en-US" sz="2400" dirty="0">
                <a:latin typeface="Arial" charset="0"/>
                <a:cs typeface="Arial" charset="0"/>
              </a:rPr>
              <a:t>201 West Preston Street, Room 500                        Baltimore, Maryland 21201</a:t>
            </a:r>
            <a:br>
              <a:rPr lang="en-US" sz="2400" dirty="0">
                <a:latin typeface="Arial" charset="0"/>
                <a:cs typeface="Arial" charset="0"/>
              </a:rPr>
            </a:br>
            <a:r>
              <a:rPr lang="en-US" sz="1200" dirty="0">
                <a:latin typeface="Arial" charset="0"/>
                <a:cs typeface="Arial" charset="0"/>
              </a:rPr>
              <a:t/>
            </a:r>
            <a:br>
              <a:rPr lang="en-US" sz="1200" dirty="0">
                <a:latin typeface="Arial" charset="0"/>
                <a:cs typeface="Arial" charset="0"/>
              </a:rPr>
            </a:br>
            <a:r>
              <a:rPr lang="en-US" sz="2400" dirty="0">
                <a:latin typeface="Arial" charset="0"/>
                <a:cs typeface="Arial" charset="0"/>
              </a:rPr>
              <a:t>Website: </a:t>
            </a:r>
            <a:r>
              <a:rPr lang="en-US" sz="2400" dirty="0" smtClean="0">
                <a:latin typeface="Arial" charset="0"/>
                <a:cs typeface="Arial" charset="0"/>
                <a:hlinkClick r:id="rId3"/>
              </a:rPr>
              <a:t>http://www.dhmh.maryland.gov/hd</a:t>
            </a:r>
            <a:endParaRPr lang="en-US" sz="2400" dirty="0">
              <a:latin typeface="Arial" charset="0"/>
              <a:cs typeface="Arial" charset="0"/>
            </a:endParaRPr>
          </a:p>
          <a:p>
            <a:pPr algn="ctr" eaLnBrk="1" hangingPunct="1">
              <a:lnSpc>
                <a:spcPct val="80000"/>
              </a:lnSpc>
              <a:buFontTx/>
              <a:buNone/>
              <a:defRPr/>
            </a:pPr>
            <a:r>
              <a:rPr lang="en-US" sz="2000" dirty="0" err="1">
                <a:latin typeface="Arial" charset="0"/>
                <a:cs typeface="Arial" charset="0"/>
              </a:rPr>
              <a:t>Chartbook</a:t>
            </a:r>
            <a:r>
              <a:rPr lang="en-US" sz="2000" dirty="0">
                <a:latin typeface="Arial" charset="0"/>
                <a:cs typeface="Arial" charset="0"/>
              </a:rPr>
              <a:t>:</a:t>
            </a:r>
            <a:r>
              <a:rPr lang="en-US" dirty="0">
                <a:latin typeface="Arial" charset="0"/>
                <a:cs typeface="Arial" charset="0"/>
              </a:rPr>
              <a:t> </a:t>
            </a:r>
            <a:r>
              <a:rPr lang="en-US" sz="2000" dirty="0">
                <a:latin typeface="Arial" charset="0"/>
                <a:cs typeface="Arial" charset="0"/>
                <a:hlinkClick r:id="rId4"/>
              </a:rPr>
              <a:t>http://www.dhmh.state.md.us/hd/pdf/2010/Chartbook_2nd_Ed_Final_2010_04_28.pdf</a:t>
            </a:r>
            <a:endParaRPr lang="en-US" sz="2000" dirty="0">
              <a:latin typeface="Arial" charset="0"/>
              <a:cs typeface="Arial" charset="0"/>
            </a:endParaRPr>
          </a:p>
          <a:p>
            <a:pPr algn="ctr" eaLnBrk="1" hangingPunct="1">
              <a:lnSpc>
                <a:spcPct val="80000"/>
              </a:lnSpc>
              <a:buFontTx/>
              <a:buNone/>
              <a:defRPr/>
            </a:pPr>
            <a:r>
              <a:rPr lang="en-US" sz="2000" dirty="0">
                <a:latin typeface="Arial" charset="0"/>
                <a:cs typeface="Arial" charset="0"/>
              </a:rPr>
              <a:t/>
            </a:r>
            <a:br>
              <a:rPr lang="en-US" sz="2000" dirty="0">
                <a:latin typeface="Arial" charset="0"/>
                <a:cs typeface="Arial" charset="0"/>
              </a:rPr>
            </a:br>
            <a:r>
              <a:rPr lang="en-US" sz="1200" dirty="0">
                <a:latin typeface="Arial" charset="0"/>
                <a:cs typeface="Arial" charset="0"/>
              </a:rPr>
              <a:t/>
            </a:r>
            <a:br>
              <a:rPr lang="en-US" sz="1200" dirty="0">
                <a:latin typeface="Arial" charset="0"/>
                <a:cs typeface="Arial" charset="0"/>
              </a:rPr>
            </a:br>
            <a:r>
              <a:rPr lang="en-US" sz="2400" dirty="0">
                <a:latin typeface="Arial" charset="0"/>
                <a:cs typeface="Arial" charset="0"/>
              </a:rPr>
              <a:t>Phone: 410-767-7117</a:t>
            </a:r>
            <a:br>
              <a:rPr lang="en-US" sz="2400" dirty="0">
                <a:latin typeface="Arial" charset="0"/>
                <a:cs typeface="Arial" charset="0"/>
              </a:rPr>
            </a:br>
            <a:r>
              <a:rPr lang="en-US" sz="2400" dirty="0">
                <a:latin typeface="Arial" charset="0"/>
                <a:cs typeface="Arial" charset="0"/>
              </a:rPr>
              <a:t>Fax:      410-333-5100</a:t>
            </a:r>
            <a:br>
              <a:rPr lang="en-US" sz="2400" dirty="0">
                <a:latin typeface="Arial" charset="0"/>
                <a:cs typeface="Arial" charset="0"/>
              </a:rPr>
            </a:br>
            <a:r>
              <a:rPr lang="en-US" sz="1200" dirty="0">
                <a:latin typeface="Arial" charset="0"/>
                <a:cs typeface="Arial" charset="0"/>
              </a:rPr>
              <a:t/>
            </a:r>
            <a:br>
              <a:rPr lang="en-US" sz="1200" dirty="0">
                <a:latin typeface="Arial" charset="0"/>
                <a:cs typeface="Arial" charset="0"/>
              </a:rPr>
            </a:br>
            <a:r>
              <a:rPr lang="en-US" sz="2400" dirty="0">
                <a:latin typeface="Arial" charset="0"/>
                <a:cs typeface="Arial" charset="0"/>
              </a:rPr>
              <a:t>Email:   </a:t>
            </a:r>
            <a:r>
              <a:rPr lang="en-US" sz="2400" dirty="0" err="1">
                <a:latin typeface="Arial" charset="0"/>
                <a:cs typeface="Arial" charset="0"/>
                <a:hlinkClick r:id="rId5"/>
              </a:rPr>
              <a:t>healthdisparities@dhmh.state.md.us</a:t>
            </a:r>
            <a:endParaRPr lang="en-US" sz="2400" dirty="0">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36BFE43-456B-5149-ABD9-12918F0B5CB6}" type="slidenum">
              <a:rPr lang="en-US" smtClean="0"/>
              <a:pPr eaLnBrk="1" hangingPunct="1">
                <a:defRPr/>
              </a:pPr>
              <a:t>2</a:t>
            </a:fld>
            <a:endParaRPr lang="en-US" smtClean="0"/>
          </a:p>
        </p:txBody>
      </p:sp>
      <p:sp>
        <p:nvSpPr>
          <p:cNvPr id="3075"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a:t>
            </a:r>
            <a:r>
              <a:rPr lang="en-US" sz="2400" b="1" u="sng" dirty="0">
                <a:latin typeface="Arial" charset="0"/>
                <a:cs typeface="Arial" charset="0"/>
              </a:rPr>
              <a:t>Uses of Data for Disparities Elimination</a:t>
            </a:r>
          </a:p>
        </p:txBody>
      </p:sp>
      <p:sp>
        <p:nvSpPr>
          <p:cNvPr id="3076" name="Rectangle 3"/>
          <p:cNvSpPr>
            <a:spLocks noGrp="1" noChangeArrowheads="1"/>
          </p:cNvSpPr>
          <p:nvPr>
            <p:ph type="body" idx="1"/>
          </p:nvPr>
        </p:nvSpPr>
        <p:spPr>
          <a:xfrm>
            <a:off x="152400" y="2057400"/>
            <a:ext cx="8763000" cy="3810000"/>
          </a:xfrm>
        </p:spPr>
        <p:txBody>
          <a:bodyPr/>
          <a:lstStyle/>
          <a:p>
            <a:pPr marL="609600" indent="-609600" eaLnBrk="1" hangingPunct="1">
              <a:spcBef>
                <a:spcPct val="0"/>
              </a:spcBef>
              <a:spcAft>
                <a:spcPct val="100000"/>
              </a:spcAft>
              <a:defRPr/>
            </a:pPr>
            <a:r>
              <a:rPr lang="en-US" b="1">
                <a:latin typeface="Arial" charset="0"/>
                <a:cs typeface="Arial" charset="0"/>
              </a:rPr>
              <a:t>Identify, Locate and Quantify Disparities</a:t>
            </a:r>
          </a:p>
          <a:p>
            <a:pPr marL="609600" indent="-609600" eaLnBrk="1" hangingPunct="1">
              <a:spcBef>
                <a:spcPct val="0"/>
              </a:spcBef>
              <a:spcAft>
                <a:spcPct val="100000"/>
              </a:spcAft>
              <a:defRPr/>
            </a:pPr>
            <a:r>
              <a:rPr lang="en-US" b="1">
                <a:latin typeface="Arial" charset="0"/>
                <a:cs typeface="Arial" charset="0"/>
              </a:rPr>
              <a:t>Understand Causes of Disparities and Plan Interventions</a:t>
            </a:r>
          </a:p>
          <a:p>
            <a:pPr marL="609600" indent="-609600" eaLnBrk="1" hangingPunct="1">
              <a:spcBef>
                <a:spcPct val="0"/>
              </a:spcBef>
              <a:spcAft>
                <a:spcPct val="100000"/>
              </a:spcAft>
              <a:defRPr/>
            </a:pPr>
            <a:r>
              <a:rPr lang="en-US" b="1">
                <a:latin typeface="Arial" charset="0"/>
                <a:cs typeface="Arial" charset="0"/>
              </a:rPr>
              <a:t>Track Progress Towards Elimination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460FBF4B-5230-FD4A-AF35-0BBF8AFDEED0}" type="slidenum">
              <a:rPr lang="en-US" smtClean="0"/>
              <a:pPr eaLnBrk="1" hangingPunct="1">
                <a:defRPr/>
              </a:pPr>
              <a:t>3</a:t>
            </a:fld>
            <a:endParaRPr lang="en-US" smtClean="0"/>
          </a:p>
        </p:txBody>
      </p:sp>
      <p:sp>
        <p:nvSpPr>
          <p:cNvPr id="4099"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Causal Chain for Health Outcomes</a:t>
            </a:r>
            <a:endParaRPr lang="en-US" sz="3600" b="1" u="sng" dirty="0">
              <a:latin typeface="Arial" charset="0"/>
              <a:cs typeface="Arial" charset="0"/>
            </a:endParaRPr>
          </a:p>
        </p:txBody>
      </p:sp>
      <p:grpSp>
        <p:nvGrpSpPr>
          <p:cNvPr id="2" name="Group 1" descr="Causal chain for health outcomes:&#10;Health outcomes, and thus disparities in health outcomes, occur along a causal chain of measurable steps.  Level 1 factors are social determinants of health such as education, employment, housing, food and exercise opportunities, etc.  These lead to the level two risk factors, such as poor diet, physical inactivity, smoking, obesity, high blood pressure, and high cholesterol. These level two risk factors drive level three, the frequency of disease in the population, expressed as either incidence or prevalence.  Examples of  are incidence and prevalence of diabetes, coronary heart disease, stroke, etc.  Finally, the frequency of disease is one driver of the morbidity (disability and suffering) and mortality (death) due to diseases like diabetes, coronary heart disease, and stroke.  This disease-specific morbidity and mortality is level 4 in the causal chain of health outcomes.&#10;&#10;Case-specific event rates, which is the rate at which persons move from risk factor to disease and from disease to morbidity and mortality, also influence the frequency of disease, disability and death in the population.  The health care system and the broader public health system work to reduce the frequency at each level primarily by reducing the transition rates from one level to the next, as well as reducing the frequency of the initial level factors.&#10;At each level, individual or group genetic patterns will influence the susceptibility to acquiring a risk factor or disease, and thus be an additional influence on the primary factor frequency and the case-specific transition rates along the causal chain.&#10;&#10;An example of this chain is:  Food desert plus no safe place for exercise (level 1) leads to&#10;Obesity (level 2)  which leads to   Diabetes (level 3) which leads to Diabetes-related: blindness, End-Stage Renal Disease, amputations, and death (level 4)&#10;&#10;&#10;"/>
          <p:cNvGrpSpPr/>
          <p:nvPr/>
        </p:nvGrpSpPr>
        <p:grpSpPr>
          <a:xfrm>
            <a:off x="295275" y="1143000"/>
            <a:ext cx="8391525" cy="5183188"/>
            <a:chOff x="295275" y="1143000"/>
            <a:chExt cx="8391525" cy="5183188"/>
          </a:xfrm>
        </p:grpSpPr>
        <p:sp>
          <p:nvSpPr>
            <p:cNvPr id="4102" name="Text Box 7"/>
            <p:cNvSpPr txBox="1">
              <a:spLocks noChangeArrowheads="1"/>
            </p:cNvSpPr>
            <p:nvPr/>
          </p:nvSpPr>
          <p:spPr bwMode="auto">
            <a:xfrm>
              <a:off x="1676400" y="1590675"/>
              <a:ext cx="1676400" cy="92551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Social Determinants of Health</a:t>
              </a:r>
            </a:p>
          </p:txBody>
        </p:sp>
        <p:sp>
          <p:nvSpPr>
            <p:cNvPr id="4103" name="Text Box 8"/>
            <p:cNvSpPr txBox="1">
              <a:spLocks noChangeArrowheads="1"/>
            </p:cNvSpPr>
            <p:nvPr/>
          </p:nvSpPr>
          <p:spPr bwMode="auto">
            <a:xfrm>
              <a:off x="304800" y="1895475"/>
              <a:ext cx="99060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1</a:t>
              </a:r>
            </a:p>
          </p:txBody>
        </p:sp>
        <p:sp>
          <p:nvSpPr>
            <p:cNvPr id="4104" name="Text Box 9"/>
            <p:cNvSpPr txBox="1">
              <a:spLocks noChangeArrowheads="1"/>
            </p:cNvSpPr>
            <p:nvPr/>
          </p:nvSpPr>
          <p:spPr bwMode="auto">
            <a:xfrm>
              <a:off x="1676400" y="2743200"/>
              <a:ext cx="1676400"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Risk Factor Prevalence</a:t>
              </a:r>
            </a:p>
          </p:txBody>
        </p:sp>
        <p:sp>
          <p:nvSpPr>
            <p:cNvPr id="4105" name="Text Box 10"/>
            <p:cNvSpPr txBox="1">
              <a:spLocks noChangeArrowheads="1"/>
            </p:cNvSpPr>
            <p:nvPr/>
          </p:nvSpPr>
          <p:spPr bwMode="auto">
            <a:xfrm>
              <a:off x="295275" y="2895600"/>
              <a:ext cx="990600" cy="366713"/>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2</a:t>
              </a:r>
            </a:p>
          </p:txBody>
        </p:sp>
        <p:sp>
          <p:nvSpPr>
            <p:cNvPr id="4106" name="Line 11"/>
            <p:cNvSpPr>
              <a:spLocks noChangeShapeType="1"/>
            </p:cNvSpPr>
            <p:nvPr/>
          </p:nvSpPr>
          <p:spPr bwMode="auto">
            <a:xfrm>
              <a:off x="2514600" y="25146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07" name="Text Box 12"/>
            <p:cNvSpPr txBox="1">
              <a:spLocks noChangeArrowheads="1"/>
            </p:cNvSpPr>
            <p:nvPr/>
          </p:nvSpPr>
          <p:spPr bwMode="auto">
            <a:xfrm>
              <a:off x="1676400" y="3638550"/>
              <a:ext cx="1676400" cy="650875"/>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Disease Frequency</a:t>
              </a:r>
            </a:p>
          </p:txBody>
        </p:sp>
        <p:sp>
          <p:nvSpPr>
            <p:cNvPr id="4108" name="Line 13"/>
            <p:cNvSpPr>
              <a:spLocks noChangeShapeType="1"/>
            </p:cNvSpPr>
            <p:nvPr/>
          </p:nvSpPr>
          <p:spPr bwMode="auto">
            <a:xfrm>
              <a:off x="2514600" y="340042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09" name="Text Box 14"/>
            <p:cNvSpPr txBox="1">
              <a:spLocks noChangeArrowheads="1"/>
            </p:cNvSpPr>
            <p:nvPr/>
          </p:nvSpPr>
          <p:spPr bwMode="auto">
            <a:xfrm>
              <a:off x="1676400" y="4543425"/>
              <a:ext cx="1676400" cy="65087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Morbidity and  Mortality</a:t>
              </a:r>
            </a:p>
          </p:txBody>
        </p:sp>
        <p:sp>
          <p:nvSpPr>
            <p:cNvPr id="4110" name="Line 15"/>
            <p:cNvSpPr>
              <a:spLocks noChangeShapeType="1"/>
            </p:cNvSpPr>
            <p:nvPr/>
          </p:nvSpPr>
          <p:spPr bwMode="auto">
            <a:xfrm>
              <a:off x="2514600" y="429577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11" name="Text Box 16"/>
            <p:cNvSpPr txBox="1">
              <a:spLocks noChangeArrowheads="1"/>
            </p:cNvSpPr>
            <p:nvPr/>
          </p:nvSpPr>
          <p:spPr bwMode="auto">
            <a:xfrm>
              <a:off x="304800" y="3810000"/>
              <a:ext cx="990600" cy="366713"/>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3</a:t>
              </a:r>
            </a:p>
          </p:txBody>
        </p:sp>
        <p:sp>
          <p:nvSpPr>
            <p:cNvPr id="4112" name="Text Box 17"/>
            <p:cNvSpPr txBox="1">
              <a:spLocks noChangeArrowheads="1"/>
            </p:cNvSpPr>
            <p:nvPr/>
          </p:nvSpPr>
          <p:spPr bwMode="auto">
            <a:xfrm>
              <a:off x="304800" y="4695825"/>
              <a:ext cx="990600" cy="3667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4</a:t>
              </a:r>
            </a:p>
          </p:txBody>
        </p:sp>
        <p:sp>
          <p:nvSpPr>
            <p:cNvPr id="4113" name="Text Box 18"/>
            <p:cNvSpPr txBox="1">
              <a:spLocks noChangeArrowheads="1"/>
            </p:cNvSpPr>
            <p:nvPr/>
          </p:nvSpPr>
          <p:spPr bwMode="auto">
            <a:xfrm>
              <a:off x="4114800" y="3048000"/>
              <a:ext cx="1692275" cy="925513"/>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Health Care Access and Quality</a:t>
              </a:r>
            </a:p>
          </p:txBody>
        </p:sp>
        <p:sp>
          <p:nvSpPr>
            <p:cNvPr id="4114" name="Line 19"/>
            <p:cNvSpPr>
              <a:spLocks noChangeShapeType="1"/>
            </p:cNvSpPr>
            <p:nvPr/>
          </p:nvSpPr>
          <p:spPr bwMode="auto">
            <a:xfrm>
              <a:off x="3362325" y="1981200"/>
              <a:ext cx="22002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15" name="Line 20"/>
            <p:cNvSpPr>
              <a:spLocks noChangeShapeType="1"/>
            </p:cNvSpPr>
            <p:nvPr/>
          </p:nvSpPr>
          <p:spPr bwMode="auto">
            <a:xfrm>
              <a:off x="5562600" y="1981200"/>
              <a:ext cx="0"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16" name="Text Box 24"/>
            <p:cNvSpPr txBox="1">
              <a:spLocks noChangeArrowheads="1"/>
            </p:cNvSpPr>
            <p:nvPr/>
          </p:nvSpPr>
          <p:spPr bwMode="auto">
            <a:xfrm>
              <a:off x="4114800" y="4276725"/>
              <a:ext cx="1676400" cy="650875"/>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Case-Specific</a:t>
              </a:r>
            </a:p>
            <a:p>
              <a:pPr eaLnBrk="1" hangingPunct="1">
                <a:defRPr/>
              </a:pPr>
              <a:r>
                <a:rPr lang="en-US" smtClean="0"/>
                <a:t>Event Rates</a:t>
              </a:r>
            </a:p>
          </p:txBody>
        </p:sp>
        <p:sp>
          <p:nvSpPr>
            <p:cNvPr id="4117" name="Line 25"/>
            <p:cNvSpPr>
              <a:spLocks noChangeShapeType="1"/>
            </p:cNvSpPr>
            <p:nvPr/>
          </p:nvSpPr>
          <p:spPr bwMode="auto">
            <a:xfrm>
              <a:off x="3352800" y="1752600"/>
              <a:ext cx="2971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18" name="Line 26"/>
            <p:cNvSpPr>
              <a:spLocks noChangeShapeType="1"/>
            </p:cNvSpPr>
            <p:nvPr/>
          </p:nvSpPr>
          <p:spPr bwMode="auto">
            <a:xfrm>
              <a:off x="6324600" y="1752600"/>
              <a:ext cx="0" cy="2819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19" name="Line 27"/>
            <p:cNvSpPr>
              <a:spLocks noChangeShapeType="1"/>
            </p:cNvSpPr>
            <p:nvPr/>
          </p:nvSpPr>
          <p:spPr bwMode="auto">
            <a:xfrm flipH="1">
              <a:off x="5791200" y="4572000"/>
              <a:ext cx="533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0" name="Line 28"/>
            <p:cNvSpPr>
              <a:spLocks noChangeShapeType="1"/>
            </p:cNvSpPr>
            <p:nvPr/>
          </p:nvSpPr>
          <p:spPr bwMode="auto">
            <a:xfrm flipH="1" flipV="1">
              <a:off x="3352800" y="4191000"/>
              <a:ext cx="7620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1" name="Line 29"/>
            <p:cNvSpPr>
              <a:spLocks noChangeShapeType="1"/>
            </p:cNvSpPr>
            <p:nvPr/>
          </p:nvSpPr>
          <p:spPr bwMode="auto">
            <a:xfrm flipH="1">
              <a:off x="3352800" y="4724400"/>
              <a:ext cx="7620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2" name="Line 30"/>
            <p:cNvSpPr>
              <a:spLocks noChangeShapeType="1"/>
            </p:cNvSpPr>
            <p:nvPr/>
          </p:nvSpPr>
          <p:spPr bwMode="auto">
            <a:xfrm>
              <a:off x="4953000" y="3962400"/>
              <a:ext cx="0" cy="3143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3" name="Text Box 31"/>
            <p:cNvSpPr txBox="1">
              <a:spLocks noChangeArrowheads="1"/>
            </p:cNvSpPr>
            <p:nvPr/>
          </p:nvSpPr>
          <p:spPr bwMode="auto">
            <a:xfrm>
              <a:off x="7010400" y="1981200"/>
              <a:ext cx="1676400" cy="2847975"/>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Genetics:</a:t>
              </a:r>
            </a:p>
            <a:p>
              <a:pPr eaLnBrk="1" hangingPunct="1">
                <a:defRPr/>
              </a:pPr>
              <a:r>
                <a:rPr lang="en-US" smtClean="0"/>
                <a:t>At each step, individual or group genetic patterns can influence the susceptibility to moving from one level to the next.</a:t>
              </a:r>
            </a:p>
          </p:txBody>
        </p:sp>
        <p:sp>
          <p:nvSpPr>
            <p:cNvPr id="4124" name="Text Box 32"/>
            <p:cNvSpPr txBox="1">
              <a:spLocks noChangeArrowheads="1"/>
            </p:cNvSpPr>
            <p:nvPr/>
          </p:nvSpPr>
          <p:spPr bwMode="auto">
            <a:xfrm>
              <a:off x="847725" y="5400675"/>
              <a:ext cx="6696075" cy="9255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CC99FF"/>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Example:  Food desert + no safe place for exercise (level 1) &gt;&gt;</a:t>
              </a:r>
            </a:p>
            <a:p>
              <a:pPr eaLnBrk="1" hangingPunct="1">
                <a:defRPr/>
              </a:pPr>
              <a:r>
                <a:rPr lang="en-US" smtClean="0"/>
                <a:t>Obesity (level 2)   &gt;&gt;   Diabetes (level 3)   &gt;&gt;</a:t>
              </a:r>
            </a:p>
            <a:p>
              <a:pPr eaLnBrk="1" hangingPunct="1">
                <a:defRPr/>
              </a:pPr>
              <a:r>
                <a:rPr lang="en-US" smtClean="0"/>
                <a:t>Diabetes-related: blindness, ESRD, amputations, death (level 4)</a:t>
              </a:r>
            </a:p>
          </p:txBody>
        </p:sp>
        <p:sp>
          <p:nvSpPr>
            <p:cNvPr id="4125" name="Line 33"/>
            <p:cNvSpPr>
              <a:spLocks noChangeShapeType="1"/>
            </p:cNvSpPr>
            <p:nvPr/>
          </p:nvSpPr>
          <p:spPr bwMode="auto">
            <a:xfrm flipH="1" flipV="1">
              <a:off x="3352800" y="3124200"/>
              <a:ext cx="76200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6" name="Text Box 34"/>
            <p:cNvSpPr txBox="1">
              <a:spLocks noChangeArrowheads="1"/>
            </p:cNvSpPr>
            <p:nvPr/>
          </p:nvSpPr>
          <p:spPr bwMode="auto">
            <a:xfrm>
              <a:off x="4114800" y="2162175"/>
              <a:ext cx="1295400" cy="650875"/>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Public Health</a:t>
              </a:r>
            </a:p>
          </p:txBody>
        </p:sp>
        <p:sp>
          <p:nvSpPr>
            <p:cNvPr id="4127" name="Line 35"/>
            <p:cNvSpPr>
              <a:spLocks noChangeShapeType="1"/>
            </p:cNvSpPr>
            <p:nvPr/>
          </p:nvSpPr>
          <p:spPr bwMode="auto">
            <a:xfrm flipH="1">
              <a:off x="3352800" y="2286000"/>
              <a:ext cx="762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8" name="Line 36"/>
            <p:cNvSpPr>
              <a:spLocks noChangeShapeType="1"/>
            </p:cNvSpPr>
            <p:nvPr/>
          </p:nvSpPr>
          <p:spPr bwMode="auto">
            <a:xfrm flipH="1">
              <a:off x="3352800" y="2457450"/>
              <a:ext cx="7620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29" name="Line 40"/>
            <p:cNvSpPr>
              <a:spLocks noChangeShapeType="1"/>
            </p:cNvSpPr>
            <p:nvPr/>
          </p:nvSpPr>
          <p:spPr bwMode="auto">
            <a:xfrm>
              <a:off x="4876800" y="28194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4130" name="Text Box 41"/>
            <p:cNvSpPr txBox="1">
              <a:spLocks noChangeArrowheads="1"/>
            </p:cNvSpPr>
            <p:nvPr/>
          </p:nvSpPr>
          <p:spPr bwMode="auto">
            <a:xfrm>
              <a:off x="1571625" y="1143000"/>
              <a:ext cx="1828800" cy="366713"/>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 (</a:t>
              </a:r>
              <a:r>
                <a:rPr lang="en-US" sz="1400" smtClean="0"/>
                <a:t>4 levels of illness)</a:t>
              </a:r>
            </a:p>
          </p:txBody>
        </p:sp>
        <p:sp>
          <p:nvSpPr>
            <p:cNvPr id="4131" name="Line 42"/>
            <p:cNvSpPr>
              <a:spLocks noChangeShapeType="1"/>
            </p:cNvSpPr>
            <p:nvPr/>
          </p:nvSpPr>
          <p:spPr bwMode="auto">
            <a:xfrm flipH="1" flipV="1">
              <a:off x="3352800" y="3019425"/>
              <a:ext cx="7620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gr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B4CC8F1A-270A-DD42-B5C2-D41DFB72726A}" type="slidenum">
              <a:rPr lang="en-US" smtClean="0"/>
              <a:pPr eaLnBrk="1" hangingPunct="1">
                <a:defRPr/>
              </a:pPr>
              <a:t>4</a:t>
            </a:fld>
            <a:endParaRPr lang="en-US" smtClean="0"/>
          </a:p>
        </p:txBody>
      </p:sp>
      <p:sp>
        <p:nvSpPr>
          <p:cNvPr id="5123"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Data Sources for Health Outcomes</a:t>
            </a:r>
            <a:endParaRPr lang="en-US" sz="3600" b="1" u="sng" dirty="0">
              <a:latin typeface="Arial" charset="0"/>
              <a:cs typeface="Arial" charset="0"/>
            </a:endParaRPr>
          </a:p>
        </p:txBody>
      </p:sp>
      <p:grpSp>
        <p:nvGrpSpPr>
          <p:cNvPr id="2" name="Group 1" descr="Each of these four levels of health outcome in the causal chain have useful data sources.&#10;Level 1 Social determinants: Data sources are often non-health sources, such as census data, employment data, education data, crime rate data, etc.&#10;Level 2: Risk factor prevalence, and Level 3: Disease Frequency;  Data sources are generally health surveys, particularly the Behavioral Risk Factor Surveillance System (BRFSS) which can produce state-level data.  Disease registries can be a source for disease frequency data.  “Claims-coded prevalence” (defined below) can also be used.&#10;Level 4: Disease morbidity and mortality:  Data sources included vital statistics data, mortality data from CDC Wonder, BRFSS and other survey data, disease registries, and “claims-coded prevalence” (defined next).&#10;*“Claims-coded prevalence” is a prevalence estimate using the count with relevant codes from administrative data as numerator; and one of three denominators: Utilizers, enrollees, or an entire population.  This approach must be used with caution, since claims are coded for reimbursement purposes, and not for medical record purposes.  Therefore some conditions, like osteoarthritis, may occur infrequently in claims for persons with the condition.  By contrast, conditions like congestive heart failure may occur in most claims for persons with that condition.  A second issue is that selection biases in who seeks or can get care can skew the inferences from claims analysis of prevalence.  Finally, an appropriate denominator needs to be used for the question at hand.  Therefore, conclusions drawn from claims-coded prevalence must be made with caution. &#10;&#10;"/>
          <p:cNvGrpSpPr/>
          <p:nvPr/>
        </p:nvGrpSpPr>
        <p:grpSpPr>
          <a:xfrm>
            <a:off x="295275" y="1143000"/>
            <a:ext cx="8010525" cy="5345113"/>
            <a:chOff x="295275" y="1143000"/>
            <a:chExt cx="8010525" cy="5345113"/>
          </a:xfrm>
        </p:grpSpPr>
        <p:sp>
          <p:nvSpPr>
            <p:cNvPr id="5126" name="Text Box 5"/>
            <p:cNvSpPr txBox="1">
              <a:spLocks noChangeArrowheads="1"/>
            </p:cNvSpPr>
            <p:nvPr/>
          </p:nvSpPr>
          <p:spPr bwMode="auto">
            <a:xfrm>
              <a:off x="1676400" y="1590675"/>
              <a:ext cx="1676400" cy="92551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Social Determinants of Health</a:t>
              </a:r>
            </a:p>
          </p:txBody>
        </p:sp>
        <p:sp>
          <p:nvSpPr>
            <p:cNvPr id="5127" name="Text Box 6"/>
            <p:cNvSpPr txBox="1">
              <a:spLocks noChangeArrowheads="1"/>
            </p:cNvSpPr>
            <p:nvPr/>
          </p:nvSpPr>
          <p:spPr bwMode="auto">
            <a:xfrm>
              <a:off x="304800" y="1895475"/>
              <a:ext cx="99060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1</a:t>
              </a:r>
            </a:p>
          </p:txBody>
        </p:sp>
        <p:sp>
          <p:nvSpPr>
            <p:cNvPr id="5128" name="Text Box 7"/>
            <p:cNvSpPr txBox="1">
              <a:spLocks noChangeArrowheads="1"/>
            </p:cNvSpPr>
            <p:nvPr/>
          </p:nvSpPr>
          <p:spPr bwMode="auto">
            <a:xfrm>
              <a:off x="1676400" y="2743200"/>
              <a:ext cx="1676400"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Risk Factor Prevalence</a:t>
              </a:r>
            </a:p>
          </p:txBody>
        </p:sp>
        <p:sp>
          <p:nvSpPr>
            <p:cNvPr id="5129" name="Text Box 8"/>
            <p:cNvSpPr txBox="1">
              <a:spLocks noChangeArrowheads="1"/>
            </p:cNvSpPr>
            <p:nvPr/>
          </p:nvSpPr>
          <p:spPr bwMode="auto">
            <a:xfrm>
              <a:off x="295275" y="2895600"/>
              <a:ext cx="990600" cy="366713"/>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2</a:t>
              </a:r>
            </a:p>
          </p:txBody>
        </p:sp>
        <p:sp>
          <p:nvSpPr>
            <p:cNvPr id="5130" name="Line 9"/>
            <p:cNvSpPr>
              <a:spLocks noChangeShapeType="1"/>
            </p:cNvSpPr>
            <p:nvPr/>
          </p:nvSpPr>
          <p:spPr bwMode="auto">
            <a:xfrm>
              <a:off x="2514600" y="25146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5131" name="Text Box 10"/>
            <p:cNvSpPr txBox="1">
              <a:spLocks noChangeArrowheads="1"/>
            </p:cNvSpPr>
            <p:nvPr/>
          </p:nvSpPr>
          <p:spPr bwMode="auto">
            <a:xfrm>
              <a:off x="1676400" y="3638550"/>
              <a:ext cx="1676400" cy="650875"/>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Disease Frequency</a:t>
              </a:r>
            </a:p>
          </p:txBody>
        </p:sp>
        <p:sp>
          <p:nvSpPr>
            <p:cNvPr id="5132" name="Line 11"/>
            <p:cNvSpPr>
              <a:spLocks noChangeShapeType="1"/>
            </p:cNvSpPr>
            <p:nvPr/>
          </p:nvSpPr>
          <p:spPr bwMode="auto">
            <a:xfrm>
              <a:off x="2514600" y="340042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5133" name="Text Box 12"/>
            <p:cNvSpPr txBox="1">
              <a:spLocks noChangeArrowheads="1"/>
            </p:cNvSpPr>
            <p:nvPr/>
          </p:nvSpPr>
          <p:spPr bwMode="auto">
            <a:xfrm>
              <a:off x="1676400" y="4543425"/>
              <a:ext cx="1676400" cy="65087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Morbidity and  Mortality</a:t>
              </a:r>
            </a:p>
          </p:txBody>
        </p:sp>
        <p:sp>
          <p:nvSpPr>
            <p:cNvPr id="5134" name="Line 13"/>
            <p:cNvSpPr>
              <a:spLocks noChangeShapeType="1"/>
            </p:cNvSpPr>
            <p:nvPr/>
          </p:nvSpPr>
          <p:spPr bwMode="auto">
            <a:xfrm>
              <a:off x="2514600" y="429577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5135" name="Text Box 14"/>
            <p:cNvSpPr txBox="1">
              <a:spLocks noChangeArrowheads="1"/>
            </p:cNvSpPr>
            <p:nvPr/>
          </p:nvSpPr>
          <p:spPr bwMode="auto">
            <a:xfrm>
              <a:off x="304800" y="3810000"/>
              <a:ext cx="990600" cy="366713"/>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3</a:t>
              </a:r>
            </a:p>
          </p:txBody>
        </p:sp>
        <p:sp>
          <p:nvSpPr>
            <p:cNvPr id="5136" name="Text Box 15"/>
            <p:cNvSpPr txBox="1">
              <a:spLocks noChangeArrowheads="1"/>
            </p:cNvSpPr>
            <p:nvPr/>
          </p:nvSpPr>
          <p:spPr bwMode="auto">
            <a:xfrm>
              <a:off x="304800" y="4695825"/>
              <a:ext cx="990600" cy="3667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4</a:t>
              </a:r>
            </a:p>
          </p:txBody>
        </p:sp>
        <p:sp>
          <p:nvSpPr>
            <p:cNvPr id="5137" name="Text Box 35"/>
            <p:cNvSpPr txBox="1">
              <a:spLocks noChangeArrowheads="1"/>
            </p:cNvSpPr>
            <p:nvPr/>
          </p:nvSpPr>
          <p:spPr bwMode="auto">
            <a:xfrm>
              <a:off x="1571625" y="1143000"/>
              <a:ext cx="1828800" cy="366713"/>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dirty="0" smtClean="0"/>
                <a:t> (</a:t>
              </a:r>
              <a:r>
                <a:rPr lang="en-US" sz="1400" dirty="0" smtClean="0"/>
                <a:t>4 levels of illness)</a:t>
              </a:r>
            </a:p>
          </p:txBody>
        </p:sp>
        <p:sp>
          <p:nvSpPr>
            <p:cNvPr id="5138" name="Text Box 36"/>
            <p:cNvSpPr txBox="1">
              <a:spLocks noChangeArrowheads="1"/>
            </p:cNvSpPr>
            <p:nvPr/>
          </p:nvSpPr>
          <p:spPr bwMode="auto">
            <a:xfrm>
              <a:off x="3733800" y="1600200"/>
              <a:ext cx="3962400" cy="92551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Non health data sources:</a:t>
              </a:r>
            </a:p>
            <a:p>
              <a:pPr eaLnBrk="1" hangingPunct="1">
                <a:defRPr/>
              </a:pPr>
              <a:r>
                <a:rPr lang="en-US" smtClean="0"/>
                <a:t>Poverty rate, unemployment rate</a:t>
              </a:r>
            </a:p>
            <a:p>
              <a:pPr eaLnBrk="1" hangingPunct="1">
                <a:defRPr/>
              </a:pPr>
              <a:r>
                <a:rPr lang="en-US" smtClean="0"/>
                <a:t>HS graduation rate, crime rate, etc.</a:t>
              </a:r>
            </a:p>
          </p:txBody>
        </p:sp>
        <p:sp>
          <p:nvSpPr>
            <p:cNvPr id="5139" name="Text Box 37"/>
            <p:cNvSpPr txBox="1">
              <a:spLocks noChangeArrowheads="1"/>
            </p:cNvSpPr>
            <p:nvPr/>
          </p:nvSpPr>
          <p:spPr bwMode="auto">
            <a:xfrm>
              <a:off x="3733800" y="2743200"/>
              <a:ext cx="4038600"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BRFSS data, other local surveys,  registries, </a:t>
              </a:r>
              <a:r>
                <a:rPr lang="ja-JP" altLang="en-US" smtClean="0"/>
                <a:t>“</a:t>
              </a:r>
              <a:r>
                <a:rPr lang="en-US" smtClean="0"/>
                <a:t>claims-coded prevalence</a:t>
              </a:r>
              <a:r>
                <a:rPr lang="ja-JP" altLang="en-US" smtClean="0"/>
                <a:t>”</a:t>
              </a:r>
              <a:r>
                <a:rPr lang="en-US" smtClean="0"/>
                <a:t>*</a:t>
              </a:r>
            </a:p>
          </p:txBody>
        </p:sp>
        <p:sp>
          <p:nvSpPr>
            <p:cNvPr id="5140" name="Text Box 38"/>
            <p:cNvSpPr txBox="1">
              <a:spLocks noChangeArrowheads="1"/>
            </p:cNvSpPr>
            <p:nvPr/>
          </p:nvSpPr>
          <p:spPr bwMode="auto">
            <a:xfrm>
              <a:off x="3733800" y="3648075"/>
              <a:ext cx="4038600" cy="650875"/>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BRFSS data, other local surveys,  registries, </a:t>
              </a:r>
              <a:r>
                <a:rPr lang="ja-JP" altLang="en-US" smtClean="0"/>
                <a:t>“</a:t>
              </a:r>
              <a:r>
                <a:rPr lang="en-US" smtClean="0"/>
                <a:t>claims-coded prevalence</a:t>
              </a:r>
              <a:r>
                <a:rPr lang="ja-JP" altLang="en-US" smtClean="0"/>
                <a:t>”</a:t>
              </a:r>
              <a:r>
                <a:rPr lang="en-US" smtClean="0"/>
                <a:t>*</a:t>
              </a:r>
            </a:p>
          </p:txBody>
        </p:sp>
        <p:sp>
          <p:nvSpPr>
            <p:cNvPr id="5141" name="Text Box 39"/>
            <p:cNvSpPr txBox="1">
              <a:spLocks noChangeArrowheads="1"/>
            </p:cNvSpPr>
            <p:nvPr/>
          </p:nvSpPr>
          <p:spPr bwMode="auto">
            <a:xfrm>
              <a:off x="3733800" y="4552950"/>
              <a:ext cx="4572000" cy="65087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Vital Statistics data, CDC Wonder, BRFSS,  registries, </a:t>
              </a:r>
              <a:r>
                <a:rPr lang="ja-JP" altLang="en-US" smtClean="0"/>
                <a:t>“</a:t>
              </a:r>
              <a:r>
                <a:rPr lang="en-US" smtClean="0"/>
                <a:t>claims-coded prevalence</a:t>
              </a:r>
              <a:r>
                <a:rPr lang="ja-JP" altLang="en-US" smtClean="0"/>
                <a:t>”</a:t>
              </a:r>
              <a:r>
                <a:rPr lang="en-US" smtClean="0"/>
                <a:t>*</a:t>
              </a:r>
            </a:p>
          </p:txBody>
        </p:sp>
        <p:sp>
          <p:nvSpPr>
            <p:cNvPr id="5142" name="Text Box 40"/>
            <p:cNvSpPr txBox="1">
              <a:spLocks noChangeArrowheads="1"/>
            </p:cNvSpPr>
            <p:nvPr/>
          </p:nvSpPr>
          <p:spPr bwMode="auto">
            <a:xfrm>
              <a:off x="381000" y="5562600"/>
              <a:ext cx="7924800" cy="9255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a:t>
              </a:r>
              <a:r>
                <a:rPr lang="ja-JP" altLang="en-US" smtClean="0"/>
                <a:t>“</a:t>
              </a:r>
              <a:r>
                <a:rPr lang="en-US" smtClean="0"/>
                <a:t>Claims-coded prevalence</a:t>
              </a:r>
              <a:r>
                <a:rPr lang="ja-JP" altLang="en-US" smtClean="0"/>
                <a:t>”</a:t>
              </a:r>
              <a:r>
                <a:rPr lang="en-US" smtClean="0"/>
                <a:t>: prevalence estimate using the count with relevant codes from administrative data as numerator; and one of three denominators: Utilizers, enrollees, or an entire population.</a:t>
              </a:r>
            </a:p>
          </p:txBody>
        </p:sp>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234BCBD0-6F70-8E47-A4F5-56E03A30AFED}" type="slidenum">
              <a:rPr lang="en-US" smtClean="0"/>
              <a:pPr eaLnBrk="1" hangingPunct="1">
                <a:defRPr/>
              </a:pPr>
              <a:t>5</a:t>
            </a:fld>
            <a:endParaRPr lang="en-US" smtClean="0"/>
          </a:p>
        </p:txBody>
      </p:sp>
      <p:sp>
        <p:nvSpPr>
          <p:cNvPr id="6147"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Health Outcomes &gt;&gt; Utilization</a:t>
            </a:r>
            <a:endParaRPr lang="en-US" sz="3600" b="1" u="sng" dirty="0">
              <a:latin typeface="Arial" charset="0"/>
              <a:cs typeface="Arial" charset="0"/>
            </a:endParaRPr>
          </a:p>
        </p:txBody>
      </p:sp>
      <p:grpSp>
        <p:nvGrpSpPr>
          <p:cNvPr id="2" name="Group 1" descr="Examination of health care utilization data can inform us regarding risk factors, disease frequency, and disease-specific morbidity, mortality, and cost.&#10;When looking at disparities in utilization rates, it is important to remember that sometimes more is better, and sometimes, more is worse.  For example, in two populations with an equal need for a restorative procedure like joint replacement or cardiac revascularization, the group getting more of the procedure may be better off (barring unnecessary procedures in this group), and a lower rate of the procedure may indicated a health care disparity.  The reverse reasoning applies to procedures that are not restorative and thus only reflect worse disease status:  diabetic amputations are an example of this group where more utilization is indicative of a health status disparity (more frequent and more severe diabetes).&#10;When looking at utilization data to examine costs, and the cost of disparities, these disparities can have two sources.  The first is the frequency disparity in cost.  That refers to the excess cost due to the excess frequency of the service (emergency room visit, hospital admission, etc.).  A second, perhaps less obvious source of cost disparity is the severity disparity in cost.  The refers to the excess cost that can arise from the same number of minority admissions if the average cost of the minority admissions is higher than the average cost of the reference group’s admissions.  Presumably this higher average cost reflect greater disease severity in the admitted group.&#10;"/>
          <p:cNvGrpSpPr/>
          <p:nvPr/>
        </p:nvGrpSpPr>
        <p:grpSpPr>
          <a:xfrm>
            <a:off x="228600" y="1143000"/>
            <a:ext cx="8077200" cy="5345113"/>
            <a:chOff x="228600" y="1143000"/>
            <a:chExt cx="8077200" cy="5345113"/>
          </a:xfrm>
        </p:grpSpPr>
        <p:sp>
          <p:nvSpPr>
            <p:cNvPr id="6150" name="Text Box 5"/>
            <p:cNvSpPr txBox="1">
              <a:spLocks noChangeArrowheads="1"/>
            </p:cNvSpPr>
            <p:nvPr/>
          </p:nvSpPr>
          <p:spPr bwMode="auto">
            <a:xfrm>
              <a:off x="1676400" y="1590675"/>
              <a:ext cx="1676400" cy="92551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Social Determinants of Health</a:t>
              </a:r>
            </a:p>
          </p:txBody>
        </p:sp>
        <p:sp>
          <p:nvSpPr>
            <p:cNvPr id="6151" name="Text Box 6"/>
            <p:cNvSpPr txBox="1">
              <a:spLocks noChangeArrowheads="1"/>
            </p:cNvSpPr>
            <p:nvPr/>
          </p:nvSpPr>
          <p:spPr bwMode="auto">
            <a:xfrm>
              <a:off x="304800" y="1895475"/>
              <a:ext cx="99060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dirty="0" smtClean="0"/>
                <a:t>Level 1</a:t>
              </a:r>
            </a:p>
          </p:txBody>
        </p:sp>
        <p:sp>
          <p:nvSpPr>
            <p:cNvPr id="6152" name="Text Box 7"/>
            <p:cNvSpPr txBox="1">
              <a:spLocks noChangeArrowheads="1"/>
            </p:cNvSpPr>
            <p:nvPr/>
          </p:nvSpPr>
          <p:spPr bwMode="auto">
            <a:xfrm>
              <a:off x="1676400" y="2743200"/>
              <a:ext cx="1676400" cy="650875"/>
            </a:xfrm>
            <a:prstGeom prst="rect">
              <a:avLst/>
            </a:prstGeom>
            <a:solidFill>
              <a:srgbClr val="FFCC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Risk Factor Prevalence</a:t>
              </a:r>
            </a:p>
          </p:txBody>
        </p:sp>
        <p:sp>
          <p:nvSpPr>
            <p:cNvPr id="6153" name="Text Box 8"/>
            <p:cNvSpPr txBox="1">
              <a:spLocks noChangeArrowheads="1"/>
            </p:cNvSpPr>
            <p:nvPr/>
          </p:nvSpPr>
          <p:spPr bwMode="auto">
            <a:xfrm>
              <a:off x="295275" y="2895600"/>
              <a:ext cx="990600" cy="366713"/>
            </a:xfrm>
            <a:prstGeom prst="rect">
              <a:avLst/>
            </a:prstGeom>
            <a:solidFill>
              <a:srgbClr val="FF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2</a:t>
              </a:r>
            </a:p>
          </p:txBody>
        </p:sp>
        <p:sp>
          <p:nvSpPr>
            <p:cNvPr id="6154" name="Line 9"/>
            <p:cNvSpPr>
              <a:spLocks noChangeShapeType="1"/>
            </p:cNvSpPr>
            <p:nvPr/>
          </p:nvSpPr>
          <p:spPr bwMode="auto">
            <a:xfrm>
              <a:off x="2514600" y="2514600"/>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55" name="Text Box 10"/>
            <p:cNvSpPr txBox="1">
              <a:spLocks noChangeArrowheads="1"/>
            </p:cNvSpPr>
            <p:nvPr/>
          </p:nvSpPr>
          <p:spPr bwMode="auto">
            <a:xfrm>
              <a:off x="1676400" y="3638550"/>
              <a:ext cx="1676400" cy="650875"/>
            </a:xfrm>
            <a:prstGeom prst="rect">
              <a:avLst/>
            </a:prstGeom>
            <a:solidFill>
              <a:srgbClr val="FF99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Disease Frequency</a:t>
              </a:r>
            </a:p>
          </p:txBody>
        </p:sp>
        <p:sp>
          <p:nvSpPr>
            <p:cNvPr id="6156" name="Line 11"/>
            <p:cNvSpPr>
              <a:spLocks noChangeShapeType="1"/>
            </p:cNvSpPr>
            <p:nvPr/>
          </p:nvSpPr>
          <p:spPr bwMode="auto">
            <a:xfrm>
              <a:off x="2514600" y="340042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57" name="Text Box 12"/>
            <p:cNvSpPr txBox="1">
              <a:spLocks noChangeArrowheads="1"/>
            </p:cNvSpPr>
            <p:nvPr/>
          </p:nvSpPr>
          <p:spPr bwMode="auto">
            <a:xfrm>
              <a:off x="1676400" y="4543425"/>
              <a:ext cx="1676400" cy="650875"/>
            </a:xfrm>
            <a:prstGeom prst="rect">
              <a:avLst/>
            </a:prstGeom>
            <a:solidFill>
              <a:srgbClr val="FF99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Morbidity and  Mortality</a:t>
              </a:r>
            </a:p>
          </p:txBody>
        </p:sp>
        <p:sp>
          <p:nvSpPr>
            <p:cNvPr id="6158" name="Line 13"/>
            <p:cNvSpPr>
              <a:spLocks noChangeShapeType="1"/>
            </p:cNvSpPr>
            <p:nvPr/>
          </p:nvSpPr>
          <p:spPr bwMode="auto">
            <a:xfrm>
              <a:off x="2514600" y="4295775"/>
              <a:ext cx="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59" name="Text Box 14"/>
            <p:cNvSpPr txBox="1">
              <a:spLocks noChangeArrowheads="1"/>
            </p:cNvSpPr>
            <p:nvPr/>
          </p:nvSpPr>
          <p:spPr bwMode="auto">
            <a:xfrm>
              <a:off x="304800" y="3810000"/>
              <a:ext cx="990600" cy="366713"/>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3</a:t>
              </a:r>
            </a:p>
          </p:txBody>
        </p:sp>
        <p:sp>
          <p:nvSpPr>
            <p:cNvPr id="6160" name="Text Box 15"/>
            <p:cNvSpPr txBox="1">
              <a:spLocks noChangeArrowheads="1"/>
            </p:cNvSpPr>
            <p:nvPr/>
          </p:nvSpPr>
          <p:spPr bwMode="auto">
            <a:xfrm>
              <a:off x="304800" y="4695825"/>
              <a:ext cx="990600" cy="366713"/>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Level 4</a:t>
              </a:r>
            </a:p>
          </p:txBody>
        </p:sp>
        <p:sp>
          <p:nvSpPr>
            <p:cNvPr id="6161" name="Text Box 16"/>
            <p:cNvSpPr txBox="1">
              <a:spLocks noChangeArrowheads="1"/>
            </p:cNvSpPr>
            <p:nvPr/>
          </p:nvSpPr>
          <p:spPr bwMode="auto">
            <a:xfrm>
              <a:off x="1571625" y="1143000"/>
              <a:ext cx="1828800" cy="366713"/>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 (</a:t>
              </a:r>
              <a:r>
                <a:rPr lang="en-US" sz="1400" smtClean="0"/>
                <a:t>4 levels of illness)</a:t>
              </a:r>
            </a:p>
          </p:txBody>
        </p:sp>
        <p:sp>
          <p:nvSpPr>
            <p:cNvPr id="6162" name="Text Box 18"/>
            <p:cNvSpPr txBox="1">
              <a:spLocks noChangeArrowheads="1"/>
            </p:cNvSpPr>
            <p:nvPr/>
          </p:nvSpPr>
          <p:spPr bwMode="auto">
            <a:xfrm>
              <a:off x="3752850" y="2886075"/>
              <a:ext cx="4267200" cy="2208213"/>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u="sng" smtClean="0"/>
                <a:t>Health Care Utilization Data*</a:t>
              </a:r>
              <a:r>
                <a:rPr lang="en-US" smtClean="0"/>
                <a:t>:</a:t>
              </a:r>
            </a:p>
            <a:p>
              <a:pPr eaLnBrk="1" hangingPunct="1">
                <a:defRPr/>
              </a:pPr>
              <a:r>
                <a:rPr lang="en-US" smtClean="0"/>
                <a:t>Disparities in Utilization Rates</a:t>
              </a:r>
            </a:p>
            <a:p>
              <a:pPr eaLnBrk="1" hangingPunct="1">
                <a:defRPr/>
              </a:pPr>
              <a:r>
                <a:rPr lang="en-US" sz="1600" smtClean="0"/>
                <a:t>  More may be better: Joint replacement,   </a:t>
              </a:r>
            </a:p>
            <a:p>
              <a:pPr eaLnBrk="1" hangingPunct="1">
                <a:defRPr/>
              </a:pPr>
              <a:r>
                <a:rPr lang="en-US" sz="1600" smtClean="0"/>
                <a:t>  cardiac revascularization, etc.</a:t>
              </a:r>
            </a:p>
            <a:p>
              <a:pPr eaLnBrk="1" hangingPunct="1">
                <a:defRPr/>
              </a:pPr>
              <a:r>
                <a:rPr lang="en-US" sz="1600" smtClean="0"/>
                <a:t>  More is worse: diabetic amputations</a:t>
              </a:r>
            </a:p>
            <a:p>
              <a:pPr eaLnBrk="1" hangingPunct="1">
                <a:defRPr/>
              </a:pPr>
              <a:r>
                <a:rPr lang="en-US" smtClean="0"/>
                <a:t>Disparities in Costs:</a:t>
              </a:r>
            </a:p>
            <a:p>
              <a:pPr eaLnBrk="1" hangingPunct="1">
                <a:defRPr/>
              </a:pPr>
              <a:r>
                <a:rPr lang="en-US" smtClean="0"/>
                <a:t>  </a:t>
              </a:r>
              <a:r>
                <a:rPr lang="en-US" sz="1600" smtClean="0"/>
                <a:t>Frequency Disparity in Cost</a:t>
              </a:r>
            </a:p>
            <a:p>
              <a:pPr eaLnBrk="1" hangingPunct="1">
                <a:defRPr/>
              </a:pPr>
              <a:r>
                <a:rPr lang="en-US" sz="1600" smtClean="0"/>
                <a:t>  Severity Disparity in Cost</a:t>
              </a:r>
              <a:r>
                <a:rPr lang="en-US" smtClean="0"/>
                <a:t> </a:t>
              </a:r>
            </a:p>
          </p:txBody>
        </p:sp>
        <p:sp>
          <p:nvSpPr>
            <p:cNvPr id="6163" name="Line 22"/>
            <p:cNvSpPr>
              <a:spLocks noChangeShapeType="1"/>
            </p:cNvSpPr>
            <p:nvPr/>
          </p:nvSpPr>
          <p:spPr bwMode="auto">
            <a:xfrm>
              <a:off x="3352800" y="3200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64" name="Line 23"/>
            <p:cNvSpPr>
              <a:spLocks noChangeShapeType="1"/>
            </p:cNvSpPr>
            <p:nvPr/>
          </p:nvSpPr>
          <p:spPr bwMode="auto">
            <a:xfrm>
              <a:off x="3352800" y="39624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65" name="Line 24"/>
            <p:cNvSpPr>
              <a:spLocks noChangeShapeType="1"/>
            </p:cNvSpPr>
            <p:nvPr/>
          </p:nvSpPr>
          <p:spPr bwMode="auto">
            <a:xfrm>
              <a:off x="3352800" y="4800600"/>
              <a:ext cx="381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66" name="Text Box 25"/>
            <p:cNvSpPr txBox="1">
              <a:spLocks noChangeArrowheads="1"/>
            </p:cNvSpPr>
            <p:nvPr/>
          </p:nvSpPr>
          <p:spPr bwMode="auto">
            <a:xfrm>
              <a:off x="4876800" y="1781175"/>
              <a:ext cx="1676400" cy="650875"/>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Case-Specific</a:t>
              </a:r>
            </a:p>
            <a:p>
              <a:pPr eaLnBrk="1" hangingPunct="1">
                <a:defRPr/>
              </a:pPr>
              <a:r>
                <a:rPr lang="en-US" smtClean="0"/>
                <a:t>Event Rates</a:t>
              </a:r>
            </a:p>
          </p:txBody>
        </p:sp>
        <p:sp>
          <p:nvSpPr>
            <p:cNvPr id="6167" name="Line 26"/>
            <p:cNvSpPr>
              <a:spLocks noChangeShapeType="1"/>
            </p:cNvSpPr>
            <p:nvPr/>
          </p:nvSpPr>
          <p:spPr bwMode="auto">
            <a:xfrm>
              <a:off x="5715000" y="243840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6168" name="Text Box 27"/>
            <p:cNvSpPr txBox="1">
              <a:spLocks noChangeArrowheads="1"/>
            </p:cNvSpPr>
            <p:nvPr/>
          </p:nvSpPr>
          <p:spPr bwMode="auto">
            <a:xfrm>
              <a:off x="228600" y="5562600"/>
              <a:ext cx="8077200" cy="9255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99CC"/>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mtClean="0"/>
                <a:t>*Utilization data may be provider-based (hospital discharge or ER data), or may be payer-based (insurance data).  In the future it may be medical record based (EMR + HIE).  Data accuracy and unique ID may vary by source.</a:t>
              </a:r>
            </a:p>
          </p:txBody>
        </p:sp>
      </p:gr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91FD17FC-2FC7-9742-ACED-5D076A97976C}" type="slidenum">
              <a:rPr lang="en-US" smtClean="0"/>
              <a:pPr eaLnBrk="1" hangingPunct="1">
                <a:defRPr/>
              </a:pPr>
              <a:t>6</a:t>
            </a:fld>
            <a:endParaRPr lang="en-US" smtClean="0"/>
          </a:p>
        </p:txBody>
      </p:sp>
      <p:sp>
        <p:nvSpPr>
          <p:cNvPr id="7171"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What Maryland Has Done</a:t>
            </a:r>
            <a:endParaRPr lang="en-US" sz="3600" b="1" u="sng" dirty="0">
              <a:latin typeface="Arial" charset="0"/>
              <a:cs typeface="Arial" charset="0"/>
            </a:endParaRPr>
          </a:p>
        </p:txBody>
      </p:sp>
      <p:sp>
        <p:nvSpPr>
          <p:cNvPr id="7172" name="Rectangle 3"/>
          <p:cNvSpPr>
            <a:spLocks noGrp="1" noChangeArrowheads="1"/>
          </p:cNvSpPr>
          <p:nvPr>
            <p:ph type="body" idx="1"/>
          </p:nvPr>
        </p:nvSpPr>
        <p:spPr>
          <a:xfrm>
            <a:off x="381000" y="1676400"/>
            <a:ext cx="8382000" cy="4572000"/>
          </a:xfrm>
        </p:spPr>
        <p:txBody>
          <a:bodyPr/>
          <a:lstStyle/>
          <a:p>
            <a:pPr marL="609600" indent="-609600" eaLnBrk="1" hangingPunct="1">
              <a:spcBef>
                <a:spcPct val="0"/>
              </a:spcBef>
              <a:spcAft>
                <a:spcPct val="30000"/>
              </a:spcAft>
              <a:defRPr/>
            </a:pPr>
            <a:r>
              <a:rPr lang="en-US" sz="2400">
                <a:latin typeface="Arial" charset="0"/>
                <a:cs typeface="Arial" charset="0"/>
              </a:rPr>
              <a:t>(L4) Mortality:</a:t>
            </a:r>
            <a:r>
              <a:rPr lang="en-US" sz="2400" b="1">
                <a:latin typeface="Arial" charset="0"/>
                <a:cs typeface="Arial" charset="0"/>
              </a:rPr>
              <a:t> </a:t>
            </a:r>
            <a:r>
              <a:rPr lang="en-US" sz="2400">
                <a:latin typeface="Arial" charset="0"/>
                <a:cs typeface="Arial" charset="0"/>
              </a:rPr>
              <a:t>Vital Statistics Reports and CDC Wonder</a:t>
            </a:r>
          </a:p>
          <a:p>
            <a:pPr marL="609600" indent="-609600" eaLnBrk="1" hangingPunct="1">
              <a:spcBef>
                <a:spcPct val="0"/>
              </a:spcBef>
              <a:spcAft>
                <a:spcPct val="30000"/>
              </a:spcAft>
              <a:defRPr/>
            </a:pPr>
            <a:r>
              <a:rPr lang="en-US" sz="2400">
                <a:latin typeface="Arial" charset="0"/>
                <a:cs typeface="Arial" charset="0"/>
              </a:rPr>
              <a:t>(L3) Disease Frequency</a:t>
            </a:r>
          </a:p>
          <a:p>
            <a:pPr marL="990600" lvl="1" indent="-533400" eaLnBrk="1" hangingPunct="1">
              <a:spcBef>
                <a:spcPct val="0"/>
              </a:spcBef>
              <a:spcAft>
                <a:spcPct val="30000"/>
              </a:spcAft>
              <a:defRPr/>
            </a:pPr>
            <a:r>
              <a:rPr lang="en-US" sz="2000">
                <a:latin typeface="Arial" charset="0"/>
                <a:cs typeface="Arial" charset="0"/>
              </a:rPr>
              <a:t>Incidence: Cancer Registry, HIV/AIDS registry, US Renal Data System (ESRD incidence)</a:t>
            </a:r>
          </a:p>
          <a:p>
            <a:pPr marL="990600" lvl="1" indent="-533400" eaLnBrk="1" hangingPunct="1">
              <a:spcBef>
                <a:spcPct val="0"/>
              </a:spcBef>
              <a:spcAft>
                <a:spcPct val="30000"/>
              </a:spcAft>
              <a:defRPr/>
            </a:pPr>
            <a:r>
              <a:rPr lang="en-US" sz="2000">
                <a:latin typeface="Arial" charset="0"/>
                <a:cs typeface="Arial" charset="0"/>
              </a:rPr>
              <a:t>Prevalence: BRFSS (prevalence of doctor diagnosis only)</a:t>
            </a:r>
          </a:p>
          <a:p>
            <a:pPr marL="609600" indent="-609600" eaLnBrk="1" hangingPunct="1">
              <a:spcBef>
                <a:spcPct val="0"/>
              </a:spcBef>
              <a:spcAft>
                <a:spcPct val="30000"/>
              </a:spcAft>
              <a:defRPr/>
            </a:pPr>
            <a:r>
              <a:rPr lang="en-US" sz="2400">
                <a:latin typeface="Arial" charset="0"/>
                <a:cs typeface="Arial" charset="0"/>
              </a:rPr>
              <a:t>(L2) Risk Factor Prevalence</a:t>
            </a:r>
          </a:p>
          <a:p>
            <a:pPr marL="990600" lvl="1" indent="-533400" eaLnBrk="1" hangingPunct="1">
              <a:spcBef>
                <a:spcPct val="0"/>
              </a:spcBef>
              <a:spcAft>
                <a:spcPct val="30000"/>
              </a:spcAft>
              <a:defRPr/>
            </a:pPr>
            <a:r>
              <a:rPr lang="en-US" sz="2000">
                <a:latin typeface="Arial" charset="0"/>
                <a:cs typeface="Arial" charset="0"/>
              </a:rPr>
              <a:t>Behavioral factors from BRFSS: smoking, obesity, physical activity.  Smoking also from state tobacco survey.</a:t>
            </a:r>
          </a:p>
          <a:p>
            <a:pPr marL="990600" lvl="1" indent="-533400" eaLnBrk="1" hangingPunct="1">
              <a:spcBef>
                <a:spcPct val="0"/>
              </a:spcBef>
              <a:spcAft>
                <a:spcPct val="30000"/>
              </a:spcAft>
              <a:defRPr/>
            </a:pPr>
            <a:r>
              <a:rPr lang="en-US" sz="2000">
                <a:latin typeface="Arial" charset="0"/>
                <a:cs typeface="Arial" charset="0"/>
              </a:rPr>
              <a:t>Screening factors from BRFSS:  mammography, colonoscopy</a:t>
            </a:r>
          </a:p>
          <a:p>
            <a:pPr marL="609600" indent="-609600" eaLnBrk="1" hangingPunct="1">
              <a:spcBef>
                <a:spcPct val="0"/>
              </a:spcBef>
              <a:spcAft>
                <a:spcPct val="30000"/>
              </a:spcAft>
              <a:defRPr/>
            </a:pPr>
            <a:r>
              <a:rPr lang="en-US" sz="2400">
                <a:latin typeface="Arial" charset="0"/>
                <a:cs typeface="Arial" charset="0"/>
              </a:rPr>
              <a:t>(L1) Social Determinants of Health</a:t>
            </a:r>
          </a:p>
          <a:p>
            <a:pPr marL="990600" lvl="1" indent="-533400" eaLnBrk="1" hangingPunct="1">
              <a:spcBef>
                <a:spcPct val="0"/>
              </a:spcBef>
              <a:spcAft>
                <a:spcPct val="30000"/>
              </a:spcAft>
              <a:defRPr/>
            </a:pPr>
            <a:r>
              <a:rPr lang="en-US" sz="2000">
                <a:latin typeface="Arial" charset="0"/>
                <a:cs typeface="Arial" charset="0"/>
              </a:rPr>
              <a:t>County level social risk profiles.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F05222D1-9FEF-6A45-8714-AA50CA54523E}" type="slidenum">
              <a:rPr lang="en-US" smtClean="0"/>
              <a:pPr eaLnBrk="1" hangingPunct="1">
                <a:defRPr/>
              </a:pPr>
              <a:t>7</a:t>
            </a:fld>
            <a:endParaRPr lang="en-US" smtClean="0"/>
          </a:p>
        </p:txBody>
      </p:sp>
      <p:sp>
        <p:nvSpPr>
          <p:cNvPr id="8195"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What Maryland Has Done (2)</a:t>
            </a:r>
            <a:endParaRPr lang="en-US" sz="3600" b="1" u="sng" dirty="0">
              <a:latin typeface="Arial" charset="0"/>
              <a:cs typeface="Arial" charset="0"/>
            </a:endParaRPr>
          </a:p>
        </p:txBody>
      </p:sp>
      <p:sp>
        <p:nvSpPr>
          <p:cNvPr id="8196" name="Rectangle 3"/>
          <p:cNvSpPr>
            <a:spLocks noGrp="1" noChangeArrowheads="1"/>
          </p:cNvSpPr>
          <p:nvPr>
            <p:ph type="body" idx="1"/>
          </p:nvPr>
        </p:nvSpPr>
        <p:spPr>
          <a:xfrm>
            <a:off x="381000" y="1676400"/>
            <a:ext cx="8382000" cy="4572000"/>
          </a:xfrm>
        </p:spPr>
        <p:txBody>
          <a:bodyPr/>
          <a:lstStyle/>
          <a:p>
            <a:pPr marL="609600" indent="-609600" eaLnBrk="1" hangingPunct="1">
              <a:spcBef>
                <a:spcPct val="0"/>
              </a:spcBef>
              <a:spcAft>
                <a:spcPct val="30000"/>
              </a:spcAft>
              <a:defRPr/>
            </a:pPr>
            <a:r>
              <a:rPr lang="en-US" sz="2400">
                <a:latin typeface="Arial" charset="0"/>
                <a:cs typeface="Arial" charset="0"/>
              </a:rPr>
              <a:t>Cost of disparities analysis in discharge data</a:t>
            </a:r>
          </a:p>
          <a:p>
            <a:pPr marL="990600" lvl="1" indent="-533400" eaLnBrk="1" hangingPunct="1">
              <a:spcBef>
                <a:spcPct val="0"/>
              </a:spcBef>
              <a:spcAft>
                <a:spcPct val="30000"/>
              </a:spcAft>
              <a:defRPr/>
            </a:pPr>
            <a:r>
              <a:rPr lang="en-US" sz="2000">
                <a:latin typeface="Arial" charset="0"/>
                <a:cs typeface="Arial" charset="0"/>
              </a:rPr>
              <a:t>Hospital discharge data analysis of Black-White hospitalization disparities</a:t>
            </a:r>
          </a:p>
          <a:p>
            <a:pPr marL="609600" indent="-609600" eaLnBrk="1" hangingPunct="1">
              <a:spcBef>
                <a:spcPct val="0"/>
              </a:spcBef>
              <a:spcAft>
                <a:spcPct val="30000"/>
              </a:spcAft>
              <a:defRPr/>
            </a:pPr>
            <a:r>
              <a:rPr lang="en-US" sz="2400">
                <a:latin typeface="Arial" charset="0"/>
                <a:cs typeface="Arial" charset="0"/>
              </a:rPr>
              <a:t>Cost of disparities analysis in Medicare data</a:t>
            </a:r>
          </a:p>
          <a:p>
            <a:pPr marL="990600" lvl="1" indent="-533400" eaLnBrk="1" hangingPunct="1">
              <a:spcBef>
                <a:spcPct val="0"/>
              </a:spcBef>
              <a:spcAft>
                <a:spcPct val="30000"/>
              </a:spcAft>
              <a:defRPr/>
            </a:pPr>
            <a:r>
              <a:rPr lang="en-US" sz="2000">
                <a:latin typeface="Arial" charset="0"/>
                <a:cs typeface="Arial" charset="0"/>
              </a:rPr>
              <a:t>Analysis of ACSC admissions in Medicare recipients age 65+</a:t>
            </a:r>
          </a:p>
          <a:p>
            <a:pPr marL="990600" lvl="1" indent="-533400" eaLnBrk="1" hangingPunct="1">
              <a:spcBef>
                <a:spcPct val="0"/>
              </a:spcBef>
              <a:spcAft>
                <a:spcPct val="30000"/>
              </a:spcAft>
              <a:defRPr/>
            </a:pPr>
            <a:r>
              <a:rPr lang="en-US" sz="2000">
                <a:latin typeface="Arial" charset="0"/>
                <a:cs typeface="Arial" charset="0"/>
              </a:rPr>
              <a:t>Removes problem of out of state admissions</a:t>
            </a:r>
          </a:p>
          <a:p>
            <a:pPr marL="990600" lvl="1" indent="-533400" eaLnBrk="1" hangingPunct="1">
              <a:spcBef>
                <a:spcPct val="0"/>
              </a:spcBef>
              <a:spcAft>
                <a:spcPct val="30000"/>
              </a:spcAft>
              <a:defRPr/>
            </a:pPr>
            <a:endParaRPr lang="en-US" sz="2000">
              <a:latin typeface="Arial" charset="0"/>
              <a:cs typeface="Arial" charset="0"/>
            </a:endParaRPr>
          </a:p>
          <a:p>
            <a:pPr marL="609600" indent="-609600" eaLnBrk="1" hangingPunct="1">
              <a:spcBef>
                <a:spcPct val="0"/>
              </a:spcBef>
              <a:spcAft>
                <a:spcPct val="30000"/>
              </a:spcAft>
              <a:defRPr/>
            </a:pPr>
            <a:r>
              <a:rPr lang="en-US" sz="2400">
                <a:latin typeface="Arial" charset="0"/>
                <a:cs typeface="Arial" charset="0"/>
              </a:rPr>
              <a:t>Examples of this work, which illustrate various themes and lessons, follow.</a:t>
            </a:r>
          </a:p>
          <a:p>
            <a:pPr marL="990600" lvl="1" indent="-533400" eaLnBrk="1" hangingPunct="1">
              <a:spcBef>
                <a:spcPct val="0"/>
              </a:spcBef>
              <a:spcAft>
                <a:spcPct val="30000"/>
              </a:spcAft>
              <a:defRPr/>
            </a:pPr>
            <a:r>
              <a:rPr lang="en-US" sz="2000">
                <a:latin typeface="Arial" charset="0"/>
                <a:cs typeface="Arial" charset="0"/>
              </a:rPr>
              <a:t>Issues of age-adjustment are central to most analyses</a:t>
            </a:r>
          </a:p>
          <a:p>
            <a:pPr marL="990600" lvl="1" indent="-533400" eaLnBrk="1" hangingPunct="1">
              <a:spcBef>
                <a:spcPct val="0"/>
              </a:spcBef>
              <a:spcAft>
                <a:spcPct val="30000"/>
              </a:spcAft>
              <a:defRPr/>
            </a:pPr>
            <a:r>
              <a:rPr lang="en-US" sz="2000">
                <a:latin typeface="Arial" charset="0"/>
                <a:cs typeface="Arial" charset="0"/>
              </a:rPr>
              <a:t>Pros and cons of rate ratios vs. rate differences are important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A767A392-FC70-8645-B80D-5FAB8580F09F}" type="slidenum">
              <a:rPr lang="en-US" smtClean="0"/>
              <a:pPr eaLnBrk="1" hangingPunct="1">
                <a:defRPr/>
              </a:pPr>
              <a:t>8</a:t>
            </a:fld>
            <a:endParaRPr lang="en-US" smtClean="0"/>
          </a:p>
        </p:txBody>
      </p:sp>
      <p:sp>
        <p:nvSpPr>
          <p:cNvPr id="9219"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Mortality Data by</a:t>
            </a:r>
            <a:br>
              <a:rPr lang="en-US" sz="2800" u="sng" dirty="0">
                <a:latin typeface="Arial" charset="0"/>
                <a:cs typeface="Arial" charset="0"/>
              </a:rPr>
            </a:br>
            <a:r>
              <a:rPr lang="en-US" sz="2800" u="sng" dirty="0">
                <a:latin typeface="Arial" charset="0"/>
                <a:cs typeface="Arial" charset="0"/>
              </a:rPr>
              <a:t>Race and County (L4)</a:t>
            </a:r>
            <a:endParaRPr lang="en-US" sz="3600" b="1" u="sng" dirty="0">
              <a:latin typeface="Arial" charset="0"/>
              <a:cs typeface="Arial" charset="0"/>
            </a:endParaRPr>
          </a:p>
        </p:txBody>
      </p:sp>
      <p:grpSp>
        <p:nvGrpSpPr>
          <p:cNvPr id="2" name="Group 1" descr="We believe that the best way to display racial disparity across various geographic units is to present a table or chart that shows the minority and reference group rate for each geographic area.  Disparity metrics may be displayed along with this raw data, but whenever possible the disparity metric should not be displayed alone, as that can be misleading for these geographic comparisons (explained next).&#10;Using Maryland age-adjusted all-cause mortality, pooling 2004 to 2006 data to have power in small jurisdictions, demonstrates this point.  Somerset County had Black and White mortality rates of about 900 per 100,000 each, and thus has essentially no disparity on this metric.  But the lack of disparity does not make it a healthy county.  Montgomery County had a Black mortality rate of about 700, and a White mortality rate just under 600.  So Montgomery has a larger disparity than Somerset, but has better Black and White health on this metric than Somerset.  The lesson is that disparity metrics displayed alone can be misleading, and lower disparity is not the same as better minority health.  (These data were obtained from CDC WONDER)&#10;A second observation from this kind of tabular or graphical display is that the lowest Black mortality, found in Howard County, of about 650 per 100,000, is lower than the White mortality in 20 of Maryland’s 24 jurisdictions.  This illustrates the importance of the social determinants of health that correlate with place in the generation of health disparities, and the relatively small if any role of genetics in the generation of health disparities.&#10;"/>
          <p:cNvGrpSpPr/>
          <p:nvPr/>
        </p:nvGrpSpPr>
        <p:grpSpPr>
          <a:xfrm>
            <a:off x="150813" y="1295400"/>
            <a:ext cx="8383587" cy="5321300"/>
            <a:chOff x="150813" y="1295400"/>
            <a:chExt cx="8383587" cy="5321300"/>
          </a:xfrm>
        </p:grpSpPr>
        <p:graphicFrame>
          <p:nvGraphicFramePr>
            <p:cNvPr id="29701" name="Object 7"/>
            <p:cNvGraphicFramePr>
              <a:graphicFrameLocks noChangeAspect="1"/>
            </p:cNvGraphicFramePr>
            <p:nvPr>
              <p:extLst>
                <p:ext uri="{D42A27DB-BD31-4B8C-83A1-F6EECF244321}">
                  <p14:modId xmlns:p14="http://schemas.microsoft.com/office/powerpoint/2010/main" val="395386559"/>
                </p:ext>
              </p:extLst>
            </p:nvPr>
          </p:nvGraphicFramePr>
          <p:xfrm>
            <a:off x="150813" y="1670050"/>
            <a:ext cx="8383587" cy="4506913"/>
          </p:xfrm>
          <a:graphic>
            <a:graphicData uri="http://schemas.openxmlformats.org/presentationml/2006/ole">
              <mc:AlternateContent xmlns:mc="http://schemas.openxmlformats.org/markup-compatibility/2006">
                <mc:Choice xmlns:v="urn:schemas-microsoft-com:vml" Requires="v">
                  <p:oleObj spid="_x0000_s29710" name="Chart" r:id="rId4" imgW="6715282" imgH="3609916" progId="Excel.Chart.8">
                    <p:embed/>
                  </p:oleObj>
                </mc:Choice>
                <mc:Fallback>
                  <p:oleObj name="Chart" r:id="rId4" imgW="6715282" imgH="3609916" progId="Excel.Chart.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813" y="1670050"/>
                          <a:ext cx="8383587" cy="450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2" name="Line 8"/>
            <p:cNvSpPr>
              <a:spLocks noChangeShapeType="1"/>
            </p:cNvSpPr>
            <p:nvPr/>
          </p:nvSpPr>
          <p:spPr bwMode="auto">
            <a:xfrm flipV="1">
              <a:off x="2562225" y="5095875"/>
              <a:ext cx="685800" cy="6858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4" name="Rectangle 9"/>
            <p:cNvSpPr>
              <a:spLocks noChangeArrowheads="1"/>
            </p:cNvSpPr>
            <p:nvPr/>
          </p:nvSpPr>
          <p:spPr bwMode="auto">
            <a:xfrm>
              <a:off x="1524000" y="1295400"/>
              <a:ext cx="5257800"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US" sz="1100" b="1" i="1">
                  <a:cs typeface="Times New Roman" charset="0"/>
                </a:rPr>
                <a:t>Age-Adjusted All-Cause Mortality (rate per 100,000) by Black or White Race</a:t>
              </a:r>
            </a:p>
            <a:p>
              <a:pPr>
                <a:defRPr/>
              </a:pPr>
              <a:r>
                <a:rPr lang="en-US" sz="1100" b="1" i="1">
                  <a:cs typeface="Times New Roman" charset="0"/>
                </a:rPr>
                <a:t> and by Jurisdiction, Maryland 2004-2006 Pooled</a:t>
              </a:r>
              <a:endParaRPr lang="en-US">
                <a:cs typeface="Arial" charset="0"/>
              </a:endParaRPr>
            </a:p>
          </p:txBody>
        </p:sp>
        <p:sp>
          <p:nvSpPr>
            <p:cNvPr id="9225" name="Rectangle 10"/>
            <p:cNvSpPr>
              <a:spLocks noChangeArrowheads="1"/>
            </p:cNvSpPr>
            <p:nvPr/>
          </p:nvSpPr>
          <p:spPr bwMode="auto">
            <a:xfrm>
              <a:off x="304800" y="6172200"/>
              <a:ext cx="5492750"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200" i="1">
                  <a:cs typeface="Times New Roman" charset="0"/>
                </a:rPr>
                <a:t> Age-adjusted death rates for Blacks could not be calculated for Garrett County</a:t>
              </a:r>
              <a:endParaRPr lang="en-US" sz="900">
                <a:cs typeface="Arial" charset="0"/>
              </a:endParaRPr>
            </a:p>
            <a:p>
              <a:pPr eaLnBrk="0" hangingPunct="0">
                <a:defRPr/>
              </a:pPr>
              <a:r>
                <a:rPr lang="en-US" sz="1100" b="1">
                  <a:cs typeface="Times New Roman" charset="0"/>
                </a:rPr>
                <a:t>Source: CDC Wonder Mortality Data 2004-2006</a:t>
              </a:r>
              <a:endParaRPr lang="en-US">
                <a:cs typeface="Arial" charset="0"/>
              </a:endParaRPr>
            </a:p>
          </p:txBody>
        </p:sp>
        <p:sp>
          <p:nvSpPr>
            <p:cNvPr id="9226" name="Line 12"/>
            <p:cNvSpPr>
              <a:spLocks noChangeShapeType="1"/>
            </p:cNvSpPr>
            <p:nvPr/>
          </p:nvSpPr>
          <p:spPr bwMode="auto">
            <a:xfrm flipV="1">
              <a:off x="4857750" y="3048000"/>
              <a:ext cx="0" cy="1828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9227" name="Line 14"/>
            <p:cNvSpPr>
              <a:spLocks noChangeShapeType="1"/>
            </p:cNvSpPr>
            <p:nvPr/>
          </p:nvSpPr>
          <p:spPr bwMode="auto">
            <a:xfrm flipV="1">
              <a:off x="7924800" y="3733800"/>
              <a:ext cx="0" cy="1143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charset="0"/>
              </a:endParaRPr>
            </a:p>
          </p:txBody>
        </p:sp>
        <p:sp>
          <p:nvSpPr>
            <p:cNvPr id="9228" name="Text Box 15"/>
            <p:cNvSpPr txBox="1">
              <a:spLocks noChangeArrowheads="1"/>
            </p:cNvSpPr>
            <p:nvPr/>
          </p:nvSpPr>
          <p:spPr bwMode="auto">
            <a:xfrm>
              <a:off x="2400300" y="3619500"/>
              <a:ext cx="2378075" cy="8255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smtClean="0"/>
                <a:t>Somerset has a smaller disparity than Montgomery … </a:t>
              </a:r>
            </a:p>
          </p:txBody>
        </p:sp>
        <p:sp>
          <p:nvSpPr>
            <p:cNvPr id="9229" name="Text Box 16"/>
            <p:cNvSpPr txBox="1">
              <a:spLocks noChangeArrowheads="1"/>
            </p:cNvSpPr>
            <p:nvPr/>
          </p:nvSpPr>
          <p:spPr bwMode="auto">
            <a:xfrm>
              <a:off x="5181600" y="3657600"/>
              <a:ext cx="2667000" cy="1069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smtClean="0"/>
                <a:t>But Somerset has much worse Black mortality than Montgomery, and the 2nd worst White mortality </a:t>
              </a:r>
            </a:p>
          </p:txBody>
        </p:sp>
        <p:sp>
          <p:nvSpPr>
            <p:cNvPr id="9230" name="Text Box 17"/>
            <p:cNvSpPr txBox="1">
              <a:spLocks noChangeArrowheads="1"/>
            </p:cNvSpPr>
            <p:nvPr/>
          </p:nvSpPr>
          <p:spPr bwMode="auto">
            <a:xfrm>
              <a:off x="5867400" y="5791200"/>
              <a:ext cx="2438400" cy="8255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b="1" smtClean="0"/>
                <a:t>Lesson:  The disparity metric displayed alone</a:t>
              </a:r>
            </a:p>
            <a:p>
              <a:pPr eaLnBrk="1" hangingPunct="1">
                <a:defRPr/>
              </a:pPr>
              <a:r>
                <a:rPr lang="en-US" sz="1600" b="1" smtClean="0"/>
                <a:t>can be misleading !!!</a:t>
              </a:r>
              <a:r>
                <a:rPr lang="en-US" sz="1600" smtClean="0"/>
                <a:t> </a:t>
              </a:r>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fld id="{EC297A48-313F-EE44-BC1E-833C7CAA33B3}" type="slidenum">
              <a:rPr lang="en-US" smtClean="0"/>
              <a:pPr eaLnBrk="1" hangingPunct="1">
                <a:defRPr/>
              </a:pPr>
              <a:t>9</a:t>
            </a:fld>
            <a:endParaRPr lang="en-US" smtClean="0"/>
          </a:p>
        </p:txBody>
      </p:sp>
      <p:sp>
        <p:nvSpPr>
          <p:cNvPr id="10243" name="Rectangle 2"/>
          <p:cNvSpPr>
            <a:spLocks noGrp="1" noChangeArrowheads="1"/>
          </p:cNvSpPr>
          <p:nvPr>
            <p:ph type="title"/>
          </p:nvPr>
        </p:nvSpPr>
        <p:spPr>
          <a:xfrm>
            <a:off x="228600" y="381000"/>
            <a:ext cx="8763000" cy="609600"/>
          </a:xfrm>
        </p:spPr>
        <p:txBody>
          <a:bodyPr/>
          <a:lstStyle/>
          <a:p>
            <a:pPr eaLnBrk="1" hangingPunct="1">
              <a:defRPr/>
            </a:pPr>
            <a:r>
              <a:rPr lang="en-US" sz="2800" u="sng" dirty="0">
                <a:latin typeface="Arial" charset="0"/>
                <a:cs typeface="Arial" charset="0"/>
              </a:rPr>
              <a:t> Cause-Specific Mortality</a:t>
            </a:r>
            <a:br>
              <a:rPr lang="en-US" sz="2800" u="sng" dirty="0">
                <a:latin typeface="Arial" charset="0"/>
                <a:cs typeface="Arial" charset="0"/>
              </a:rPr>
            </a:br>
            <a:r>
              <a:rPr lang="en-US" sz="2800" u="sng" dirty="0">
                <a:latin typeface="Arial" charset="0"/>
                <a:cs typeface="Arial" charset="0"/>
              </a:rPr>
              <a:t>Data by Race and County (L4)</a:t>
            </a:r>
            <a:endParaRPr lang="en-US" sz="3600" b="1" u="sng" dirty="0">
              <a:latin typeface="Arial" charset="0"/>
              <a:cs typeface="Arial" charset="0"/>
            </a:endParaRPr>
          </a:p>
        </p:txBody>
      </p:sp>
      <p:grpSp>
        <p:nvGrpSpPr>
          <p:cNvPr id="2" name="Group 1" descr="Continuing to look at morality data, expanding the pooled years to 2002 to 2006 allowed us to look at mortality disparity in individual diseases, even in smaller jurisdictions.  In Somerset county, age-adjusted mortality over those five years, in units of per 100,000 population were&#10;Black 966.4 and White 965.2 for all causes,&#10;Black 342.4 and White  342.5 for heart disease&#10;Black 230.8 and White 258.0 for cancer&#10;Black 65.9 and White 25.1 for diabetes&#10;Black mortality rates for less common diseases were unreliable even with the five year pooling of data. (These data were obtained from CDC WONDER)&#10;&#10;The lesson here is that expanding the number of years of pooled data can provide power for analysis of small jurisdictions or small minority groups, but that even this approach has its limits for multiple stratifications where event counts get very small.  A second limitation of multi-year pooling is that it limits the ability to do time trend analysis.&#10;&#10;&#10;"/>
          <p:cNvGrpSpPr/>
          <p:nvPr/>
        </p:nvGrpSpPr>
        <p:grpSpPr>
          <a:xfrm>
            <a:off x="152400" y="1204913"/>
            <a:ext cx="8839200" cy="5411787"/>
            <a:chOff x="152400" y="1204913"/>
            <a:chExt cx="8839200" cy="5411787"/>
          </a:xfrm>
        </p:grpSpPr>
        <p:sp>
          <p:nvSpPr>
            <p:cNvPr id="10246" name="Text Box 13"/>
            <p:cNvSpPr txBox="1">
              <a:spLocks noChangeArrowheads="1"/>
            </p:cNvSpPr>
            <p:nvPr/>
          </p:nvSpPr>
          <p:spPr bwMode="auto">
            <a:xfrm>
              <a:off x="990600" y="5791200"/>
              <a:ext cx="7315200" cy="825500"/>
            </a:xfrm>
            <a:prstGeom prst="rect">
              <a:avLst/>
            </a:prstGeom>
            <a:solidFill>
              <a:srgbClr val="FF99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1600" b="1" dirty="0" smtClean="0"/>
                <a:t>Lesson:  For small counties (</a:t>
              </a:r>
              <a:r>
                <a:rPr lang="en-US" sz="1600" b="1" dirty="0" err="1" smtClean="0"/>
                <a:t>Iike</a:t>
              </a:r>
              <a:r>
                <a:rPr lang="en-US" sz="1600" b="1" dirty="0" smtClean="0"/>
                <a:t> Somerset)</a:t>
              </a:r>
              <a:r>
                <a:rPr lang="en-US" sz="1600" dirty="0" smtClean="0"/>
                <a:t> </a:t>
              </a:r>
              <a:r>
                <a:rPr lang="en-US" sz="1600" b="1" dirty="0" smtClean="0"/>
                <a:t>or small racial or ethnic groups, pooling multiple years of data can allow metric estimation even for less common outcomes (like diabetes compared to heart and cancer) </a:t>
              </a:r>
            </a:p>
          </p:txBody>
        </p:sp>
        <p:sp>
          <p:nvSpPr>
            <p:cNvPr id="10247" name="Rectangle 15"/>
            <p:cNvSpPr>
              <a:spLocks noChangeArrowheads="1"/>
            </p:cNvSpPr>
            <p:nvPr/>
          </p:nvSpPr>
          <p:spPr bwMode="auto">
            <a:xfrm>
              <a:off x="1447800" y="1204913"/>
              <a:ext cx="609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US" sz="1200" b="1" i="1">
                  <a:cs typeface="Times New Roman" charset="0"/>
                </a:rPr>
                <a:t>Age-Adjusted Mortality Rates (per 100,000), Selected Causes of Death  for</a:t>
              </a:r>
            </a:p>
            <a:p>
              <a:pPr>
                <a:defRPr/>
              </a:pPr>
              <a:r>
                <a:rPr lang="en-US" sz="1200" b="1" i="1">
                  <a:cs typeface="Times New Roman" charset="0"/>
                </a:rPr>
                <a:t>Blacks or African Americans and Whites, Somerset County, Maryland 2002-2006</a:t>
              </a:r>
              <a:endParaRPr lang="en-US" sz="1200">
                <a:cs typeface="Arial" charset="0"/>
              </a:endParaRPr>
            </a:p>
          </p:txBody>
        </p:sp>
        <p:graphicFrame>
          <p:nvGraphicFramePr>
            <p:cNvPr id="31751" name="Object 14"/>
            <p:cNvGraphicFramePr>
              <a:graphicFrameLocks noChangeAspect="1"/>
            </p:cNvGraphicFramePr>
            <p:nvPr>
              <p:extLst>
                <p:ext uri="{D42A27DB-BD31-4B8C-83A1-F6EECF244321}">
                  <p14:modId xmlns:p14="http://schemas.microsoft.com/office/powerpoint/2010/main" val="2266846972"/>
                </p:ext>
              </p:extLst>
            </p:nvPr>
          </p:nvGraphicFramePr>
          <p:xfrm>
            <a:off x="152400" y="1716088"/>
            <a:ext cx="8839200" cy="3660775"/>
          </p:xfrm>
          <a:graphic>
            <a:graphicData uri="http://schemas.openxmlformats.org/presentationml/2006/ole">
              <mc:AlternateContent xmlns:mc="http://schemas.openxmlformats.org/markup-compatibility/2006">
                <mc:Choice xmlns:v="urn:schemas-microsoft-com:vml" Requires="v">
                  <p:oleObj spid="_x0000_s31753" name="Chart" r:id="rId4" imgW="6105682" imgH="2524015" progId="Excel.Chart.8">
                    <p:embed/>
                  </p:oleObj>
                </mc:Choice>
                <mc:Fallback>
                  <p:oleObj name="Chart" r:id="rId4" imgW="6105682" imgH="2524015" progId="Excel.Chart.8">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716088"/>
                          <a:ext cx="8839200"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9" name="Rectangle 16"/>
            <p:cNvSpPr>
              <a:spLocks noChangeArrowheads="1"/>
            </p:cNvSpPr>
            <p:nvPr/>
          </p:nvSpPr>
          <p:spPr bwMode="auto">
            <a:xfrm>
              <a:off x="304800" y="5334000"/>
              <a:ext cx="5319713"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defRPr/>
              </a:pPr>
              <a:r>
                <a:rPr lang="en-US" sz="1100" b="1" i="1">
                  <a:cs typeface="Times New Roman" charset="0"/>
                </a:rPr>
                <a:t>Source: CDC Wonder online Database, Compressed Mortality Files 2002-2006</a:t>
              </a:r>
              <a:endParaRPr lang="en-US">
                <a:cs typeface="Arial" charset="0"/>
              </a:endParaRPr>
            </a:p>
          </p:txBody>
        </p:sp>
      </p:gr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799</TotalTime>
  <Words>1341</Words>
  <Application>Microsoft Macintosh PowerPoint</Application>
  <PresentationFormat>On-screen Show (4:3)</PresentationFormat>
  <Paragraphs>238</Paragraphs>
  <Slides>18</Slides>
  <Notes>18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4" baseType="lpstr">
      <vt:lpstr>Arial</vt:lpstr>
      <vt:lpstr>ＭＳ Ｐゴシック</vt:lpstr>
      <vt:lpstr>Times New Roman</vt:lpstr>
      <vt:lpstr>Default Design</vt:lpstr>
      <vt:lpstr>Microsoft Office Excel Chart</vt:lpstr>
      <vt:lpstr>Microsoft Office Excel 97-2003 Worksheet</vt:lpstr>
      <vt:lpstr>2011 AHRQ Annual Conference</vt:lpstr>
      <vt:lpstr> Uses of Data for Disparities Elimination</vt:lpstr>
      <vt:lpstr> Causal Chain for Health Outcomes</vt:lpstr>
      <vt:lpstr> Data Sources for Health Outcomes</vt:lpstr>
      <vt:lpstr> Health Outcomes &gt;&gt; Utilization</vt:lpstr>
      <vt:lpstr> What Maryland Has Done</vt:lpstr>
      <vt:lpstr> What Maryland Has Done (2)</vt:lpstr>
      <vt:lpstr>Mortality Data by Race and County (L4)</vt:lpstr>
      <vt:lpstr> Cause-Specific Mortality Data by Race and County (L4)</vt:lpstr>
      <vt:lpstr>Rate Ratio vs. Rate Difference</vt:lpstr>
      <vt:lpstr> Ratio vs. Difference: Implications for Trends and Evaluation</vt:lpstr>
      <vt:lpstr> US Renal Data System Data for ESRD Incidence (L3)</vt:lpstr>
      <vt:lpstr> BRFSS Data for Risk Factor Prevalence (L2)</vt:lpstr>
      <vt:lpstr> Utilization Analysis for  Cost of Disparities</vt:lpstr>
      <vt:lpstr> Discharge Data Analysis of  Cost of Disparities</vt:lpstr>
      <vt:lpstr> Medicare Data Analysis of  Cost of Disparities for Maryland</vt:lpstr>
      <vt:lpstr> Discharge Data Analysis of  Cost of Disparities</vt:lpstr>
      <vt:lpstr>Contact Information</vt:lpstr>
    </vt:vector>
  </TitlesOfParts>
  <Company>FHA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LEGISLATIVE BLACK CAUCUS OF MARYLAND, INC.</dc:title>
  <dc:creator>dmann</dc:creator>
  <cp:lastModifiedBy>Vanessa Graham</cp:lastModifiedBy>
  <cp:revision>72</cp:revision>
  <dcterms:created xsi:type="dcterms:W3CDTF">2011-01-21T19:54:38Z</dcterms:created>
  <dcterms:modified xsi:type="dcterms:W3CDTF">2011-10-21T16:38:18Z</dcterms:modified>
</cp:coreProperties>
</file>