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 id="2147483786" r:id="rId2"/>
  </p:sldMasterIdLst>
  <p:notesMasterIdLst>
    <p:notesMasterId r:id="rId24"/>
  </p:notesMasterIdLst>
  <p:handoutMasterIdLst>
    <p:handoutMasterId r:id="rId25"/>
  </p:handoutMasterIdLst>
  <p:sldIdLst>
    <p:sldId id="539" r:id="rId3"/>
    <p:sldId id="567" r:id="rId4"/>
    <p:sldId id="540" r:id="rId5"/>
    <p:sldId id="541" r:id="rId6"/>
    <p:sldId id="542" r:id="rId7"/>
    <p:sldId id="573" r:id="rId8"/>
    <p:sldId id="544" r:id="rId9"/>
    <p:sldId id="569" r:id="rId10"/>
    <p:sldId id="576" r:id="rId11"/>
    <p:sldId id="574" r:id="rId12"/>
    <p:sldId id="575" r:id="rId13"/>
    <p:sldId id="577" r:id="rId14"/>
    <p:sldId id="570" r:id="rId15"/>
    <p:sldId id="549" r:id="rId16"/>
    <p:sldId id="578" r:id="rId17"/>
    <p:sldId id="558" r:id="rId18"/>
    <p:sldId id="559" r:id="rId19"/>
    <p:sldId id="556" r:id="rId20"/>
    <p:sldId id="580" r:id="rId21"/>
    <p:sldId id="568" r:id="rId22"/>
    <p:sldId id="564" r:id="rId23"/>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ada Tomoaia-Cotisel" initials="ATC" lastIdx="1" clrIdx="0"/>
  <p:cmAuthor id="1" name="Windows User" initials="WU"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990033"/>
    <a:srgbClr val="660033"/>
    <a:srgbClr val="FF3300"/>
    <a:srgbClr val="FF0000"/>
    <a:srgbClr val="CC0000"/>
    <a:srgbClr val="C0C0C0"/>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74" autoAdjust="0"/>
  </p:normalViewPr>
  <p:slideViewPr>
    <p:cSldViewPr>
      <p:cViewPr>
        <p:scale>
          <a:sx n="103" d="100"/>
          <a:sy n="103" d="100"/>
        </p:scale>
        <p:origin x="-904" y="-688"/>
      </p:cViewPr>
      <p:guideLst>
        <p:guide orient="horz" pos="2160"/>
        <p:guide pos="2880"/>
      </p:guideLst>
    </p:cSldViewPr>
  </p:slideViewPr>
  <p:outlineViewPr>
    <p:cViewPr>
      <p:scale>
        <a:sx n="33" d="100"/>
        <a:sy n="33" d="100"/>
      </p:scale>
      <p:origin x="0" y="14968"/>
    </p:cViewPr>
  </p:outlineViewPr>
  <p:notesTextViewPr>
    <p:cViewPr>
      <p:scale>
        <a:sx n="200" d="100"/>
        <a:sy n="200" d="100"/>
      </p:scale>
      <p:origin x="0" y="0"/>
    </p:cViewPr>
  </p:notesTextViewPr>
  <p:sorterViewPr>
    <p:cViewPr>
      <p:scale>
        <a:sx n="70" d="100"/>
        <a:sy n="7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commentAuthors" Target="commentAuthors.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file:///\\hscfs1u\u0410089\Care%20Management\Productivity%20Reports\Care%20Management%20Activity%20Jul%20Aug%20201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scfs1u\u0410089\Care%20Management\Productivity%20Reports\Care%20Management%20Activity%20Jul%20Aug%2020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solidFill>
                  <a:schemeClr val="bg1"/>
                </a:solidFill>
              </a:defRPr>
            </a:pPr>
            <a:r>
              <a:rPr lang="en-US" sz="2400" dirty="0" smtClean="0">
                <a:solidFill>
                  <a:schemeClr val="bg1"/>
                </a:solidFill>
              </a:rPr>
              <a:t>Number of Patients by Number</a:t>
            </a:r>
            <a:r>
              <a:rPr lang="en-US" sz="2400" baseline="0" dirty="0" smtClean="0">
                <a:solidFill>
                  <a:schemeClr val="bg1"/>
                </a:solidFill>
              </a:rPr>
              <a:t> of V</a:t>
            </a:r>
            <a:r>
              <a:rPr lang="en-US" sz="2400" dirty="0" smtClean="0">
                <a:solidFill>
                  <a:schemeClr val="bg1"/>
                </a:solidFill>
              </a:rPr>
              <a:t>isits </a:t>
            </a:r>
            <a:endParaRPr lang="en-US" sz="2400" dirty="0">
              <a:solidFill>
                <a:schemeClr val="bg1"/>
              </a:solidFill>
            </a:endParaRPr>
          </a:p>
          <a:p>
            <a:pPr>
              <a:defRPr>
                <a:solidFill>
                  <a:schemeClr val="bg1"/>
                </a:solidFill>
              </a:defRPr>
            </a:pPr>
            <a:r>
              <a:rPr lang="en-US" sz="2000" dirty="0">
                <a:solidFill>
                  <a:schemeClr val="bg1"/>
                </a:solidFill>
              </a:rPr>
              <a:t>Mar-Aug 2011</a:t>
            </a:r>
          </a:p>
          <a:p>
            <a:pPr>
              <a:defRPr>
                <a:solidFill>
                  <a:schemeClr val="bg1"/>
                </a:solidFill>
              </a:defRPr>
            </a:pPr>
            <a:r>
              <a:rPr lang="en-US" sz="2000" dirty="0">
                <a:solidFill>
                  <a:schemeClr val="bg1"/>
                </a:solidFill>
              </a:rPr>
              <a:t>n=234</a:t>
            </a:r>
          </a:p>
        </c:rich>
      </c:tx>
      <c:layout/>
      <c:overlay val="0"/>
    </c:title>
    <c:autoTitleDeleted val="0"/>
    <c:plotArea>
      <c:layout>
        <c:manualLayout>
          <c:layoutTarget val="inner"/>
          <c:xMode val="edge"/>
          <c:yMode val="edge"/>
          <c:x val="0.098571741032371"/>
          <c:y val="0.197849247717275"/>
          <c:w val="0.870872703412075"/>
          <c:h val="0.590605153229088"/>
        </c:manualLayout>
      </c:layout>
      <c:barChart>
        <c:barDir val="col"/>
        <c:grouping val="clustered"/>
        <c:varyColors val="0"/>
        <c:ser>
          <c:idx val="0"/>
          <c:order val="0"/>
          <c:invertIfNegative val="0"/>
          <c:dLbls>
            <c:dLbl>
              <c:idx val="0"/>
              <c:layout>
                <c:manualLayout>
                  <c:x val="0.0"/>
                  <c:y val="0.010498687664042"/>
                </c:manualLayout>
              </c:layout>
              <c:showLegendKey val="0"/>
              <c:showVal val="1"/>
              <c:showCatName val="0"/>
              <c:showSerName val="0"/>
              <c:showPercent val="0"/>
              <c:showBubbleSize val="0"/>
            </c:dLbl>
            <c:txPr>
              <a:bodyPr/>
              <a:lstStyle/>
              <a:p>
                <a:pPr>
                  <a:defRPr sz="2000">
                    <a:solidFill>
                      <a:schemeClr val="bg1"/>
                    </a:solidFill>
                  </a:defRPr>
                </a:pPr>
                <a:endParaRPr lang="en-US"/>
              </a:p>
            </c:txPr>
            <c:showLegendKey val="0"/>
            <c:showVal val="1"/>
            <c:showCatName val="0"/>
            <c:showSerName val="0"/>
            <c:showPercent val="0"/>
            <c:showBubbleSize val="0"/>
            <c:showLeaderLines val="0"/>
          </c:dLbls>
          <c:cat>
            <c:strRef>
              <c:f>Sheet1!$A$26:$A$31</c:f>
              <c:strCache>
                <c:ptCount val="6"/>
                <c:pt idx="0">
                  <c:v>1 visit</c:v>
                </c:pt>
                <c:pt idx="1">
                  <c:v>2 visits</c:v>
                </c:pt>
                <c:pt idx="2">
                  <c:v>3 visits</c:v>
                </c:pt>
                <c:pt idx="3">
                  <c:v>4 visits</c:v>
                </c:pt>
                <c:pt idx="4">
                  <c:v>5 visits</c:v>
                </c:pt>
                <c:pt idx="5">
                  <c:v>6 visits</c:v>
                </c:pt>
              </c:strCache>
            </c:strRef>
          </c:cat>
          <c:val>
            <c:numRef>
              <c:f>Sheet1!$G$26:$G$31</c:f>
              <c:numCache>
                <c:formatCode>General</c:formatCode>
                <c:ptCount val="6"/>
                <c:pt idx="0">
                  <c:v>149.0</c:v>
                </c:pt>
                <c:pt idx="1">
                  <c:v>54.0</c:v>
                </c:pt>
                <c:pt idx="2">
                  <c:v>15.0</c:v>
                </c:pt>
                <c:pt idx="3">
                  <c:v>9.0</c:v>
                </c:pt>
                <c:pt idx="4">
                  <c:v>4.0</c:v>
                </c:pt>
                <c:pt idx="5">
                  <c:v>3.0</c:v>
                </c:pt>
              </c:numCache>
            </c:numRef>
          </c:val>
        </c:ser>
        <c:dLbls>
          <c:showLegendKey val="0"/>
          <c:showVal val="0"/>
          <c:showCatName val="0"/>
          <c:showSerName val="0"/>
          <c:showPercent val="0"/>
          <c:showBubbleSize val="0"/>
        </c:dLbls>
        <c:gapWidth val="150"/>
        <c:axId val="553267064"/>
        <c:axId val="553260568"/>
      </c:barChart>
      <c:catAx>
        <c:axId val="553267064"/>
        <c:scaling>
          <c:orientation val="minMax"/>
        </c:scaling>
        <c:delete val="0"/>
        <c:axPos val="b"/>
        <c:majorTickMark val="none"/>
        <c:minorTickMark val="none"/>
        <c:tickLblPos val="nextTo"/>
        <c:txPr>
          <a:bodyPr/>
          <a:lstStyle/>
          <a:p>
            <a:pPr>
              <a:defRPr sz="2000">
                <a:solidFill>
                  <a:schemeClr val="bg1"/>
                </a:solidFill>
              </a:defRPr>
            </a:pPr>
            <a:endParaRPr lang="en-US"/>
          </a:p>
        </c:txPr>
        <c:crossAx val="553260568"/>
        <c:crosses val="autoZero"/>
        <c:auto val="1"/>
        <c:lblAlgn val="ctr"/>
        <c:lblOffset val="100"/>
        <c:noMultiLvlLbl val="0"/>
      </c:catAx>
      <c:valAx>
        <c:axId val="553260568"/>
        <c:scaling>
          <c:orientation val="minMax"/>
          <c:max val="160.0"/>
          <c:min val="0.0"/>
        </c:scaling>
        <c:delete val="0"/>
        <c:axPos val="l"/>
        <c:majorGridlines/>
        <c:numFmt formatCode="General" sourceLinked="1"/>
        <c:majorTickMark val="none"/>
        <c:minorTickMark val="none"/>
        <c:tickLblPos val="nextTo"/>
        <c:txPr>
          <a:bodyPr/>
          <a:lstStyle/>
          <a:p>
            <a:pPr>
              <a:defRPr sz="2400">
                <a:solidFill>
                  <a:schemeClr val="bg1"/>
                </a:solidFill>
              </a:defRPr>
            </a:pPr>
            <a:endParaRPr lang="en-US"/>
          </a:p>
        </c:txPr>
        <c:crossAx val="553267064"/>
        <c:crosses val="autoZero"/>
        <c:crossBetween val="between"/>
        <c:majorUnit val="40.0"/>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solidFill>
                  <a:schemeClr val="bg1"/>
                </a:solidFill>
              </a:defRPr>
            </a:pPr>
            <a:r>
              <a:rPr lang="en-US" sz="2400" dirty="0" smtClean="0">
                <a:solidFill>
                  <a:schemeClr val="bg1"/>
                </a:solidFill>
              </a:rPr>
              <a:t>June-August </a:t>
            </a:r>
            <a:r>
              <a:rPr lang="en-US" sz="2400" dirty="0">
                <a:solidFill>
                  <a:schemeClr val="bg1"/>
                </a:solidFill>
              </a:rPr>
              <a:t>2011</a:t>
            </a:r>
          </a:p>
        </c:rich>
      </c:tx>
      <c:layout/>
      <c:overlay val="0"/>
    </c:title>
    <c:autoTitleDeleted val="0"/>
    <c:plotArea>
      <c:layout>
        <c:manualLayout>
          <c:layoutTarget val="inner"/>
          <c:xMode val="edge"/>
          <c:yMode val="edge"/>
          <c:x val="0.098571741032371"/>
          <c:y val="0.129186000972254"/>
          <c:w val="0.870872703412075"/>
          <c:h val="0.643595733707488"/>
        </c:manualLayout>
      </c:layout>
      <c:barChart>
        <c:barDir val="col"/>
        <c:grouping val="clustered"/>
        <c:varyColors val="0"/>
        <c:ser>
          <c:idx val="0"/>
          <c:order val="0"/>
          <c:invertIfNegative val="0"/>
          <c:dLbls>
            <c:dLbl>
              <c:idx val="0"/>
              <c:layout>
                <c:manualLayout>
                  <c:x val="0.0"/>
                  <c:y val="-0.0292144085437596"/>
                </c:manualLayout>
              </c:layout>
              <c:showLegendKey val="0"/>
              <c:showVal val="1"/>
              <c:showCatName val="0"/>
              <c:showSerName val="0"/>
              <c:showPercent val="0"/>
              <c:showBubbleSize val="0"/>
            </c:dLbl>
            <c:txPr>
              <a:bodyPr/>
              <a:lstStyle/>
              <a:p>
                <a:pPr>
                  <a:defRPr sz="2400">
                    <a:solidFill>
                      <a:schemeClr val="bg1"/>
                    </a:solidFill>
                  </a:defRPr>
                </a:pPr>
                <a:endParaRPr lang="en-US"/>
              </a:p>
            </c:txPr>
            <c:showLegendKey val="0"/>
            <c:showVal val="1"/>
            <c:showCatName val="0"/>
            <c:showSerName val="0"/>
            <c:showPercent val="0"/>
            <c:showBubbleSize val="0"/>
            <c:showLeaderLines val="0"/>
          </c:dLbls>
          <c:cat>
            <c:strRef>
              <c:f>Sheet1!$A$50:$A$52</c:f>
              <c:strCache>
                <c:ptCount val="3"/>
                <c:pt idx="0">
                  <c:v>Total Discharges</c:v>
                </c:pt>
                <c:pt idx="1">
                  <c:v>Calls to Eligible Patients</c:v>
                </c:pt>
                <c:pt idx="2">
                  <c:v>Contacts</c:v>
                </c:pt>
              </c:strCache>
            </c:strRef>
          </c:cat>
          <c:val>
            <c:numRef>
              <c:f>Sheet1!$G$50:$G$52</c:f>
              <c:numCache>
                <c:formatCode>General</c:formatCode>
                <c:ptCount val="3"/>
                <c:pt idx="0">
                  <c:v>641.0</c:v>
                </c:pt>
                <c:pt idx="1">
                  <c:v>230.0</c:v>
                </c:pt>
                <c:pt idx="2">
                  <c:v>196.0</c:v>
                </c:pt>
              </c:numCache>
            </c:numRef>
          </c:val>
        </c:ser>
        <c:dLbls>
          <c:showLegendKey val="0"/>
          <c:showVal val="0"/>
          <c:showCatName val="0"/>
          <c:showSerName val="0"/>
          <c:showPercent val="0"/>
          <c:showBubbleSize val="0"/>
        </c:dLbls>
        <c:gapWidth val="150"/>
        <c:axId val="553135000"/>
        <c:axId val="553125704"/>
      </c:barChart>
      <c:catAx>
        <c:axId val="553135000"/>
        <c:scaling>
          <c:orientation val="minMax"/>
        </c:scaling>
        <c:delete val="0"/>
        <c:axPos val="b"/>
        <c:majorTickMark val="none"/>
        <c:minorTickMark val="none"/>
        <c:tickLblPos val="nextTo"/>
        <c:txPr>
          <a:bodyPr/>
          <a:lstStyle/>
          <a:p>
            <a:pPr>
              <a:defRPr sz="2400">
                <a:solidFill>
                  <a:schemeClr val="bg1"/>
                </a:solidFill>
              </a:defRPr>
            </a:pPr>
            <a:endParaRPr lang="en-US"/>
          </a:p>
        </c:txPr>
        <c:crossAx val="553125704"/>
        <c:crosses val="autoZero"/>
        <c:auto val="1"/>
        <c:lblAlgn val="ctr"/>
        <c:lblOffset val="100"/>
        <c:noMultiLvlLbl val="0"/>
      </c:catAx>
      <c:valAx>
        <c:axId val="553125704"/>
        <c:scaling>
          <c:orientation val="minMax"/>
        </c:scaling>
        <c:delete val="0"/>
        <c:axPos val="l"/>
        <c:majorGridlines/>
        <c:numFmt formatCode="General" sourceLinked="1"/>
        <c:majorTickMark val="none"/>
        <c:minorTickMark val="none"/>
        <c:tickLblPos val="nextTo"/>
        <c:txPr>
          <a:bodyPr/>
          <a:lstStyle/>
          <a:p>
            <a:pPr>
              <a:defRPr sz="2400">
                <a:solidFill>
                  <a:schemeClr val="bg1"/>
                </a:solidFill>
              </a:defRPr>
            </a:pPr>
            <a:endParaRPr lang="en-US"/>
          </a:p>
        </c:txPr>
        <c:crossAx val="553135000"/>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57" tIns="46579" rIns="93157" bIns="46579" numCol="1" anchor="t" anchorCtr="0" compatLnSpc="1">
            <a:prstTxWarp prst="textNoShape">
              <a:avLst/>
            </a:prstTxWarp>
          </a:bodyPr>
          <a:lstStyle>
            <a:lvl1pPr algn="l" defTabSz="931863" eaLnBrk="1" hangingPunct="1">
              <a:defRPr sz="1200">
                <a:latin typeface="Arial" charset="0"/>
              </a:defRPr>
            </a:lvl1pPr>
          </a:lstStyle>
          <a:p>
            <a:pPr>
              <a:defRPr/>
            </a:pPr>
            <a:endParaRPr lang="en-US"/>
          </a:p>
        </p:txBody>
      </p:sp>
      <p:sp>
        <p:nvSpPr>
          <p:cNvPr id="126979"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57" tIns="46579" rIns="93157" bIns="46579" numCol="1" anchor="t" anchorCtr="0" compatLnSpc="1">
            <a:prstTxWarp prst="textNoShape">
              <a:avLst/>
            </a:prstTxWarp>
          </a:bodyPr>
          <a:lstStyle>
            <a:lvl1pPr algn="r" defTabSz="931863" eaLnBrk="1" hangingPunct="1">
              <a:defRPr sz="1200">
                <a:latin typeface="Arial" charset="0"/>
              </a:defRPr>
            </a:lvl1pPr>
          </a:lstStyle>
          <a:p>
            <a:pPr>
              <a:defRPr/>
            </a:pPr>
            <a:endParaRPr lang="en-US"/>
          </a:p>
        </p:txBody>
      </p:sp>
      <p:sp>
        <p:nvSpPr>
          <p:cNvPr id="126980"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57" tIns="46579" rIns="93157" bIns="46579" numCol="1" anchor="b" anchorCtr="0" compatLnSpc="1">
            <a:prstTxWarp prst="textNoShape">
              <a:avLst/>
            </a:prstTxWarp>
          </a:bodyPr>
          <a:lstStyle>
            <a:lvl1pPr algn="l" defTabSz="931863" eaLnBrk="1" hangingPunct="1">
              <a:defRPr sz="1200">
                <a:latin typeface="Arial" charset="0"/>
              </a:defRPr>
            </a:lvl1pPr>
          </a:lstStyle>
          <a:p>
            <a:pPr>
              <a:defRPr/>
            </a:pPr>
            <a:endParaRPr lang="en-US"/>
          </a:p>
        </p:txBody>
      </p:sp>
      <p:sp>
        <p:nvSpPr>
          <p:cNvPr id="126981"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57" tIns="46579" rIns="93157" bIns="46579" numCol="1" anchor="b" anchorCtr="0" compatLnSpc="1">
            <a:prstTxWarp prst="textNoShape">
              <a:avLst/>
            </a:prstTxWarp>
          </a:bodyPr>
          <a:lstStyle>
            <a:lvl1pPr algn="r" defTabSz="931863" eaLnBrk="1" hangingPunct="1">
              <a:defRPr sz="1200">
                <a:latin typeface="Arial" charset="0"/>
              </a:defRPr>
            </a:lvl1pPr>
          </a:lstStyle>
          <a:p>
            <a:pPr>
              <a:defRPr/>
            </a:pPr>
            <a:fld id="{EC3E03A8-CC4B-4DCD-9F70-342D7CA7105B}" type="slidenum">
              <a:rPr lang="en-US"/>
              <a:pPr>
                <a:defRPr/>
              </a:pPr>
              <a:t>‹#›</a:t>
            </a:fld>
            <a:endParaRPr lang="en-US"/>
          </a:p>
        </p:txBody>
      </p:sp>
    </p:spTree>
    <p:extLst>
      <p:ext uri="{BB962C8B-B14F-4D97-AF65-F5344CB8AC3E}">
        <p14:creationId xmlns:p14="http://schemas.microsoft.com/office/powerpoint/2010/main" val="16672327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57" tIns="46579" rIns="93157" bIns="46579" numCol="1" anchor="t" anchorCtr="0" compatLnSpc="1">
            <a:prstTxWarp prst="textNoShape">
              <a:avLst/>
            </a:prstTxWarp>
          </a:bodyPr>
          <a:lstStyle>
            <a:lvl1pPr algn="l" defTabSz="931863" eaLnBrk="1" hangingPunct="1">
              <a:defRPr sz="1200">
                <a:latin typeface="Arial" charset="0"/>
              </a:defRPr>
            </a:lvl1pPr>
          </a:lstStyle>
          <a:p>
            <a:pPr>
              <a:defRPr/>
            </a:pPr>
            <a:endParaRPr lang="en-US"/>
          </a:p>
        </p:txBody>
      </p:sp>
      <p:sp>
        <p:nvSpPr>
          <p:cNvPr id="1638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57" tIns="46579" rIns="93157" bIns="46579" numCol="1" anchor="t" anchorCtr="0" compatLnSpc="1">
            <a:prstTxWarp prst="textNoShape">
              <a:avLst/>
            </a:prstTxWarp>
          </a:bodyPr>
          <a:lstStyle>
            <a:lvl1pPr algn="r" defTabSz="931863" eaLnBrk="1" hangingPunct="1">
              <a:defRPr sz="1200">
                <a:latin typeface="Arial" charset="0"/>
              </a:defRPr>
            </a:lvl1pPr>
          </a:lstStyle>
          <a:p>
            <a:pPr>
              <a:defRPr/>
            </a:pPr>
            <a:endParaRPr lang="en-US"/>
          </a:p>
        </p:txBody>
      </p:sp>
      <p:sp>
        <p:nvSpPr>
          <p:cNvPr id="153604" name="Rectangle 4"/>
          <p:cNvSpPr>
            <a:spLocks noGrp="1" noRot="1" noChangeAspect="1" noChangeArrowheads="1" noTextEdit="1"/>
          </p:cNvSpPr>
          <p:nvPr>
            <p:ph type="sldImg" idx="2"/>
          </p:nvPr>
        </p:nvSpPr>
        <p:spPr bwMode="auto">
          <a:xfrm>
            <a:off x="1184275"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9"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a:effectLst/>
        </p:spPr>
        <p:txBody>
          <a:bodyPr vert="horz" wrap="square" lIns="93157" tIns="46579" rIns="93157" bIns="465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57" tIns="46579" rIns="93157" bIns="46579" numCol="1" anchor="b" anchorCtr="0" compatLnSpc="1">
            <a:prstTxWarp prst="textNoShape">
              <a:avLst/>
            </a:prstTxWarp>
          </a:bodyPr>
          <a:lstStyle>
            <a:lvl1pPr algn="l" defTabSz="931863" eaLnBrk="1" hangingPunct="1">
              <a:defRPr sz="1200">
                <a:latin typeface="Arial" charset="0"/>
              </a:defRPr>
            </a:lvl1pPr>
          </a:lstStyle>
          <a:p>
            <a:pPr>
              <a:defRPr/>
            </a:pPr>
            <a:endParaRPr lang="en-US"/>
          </a:p>
        </p:txBody>
      </p:sp>
      <p:sp>
        <p:nvSpPr>
          <p:cNvPr id="1639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57" tIns="46579" rIns="93157" bIns="46579" numCol="1" anchor="b" anchorCtr="0" compatLnSpc="1">
            <a:prstTxWarp prst="textNoShape">
              <a:avLst/>
            </a:prstTxWarp>
          </a:bodyPr>
          <a:lstStyle>
            <a:lvl1pPr algn="r" defTabSz="931863" eaLnBrk="1" hangingPunct="1">
              <a:defRPr sz="1200">
                <a:latin typeface="Arial" charset="0"/>
              </a:defRPr>
            </a:lvl1pPr>
          </a:lstStyle>
          <a:p>
            <a:pPr>
              <a:defRPr/>
            </a:pPr>
            <a:fld id="{9D0ADC8C-A779-43CA-AA2C-7BA1FBEDD7E5}" type="slidenum">
              <a:rPr lang="en-US"/>
              <a:pPr>
                <a:defRPr/>
              </a:pPr>
              <a:t>‹#›</a:t>
            </a:fld>
            <a:endParaRPr lang="en-US"/>
          </a:p>
        </p:txBody>
      </p:sp>
    </p:spTree>
    <p:extLst>
      <p:ext uri="{BB962C8B-B14F-4D97-AF65-F5344CB8AC3E}">
        <p14:creationId xmlns:p14="http://schemas.microsoft.com/office/powerpoint/2010/main" val="8873397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US" sz="2000" dirty="0" smtClean="0"/>
          </a:p>
        </p:txBody>
      </p:sp>
      <p:sp>
        <p:nvSpPr>
          <p:cNvPr id="4" name="Slide Number Placeholder 3"/>
          <p:cNvSpPr>
            <a:spLocks noGrp="1"/>
          </p:cNvSpPr>
          <p:nvPr>
            <p:ph type="sldNum" sz="quarter" idx="10"/>
          </p:nvPr>
        </p:nvSpPr>
        <p:spPr/>
        <p:txBody>
          <a:bodyPr/>
          <a:lstStyle/>
          <a:p>
            <a:fld id="{97510701-06A1-4299-9347-142747AB12AF}" type="slidenum">
              <a:rPr lang="en-US" smtClean="0"/>
              <a:pPr/>
              <a:t>6</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2EB3BC-B23F-4B6B-989F-6C0C1C530AB8}" type="slidenum">
              <a:rPr lang="en-US" smtClean="0"/>
              <a:pPr/>
              <a:t>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D0ADC8C-A779-43CA-AA2C-7BA1FBEDD7E5}" type="slidenum">
              <a:rPr lang="en-US" smtClean="0"/>
              <a:pPr>
                <a:defRPr/>
              </a:pPr>
              <a:t>21</a:t>
            </a:fld>
            <a:endParaRPr lang="en-US"/>
          </a:p>
        </p:txBody>
      </p:sp>
    </p:spTree>
    <p:extLst>
      <p:ext uri="{BB962C8B-B14F-4D97-AF65-F5344CB8AC3E}">
        <p14:creationId xmlns:p14="http://schemas.microsoft.com/office/powerpoint/2010/main" val="86430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510701-06A1-4299-9347-142747AB12AF}"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510701-06A1-4299-9347-142747AB12AF}"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510701-06A1-4299-9347-142747AB12AF}"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97510701-06A1-4299-9347-142747AB12AF}"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p:txBody>
      </p:sp>
      <p:sp>
        <p:nvSpPr>
          <p:cNvPr id="4" name="Slide Number Placeholder 3"/>
          <p:cNvSpPr>
            <a:spLocks noGrp="1"/>
          </p:cNvSpPr>
          <p:nvPr>
            <p:ph type="sldNum" sz="quarter" idx="10"/>
          </p:nvPr>
        </p:nvSpPr>
        <p:spPr/>
        <p:txBody>
          <a:bodyPr/>
          <a:lstStyle/>
          <a:p>
            <a:fld id="{97510701-06A1-4299-9347-142747AB12AF}"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a:ln/>
        </p:spPr>
      </p:sp>
      <p:sp>
        <p:nvSpPr>
          <p:cNvPr id="5123" name="Notes Placeholder 2"/>
          <p:cNvSpPr txBox="1">
            <a:spLocks noGrp="1"/>
          </p:cNvSpPr>
          <p:nvPr>
            <p:ph type="body" sz="quarter" idx="1"/>
          </p:nvPr>
        </p:nvSpPr>
        <p:spPr bwMode="auto">
          <a:noFill/>
        </p:spPr>
        <p:txBody>
          <a:bodyPr numCol="1">
            <a:prstTxWarp prst="textNoShape">
              <a:avLst/>
            </a:prstTxWarp>
          </a:bodyPr>
          <a:lstStyle/>
          <a:p>
            <a:pPr eaLnBrk="1" hangingPunct="1"/>
            <a:endParaRPr dirty="0" smtClean="0">
              <a:latin typeface="Calibri" pitchFamily="34" charset="0"/>
            </a:endParaRPr>
          </a:p>
        </p:txBody>
      </p:sp>
      <p:sp>
        <p:nvSpPr>
          <p:cNvPr id="5124" name="Slide Number Placeholder 3"/>
          <p:cNvSpPr txBox="1">
            <a:spLocks noChangeArrowheads="1"/>
          </p:cNvSpPr>
          <p:nvPr/>
        </p:nvSpPr>
        <p:spPr bwMode="auto">
          <a:xfrm>
            <a:off x="3970938" y="8829967"/>
            <a:ext cx="3037840" cy="464820"/>
          </a:xfrm>
          <a:prstGeom prst="rect">
            <a:avLst/>
          </a:prstGeom>
          <a:noFill/>
          <a:ln w="9525">
            <a:noFill/>
            <a:miter lim="800000"/>
            <a:headEnd/>
            <a:tailEnd/>
          </a:ln>
        </p:spPr>
        <p:txBody>
          <a:bodyPr lIns="93177" tIns="46589" rIns="93177" bIns="46589" anchor="b"/>
          <a:lstStyle/>
          <a:p>
            <a:pPr algn="r"/>
            <a:fld id="{5816B3D9-FF19-4CE8-A5A5-479965A44F5C}" type="slidenum">
              <a:rPr lang="en-US" sz="1200">
                <a:solidFill>
                  <a:srgbClr val="000000"/>
                </a:solidFill>
                <a:latin typeface="Calibri" pitchFamily="34" charset="0"/>
              </a:rPr>
              <a:pPr algn="r"/>
              <a:t>13</a:t>
            </a:fld>
            <a:endParaRPr lang="en-US" sz="1200" dirty="0">
              <a:solidFill>
                <a:srgbClr val="000000"/>
              </a:solidFill>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7510701-06A1-4299-9347-142747AB12AF}"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50" dirty="0"/>
          </a:p>
        </p:txBody>
      </p:sp>
      <p:sp>
        <p:nvSpPr>
          <p:cNvPr id="4" name="Slide Number Placeholder 3"/>
          <p:cNvSpPr>
            <a:spLocks noGrp="1"/>
          </p:cNvSpPr>
          <p:nvPr>
            <p:ph type="sldNum" sz="quarter" idx="10"/>
          </p:nvPr>
        </p:nvSpPr>
        <p:spPr/>
        <p:txBody>
          <a:bodyPr/>
          <a:lstStyle/>
          <a:p>
            <a:pPr>
              <a:defRPr/>
            </a:pPr>
            <a:fld id="{9D0ADC8C-A779-43CA-AA2C-7BA1FBEDD7E5}" type="slidenum">
              <a:rPr lang="en-US" smtClean="0"/>
              <a:pPr>
                <a:defRPr/>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51529"/>
            <a:ext cx="7772400" cy="1470025"/>
          </a:xfrm>
          <a:prstGeom prst="rect">
            <a:avLst/>
          </a:prstGeom>
        </p:spPr>
        <p:txBody>
          <a:bodyPr lIns="91429" tIns="45714" rIns="91429" bIns="45714" anchor="b" anchorCtr="0"/>
          <a:lstStyle>
            <a:lvl1pPr>
              <a:defRPr sz="4300">
                <a:solidFill>
                  <a:schemeClr val="bg1"/>
                </a:solidFill>
                <a:effectLst>
                  <a:outerShdw blurRad="50800" dist="25400" dir="5400000" algn="t" rotWithShape="0">
                    <a:prstClr val="black">
                      <a:alpha val="40000"/>
                    </a:prstClr>
                  </a:outerShdw>
                </a:effectLst>
                <a:latin typeface="Arial" pitchFamily="34" charset="0"/>
                <a:cs typeface="Arial" pitchFamily="34" charset="0"/>
              </a:defRPr>
            </a:lvl1pPr>
          </a:lstStyle>
          <a:p>
            <a:r>
              <a:rPr lang="en-US" smtClean="0"/>
              <a:t>Click to edit Master title style</a:t>
            </a:r>
            <a:endParaRPr dirty="0"/>
          </a:p>
        </p:txBody>
      </p:sp>
      <p:sp>
        <p:nvSpPr>
          <p:cNvPr id="3" name="Subtitle 2"/>
          <p:cNvSpPr>
            <a:spLocks noGrp="1"/>
          </p:cNvSpPr>
          <p:nvPr>
            <p:ph type="subTitle" idx="1"/>
          </p:nvPr>
        </p:nvSpPr>
        <p:spPr>
          <a:xfrm>
            <a:off x="685801" y="4433047"/>
            <a:ext cx="7770812" cy="1752600"/>
          </a:xfrm>
          <a:prstGeom prst="rect">
            <a:avLst/>
          </a:prstGeom>
        </p:spPr>
        <p:txBody>
          <a:bodyPr lIns="91429" tIns="45714" rIns="91429" bIns="45714">
            <a:normAutofit/>
          </a:bodyPr>
          <a:lstStyle>
            <a:lvl1pPr marL="0" indent="0" algn="ctr">
              <a:spcBef>
                <a:spcPts val="300"/>
              </a:spcBef>
              <a:buNone/>
              <a:defRPr sz="1800">
                <a:solidFill>
                  <a:schemeClr val="bg1"/>
                </a:solidFill>
                <a:effectLst>
                  <a:outerShdw blurRad="50800" dist="38100" dir="5400000" algn="t" rotWithShape="0">
                    <a:prstClr val="black">
                      <a:alpha val="40000"/>
                    </a:prstClr>
                  </a:outerShdw>
                </a:effectLst>
                <a:latin typeface="Arial" pitchFamily="34" charset="0"/>
                <a:cs typeface="Arial" pitchFamily="34" charset="0"/>
              </a:defRPr>
            </a:lvl1pPr>
            <a:lvl2pPr marL="457146" indent="0" algn="ctr">
              <a:buNone/>
              <a:defRPr>
                <a:solidFill>
                  <a:schemeClr val="tx1">
                    <a:tint val="75000"/>
                  </a:schemeClr>
                </a:solidFill>
              </a:defRPr>
            </a:lvl2pPr>
            <a:lvl3pPr marL="914293" indent="0" algn="ctr">
              <a:buNone/>
              <a:defRPr>
                <a:solidFill>
                  <a:schemeClr val="tx1">
                    <a:tint val="75000"/>
                  </a:schemeClr>
                </a:solidFill>
              </a:defRPr>
            </a:lvl3pPr>
            <a:lvl4pPr marL="1371440" indent="0" algn="ctr">
              <a:buNone/>
              <a:defRPr>
                <a:solidFill>
                  <a:schemeClr val="tx1">
                    <a:tint val="75000"/>
                  </a:schemeClr>
                </a:solidFill>
              </a:defRPr>
            </a:lvl4pPr>
            <a:lvl5pPr marL="1828586" indent="0" algn="ctr">
              <a:buNone/>
              <a:defRPr>
                <a:solidFill>
                  <a:schemeClr val="tx1">
                    <a:tint val="75000"/>
                  </a:schemeClr>
                </a:solidFill>
              </a:defRPr>
            </a:lvl5pPr>
            <a:lvl6pPr marL="2285733" indent="0" algn="ctr">
              <a:buNone/>
              <a:defRPr>
                <a:solidFill>
                  <a:schemeClr val="tx1">
                    <a:tint val="75000"/>
                  </a:schemeClr>
                </a:solidFill>
              </a:defRPr>
            </a:lvl6pPr>
            <a:lvl7pPr marL="2742879" indent="0" algn="ctr">
              <a:buNone/>
              <a:defRPr>
                <a:solidFill>
                  <a:schemeClr val="tx1">
                    <a:tint val="75000"/>
                  </a:schemeClr>
                </a:solidFill>
              </a:defRPr>
            </a:lvl7pPr>
            <a:lvl8pPr marL="3200026" indent="0" algn="ctr">
              <a:buNone/>
              <a:defRPr>
                <a:solidFill>
                  <a:schemeClr val="tx1">
                    <a:tint val="75000"/>
                  </a:schemeClr>
                </a:solidFill>
              </a:defRPr>
            </a:lvl8pPr>
            <a:lvl9pPr marL="3657172" indent="0" algn="ctr">
              <a:buNone/>
              <a:defRPr>
                <a:solidFill>
                  <a:schemeClr val="tx1">
                    <a:tint val="75000"/>
                  </a:schemeClr>
                </a:solidFill>
              </a:defRPr>
            </a:lvl9pPr>
          </a:lstStyle>
          <a:p>
            <a:r>
              <a:rPr lang="en-US" smtClean="0"/>
              <a:t>Click to edit Master subtitle style</a:t>
            </a:r>
            <a:endParaRPr dirty="0"/>
          </a:p>
        </p:txBody>
      </p:sp>
      <p:sp>
        <p:nvSpPr>
          <p:cNvPr id="5" name="Date Placeholder 3"/>
          <p:cNvSpPr>
            <a:spLocks noGrp="1"/>
          </p:cNvSpPr>
          <p:nvPr>
            <p:ph type="dt" sz="half" idx="10"/>
          </p:nvPr>
        </p:nvSpPr>
        <p:spPr>
          <a:xfrm>
            <a:off x="6400512" y="6289302"/>
            <a:ext cx="2375477" cy="365592"/>
          </a:xfrm>
          <a:prstGeom prst="rect">
            <a:avLst/>
          </a:prstGeom>
        </p:spPr>
        <p:txBody>
          <a:bodyPr lIns="91429" tIns="45714" rIns="91429" bIns="45714"/>
          <a:lstStyle>
            <a:lvl1pPr defTabSz="457146" fontAlgn="auto">
              <a:spcBef>
                <a:spcPts val="0"/>
              </a:spcBef>
              <a:spcAft>
                <a:spcPts val="0"/>
              </a:spcAft>
              <a:defRPr>
                <a:solidFill>
                  <a:schemeClr val="bg1"/>
                </a:solidFill>
                <a:latin typeface="Arial" pitchFamily="34" charset="0"/>
                <a:cs typeface="Arial" pitchFamily="34" charset="0"/>
              </a:defRPr>
            </a:lvl1pPr>
          </a:lstStyle>
          <a:p>
            <a:pPr>
              <a:defRPr/>
            </a:pPr>
            <a:fld id="{FFAACE47-830C-49D5-9F27-11E35D81AF9D}" type="datetime2">
              <a:rPr lang="en-US" smtClean="0"/>
              <a:pPr>
                <a:defRPr/>
              </a:pPr>
              <a:t>Thursday, October 20, 2011</a:t>
            </a:fld>
            <a:endParaRPr lang="en-US" dirty="0"/>
          </a:p>
        </p:txBody>
      </p:sp>
      <p:sp>
        <p:nvSpPr>
          <p:cNvPr id="6" name="Footer Placeholder 4"/>
          <p:cNvSpPr>
            <a:spLocks noGrp="1"/>
          </p:cNvSpPr>
          <p:nvPr>
            <p:ph type="ftr" sz="quarter" idx="11"/>
          </p:nvPr>
        </p:nvSpPr>
        <p:spPr>
          <a:xfrm>
            <a:off x="349250" y="6289302"/>
            <a:ext cx="3156239" cy="365592"/>
          </a:xfrm>
          <a:prstGeom prst="rect">
            <a:avLst/>
          </a:prstGeom>
        </p:spPr>
        <p:txBody>
          <a:bodyPr lIns="91429" tIns="45714" rIns="91429" bIns="45714"/>
          <a:lstStyle>
            <a:lvl1pPr defTabSz="457146" fontAlgn="auto">
              <a:spcBef>
                <a:spcPts val="0"/>
              </a:spcBef>
              <a:spcAft>
                <a:spcPts val="0"/>
              </a:spcAft>
              <a:defRPr>
                <a:solidFill>
                  <a:schemeClr val="bg1"/>
                </a:solidFill>
                <a:latin typeface="Arial" pitchFamily="34" charset="0"/>
                <a:cs typeface="Arial" pitchFamily="34" charset="0"/>
              </a:defRPr>
            </a:lvl1pPr>
          </a:lstStyle>
          <a:p>
            <a:pPr>
              <a:defRPr/>
            </a:pPr>
            <a:endParaRPr lang="en-US"/>
          </a:p>
        </p:txBody>
      </p:sp>
      <p:cxnSp>
        <p:nvCxnSpPr>
          <p:cNvPr id="10" name="Straight Connector 9"/>
          <p:cNvCxnSpPr/>
          <p:nvPr/>
        </p:nvCxnSpPr>
        <p:spPr>
          <a:xfrm>
            <a:off x="2701637" y="3966882"/>
            <a:ext cx="3698875" cy="0"/>
          </a:xfrm>
          <a:prstGeom prst="line">
            <a:avLst/>
          </a:prstGeom>
          <a:ln>
            <a:solidFill>
              <a:schemeClr val="bg1"/>
            </a:solidFill>
          </a:ln>
        </p:spPr>
        <p:style>
          <a:lnRef idx="1">
            <a:schemeClr val="accent6"/>
          </a:lnRef>
          <a:fillRef idx="0">
            <a:schemeClr val="accent6"/>
          </a:fillRef>
          <a:effectRef idx="0">
            <a:schemeClr val="accent6"/>
          </a:effectRef>
          <a:fontRef idx="minor">
            <a:schemeClr val="tx1"/>
          </a:fontRef>
        </p:style>
      </p:cxnSp>
      <p:pic>
        <p:nvPicPr>
          <p:cNvPr id="12" name="Picture 11" descr="UofU_Health Care_cmyk-reverse.png"/>
          <p:cNvPicPr>
            <a:picLocks noChangeAspect="1"/>
          </p:cNvPicPr>
          <p:nvPr/>
        </p:nvPicPr>
        <p:blipFill>
          <a:blip r:embed="rId2" cstate="print"/>
          <a:stretch>
            <a:fillRect/>
          </a:stretch>
        </p:blipFill>
        <p:spPr>
          <a:xfrm>
            <a:off x="207819" y="166858"/>
            <a:ext cx="3156239" cy="774436"/>
          </a:xfrm>
          <a:prstGeom prst="rect">
            <a:avLst/>
          </a:prstGeom>
        </p:spPr>
      </p:pic>
      <p:pic>
        <p:nvPicPr>
          <p:cNvPr id="15" name="Picture 14" descr="grey caduceus.png"/>
          <p:cNvPicPr>
            <a:picLocks noChangeAspect="1"/>
          </p:cNvPicPr>
          <p:nvPr/>
        </p:nvPicPr>
        <p:blipFill>
          <a:blip r:embed="rId3" cstate="print"/>
          <a:stretch>
            <a:fillRect/>
          </a:stretch>
        </p:blipFill>
        <p:spPr>
          <a:xfrm>
            <a:off x="6971787" y="4416217"/>
            <a:ext cx="2172214" cy="244178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039" indent="0" algn="ctr">
              <a:buNone/>
              <a:defRPr>
                <a:solidFill>
                  <a:schemeClr val="tx1">
                    <a:tint val="75000"/>
                  </a:schemeClr>
                </a:solidFill>
              </a:defRPr>
            </a:lvl2pPr>
            <a:lvl3pPr marL="914079" indent="0" algn="ctr">
              <a:buNone/>
              <a:defRPr>
                <a:solidFill>
                  <a:schemeClr val="tx1">
                    <a:tint val="75000"/>
                  </a:schemeClr>
                </a:solidFill>
              </a:defRPr>
            </a:lvl3pPr>
            <a:lvl4pPr marL="1371119" indent="0" algn="ctr">
              <a:buNone/>
              <a:defRPr>
                <a:solidFill>
                  <a:schemeClr val="tx1">
                    <a:tint val="75000"/>
                  </a:schemeClr>
                </a:solidFill>
              </a:defRPr>
            </a:lvl4pPr>
            <a:lvl5pPr marL="1828159" indent="0" algn="ctr">
              <a:buNone/>
              <a:defRPr>
                <a:solidFill>
                  <a:schemeClr val="tx1">
                    <a:tint val="75000"/>
                  </a:schemeClr>
                </a:solidFill>
              </a:defRPr>
            </a:lvl5pPr>
            <a:lvl6pPr marL="2285199" indent="0" algn="ctr">
              <a:buNone/>
              <a:defRPr>
                <a:solidFill>
                  <a:schemeClr val="tx1">
                    <a:tint val="75000"/>
                  </a:schemeClr>
                </a:solidFill>
              </a:defRPr>
            </a:lvl6pPr>
            <a:lvl7pPr marL="2742237" indent="0" algn="ctr">
              <a:buNone/>
              <a:defRPr>
                <a:solidFill>
                  <a:schemeClr val="tx1">
                    <a:tint val="75000"/>
                  </a:schemeClr>
                </a:solidFill>
              </a:defRPr>
            </a:lvl7pPr>
            <a:lvl8pPr marL="3199278" indent="0" algn="ctr">
              <a:buNone/>
              <a:defRPr>
                <a:solidFill>
                  <a:schemeClr val="tx1">
                    <a:tint val="75000"/>
                  </a:schemeClr>
                </a:solidFill>
              </a:defRPr>
            </a:lvl8pPr>
            <a:lvl9pPr marL="365631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88DA2F22-F5FA-4227-89C4-9D5F19B83C02}" type="datetimeFigureOut">
              <a:rPr lang="en-US" smtClean="0"/>
              <a:pPr>
                <a:defRPr/>
              </a:pPr>
              <a:t>10/20/11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F1AA38D2-1D26-47EB-B1CD-1E16B755319B}" type="slidenum">
              <a:rPr lang="en-US" smtClean="0"/>
              <a:pPr/>
              <a:t>‹#›</a:t>
            </a:fld>
            <a:endParaRPr lang="en-US"/>
          </a:p>
        </p:txBody>
      </p:sp>
      <p:cxnSp>
        <p:nvCxnSpPr>
          <p:cNvPr id="7" name="Straight Connector 6"/>
          <p:cNvCxnSpPr/>
          <p:nvPr userDrawn="1"/>
        </p:nvCxnSpPr>
        <p:spPr>
          <a:xfrm>
            <a:off x="2701639" y="3966882"/>
            <a:ext cx="3698875" cy="0"/>
          </a:xfrm>
          <a:prstGeom prst="line">
            <a:avLst/>
          </a:prstGeom>
          <a:ln>
            <a:solidFill>
              <a:schemeClr val="bg1"/>
            </a:solidFill>
          </a:ln>
        </p:spPr>
        <p:style>
          <a:lnRef idx="1">
            <a:schemeClr val="accent6"/>
          </a:lnRef>
          <a:fillRef idx="0">
            <a:schemeClr val="accent6"/>
          </a:fillRef>
          <a:effectRef idx="0">
            <a:schemeClr val="accent6"/>
          </a:effectRef>
          <a:fontRef idx="minor">
            <a:schemeClr val="tx1"/>
          </a:fontRef>
        </p:style>
      </p:cxnSp>
      <p:pic>
        <p:nvPicPr>
          <p:cNvPr id="8" name="Picture 7" descr="UofU_Health Care_cmyk-reverse.png"/>
          <p:cNvPicPr>
            <a:picLocks noChangeAspect="1"/>
          </p:cNvPicPr>
          <p:nvPr userDrawn="1"/>
        </p:nvPicPr>
        <p:blipFill>
          <a:blip r:embed="rId2" cstate="print"/>
          <a:stretch>
            <a:fillRect/>
          </a:stretch>
        </p:blipFill>
        <p:spPr>
          <a:xfrm>
            <a:off x="207821" y="166858"/>
            <a:ext cx="3156239" cy="774436"/>
          </a:xfrm>
          <a:prstGeom prst="rect">
            <a:avLst/>
          </a:prstGeom>
        </p:spPr>
      </p:pic>
      <p:pic>
        <p:nvPicPr>
          <p:cNvPr id="9" name="Picture 8" descr="grey caduceus.png"/>
          <p:cNvPicPr>
            <a:picLocks noChangeAspect="1"/>
          </p:cNvPicPr>
          <p:nvPr userDrawn="1"/>
        </p:nvPicPr>
        <p:blipFill>
          <a:blip r:embed="rId3" cstate="print"/>
          <a:stretch>
            <a:fillRect/>
          </a:stretch>
        </p:blipFill>
        <p:spPr>
          <a:xfrm>
            <a:off x="6971788" y="4416217"/>
            <a:ext cx="2172214" cy="2441784"/>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19CCB40-CE09-41ED-BD39-F420D9224D99}" type="datetimeFigureOut">
              <a:rPr lang="en-US" smtClean="0"/>
              <a:pPr>
                <a:defRPr/>
              </a:pPr>
              <a:t>10/20/11</a:t>
            </a:fld>
            <a:endParaRPr lang="en-US" dirty="0"/>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9AD25B2-2527-4F2D-8D18-E0BC1B8D4F19}" type="slidenum">
              <a:rPr lang="en-US" smtClean="0"/>
              <a:pPr>
                <a:defRPr/>
              </a:pPr>
              <a:t>‹#›</a:t>
            </a:fld>
            <a:endParaRPr lang="en-US"/>
          </a:p>
        </p:txBody>
      </p:sp>
      <p:pic>
        <p:nvPicPr>
          <p:cNvPr id="7" name="Picture 6" descr="UofU_Health Care_cmyk-reverse.png"/>
          <p:cNvPicPr>
            <a:picLocks noChangeAspect="1"/>
          </p:cNvPicPr>
          <p:nvPr userDrawn="1"/>
        </p:nvPicPr>
        <p:blipFill>
          <a:blip r:embed="rId2" cstate="print"/>
          <a:stretch>
            <a:fillRect/>
          </a:stretch>
        </p:blipFill>
        <p:spPr>
          <a:xfrm>
            <a:off x="6694009" y="134473"/>
            <a:ext cx="2242175" cy="550155"/>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39" indent="0">
              <a:buNone/>
              <a:defRPr sz="1800">
                <a:solidFill>
                  <a:schemeClr val="tx1">
                    <a:tint val="75000"/>
                  </a:schemeClr>
                </a:solidFill>
              </a:defRPr>
            </a:lvl2pPr>
            <a:lvl3pPr marL="914079" indent="0">
              <a:buNone/>
              <a:defRPr sz="1600">
                <a:solidFill>
                  <a:schemeClr val="tx1">
                    <a:tint val="75000"/>
                  </a:schemeClr>
                </a:solidFill>
              </a:defRPr>
            </a:lvl3pPr>
            <a:lvl4pPr marL="1371119" indent="0">
              <a:buNone/>
              <a:defRPr sz="1400">
                <a:solidFill>
                  <a:schemeClr val="tx1">
                    <a:tint val="75000"/>
                  </a:schemeClr>
                </a:solidFill>
              </a:defRPr>
            </a:lvl4pPr>
            <a:lvl5pPr marL="1828159" indent="0">
              <a:buNone/>
              <a:defRPr sz="1400">
                <a:solidFill>
                  <a:schemeClr val="tx1">
                    <a:tint val="75000"/>
                  </a:schemeClr>
                </a:solidFill>
              </a:defRPr>
            </a:lvl5pPr>
            <a:lvl6pPr marL="2285199" indent="0">
              <a:buNone/>
              <a:defRPr sz="1400">
                <a:solidFill>
                  <a:schemeClr val="tx1">
                    <a:tint val="75000"/>
                  </a:schemeClr>
                </a:solidFill>
              </a:defRPr>
            </a:lvl6pPr>
            <a:lvl7pPr marL="2742237" indent="0">
              <a:buNone/>
              <a:defRPr sz="1400">
                <a:solidFill>
                  <a:schemeClr val="tx1">
                    <a:tint val="75000"/>
                  </a:schemeClr>
                </a:solidFill>
              </a:defRPr>
            </a:lvl7pPr>
            <a:lvl8pPr marL="3199278" indent="0">
              <a:buNone/>
              <a:defRPr sz="1400">
                <a:solidFill>
                  <a:schemeClr val="tx1">
                    <a:tint val="75000"/>
                  </a:schemeClr>
                </a:solidFill>
              </a:defRPr>
            </a:lvl8pPr>
            <a:lvl9pPr marL="365631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5FA138E-DEBD-4A0C-A0D1-4A3628C02BF4}"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5FA138E-DEBD-4A0C-A0D1-4A3628C02BF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039" indent="0">
              <a:buNone/>
              <a:defRPr sz="2000" b="1"/>
            </a:lvl2pPr>
            <a:lvl3pPr marL="914079" indent="0">
              <a:buNone/>
              <a:defRPr sz="1800" b="1"/>
            </a:lvl3pPr>
            <a:lvl4pPr marL="1371119" indent="0">
              <a:buNone/>
              <a:defRPr sz="1600" b="1"/>
            </a:lvl4pPr>
            <a:lvl5pPr marL="1828159" indent="0">
              <a:buNone/>
              <a:defRPr sz="1600" b="1"/>
            </a:lvl5pPr>
            <a:lvl6pPr marL="2285199" indent="0">
              <a:buNone/>
              <a:defRPr sz="1600" b="1"/>
            </a:lvl6pPr>
            <a:lvl7pPr marL="2742237" indent="0">
              <a:buNone/>
              <a:defRPr sz="1600" b="1"/>
            </a:lvl7pPr>
            <a:lvl8pPr marL="3199278" indent="0">
              <a:buNone/>
              <a:defRPr sz="1600" b="1"/>
            </a:lvl8pPr>
            <a:lvl9pPr marL="365631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039" indent="0">
              <a:buNone/>
              <a:defRPr sz="2000" b="1"/>
            </a:lvl2pPr>
            <a:lvl3pPr marL="914079" indent="0">
              <a:buNone/>
              <a:defRPr sz="1800" b="1"/>
            </a:lvl3pPr>
            <a:lvl4pPr marL="1371119" indent="0">
              <a:buNone/>
              <a:defRPr sz="1600" b="1"/>
            </a:lvl4pPr>
            <a:lvl5pPr marL="1828159" indent="0">
              <a:buNone/>
              <a:defRPr sz="1600" b="1"/>
            </a:lvl5pPr>
            <a:lvl6pPr marL="2285199" indent="0">
              <a:buNone/>
              <a:defRPr sz="1600" b="1"/>
            </a:lvl6pPr>
            <a:lvl7pPr marL="2742237" indent="0">
              <a:buNone/>
              <a:defRPr sz="1600" b="1"/>
            </a:lvl7pPr>
            <a:lvl8pPr marL="3199278" indent="0">
              <a:buNone/>
              <a:defRPr sz="1600" b="1"/>
            </a:lvl8pPr>
            <a:lvl9pPr marL="365631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5FA138E-DEBD-4A0C-A0D1-4A3628C02BF4}" type="datetimeFigureOut">
              <a:rPr lang="en-US" smtClean="0"/>
              <a:pPr/>
              <a:t>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5FA138E-DEBD-4A0C-A0D1-4A3628C02BF4}" type="datetimeFigureOut">
              <a:rPr lang="en-US" smtClean="0"/>
              <a:pPr/>
              <a:t>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FA138E-DEBD-4A0C-A0D1-4A3628C02BF4}" type="datetimeFigureOut">
              <a:rPr lang="en-US" smtClean="0"/>
              <a:pPr/>
              <a:t>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1AA38D2-1D26-47EB-B1CD-1E16B755319B}" type="slidenum">
              <a:rPr lang="en-US" smtClean="0"/>
              <a:pPr/>
              <a:t>‹#›</a:t>
            </a:fld>
            <a:endParaRPr lang="en-US"/>
          </a:p>
        </p:txBody>
      </p:sp>
      <p:pic>
        <p:nvPicPr>
          <p:cNvPr id="5" name="Picture 4" descr="UofU_Health Care_cmyk-reverse.png"/>
          <p:cNvPicPr>
            <a:picLocks noChangeAspect="1"/>
          </p:cNvPicPr>
          <p:nvPr userDrawn="1"/>
        </p:nvPicPr>
        <p:blipFill>
          <a:blip r:embed="rId2" cstate="print"/>
          <a:stretch>
            <a:fillRect/>
          </a:stretch>
        </p:blipFill>
        <p:spPr>
          <a:xfrm>
            <a:off x="6694009" y="134473"/>
            <a:ext cx="2242175" cy="550155"/>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0"/>
            <a:ext cx="3008313" cy="4691063"/>
          </a:xfrm>
        </p:spPr>
        <p:txBody>
          <a:bodyPr/>
          <a:lstStyle>
            <a:lvl1pPr marL="0" indent="0">
              <a:buNone/>
              <a:defRPr sz="1400"/>
            </a:lvl1pPr>
            <a:lvl2pPr marL="457039" indent="0">
              <a:buNone/>
              <a:defRPr sz="1200"/>
            </a:lvl2pPr>
            <a:lvl3pPr marL="914079" indent="0">
              <a:buNone/>
              <a:defRPr sz="1000"/>
            </a:lvl3pPr>
            <a:lvl4pPr marL="1371119" indent="0">
              <a:buNone/>
              <a:defRPr sz="900"/>
            </a:lvl4pPr>
            <a:lvl5pPr marL="1828159" indent="0">
              <a:buNone/>
              <a:defRPr sz="900"/>
            </a:lvl5pPr>
            <a:lvl6pPr marL="2285199" indent="0">
              <a:buNone/>
              <a:defRPr sz="900"/>
            </a:lvl6pPr>
            <a:lvl7pPr marL="2742237" indent="0">
              <a:buNone/>
              <a:defRPr sz="900"/>
            </a:lvl7pPr>
            <a:lvl8pPr marL="3199278" indent="0">
              <a:buNone/>
              <a:defRPr sz="900"/>
            </a:lvl8pPr>
            <a:lvl9pPr marL="365631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FA138E-DEBD-4A0C-A0D1-4A3628C02BF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39" indent="0">
              <a:buNone/>
              <a:defRPr sz="2800"/>
            </a:lvl2pPr>
            <a:lvl3pPr marL="914079" indent="0">
              <a:buNone/>
              <a:defRPr sz="2400"/>
            </a:lvl3pPr>
            <a:lvl4pPr marL="1371119" indent="0">
              <a:buNone/>
              <a:defRPr sz="2000"/>
            </a:lvl4pPr>
            <a:lvl5pPr marL="1828159" indent="0">
              <a:buNone/>
              <a:defRPr sz="2000"/>
            </a:lvl5pPr>
            <a:lvl6pPr marL="2285199" indent="0">
              <a:buNone/>
              <a:defRPr sz="2000"/>
            </a:lvl6pPr>
            <a:lvl7pPr marL="2742237" indent="0">
              <a:buNone/>
              <a:defRPr sz="2000"/>
            </a:lvl7pPr>
            <a:lvl8pPr marL="3199278" indent="0">
              <a:buNone/>
              <a:defRPr sz="2000"/>
            </a:lvl8pPr>
            <a:lvl9pPr marL="3656316"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39" indent="0">
              <a:buNone/>
              <a:defRPr sz="1200"/>
            </a:lvl2pPr>
            <a:lvl3pPr marL="914079" indent="0">
              <a:buNone/>
              <a:defRPr sz="1000"/>
            </a:lvl3pPr>
            <a:lvl4pPr marL="1371119" indent="0">
              <a:buNone/>
              <a:defRPr sz="900"/>
            </a:lvl4pPr>
            <a:lvl5pPr marL="1828159" indent="0">
              <a:buNone/>
              <a:defRPr sz="900"/>
            </a:lvl5pPr>
            <a:lvl6pPr marL="2285199" indent="0">
              <a:buNone/>
              <a:defRPr sz="900"/>
            </a:lvl6pPr>
            <a:lvl7pPr marL="2742237" indent="0">
              <a:buNone/>
              <a:defRPr sz="900"/>
            </a:lvl7pPr>
            <a:lvl8pPr marL="3199278" indent="0">
              <a:buNone/>
              <a:defRPr sz="900"/>
            </a:lvl8pPr>
            <a:lvl9pPr marL="3656316"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FA138E-DEBD-4A0C-A0D1-4A3628C02BF4}" type="datetimeFigureOut">
              <a:rPr lang="en-US" smtClean="0"/>
              <a:pPr/>
              <a:t>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A138E-DEBD-4A0C-A0D1-4A3628C02BF4}"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9250" y="543125"/>
            <a:ext cx="8107364" cy="895711"/>
          </a:xfrm>
          <a:prstGeom prst="rect">
            <a:avLst/>
          </a:prstGeom>
        </p:spPr>
        <p:txBody>
          <a:bodyPr lIns="91429" tIns="45714" rIns="91429" bIns="45714"/>
          <a:lstStyle>
            <a:lvl1pPr algn="l">
              <a:defRPr sz="3200">
                <a:solidFill>
                  <a:schemeClr val="bg1"/>
                </a:solidFill>
                <a:latin typeface="Arial" pitchFamily="34" charset="0"/>
                <a:cs typeface="Arial" pitchFamily="34" charset="0"/>
              </a:defRPr>
            </a:lvl1pPr>
          </a:lstStyle>
          <a:p>
            <a:r>
              <a:rPr lang="en-US" smtClean="0"/>
              <a:t>Click to edit Master title style</a:t>
            </a:r>
            <a:endParaRPr dirty="0"/>
          </a:p>
        </p:txBody>
      </p:sp>
      <p:sp>
        <p:nvSpPr>
          <p:cNvPr id="3" name="Content Placeholder 2"/>
          <p:cNvSpPr>
            <a:spLocks noGrp="1"/>
          </p:cNvSpPr>
          <p:nvPr>
            <p:ph idx="1"/>
          </p:nvPr>
        </p:nvSpPr>
        <p:spPr>
          <a:xfrm>
            <a:off x="349250" y="1680882"/>
            <a:ext cx="8107364" cy="4186518"/>
          </a:xfrm>
          <a:prstGeom prst="rect">
            <a:avLst/>
          </a:prstGeom>
        </p:spPr>
        <p:txBody>
          <a:bodyPr lIns="91429" tIns="45714" rIns="91429" bIns="45714"/>
          <a:lstStyle>
            <a:lvl1pPr>
              <a:buFont typeface="Arial" pitchFamily="34" charset="0"/>
              <a:buChar char="•"/>
              <a:defRPr sz="2900">
                <a:solidFill>
                  <a:schemeClr val="bg1"/>
                </a:solidFill>
                <a:latin typeface="Arial" pitchFamily="34" charset="0"/>
                <a:cs typeface="Arial" pitchFamily="34" charset="0"/>
              </a:defRPr>
            </a:lvl1pPr>
            <a:lvl2pPr>
              <a:buFont typeface="Arial" pitchFamily="34" charset="0"/>
              <a:buChar char="•"/>
              <a:defRPr sz="2500">
                <a:solidFill>
                  <a:schemeClr val="bg1"/>
                </a:solidFill>
                <a:latin typeface="Arial" pitchFamily="34" charset="0"/>
                <a:cs typeface="Arial" pitchFamily="34" charset="0"/>
              </a:defRPr>
            </a:lvl2pPr>
            <a:lvl3pPr>
              <a:buFont typeface="Arial" pitchFamily="34" charset="0"/>
              <a:buChar char="•"/>
              <a:defRPr sz="2200">
                <a:solidFill>
                  <a:schemeClr val="bg1"/>
                </a:solidFill>
                <a:latin typeface="Arial" pitchFamily="34" charset="0"/>
                <a:cs typeface="Arial" pitchFamily="34" charset="0"/>
              </a:defRPr>
            </a:lvl3pPr>
            <a:lvl4pPr>
              <a:buFont typeface="Arial" pitchFamily="34" charset="0"/>
              <a:buChar char="•"/>
              <a:defRPr sz="2200">
                <a:solidFill>
                  <a:schemeClr val="bg1"/>
                </a:solidFill>
                <a:latin typeface="Arial" pitchFamily="34" charset="0"/>
                <a:cs typeface="Arial" pitchFamily="34" charset="0"/>
              </a:defRPr>
            </a:lvl4pPr>
            <a:lvl5pPr>
              <a:buFont typeface="Arial" pitchFamily="34" charset="0"/>
              <a:buChar char="•"/>
              <a:defRPr sz="2200">
                <a:solidFill>
                  <a:schemeClr val="bg1"/>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a:xfrm>
            <a:off x="6400512" y="6289302"/>
            <a:ext cx="2375477" cy="365592"/>
          </a:xfrm>
          <a:prstGeom prst="rect">
            <a:avLst/>
          </a:prstGeom>
        </p:spPr>
        <p:txBody>
          <a:bodyPr lIns="91429" tIns="45714" rIns="91429" bIns="45714"/>
          <a:lstStyle>
            <a:lvl1pPr algn="r" defTabSz="457146" fontAlgn="auto">
              <a:spcBef>
                <a:spcPts val="0"/>
              </a:spcBef>
              <a:spcAft>
                <a:spcPts val="0"/>
              </a:spcAft>
              <a:defRPr>
                <a:solidFill>
                  <a:schemeClr val="bg1"/>
                </a:solidFill>
                <a:latin typeface="Arial" pitchFamily="34" charset="0"/>
                <a:cs typeface="Arial" pitchFamily="34" charset="0"/>
              </a:defRPr>
            </a:lvl1pPr>
          </a:lstStyle>
          <a:p>
            <a:pPr>
              <a:defRPr/>
            </a:pPr>
            <a:fld id="{E2A8D06B-3C4B-49F1-BA8A-7C099F4C16CB}" type="datetime2">
              <a:rPr lang="en-US" smtClean="0"/>
              <a:pPr>
                <a:defRPr/>
              </a:pPr>
              <a:t>Thursday, October 20, 2011</a:t>
            </a:fld>
            <a:endParaRPr lang="en-US" dirty="0"/>
          </a:p>
        </p:txBody>
      </p:sp>
      <p:sp>
        <p:nvSpPr>
          <p:cNvPr id="6" name="Footer Placeholder 4"/>
          <p:cNvSpPr>
            <a:spLocks noGrp="1"/>
          </p:cNvSpPr>
          <p:nvPr>
            <p:ph type="ftr" sz="quarter" idx="11"/>
          </p:nvPr>
        </p:nvSpPr>
        <p:spPr>
          <a:xfrm>
            <a:off x="349250" y="6289302"/>
            <a:ext cx="3156239" cy="365592"/>
          </a:xfrm>
          <a:prstGeom prst="rect">
            <a:avLst/>
          </a:prstGeom>
        </p:spPr>
        <p:txBody>
          <a:bodyPr lIns="91429" tIns="45714" rIns="91429" bIns="45714"/>
          <a:lstStyle>
            <a:lvl1pPr defTabSz="457146" fontAlgn="auto">
              <a:spcBef>
                <a:spcPts val="0"/>
              </a:spcBef>
              <a:spcAft>
                <a:spcPts val="0"/>
              </a:spcAft>
              <a:defRPr>
                <a:solidFill>
                  <a:schemeClr val="bg1"/>
                </a:solidFill>
                <a:latin typeface="Arial" pitchFamily="34" charset="0"/>
                <a:cs typeface="Arial" pitchFamily="34" charset="0"/>
              </a:defRPr>
            </a:lvl1pPr>
          </a:lstStyle>
          <a:p>
            <a:pPr>
              <a:defRPr/>
            </a:pPr>
            <a:endParaRPr lang="en-US"/>
          </a:p>
        </p:txBody>
      </p:sp>
      <p:sp>
        <p:nvSpPr>
          <p:cNvPr id="7" name="Slide Number Placeholder 5"/>
          <p:cNvSpPr>
            <a:spLocks noGrp="1"/>
          </p:cNvSpPr>
          <p:nvPr>
            <p:ph type="sldNum" sz="quarter" idx="12"/>
          </p:nvPr>
        </p:nvSpPr>
        <p:spPr>
          <a:xfrm>
            <a:off x="4305012" y="6289302"/>
            <a:ext cx="533977" cy="365592"/>
          </a:xfrm>
          <a:prstGeom prst="rect">
            <a:avLst/>
          </a:prstGeom>
        </p:spPr>
        <p:txBody>
          <a:bodyPr lIns="91429" tIns="45714" rIns="91429" bIns="45714"/>
          <a:lstStyle>
            <a:lvl1pPr defTabSz="457146" fontAlgn="auto">
              <a:spcBef>
                <a:spcPts val="0"/>
              </a:spcBef>
              <a:spcAft>
                <a:spcPts val="0"/>
              </a:spcAft>
              <a:defRPr>
                <a:solidFill>
                  <a:schemeClr val="bg1"/>
                </a:solidFill>
                <a:latin typeface="Arial" pitchFamily="34" charset="0"/>
                <a:cs typeface="Arial" pitchFamily="34" charset="0"/>
              </a:defRPr>
            </a:lvl1pPr>
          </a:lstStyle>
          <a:p>
            <a:pPr>
              <a:defRPr/>
            </a:pPr>
            <a:fld id="{FE7608CE-EA2C-4E93-A1F8-33FF8E022FFB}" type="slidenum">
              <a:rPr lang="en-US" smtClean="0"/>
              <a:pPr>
                <a:defRPr/>
              </a:pPr>
              <a:t>‹#›</a:t>
            </a:fld>
            <a:endParaRPr lang="en-US" dirty="0"/>
          </a:p>
        </p:txBody>
      </p:sp>
      <p:pic>
        <p:nvPicPr>
          <p:cNvPr id="9" name="Picture 8" descr="UofU_Health Care_cmyk-reverse.png"/>
          <p:cNvPicPr>
            <a:picLocks noChangeAspect="1"/>
          </p:cNvPicPr>
          <p:nvPr/>
        </p:nvPicPr>
        <p:blipFill>
          <a:blip r:embed="rId2" cstate="print"/>
          <a:stretch>
            <a:fillRect/>
          </a:stretch>
        </p:blipFill>
        <p:spPr>
          <a:xfrm>
            <a:off x="6694007" y="134471"/>
            <a:ext cx="2242175" cy="550155"/>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FA138E-DEBD-4A0C-A0D1-4A3628C02BF4}" type="datetimeFigureOut">
              <a:rPr lang="en-US" smtClean="0"/>
              <a:pPr/>
              <a:t>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1AA38D2-1D26-47EB-B1CD-1E16B755319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489" y="1599640"/>
            <a:ext cx="8229023" cy="4527176"/>
          </a:xfrm>
          <a:prstGeom prst="rect">
            <a:avLst/>
          </a:prstGeom>
        </p:spPr>
        <p:txBody>
          <a:bodyPr lIns="82058" tIns="41029" rIns="82058" bIns="41029"/>
          <a:lstStyle>
            <a:lvl1pPr>
              <a:defRPr sz="2500">
                <a:solidFill>
                  <a:schemeClr val="bg1"/>
                </a:solidFill>
                <a:latin typeface="Arial" pitchFamily="34" charset="0"/>
                <a:cs typeface="Arial" pitchFamily="34" charset="0"/>
              </a:defRPr>
            </a:lvl1pPr>
            <a:lvl2pPr>
              <a:defRPr sz="2500">
                <a:solidFill>
                  <a:schemeClr val="bg1"/>
                </a:solidFill>
                <a:latin typeface="Arial" pitchFamily="34" charset="0"/>
                <a:cs typeface="Arial" pitchFamily="34" charset="0"/>
              </a:defRPr>
            </a:lvl2pPr>
            <a:lvl3pPr>
              <a:defRPr sz="2200">
                <a:solidFill>
                  <a:schemeClr val="bg1"/>
                </a:solidFill>
                <a:latin typeface="Arial" pitchFamily="34" charset="0"/>
                <a:cs typeface="Arial" pitchFamily="34" charset="0"/>
              </a:defRPr>
            </a:lvl3pPr>
            <a:lvl4pPr>
              <a:defRPr sz="2200">
                <a:solidFill>
                  <a:schemeClr val="bg1"/>
                </a:solidFill>
                <a:latin typeface="Arial" pitchFamily="34" charset="0"/>
                <a:cs typeface="Arial" pitchFamily="34" charset="0"/>
              </a:defRPr>
            </a:lvl4pPr>
            <a:lvl5pPr>
              <a:defRPr sz="2200">
                <a:solidFill>
                  <a:schemeClr val="bg1"/>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UofU_Health Care_cmyk-reverse.png"/>
          <p:cNvPicPr>
            <a:picLocks noChangeAspect="1"/>
          </p:cNvPicPr>
          <p:nvPr/>
        </p:nvPicPr>
        <p:blipFill>
          <a:blip r:embed="rId2" cstate="print"/>
          <a:stretch>
            <a:fillRect/>
          </a:stretch>
        </p:blipFill>
        <p:spPr>
          <a:xfrm>
            <a:off x="6694007" y="134471"/>
            <a:ext cx="2242175" cy="550155"/>
          </a:xfrm>
          <a:prstGeom prst="rect">
            <a:avLst/>
          </a:prstGeom>
        </p:spPr>
      </p:pic>
      <p:sp>
        <p:nvSpPr>
          <p:cNvPr id="6" name="Title 1"/>
          <p:cNvSpPr>
            <a:spLocks noGrp="1"/>
          </p:cNvSpPr>
          <p:nvPr>
            <p:ph type="title"/>
          </p:nvPr>
        </p:nvSpPr>
        <p:spPr>
          <a:xfrm>
            <a:off x="457489" y="543125"/>
            <a:ext cx="8107364" cy="895711"/>
          </a:xfrm>
          <a:prstGeom prst="rect">
            <a:avLst/>
          </a:prstGeom>
        </p:spPr>
        <p:txBody>
          <a:bodyPr lIns="91429" tIns="45714" rIns="91429" bIns="45714"/>
          <a:lstStyle>
            <a:lvl1pPr algn="l">
              <a:defRPr sz="3200">
                <a:solidFill>
                  <a:schemeClr val="bg1"/>
                </a:solidFill>
                <a:latin typeface="Arial" pitchFamily="34" charset="0"/>
                <a:cs typeface="Arial" pitchFamily="34" charset="0"/>
              </a:defRPr>
            </a:lvl1pPr>
          </a:lstStyle>
          <a:p>
            <a:r>
              <a:rPr lang="en-US" smtClean="0"/>
              <a:t>Click to edit Master title style</a:t>
            </a:r>
            <a:endParaRPr dirty="0"/>
          </a:p>
        </p:txBody>
      </p:sp>
      <p:pic>
        <p:nvPicPr>
          <p:cNvPr id="5" name="Picture 17" descr="UofU_Health Care_cmyk-reverse.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94488" y="134938"/>
            <a:ext cx="22415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descr="UofU_Health Care_cmyk-reverse.png"/>
          <p:cNvPicPr>
            <a:picLocks noChangeAspect="1"/>
          </p:cNvPicPr>
          <p:nvPr/>
        </p:nvPicPr>
        <p:blipFill>
          <a:blip r:embed="rId2" cstate="print"/>
          <a:stretch>
            <a:fillRect/>
          </a:stretch>
        </p:blipFill>
        <p:spPr>
          <a:xfrm>
            <a:off x="6694007" y="134471"/>
            <a:ext cx="2242175" cy="55015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Rectangle 2"/>
          <p:cNvSpPr/>
          <p:nvPr/>
        </p:nvSpPr>
        <p:spPr>
          <a:xfrm>
            <a:off x="0" y="0"/>
            <a:ext cx="9144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lIns="82058" tIns="41029" rIns="82058" bIns="41029" rtlCol="0" anchor="ctr"/>
          <a:lstStyle/>
          <a:p>
            <a:pPr algn="ct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1_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489" y="274544"/>
            <a:ext cx="8229023" cy="1143000"/>
          </a:xfrm>
          <a:prstGeom prst="rect">
            <a:avLst/>
          </a:prstGeom>
        </p:spPr>
        <p:txBody>
          <a:bodyPr lIns="82058" tIns="41029" rIns="82058" bIns="41029"/>
          <a:lstStyle>
            <a:lvl1pPr algn="l">
              <a:defRPr sz="3600" b="0">
                <a:solidFill>
                  <a:schemeClr val="bg1">
                    <a:lumMod val="95000"/>
                  </a:schemeClr>
                </a:solidFill>
                <a:effectLst/>
                <a:latin typeface="Arial" pitchFamily="34" charset="0"/>
                <a:cs typeface="Arial" pitchFamily="34" charset="0"/>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489" y="1599640"/>
            <a:ext cx="8229023" cy="4527176"/>
          </a:xfrm>
          <a:prstGeom prst="rect">
            <a:avLst/>
          </a:prstGeom>
        </p:spPr>
        <p:txBody>
          <a:bodyPr lIns="82058" tIns="41029" rIns="82058" bIns="41029"/>
          <a:lstStyle>
            <a:lvl1pPr>
              <a:defRPr sz="2500">
                <a:solidFill>
                  <a:schemeClr val="bg1">
                    <a:lumMod val="95000"/>
                  </a:schemeClr>
                </a:solidFill>
                <a:latin typeface="Arial" pitchFamily="34" charset="0"/>
                <a:cs typeface="Arial" pitchFamily="34" charset="0"/>
              </a:defRPr>
            </a:lvl1pPr>
            <a:lvl2pPr>
              <a:defRPr sz="2500">
                <a:solidFill>
                  <a:schemeClr val="bg1">
                    <a:lumMod val="95000"/>
                  </a:schemeClr>
                </a:solidFill>
                <a:latin typeface="Arial" pitchFamily="34" charset="0"/>
                <a:cs typeface="Arial" pitchFamily="34" charset="0"/>
              </a:defRPr>
            </a:lvl2pPr>
            <a:lvl3pPr>
              <a:defRPr sz="2200">
                <a:solidFill>
                  <a:schemeClr val="bg1">
                    <a:lumMod val="95000"/>
                  </a:schemeClr>
                </a:solidFill>
                <a:latin typeface="Arial" pitchFamily="34" charset="0"/>
                <a:cs typeface="Arial" pitchFamily="34" charset="0"/>
              </a:defRPr>
            </a:lvl3pPr>
            <a:lvl4pPr>
              <a:defRPr sz="2200">
                <a:solidFill>
                  <a:schemeClr val="bg1">
                    <a:lumMod val="95000"/>
                  </a:schemeClr>
                </a:solidFill>
                <a:latin typeface="Arial" pitchFamily="34" charset="0"/>
                <a:cs typeface="Arial" pitchFamily="34" charset="0"/>
              </a:defRPr>
            </a:lvl4pPr>
            <a:lvl5pPr>
              <a:defRPr sz="2200">
                <a:solidFill>
                  <a:schemeClr val="bg1">
                    <a:lumMod val="95000"/>
                  </a:schemeClr>
                </a:solidFill>
                <a:latin typeface="Arial" pitchFamily="34" charset="0"/>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UofU_Health Care_cmyk-reverse.png"/>
          <p:cNvPicPr>
            <a:picLocks noChangeAspect="1"/>
          </p:cNvPicPr>
          <p:nvPr/>
        </p:nvPicPr>
        <p:blipFill>
          <a:blip r:embed="rId2" cstate="print"/>
          <a:stretch>
            <a:fillRect/>
          </a:stretch>
        </p:blipFill>
        <p:spPr>
          <a:xfrm>
            <a:off x="6694007" y="134471"/>
            <a:ext cx="2242175" cy="550155"/>
          </a:xfrm>
          <a:prstGeom prst="rect">
            <a:avLst/>
          </a:prstGeom>
        </p:spPr>
      </p:pic>
      <p:pic>
        <p:nvPicPr>
          <p:cNvPr id="5" name="Picture 17" descr="UofU_Health Care_cmyk-reverse.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94488" y="134938"/>
            <a:ext cx="22415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le and Text">
    <p:spTree>
      <p:nvGrpSpPr>
        <p:cNvPr id="1" name=""/>
        <p:cNvGrpSpPr/>
        <p:nvPr/>
      </p:nvGrpSpPr>
      <p:grpSpPr>
        <a:xfrm>
          <a:off x="0" y="0"/>
          <a:ext cx="0" cy="0"/>
          <a:chOff x="0" y="0"/>
          <a:chExt cx="0" cy="0"/>
        </a:xfrm>
      </p:grpSpPr>
      <p:pic>
        <p:nvPicPr>
          <p:cNvPr id="4" name="Picture 17" descr="UofU_Health Care_cmyk-reverse.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94488" y="134938"/>
            <a:ext cx="22415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489" y="1599640"/>
            <a:ext cx="8229023" cy="4527176"/>
          </a:xfrm>
          <a:prstGeom prst="rect">
            <a:avLst/>
          </a:prstGeom>
        </p:spPr>
        <p:txBody>
          <a:bodyPr/>
          <a:lstStyle>
            <a:lvl1pPr>
              <a:defRPr sz="2500">
                <a:solidFill>
                  <a:schemeClr val="bg1"/>
                </a:solidFill>
                <a:latin typeface="Arial" pitchFamily="34" charset="0"/>
                <a:cs typeface="Arial" pitchFamily="34" charset="0"/>
              </a:defRPr>
            </a:lvl1pPr>
            <a:lvl2pPr>
              <a:defRPr sz="2500">
                <a:solidFill>
                  <a:schemeClr val="bg1"/>
                </a:solidFill>
                <a:latin typeface="Arial" pitchFamily="34" charset="0"/>
                <a:cs typeface="Arial" pitchFamily="34" charset="0"/>
              </a:defRPr>
            </a:lvl2pPr>
            <a:lvl3pPr>
              <a:defRPr sz="2200">
                <a:solidFill>
                  <a:schemeClr val="bg1"/>
                </a:solidFill>
                <a:latin typeface="Arial" pitchFamily="34" charset="0"/>
                <a:cs typeface="Arial" pitchFamily="34" charset="0"/>
              </a:defRPr>
            </a:lvl3pPr>
            <a:lvl4pPr>
              <a:defRPr sz="2200">
                <a:solidFill>
                  <a:schemeClr val="bg1"/>
                </a:solidFill>
                <a:latin typeface="Arial" pitchFamily="34" charset="0"/>
                <a:cs typeface="Arial" pitchFamily="34" charset="0"/>
              </a:defRPr>
            </a:lvl4pPr>
            <a:lvl5pPr>
              <a:defRPr sz="2200">
                <a:solidFill>
                  <a:schemeClr val="bg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title"/>
          </p:nvPr>
        </p:nvSpPr>
        <p:spPr>
          <a:xfrm>
            <a:off x="457489" y="543125"/>
            <a:ext cx="8107364" cy="895711"/>
          </a:xfrm>
          <a:prstGeom prst="rect">
            <a:avLst/>
          </a:prstGeom>
        </p:spPr>
        <p:txBody>
          <a:bodyPr lIns="91429" tIns="45714" rIns="91429" bIns="45714"/>
          <a:lstStyle>
            <a:lvl1pPr algn="l">
              <a:defRPr sz="3200">
                <a:solidFill>
                  <a:schemeClr val="bg1"/>
                </a:solidFill>
                <a:latin typeface="Arial" pitchFamily="34" charset="0"/>
                <a:cs typeface="Arial" pitchFamily="34" charset="0"/>
              </a:defRPr>
            </a:lvl1pPr>
          </a:lstStyle>
          <a:p>
            <a:r>
              <a:rPr lang="en-US" dirty="0" smtClean="0"/>
              <a:t>Click to edit Master title style</a:t>
            </a:r>
            <a:endParaRPr dirty="0"/>
          </a:p>
        </p:txBody>
      </p:sp>
    </p:spTree>
    <p:extLst>
      <p:ext uri="{BB962C8B-B14F-4D97-AF65-F5344CB8AC3E}">
        <p14:creationId xmlns:p14="http://schemas.microsoft.com/office/powerpoint/2010/main" val="183631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Title and Text">
    <p:spTree>
      <p:nvGrpSpPr>
        <p:cNvPr id="1" name=""/>
        <p:cNvGrpSpPr/>
        <p:nvPr/>
      </p:nvGrpSpPr>
      <p:grpSpPr>
        <a:xfrm>
          <a:off x="0" y="0"/>
          <a:ext cx="0" cy="0"/>
          <a:chOff x="0" y="0"/>
          <a:chExt cx="0" cy="0"/>
        </a:xfrm>
      </p:grpSpPr>
      <p:pic>
        <p:nvPicPr>
          <p:cNvPr id="4" name="Picture 17" descr="UofU_Health Care_cmyk-reverse.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94488" y="134938"/>
            <a:ext cx="22415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Placeholder 2"/>
          <p:cNvSpPr>
            <a:spLocks noGrp="1"/>
          </p:cNvSpPr>
          <p:nvPr>
            <p:ph type="body" idx="1"/>
          </p:nvPr>
        </p:nvSpPr>
        <p:spPr>
          <a:xfrm>
            <a:off x="457489" y="1599640"/>
            <a:ext cx="8229023" cy="4527176"/>
          </a:xfrm>
          <a:prstGeom prst="rect">
            <a:avLst/>
          </a:prstGeom>
        </p:spPr>
        <p:txBody>
          <a:bodyPr/>
          <a:lstStyle>
            <a:lvl1pPr>
              <a:defRPr sz="2500">
                <a:solidFill>
                  <a:schemeClr val="bg1"/>
                </a:solidFill>
                <a:latin typeface="Arial" pitchFamily="34" charset="0"/>
                <a:cs typeface="Arial" pitchFamily="34" charset="0"/>
              </a:defRPr>
            </a:lvl1pPr>
            <a:lvl2pPr>
              <a:defRPr sz="2500">
                <a:solidFill>
                  <a:schemeClr val="bg1"/>
                </a:solidFill>
                <a:latin typeface="Arial" pitchFamily="34" charset="0"/>
                <a:cs typeface="Arial" pitchFamily="34" charset="0"/>
              </a:defRPr>
            </a:lvl2pPr>
            <a:lvl3pPr>
              <a:defRPr sz="2200">
                <a:solidFill>
                  <a:schemeClr val="bg1"/>
                </a:solidFill>
                <a:latin typeface="Arial" pitchFamily="34" charset="0"/>
                <a:cs typeface="Arial" pitchFamily="34" charset="0"/>
              </a:defRPr>
            </a:lvl3pPr>
            <a:lvl4pPr>
              <a:defRPr sz="2200">
                <a:solidFill>
                  <a:schemeClr val="bg1"/>
                </a:solidFill>
                <a:latin typeface="Arial" pitchFamily="34" charset="0"/>
                <a:cs typeface="Arial" pitchFamily="34" charset="0"/>
              </a:defRPr>
            </a:lvl4pPr>
            <a:lvl5pPr>
              <a:defRPr sz="2200">
                <a:solidFill>
                  <a:schemeClr val="bg1"/>
                </a:solidFill>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title"/>
          </p:nvPr>
        </p:nvSpPr>
        <p:spPr>
          <a:xfrm>
            <a:off x="457489" y="543125"/>
            <a:ext cx="8107364" cy="895711"/>
          </a:xfrm>
          <a:prstGeom prst="rect">
            <a:avLst/>
          </a:prstGeom>
        </p:spPr>
        <p:txBody>
          <a:bodyPr lIns="91429" tIns="45714" rIns="91429" bIns="45714"/>
          <a:lstStyle>
            <a:lvl1pPr algn="l">
              <a:defRPr sz="3200">
                <a:solidFill>
                  <a:schemeClr val="bg1"/>
                </a:solidFill>
                <a:latin typeface="Arial" pitchFamily="34" charset="0"/>
                <a:cs typeface="Arial" pitchFamily="34" charset="0"/>
              </a:defRPr>
            </a:lvl1pPr>
          </a:lstStyle>
          <a:p>
            <a:r>
              <a:rPr lang="en-US" dirty="0" smtClean="0"/>
              <a:t>Click to edit Master title style</a:t>
            </a:r>
            <a:endParaRPr dirty="0"/>
          </a:p>
        </p:txBody>
      </p:sp>
    </p:spTree>
    <p:extLst>
      <p:ext uri="{BB962C8B-B14F-4D97-AF65-F5344CB8AC3E}">
        <p14:creationId xmlns:p14="http://schemas.microsoft.com/office/powerpoint/2010/main" val="586620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1CB7F283-7C14-43A0-8030-5775F2D58BC6}" type="datetime1">
              <a:rPr lang="en-US" smtClean="0"/>
              <a:pPr/>
              <a:t>10/20/11</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194FA9B0-15ED-4DC7-89F2-3E561F91D5C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2" Type="http://schemas.openxmlformats.org/officeDocument/2006/relationships/theme" Target="../theme/theme2.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0000"/>
            </a:gs>
            <a:gs pos="39999">
              <a:srgbClr val="0A128C"/>
            </a:gs>
            <a:gs pos="70000">
              <a:srgbClr val="181CC7"/>
            </a:gs>
            <a:gs pos="88000">
              <a:srgbClr val="7005D4"/>
            </a:gs>
            <a:gs pos="100000">
              <a:srgbClr val="8C3D91"/>
            </a:gs>
          </a:gsLst>
          <a:lin ang="5400000" scaled="0"/>
          <a:tileRect r="-100000" b="-100000"/>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73" r:id="rId7"/>
    <p:sldLayoutId id="2147483775" r:id="rId8"/>
    <p:sldLayoutId id="2147483798" r:id="rId9"/>
  </p:sldLayoutIdLst>
  <p:txStyles>
    <p:titleStyle>
      <a:lvl1pPr algn="ctr" defTabSz="913183" rtl="0" eaLnBrk="1" fontAlgn="base" hangingPunct="1">
        <a:spcBef>
          <a:spcPct val="0"/>
        </a:spcBef>
        <a:spcAft>
          <a:spcPct val="0"/>
        </a:spcAft>
        <a:defRPr sz="5000" kern="1200">
          <a:solidFill>
            <a:schemeClr val="tx2"/>
          </a:solidFill>
          <a:effectLst>
            <a:outerShdw blurRad="38100" dist="12700" algn="l" rotWithShape="0">
              <a:prstClr val="black">
                <a:alpha val="40000"/>
              </a:prstClr>
            </a:outerShdw>
          </a:effectLst>
          <a:latin typeface="+mj-lt"/>
          <a:ea typeface="+mj-ea"/>
          <a:cs typeface="+mj-cs"/>
        </a:defRPr>
      </a:lvl1pPr>
      <a:lvl2pPr algn="ctr" defTabSz="913183" rtl="0" eaLnBrk="1" fontAlgn="base" hangingPunct="1">
        <a:spcBef>
          <a:spcPct val="0"/>
        </a:spcBef>
        <a:spcAft>
          <a:spcPct val="0"/>
        </a:spcAft>
        <a:defRPr sz="5000">
          <a:solidFill>
            <a:schemeClr val="tx2"/>
          </a:solidFill>
          <a:latin typeface="Calisto MT" pitchFamily="18" charset="0"/>
        </a:defRPr>
      </a:lvl2pPr>
      <a:lvl3pPr algn="ctr" defTabSz="913183" rtl="0" eaLnBrk="1" fontAlgn="base" hangingPunct="1">
        <a:spcBef>
          <a:spcPct val="0"/>
        </a:spcBef>
        <a:spcAft>
          <a:spcPct val="0"/>
        </a:spcAft>
        <a:defRPr sz="5000">
          <a:solidFill>
            <a:schemeClr val="tx2"/>
          </a:solidFill>
          <a:latin typeface="Calisto MT" pitchFamily="18" charset="0"/>
        </a:defRPr>
      </a:lvl3pPr>
      <a:lvl4pPr algn="ctr" defTabSz="913183" rtl="0" eaLnBrk="1" fontAlgn="base" hangingPunct="1">
        <a:spcBef>
          <a:spcPct val="0"/>
        </a:spcBef>
        <a:spcAft>
          <a:spcPct val="0"/>
        </a:spcAft>
        <a:defRPr sz="5000">
          <a:solidFill>
            <a:schemeClr val="tx2"/>
          </a:solidFill>
          <a:latin typeface="Calisto MT" pitchFamily="18" charset="0"/>
        </a:defRPr>
      </a:lvl4pPr>
      <a:lvl5pPr algn="ctr" defTabSz="913183" rtl="0" eaLnBrk="1" fontAlgn="base" hangingPunct="1">
        <a:spcBef>
          <a:spcPct val="0"/>
        </a:spcBef>
        <a:spcAft>
          <a:spcPct val="0"/>
        </a:spcAft>
        <a:defRPr sz="5000">
          <a:solidFill>
            <a:schemeClr val="tx2"/>
          </a:solidFill>
          <a:latin typeface="Calisto MT" pitchFamily="18" charset="0"/>
        </a:defRPr>
      </a:lvl5pPr>
      <a:lvl6pPr marL="410291" algn="ctr" defTabSz="913183" rtl="0" eaLnBrk="1" fontAlgn="base" hangingPunct="1">
        <a:spcBef>
          <a:spcPct val="0"/>
        </a:spcBef>
        <a:spcAft>
          <a:spcPct val="0"/>
        </a:spcAft>
        <a:defRPr sz="5000">
          <a:solidFill>
            <a:schemeClr val="tx2"/>
          </a:solidFill>
          <a:latin typeface="Calisto MT" pitchFamily="18" charset="0"/>
        </a:defRPr>
      </a:lvl6pPr>
      <a:lvl7pPr marL="820583" algn="ctr" defTabSz="913183" rtl="0" eaLnBrk="1" fontAlgn="base" hangingPunct="1">
        <a:spcBef>
          <a:spcPct val="0"/>
        </a:spcBef>
        <a:spcAft>
          <a:spcPct val="0"/>
        </a:spcAft>
        <a:defRPr sz="5000">
          <a:solidFill>
            <a:schemeClr val="tx2"/>
          </a:solidFill>
          <a:latin typeface="Calisto MT" pitchFamily="18" charset="0"/>
        </a:defRPr>
      </a:lvl7pPr>
      <a:lvl8pPr marL="1230874" algn="ctr" defTabSz="913183" rtl="0" eaLnBrk="1" fontAlgn="base" hangingPunct="1">
        <a:spcBef>
          <a:spcPct val="0"/>
        </a:spcBef>
        <a:spcAft>
          <a:spcPct val="0"/>
        </a:spcAft>
        <a:defRPr sz="5000">
          <a:solidFill>
            <a:schemeClr val="tx2"/>
          </a:solidFill>
          <a:latin typeface="Calisto MT" pitchFamily="18" charset="0"/>
        </a:defRPr>
      </a:lvl8pPr>
      <a:lvl9pPr marL="1641165" algn="ctr" defTabSz="913183" rtl="0" eaLnBrk="1" fontAlgn="base" hangingPunct="1">
        <a:spcBef>
          <a:spcPct val="0"/>
        </a:spcBef>
        <a:spcAft>
          <a:spcPct val="0"/>
        </a:spcAft>
        <a:defRPr sz="5000">
          <a:solidFill>
            <a:schemeClr val="tx2"/>
          </a:solidFill>
          <a:latin typeface="Calisto MT" pitchFamily="18" charset="0"/>
        </a:defRPr>
      </a:lvl9pPr>
    </p:titleStyle>
    <p:bodyStyle>
      <a:lvl1pPr marL="455879" indent="-455879" algn="l" defTabSz="913183" rtl="0" eaLnBrk="1" fontAlgn="base" hangingPunct="1">
        <a:spcBef>
          <a:spcPts val="1997"/>
        </a:spcBef>
        <a:spcAft>
          <a:spcPct val="0"/>
        </a:spcAft>
        <a:buClr>
          <a:srgbClr val="969696"/>
        </a:buClr>
        <a:buFont typeface="Wingdings" pitchFamily="2" charset="2"/>
        <a:buChar char=""/>
        <a:defRPr sz="2400" kern="1200">
          <a:solidFill>
            <a:schemeClr val="tx2"/>
          </a:solidFill>
          <a:latin typeface="+mn-lt"/>
          <a:ea typeface="+mn-ea"/>
          <a:cs typeface="+mn-cs"/>
        </a:defRPr>
      </a:lvl1pPr>
      <a:lvl2pPr marL="913183" indent="-455879" algn="l" defTabSz="913183" rtl="0" eaLnBrk="1" fontAlgn="base" hangingPunct="1">
        <a:spcBef>
          <a:spcPts val="606"/>
        </a:spcBef>
        <a:spcAft>
          <a:spcPct val="0"/>
        </a:spcAft>
        <a:buClr>
          <a:srgbClr val="4B4B4B"/>
        </a:buClr>
        <a:buFont typeface="Wingdings" pitchFamily="2" charset="2"/>
        <a:buChar char=""/>
        <a:defRPr sz="2200" kern="1200">
          <a:solidFill>
            <a:schemeClr val="tx2"/>
          </a:solidFill>
          <a:latin typeface="+mn-lt"/>
          <a:ea typeface="+mn-ea"/>
          <a:cs typeface="+mn-cs"/>
        </a:defRPr>
      </a:lvl2pPr>
      <a:lvl3pPr marL="1370487" indent="-455879" algn="l" defTabSz="913183" rtl="0" eaLnBrk="1" fontAlgn="base" hangingPunct="1">
        <a:spcBef>
          <a:spcPts val="606"/>
        </a:spcBef>
        <a:spcAft>
          <a:spcPct val="0"/>
        </a:spcAft>
        <a:buClr>
          <a:srgbClr val="969696"/>
        </a:buClr>
        <a:buFont typeface="Wingdings" pitchFamily="2" charset="2"/>
        <a:buChar char=""/>
        <a:defRPr sz="2000" kern="1200">
          <a:solidFill>
            <a:schemeClr val="tx2"/>
          </a:solidFill>
          <a:latin typeface="+mn-lt"/>
          <a:ea typeface="+mn-ea"/>
          <a:cs typeface="+mn-cs"/>
        </a:defRPr>
      </a:lvl3pPr>
      <a:lvl4pPr marL="1827791" indent="-455879" algn="l" defTabSz="913183" rtl="0" eaLnBrk="1" fontAlgn="base" hangingPunct="1">
        <a:spcBef>
          <a:spcPts val="606"/>
        </a:spcBef>
        <a:spcAft>
          <a:spcPct val="0"/>
        </a:spcAft>
        <a:buClr>
          <a:srgbClr val="4B4B4B"/>
        </a:buClr>
        <a:buFont typeface="Wingdings" pitchFamily="2" charset="2"/>
        <a:buChar char=""/>
        <a:defRPr sz="1800" kern="1200">
          <a:solidFill>
            <a:schemeClr val="tx2"/>
          </a:solidFill>
          <a:latin typeface="+mn-lt"/>
          <a:ea typeface="+mn-ea"/>
          <a:cs typeface="+mn-cs"/>
        </a:defRPr>
      </a:lvl4pPr>
      <a:lvl5pPr marL="2285094" indent="-455879" algn="l" defTabSz="913183" rtl="0" eaLnBrk="1" fontAlgn="base" hangingPunct="1">
        <a:spcBef>
          <a:spcPts val="606"/>
        </a:spcBef>
        <a:spcAft>
          <a:spcPct val="0"/>
        </a:spcAft>
        <a:buClr>
          <a:srgbClr val="969696"/>
        </a:buClr>
        <a:buFont typeface="Wingdings" pitchFamily="2" charset="2"/>
        <a:buChar char=""/>
        <a:defRPr sz="1800" kern="1200">
          <a:solidFill>
            <a:schemeClr val="tx2"/>
          </a:solidFill>
          <a:latin typeface="+mn-lt"/>
          <a:ea typeface="+mn-ea"/>
          <a:cs typeface="+mn-cs"/>
        </a:defRPr>
      </a:lvl5pPr>
      <a:lvl6pPr marL="251430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53"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99"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46" indent="-228573" algn="l" defTabSz="9142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293" rtl="0" eaLnBrk="1" latinLnBrk="0" hangingPunct="1">
        <a:defRPr sz="1800" kern="1200">
          <a:solidFill>
            <a:schemeClr val="tx1"/>
          </a:solidFill>
          <a:latin typeface="+mn-lt"/>
          <a:ea typeface="+mn-ea"/>
          <a:cs typeface="+mn-cs"/>
        </a:defRPr>
      </a:lvl1pPr>
      <a:lvl2pPr marL="457146" algn="l" defTabSz="914293" rtl="0" eaLnBrk="1" latinLnBrk="0" hangingPunct="1">
        <a:defRPr sz="1800" kern="1200">
          <a:solidFill>
            <a:schemeClr val="tx1"/>
          </a:solidFill>
          <a:latin typeface="+mn-lt"/>
          <a:ea typeface="+mn-ea"/>
          <a:cs typeface="+mn-cs"/>
        </a:defRPr>
      </a:lvl2pPr>
      <a:lvl3pPr marL="914293" algn="l" defTabSz="914293" rtl="0" eaLnBrk="1" latinLnBrk="0" hangingPunct="1">
        <a:defRPr sz="1800" kern="1200">
          <a:solidFill>
            <a:schemeClr val="tx1"/>
          </a:solidFill>
          <a:latin typeface="+mn-lt"/>
          <a:ea typeface="+mn-ea"/>
          <a:cs typeface="+mn-cs"/>
        </a:defRPr>
      </a:lvl3pPr>
      <a:lvl4pPr marL="1371440" algn="l" defTabSz="914293" rtl="0" eaLnBrk="1" latinLnBrk="0" hangingPunct="1">
        <a:defRPr sz="1800" kern="1200">
          <a:solidFill>
            <a:schemeClr val="tx1"/>
          </a:solidFill>
          <a:latin typeface="+mn-lt"/>
          <a:ea typeface="+mn-ea"/>
          <a:cs typeface="+mn-cs"/>
        </a:defRPr>
      </a:lvl4pPr>
      <a:lvl5pPr marL="1828586" algn="l" defTabSz="914293" rtl="0" eaLnBrk="1" latinLnBrk="0" hangingPunct="1">
        <a:defRPr sz="1800" kern="1200">
          <a:solidFill>
            <a:schemeClr val="tx1"/>
          </a:solidFill>
          <a:latin typeface="+mn-lt"/>
          <a:ea typeface="+mn-ea"/>
          <a:cs typeface="+mn-cs"/>
        </a:defRPr>
      </a:lvl5pPr>
      <a:lvl6pPr marL="2285733" algn="l" defTabSz="914293" rtl="0" eaLnBrk="1" latinLnBrk="0" hangingPunct="1">
        <a:defRPr sz="1800" kern="1200">
          <a:solidFill>
            <a:schemeClr val="tx1"/>
          </a:solidFill>
          <a:latin typeface="+mn-lt"/>
          <a:ea typeface="+mn-ea"/>
          <a:cs typeface="+mn-cs"/>
        </a:defRPr>
      </a:lvl6pPr>
      <a:lvl7pPr marL="2742879" algn="l" defTabSz="914293" rtl="0" eaLnBrk="1" latinLnBrk="0" hangingPunct="1">
        <a:defRPr sz="1800" kern="1200">
          <a:solidFill>
            <a:schemeClr val="tx1"/>
          </a:solidFill>
          <a:latin typeface="+mn-lt"/>
          <a:ea typeface="+mn-ea"/>
          <a:cs typeface="+mn-cs"/>
        </a:defRPr>
      </a:lvl7pPr>
      <a:lvl8pPr marL="3200026" algn="l" defTabSz="914293" rtl="0" eaLnBrk="1" latinLnBrk="0" hangingPunct="1">
        <a:defRPr sz="1800" kern="1200">
          <a:solidFill>
            <a:schemeClr val="tx1"/>
          </a:solidFill>
          <a:latin typeface="+mn-lt"/>
          <a:ea typeface="+mn-ea"/>
          <a:cs typeface="+mn-cs"/>
        </a:defRPr>
      </a:lvl8pPr>
      <a:lvl9pPr marL="3657172" algn="l" defTabSz="91429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000000"/>
            </a:gs>
            <a:gs pos="39999">
              <a:srgbClr val="0A128C"/>
            </a:gs>
            <a:gs pos="70000">
              <a:srgbClr val="181CC7"/>
            </a:gs>
            <a:gs pos="88000">
              <a:srgbClr val="7005D4"/>
            </a:gs>
            <a:gs pos="100000">
              <a:srgbClr val="8C3D91"/>
            </a:gs>
          </a:gsLst>
          <a:lin ang="5400000" scaled="0"/>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18" tIns="45709" rIns="91418" bIns="4570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18" tIns="45709" rIns="91418" bIns="4570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18" tIns="45709" rIns="91418" bIns="45709" rtlCol="0" anchor="ctr"/>
          <a:lstStyle>
            <a:lvl1pPr algn="l">
              <a:defRPr sz="1200">
                <a:solidFill>
                  <a:schemeClr val="tx1">
                    <a:tint val="75000"/>
                  </a:schemeClr>
                </a:solidFill>
              </a:defRPr>
            </a:lvl1pPr>
          </a:lstStyle>
          <a:p>
            <a:fld id="{F5FA138E-DEBD-4A0C-A0D1-4A3628C02BF4}" type="datetimeFigureOut">
              <a:rPr lang="en-US" smtClean="0"/>
              <a:pPr/>
              <a:t>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18" tIns="45709" rIns="91418" bIns="45709"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18" tIns="45709" rIns="91418" bIns="45709" rtlCol="0" anchor="ctr"/>
          <a:lstStyle>
            <a:lvl1pPr algn="r">
              <a:defRPr sz="1200">
                <a:solidFill>
                  <a:schemeClr val="tx1">
                    <a:tint val="75000"/>
                  </a:schemeClr>
                </a:solidFill>
              </a:defRPr>
            </a:lvl1pPr>
          </a:lstStyle>
          <a:p>
            <a:fld id="{F1AA38D2-1D26-47EB-B1CD-1E16B755319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ctr" defTabSz="914186" rtl="0" eaLnBrk="1" latinLnBrk="0" hangingPunct="1">
        <a:spcBef>
          <a:spcPct val="0"/>
        </a:spcBef>
        <a:buNone/>
        <a:defRPr sz="4400" kern="1200">
          <a:solidFill>
            <a:schemeClr val="tx1"/>
          </a:solidFill>
          <a:latin typeface="+mj-lt"/>
          <a:ea typeface="+mj-ea"/>
          <a:cs typeface="+mj-cs"/>
        </a:defRPr>
      </a:lvl1pPr>
    </p:titleStyle>
    <p:bodyStyle>
      <a:lvl1pPr marL="342820" indent="-342820" algn="l" defTabSz="914186"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776" indent="-285684" algn="l" defTabSz="914186"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733" indent="-228546" algn="l" defTabSz="914186"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825"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919"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01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106"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8"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92" indent="-228546" algn="l" defTabSz="91418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2"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3" algn="l" defTabSz="914186" rtl="0" eaLnBrk="1" latinLnBrk="0" hangingPunct="1">
        <a:defRPr sz="1800" kern="1200">
          <a:solidFill>
            <a:schemeClr val="tx1"/>
          </a:solidFill>
          <a:latin typeface="+mn-lt"/>
          <a:ea typeface="+mn-ea"/>
          <a:cs typeface="+mn-cs"/>
        </a:defRPr>
      </a:lvl5pPr>
      <a:lvl6pPr marL="2285466" algn="l" defTabSz="914186" rtl="0" eaLnBrk="1" latinLnBrk="0" hangingPunct="1">
        <a:defRPr sz="1800" kern="1200">
          <a:solidFill>
            <a:schemeClr val="tx1"/>
          </a:solidFill>
          <a:latin typeface="+mn-lt"/>
          <a:ea typeface="+mn-ea"/>
          <a:cs typeface="+mn-cs"/>
        </a:defRPr>
      </a:lvl6pPr>
      <a:lvl7pPr marL="2742558" algn="l" defTabSz="914186" rtl="0" eaLnBrk="1" latinLnBrk="0" hangingPunct="1">
        <a:defRPr sz="1800" kern="1200">
          <a:solidFill>
            <a:schemeClr val="tx1"/>
          </a:solidFill>
          <a:latin typeface="+mn-lt"/>
          <a:ea typeface="+mn-ea"/>
          <a:cs typeface="+mn-cs"/>
        </a:defRPr>
      </a:lvl7pPr>
      <a:lvl8pPr marL="3199652" algn="l" defTabSz="914186" rtl="0" eaLnBrk="1" latinLnBrk="0" hangingPunct="1">
        <a:defRPr sz="1800" kern="1200">
          <a:solidFill>
            <a:schemeClr val="tx1"/>
          </a:solidFill>
          <a:latin typeface="+mn-lt"/>
          <a:ea typeface="+mn-ea"/>
          <a:cs typeface="+mn-cs"/>
        </a:defRPr>
      </a:lvl8pPr>
      <a:lvl9pPr marL="3656744" algn="l" defTabSz="91418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chart" Target="../charts/char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10.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6" Type="http://schemas.openxmlformats.org/officeDocument/2006/relationships/image" Target="../media/image15.jpeg"/><Relationship Id="rId1" Type="http://schemas.openxmlformats.org/officeDocument/2006/relationships/slideLayout" Target="../slideLayouts/slideLayout3.xml"/><Relationship Id="rId2" Type="http://schemas.openxmlformats.org/officeDocument/2006/relationships/image" Target="../media/image1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1945154"/>
          </a:xfrm>
        </p:spPr>
        <p:txBody>
          <a:bodyPr>
            <a:noAutofit/>
          </a:bodyPr>
          <a:lstStyle/>
          <a:p>
            <a:r>
              <a:rPr lang="en-US" sz="3200" dirty="0" smtClean="0"/>
              <a:t>Care by Design</a:t>
            </a:r>
            <a:r>
              <a:rPr lang="en-US" sz="2000" baseline="50000" dirty="0" smtClean="0"/>
              <a:t>™</a:t>
            </a:r>
            <a:r>
              <a:rPr lang="en-US" sz="3200" dirty="0" smtClean="0"/>
              <a:t> at University of Utah:  Developing and Implementing Care Management, Engaging Patients, and Assessing Cost of Care</a:t>
            </a:r>
            <a:endParaRPr lang="en-US" sz="3200" dirty="0"/>
          </a:p>
        </p:txBody>
      </p:sp>
      <p:sp>
        <p:nvSpPr>
          <p:cNvPr id="3" name="Subtitle 2"/>
          <p:cNvSpPr>
            <a:spLocks noGrp="1"/>
          </p:cNvSpPr>
          <p:nvPr>
            <p:ph type="subTitle" idx="1"/>
          </p:nvPr>
        </p:nvSpPr>
        <p:spPr>
          <a:xfrm>
            <a:off x="1371600" y="4343400"/>
            <a:ext cx="6400800" cy="2514600"/>
          </a:xfrm>
        </p:spPr>
        <p:txBody>
          <a:bodyPr>
            <a:normAutofit/>
          </a:bodyPr>
          <a:lstStyle/>
          <a:p>
            <a:r>
              <a:rPr lang="en-US" sz="2000" dirty="0"/>
              <a:t>Michael K </a:t>
            </a:r>
            <a:r>
              <a:rPr lang="en-US" sz="2000" dirty="0" smtClean="0"/>
              <a:t>Magill, MD</a:t>
            </a:r>
            <a:endParaRPr lang="en-US" sz="2000" dirty="0"/>
          </a:p>
          <a:p>
            <a:r>
              <a:rPr lang="en-US" sz="2000" dirty="0"/>
              <a:t>Professor and Chairman</a:t>
            </a:r>
            <a:br>
              <a:rPr lang="en-US" sz="2000" dirty="0"/>
            </a:br>
            <a:r>
              <a:rPr lang="en-US" sz="2000" dirty="0"/>
              <a:t>Department of Family and Preventive Medicine</a:t>
            </a:r>
          </a:p>
          <a:p>
            <a:endParaRPr lang="en-US" sz="2000" dirty="0"/>
          </a:p>
          <a:p>
            <a:r>
              <a:rPr lang="en-US" sz="2000" dirty="0"/>
              <a:t>University of </a:t>
            </a:r>
            <a:r>
              <a:rPr lang="en-US" sz="2000" dirty="0" smtClean="0"/>
              <a:t>Utah</a:t>
            </a:r>
            <a:br>
              <a:rPr lang="en-US" sz="2000" dirty="0" smtClean="0"/>
            </a:br>
            <a:r>
              <a:rPr lang="en-US" sz="2000" dirty="0" smtClean="0"/>
              <a:t>School </a:t>
            </a:r>
            <a:r>
              <a:rPr lang="en-US" sz="2000" dirty="0"/>
              <a:t>of </a:t>
            </a:r>
            <a:r>
              <a:rPr lang="en-US" sz="2000" dirty="0" smtClean="0"/>
              <a:t>Medicine and Community Clinics</a:t>
            </a:r>
            <a:r>
              <a:rPr lang="en-US" dirty="0" smtClean="0"/>
              <a:t/>
            </a:r>
            <a:br>
              <a:rPr lang="en-US" dirty="0" smtClean="0"/>
            </a:br>
            <a:endParaRPr lang="en-US" dirty="0"/>
          </a:p>
          <a:p>
            <a:endParaRPr lang="en-US" dirty="0" smtClean="0"/>
          </a:p>
          <a:p>
            <a:endParaRPr lang="en-US" dirty="0">
              <a:solidFill>
                <a:srgbClr val="FF0000"/>
              </a:solidFill>
            </a:endParaRPr>
          </a:p>
          <a:p>
            <a:endParaRPr lang="en-US" dirty="0">
              <a:solidFill>
                <a:srgbClr val="FF0000"/>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214" y="304800"/>
            <a:ext cx="8107364" cy="1143000"/>
          </a:xfrm>
        </p:spPr>
        <p:txBody>
          <a:bodyPr>
            <a:normAutofit fontScale="90000"/>
          </a:bodyPr>
          <a:lstStyle/>
          <a:p>
            <a:r>
              <a:rPr lang="en-US" sz="4000" dirty="0" smtClean="0"/>
              <a:t>Selection of Patients for Care Management</a:t>
            </a:r>
            <a:endParaRPr lang="en-US" sz="4000" dirty="0"/>
          </a:p>
        </p:txBody>
      </p:sp>
      <p:sp>
        <p:nvSpPr>
          <p:cNvPr id="3" name="Content Placeholder 2"/>
          <p:cNvSpPr>
            <a:spLocks noGrp="1"/>
          </p:cNvSpPr>
          <p:nvPr>
            <p:ph idx="1"/>
          </p:nvPr>
        </p:nvSpPr>
        <p:spPr>
          <a:xfrm>
            <a:off x="349250" y="1680882"/>
            <a:ext cx="8107364" cy="4567518"/>
          </a:xfrm>
        </p:spPr>
        <p:txBody>
          <a:bodyPr>
            <a:normAutofit fontScale="92500" lnSpcReduction="20000"/>
          </a:bodyPr>
          <a:lstStyle/>
          <a:p>
            <a:r>
              <a:rPr lang="en-US" sz="3500" dirty="0" smtClean="0"/>
              <a:t>Data driven</a:t>
            </a:r>
          </a:p>
          <a:p>
            <a:pPr lvl="1"/>
            <a:r>
              <a:rPr lang="en-US" sz="3000" dirty="0" smtClean="0"/>
              <a:t>Patients with diabetes, heart failure, coronary artery disease</a:t>
            </a:r>
          </a:p>
          <a:p>
            <a:pPr lvl="1"/>
            <a:r>
              <a:rPr lang="en-US" sz="3000" dirty="0" smtClean="0"/>
              <a:t>Age of patient</a:t>
            </a:r>
          </a:p>
          <a:p>
            <a:pPr lvl="1"/>
            <a:r>
              <a:rPr lang="en-US" sz="3000" dirty="0" smtClean="0"/>
              <a:t>Last appointment</a:t>
            </a:r>
          </a:p>
          <a:p>
            <a:pPr lvl="1"/>
            <a:r>
              <a:rPr lang="en-US" sz="3000" dirty="0" smtClean="0"/>
              <a:t>Next scheduled appointment</a:t>
            </a:r>
          </a:p>
          <a:p>
            <a:pPr lvl="1"/>
            <a:r>
              <a:rPr lang="en-US" sz="3000" dirty="0" smtClean="0"/>
              <a:t>Last 3 </a:t>
            </a:r>
            <a:r>
              <a:rPr lang="en-US" sz="3000" dirty="0" err="1" smtClean="0"/>
              <a:t>Hgb</a:t>
            </a:r>
            <a:r>
              <a:rPr lang="en-US" sz="3000" dirty="0" smtClean="0"/>
              <a:t> A1c</a:t>
            </a:r>
          </a:p>
          <a:p>
            <a:pPr lvl="1"/>
            <a:r>
              <a:rPr lang="en-US" sz="3000" dirty="0" smtClean="0"/>
              <a:t>Last 3 LDL</a:t>
            </a:r>
          </a:p>
          <a:p>
            <a:pPr lvl="1"/>
            <a:r>
              <a:rPr lang="en-US" sz="3000" dirty="0" smtClean="0"/>
              <a:t>Last 3 Blood Pressures</a:t>
            </a:r>
          </a:p>
          <a:p>
            <a:r>
              <a:rPr lang="en-US" sz="3500" dirty="0" smtClean="0"/>
              <a:t>Provider referral</a:t>
            </a:r>
          </a:p>
          <a:p>
            <a:pPr lvl="1"/>
            <a:endParaRPr lang="en-US" dirty="0"/>
          </a:p>
        </p:txBody>
      </p:sp>
      <p:grpSp>
        <p:nvGrpSpPr>
          <p:cNvPr id="4" name="Group 3" descr="images of older people"/>
          <p:cNvGrpSpPr/>
          <p:nvPr/>
        </p:nvGrpSpPr>
        <p:grpSpPr>
          <a:xfrm>
            <a:off x="5325727" y="2761095"/>
            <a:ext cx="3772799" cy="3861378"/>
            <a:chOff x="5325727" y="2761095"/>
            <a:chExt cx="3772799" cy="3861378"/>
          </a:xfrm>
        </p:grpSpPr>
        <p:pic>
          <p:nvPicPr>
            <p:cNvPr id="5" name="Picture 3" descr="C:\Documents and Settings\u0186447\Local Settings\Temporary Internet Files\Content.IE5\OLAJXDCI\MP900227577[1].jpg"/>
            <p:cNvPicPr>
              <a:picLocks noChangeAspect="1" noChangeArrowheads="1"/>
            </p:cNvPicPr>
            <p:nvPr/>
          </p:nvPicPr>
          <p:blipFill>
            <a:blip r:embed="rId3" cstate="print"/>
            <a:srcRect/>
            <a:stretch>
              <a:fillRect/>
            </a:stretch>
          </p:blipFill>
          <p:spPr bwMode="auto">
            <a:xfrm>
              <a:off x="7644630" y="4419600"/>
              <a:ext cx="1453896" cy="2202873"/>
            </a:xfrm>
            <a:prstGeom prst="rect">
              <a:avLst/>
            </a:prstGeom>
            <a:noFill/>
          </p:spPr>
        </p:pic>
        <p:pic>
          <p:nvPicPr>
            <p:cNvPr id="6" name="Picture 10" descr="C:\Documents and Settings\u0186447\Local Settings\Temporary Internet Files\Content.IE5\93OOA807\MP900185235[1].jpg"/>
            <p:cNvPicPr>
              <a:picLocks noChangeAspect="1" noChangeArrowheads="1"/>
            </p:cNvPicPr>
            <p:nvPr/>
          </p:nvPicPr>
          <p:blipFill>
            <a:blip r:embed="rId4" cstate="print"/>
            <a:srcRect/>
            <a:stretch>
              <a:fillRect/>
            </a:stretch>
          </p:blipFill>
          <p:spPr bwMode="auto">
            <a:xfrm>
              <a:off x="6434763" y="2761095"/>
              <a:ext cx="2193636" cy="1447800"/>
            </a:xfrm>
            <a:prstGeom prst="rect">
              <a:avLst/>
            </a:prstGeom>
            <a:noFill/>
          </p:spPr>
        </p:pic>
        <p:pic>
          <p:nvPicPr>
            <p:cNvPr id="8" name="Picture 9" descr="C:\Documents and Settings\u0186447\Local Settings\Temporary Internet Files\Content.IE5\3SNT4YKS\MP900444005[1].jpg"/>
            <p:cNvPicPr>
              <a:picLocks noChangeAspect="1" noChangeArrowheads="1"/>
            </p:cNvPicPr>
            <p:nvPr/>
          </p:nvPicPr>
          <p:blipFill>
            <a:blip r:embed="rId5" cstate="print"/>
            <a:srcRect/>
            <a:stretch>
              <a:fillRect/>
            </a:stretch>
          </p:blipFill>
          <p:spPr bwMode="auto">
            <a:xfrm>
              <a:off x="5325727" y="4591329"/>
              <a:ext cx="2218073" cy="1476103"/>
            </a:xfrm>
            <a:prstGeom prst="rect">
              <a:avLst/>
            </a:prstGeom>
            <a:noFill/>
          </p:spPr>
        </p:pic>
      </p:grpSp>
    </p:spTree>
    <p:extLst>
      <p:ext uri="{BB962C8B-B14F-4D97-AF65-F5344CB8AC3E}">
        <p14:creationId xmlns:p14="http://schemas.microsoft.com/office/powerpoint/2010/main" val="180803111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475889"/>
            <a:ext cx="8107364" cy="895711"/>
          </a:xfrm>
        </p:spPr>
        <p:txBody>
          <a:bodyPr/>
          <a:lstStyle/>
          <a:p>
            <a:r>
              <a:rPr lang="en-US" sz="4000" dirty="0" smtClean="0"/>
              <a:t>Care Management Program</a:t>
            </a:r>
            <a:endParaRPr lang="en-US" sz="4000" dirty="0"/>
          </a:p>
        </p:txBody>
      </p:sp>
      <p:sp>
        <p:nvSpPr>
          <p:cNvPr id="3" name="Content Placeholder 2"/>
          <p:cNvSpPr>
            <a:spLocks noGrp="1"/>
          </p:cNvSpPr>
          <p:nvPr>
            <p:ph idx="1"/>
          </p:nvPr>
        </p:nvSpPr>
        <p:spPr>
          <a:xfrm>
            <a:off x="228600" y="1143000"/>
            <a:ext cx="8763000" cy="5486400"/>
          </a:xfrm>
        </p:spPr>
        <p:txBody>
          <a:bodyPr>
            <a:noAutofit/>
          </a:bodyPr>
          <a:lstStyle/>
          <a:p>
            <a:r>
              <a:rPr lang="en-US" sz="3200" dirty="0" smtClean="0"/>
              <a:t>Assessment Tools</a:t>
            </a:r>
          </a:p>
          <a:p>
            <a:pPr lvl="1">
              <a:spcBef>
                <a:spcPts val="200"/>
              </a:spcBef>
            </a:pPr>
            <a:r>
              <a:rPr lang="en-US" sz="2400" dirty="0" smtClean="0"/>
              <a:t>Patient Activation (PAM)</a:t>
            </a:r>
          </a:p>
          <a:p>
            <a:pPr lvl="1">
              <a:spcBef>
                <a:spcPts val="200"/>
              </a:spcBef>
            </a:pPr>
            <a:r>
              <a:rPr lang="en-US" sz="2400" dirty="0" smtClean="0"/>
              <a:t>Quality of Life (RAND36)</a:t>
            </a:r>
          </a:p>
          <a:p>
            <a:pPr lvl="1">
              <a:spcBef>
                <a:spcPts val="200"/>
              </a:spcBef>
            </a:pPr>
            <a:r>
              <a:rPr lang="en-US" sz="2400" dirty="0" smtClean="0"/>
              <a:t>Depression Screening (PHQ9)</a:t>
            </a:r>
          </a:p>
          <a:p>
            <a:pPr>
              <a:spcBef>
                <a:spcPts val="600"/>
              </a:spcBef>
            </a:pPr>
            <a:r>
              <a:rPr lang="en-US" sz="3200" dirty="0" smtClean="0"/>
              <a:t>Motivational interviewing</a:t>
            </a:r>
          </a:p>
          <a:p>
            <a:pPr>
              <a:lnSpc>
                <a:spcPts val="3000"/>
              </a:lnSpc>
              <a:spcBef>
                <a:spcPts val="300"/>
              </a:spcBef>
            </a:pPr>
            <a:r>
              <a:rPr lang="en-US" sz="3200" dirty="0" smtClean="0"/>
              <a:t>Individualized patient                                            self-management goals in EMR</a:t>
            </a:r>
          </a:p>
          <a:p>
            <a:pPr>
              <a:lnSpc>
                <a:spcPts val="3000"/>
              </a:lnSpc>
              <a:spcBef>
                <a:spcPts val="600"/>
              </a:spcBef>
            </a:pPr>
            <a:r>
              <a:rPr lang="en-US" sz="3200" dirty="0" smtClean="0"/>
              <a:t>Self-monitoring tools via EMR patient portal </a:t>
            </a:r>
            <a:r>
              <a:rPr lang="en-US" sz="2400" dirty="0" smtClean="0"/>
              <a:t>(“</a:t>
            </a:r>
            <a:r>
              <a:rPr lang="en-US" sz="2400" dirty="0" err="1" smtClean="0"/>
              <a:t>MyChart</a:t>
            </a:r>
            <a:r>
              <a:rPr lang="en-US" sz="2400" dirty="0" smtClean="0"/>
              <a:t>”)</a:t>
            </a:r>
          </a:p>
          <a:p>
            <a:pPr lvl="1">
              <a:spcBef>
                <a:spcPts val="300"/>
              </a:spcBef>
            </a:pPr>
            <a:r>
              <a:rPr lang="en-US" sz="2400" dirty="0" smtClean="0"/>
              <a:t>Blood glucose, blood pressure, exercise, weight</a:t>
            </a:r>
          </a:p>
        </p:txBody>
      </p:sp>
      <p:pic>
        <p:nvPicPr>
          <p:cNvPr id="6" name="Picture 13" descr="two older people looking at computer"/>
          <p:cNvPicPr>
            <a:picLocks noChangeAspect="1" noChangeArrowheads="1"/>
          </p:cNvPicPr>
          <p:nvPr/>
        </p:nvPicPr>
        <p:blipFill>
          <a:blip r:embed="rId3" cstate="print"/>
          <a:srcRect/>
          <a:stretch>
            <a:fillRect/>
          </a:stretch>
        </p:blipFill>
        <p:spPr bwMode="auto">
          <a:xfrm>
            <a:off x="6648450" y="1066800"/>
            <a:ext cx="2057400" cy="3086100"/>
          </a:xfrm>
          <a:prstGeom prst="rect">
            <a:avLst/>
          </a:prstGeom>
          <a:noFill/>
        </p:spPr>
      </p:pic>
    </p:spTree>
    <p:extLst>
      <p:ext uri="{BB962C8B-B14F-4D97-AF65-F5344CB8AC3E}">
        <p14:creationId xmlns:p14="http://schemas.microsoft.com/office/powerpoint/2010/main" val="29664205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685800"/>
            <a:ext cx="8107364" cy="676075"/>
          </a:xfrm>
        </p:spPr>
        <p:txBody>
          <a:bodyPr/>
          <a:lstStyle/>
          <a:p>
            <a:r>
              <a:rPr lang="en-US" dirty="0" smtClean="0"/>
              <a:t>Patients Participating in Care Management</a:t>
            </a:r>
            <a:endParaRPr lang="en-US" dirty="0"/>
          </a:p>
        </p:txBody>
      </p:sp>
      <p:graphicFrame>
        <p:nvGraphicFramePr>
          <p:cNvPr id="7" name="Content Placeholder 6" descr="Patients Participating in Care Management bar graph"/>
          <p:cNvGraphicFramePr>
            <a:graphicFrameLocks noGrp="1"/>
          </p:cNvGraphicFramePr>
          <p:nvPr>
            <p:ph idx="1"/>
            <p:extLst>
              <p:ext uri="{D42A27DB-BD31-4B8C-83A1-F6EECF244321}">
                <p14:modId xmlns:p14="http://schemas.microsoft.com/office/powerpoint/2010/main" val="1494725683"/>
              </p:ext>
            </p:extLst>
          </p:nvPr>
        </p:nvGraphicFramePr>
        <p:xfrm>
          <a:off x="228600" y="1143000"/>
          <a:ext cx="8686800" cy="5410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3"/>
          <p:cNvSpPr txBox="1">
            <a:spLocks noGrp="1"/>
          </p:cNvSpPr>
          <p:nvPr>
            <p:ph type="title"/>
          </p:nvPr>
        </p:nvSpPr>
        <p:spPr>
          <a:xfrm>
            <a:off x="152400" y="0"/>
            <a:ext cx="8107364" cy="895711"/>
          </a:xfrm>
        </p:spPr>
        <p:txBody>
          <a:bodyPr/>
          <a:lstStyle/>
          <a:p>
            <a:pPr eaLnBrk="1" hangingPunct="1"/>
            <a:r>
              <a:rPr sz="4000" dirty="0" smtClean="0">
                <a:latin typeface="Calibri" pitchFamily="34" charset="0"/>
              </a:rPr>
              <a:t>Transitions </a:t>
            </a:r>
            <a:r>
              <a:rPr lang="en-US" sz="4000" dirty="0" smtClean="0">
                <a:latin typeface="Calibri" pitchFamily="34" charset="0"/>
              </a:rPr>
              <a:t>Management</a:t>
            </a:r>
            <a:endParaRPr sz="4000" dirty="0" smtClean="0">
              <a:latin typeface="Calibri" pitchFamily="34" charset="0"/>
            </a:endParaRPr>
          </a:p>
        </p:txBody>
      </p:sp>
      <p:sp>
        <p:nvSpPr>
          <p:cNvPr id="2051" name="Content Placeholder 4"/>
          <p:cNvSpPr txBox="1">
            <a:spLocks noGrp="1"/>
          </p:cNvSpPr>
          <p:nvPr>
            <p:ph idx="1"/>
          </p:nvPr>
        </p:nvSpPr>
        <p:spPr>
          <a:xfrm>
            <a:off x="27709" y="1066800"/>
            <a:ext cx="8940318" cy="5486400"/>
          </a:xfrm>
        </p:spPr>
        <p:txBody>
          <a:bodyPr/>
          <a:lstStyle/>
          <a:p>
            <a:pPr eaLnBrk="1" hangingPunct="1">
              <a:lnSpc>
                <a:spcPct val="90000"/>
              </a:lnSpc>
            </a:pPr>
            <a:r>
              <a:rPr lang="en-US" sz="3600" u="sng" dirty="0" smtClean="0">
                <a:latin typeface="Calibri" pitchFamily="34" charset="0"/>
              </a:rPr>
              <a:t>Objective</a:t>
            </a:r>
            <a:r>
              <a:rPr lang="en-US" sz="3600" dirty="0" smtClean="0">
                <a:latin typeface="Calibri" pitchFamily="34" charset="0"/>
              </a:rPr>
              <a:t>: prevent unnecessary readmissions</a:t>
            </a:r>
          </a:p>
          <a:p>
            <a:pPr eaLnBrk="1" hangingPunct="1">
              <a:spcBef>
                <a:spcPts val="300"/>
              </a:spcBef>
            </a:pPr>
            <a:r>
              <a:rPr sz="3600" u="sng" dirty="0" smtClean="0">
                <a:latin typeface="Calibri" pitchFamily="34" charset="0"/>
              </a:rPr>
              <a:t>Focus</a:t>
            </a:r>
            <a:r>
              <a:rPr sz="3600" dirty="0" smtClean="0">
                <a:latin typeface="Calibri" pitchFamily="34" charset="0"/>
              </a:rPr>
              <a:t>:  Inpatient</a:t>
            </a:r>
            <a:r>
              <a:rPr lang="en-US" sz="3600" dirty="0" smtClean="0">
                <a:latin typeface="Calibri" pitchFamily="34" charset="0"/>
              </a:rPr>
              <a:t> </a:t>
            </a:r>
            <a:r>
              <a:rPr sz="3600" dirty="0" smtClean="0">
                <a:latin typeface="Wingdings" pitchFamily="2" charset="2"/>
              </a:rPr>
              <a:t></a:t>
            </a:r>
            <a:r>
              <a:rPr sz="3600" dirty="0" smtClean="0">
                <a:latin typeface="Calibri" pitchFamily="34" charset="0"/>
              </a:rPr>
              <a:t>outpatient</a:t>
            </a:r>
          </a:p>
          <a:p>
            <a:pPr eaLnBrk="1" hangingPunct="1">
              <a:spcBef>
                <a:spcPts val="300"/>
              </a:spcBef>
            </a:pPr>
            <a:r>
              <a:rPr sz="3600" u="sng" dirty="0" smtClean="0">
                <a:latin typeface="Calibri" pitchFamily="34" charset="0"/>
              </a:rPr>
              <a:t>Population</a:t>
            </a:r>
            <a:r>
              <a:rPr sz="3600" dirty="0" smtClean="0">
                <a:latin typeface="Calibri" pitchFamily="34" charset="0"/>
              </a:rPr>
              <a:t>:  Community Clinics patients recently discharged from U</a:t>
            </a:r>
            <a:r>
              <a:rPr lang="en-US" sz="3600" dirty="0" smtClean="0">
                <a:latin typeface="Calibri" pitchFamily="34" charset="0"/>
              </a:rPr>
              <a:t>niversity </a:t>
            </a:r>
            <a:r>
              <a:rPr sz="3600" dirty="0" smtClean="0">
                <a:latin typeface="Calibri" pitchFamily="34" charset="0"/>
              </a:rPr>
              <a:t>of Utah </a:t>
            </a:r>
            <a:r>
              <a:rPr lang="en-US" sz="3600" dirty="0" smtClean="0">
                <a:latin typeface="Calibri" pitchFamily="34" charset="0"/>
              </a:rPr>
              <a:t>H</a:t>
            </a:r>
            <a:r>
              <a:rPr sz="3600" dirty="0" smtClean="0">
                <a:latin typeface="Calibri" pitchFamily="34" charset="0"/>
              </a:rPr>
              <a:t>ospital</a:t>
            </a:r>
          </a:p>
          <a:p>
            <a:pPr eaLnBrk="1" hangingPunct="1">
              <a:spcBef>
                <a:spcPts val="300"/>
              </a:spcBef>
            </a:pPr>
            <a:r>
              <a:rPr sz="3600" u="sng" dirty="0" smtClean="0">
                <a:latin typeface="Calibri" pitchFamily="34" charset="0"/>
              </a:rPr>
              <a:t>Mechanism</a:t>
            </a:r>
            <a:r>
              <a:rPr sz="3600" dirty="0" smtClean="0">
                <a:latin typeface="Calibri" pitchFamily="34" charset="0"/>
              </a:rPr>
              <a:t>:</a:t>
            </a:r>
          </a:p>
          <a:p>
            <a:pPr lvl="1" eaLnBrk="1" hangingPunct="1">
              <a:spcBef>
                <a:spcPts val="300"/>
              </a:spcBef>
            </a:pPr>
            <a:r>
              <a:rPr sz="3200" dirty="0" smtClean="0">
                <a:latin typeface="Calibri" pitchFamily="34" charset="0"/>
              </a:rPr>
              <a:t>Daily electronic registry</a:t>
            </a:r>
            <a:r>
              <a:rPr lang="en-US" sz="3200" dirty="0" smtClean="0">
                <a:latin typeface="Calibri" pitchFamily="34" charset="0"/>
              </a:rPr>
              <a:t> generated from EMR </a:t>
            </a:r>
            <a:endParaRPr sz="3200" dirty="0" smtClean="0">
              <a:latin typeface="Calibri" pitchFamily="34" charset="0"/>
            </a:endParaRPr>
          </a:p>
          <a:p>
            <a:pPr lvl="1" eaLnBrk="1" hangingPunct="1">
              <a:spcBef>
                <a:spcPts val="300"/>
              </a:spcBef>
            </a:pPr>
            <a:r>
              <a:rPr sz="3200" dirty="0" smtClean="0">
                <a:latin typeface="Calibri" pitchFamily="34" charset="0"/>
              </a:rPr>
              <a:t>Care managers call recently discharged patients listed on this registry</a:t>
            </a:r>
          </a:p>
        </p:txBody>
      </p:sp>
      <p:pic>
        <p:nvPicPr>
          <p:cNvPr id="1026" name="Picture 2" descr="baseball player catching ball"/>
          <p:cNvPicPr>
            <a:picLocks noChangeAspect="1" noChangeArrowheads="1"/>
          </p:cNvPicPr>
          <p:nvPr/>
        </p:nvPicPr>
        <p:blipFill>
          <a:blip r:embed="rId3" cstate="print"/>
          <a:srcRect/>
          <a:stretch>
            <a:fillRect/>
          </a:stretch>
        </p:blipFill>
        <p:spPr bwMode="auto">
          <a:xfrm>
            <a:off x="6927560" y="990600"/>
            <a:ext cx="2040467" cy="1676400"/>
          </a:xfrm>
          <a:prstGeom prst="rect">
            <a:avLst/>
          </a:prstGeom>
          <a:noFill/>
          <a:ln w="50800">
            <a:solidFill>
              <a:schemeClr val="bg1"/>
            </a:solidFill>
            <a:miter lim="800000"/>
            <a:headEnd/>
            <a:tailEnd/>
          </a:ln>
        </p:spPr>
      </p:pic>
    </p:spTree>
    <p:extLst>
      <p:ext uri="{BB962C8B-B14F-4D97-AF65-F5344CB8AC3E}">
        <p14:creationId xmlns:p14="http://schemas.microsoft.com/office/powerpoint/2010/main" val="2384138320"/>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fade">
                                      <p:cBhvr>
                                        <p:cTn id="7" dur="500"/>
                                        <p:tgtEl>
                                          <p:spTgt spid="2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51">
                                            <p:txEl>
                                              <p:pRg st="1" end="1"/>
                                            </p:txEl>
                                          </p:spTgt>
                                        </p:tgtEl>
                                        <p:attrNameLst>
                                          <p:attrName>style.visibility</p:attrName>
                                        </p:attrNameLst>
                                      </p:cBhvr>
                                      <p:to>
                                        <p:strVal val="visible"/>
                                      </p:to>
                                    </p:set>
                                    <p:animEffect transition="in" filter="fade">
                                      <p:cBhvr>
                                        <p:cTn id="12" dur="500"/>
                                        <p:tgtEl>
                                          <p:spTgt spid="20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51">
                                            <p:txEl>
                                              <p:pRg st="2" end="2"/>
                                            </p:txEl>
                                          </p:spTgt>
                                        </p:tgtEl>
                                        <p:attrNameLst>
                                          <p:attrName>style.visibility</p:attrName>
                                        </p:attrNameLst>
                                      </p:cBhvr>
                                      <p:to>
                                        <p:strVal val="visible"/>
                                      </p:to>
                                    </p:set>
                                    <p:animEffect transition="in" filter="fade">
                                      <p:cBhvr>
                                        <p:cTn id="17" dur="500"/>
                                        <p:tgtEl>
                                          <p:spTgt spid="20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51">
                                            <p:txEl>
                                              <p:pRg st="3" end="3"/>
                                            </p:txEl>
                                          </p:spTgt>
                                        </p:tgtEl>
                                        <p:attrNameLst>
                                          <p:attrName>style.visibility</p:attrName>
                                        </p:attrNameLst>
                                      </p:cBhvr>
                                      <p:to>
                                        <p:strVal val="visible"/>
                                      </p:to>
                                    </p:set>
                                    <p:animEffect transition="in" filter="fade">
                                      <p:cBhvr>
                                        <p:cTn id="22" dur="500"/>
                                        <p:tgtEl>
                                          <p:spTgt spid="2051">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51">
                                            <p:txEl>
                                              <p:pRg st="4" end="4"/>
                                            </p:txEl>
                                          </p:spTgt>
                                        </p:tgtEl>
                                        <p:attrNameLst>
                                          <p:attrName>style.visibility</p:attrName>
                                        </p:attrNameLst>
                                      </p:cBhvr>
                                      <p:to>
                                        <p:strVal val="visible"/>
                                      </p:to>
                                    </p:set>
                                    <p:animEffect transition="in" filter="fade">
                                      <p:cBhvr>
                                        <p:cTn id="25" dur="500"/>
                                        <p:tgtEl>
                                          <p:spTgt spid="2051">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51">
                                            <p:txEl>
                                              <p:pRg st="5" end="5"/>
                                            </p:txEl>
                                          </p:spTgt>
                                        </p:tgtEl>
                                        <p:attrNameLst>
                                          <p:attrName>style.visibility</p:attrName>
                                        </p:attrNameLst>
                                      </p:cBhvr>
                                      <p:to>
                                        <p:strVal val="visible"/>
                                      </p:to>
                                    </p:set>
                                    <p:animEffect transition="in" filter="fade">
                                      <p:cBhvr>
                                        <p:cTn id="28" dur="500"/>
                                        <p:tgtEl>
                                          <p:spTgt spid="20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304800"/>
            <a:ext cx="8107364" cy="895711"/>
          </a:xfrm>
        </p:spPr>
        <p:txBody>
          <a:bodyPr/>
          <a:lstStyle/>
          <a:p>
            <a:r>
              <a:rPr lang="en-US" sz="4000" dirty="0" smtClean="0"/>
              <a:t>Key Transitions Questions</a:t>
            </a:r>
            <a:endParaRPr lang="en-US" sz="4000" dirty="0"/>
          </a:p>
        </p:txBody>
      </p:sp>
      <p:sp>
        <p:nvSpPr>
          <p:cNvPr id="3" name="Content Placeholder 2"/>
          <p:cNvSpPr>
            <a:spLocks noGrp="1"/>
          </p:cNvSpPr>
          <p:nvPr>
            <p:ph idx="1"/>
          </p:nvPr>
        </p:nvSpPr>
        <p:spPr>
          <a:xfrm>
            <a:off x="27709" y="1243445"/>
            <a:ext cx="9144000" cy="5029200"/>
          </a:xfrm>
        </p:spPr>
        <p:txBody>
          <a:bodyPr>
            <a:noAutofit/>
          </a:bodyPr>
          <a:lstStyle/>
          <a:p>
            <a:pPr>
              <a:spcBef>
                <a:spcPts val="600"/>
              </a:spcBef>
            </a:pPr>
            <a:r>
              <a:rPr lang="en-US" sz="3600" dirty="0" smtClean="0">
                <a:latin typeface="Calibri" pitchFamily="34" charset="0"/>
              </a:rPr>
              <a:t>How feeling since discharged?</a:t>
            </a:r>
          </a:p>
          <a:p>
            <a:pPr>
              <a:spcBef>
                <a:spcPts val="600"/>
              </a:spcBef>
            </a:pPr>
            <a:r>
              <a:rPr lang="en-US" sz="3600" dirty="0" smtClean="0">
                <a:latin typeface="Calibri" pitchFamily="34" charset="0"/>
              </a:rPr>
              <a:t>Questions you have that were not answered? </a:t>
            </a:r>
          </a:p>
          <a:p>
            <a:pPr>
              <a:spcBef>
                <a:spcPts val="600"/>
              </a:spcBef>
            </a:pPr>
            <a:r>
              <a:rPr lang="en-US" sz="3600" dirty="0" smtClean="0">
                <a:latin typeface="Calibri" pitchFamily="34" charset="0"/>
              </a:rPr>
              <a:t>Changes to medications (while in ED/hospital)?</a:t>
            </a:r>
          </a:p>
          <a:p>
            <a:pPr>
              <a:spcBef>
                <a:spcPts val="600"/>
              </a:spcBef>
            </a:pPr>
            <a:r>
              <a:rPr lang="en-US" sz="3600" dirty="0" smtClean="0">
                <a:latin typeface="Calibri" pitchFamily="34" charset="0"/>
              </a:rPr>
              <a:t>Who is primary care provider?</a:t>
            </a:r>
          </a:p>
          <a:p>
            <a:pPr>
              <a:spcBef>
                <a:spcPts val="600"/>
              </a:spcBef>
            </a:pPr>
            <a:r>
              <a:rPr lang="en-US" sz="3600" dirty="0" smtClean="0">
                <a:latin typeface="Calibri" pitchFamily="34" charset="0"/>
              </a:rPr>
              <a:t>Follow-up appointment with this provider?  </a:t>
            </a:r>
          </a:p>
          <a:p>
            <a:pPr>
              <a:spcBef>
                <a:spcPts val="600"/>
              </a:spcBef>
            </a:pPr>
            <a:r>
              <a:rPr lang="en-US" sz="3600" dirty="0" smtClean="0">
                <a:latin typeface="Calibri" pitchFamily="34" charset="0"/>
              </a:rPr>
              <a:t>Do you know danger signs to indicate you need to return to hospital/call doctor?</a:t>
            </a:r>
          </a:p>
        </p:txBody>
      </p:sp>
      <p:pic>
        <p:nvPicPr>
          <p:cNvPr id="5" name="Picture 4" descr="red flag.jpg"/>
          <p:cNvPicPr>
            <a:picLocks noChangeAspect="1"/>
          </p:cNvPicPr>
          <p:nvPr/>
        </p:nvPicPr>
        <p:blipFill>
          <a:blip r:embed="rId3" cstate="print"/>
          <a:stretch>
            <a:fillRect/>
          </a:stretch>
        </p:blipFill>
        <p:spPr>
          <a:xfrm>
            <a:off x="8001000" y="5701145"/>
            <a:ext cx="1143000" cy="11430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600"/>
            <a:ext cx="9144000" cy="895711"/>
          </a:xfrm>
        </p:spPr>
        <p:txBody>
          <a:bodyPr/>
          <a:lstStyle/>
          <a:p>
            <a:pPr algn="ctr"/>
            <a:r>
              <a:rPr lang="en-US" sz="2800" dirty="0" smtClean="0"/>
              <a:t>Patients Parti</a:t>
            </a:r>
            <a:r>
              <a:rPr lang="en-US" dirty="0" smtClean="0"/>
              <a:t>cipating in Transitions Management</a:t>
            </a:r>
            <a:endParaRPr lang="en-US" dirty="0"/>
          </a:p>
        </p:txBody>
      </p:sp>
      <p:graphicFrame>
        <p:nvGraphicFramePr>
          <p:cNvPr id="4" name="Content Placeholder 5" descr="Patients Participating in Transitions Management bar graph"/>
          <p:cNvGraphicFramePr>
            <a:graphicFrameLocks noGrp="1"/>
          </p:cNvGraphicFramePr>
          <p:nvPr>
            <p:ph idx="1"/>
            <p:extLst>
              <p:ext uri="{D42A27DB-BD31-4B8C-83A1-F6EECF244321}">
                <p14:modId xmlns:p14="http://schemas.microsoft.com/office/powerpoint/2010/main" val="2805617809"/>
              </p:ext>
            </p:extLst>
          </p:nvPr>
        </p:nvGraphicFramePr>
        <p:xfrm>
          <a:off x="349250" y="1219201"/>
          <a:ext cx="8566150" cy="5334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“Mr. RR was able to finally admit that he has difficulty with Drs and being able to understand teaching that is provided.  He says that Drs use ‘all those big words’ that he does not understand.  He expressed an appreciation for me explaining cholesterol, diabetes complications and HgbA1C lab results.”</a:t>
            </a:r>
            <a:endParaRPr lang="en-US" dirty="0"/>
          </a:p>
        </p:txBody>
      </p:sp>
      <p:pic>
        <p:nvPicPr>
          <p:cNvPr id="3074" name="Picture 2" descr="field of sunflowers"/>
          <p:cNvPicPr>
            <a:picLocks noChangeAspect="1" noChangeArrowheads="1"/>
          </p:cNvPicPr>
          <p:nvPr/>
        </p:nvPicPr>
        <p:blipFill>
          <a:blip r:embed="rId2" cstate="print"/>
          <a:srcRect/>
          <a:stretch>
            <a:fillRect/>
          </a:stretch>
        </p:blipFill>
        <p:spPr bwMode="auto">
          <a:xfrm>
            <a:off x="6400800" y="5010150"/>
            <a:ext cx="2466975" cy="1847850"/>
          </a:xfrm>
          <a:prstGeom prst="rect">
            <a:avLst/>
          </a:prstGeom>
          <a:noFill/>
          <a:ln w="9525">
            <a:noFill/>
            <a:miter lim="800000"/>
            <a:headEnd/>
            <a:tailEnd/>
          </a:ln>
          <a:effectLst/>
        </p:spPr>
      </p:pic>
      <p:sp>
        <p:nvSpPr>
          <p:cNvPr id="6" name="Title 1"/>
          <p:cNvSpPr>
            <a:spLocks noGrp="1"/>
          </p:cNvSpPr>
          <p:nvPr>
            <p:ph type="title"/>
          </p:nvPr>
        </p:nvSpPr>
        <p:spPr>
          <a:xfrm>
            <a:off x="381000" y="152400"/>
            <a:ext cx="8107364" cy="1295400"/>
          </a:xfrm>
        </p:spPr>
        <p:txBody>
          <a:bodyPr/>
          <a:lstStyle/>
          <a:p>
            <a:r>
              <a:rPr lang="en-US" sz="4000" dirty="0" smtClean="0"/>
              <a:t>Care Management: </a:t>
            </a:r>
            <a:br>
              <a:rPr lang="en-US" sz="4000" dirty="0" smtClean="0"/>
            </a:br>
            <a:r>
              <a:rPr lang="en-US" sz="4000" dirty="0" smtClean="0"/>
              <a:t>Notes From the Field</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a:t>
            </a:r>
            <a:r>
              <a:rPr lang="en-US" dirty="0" err="1" smtClean="0"/>
              <a:t>Ms</a:t>
            </a:r>
            <a:r>
              <a:rPr lang="en-US" dirty="0" smtClean="0"/>
              <a:t> ZZ seems to deal with her anxiety and stress about her husband’s condition by monitoring all his intake.  This causes stress between them.   Ms ZZ had a misunderstanding about some things the patient should or should not eat.  They were both receptive about going to the Diabetic Nutrition Class.”</a:t>
            </a:r>
            <a:endParaRPr lang="en-US" dirty="0"/>
          </a:p>
        </p:txBody>
      </p:sp>
      <p:pic>
        <p:nvPicPr>
          <p:cNvPr id="4098" name="Picture 2" descr="field"/>
          <p:cNvPicPr>
            <a:picLocks noChangeAspect="1" noChangeArrowheads="1"/>
          </p:cNvPicPr>
          <p:nvPr/>
        </p:nvPicPr>
        <p:blipFill>
          <a:blip r:embed="rId2" cstate="print"/>
          <a:srcRect/>
          <a:stretch>
            <a:fillRect/>
          </a:stretch>
        </p:blipFill>
        <p:spPr bwMode="auto">
          <a:xfrm>
            <a:off x="6248400" y="5010150"/>
            <a:ext cx="2466975" cy="1847850"/>
          </a:xfrm>
          <a:prstGeom prst="rect">
            <a:avLst/>
          </a:prstGeom>
          <a:noFill/>
          <a:ln w="9525">
            <a:noFill/>
            <a:miter lim="800000"/>
            <a:headEnd/>
            <a:tailEnd/>
          </a:ln>
          <a:effectLst/>
        </p:spPr>
      </p:pic>
      <p:sp>
        <p:nvSpPr>
          <p:cNvPr id="6" name="Title 1"/>
          <p:cNvSpPr>
            <a:spLocks noGrp="1"/>
          </p:cNvSpPr>
          <p:nvPr>
            <p:ph type="title"/>
          </p:nvPr>
        </p:nvSpPr>
        <p:spPr>
          <a:xfrm>
            <a:off x="381000" y="152400"/>
            <a:ext cx="8107364" cy="1295400"/>
          </a:xfrm>
        </p:spPr>
        <p:txBody>
          <a:bodyPr/>
          <a:lstStyle/>
          <a:p>
            <a:r>
              <a:rPr lang="en-US" sz="4000" dirty="0" smtClean="0"/>
              <a:t>Care Management: </a:t>
            </a:r>
            <a:br>
              <a:rPr lang="en-US" sz="4000" dirty="0" smtClean="0"/>
            </a:br>
            <a:r>
              <a:rPr lang="en-US" sz="4000" dirty="0" smtClean="0"/>
              <a:t>Notes From the Field</a:t>
            </a:r>
            <a:endParaRPr lang="en-US" sz="40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107364" cy="1295400"/>
          </a:xfrm>
        </p:spPr>
        <p:txBody>
          <a:bodyPr/>
          <a:lstStyle/>
          <a:p>
            <a:r>
              <a:rPr lang="en-US" sz="4000" dirty="0" smtClean="0"/>
              <a:t>Care Management: </a:t>
            </a:r>
            <a:br>
              <a:rPr lang="en-US" sz="4000" dirty="0" smtClean="0"/>
            </a:br>
            <a:r>
              <a:rPr lang="en-US" sz="4000" dirty="0" smtClean="0"/>
              <a:t>Notes From the Field</a:t>
            </a:r>
            <a:endParaRPr lang="en-US" sz="4000" dirty="0"/>
          </a:p>
        </p:txBody>
      </p:sp>
      <p:sp>
        <p:nvSpPr>
          <p:cNvPr id="3" name="Content Placeholder 2"/>
          <p:cNvSpPr>
            <a:spLocks noGrp="1"/>
          </p:cNvSpPr>
          <p:nvPr>
            <p:ph idx="1"/>
          </p:nvPr>
        </p:nvSpPr>
        <p:spPr>
          <a:xfrm>
            <a:off x="349250" y="1981200"/>
            <a:ext cx="8107364" cy="3886200"/>
          </a:xfrm>
        </p:spPr>
        <p:txBody>
          <a:bodyPr>
            <a:normAutofit/>
          </a:bodyPr>
          <a:lstStyle/>
          <a:p>
            <a:r>
              <a:rPr lang="en-US" dirty="0" smtClean="0"/>
              <a:t>“Mrs. CCC seems motivated and is ready to go. She reports that she has already made changes in her diet…. After setting a goal and making a return appointment, she said ‘I’m excited.’”</a:t>
            </a:r>
          </a:p>
          <a:p>
            <a:pPr>
              <a:buNone/>
            </a:pPr>
            <a:endParaRPr lang="en-US" dirty="0"/>
          </a:p>
        </p:txBody>
      </p:sp>
      <p:pic>
        <p:nvPicPr>
          <p:cNvPr id="4" name="Picture 4" descr="field"/>
          <p:cNvPicPr>
            <a:picLocks noChangeAspect="1" noChangeArrowheads="1"/>
          </p:cNvPicPr>
          <p:nvPr/>
        </p:nvPicPr>
        <p:blipFill>
          <a:blip r:embed="rId2" cstate="print"/>
          <a:srcRect/>
          <a:stretch>
            <a:fillRect/>
          </a:stretch>
        </p:blipFill>
        <p:spPr bwMode="auto">
          <a:xfrm>
            <a:off x="6096001" y="4953000"/>
            <a:ext cx="2743200" cy="1752600"/>
          </a:xfrm>
          <a:prstGeom prst="rect">
            <a:avLst/>
          </a:prstGeom>
          <a:noFill/>
          <a:ln w="9525">
            <a:noFill/>
            <a:miter lim="800000"/>
            <a:headEnd/>
            <a:tailEnd/>
          </a:ln>
          <a:effectLst/>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107364" cy="895711"/>
          </a:xfrm>
        </p:spPr>
        <p:txBody>
          <a:bodyPr/>
          <a:lstStyle/>
          <a:p>
            <a:r>
              <a:rPr lang="en-US" sz="4000" dirty="0" smtClean="0"/>
              <a:t>Plan: Measures of Success</a:t>
            </a:r>
            <a:endParaRPr lang="en-US" sz="4000" dirty="0"/>
          </a:p>
        </p:txBody>
      </p:sp>
      <p:sp>
        <p:nvSpPr>
          <p:cNvPr id="3" name="Content Placeholder 2"/>
          <p:cNvSpPr>
            <a:spLocks noGrp="1"/>
          </p:cNvSpPr>
          <p:nvPr>
            <p:ph idx="1"/>
          </p:nvPr>
        </p:nvSpPr>
        <p:spPr>
          <a:xfrm>
            <a:off x="152400" y="914400"/>
            <a:ext cx="8107364" cy="5943600"/>
          </a:xfrm>
        </p:spPr>
        <p:txBody>
          <a:bodyPr>
            <a:noAutofit/>
          </a:bodyPr>
          <a:lstStyle/>
          <a:p>
            <a:pPr>
              <a:spcBef>
                <a:spcPts val="300"/>
              </a:spcBef>
            </a:pPr>
            <a:r>
              <a:rPr lang="en-US" sz="3600" dirty="0" smtClean="0"/>
              <a:t>Patient activation score</a:t>
            </a:r>
          </a:p>
          <a:p>
            <a:pPr lvl="1">
              <a:spcBef>
                <a:spcPts val="300"/>
              </a:spcBef>
            </a:pPr>
            <a:r>
              <a:rPr lang="en-US" sz="3200" dirty="0" smtClean="0"/>
              <a:t>Patient Activation Measure (PAM)</a:t>
            </a:r>
          </a:p>
          <a:p>
            <a:pPr>
              <a:spcBef>
                <a:spcPts val="300"/>
              </a:spcBef>
            </a:pPr>
            <a:r>
              <a:rPr lang="en-US" sz="3600" dirty="0" smtClean="0"/>
              <a:t>Patient outcomes</a:t>
            </a:r>
          </a:p>
          <a:p>
            <a:pPr lvl="1">
              <a:spcBef>
                <a:spcPts val="300"/>
              </a:spcBef>
            </a:pPr>
            <a:r>
              <a:rPr lang="en-US" sz="3200" dirty="0" smtClean="0"/>
              <a:t>Patient functional status (RAND36), clinical quality, address depression (PHQ9)</a:t>
            </a:r>
          </a:p>
          <a:p>
            <a:pPr>
              <a:spcBef>
                <a:spcPts val="300"/>
              </a:spcBef>
            </a:pPr>
            <a:r>
              <a:rPr lang="en-US" sz="3600" dirty="0" smtClean="0"/>
              <a:t>Patient experience</a:t>
            </a:r>
          </a:p>
          <a:p>
            <a:pPr lvl="1">
              <a:spcBef>
                <a:spcPts val="300"/>
              </a:spcBef>
            </a:pPr>
            <a:r>
              <a:rPr lang="en-US" sz="3200" dirty="0" smtClean="0"/>
              <a:t>PCMH CAHPS pilot survey</a:t>
            </a:r>
          </a:p>
          <a:p>
            <a:pPr>
              <a:spcBef>
                <a:spcPts val="300"/>
              </a:spcBef>
            </a:pPr>
            <a:r>
              <a:rPr lang="en-US" sz="3600" dirty="0" smtClean="0"/>
              <a:t>Cost</a:t>
            </a:r>
          </a:p>
          <a:p>
            <a:pPr lvl="1">
              <a:spcBef>
                <a:spcPts val="300"/>
              </a:spcBef>
            </a:pPr>
            <a:r>
              <a:rPr lang="en-US" sz="3200" dirty="0" smtClean="0"/>
              <a:t>ED visits, hospitalizations and readmissions</a:t>
            </a:r>
          </a:p>
          <a:p>
            <a:pPr lvl="1">
              <a:spcBef>
                <a:spcPts val="600"/>
              </a:spcBef>
            </a:pPr>
            <a:endParaRPr lang="en-US" sz="2000" dirty="0" smtClean="0"/>
          </a:p>
        </p:txBody>
      </p:sp>
      <p:pic>
        <p:nvPicPr>
          <p:cNvPr id="5" name="Picture 4" descr="success.jpg"/>
          <p:cNvPicPr>
            <a:picLocks noChangeAspect="1"/>
          </p:cNvPicPr>
          <p:nvPr/>
        </p:nvPicPr>
        <p:blipFill>
          <a:blip r:embed="rId2" cstate="print"/>
          <a:stretch>
            <a:fillRect/>
          </a:stretch>
        </p:blipFill>
        <p:spPr>
          <a:xfrm>
            <a:off x="6659577" y="3810000"/>
            <a:ext cx="2427273" cy="1816211"/>
          </a:xfrm>
          <a:prstGeom prst="rect">
            <a:avLst/>
          </a:prstGeom>
        </p:spPr>
      </p:pic>
    </p:spTree>
    <p:extLst>
      <p:ext uri="{BB962C8B-B14F-4D97-AF65-F5344CB8AC3E}">
        <p14:creationId xmlns:p14="http://schemas.microsoft.com/office/powerpoint/2010/main" val="17597816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fad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66800"/>
            <a:ext cx="8107364" cy="2891118"/>
          </a:xfrm>
        </p:spPr>
        <p:txBody>
          <a:bodyPr/>
          <a:lstStyle/>
          <a:p>
            <a:pPr marL="0" indent="0" algn="ctr">
              <a:buNone/>
            </a:pPr>
            <a:r>
              <a:rPr lang="en-US" b="1" dirty="0"/>
              <a:t>Primary Care Practice Redesign – Successful </a:t>
            </a:r>
            <a:r>
              <a:rPr lang="en-US" b="1" dirty="0" smtClean="0"/>
              <a:t>Strategies </a:t>
            </a:r>
            <a:endParaRPr lang="en-US" dirty="0"/>
          </a:p>
          <a:p>
            <a:pPr marL="0" indent="0" algn="ctr">
              <a:buNone/>
            </a:pPr>
            <a:r>
              <a:rPr lang="en-US" dirty="0" smtClean="0"/>
              <a:t>AHRQ Grant #1R18HS020106</a:t>
            </a:r>
            <a:endParaRPr lang="en-US" dirty="0"/>
          </a:p>
          <a:p>
            <a:pPr marL="0" indent="0" algn="ctr">
              <a:buNone/>
            </a:pPr>
            <a:r>
              <a:rPr lang="en-US" b="1" dirty="0"/>
              <a:t>Michael K. </a:t>
            </a:r>
            <a:r>
              <a:rPr lang="en-US" b="1" dirty="0" smtClean="0"/>
              <a:t>Magill, MD</a:t>
            </a:r>
            <a:r>
              <a:rPr lang="en-US" dirty="0" smtClean="0"/>
              <a:t>, Principal Investigator</a:t>
            </a:r>
            <a:endParaRPr lang="en-US" dirty="0"/>
          </a:p>
        </p:txBody>
      </p:sp>
      <p:grpSp>
        <p:nvGrpSpPr>
          <p:cNvPr id="2" name="Group 1" descr="Two Work in Progress signs"/>
          <p:cNvGrpSpPr/>
          <p:nvPr/>
        </p:nvGrpSpPr>
        <p:grpSpPr>
          <a:xfrm>
            <a:off x="1295400" y="4136939"/>
            <a:ext cx="6276975" cy="2466976"/>
            <a:chOff x="1295400" y="4136939"/>
            <a:chExt cx="6276975" cy="2466976"/>
          </a:xfrm>
        </p:grpSpPr>
        <p:pic>
          <p:nvPicPr>
            <p:cNvPr id="129026" name="Picture 2" descr="http://digestingdesign.files.wordpress.com/2009/03/work-in-progress1.jpg?w=720&amp;h=42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5400" y="4343400"/>
              <a:ext cx="3476624" cy="2054054"/>
            </a:xfrm>
            <a:prstGeom prst="rect">
              <a:avLst/>
            </a:prstGeom>
            <a:noFill/>
            <a:extLst>
              <a:ext uri="{909E8E84-426E-40dd-AFC4-6F175D3DCCD1}">
                <a14:hiddenFill xmlns:a14="http://schemas.microsoft.com/office/drawing/2010/main">
                  <a:solidFill>
                    <a:srgbClr val="FFFFFF"/>
                  </a:solidFill>
                </a14:hiddenFill>
              </a:ext>
            </a:extLst>
          </p:spPr>
        </p:pic>
        <p:pic>
          <p:nvPicPr>
            <p:cNvPr id="129028" name="Picture 4" descr="http://t0.gstatic.com/images?q=tbn:ANd9GcRTE37wSCI1x39IHXzP_vqSg9PkjxHtjvEwDDd7VMm3-JMkTnH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0" y="4136939"/>
              <a:ext cx="1857375" cy="246697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65366893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935839" cy="1143000"/>
          </a:xfrm>
        </p:spPr>
        <p:txBody>
          <a:bodyPr>
            <a:noAutofit/>
          </a:bodyPr>
          <a:lstStyle/>
          <a:p>
            <a:r>
              <a:rPr lang="en-US" sz="3600" dirty="0" smtClean="0"/>
              <a:t>Care Management:</a:t>
            </a:r>
            <a:br>
              <a:rPr lang="en-US" sz="3600" dirty="0" smtClean="0"/>
            </a:br>
            <a:r>
              <a:rPr lang="en-US" dirty="0" smtClean="0"/>
              <a:t>Plan to Assess Impact on Utilization and Cost</a:t>
            </a:r>
            <a:endParaRPr lang="en-US" dirty="0"/>
          </a:p>
        </p:txBody>
      </p:sp>
      <p:sp>
        <p:nvSpPr>
          <p:cNvPr id="3" name="Content Placeholder 2"/>
          <p:cNvSpPr>
            <a:spLocks noGrp="1"/>
          </p:cNvSpPr>
          <p:nvPr>
            <p:ph idx="1"/>
          </p:nvPr>
        </p:nvSpPr>
        <p:spPr>
          <a:xfrm>
            <a:off x="0" y="1616850"/>
            <a:ext cx="8848926" cy="5524500"/>
          </a:xfrm>
        </p:spPr>
        <p:txBody>
          <a:bodyPr>
            <a:noAutofit/>
          </a:bodyPr>
          <a:lstStyle/>
          <a:p>
            <a:r>
              <a:rPr lang="en-US" sz="3200" dirty="0" smtClean="0"/>
              <a:t>Data  - patient level linkage to…</a:t>
            </a:r>
          </a:p>
          <a:p>
            <a:pPr lvl="1">
              <a:spcBef>
                <a:spcPts val="300"/>
              </a:spcBef>
            </a:pPr>
            <a:r>
              <a:rPr lang="en-US" sz="2800" dirty="0" smtClean="0"/>
              <a:t>Medicare and All-Payer data from 2007-2012</a:t>
            </a:r>
          </a:p>
          <a:p>
            <a:pPr>
              <a:spcBef>
                <a:spcPts val="600"/>
              </a:spcBef>
            </a:pPr>
            <a:r>
              <a:rPr lang="en-US" sz="3200" dirty="0" smtClean="0"/>
              <a:t>Outcomes - Utilization and Cost </a:t>
            </a:r>
          </a:p>
          <a:p>
            <a:pPr lvl="1">
              <a:spcBef>
                <a:spcPts val="300"/>
              </a:spcBef>
            </a:pPr>
            <a:r>
              <a:rPr lang="en-US" sz="2800" dirty="0" smtClean="0"/>
              <a:t>Inpatient Care </a:t>
            </a:r>
          </a:p>
          <a:p>
            <a:pPr lvl="1">
              <a:spcBef>
                <a:spcPts val="300"/>
              </a:spcBef>
            </a:pPr>
            <a:r>
              <a:rPr lang="en-US" sz="2800" dirty="0" smtClean="0"/>
              <a:t>Outpatient, home health, nursing home</a:t>
            </a:r>
          </a:p>
          <a:p>
            <a:pPr lvl="1">
              <a:spcBef>
                <a:spcPts val="300"/>
              </a:spcBef>
            </a:pPr>
            <a:r>
              <a:rPr lang="en-US" sz="2800" dirty="0" smtClean="0"/>
              <a:t>Prescription Drug</a:t>
            </a:r>
          </a:p>
        </p:txBody>
      </p:sp>
      <p:pic>
        <p:nvPicPr>
          <p:cNvPr id="5" name="Picture 4" descr="cost of care"/>
          <p:cNvPicPr>
            <a:picLocks noChangeAspect="1"/>
          </p:cNvPicPr>
          <p:nvPr/>
        </p:nvPicPr>
        <p:blipFill>
          <a:blip r:embed="rId3" cstate="print"/>
          <a:stretch>
            <a:fillRect/>
          </a:stretch>
        </p:blipFill>
        <p:spPr>
          <a:xfrm>
            <a:off x="7514760" y="4379100"/>
            <a:ext cx="1656949" cy="2478900"/>
          </a:xfrm>
          <a:prstGeom prst="rect">
            <a:avLst/>
          </a:prstGeom>
        </p:spPr>
      </p:pic>
    </p:spTree>
    <p:extLst>
      <p:ext uri="{BB962C8B-B14F-4D97-AF65-F5344CB8AC3E}">
        <p14:creationId xmlns:p14="http://schemas.microsoft.com/office/powerpoint/2010/main" val="20892430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107364" cy="1143000"/>
          </a:xfrm>
        </p:spPr>
        <p:txBody>
          <a:bodyPr>
            <a:noAutofit/>
          </a:bodyPr>
          <a:lstStyle/>
          <a:p>
            <a:r>
              <a:rPr lang="en-US" sz="3600" dirty="0" smtClean="0"/>
              <a:t>Delivery Systems Research</a:t>
            </a:r>
            <a:r>
              <a:rPr lang="en-US" sz="3600" dirty="0"/>
              <a:t>: Challenges </a:t>
            </a:r>
          </a:p>
        </p:txBody>
      </p:sp>
      <p:sp>
        <p:nvSpPr>
          <p:cNvPr id="3" name="Content Placeholder 2"/>
          <p:cNvSpPr>
            <a:spLocks noGrp="1"/>
          </p:cNvSpPr>
          <p:nvPr>
            <p:ph idx="1"/>
          </p:nvPr>
        </p:nvSpPr>
        <p:spPr>
          <a:xfrm>
            <a:off x="381000" y="1585632"/>
            <a:ext cx="8484684" cy="4186518"/>
          </a:xfrm>
        </p:spPr>
        <p:txBody>
          <a:bodyPr>
            <a:normAutofit lnSpcReduction="10000"/>
          </a:bodyPr>
          <a:lstStyle/>
          <a:p>
            <a:r>
              <a:rPr lang="en-US" dirty="0" smtClean="0"/>
              <a:t>Clinical Operations vs. Research</a:t>
            </a:r>
          </a:p>
          <a:p>
            <a:pPr lvl="1"/>
            <a:r>
              <a:rPr lang="en-US" dirty="0" smtClean="0"/>
              <a:t>Relationship-building: care manager role, patient consent</a:t>
            </a:r>
          </a:p>
          <a:p>
            <a:pPr lvl="1"/>
            <a:r>
              <a:rPr lang="en-US" dirty="0" smtClean="0"/>
              <a:t>Data needs are different</a:t>
            </a:r>
          </a:p>
          <a:p>
            <a:pPr lvl="1"/>
            <a:r>
              <a:rPr lang="en-US" dirty="0" smtClean="0"/>
              <a:t>Business decisions and environmental events affect implementation</a:t>
            </a:r>
          </a:p>
          <a:p>
            <a:r>
              <a:rPr lang="en-US" dirty="0" smtClean="0"/>
              <a:t>IRB, HIPAA </a:t>
            </a:r>
          </a:p>
          <a:p>
            <a:pPr lvl="1"/>
            <a:r>
              <a:rPr lang="en-US" dirty="0" smtClean="0"/>
              <a:t>Access to PHI</a:t>
            </a:r>
          </a:p>
          <a:p>
            <a:pPr lvl="1"/>
            <a:r>
              <a:rPr lang="en-US" dirty="0" smtClean="0"/>
              <a:t>Linking PHI to external  data</a:t>
            </a:r>
            <a:endParaRPr lang="en-US" dirty="0"/>
          </a:p>
        </p:txBody>
      </p:sp>
      <p:grpSp>
        <p:nvGrpSpPr>
          <p:cNvPr id="4" name="Group 3" descr="image of work in progress sign and arrows going over a barrier"/>
          <p:cNvGrpSpPr/>
          <p:nvPr/>
        </p:nvGrpSpPr>
        <p:grpSpPr>
          <a:xfrm>
            <a:off x="5638800" y="4210050"/>
            <a:ext cx="3226884" cy="2191054"/>
            <a:chOff x="5638800" y="4210050"/>
            <a:chExt cx="3226884" cy="2191054"/>
          </a:xfrm>
        </p:grpSpPr>
        <p:pic>
          <p:nvPicPr>
            <p:cNvPr id="5" name="Picture 4" descr="challenges.jpg"/>
            <p:cNvPicPr>
              <a:picLocks noChangeAspect="1"/>
            </p:cNvPicPr>
            <p:nvPr/>
          </p:nvPicPr>
          <p:blipFill>
            <a:blip r:embed="rId3" cstate="print"/>
            <a:stretch>
              <a:fillRect/>
            </a:stretch>
          </p:blipFill>
          <p:spPr>
            <a:xfrm>
              <a:off x="7258050" y="4210050"/>
              <a:ext cx="1607634" cy="1524000"/>
            </a:xfrm>
            <a:prstGeom prst="rect">
              <a:avLst/>
            </a:prstGeom>
          </p:spPr>
        </p:pic>
        <p:pic>
          <p:nvPicPr>
            <p:cNvPr id="6" name="Picture 2" descr="http://digestingdesign.files.wordpress.com/2009/03/work-in-progress1.jpg?w=720&amp;h=4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38800" y="5562600"/>
              <a:ext cx="1419224" cy="838504"/>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solidFill>
                  <a:schemeClr val="bg1"/>
                </a:solidFill>
              </a:rPr>
              <a:t>Implementation and Research Team</a:t>
            </a:r>
            <a:endParaRPr lang="en-US" sz="4000" dirty="0">
              <a:solidFill>
                <a:schemeClr val="bg1"/>
              </a:solidFill>
            </a:endParaRPr>
          </a:p>
        </p:txBody>
      </p:sp>
      <p:sp>
        <p:nvSpPr>
          <p:cNvPr id="3" name="Content Placeholder 2"/>
          <p:cNvSpPr>
            <a:spLocks noGrp="1"/>
          </p:cNvSpPr>
          <p:nvPr>
            <p:ph sz="half" idx="2"/>
          </p:nvPr>
        </p:nvSpPr>
        <p:spPr>
          <a:xfrm>
            <a:off x="457200" y="1371600"/>
            <a:ext cx="4040188" cy="4454525"/>
          </a:xfrm>
        </p:spPr>
        <p:txBody>
          <a:bodyPr>
            <a:noAutofit/>
          </a:bodyPr>
          <a:lstStyle/>
          <a:p>
            <a:r>
              <a:rPr lang="en-US" sz="2800" dirty="0" smtClean="0">
                <a:solidFill>
                  <a:schemeClr val="bg1"/>
                </a:solidFill>
              </a:rPr>
              <a:t>Tatiana Allen</a:t>
            </a:r>
          </a:p>
          <a:p>
            <a:r>
              <a:rPr lang="en-US" sz="2800" dirty="0" smtClean="0">
                <a:solidFill>
                  <a:schemeClr val="bg1"/>
                </a:solidFill>
              </a:rPr>
              <a:t>Julie Day, MD</a:t>
            </a:r>
          </a:p>
          <a:p>
            <a:r>
              <a:rPr lang="en-US" sz="2800" dirty="0" smtClean="0">
                <a:solidFill>
                  <a:schemeClr val="bg1"/>
                </a:solidFill>
              </a:rPr>
              <a:t>Timothy Farrell, MD</a:t>
            </a:r>
          </a:p>
          <a:p>
            <a:r>
              <a:rPr lang="en-US" sz="2800" dirty="0" smtClean="0">
                <a:solidFill>
                  <a:schemeClr val="bg1"/>
                </a:solidFill>
              </a:rPr>
              <a:t>Karen Gunning, </a:t>
            </a:r>
            <a:r>
              <a:rPr lang="en-US" sz="2800" dirty="0" err="1" smtClean="0">
                <a:solidFill>
                  <a:schemeClr val="bg1"/>
                </a:solidFill>
              </a:rPr>
              <a:t>PharmD</a:t>
            </a:r>
            <a:endParaRPr lang="en-US" sz="2800" dirty="0" smtClean="0">
              <a:solidFill>
                <a:schemeClr val="bg1"/>
              </a:solidFill>
            </a:endParaRPr>
          </a:p>
          <a:p>
            <a:r>
              <a:rPr lang="en-US" sz="2800" dirty="0" smtClean="0">
                <a:solidFill>
                  <a:schemeClr val="bg1"/>
                </a:solidFill>
              </a:rPr>
              <a:t>Teresa Hall, PT</a:t>
            </a:r>
          </a:p>
          <a:p>
            <a:r>
              <a:rPr lang="en-US" sz="2800" dirty="0" smtClean="0">
                <a:solidFill>
                  <a:schemeClr val="bg1"/>
                </a:solidFill>
              </a:rPr>
              <a:t>JaeWhan Kim, PhD</a:t>
            </a:r>
          </a:p>
        </p:txBody>
      </p:sp>
      <p:sp>
        <p:nvSpPr>
          <p:cNvPr id="7" name="Content Placeholder 6"/>
          <p:cNvSpPr>
            <a:spLocks noGrp="1"/>
          </p:cNvSpPr>
          <p:nvPr>
            <p:ph sz="quarter" idx="4"/>
          </p:nvPr>
        </p:nvSpPr>
        <p:spPr>
          <a:xfrm>
            <a:off x="4648200" y="1295400"/>
            <a:ext cx="4495800" cy="5334000"/>
          </a:xfrm>
        </p:spPr>
        <p:txBody>
          <a:bodyPr>
            <a:noAutofit/>
          </a:bodyPr>
          <a:lstStyle/>
          <a:p>
            <a:r>
              <a:rPr lang="en-US" sz="2800" dirty="0" smtClean="0">
                <a:solidFill>
                  <a:schemeClr val="bg1"/>
                </a:solidFill>
              </a:rPr>
              <a:t>Michael Magill, MD</a:t>
            </a:r>
          </a:p>
          <a:p>
            <a:r>
              <a:rPr lang="en-US" sz="2800" dirty="0" smtClean="0">
                <a:solidFill>
                  <a:schemeClr val="bg1"/>
                </a:solidFill>
              </a:rPr>
              <a:t>Annie Mervis, MSW</a:t>
            </a:r>
          </a:p>
          <a:p>
            <a:r>
              <a:rPr lang="en-US" sz="2800" dirty="0" smtClean="0">
                <a:solidFill>
                  <a:schemeClr val="bg1"/>
                </a:solidFill>
              </a:rPr>
              <a:t>Ruth Murdock</a:t>
            </a:r>
          </a:p>
          <a:p>
            <a:r>
              <a:rPr lang="en-US" sz="2800" dirty="0" smtClean="0">
                <a:solidFill>
                  <a:schemeClr val="bg1"/>
                </a:solidFill>
              </a:rPr>
              <a:t>Debra Scammon, PhD</a:t>
            </a:r>
          </a:p>
          <a:p>
            <a:r>
              <a:rPr lang="en-US" sz="2800" dirty="0" smtClean="0">
                <a:solidFill>
                  <a:schemeClr val="bg1"/>
                </a:solidFill>
              </a:rPr>
              <a:t>Andrada Tomoaia-Cotisel, MPH, MHA</a:t>
            </a:r>
          </a:p>
          <a:p>
            <a:r>
              <a:rPr lang="en-US" sz="2800" dirty="0" smtClean="0">
                <a:solidFill>
                  <a:schemeClr val="bg1"/>
                </a:solidFill>
              </a:rPr>
              <a:t>Norman Waitzman, PhD</a:t>
            </a:r>
            <a:endParaRPr lang="en-US" sz="2800" dirty="0">
              <a:solidFill>
                <a:schemeClr val="bg1"/>
              </a:solidFill>
            </a:endParaRPr>
          </a:p>
        </p:txBody>
      </p:sp>
    </p:spTree>
    <p:extLst>
      <p:ext uri="{BB962C8B-B14F-4D97-AF65-F5344CB8AC3E}">
        <p14:creationId xmlns:p14="http://schemas.microsoft.com/office/powerpoint/2010/main" val="200040391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descr="University Health Care clinics and map of clinics in Salt Lake City area"/>
          <p:cNvGrpSpPr/>
          <p:nvPr/>
        </p:nvGrpSpPr>
        <p:grpSpPr>
          <a:xfrm>
            <a:off x="685800" y="1066800"/>
            <a:ext cx="8458200" cy="5715000"/>
            <a:chOff x="685800" y="1066800"/>
            <a:chExt cx="8458200" cy="5715000"/>
          </a:xfrm>
        </p:grpSpPr>
        <p:pic>
          <p:nvPicPr>
            <p:cNvPr id="15" name="Picture 2" descr="Clinics Map 2"/>
            <p:cNvPicPr>
              <a:picLocks noChangeAspect="1" noChangeArrowheads="1"/>
            </p:cNvPicPr>
            <p:nvPr/>
          </p:nvPicPr>
          <p:blipFill>
            <a:blip r:embed="rId2" cstate="print"/>
            <a:srcRect l="13278" t="6097" r="8284" b="14325"/>
            <a:stretch>
              <a:fillRect/>
            </a:stretch>
          </p:blipFill>
          <p:spPr bwMode="auto">
            <a:xfrm>
              <a:off x="685800" y="1066800"/>
              <a:ext cx="3757808" cy="5486400"/>
            </a:xfrm>
            <a:prstGeom prst="rect">
              <a:avLst/>
            </a:prstGeom>
            <a:noFill/>
            <a:ln w="57150" algn="ctr">
              <a:solidFill>
                <a:schemeClr val="tx1"/>
              </a:solidFill>
              <a:miter lim="800000"/>
              <a:headEnd/>
              <a:tailEnd/>
            </a:ln>
            <a:effectLst/>
          </p:spPr>
        </p:pic>
        <p:pic>
          <p:nvPicPr>
            <p:cNvPr id="11" name="Picture 4" descr="Bldg w-site 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2800" y="5076825"/>
              <a:ext cx="5791200" cy="1704975"/>
            </a:xfrm>
            <a:prstGeom prst="rect">
              <a:avLst/>
            </a:prstGeom>
            <a:noFill/>
            <a:ln w="6350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11" descr="GreenwoodCente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04709" y="2636460"/>
              <a:ext cx="2362200" cy="1574800"/>
            </a:xfrm>
            <a:prstGeom prst="rect">
              <a:avLst/>
            </a:prstGeom>
            <a:noFill/>
            <a:ln w="57150"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7"/>
            <p:cNvPicPr>
              <a:picLocks noChangeArrowheads="1"/>
            </p:cNvPicPr>
            <p:nvPr/>
          </p:nvPicPr>
          <p:blipFill>
            <a:blip r:embed="rId5" cstate="print"/>
            <a:srcRect b="9999"/>
            <a:stretch>
              <a:fillRect/>
            </a:stretch>
          </p:blipFill>
          <p:spPr bwMode="auto">
            <a:xfrm>
              <a:off x="6858000" y="3913387"/>
              <a:ext cx="2286000" cy="1524000"/>
            </a:xfrm>
            <a:prstGeom prst="rect">
              <a:avLst/>
            </a:prstGeom>
            <a:noFill/>
            <a:ln w="57150">
              <a:solidFill>
                <a:srgbClr val="000000"/>
              </a:solidFill>
              <a:miter lim="800000"/>
              <a:headEnd/>
              <a:tailEnd/>
            </a:ln>
          </p:spPr>
        </p:pic>
        <p:pic>
          <p:nvPicPr>
            <p:cNvPr id="10" name="Picture 13" descr="Centerville (1)"/>
            <p:cNvPicPr>
              <a:picLocks noChangeAspect="1" noChangeArrowheads="1"/>
            </p:cNvPicPr>
            <p:nvPr/>
          </p:nvPicPr>
          <p:blipFill>
            <a:blip r:embed="rId6" cstate="print"/>
            <a:srcRect/>
            <a:stretch>
              <a:fillRect/>
            </a:stretch>
          </p:blipFill>
          <p:spPr bwMode="auto">
            <a:xfrm>
              <a:off x="4613564" y="3048000"/>
              <a:ext cx="2667000" cy="1523999"/>
            </a:xfrm>
            <a:prstGeom prst="rect">
              <a:avLst/>
            </a:prstGeom>
            <a:noFill/>
            <a:ln w="57150">
              <a:solidFill>
                <a:schemeClr val="tx1"/>
              </a:solidFill>
              <a:miter lim="800000"/>
              <a:headEnd/>
              <a:tailEnd/>
            </a:ln>
          </p:spPr>
        </p:pic>
      </p:grpSp>
      <p:sp>
        <p:nvSpPr>
          <p:cNvPr id="4" name="Text Placeholder 3"/>
          <p:cNvSpPr>
            <a:spLocks noGrp="1"/>
          </p:cNvSpPr>
          <p:nvPr>
            <p:ph type="body" idx="1"/>
          </p:nvPr>
        </p:nvSpPr>
        <p:spPr>
          <a:xfrm>
            <a:off x="4572000" y="1066800"/>
            <a:ext cx="4343400" cy="1524000"/>
          </a:xfrm>
        </p:spPr>
        <p:txBody>
          <a:bodyPr>
            <a:normAutofit fontScale="92500" lnSpcReduction="10000"/>
          </a:bodyPr>
          <a:lstStyle/>
          <a:p>
            <a:r>
              <a:rPr lang="en-US" sz="2800" b="1" dirty="0"/>
              <a:t>Visits  (FY11):	</a:t>
            </a:r>
            <a:r>
              <a:rPr lang="en-US" sz="2800" b="1" dirty="0" smtClean="0"/>
              <a:t>317,000</a:t>
            </a:r>
            <a:endParaRPr lang="en-US" sz="2800" b="1" dirty="0"/>
          </a:p>
          <a:p>
            <a:r>
              <a:rPr lang="en-US" sz="2800" b="1" dirty="0"/>
              <a:t>Active patients: 157,000</a:t>
            </a:r>
          </a:p>
          <a:p>
            <a:endParaRPr lang="en-US" dirty="0"/>
          </a:p>
        </p:txBody>
      </p:sp>
      <p:sp>
        <p:nvSpPr>
          <p:cNvPr id="2" name="Title 1"/>
          <p:cNvSpPr>
            <a:spLocks noGrp="1"/>
          </p:cNvSpPr>
          <p:nvPr>
            <p:ph type="title"/>
          </p:nvPr>
        </p:nvSpPr>
        <p:spPr>
          <a:xfrm>
            <a:off x="579436" y="304800"/>
            <a:ext cx="8107364" cy="895711"/>
          </a:xfrm>
          <a:prstGeom prst="rect">
            <a:avLst/>
          </a:prstGeom>
        </p:spPr>
        <p:txBody>
          <a:bodyPr>
            <a:normAutofit/>
          </a:bodyPr>
          <a:lstStyle/>
          <a:p>
            <a:r>
              <a:rPr lang="en-US" dirty="0" smtClean="0">
                <a:solidFill>
                  <a:schemeClr val="bg1"/>
                </a:solidFill>
              </a:rPr>
              <a:t>11 Community Clinics</a:t>
            </a:r>
            <a:endParaRPr lang="en-US"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3" descr="CBDposter"/>
          <p:cNvPicPr>
            <a:picLocks noChangeAspect="1" noChangeArrowheads="1"/>
          </p:cNvPicPr>
          <p:nvPr/>
        </p:nvPicPr>
        <p:blipFill>
          <a:blip r:embed="rId2" cstate="print"/>
          <a:srcRect/>
          <a:stretch>
            <a:fillRect/>
          </a:stretch>
        </p:blipFill>
        <p:spPr bwMode="auto">
          <a:xfrm>
            <a:off x="990600" y="228600"/>
            <a:ext cx="5105400" cy="6400800"/>
          </a:xfrm>
          <a:prstGeom prst="rect">
            <a:avLst/>
          </a:prstGeom>
          <a:noFill/>
          <a:ln w="76200">
            <a:solidFill>
              <a:schemeClr val="tx1"/>
            </a:solidFill>
            <a:miter lim="800000"/>
            <a:headEnd/>
            <a:tailEnd/>
          </a:ln>
          <a:effec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107364" cy="895711"/>
          </a:xfrm>
        </p:spPr>
        <p:txBody>
          <a:bodyPr/>
          <a:lstStyle/>
          <a:p>
            <a:r>
              <a:rPr lang="en-US" sz="4400" dirty="0" smtClean="0"/>
              <a:t>Care by </a:t>
            </a:r>
            <a:r>
              <a:rPr lang="en-US" sz="4400" dirty="0" err="1" smtClean="0"/>
              <a:t>Design</a:t>
            </a:r>
            <a:r>
              <a:rPr lang="en-US" sz="1800" baseline="90000" dirty="0" err="1" smtClean="0"/>
              <a:t>TM</a:t>
            </a:r>
            <a:r>
              <a:rPr lang="en-US" sz="1800" baseline="90000" dirty="0" smtClean="0"/>
              <a:t> </a:t>
            </a:r>
            <a:r>
              <a:rPr lang="en-US" sz="2800" dirty="0" smtClean="0"/>
              <a:t>– Early days</a:t>
            </a:r>
            <a:endParaRPr lang="en-US" sz="2400" dirty="0"/>
          </a:p>
        </p:txBody>
      </p:sp>
      <p:sp>
        <p:nvSpPr>
          <p:cNvPr id="3" name="Content Placeholder 2"/>
          <p:cNvSpPr>
            <a:spLocks noGrp="1"/>
          </p:cNvSpPr>
          <p:nvPr>
            <p:ph idx="1"/>
          </p:nvPr>
        </p:nvSpPr>
        <p:spPr>
          <a:xfrm>
            <a:off x="381000" y="838200"/>
            <a:ext cx="8107364" cy="5715000"/>
          </a:xfrm>
        </p:spPr>
        <p:txBody>
          <a:bodyPr/>
          <a:lstStyle/>
          <a:p>
            <a:r>
              <a:rPr lang="en-US" sz="3600" dirty="0" smtClean="0"/>
              <a:t>Appropriate Access – 2003</a:t>
            </a:r>
          </a:p>
          <a:p>
            <a:pPr lvl="1">
              <a:spcBef>
                <a:spcPts val="200"/>
              </a:spcBef>
            </a:pPr>
            <a:r>
              <a:rPr lang="en-US" sz="3100" dirty="0" smtClean="0"/>
              <a:t>Balance visit supply and demand</a:t>
            </a:r>
          </a:p>
          <a:p>
            <a:pPr lvl="1">
              <a:spcBef>
                <a:spcPts val="200"/>
              </a:spcBef>
            </a:pPr>
            <a:r>
              <a:rPr lang="en-US" sz="3100" dirty="0" smtClean="0"/>
              <a:t>Standardized schedules</a:t>
            </a:r>
          </a:p>
          <a:p>
            <a:pPr>
              <a:spcBef>
                <a:spcPts val="200"/>
              </a:spcBef>
            </a:pPr>
            <a:r>
              <a:rPr lang="en-US" sz="3600" dirty="0" smtClean="0"/>
              <a:t>Care Team – 2004</a:t>
            </a:r>
          </a:p>
          <a:p>
            <a:pPr lvl="1">
              <a:spcBef>
                <a:spcPts val="200"/>
              </a:spcBef>
            </a:pPr>
            <a:r>
              <a:rPr lang="en-US" sz="3100" dirty="0" smtClean="0"/>
              <a:t>Expanded MA role</a:t>
            </a:r>
          </a:p>
          <a:p>
            <a:pPr lvl="1">
              <a:spcBef>
                <a:spcPts val="200"/>
              </a:spcBef>
            </a:pPr>
            <a:r>
              <a:rPr lang="en-US" sz="3100" dirty="0" smtClean="0"/>
              <a:t>Providers and MAs working in teams EMR tools (BPAs, </a:t>
            </a:r>
            <a:r>
              <a:rPr lang="en-US" sz="3100" dirty="0" err="1" smtClean="0"/>
              <a:t>Xfiles</a:t>
            </a:r>
            <a:r>
              <a:rPr lang="en-US" sz="3100" dirty="0" smtClean="0"/>
              <a:t>)</a:t>
            </a:r>
          </a:p>
          <a:p>
            <a:pPr>
              <a:spcBef>
                <a:spcPts val="200"/>
              </a:spcBef>
            </a:pPr>
            <a:r>
              <a:rPr lang="en-US" sz="3600" dirty="0" smtClean="0"/>
              <a:t>Planned Care – 2006</a:t>
            </a:r>
          </a:p>
          <a:p>
            <a:pPr lvl="1">
              <a:spcBef>
                <a:spcPts val="200"/>
              </a:spcBef>
            </a:pPr>
            <a:r>
              <a:rPr lang="en-US" sz="3100" dirty="0" smtClean="0"/>
              <a:t>Protocols, order sets</a:t>
            </a:r>
          </a:p>
          <a:p>
            <a:pPr lvl="1">
              <a:spcBef>
                <a:spcPts val="200"/>
              </a:spcBef>
            </a:pPr>
            <a:r>
              <a:rPr lang="en-US" sz="3100" dirty="0" smtClean="0"/>
              <a:t>Pre-visit planning, </a:t>
            </a:r>
            <a:r>
              <a:rPr lang="en-US" sz="3100" dirty="0"/>
              <a:t>l</a:t>
            </a:r>
            <a:r>
              <a:rPr lang="en-US" sz="3100" dirty="0" smtClean="0"/>
              <a:t>abs</a:t>
            </a:r>
          </a:p>
          <a:p>
            <a:pPr lvl="1">
              <a:spcBef>
                <a:spcPts val="200"/>
              </a:spcBef>
            </a:pPr>
            <a:r>
              <a:rPr lang="en-US" sz="3100" dirty="0" smtClean="0"/>
              <a:t>Registries</a:t>
            </a:r>
          </a:p>
          <a:p>
            <a:pPr>
              <a:buNone/>
            </a:pPr>
            <a:endParaRPr lang="en-US" dirty="0" smtClean="0"/>
          </a:p>
          <a:p>
            <a:pPr>
              <a:buNone/>
            </a:pPr>
            <a:endParaRPr lang="en-US" dirty="0" smtClean="0"/>
          </a:p>
          <a:p>
            <a:pPr>
              <a:buNone/>
            </a:pPr>
            <a:endParaRPr lang="en-US" dirty="0"/>
          </a:p>
        </p:txBody>
      </p:sp>
      <p:pic>
        <p:nvPicPr>
          <p:cNvPr id="4" name="Picture 3" descr="CBDposter"/>
          <p:cNvPicPr>
            <a:picLocks noChangeAspect="1" noChangeArrowheads="1"/>
          </p:cNvPicPr>
          <p:nvPr/>
        </p:nvPicPr>
        <p:blipFill>
          <a:blip r:embed="rId3" cstate="print"/>
          <a:srcRect/>
          <a:stretch>
            <a:fillRect/>
          </a:stretch>
        </p:blipFill>
        <p:spPr bwMode="auto">
          <a:xfrm>
            <a:off x="6629400" y="4419600"/>
            <a:ext cx="1762579" cy="2209800"/>
          </a:xfrm>
          <a:prstGeom prst="rect">
            <a:avLst/>
          </a:prstGeom>
          <a:noFill/>
          <a:ln w="76200">
            <a:solidFill>
              <a:schemeClr val="tx1"/>
            </a:solidFill>
            <a:miter lim="800000"/>
            <a:headEnd/>
            <a:tailEnd/>
          </a:ln>
          <a:effectLst/>
        </p:spPr>
      </p:pic>
    </p:spTree>
    <p:extLst>
      <p:ext uri="{BB962C8B-B14F-4D97-AF65-F5344CB8AC3E}">
        <p14:creationId xmlns:p14="http://schemas.microsoft.com/office/powerpoint/2010/main" val="7845760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fade">
                                      <p:cBhvr>
                                        <p:cTn id="3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5442" y="609600"/>
            <a:ext cx="8107364" cy="895711"/>
          </a:xfrm>
        </p:spPr>
        <p:txBody>
          <a:bodyPr/>
          <a:lstStyle/>
          <a:p>
            <a:r>
              <a:rPr lang="en-US" sz="4000" dirty="0"/>
              <a:t>Care by </a:t>
            </a:r>
            <a:r>
              <a:rPr lang="en-US" sz="4000" dirty="0" err="1"/>
              <a:t>Design</a:t>
            </a:r>
            <a:r>
              <a:rPr lang="en-US" sz="1600" baseline="90000" dirty="0" err="1"/>
              <a:t>TM</a:t>
            </a:r>
            <a:r>
              <a:rPr lang="en-US" sz="1600" baseline="90000" dirty="0"/>
              <a:t> </a:t>
            </a:r>
            <a:r>
              <a:rPr lang="en-US" sz="2000" dirty="0" smtClean="0"/>
              <a:t> - </a:t>
            </a:r>
            <a:r>
              <a:rPr lang="en-US" sz="2800" dirty="0" smtClean="0"/>
              <a:t>Moving Forward…</a:t>
            </a:r>
            <a:endParaRPr lang="en-US" sz="4000" dirty="0"/>
          </a:p>
        </p:txBody>
      </p:sp>
      <p:sp>
        <p:nvSpPr>
          <p:cNvPr id="3" name="Content Placeholder 2"/>
          <p:cNvSpPr>
            <a:spLocks noGrp="1"/>
          </p:cNvSpPr>
          <p:nvPr>
            <p:ph idx="1"/>
          </p:nvPr>
        </p:nvSpPr>
        <p:spPr>
          <a:xfrm>
            <a:off x="331878" y="1519825"/>
            <a:ext cx="8107364" cy="4643718"/>
          </a:xfrm>
        </p:spPr>
        <p:txBody>
          <a:bodyPr/>
          <a:lstStyle/>
          <a:p>
            <a:r>
              <a:rPr lang="en-US" sz="3600" dirty="0" smtClean="0"/>
              <a:t>Care Management Program for patients with chronic diseases</a:t>
            </a:r>
          </a:p>
          <a:p>
            <a:pPr lvl="1"/>
            <a:r>
              <a:rPr lang="en-US" sz="3200" dirty="0" smtClean="0"/>
              <a:t>Embed care managers in clinics</a:t>
            </a:r>
          </a:p>
          <a:p>
            <a:pPr lvl="1"/>
            <a:r>
              <a:rPr lang="en-US" sz="3200" dirty="0" smtClean="0"/>
              <a:t>Facilitate clinical care</a:t>
            </a:r>
          </a:p>
          <a:p>
            <a:pPr lvl="1"/>
            <a:r>
              <a:rPr lang="en-US" sz="3200" dirty="0" smtClean="0"/>
              <a:t>Coordinate care</a:t>
            </a:r>
          </a:p>
          <a:p>
            <a:pPr lvl="1"/>
            <a:r>
              <a:rPr lang="en-US" sz="3200" dirty="0" smtClean="0"/>
              <a:t>Promote </a:t>
            </a:r>
            <a:r>
              <a:rPr lang="en-US" sz="3200" dirty="0"/>
              <a:t>patient self-efficacy</a:t>
            </a:r>
            <a:br>
              <a:rPr lang="en-US" sz="3200" dirty="0"/>
            </a:br>
            <a:r>
              <a:rPr lang="en-US" sz="3200" dirty="0"/>
              <a:t>and </a:t>
            </a:r>
            <a:r>
              <a:rPr lang="en-US" sz="3200" dirty="0" smtClean="0"/>
              <a:t>self-management</a:t>
            </a:r>
          </a:p>
          <a:p>
            <a:r>
              <a:rPr lang="en-US" sz="3600" dirty="0" smtClean="0"/>
              <a:t>Transitions management</a:t>
            </a:r>
          </a:p>
        </p:txBody>
      </p:sp>
      <p:grpSp>
        <p:nvGrpSpPr>
          <p:cNvPr id="4" name="Group 3" descr="Top image: older man having blood pressure taken.&#10;Middle image: older man talking to nurse&#10;Bottom image: baseball player catching ball"/>
          <p:cNvGrpSpPr/>
          <p:nvPr/>
        </p:nvGrpSpPr>
        <p:grpSpPr>
          <a:xfrm>
            <a:off x="6476757" y="1257300"/>
            <a:ext cx="2580116" cy="5448300"/>
            <a:chOff x="6476757" y="1257300"/>
            <a:chExt cx="2580116" cy="5448300"/>
          </a:xfrm>
        </p:grpSpPr>
        <p:pic>
          <p:nvPicPr>
            <p:cNvPr id="5" name="Picture 7"/>
            <p:cNvPicPr>
              <a:picLocks noChangeAspect="1" noChangeArrowheads="1"/>
            </p:cNvPicPr>
            <p:nvPr/>
          </p:nvPicPr>
          <p:blipFill>
            <a:blip r:embed="rId3" cstate="print"/>
            <a:srcRect/>
            <a:stretch>
              <a:fillRect/>
            </a:stretch>
          </p:blipFill>
          <p:spPr bwMode="auto">
            <a:xfrm>
              <a:off x="7821612" y="3364175"/>
              <a:ext cx="1235261" cy="1893625"/>
            </a:xfrm>
            <a:prstGeom prst="rect">
              <a:avLst/>
            </a:prstGeom>
            <a:noFill/>
            <a:ln w="9525">
              <a:noFill/>
              <a:miter lim="800000"/>
              <a:headEnd/>
              <a:tailEnd/>
            </a:ln>
            <a:effectLst/>
          </p:spPr>
        </p:pic>
        <p:pic>
          <p:nvPicPr>
            <p:cNvPr id="7" name="Picture 10"/>
            <p:cNvPicPr>
              <a:picLocks noChangeAspect="1" noChangeArrowheads="1"/>
            </p:cNvPicPr>
            <p:nvPr/>
          </p:nvPicPr>
          <p:blipFill>
            <a:blip r:embed="rId4" cstate="print"/>
            <a:srcRect t="3847" b="15384"/>
            <a:stretch>
              <a:fillRect/>
            </a:stretch>
          </p:blipFill>
          <p:spPr bwMode="auto">
            <a:xfrm>
              <a:off x="7734485" y="1257300"/>
              <a:ext cx="1322388" cy="1600200"/>
            </a:xfrm>
            <a:prstGeom prst="rect">
              <a:avLst/>
            </a:prstGeom>
            <a:noFill/>
            <a:ln w="9525" algn="ctr">
              <a:noFill/>
              <a:miter lim="800000"/>
              <a:headEnd/>
              <a:tailEnd/>
            </a:ln>
            <a:effectLst/>
          </p:spPr>
        </p:pic>
        <p:pic>
          <p:nvPicPr>
            <p:cNvPr id="8" name="Picture 2"/>
            <p:cNvPicPr>
              <a:picLocks noChangeAspect="1" noChangeArrowheads="1"/>
            </p:cNvPicPr>
            <p:nvPr/>
          </p:nvPicPr>
          <p:blipFill>
            <a:blip r:embed="rId5" cstate="print"/>
            <a:srcRect/>
            <a:stretch>
              <a:fillRect/>
            </a:stretch>
          </p:blipFill>
          <p:spPr bwMode="auto">
            <a:xfrm>
              <a:off x="6476757" y="5410200"/>
              <a:ext cx="1576725" cy="1295400"/>
            </a:xfrm>
            <a:prstGeom prst="rect">
              <a:avLst/>
            </a:prstGeom>
            <a:noFill/>
            <a:ln w="50800">
              <a:solidFill>
                <a:schemeClr val="bg1"/>
              </a:solidFill>
              <a:miter lim="800000"/>
              <a:headEnd/>
              <a:tailEnd/>
            </a:ln>
          </p:spPr>
        </p:pic>
      </p:grpSp>
    </p:spTree>
    <p:extLst>
      <p:ext uri="{BB962C8B-B14F-4D97-AF65-F5344CB8AC3E}">
        <p14:creationId xmlns:p14="http://schemas.microsoft.com/office/powerpoint/2010/main" val="30177056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descr="Diagram"/>
          <p:cNvGrpSpPr/>
          <p:nvPr/>
        </p:nvGrpSpPr>
        <p:grpSpPr>
          <a:xfrm>
            <a:off x="0" y="228600"/>
            <a:ext cx="8401050" cy="6675566"/>
            <a:chOff x="0" y="228600"/>
            <a:chExt cx="8401050" cy="6675566"/>
          </a:xfrm>
        </p:grpSpPr>
        <p:sp>
          <p:nvSpPr>
            <p:cNvPr id="2" name="Donut 1"/>
            <p:cNvSpPr/>
            <p:nvPr/>
          </p:nvSpPr>
          <p:spPr>
            <a:xfrm>
              <a:off x="1143000" y="228600"/>
              <a:ext cx="6858000" cy="6324600"/>
            </a:xfrm>
            <a:prstGeom prst="donut">
              <a:avLst>
                <a:gd name="adj" fmla="val 427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Donut 2"/>
            <p:cNvSpPr/>
            <p:nvPr/>
          </p:nvSpPr>
          <p:spPr>
            <a:xfrm>
              <a:off x="1905000" y="914400"/>
              <a:ext cx="5181600" cy="4876800"/>
            </a:xfrm>
            <a:prstGeom prst="donut">
              <a:avLst>
                <a:gd name="adj" fmla="val 39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6" name="Moon 5"/>
            <p:cNvSpPr/>
            <p:nvPr/>
          </p:nvSpPr>
          <p:spPr>
            <a:xfrm>
              <a:off x="3352800" y="2438400"/>
              <a:ext cx="1295400" cy="1828800"/>
            </a:xfrm>
            <a:prstGeom prst="moon">
              <a:avLst>
                <a:gd name="adj" fmla="val 87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Visit</a:t>
              </a:r>
              <a:endParaRPr lang="en-US" dirty="0"/>
            </a:p>
          </p:txBody>
        </p:sp>
        <p:sp>
          <p:nvSpPr>
            <p:cNvPr id="7" name="Moon 6"/>
            <p:cNvSpPr/>
            <p:nvPr/>
          </p:nvSpPr>
          <p:spPr>
            <a:xfrm flipH="1">
              <a:off x="4648200" y="2514600"/>
              <a:ext cx="1295400" cy="1600200"/>
            </a:xfrm>
            <a:prstGeom prst="moon">
              <a:avLst>
                <a:gd name="adj" fmla="val 87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NonVisit</a:t>
              </a:r>
              <a:endParaRPr lang="en-US" dirty="0"/>
            </a:p>
          </p:txBody>
        </p:sp>
        <p:sp>
          <p:nvSpPr>
            <p:cNvPr id="9" name="Donut 8"/>
            <p:cNvSpPr/>
            <p:nvPr/>
          </p:nvSpPr>
          <p:spPr>
            <a:xfrm>
              <a:off x="2667000" y="1524000"/>
              <a:ext cx="3733800" cy="3657600"/>
            </a:xfrm>
            <a:prstGeom prst="donut">
              <a:avLst>
                <a:gd name="adj" fmla="val 538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TextBox 9"/>
            <p:cNvSpPr txBox="1"/>
            <p:nvPr/>
          </p:nvSpPr>
          <p:spPr>
            <a:xfrm>
              <a:off x="5067300" y="1919707"/>
              <a:ext cx="1752600" cy="954107"/>
            </a:xfrm>
            <a:prstGeom prst="rect">
              <a:avLst/>
            </a:prstGeom>
            <a:solidFill>
              <a:schemeClr val="accent1">
                <a:alpha val="65000"/>
              </a:schemeClr>
            </a:solidFill>
          </p:spPr>
          <p:txBody>
            <a:bodyPr wrap="square" rtlCol="0">
              <a:spAutoFit/>
            </a:bodyPr>
            <a:lstStyle/>
            <a:p>
              <a:pPr algn="ctr"/>
              <a:r>
                <a:rPr lang="en-US" sz="2800" dirty="0" smtClean="0">
                  <a:solidFill>
                    <a:srgbClr val="FFFF00"/>
                  </a:solidFill>
                  <a:effectLst>
                    <a:outerShdw blurRad="38100" dist="38100" dir="2700000" algn="tl">
                      <a:srgbClr val="000000">
                        <a:alpha val="43137"/>
                      </a:srgbClr>
                    </a:outerShdw>
                  </a:effectLst>
                </a:rPr>
                <a:t>Care Managers</a:t>
              </a:r>
              <a:endParaRPr lang="en-US" sz="2800" dirty="0">
                <a:solidFill>
                  <a:srgbClr val="FFFF00"/>
                </a:solidFill>
                <a:effectLst>
                  <a:outerShdw blurRad="38100" dist="38100" dir="2700000" algn="tl">
                    <a:srgbClr val="000000">
                      <a:alpha val="43137"/>
                    </a:srgbClr>
                  </a:outerShdw>
                </a:effectLst>
              </a:endParaRPr>
            </a:p>
          </p:txBody>
        </p:sp>
        <p:sp>
          <p:nvSpPr>
            <p:cNvPr id="11" name="TextBox 10"/>
            <p:cNvSpPr txBox="1"/>
            <p:nvPr/>
          </p:nvSpPr>
          <p:spPr>
            <a:xfrm>
              <a:off x="2362200" y="2533772"/>
              <a:ext cx="1371600" cy="830997"/>
            </a:xfrm>
            <a:prstGeom prst="rect">
              <a:avLst/>
            </a:prstGeom>
            <a:noFill/>
          </p:spPr>
          <p:txBody>
            <a:bodyPr wrap="square" rtlCol="0">
              <a:spAutoFit/>
            </a:bodyPr>
            <a:lstStyle/>
            <a:p>
              <a:r>
                <a:rPr lang="en-US" dirty="0" smtClean="0">
                  <a:solidFill>
                    <a:schemeClr val="bg1"/>
                  </a:solidFill>
                </a:rPr>
                <a:t>Clinical </a:t>
              </a:r>
            </a:p>
            <a:p>
              <a:r>
                <a:rPr lang="en-US" dirty="0" err="1" smtClean="0">
                  <a:solidFill>
                    <a:schemeClr val="bg1"/>
                  </a:solidFill>
                </a:rPr>
                <a:t>Pharm</a:t>
              </a:r>
              <a:endParaRPr lang="en-US" dirty="0">
                <a:solidFill>
                  <a:schemeClr val="bg1"/>
                </a:solidFill>
              </a:endParaRPr>
            </a:p>
          </p:txBody>
        </p:sp>
        <p:sp>
          <p:nvSpPr>
            <p:cNvPr id="13" name="TextBox 12"/>
            <p:cNvSpPr txBox="1"/>
            <p:nvPr/>
          </p:nvSpPr>
          <p:spPr>
            <a:xfrm>
              <a:off x="3352800" y="495121"/>
              <a:ext cx="2362200" cy="1200329"/>
            </a:xfrm>
            <a:prstGeom prst="rect">
              <a:avLst/>
            </a:prstGeom>
            <a:noFill/>
          </p:spPr>
          <p:txBody>
            <a:bodyPr wrap="square" rtlCol="0">
              <a:spAutoFit/>
            </a:bodyPr>
            <a:lstStyle/>
            <a:p>
              <a:r>
                <a:rPr lang="en-US" dirty="0" smtClean="0">
                  <a:solidFill>
                    <a:schemeClr val="bg1"/>
                  </a:solidFill>
                </a:rPr>
                <a:t>Appointment/</a:t>
              </a:r>
            </a:p>
            <a:p>
              <a:r>
                <a:rPr lang="en-US" dirty="0" smtClean="0">
                  <a:solidFill>
                    <a:schemeClr val="bg1"/>
                  </a:solidFill>
                </a:rPr>
                <a:t>Message</a:t>
              </a:r>
            </a:p>
            <a:p>
              <a:r>
                <a:rPr lang="en-US" dirty="0" smtClean="0">
                  <a:solidFill>
                    <a:schemeClr val="bg1"/>
                  </a:solidFill>
                </a:rPr>
                <a:t>Call-Center</a:t>
              </a:r>
              <a:endParaRPr lang="en-US" dirty="0">
                <a:solidFill>
                  <a:schemeClr val="bg1"/>
                </a:solidFill>
              </a:endParaRPr>
            </a:p>
          </p:txBody>
        </p:sp>
        <p:sp>
          <p:nvSpPr>
            <p:cNvPr id="14" name="TextBox 13"/>
            <p:cNvSpPr txBox="1"/>
            <p:nvPr/>
          </p:nvSpPr>
          <p:spPr>
            <a:xfrm>
              <a:off x="0" y="1676400"/>
              <a:ext cx="2133600" cy="830997"/>
            </a:xfrm>
            <a:prstGeom prst="rect">
              <a:avLst/>
            </a:prstGeom>
            <a:noFill/>
          </p:spPr>
          <p:txBody>
            <a:bodyPr wrap="square" rtlCol="0">
              <a:spAutoFit/>
            </a:bodyPr>
            <a:lstStyle/>
            <a:p>
              <a:r>
                <a:rPr lang="en-US" dirty="0" smtClean="0"/>
                <a:t> </a:t>
              </a:r>
              <a:r>
                <a:rPr lang="en-US" dirty="0" smtClean="0">
                  <a:solidFill>
                    <a:schemeClr val="bg1"/>
                  </a:solidFill>
                </a:rPr>
                <a:t>Compensation System</a:t>
              </a:r>
              <a:endParaRPr lang="en-US" dirty="0">
                <a:solidFill>
                  <a:schemeClr val="bg1"/>
                </a:solidFill>
              </a:endParaRPr>
            </a:p>
          </p:txBody>
        </p:sp>
        <p:sp>
          <p:nvSpPr>
            <p:cNvPr id="15" name="TextBox 14"/>
            <p:cNvSpPr txBox="1"/>
            <p:nvPr/>
          </p:nvSpPr>
          <p:spPr>
            <a:xfrm>
              <a:off x="7334250" y="3295650"/>
              <a:ext cx="1066800" cy="461665"/>
            </a:xfrm>
            <a:prstGeom prst="rect">
              <a:avLst/>
            </a:prstGeom>
            <a:noFill/>
          </p:spPr>
          <p:txBody>
            <a:bodyPr wrap="square" rtlCol="0">
              <a:spAutoFit/>
            </a:bodyPr>
            <a:lstStyle/>
            <a:p>
              <a:r>
                <a:rPr lang="en-US" dirty="0" smtClean="0">
                  <a:solidFill>
                    <a:schemeClr val="bg1"/>
                  </a:solidFill>
                </a:rPr>
                <a:t>EMR</a:t>
              </a:r>
              <a:endParaRPr lang="en-US" dirty="0">
                <a:solidFill>
                  <a:schemeClr val="bg1"/>
                </a:solidFill>
              </a:endParaRPr>
            </a:p>
          </p:txBody>
        </p:sp>
        <p:sp>
          <p:nvSpPr>
            <p:cNvPr id="16" name="TextBox 15"/>
            <p:cNvSpPr txBox="1"/>
            <p:nvPr/>
          </p:nvSpPr>
          <p:spPr>
            <a:xfrm>
              <a:off x="3505200" y="5105400"/>
              <a:ext cx="2286000" cy="461665"/>
            </a:xfrm>
            <a:prstGeom prst="rect">
              <a:avLst/>
            </a:prstGeom>
            <a:noFill/>
          </p:spPr>
          <p:txBody>
            <a:bodyPr wrap="square" rtlCol="0">
              <a:spAutoFit/>
            </a:bodyPr>
            <a:lstStyle/>
            <a:p>
              <a:r>
                <a:rPr lang="en-US" i="1" dirty="0" smtClean="0">
                  <a:solidFill>
                    <a:schemeClr val="bg1"/>
                  </a:solidFill>
                </a:rPr>
                <a:t>Expanded Team</a:t>
              </a:r>
              <a:endParaRPr lang="en-US" i="1" dirty="0">
                <a:solidFill>
                  <a:schemeClr val="bg1"/>
                </a:solidFill>
              </a:endParaRPr>
            </a:p>
          </p:txBody>
        </p:sp>
        <p:sp>
          <p:nvSpPr>
            <p:cNvPr id="17" name="TextBox 16"/>
            <p:cNvSpPr txBox="1"/>
            <p:nvPr/>
          </p:nvSpPr>
          <p:spPr>
            <a:xfrm>
              <a:off x="3733800" y="5638800"/>
              <a:ext cx="1905000" cy="461665"/>
            </a:xfrm>
            <a:prstGeom prst="rect">
              <a:avLst/>
            </a:prstGeom>
            <a:noFill/>
          </p:spPr>
          <p:txBody>
            <a:bodyPr wrap="square" rtlCol="0">
              <a:spAutoFit/>
            </a:bodyPr>
            <a:lstStyle/>
            <a:p>
              <a:r>
                <a:rPr lang="en-US" i="1" dirty="0" smtClean="0">
                  <a:solidFill>
                    <a:schemeClr val="bg1"/>
                  </a:solidFill>
                </a:rPr>
                <a:t>Macro Team</a:t>
              </a:r>
              <a:endParaRPr lang="en-US" i="1" dirty="0">
                <a:solidFill>
                  <a:schemeClr val="bg1"/>
                </a:solidFill>
              </a:endParaRPr>
            </a:p>
          </p:txBody>
        </p:sp>
        <p:sp>
          <p:nvSpPr>
            <p:cNvPr id="18" name="TextBox 17"/>
            <p:cNvSpPr txBox="1"/>
            <p:nvPr/>
          </p:nvSpPr>
          <p:spPr>
            <a:xfrm>
              <a:off x="3810000" y="6442501"/>
              <a:ext cx="2133600" cy="461665"/>
            </a:xfrm>
            <a:prstGeom prst="rect">
              <a:avLst/>
            </a:prstGeom>
            <a:noFill/>
          </p:spPr>
          <p:txBody>
            <a:bodyPr wrap="square" rtlCol="0">
              <a:spAutoFit/>
            </a:bodyPr>
            <a:lstStyle/>
            <a:p>
              <a:r>
                <a:rPr lang="en-US" i="1" dirty="0" smtClean="0">
                  <a:solidFill>
                    <a:schemeClr val="bg1"/>
                  </a:solidFill>
                </a:rPr>
                <a:t>Environment</a:t>
              </a:r>
              <a:endParaRPr lang="en-US" i="1" dirty="0">
                <a:solidFill>
                  <a:schemeClr val="bg1"/>
                </a:solidFill>
              </a:endParaRPr>
            </a:p>
          </p:txBody>
        </p:sp>
        <p:sp>
          <p:nvSpPr>
            <p:cNvPr id="19" name="TextBox 18"/>
            <p:cNvSpPr txBox="1"/>
            <p:nvPr/>
          </p:nvSpPr>
          <p:spPr>
            <a:xfrm>
              <a:off x="3810000" y="4267200"/>
              <a:ext cx="1905000" cy="461665"/>
            </a:xfrm>
            <a:prstGeom prst="rect">
              <a:avLst/>
            </a:prstGeom>
            <a:noFill/>
          </p:spPr>
          <p:txBody>
            <a:bodyPr wrap="square" rtlCol="0">
              <a:spAutoFit/>
            </a:bodyPr>
            <a:lstStyle/>
            <a:p>
              <a:r>
                <a:rPr lang="en-US" i="1" dirty="0" smtClean="0">
                  <a:solidFill>
                    <a:schemeClr val="bg1"/>
                  </a:solidFill>
                </a:rPr>
                <a:t>Care Team</a:t>
              </a:r>
              <a:endParaRPr lang="en-US" i="1" dirty="0">
                <a:solidFill>
                  <a:schemeClr val="bg1"/>
                </a:solidFill>
              </a:endParaRPr>
            </a:p>
          </p:txBody>
        </p:sp>
        <p:sp>
          <p:nvSpPr>
            <p:cNvPr id="21" name="TextBox 20"/>
            <p:cNvSpPr txBox="1"/>
            <p:nvPr/>
          </p:nvSpPr>
          <p:spPr>
            <a:xfrm>
              <a:off x="609600" y="4876800"/>
              <a:ext cx="1752600" cy="830997"/>
            </a:xfrm>
            <a:prstGeom prst="rect">
              <a:avLst/>
            </a:prstGeom>
            <a:noFill/>
          </p:spPr>
          <p:txBody>
            <a:bodyPr wrap="square" rtlCol="0">
              <a:spAutoFit/>
            </a:bodyPr>
            <a:lstStyle/>
            <a:p>
              <a:r>
                <a:rPr lang="en-US" dirty="0" smtClean="0">
                  <a:solidFill>
                    <a:schemeClr val="bg1"/>
                  </a:solidFill>
                </a:rPr>
                <a:t>Institutional </a:t>
              </a:r>
            </a:p>
            <a:p>
              <a:r>
                <a:rPr lang="en-US" dirty="0" smtClean="0">
                  <a:solidFill>
                    <a:schemeClr val="bg1"/>
                  </a:solidFill>
                </a:rPr>
                <a:t>Priorities</a:t>
              </a:r>
              <a:endParaRPr lang="en-US" dirty="0">
                <a:solidFill>
                  <a:schemeClr val="bg1"/>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Care Managers</a:t>
            </a:r>
            <a:endParaRPr lang="en-US" sz="4000" dirty="0"/>
          </a:p>
        </p:txBody>
      </p:sp>
      <p:sp>
        <p:nvSpPr>
          <p:cNvPr id="3" name="Content Placeholder 2"/>
          <p:cNvSpPr>
            <a:spLocks noGrp="1"/>
          </p:cNvSpPr>
          <p:nvPr>
            <p:ph idx="1"/>
          </p:nvPr>
        </p:nvSpPr>
        <p:spPr>
          <a:xfrm>
            <a:off x="381000" y="1414182"/>
            <a:ext cx="8107364" cy="4186518"/>
          </a:xfrm>
        </p:spPr>
        <p:txBody>
          <a:bodyPr/>
          <a:lstStyle/>
          <a:p>
            <a:r>
              <a:rPr lang="en-US" sz="3600" dirty="0" smtClean="0"/>
              <a:t>Multidisciplinary backgrounds</a:t>
            </a:r>
            <a:endParaRPr lang="en-US" sz="3200" dirty="0" smtClean="0"/>
          </a:p>
          <a:p>
            <a:pPr lvl="1"/>
            <a:r>
              <a:rPr lang="en-US" sz="3200" dirty="0" smtClean="0"/>
              <a:t>Social Work, Nursing,               Healthcare Administration,             Health Education,                       Hospice, Chaplain</a:t>
            </a:r>
          </a:p>
          <a:p>
            <a:r>
              <a:rPr lang="en-US" sz="3600" dirty="0" smtClean="0"/>
              <a:t>Formal training in care management techniques and motivational interviewing</a:t>
            </a:r>
          </a:p>
        </p:txBody>
      </p:sp>
      <p:pic>
        <p:nvPicPr>
          <p:cNvPr id="12" name="Picture 11" descr="colab_hands"/>
          <p:cNvPicPr>
            <a:picLocks noChangeAspect="1"/>
          </p:cNvPicPr>
          <p:nvPr/>
        </p:nvPicPr>
        <p:blipFill>
          <a:blip r:embed="rId3" cstate="print"/>
          <a:stretch>
            <a:fillRect/>
          </a:stretch>
        </p:blipFill>
        <p:spPr>
          <a:xfrm>
            <a:off x="6248400" y="2209800"/>
            <a:ext cx="2601952" cy="1828800"/>
          </a:xfrm>
          <a:prstGeom prst="rect">
            <a:avLst/>
          </a:prstGeom>
        </p:spPr>
      </p:pic>
    </p:spTree>
    <p:extLst>
      <p:ext uri="{BB962C8B-B14F-4D97-AF65-F5344CB8AC3E}">
        <p14:creationId xmlns:p14="http://schemas.microsoft.com/office/powerpoint/2010/main" val="136855385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Redesigned Primary Care at the University of Utah 3 as presented March 31 2011</Template>
  <TotalTime>3862</TotalTime>
  <Words>721</Words>
  <Application>Microsoft Macintosh PowerPoint</Application>
  <PresentationFormat>On-screen Show (4:3)</PresentationFormat>
  <Paragraphs>146</Paragraphs>
  <Slides>21</Slides>
  <Notes>11</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Folio</vt:lpstr>
      <vt:lpstr>Office Theme</vt:lpstr>
      <vt:lpstr>Care by Design™ at University of Utah:  Developing and Implementing Care Management, Engaging Patients, and Assessing Cost of Care</vt:lpstr>
      <vt:lpstr>PowerPoint Presentation</vt:lpstr>
      <vt:lpstr>Implementation and Research Team</vt:lpstr>
      <vt:lpstr>11 Community Clinics</vt:lpstr>
      <vt:lpstr>PowerPoint Presentation</vt:lpstr>
      <vt:lpstr>Care by DesignTM – Early days</vt:lpstr>
      <vt:lpstr>Care by DesignTM  - Moving Forward…</vt:lpstr>
      <vt:lpstr>PowerPoint Presentation</vt:lpstr>
      <vt:lpstr>Care Managers</vt:lpstr>
      <vt:lpstr>Selection of Patients for Care Management</vt:lpstr>
      <vt:lpstr>Care Management Program</vt:lpstr>
      <vt:lpstr>Patients Participating in Care Management</vt:lpstr>
      <vt:lpstr>Transitions Management</vt:lpstr>
      <vt:lpstr>Key Transitions Questions</vt:lpstr>
      <vt:lpstr>Patients Participating in Transitions Management</vt:lpstr>
      <vt:lpstr>Care Management:  Notes From the Field</vt:lpstr>
      <vt:lpstr>Care Management:  Notes From the Field</vt:lpstr>
      <vt:lpstr>Care Management:  Notes From the Field</vt:lpstr>
      <vt:lpstr>Plan: Measures of Success</vt:lpstr>
      <vt:lpstr>Care Management: Plan to Assess Impact on Utilization and Cost</vt:lpstr>
      <vt:lpstr>Delivery Systems Research: Challenges </vt:lpstr>
    </vt:vector>
  </TitlesOfParts>
  <Company>U of U Hospitals and Clinics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u0186590</dc:creator>
  <cp:lastModifiedBy>Vanessa Graham</cp:lastModifiedBy>
  <cp:revision>220</cp:revision>
  <dcterms:created xsi:type="dcterms:W3CDTF">2007-06-07T20:33:21Z</dcterms:created>
  <dcterms:modified xsi:type="dcterms:W3CDTF">2011-10-20T18:15:53Z</dcterms:modified>
</cp:coreProperties>
</file>