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648" r:id="rId4"/>
  </p:sldMasterIdLst>
  <p:notesMasterIdLst>
    <p:notesMasterId r:id="rId50"/>
  </p:notesMasterIdLst>
  <p:handoutMasterIdLst>
    <p:handoutMasterId r:id="rId51"/>
  </p:handoutMasterIdLst>
  <p:sldIdLst>
    <p:sldId id="261" r:id="rId5"/>
    <p:sldId id="359" r:id="rId6"/>
    <p:sldId id="524" r:id="rId7"/>
    <p:sldId id="352" r:id="rId8"/>
    <p:sldId id="354" r:id="rId9"/>
    <p:sldId id="463" r:id="rId10"/>
    <p:sldId id="481" r:id="rId11"/>
    <p:sldId id="363" r:id="rId12"/>
    <p:sldId id="302" r:id="rId13"/>
    <p:sldId id="523" r:id="rId14"/>
    <p:sldId id="303" r:id="rId15"/>
    <p:sldId id="304" r:id="rId16"/>
    <p:sldId id="327" r:id="rId17"/>
    <p:sldId id="328" r:id="rId18"/>
    <p:sldId id="326" r:id="rId19"/>
    <p:sldId id="422" r:id="rId20"/>
    <p:sldId id="421" r:id="rId21"/>
    <p:sldId id="423" r:id="rId22"/>
    <p:sldId id="424" r:id="rId23"/>
    <p:sldId id="298" r:id="rId24"/>
    <p:sldId id="290" r:id="rId25"/>
    <p:sldId id="305" r:id="rId26"/>
    <p:sldId id="306" r:id="rId27"/>
    <p:sldId id="314" r:id="rId28"/>
    <p:sldId id="315" r:id="rId29"/>
    <p:sldId id="316" r:id="rId30"/>
    <p:sldId id="317" r:id="rId31"/>
    <p:sldId id="323" r:id="rId32"/>
    <p:sldId id="324" r:id="rId33"/>
    <p:sldId id="453" r:id="rId34"/>
    <p:sldId id="527" r:id="rId35"/>
    <p:sldId id="341" r:id="rId36"/>
    <p:sldId id="528" r:id="rId37"/>
    <p:sldId id="529" r:id="rId38"/>
    <p:sldId id="530" r:id="rId39"/>
    <p:sldId id="531" r:id="rId40"/>
    <p:sldId id="532" r:id="rId41"/>
    <p:sldId id="533" r:id="rId42"/>
    <p:sldId id="534" r:id="rId43"/>
    <p:sldId id="332" r:id="rId44"/>
    <p:sldId id="333" r:id="rId45"/>
    <p:sldId id="335" r:id="rId46"/>
    <p:sldId id="334" r:id="rId47"/>
    <p:sldId id="364" r:id="rId48"/>
    <p:sldId id="365"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dcampion" initials="DMC" lastIdx="18" clrIdx="0"/>
  <p:cmAuthor id="1" name="whossfeld" initials="w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80" autoAdjust="0"/>
    <p:restoredTop sz="86410" autoAdjust="0"/>
  </p:normalViewPr>
  <p:slideViewPr>
    <p:cSldViewPr>
      <p:cViewPr varScale="1">
        <p:scale>
          <a:sx n="127" d="100"/>
          <a:sy n="127" d="100"/>
        </p:scale>
        <p:origin x="-216" y="-112"/>
      </p:cViewPr>
      <p:guideLst>
        <p:guide orient="horz" pos="2160"/>
        <p:guide pos="2880"/>
      </p:guideLst>
    </p:cSldViewPr>
  </p:slideViewPr>
  <p:outlineViewPr>
    <p:cViewPr>
      <p:scale>
        <a:sx n="33" d="100"/>
        <a:sy n="33" d="100"/>
      </p:scale>
      <p:origin x="0" y="2788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notesMaster" Target="notesMasters/notesMaster1.xml"/><Relationship Id="rId51" Type="http://schemas.openxmlformats.org/officeDocument/2006/relationships/handoutMaster" Target="handoutMasters/handoutMaster1.xml"/><Relationship Id="rId52" Type="http://schemas.openxmlformats.org/officeDocument/2006/relationships/printerSettings" Target="printerSettings/printerSettings1.bin"/><Relationship Id="rId53" Type="http://schemas.openxmlformats.org/officeDocument/2006/relationships/commentAuthors" Target="commentAuthors.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E06D793-805E-4C1C-B011-32F0803C3CC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en-US"/>
        </a:p>
      </dgm:t>
    </dgm:pt>
    <dgm:pt modelId="{3A0B035B-0718-4F97-8978-F41B3C19942D}" type="pres">
      <dgm:prSet presAssocID="{FE06D793-805E-4C1C-B011-32F0803C3CCE}" presName="Name0" presStyleCnt="0">
        <dgm:presLayoutVars>
          <dgm:dir/>
          <dgm:resizeHandles val="exact"/>
        </dgm:presLayoutVars>
      </dgm:prSet>
      <dgm:spPr/>
      <dgm:t>
        <a:bodyPr/>
        <a:lstStyle/>
        <a:p>
          <a:endParaRPr lang="en-US"/>
        </a:p>
      </dgm:t>
    </dgm:pt>
  </dgm:ptLst>
  <dgm:cxnLst>
    <dgm:cxn modelId="{FA85228C-F896-4B5C-9122-950E7F5844D8}" type="presOf" srcId="{FE06D793-805E-4C1C-B011-32F0803C3CCE}" destId="{3A0B035B-0718-4F97-8978-F41B3C19942D}" srcOrd="0"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80CE90-E27C-4E4B-8623-C0FD1A79162A}" type="doc">
      <dgm:prSet loTypeId="urn:microsoft.com/office/officeart/2005/8/layout/hProcess9" loCatId="process" qsTypeId="urn:microsoft.com/office/officeart/2005/8/quickstyle/simple1" qsCatId="simple" csTypeId="urn:microsoft.com/office/officeart/2005/8/colors/accent1_2" csCatId="accent1" phldr="1"/>
      <dgm:spPr/>
    </dgm:pt>
    <dgm:pt modelId="{60902089-F30E-46E0-80F0-04B61BD84CC7}">
      <dgm:prSet phldrT="[Text]"/>
      <dgm:spPr>
        <a:solidFill>
          <a:srgbClr val="0070C0"/>
        </a:solidFill>
      </dgm:spPr>
      <dgm:t>
        <a:bodyPr/>
        <a:lstStyle/>
        <a:p>
          <a:r>
            <a:rPr lang="en-US" dirty="0" smtClean="0"/>
            <a:t>Requirements</a:t>
          </a:r>
        </a:p>
      </dgm:t>
    </dgm:pt>
    <dgm:pt modelId="{63D9A5CA-CD7D-4DD5-9104-0C0FDD7FA541}" type="parTrans" cxnId="{7A56CE0F-1807-4671-BA35-6501EC6A7D64}">
      <dgm:prSet/>
      <dgm:spPr/>
      <dgm:t>
        <a:bodyPr/>
        <a:lstStyle/>
        <a:p>
          <a:endParaRPr lang="en-US"/>
        </a:p>
      </dgm:t>
    </dgm:pt>
    <dgm:pt modelId="{356D79D0-E402-461C-B929-EDDCDEDB465D}" type="sibTrans" cxnId="{7A56CE0F-1807-4671-BA35-6501EC6A7D64}">
      <dgm:prSet/>
      <dgm:spPr/>
      <dgm:t>
        <a:bodyPr/>
        <a:lstStyle/>
        <a:p>
          <a:endParaRPr lang="en-US"/>
        </a:p>
      </dgm:t>
    </dgm:pt>
    <dgm:pt modelId="{286CCBAD-2E8B-412D-822B-85DF4883D6F2}">
      <dgm:prSet phldrT="[Text]"/>
      <dgm:spPr>
        <a:solidFill>
          <a:srgbClr val="0070C0"/>
        </a:solidFill>
      </dgm:spPr>
      <dgm:t>
        <a:bodyPr/>
        <a:lstStyle/>
        <a:p>
          <a:r>
            <a:rPr lang="en-US" dirty="0" smtClean="0"/>
            <a:t>Design</a:t>
          </a:r>
          <a:endParaRPr lang="en-US" dirty="0"/>
        </a:p>
      </dgm:t>
    </dgm:pt>
    <dgm:pt modelId="{BDB8E631-7F4E-4CE0-8B29-8A8B67DC65A5}" type="parTrans" cxnId="{6D9FF912-BC0E-44B3-A644-DDF1436D0BCA}">
      <dgm:prSet/>
      <dgm:spPr/>
      <dgm:t>
        <a:bodyPr/>
        <a:lstStyle/>
        <a:p>
          <a:endParaRPr lang="en-US"/>
        </a:p>
      </dgm:t>
    </dgm:pt>
    <dgm:pt modelId="{39E0A313-7721-46EB-AE5B-5EE35B5EBD82}" type="sibTrans" cxnId="{6D9FF912-BC0E-44B3-A644-DDF1436D0BCA}">
      <dgm:prSet/>
      <dgm:spPr/>
      <dgm:t>
        <a:bodyPr/>
        <a:lstStyle/>
        <a:p>
          <a:endParaRPr lang="en-US"/>
        </a:p>
      </dgm:t>
    </dgm:pt>
    <dgm:pt modelId="{CF1A1998-234C-48BE-9E3B-F86572E15B26}">
      <dgm:prSet phldrT="[Text]"/>
      <dgm:spPr>
        <a:solidFill>
          <a:srgbClr val="0070C0"/>
        </a:solidFill>
      </dgm:spPr>
      <dgm:t>
        <a:bodyPr/>
        <a:lstStyle/>
        <a:p>
          <a:r>
            <a:rPr lang="en-US" dirty="0" smtClean="0"/>
            <a:t>Build</a:t>
          </a:r>
          <a:endParaRPr lang="en-US" dirty="0"/>
        </a:p>
      </dgm:t>
    </dgm:pt>
    <dgm:pt modelId="{64865155-7D9F-40CD-ADD9-D4663E52C759}" type="parTrans" cxnId="{213CC177-02AC-46A1-B58C-333C4F0CE348}">
      <dgm:prSet/>
      <dgm:spPr/>
      <dgm:t>
        <a:bodyPr/>
        <a:lstStyle/>
        <a:p>
          <a:endParaRPr lang="en-US"/>
        </a:p>
      </dgm:t>
    </dgm:pt>
    <dgm:pt modelId="{515C3B9E-93A3-4A25-8AD8-AC6A86B8779C}" type="sibTrans" cxnId="{213CC177-02AC-46A1-B58C-333C4F0CE348}">
      <dgm:prSet/>
      <dgm:spPr/>
      <dgm:t>
        <a:bodyPr/>
        <a:lstStyle/>
        <a:p>
          <a:endParaRPr lang="en-US"/>
        </a:p>
      </dgm:t>
    </dgm:pt>
    <dgm:pt modelId="{770E25B5-CDD5-49FF-BBD9-0B8BFC5D063C}" type="pres">
      <dgm:prSet presAssocID="{1B80CE90-E27C-4E4B-8623-C0FD1A79162A}" presName="CompostProcess" presStyleCnt="0">
        <dgm:presLayoutVars>
          <dgm:dir/>
          <dgm:resizeHandles val="exact"/>
        </dgm:presLayoutVars>
      </dgm:prSet>
      <dgm:spPr/>
    </dgm:pt>
    <dgm:pt modelId="{75751A56-A8F7-4F6C-9CEB-AEAB44D91482}" type="pres">
      <dgm:prSet presAssocID="{1B80CE90-E27C-4E4B-8623-C0FD1A79162A}" presName="arrow" presStyleLbl="bgShp" presStyleIdx="0" presStyleCnt="1" custLinFactNeighborX="-7353" custLinFactNeighborY="-16875"/>
      <dgm:spPr/>
    </dgm:pt>
    <dgm:pt modelId="{77471791-5D35-47C2-9901-8C68C8279AAD}" type="pres">
      <dgm:prSet presAssocID="{1B80CE90-E27C-4E4B-8623-C0FD1A79162A}" presName="linearProcess" presStyleCnt="0"/>
      <dgm:spPr/>
    </dgm:pt>
    <dgm:pt modelId="{50616C75-9766-4A40-8B48-3B3E26225982}" type="pres">
      <dgm:prSet presAssocID="{60902089-F30E-46E0-80F0-04B61BD84CC7}" presName="textNode" presStyleLbl="node1" presStyleIdx="0" presStyleCnt="3">
        <dgm:presLayoutVars>
          <dgm:bulletEnabled val="1"/>
        </dgm:presLayoutVars>
      </dgm:prSet>
      <dgm:spPr/>
      <dgm:t>
        <a:bodyPr/>
        <a:lstStyle/>
        <a:p>
          <a:endParaRPr lang="en-US"/>
        </a:p>
      </dgm:t>
    </dgm:pt>
    <dgm:pt modelId="{6CC44C66-D3F5-4FBA-9959-D73BD3F8CFC2}" type="pres">
      <dgm:prSet presAssocID="{356D79D0-E402-461C-B929-EDDCDEDB465D}" presName="sibTrans" presStyleCnt="0"/>
      <dgm:spPr/>
    </dgm:pt>
    <dgm:pt modelId="{677F3E1F-87AF-4210-8643-647A5CCC743E}" type="pres">
      <dgm:prSet presAssocID="{286CCBAD-2E8B-412D-822B-85DF4883D6F2}" presName="textNode" presStyleLbl="node1" presStyleIdx="1" presStyleCnt="3">
        <dgm:presLayoutVars>
          <dgm:bulletEnabled val="1"/>
        </dgm:presLayoutVars>
      </dgm:prSet>
      <dgm:spPr/>
      <dgm:t>
        <a:bodyPr/>
        <a:lstStyle/>
        <a:p>
          <a:endParaRPr lang="en-US"/>
        </a:p>
      </dgm:t>
    </dgm:pt>
    <dgm:pt modelId="{0AE470BA-2CAC-4C1D-A8BB-A8D64CD68539}" type="pres">
      <dgm:prSet presAssocID="{39E0A313-7721-46EB-AE5B-5EE35B5EBD82}" presName="sibTrans" presStyleCnt="0"/>
      <dgm:spPr/>
    </dgm:pt>
    <dgm:pt modelId="{874B0671-C27D-4E68-90CD-27FB76F64314}" type="pres">
      <dgm:prSet presAssocID="{CF1A1998-234C-48BE-9E3B-F86572E15B26}" presName="textNode" presStyleLbl="node1" presStyleIdx="2" presStyleCnt="3">
        <dgm:presLayoutVars>
          <dgm:bulletEnabled val="1"/>
        </dgm:presLayoutVars>
      </dgm:prSet>
      <dgm:spPr/>
      <dgm:t>
        <a:bodyPr/>
        <a:lstStyle/>
        <a:p>
          <a:endParaRPr lang="en-US"/>
        </a:p>
      </dgm:t>
    </dgm:pt>
  </dgm:ptLst>
  <dgm:cxnLst>
    <dgm:cxn modelId="{4E297186-3E85-4137-BA86-8D1F95E8493F}" type="presOf" srcId="{CF1A1998-234C-48BE-9E3B-F86572E15B26}" destId="{874B0671-C27D-4E68-90CD-27FB76F64314}" srcOrd="0" destOrd="0" presId="urn:microsoft.com/office/officeart/2005/8/layout/hProcess9"/>
    <dgm:cxn modelId="{7A56CE0F-1807-4671-BA35-6501EC6A7D64}" srcId="{1B80CE90-E27C-4E4B-8623-C0FD1A79162A}" destId="{60902089-F30E-46E0-80F0-04B61BD84CC7}" srcOrd="0" destOrd="0" parTransId="{63D9A5CA-CD7D-4DD5-9104-0C0FDD7FA541}" sibTransId="{356D79D0-E402-461C-B929-EDDCDEDB465D}"/>
    <dgm:cxn modelId="{213CC177-02AC-46A1-B58C-333C4F0CE348}" srcId="{1B80CE90-E27C-4E4B-8623-C0FD1A79162A}" destId="{CF1A1998-234C-48BE-9E3B-F86572E15B26}" srcOrd="2" destOrd="0" parTransId="{64865155-7D9F-40CD-ADD9-D4663E52C759}" sibTransId="{515C3B9E-93A3-4A25-8AD8-AC6A86B8779C}"/>
    <dgm:cxn modelId="{36ADFF46-464F-433B-A116-E2916300C28D}" type="presOf" srcId="{286CCBAD-2E8B-412D-822B-85DF4883D6F2}" destId="{677F3E1F-87AF-4210-8643-647A5CCC743E}" srcOrd="0" destOrd="0" presId="urn:microsoft.com/office/officeart/2005/8/layout/hProcess9"/>
    <dgm:cxn modelId="{15529685-012D-4056-B84D-BE7DD749E38F}" type="presOf" srcId="{60902089-F30E-46E0-80F0-04B61BD84CC7}" destId="{50616C75-9766-4A40-8B48-3B3E26225982}" srcOrd="0" destOrd="0" presId="urn:microsoft.com/office/officeart/2005/8/layout/hProcess9"/>
    <dgm:cxn modelId="{6D9FF912-BC0E-44B3-A644-DDF1436D0BCA}" srcId="{1B80CE90-E27C-4E4B-8623-C0FD1A79162A}" destId="{286CCBAD-2E8B-412D-822B-85DF4883D6F2}" srcOrd="1" destOrd="0" parTransId="{BDB8E631-7F4E-4CE0-8B29-8A8B67DC65A5}" sibTransId="{39E0A313-7721-46EB-AE5B-5EE35B5EBD82}"/>
    <dgm:cxn modelId="{BE959490-0BA1-4E60-BBBA-21812404D681}" type="presOf" srcId="{1B80CE90-E27C-4E4B-8623-C0FD1A79162A}" destId="{770E25B5-CDD5-49FF-BBD9-0B8BFC5D063C}" srcOrd="0" destOrd="0" presId="urn:microsoft.com/office/officeart/2005/8/layout/hProcess9"/>
    <dgm:cxn modelId="{96742DB5-57D6-4537-9F5F-2977960402CC}" type="presParOf" srcId="{770E25B5-CDD5-49FF-BBD9-0B8BFC5D063C}" destId="{75751A56-A8F7-4F6C-9CEB-AEAB44D91482}" srcOrd="0" destOrd="0" presId="urn:microsoft.com/office/officeart/2005/8/layout/hProcess9"/>
    <dgm:cxn modelId="{962A6BE2-17D7-4724-8ED4-3E88BC8F1B60}" type="presParOf" srcId="{770E25B5-CDD5-49FF-BBD9-0B8BFC5D063C}" destId="{77471791-5D35-47C2-9901-8C68C8279AAD}" srcOrd="1" destOrd="0" presId="urn:microsoft.com/office/officeart/2005/8/layout/hProcess9"/>
    <dgm:cxn modelId="{82D7DF57-7941-46BF-9012-E620B8C3B47F}" type="presParOf" srcId="{77471791-5D35-47C2-9901-8C68C8279AAD}" destId="{50616C75-9766-4A40-8B48-3B3E26225982}" srcOrd="0" destOrd="0" presId="urn:microsoft.com/office/officeart/2005/8/layout/hProcess9"/>
    <dgm:cxn modelId="{E88AEF19-CCF3-48B6-AC2F-7F58575301D1}" type="presParOf" srcId="{77471791-5D35-47C2-9901-8C68C8279AAD}" destId="{6CC44C66-D3F5-4FBA-9959-D73BD3F8CFC2}" srcOrd="1" destOrd="0" presId="urn:microsoft.com/office/officeart/2005/8/layout/hProcess9"/>
    <dgm:cxn modelId="{62A38878-4120-4605-A0BE-31421D12D812}" type="presParOf" srcId="{77471791-5D35-47C2-9901-8C68C8279AAD}" destId="{677F3E1F-87AF-4210-8643-647A5CCC743E}" srcOrd="2" destOrd="0" presId="urn:microsoft.com/office/officeart/2005/8/layout/hProcess9"/>
    <dgm:cxn modelId="{780E21E1-9B7D-41A5-B3F8-7A1BA76785BF}" type="presParOf" srcId="{77471791-5D35-47C2-9901-8C68C8279AAD}" destId="{0AE470BA-2CAC-4C1D-A8BB-A8D64CD68539}" srcOrd="3" destOrd="0" presId="urn:microsoft.com/office/officeart/2005/8/layout/hProcess9"/>
    <dgm:cxn modelId="{CDCD8C24-7276-4263-9012-86C54A747B9D}" type="presParOf" srcId="{77471791-5D35-47C2-9901-8C68C8279AAD}" destId="{874B0671-C27D-4E68-90CD-27FB76F64314}" srcOrd="4" destOrd="0" presId="urn:microsoft.com/office/officeart/2005/8/layout/hProcess9"/>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11D176-6BB2-4F74-8237-FA072B830E6F}" type="doc">
      <dgm:prSet loTypeId="urn:microsoft.com/office/officeart/2005/8/layout/cycle7" loCatId="cycle" qsTypeId="urn:microsoft.com/office/officeart/2005/8/quickstyle/3d3" qsCatId="3D" csTypeId="urn:microsoft.com/office/officeart/2005/8/colors/accent1_2" csCatId="accent1" phldr="1"/>
      <dgm:spPr/>
    </dgm:pt>
    <dgm:pt modelId="{77A26959-F55C-4AA1-A000-B2DD6D7BC0B9}">
      <dgm:prSet phldrT="[Text]"/>
      <dgm:spPr/>
      <dgm:t>
        <a:bodyPr/>
        <a:lstStyle/>
        <a:p>
          <a:r>
            <a:rPr lang="en-US" dirty="0" smtClean="0"/>
            <a:t>Search</a:t>
          </a:r>
          <a:endParaRPr lang="en-US" dirty="0"/>
        </a:p>
      </dgm:t>
    </dgm:pt>
    <dgm:pt modelId="{CE4511AD-5637-429C-AACF-060CB57FC77B}" type="parTrans" cxnId="{44679F36-961A-4FC3-B693-AD5946352BA2}">
      <dgm:prSet/>
      <dgm:spPr/>
      <dgm:t>
        <a:bodyPr/>
        <a:lstStyle/>
        <a:p>
          <a:endParaRPr lang="en-US"/>
        </a:p>
      </dgm:t>
    </dgm:pt>
    <dgm:pt modelId="{5EE69D9D-4047-4B58-B6C6-051BB628A201}" type="sibTrans" cxnId="{44679F36-961A-4FC3-B693-AD5946352BA2}">
      <dgm:prSet/>
      <dgm:spPr/>
      <dgm:t>
        <a:bodyPr/>
        <a:lstStyle/>
        <a:p>
          <a:endParaRPr lang="en-US" dirty="0"/>
        </a:p>
      </dgm:t>
    </dgm:pt>
    <dgm:pt modelId="{E7877353-06DA-418A-AD8A-3DFB4E188904}">
      <dgm:prSet phldrT="[Text]"/>
      <dgm:spPr/>
      <dgm:t>
        <a:bodyPr/>
        <a:lstStyle/>
        <a:p>
          <a:r>
            <a:rPr lang="en-US" dirty="0" smtClean="0"/>
            <a:t>Admin</a:t>
          </a:r>
          <a:endParaRPr lang="en-US" dirty="0"/>
        </a:p>
      </dgm:t>
    </dgm:pt>
    <dgm:pt modelId="{A4B19342-8833-4AC9-BA51-88A985250BD7}" type="parTrans" cxnId="{28124470-A889-4313-9AE7-F4F0E15D144C}">
      <dgm:prSet/>
      <dgm:spPr/>
      <dgm:t>
        <a:bodyPr/>
        <a:lstStyle/>
        <a:p>
          <a:endParaRPr lang="en-US"/>
        </a:p>
      </dgm:t>
    </dgm:pt>
    <dgm:pt modelId="{DC33D8A0-42CE-4124-974D-061842531748}" type="sibTrans" cxnId="{28124470-A889-4313-9AE7-F4F0E15D144C}">
      <dgm:prSet/>
      <dgm:spPr/>
      <dgm:t>
        <a:bodyPr/>
        <a:lstStyle/>
        <a:p>
          <a:endParaRPr lang="en-US" dirty="0"/>
        </a:p>
      </dgm:t>
    </dgm:pt>
    <dgm:pt modelId="{F4F6477C-1F00-423A-81AE-39199A3BA2D7}">
      <dgm:prSet phldrT="[Text]"/>
      <dgm:spPr/>
      <dgm:t>
        <a:bodyPr/>
        <a:lstStyle/>
        <a:p>
          <a:r>
            <a:rPr lang="en-US" dirty="0" smtClean="0"/>
            <a:t>Review</a:t>
          </a:r>
          <a:endParaRPr lang="en-US" dirty="0"/>
        </a:p>
      </dgm:t>
    </dgm:pt>
    <dgm:pt modelId="{E30F2129-4138-413B-BC10-F5D773CA11DA}" type="parTrans" cxnId="{E08012DF-6E0A-4588-B356-5B9F879953CA}">
      <dgm:prSet/>
      <dgm:spPr/>
      <dgm:t>
        <a:bodyPr/>
        <a:lstStyle/>
        <a:p>
          <a:endParaRPr lang="en-US"/>
        </a:p>
      </dgm:t>
    </dgm:pt>
    <dgm:pt modelId="{05227B2D-AEC9-4527-8406-7E13DD1EB60E}" type="sibTrans" cxnId="{E08012DF-6E0A-4588-B356-5B9F879953CA}">
      <dgm:prSet/>
      <dgm:spPr/>
      <dgm:t>
        <a:bodyPr/>
        <a:lstStyle/>
        <a:p>
          <a:endParaRPr lang="en-US" dirty="0"/>
        </a:p>
      </dgm:t>
    </dgm:pt>
    <dgm:pt modelId="{7898F14B-59F1-460B-9390-ABE78C79C950}">
      <dgm:prSet phldrT="[Text]"/>
      <dgm:spPr/>
      <dgm:t>
        <a:bodyPr/>
        <a:lstStyle/>
        <a:p>
          <a:r>
            <a:rPr lang="en-US" dirty="0" smtClean="0"/>
            <a:t>Registration</a:t>
          </a:r>
          <a:endParaRPr lang="en-US" dirty="0"/>
        </a:p>
      </dgm:t>
    </dgm:pt>
    <dgm:pt modelId="{81A47C1F-B916-4819-A3B0-9C31FA88C05B}" type="parTrans" cxnId="{D42DEF60-4DFB-48E1-A8BF-4E2FBA46A8FD}">
      <dgm:prSet/>
      <dgm:spPr/>
      <dgm:t>
        <a:bodyPr/>
        <a:lstStyle/>
        <a:p>
          <a:endParaRPr lang="en-US"/>
        </a:p>
      </dgm:t>
    </dgm:pt>
    <dgm:pt modelId="{FC17C8F9-71F7-4F5B-B1EC-85514D9356BE}" type="sibTrans" cxnId="{D42DEF60-4DFB-48E1-A8BF-4E2FBA46A8FD}">
      <dgm:prSet/>
      <dgm:spPr/>
      <dgm:t>
        <a:bodyPr/>
        <a:lstStyle/>
        <a:p>
          <a:endParaRPr lang="en-US" dirty="0"/>
        </a:p>
      </dgm:t>
    </dgm:pt>
    <dgm:pt modelId="{3A3DFA58-ED6F-4061-94AB-806B72D52785}" type="pres">
      <dgm:prSet presAssocID="{2011D176-6BB2-4F74-8237-FA072B830E6F}" presName="Name0" presStyleCnt="0">
        <dgm:presLayoutVars>
          <dgm:dir/>
          <dgm:resizeHandles val="exact"/>
        </dgm:presLayoutVars>
      </dgm:prSet>
      <dgm:spPr/>
    </dgm:pt>
    <dgm:pt modelId="{688BB19E-0062-45B7-8E82-C5CB061CB565}" type="pres">
      <dgm:prSet presAssocID="{77A26959-F55C-4AA1-A000-B2DD6D7BC0B9}" presName="node" presStyleLbl="node1" presStyleIdx="0" presStyleCnt="4">
        <dgm:presLayoutVars>
          <dgm:bulletEnabled val="1"/>
        </dgm:presLayoutVars>
      </dgm:prSet>
      <dgm:spPr/>
      <dgm:t>
        <a:bodyPr/>
        <a:lstStyle/>
        <a:p>
          <a:endParaRPr lang="en-US"/>
        </a:p>
      </dgm:t>
    </dgm:pt>
    <dgm:pt modelId="{72CEE2AB-6CF5-4F92-8B3B-CC61EBDDFF2C}" type="pres">
      <dgm:prSet presAssocID="{5EE69D9D-4047-4B58-B6C6-051BB628A201}" presName="sibTrans" presStyleLbl="sibTrans2D1" presStyleIdx="0" presStyleCnt="4"/>
      <dgm:spPr/>
      <dgm:t>
        <a:bodyPr/>
        <a:lstStyle/>
        <a:p>
          <a:endParaRPr lang="en-US"/>
        </a:p>
      </dgm:t>
    </dgm:pt>
    <dgm:pt modelId="{8EBFBF26-8577-4FF2-A073-A9A4720CB18D}" type="pres">
      <dgm:prSet presAssocID="{5EE69D9D-4047-4B58-B6C6-051BB628A201}" presName="connectorText" presStyleLbl="sibTrans2D1" presStyleIdx="0" presStyleCnt="4"/>
      <dgm:spPr/>
      <dgm:t>
        <a:bodyPr/>
        <a:lstStyle/>
        <a:p>
          <a:endParaRPr lang="en-US"/>
        </a:p>
      </dgm:t>
    </dgm:pt>
    <dgm:pt modelId="{956C54B9-88EB-424E-9D05-9CA3DA4A674C}" type="pres">
      <dgm:prSet presAssocID="{7898F14B-59F1-460B-9390-ABE78C79C950}" presName="node" presStyleLbl="node1" presStyleIdx="1" presStyleCnt="4">
        <dgm:presLayoutVars>
          <dgm:bulletEnabled val="1"/>
        </dgm:presLayoutVars>
      </dgm:prSet>
      <dgm:spPr/>
      <dgm:t>
        <a:bodyPr/>
        <a:lstStyle/>
        <a:p>
          <a:endParaRPr lang="en-US"/>
        </a:p>
      </dgm:t>
    </dgm:pt>
    <dgm:pt modelId="{0B51C4E2-EA62-4C9A-A427-86FF4E6BB596}" type="pres">
      <dgm:prSet presAssocID="{FC17C8F9-71F7-4F5B-B1EC-85514D9356BE}" presName="sibTrans" presStyleLbl="sibTrans2D1" presStyleIdx="1" presStyleCnt="4"/>
      <dgm:spPr/>
      <dgm:t>
        <a:bodyPr/>
        <a:lstStyle/>
        <a:p>
          <a:endParaRPr lang="en-US"/>
        </a:p>
      </dgm:t>
    </dgm:pt>
    <dgm:pt modelId="{611B0911-90C6-47CF-9200-7EAD7B125DC0}" type="pres">
      <dgm:prSet presAssocID="{FC17C8F9-71F7-4F5B-B1EC-85514D9356BE}" presName="connectorText" presStyleLbl="sibTrans2D1" presStyleIdx="1" presStyleCnt="4"/>
      <dgm:spPr/>
      <dgm:t>
        <a:bodyPr/>
        <a:lstStyle/>
        <a:p>
          <a:endParaRPr lang="en-US"/>
        </a:p>
      </dgm:t>
    </dgm:pt>
    <dgm:pt modelId="{D41B44DF-C0F5-40D8-8CAA-68930EF5B9ED}" type="pres">
      <dgm:prSet presAssocID="{E7877353-06DA-418A-AD8A-3DFB4E188904}" presName="node" presStyleLbl="node1" presStyleIdx="2" presStyleCnt="4">
        <dgm:presLayoutVars>
          <dgm:bulletEnabled val="1"/>
        </dgm:presLayoutVars>
      </dgm:prSet>
      <dgm:spPr/>
      <dgm:t>
        <a:bodyPr/>
        <a:lstStyle/>
        <a:p>
          <a:endParaRPr lang="en-US"/>
        </a:p>
      </dgm:t>
    </dgm:pt>
    <dgm:pt modelId="{973F8E1B-F76C-4A4B-87F7-011D42F6531D}" type="pres">
      <dgm:prSet presAssocID="{DC33D8A0-42CE-4124-974D-061842531748}" presName="sibTrans" presStyleLbl="sibTrans2D1" presStyleIdx="2" presStyleCnt="4"/>
      <dgm:spPr/>
      <dgm:t>
        <a:bodyPr/>
        <a:lstStyle/>
        <a:p>
          <a:endParaRPr lang="en-US"/>
        </a:p>
      </dgm:t>
    </dgm:pt>
    <dgm:pt modelId="{7F912ADD-1F48-443D-B260-B3CA1E27C721}" type="pres">
      <dgm:prSet presAssocID="{DC33D8A0-42CE-4124-974D-061842531748}" presName="connectorText" presStyleLbl="sibTrans2D1" presStyleIdx="2" presStyleCnt="4"/>
      <dgm:spPr/>
      <dgm:t>
        <a:bodyPr/>
        <a:lstStyle/>
        <a:p>
          <a:endParaRPr lang="en-US"/>
        </a:p>
      </dgm:t>
    </dgm:pt>
    <dgm:pt modelId="{200FF982-A739-4CD3-8484-175D07C427CA}" type="pres">
      <dgm:prSet presAssocID="{F4F6477C-1F00-423A-81AE-39199A3BA2D7}" presName="node" presStyleLbl="node1" presStyleIdx="3" presStyleCnt="4">
        <dgm:presLayoutVars>
          <dgm:bulletEnabled val="1"/>
        </dgm:presLayoutVars>
      </dgm:prSet>
      <dgm:spPr/>
      <dgm:t>
        <a:bodyPr/>
        <a:lstStyle/>
        <a:p>
          <a:endParaRPr lang="en-US"/>
        </a:p>
      </dgm:t>
    </dgm:pt>
    <dgm:pt modelId="{123EA15F-93C4-4ECE-BAF4-0719E2109165}" type="pres">
      <dgm:prSet presAssocID="{05227B2D-AEC9-4527-8406-7E13DD1EB60E}" presName="sibTrans" presStyleLbl="sibTrans2D1" presStyleIdx="3" presStyleCnt="4"/>
      <dgm:spPr/>
      <dgm:t>
        <a:bodyPr/>
        <a:lstStyle/>
        <a:p>
          <a:endParaRPr lang="en-US"/>
        </a:p>
      </dgm:t>
    </dgm:pt>
    <dgm:pt modelId="{D4CE7D40-DC9A-493D-AA55-257D7E75AAF6}" type="pres">
      <dgm:prSet presAssocID="{05227B2D-AEC9-4527-8406-7E13DD1EB60E}" presName="connectorText" presStyleLbl="sibTrans2D1" presStyleIdx="3" presStyleCnt="4"/>
      <dgm:spPr/>
      <dgm:t>
        <a:bodyPr/>
        <a:lstStyle/>
        <a:p>
          <a:endParaRPr lang="en-US"/>
        </a:p>
      </dgm:t>
    </dgm:pt>
  </dgm:ptLst>
  <dgm:cxnLst>
    <dgm:cxn modelId="{D42DEF60-4DFB-48E1-A8BF-4E2FBA46A8FD}" srcId="{2011D176-6BB2-4F74-8237-FA072B830E6F}" destId="{7898F14B-59F1-460B-9390-ABE78C79C950}" srcOrd="1" destOrd="0" parTransId="{81A47C1F-B916-4819-A3B0-9C31FA88C05B}" sibTransId="{FC17C8F9-71F7-4F5B-B1EC-85514D9356BE}"/>
    <dgm:cxn modelId="{44679F36-961A-4FC3-B693-AD5946352BA2}" srcId="{2011D176-6BB2-4F74-8237-FA072B830E6F}" destId="{77A26959-F55C-4AA1-A000-B2DD6D7BC0B9}" srcOrd="0" destOrd="0" parTransId="{CE4511AD-5637-429C-AACF-060CB57FC77B}" sibTransId="{5EE69D9D-4047-4B58-B6C6-051BB628A201}"/>
    <dgm:cxn modelId="{FDB84F11-FDC4-4966-9B6A-C8F82FB635DB}" type="presOf" srcId="{5EE69D9D-4047-4B58-B6C6-051BB628A201}" destId="{72CEE2AB-6CF5-4F92-8B3B-CC61EBDDFF2C}" srcOrd="0" destOrd="0" presId="urn:microsoft.com/office/officeart/2005/8/layout/cycle7"/>
    <dgm:cxn modelId="{818802D5-77DB-4B8F-BA1B-99DD30F4B24B}" type="presOf" srcId="{05227B2D-AEC9-4527-8406-7E13DD1EB60E}" destId="{D4CE7D40-DC9A-493D-AA55-257D7E75AAF6}" srcOrd="1" destOrd="0" presId="urn:microsoft.com/office/officeart/2005/8/layout/cycle7"/>
    <dgm:cxn modelId="{49C1608F-3492-4F31-A142-8E4689C90E98}" type="presOf" srcId="{7898F14B-59F1-460B-9390-ABE78C79C950}" destId="{956C54B9-88EB-424E-9D05-9CA3DA4A674C}" srcOrd="0" destOrd="0" presId="urn:microsoft.com/office/officeart/2005/8/layout/cycle7"/>
    <dgm:cxn modelId="{F43B463E-261D-4542-B7F0-D87691E6C163}" type="presOf" srcId="{F4F6477C-1F00-423A-81AE-39199A3BA2D7}" destId="{200FF982-A739-4CD3-8484-175D07C427CA}" srcOrd="0" destOrd="0" presId="urn:microsoft.com/office/officeart/2005/8/layout/cycle7"/>
    <dgm:cxn modelId="{37C5B93D-C668-429C-B437-A225FC5065BE}" type="presOf" srcId="{DC33D8A0-42CE-4124-974D-061842531748}" destId="{973F8E1B-F76C-4A4B-87F7-011D42F6531D}" srcOrd="0" destOrd="0" presId="urn:microsoft.com/office/officeart/2005/8/layout/cycle7"/>
    <dgm:cxn modelId="{97E6B90A-1DA1-4818-9026-B0317FE5DD49}" type="presOf" srcId="{2011D176-6BB2-4F74-8237-FA072B830E6F}" destId="{3A3DFA58-ED6F-4061-94AB-806B72D52785}" srcOrd="0" destOrd="0" presId="urn:microsoft.com/office/officeart/2005/8/layout/cycle7"/>
    <dgm:cxn modelId="{8CE4A341-9D48-46DF-BFDF-BAE9E5BFEAF2}" type="presOf" srcId="{DC33D8A0-42CE-4124-974D-061842531748}" destId="{7F912ADD-1F48-443D-B260-B3CA1E27C721}" srcOrd="1" destOrd="0" presId="urn:microsoft.com/office/officeart/2005/8/layout/cycle7"/>
    <dgm:cxn modelId="{DAFAED38-870E-4102-8F8C-519D7FE6598D}" type="presOf" srcId="{FC17C8F9-71F7-4F5B-B1EC-85514D9356BE}" destId="{0B51C4E2-EA62-4C9A-A427-86FF4E6BB596}" srcOrd="0" destOrd="0" presId="urn:microsoft.com/office/officeart/2005/8/layout/cycle7"/>
    <dgm:cxn modelId="{8B97E580-92F5-4314-9BFD-EBB9D192C9E5}" type="presOf" srcId="{77A26959-F55C-4AA1-A000-B2DD6D7BC0B9}" destId="{688BB19E-0062-45B7-8E82-C5CB061CB565}" srcOrd="0" destOrd="0" presId="urn:microsoft.com/office/officeart/2005/8/layout/cycle7"/>
    <dgm:cxn modelId="{45B004E2-FF3D-46FF-87C6-8E6F3DAF7F19}" type="presOf" srcId="{05227B2D-AEC9-4527-8406-7E13DD1EB60E}" destId="{123EA15F-93C4-4ECE-BAF4-0719E2109165}" srcOrd="0" destOrd="0" presId="urn:microsoft.com/office/officeart/2005/8/layout/cycle7"/>
    <dgm:cxn modelId="{4E278725-A8F2-42A2-942E-2C32AAEF7A33}" type="presOf" srcId="{5EE69D9D-4047-4B58-B6C6-051BB628A201}" destId="{8EBFBF26-8577-4FF2-A073-A9A4720CB18D}" srcOrd="1" destOrd="0" presId="urn:microsoft.com/office/officeart/2005/8/layout/cycle7"/>
    <dgm:cxn modelId="{C4EC70CB-C75F-415F-A228-121507A981BC}" type="presOf" srcId="{FC17C8F9-71F7-4F5B-B1EC-85514D9356BE}" destId="{611B0911-90C6-47CF-9200-7EAD7B125DC0}" srcOrd="1" destOrd="0" presId="urn:microsoft.com/office/officeart/2005/8/layout/cycle7"/>
    <dgm:cxn modelId="{1F2A5A71-4CF1-4173-925B-B0B51C77CE51}" type="presOf" srcId="{E7877353-06DA-418A-AD8A-3DFB4E188904}" destId="{D41B44DF-C0F5-40D8-8CAA-68930EF5B9ED}" srcOrd="0" destOrd="0" presId="urn:microsoft.com/office/officeart/2005/8/layout/cycle7"/>
    <dgm:cxn modelId="{E08012DF-6E0A-4588-B356-5B9F879953CA}" srcId="{2011D176-6BB2-4F74-8237-FA072B830E6F}" destId="{F4F6477C-1F00-423A-81AE-39199A3BA2D7}" srcOrd="3" destOrd="0" parTransId="{E30F2129-4138-413B-BC10-F5D773CA11DA}" sibTransId="{05227B2D-AEC9-4527-8406-7E13DD1EB60E}"/>
    <dgm:cxn modelId="{28124470-A889-4313-9AE7-F4F0E15D144C}" srcId="{2011D176-6BB2-4F74-8237-FA072B830E6F}" destId="{E7877353-06DA-418A-AD8A-3DFB4E188904}" srcOrd="2" destOrd="0" parTransId="{A4B19342-8833-4AC9-BA51-88A985250BD7}" sibTransId="{DC33D8A0-42CE-4124-974D-061842531748}"/>
    <dgm:cxn modelId="{3E6797E0-1113-49AE-8E16-BF83B9BC6D43}" type="presParOf" srcId="{3A3DFA58-ED6F-4061-94AB-806B72D52785}" destId="{688BB19E-0062-45B7-8E82-C5CB061CB565}" srcOrd="0" destOrd="0" presId="urn:microsoft.com/office/officeart/2005/8/layout/cycle7"/>
    <dgm:cxn modelId="{4AD48FA2-189A-4D14-AB4C-359D52DAA76A}" type="presParOf" srcId="{3A3DFA58-ED6F-4061-94AB-806B72D52785}" destId="{72CEE2AB-6CF5-4F92-8B3B-CC61EBDDFF2C}" srcOrd="1" destOrd="0" presId="urn:microsoft.com/office/officeart/2005/8/layout/cycle7"/>
    <dgm:cxn modelId="{B5719C2D-2F4C-47E6-8400-05566CC408F7}" type="presParOf" srcId="{72CEE2AB-6CF5-4F92-8B3B-CC61EBDDFF2C}" destId="{8EBFBF26-8577-4FF2-A073-A9A4720CB18D}" srcOrd="0" destOrd="0" presId="urn:microsoft.com/office/officeart/2005/8/layout/cycle7"/>
    <dgm:cxn modelId="{ABAF8C58-E62E-48BE-A8E1-1C5631BD03D5}" type="presParOf" srcId="{3A3DFA58-ED6F-4061-94AB-806B72D52785}" destId="{956C54B9-88EB-424E-9D05-9CA3DA4A674C}" srcOrd="2" destOrd="0" presId="urn:microsoft.com/office/officeart/2005/8/layout/cycle7"/>
    <dgm:cxn modelId="{9403BFD3-AD8D-47C8-B15C-6D681723F77B}" type="presParOf" srcId="{3A3DFA58-ED6F-4061-94AB-806B72D52785}" destId="{0B51C4E2-EA62-4C9A-A427-86FF4E6BB596}" srcOrd="3" destOrd="0" presId="urn:microsoft.com/office/officeart/2005/8/layout/cycle7"/>
    <dgm:cxn modelId="{8AD29BB2-CB5A-408A-B52C-84F2F8A64F82}" type="presParOf" srcId="{0B51C4E2-EA62-4C9A-A427-86FF4E6BB596}" destId="{611B0911-90C6-47CF-9200-7EAD7B125DC0}" srcOrd="0" destOrd="0" presId="urn:microsoft.com/office/officeart/2005/8/layout/cycle7"/>
    <dgm:cxn modelId="{2E925C57-BA0F-4223-9C6A-4F21F5A46A52}" type="presParOf" srcId="{3A3DFA58-ED6F-4061-94AB-806B72D52785}" destId="{D41B44DF-C0F5-40D8-8CAA-68930EF5B9ED}" srcOrd="4" destOrd="0" presId="urn:microsoft.com/office/officeart/2005/8/layout/cycle7"/>
    <dgm:cxn modelId="{467E33CF-DF3B-4B54-8971-9E6EE8C38264}" type="presParOf" srcId="{3A3DFA58-ED6F-4061-94AB-806B72D52785}" destId="{973F8E1B-F76C-4A4B-87F7-011D42F6531D}" srcOrd="5" destOrd="0" presId="urn:microsoft.com/office/officeart/2005/8/layout/cycle7"/>
    <dgm:cxn modelId="{9B721B37-AB22-4015-982B-D3413B616E5F}" type="presParOf" srcId="{973F8E1B-F76C-4A4B-87F7-011D42F6531D}" destId="{7F912ADD-1F48-443D-B260-B3CA1E27C721}" srcOrd="0" destOrd="0" presId="urn:microsoft.com/office/officeart/2005/8/layout/cycle7"/>
    <dgm:cxn modelId="{822C9B69-AC1D-4A43-AC92-2EB395D38ED2}" type="presParOf" srcId="{3A3DFA58-ED6F-4061-94AB-806B72D52785}" destId="{200FF982-A739-4CD3-8484-175D07C427CA}" srcOrd="6" destOrd="0" presId="urn:microsoft.com/office/officeart/2005/8/layout/cycle7"/>
    <dgm:cxn modelId="{97CC6A13-3903-40C2-98F8-1D2FF439C323}" type="presParOf" srcId="{3A3DFA58-ED6F-4061-94AB-806B72D52785}" destId="{123EA15F-93C4-4ECE-BAF4-0719E2109165}" srcOrd="7" destOrd="0" presId="urn:microsoft.com/office/officeart/2005/8/layout/cycle7"/>
    <dgm:cxn modelId="{D9E1766C-450D-4F34-8658-7B132A0FFE52}" type="presParOf" srcId="{123EA15F-93C4-4ECE-BAF4-0719E2109165}" destId="{D4CE7D40-DC9A-493D-AA55-257D7E75AAF6}"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8CE3FFF-96B4-4072-BF0A-018C83629F0D}"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US"/>
        </a:p>
      </dgm:t>
    </dgm:pt>
    <dgm:pt modelId="{EFA904EF-99AA-47A7-97A9-25F87E408B8E}">
      <dgm:prSet phldrT="[Text]"/>
      <dgm:spPr/>
      <dgm:t>
        <a:bodyPr/>
        <a:lstStyle/>
        <a:p>
          <a:r>
            <a:rPr lang="en-US" dirty="0" smtClean="0"/>
            <a:t>Search</a:t>
          </a:r>
        </a:p>
        <a:p>
          <a:r>
            <a:rPr lang="en-US" dirty="0" smtClean="0"/>
            <a:t>(46)</a:t>
          </a:r>
          <a:endParaRPr lang="en-US" dirty="0"/>
        </a:p>
      </dgm:t>
    </dgm:pt>
    <dgm:pt modelId="{698A6785-398B-4481-8E13-3D6918A0B4B6}" type="parTrans" cxnId="{4DDDB136-ADF3-4409-A43D-C8F2E8D4EADD}">
      <dgm:prSet/>
      <dgm:spPr/>
      <dgm:t>
        <a:bodyPr/>
        <a:lstStyle/>
        <a:p>
          <a:endParaRPr lang="en-US"/>
        </a:p>
      </dgm:t>
    </dgm:pt>
    <dgm:pt modelId="{93343163-F210-4754-893B-13181485386A}" type="sibTrans" cxnId="{4DDDB136-ADF3-4409-A43D-C8F2E8D4EADD}">
      <dgm:prSet/>
      <dgm:spPr/>
      <dgm:t>
        <a:bodyPr/>
        <a:lstStyle/>
        <a:p>
          <a:endParaRPr lang="en-US"/>
        </a:p>
      </dgm:t>
    </dgm:pt>
    <dgm:pt modelId="{D0CD4CF4-D933-4204-A8E8-BC0AF8BEBA2A}">
      <dgm:prSet phldrT="[Text]"/>
      <dgm:spPr/>
      <dgm:t>
        <a:bodyPr/>
        <a:lstStyle/>
        <a:p>
          <a:r>
            <a:rPr lang="en-US" dirty="0" smtClean="0"/>
            <a:t>All Search</a:t>
          </a:r>
          <a:endParaRPr lang="en-US" dirty="0"/>
        </a:p>
      </dgm:t>
    </dgm:pt>
    <dgm:pt modelId="{A00F92CE-5243-462D-98CC-C1CA516FAB32}" type="parTrans" cxnId="{EE3D4D4A-4205-4086-B889-0CCF57C52FCD}">
      <dgm:prSet/>
      <dgm:spPr/>
      <dgm:t>
        <a:bodyPr/>
        <a:lstStyle/>
        <a:p>
          <a:endParaRPr lang="en-US"/>
        </a:p>
      </dgm:t>
    </dgm:pt>
    <dgm:pt modelId="{827ACAA9-2114-431C-9BB2-02BCABF0BB18}" type="sibTrans" cxnId="{EE3D4D4A-4205-4086-B889-0CCF57C52FCD}">
      <dgm:prSet/>
      <dgm:spPr/>
      <dgm:t>
        <a:bodyPr/>
        <a:lstStyle/>
        <a:p>
          <a:endParaRPr lang="en-US"/>
        </a:p>
      </dgm:t>
    </dgm:pt>
    <dgm:pt modelId="{11D391D9-0F9C-460B-9344-133AE5947F4F}">
      <dgm:prSet phldrT="[Text]"/>
      <dgm:spPr/>
      <dgm:t>
        <a:bodyPr/>
        <a:lstStyle/>
        <a:p>
          <a:r>
            <a:rPr lang="en-US" dirty="0" smtClean="0"/>
            <a:t>Search Results</a:t>
          </a:r>
          <a:endParaRPr lang="en-US" dirty="0"/>
        </a:p>
      </dgm:t>
    </dgm:pt>
    <dgm:pt modelId="{F746CD5A-905C-431F-930E-428CC9E05921}" type="parTrans" cxnId="{5A5F07C3-D9B6-40E1-B769-3FEFA4835625}">
      <dgm:prSet/>
      <dgm:spPr/>
      <dgm:t>
        <a:bodyPr/>
        <a:lstStyle/>
        <a:p>
          <a:endParaRPr lang="en-US"/>
        </a:p>
      </dgm:t>
    </dgm:pt>
    <dgm:pt modelId="{B484C7E0-CD6E-4F6D-BA4E-9BB5F726A9C8}" type="sibTrans" cxnId="{5A5F07C3-D9B6-40E1-B769-3FEFA4835625}">
      <dgm:prSet/>
      <dgm:spPr/>
      <dgm:t>
        <a:bodyPr/>
        <a:lstStyle/>
        <a:p>
          <a:endParaRPr lang="en-US"/>
        </a:p>
      </dgm:t>
    </dgm:pt>
    <dgm:pt modelId="{ECEC4DE6-3104-4CAD-9829-147ADCC413E3}">
      <dgm:prSet phldrT="[Text]"/>
      <dgm:spPr/>
      <dgm:t>
        <a:bodyPr/>
        <a:lstStyle/>
        <a:p>
          <a:r>
            <a:rPr lang="en-US" dirty="0" smtClean="0"/>
            <a:t>Registration</a:t>
          </a:r>
        </a:p>
        <a:p>
          <a:r>
            <a:rPr lang="en-US" dirty="0" smtClean="0"/>
            <a:t>(30)</a:t>
          </a:r>
          <a:endParaRPr lang="en-US" dirty="0"/>
        </a:p>
      </dgm:t>
    </dgm:pt>
    <dgm:pt modelId="{F6B4D099-2A30-421A-BDFE-9536AEC8CF35}" type="parTrans" cxnId="{9A2B9D73-732C-46AD-BF2B-846838AF607D}">
      <dgm:prSet/>
      <dgm:spPr/>
      <dgm:t>
        <a:bodyPr/>
        <a:lstStyle/>
        <a:p>
          <a:endParaRPr lang="en-US"/>
        </a:p>
      </dgm:t>
    </dgm:pt>
    <dgm:pt modelId="{9848EB12-BF9C-45C7-9717-8B4F0B071584}" type="sibTrans" cxnId="{9A2B9D73-732C-46AD-BF2B-846838AF607D}">
      <dgm:prSet/>
      <dgm:spPr/>
      <dgm:t>
        <a:bodyPr/>
        <a:lstStyle/>
        <a:p>
          <a:endParaRPr lang="en-US"/>
        </a:p>
      </dgm:t>
    </dgm:pt>
    <dgm:pt modelId="{4DBD877C-F387-4C4E-B8AB-5FB5AD1DFB30}">
      <dgm:prSet phldrT="[Text]"/>
      <dgm:spPr/>
      <dgm:t>
        <a:bodyPr/>
        <a:lstStyle/>
        <a:p>
          <a:pPr algn="ctr"/>
          <a:r>
            <a:rPr lang="en-US" dirty="0" smtClean="0"/>
            <a:t>Registry Profile Data Entry</a:t>
          </a:r>
          <a:endParaRPr lang="en-US" dirty="0"/>
        </a:p>
      </dgm:t>
    </dgm:pt>
    <dgm:pt modelId="{F35E859D-7FFA-4999-A65A-AED2AAB6248A}" type="parTrans" cxnId="{523635A0-5F26-4EB2-85CD-FE2BB4B0C86C}">
      <dgm:prSet/>
      <dgm:spPr/>
      <dgm:t>
        <a:bodyPr/>
        <a:lstStyle/>
        <a:p>
          <a:endParaRPr lang="en-US"/>
        </a:p>
      </dgm:t>
    </dgm:pt>
    <dgm:pt modelId="{FAF025AE-9F65-4B9D-9854-7EEDB30135F3}" type="sibTrans" cxnId="{523635A0-5F26-4EB2-85CD-FE2BB4B0C86C}">
      <dgm:prSet/>
      <dgm:spPr/>
      <dgm:t>
        <a:bodyPr/>
        <a:lstStyle/>
        <a:p>
          <a:endParaRPr lang="en-US"/>
        </a:p>
      </dgm:t>
    </dgm:pt>
    <dgm:pt modelId="{08599F4D-0543-4461-80F4-BD85287E6B46}">
      <dgm:prSet phldrT="[Text]"/>
      <dgm:spPr/>
      <dgm:t>
        <a:bodyPr/>
        <a:lstStyle/>
        <a:p>
          <a:r>
            <a:rPr lang="en-US" dirty="0" smtClean="0"/>
            <a:t>Registry Profile Upload</a:t>
          </a:r>
          <a:endParaRPr lang="en-US" dirty="0"/>
        </a:p>
      </dgm:t>
    </dgm:pt>
    <dgm:pt modelId="{DEFC11FD-5424-4762-B269-BC7CD996E8A3}" type="parTrans" cxnId="{C0E22591-33F7-43C6-88BD-8A0B8C7A4456}">
      <dgm:prSet/>
      <dgm:spPr/>
      <dgm:t>
        <a:bodyPr/>
        <a:lstStyle/>
        <a:p>
          <a:endParaRPr lang="en-US"/>
        </a:p>
      </dgm:t>
    </dgm:pt>
    <dgm:pt modelId="{FEEB1358-E060-4C06-BA11-29D0457F070E}" type="sibTrans" cxnId="{C0E22591-33F7-43C6-88BD-8A0B8C7A4456}">
      <dgm:prSet/>
      <dgm:spPr/>
      <dgm:t>
        <a:bodyPr/>
        <a:lstStyle/>
        <a:p>
          <a:endParaRPr lang="en-US"/>
        </a:p>
      </dgm:t>
    </dgm:pt>
    <dgm:pt modelId="{6C7209D0-3221-4938-9560-64F03ECA5B61}">
      <dgm:prSet phldrT="[Text]"/>
      <dgm:spPr/>
      <dgm:t>
        <a:bodyPr/>
        <a:lstStyle/>
        <a:p>
          <a:r>
            <a:rPr lang="en-US" dirty="0" smtClean="0"/>
            <a:t>Administration</a:t>
          </a:r>
        </a:p>
        <a:p>
          <a:r>
            <a:rPr lang="en-US" dirty="0" smtClean="0"/>
            <a:t>(22)</a:t>
          </a:r>
          <a:endParaRPr lang="en-US" dirty="0"/>
        </a:p>
      </dgm:t>
    </dgm:pt>
    <dgm:pt modelId="{72C5EB3B-5B39-4704-8FEA-DBB40724850A}" type="parTrans" cxnId="{61A3212F-2A97-468C-9958-794546137107}">
      <dgm:prSet/>
      <dgm:spPr/>
      <dgm:t>
        <a:bodyPr/>
        <a:lstStyle/>
        <a:p>
          <a:endParaRPr lang="en-US"/>
        </a:p>
      </dgm:t>
    </dgm:pt>
    <dgm:pt modelId="{0DCE1AE0-584D-4A84-9182-5E1CF0A78448}" type="sibTrans" cxnId="{61A3212F-2A97-468C-9958-794546137107}">
      <dgm:prSet/>
      <dgm:spPr/>
      <dgm:t>
        <a:bodyPr/>
        <a:lstStyle/>
        <a:p>
          <a:endParaRPr lang="en-US"/>
        </a:p>
      </dgm:t>
    </dgm:pt>
    <dgm:pt modelId="{B742379F-3BA6-4B85-8D54-E8F436FB6995}">
      <dgm:prSet phldrT="[Text]"/>
      <dgm:spPr/>
      <dgm:t>
        <a:bodyPr/>
        <a:lstStyle/>
        <a:p>
          <a:r>
            <a:rPr lang="en-US" dirty="0" smtClean="0"/>
            <a:t>Account Create</a:t>
          </a:r>
          <a:endParaRPr lang="en-US" dirty="0"/>
        </a:p>
      </dgm:t>
    </dgm:pt>
    <dgm:pt modelId="{226618BD-9E20-412B-BBA8-AD8070DEC487}" type="parTrans" cxnId="{8B7C70BA-2872-4558-895F-F0183C5769C9}">
      <dgm:prSet/>
      <dgm:spPr/>
      <dgm:t>
        <a:bodyPr/>
        <a:lstStyle/>
        <a:p>
          <a:endParaRPr lang="en-US"/>
        </a:p>
      </dgm:t>
    </dgm:pt>
    <dgm:pt modelId="{599EA89F-F0DD-486F-B320-425AA4ECF42E}" type="sibTrans" cxnId="{8B7C70BA-2872-4558-895F-F0183C5769C9}">
      <dgm:prSet/>
      <dgm:spPr/>
      <dgm:t>
        <a:bodyPr/>
        <a:lstStyle/>
        <a:p>
          <a:endParaRPr lang="en-US"/>
        </a:p>
      </dgm:t>
    </dgm:pt>
    <dgm:pt modelId="{2E0C8844-7885-44DB-A34B-325DAAFB2F24}">
      <dgm:prSet phldrT="[Text]"/>
      <dgm:spPr/>
      <dgm:t>
        <a:bodyPr/>
        <a:lstStyle/>
        <a:p>
          <a:r>
            <a:rPr lang="en-US" dirty="0" smtClean="0"/>
            <a:t>Account Update</a:t>
          </a:r>
          <a:endParaRPr lang="en-US" dirty="0"/>
        </a:p>
      </dgm:t>
    </dgm:pt>
    <dgm:pt modelId="{697A5F71-918A-40CE-BC60-9569C69B61F4}" type="parTrans" cxnId="{219BCF87-EA5F-4FD0-B169-D89EB7D12D8B}">
      <dgm:prSet/>
      <dgm:spPr/>
      <dgm:t>
        <a:bodyPr/>
        <a:lstStyle/>
        <a:p>
          <a:endParaRPr lang="en-US"/>
        </a:p>
      </dgm:t>
    </dgm:pt>
    <dgm:pt modelId="{3792B326-5C39-4322-912A-29CCF183C950}" type="sibTrans" cxnId="{219BCF87-EA5F-4FD0-B169-D89EB7D12D8B}">
      <dgm:prSet/>
      <dgm:spPr/>
      <dgm:t>
        <a:bodyPr/>
        <a:lstStyle/>
        <a:p>
          <a:endParaRPr lang="en-US"/>
        </a:p>
      </dgm:t>
    </dgm:pt>
    <dgm:pt modelId="{9A270692-26B0-445D-BCCC-359E74E9C506}">
      <dgm:prSet phldrT="[Text]"/>
      <dgm:spPr/>
      <dgm:t>
        <a:bodyPr/>
        <a:lstStyle/>
        <a:p>
          <a:r>
            <a:rPr lang="en-US" dirty="0" smtClean="0"/>
            <a:t>Basic Search</a:t>
          </a:r>
          <a:endParaRPr lang="en-US" dirty="0"/>
        </a:p>
      </dgm:t>
    </dgm:pt>
    <dgm:pt modelId="{47B58581-F4B8-47D5-957A-5F0B3397EFE7}" type="parTrans" cxnId="{AD89DF12-D87E-441D-8BA9-3B4F5AFC1D25}">
      <dgm:prSet/>
      <dgm:spPr/>
      <dgm:t>
        <a:bodyPr/>
        <a:lstStyle/>
        <a:p>
          <a:endParaRPr lang="en-US"/>
        </a:p>
      </dgm:t>
    </dgm:pt>
    <dgm:pt modelId="{DA275456-780C-4D5D-AA79-13B344C25C45}" type="sibTrans" cxnId="{AD89DF12-D87E-441D-8BA9-3B4F5AFC1D25}">
      <dgm:prSet/>
      <dgm:spPr/>
      <dgm:t>
        <a:bodyPr/>
        <a:lstStyle/>
        <a:p>
          <a:endParaRPr lang="en-US"/>
        </a:p>
      </dgm:t>
    </dgm:pt>
    <dgm:pt modelId="{E31513B3-7E6D-456D-BB0D-F6FE5E785690}">
      <dgm:prSet phldrT="[Text]"/>
      <dgm:spPr/>
      <dgm:t>
        <a:bodyPr/>
        <a:lstStyle/>
        <a:p>
          <a:r>
            <a:rPr lang="en-US" dirty="0" smtClean="0"/>
            <a:t>Advanced Search</a:t>
          </a:r>
          <a:endParaRPr lang="en-US" dirty="0"/>
        </a:p>
      </dgm:t>
    </dgm:pt>
    <dgm:pt modelId="{A3C13AD5-27BB-4993-8C06-3ADFB274D863}" type="parTrans" cxnId="{8D571EDD-1F6D-4CC0-80FB-010BB87FA14B}">
      <dgm:prSet/>
      <dgm:spPr/>
      <dgm:t>
        <a:bodyPr/>
        <a:lstStyle/>
        <a:p>
          <a:endParaRPr lang="en-US"/>
        </a:p>
      </dgm:t>
    </dgm:pt>
    <dgm:pt modelId="{FF926EFB-73B1-44FE-816F-41A028BD5C22}" type="sibTrans" cxnId="{8D571EDD-1F6D-4CC0-80FB-010BB87FA14B}">
      <dgm:prSet/>
      <dgm:spPr/>
      <dgm:t>
        <a:bodyPr/>
        <a:lstStyle/>
        <a:p>
          <a:endParaRPr lang="en-US"/>
        </a:p>
      </dgm:t>
    </dgm:pt>
    <dgm:pt modelId="{D08DE996-7651-4195-A476-CF8106C29E2B}">
      <dgm:prSet phldrT="[Text]"/>
      <dgm:spPr/>
      <dgm:t>
        <a:bodyPr/>
        <a:lstStyle/>
        <a:p>
          <a:r>
            <a:rPr lang="en-US" dirty="0" smtClean="0"/>
            <a:t>Topic Search</a:t>
          </a:r>
          <a:endParaRPr lang="en-US" dirty="0"/>
        </a:p>
      </dgm:t>
    </dgm:pt>
    <dgm:pt modelId="{4DCDFB0F-348A-481F-AB82-B1E4EFB522F0}" type="parTrans" cxnId="{B66835BD-1335-4D95-88D9-B9AA3EF1F97B}">
      <dgm:prSet/>
      <dgm:spPr/>
      <dgm:t>
        <a:bodyPr/>
        <a:lstStyle/>
        <a:p>
          <a:endParaRPr lang="en-US"/>
        </a:p>
      </dgm:t>
    </dgm:pt>
    <dgm:pt modelId="{60F538FF-38FF-46C1-8789-A67B3DF3E457}" type="sibTrans" cxnId="{B66835BD-1335-4D95-88D9-B9AA3EF1F97B}">
      <dgm:prSet/>
      <dgm:spPr/>
      <dgm:t>
        <a:bodyPr/>
        <a:lstStyle/>
        <a:p>
          <a:endParaRPr lang="en-US"/>
        </a:p>
      </dgm:t>
    </dgm:pt>
    <dgm:pt modelId="{89EA94BC-9E23-4F0C-B05A-24AC6BE0C5D0}">
      <dgm:prSet phldrT="[Text]"/>
      <dgm:spPr/>
      <dgm:t>
        <a:bodyPr/>
        <a:lstStyle/>
        <a:p>
          <a:r>
            <a:rPr lang="en-US" dirty="0" smtClean="0"/>
            <a:t>Results Display</a:t>
          </a:r>
          <a:endParaRPr lang="en-US" dirty="0"/>
        </a:p>
      </dgm:t>
    </dgm:pt>
    <dgm:pt modelId="{B89A8B9C-A298-4EC9-9688-15C6A520B835}" type="parTrans" cxnId="{AA7813E1-5D34-42D7-8A3C-57C07C7E864D}">
      <dgm:prSet/>
      <dgm:spPr/>
      <dgm:t>
        <a:bodyPr/>
        <a:lstStyle/>
        <a:p>
          <a:endParaRPr lang="en-US"/>
        </a:p>
      </dgm:t>
    </dgm:pt>
    <dgm:pt modelId="{328F3087-BC13-440A-A543-4DF4DC460A15}" type="sibTrans" cxnId="{AA7813E1-5D34-42D7-8A3C-57C07C7E864D}">
      <dgm:prSet/>
      <dgm:spPr/>
      <dgm:t>
        <a:bodyPr/>
        <a:lstStyle/>
        <a:p>
          <a:endParaRPr lang="en-US"/>
        </a:p>
      </dgm:t>
    </dgm:pt>
    <dgm:pt modelId="{A5716AD7-2446-4B03-9A7A-E09FE8F24C43}">
      <dgm:prSet phldrT="[Text]"/>
      <dgm:spPr/>
      <dgm:t>
        <a:bodyPr/>
        <a:lstStyle/>
        <a:p>
          <a:r>
            <a:rPr lang="en-US" dirty="0" smtClean="0"/>
            <a:t>Detailed Registry Profile</a:t>
          </a:r>
          <a:endParaRPr lang="en-US" dirty="0"/>
        </a:p>
      </dgm:t>
    </dgm:pt>
    <dgm:pt modelId="{902EE9BD-955B-4773-851D-EFFEA1568A9C}" type="parTrans" cxnId="{A5E9D1DE-8826-42D2-92C9-0496E86ACCA9}">
      <dgm:prSet/>
      <dgm:spPr/>
      <dgm:t>
        <a:bodyPr/>
        <a:lstStyle/>
        <a:p>
          <a:endParaRPr lang="en-US"/>
        </a:p>
      </dgm:t>
    </dgm:pt>
    <dgm:pt modelId="{D4527B6C-FB5C-4F13-BBA6-EF2717A6B6E4}" type="sibTrans" cxnId="{A5E9D1DE-8826-42D2-92C9-0496E86ACCA9}">
      <dgm:prSet/>
      <dgm:spPr/>
      <dgm:t>
        <a:bodyPr/>
        <a:lstStyle/>
        <a:p>
          <a:endParaRPr lang="en-US"/>
        </a:p>
      </dgm:t>
    </dgm:pt>
    <dgm:pt modelId="{3DC0FE02-C1B5-4500-9914-FB964833A048}">
      <dgm:prSet phldrT="[Text]"/>
      <dgm:spPr/>
      <dgm:t>
        <a:bodyPr/>
        <a:lstStyle/>
        <a:p>
          <a:r>
            <a:rPr lang="en-US" dirty="0" smtClean="0"/>
            <a:t>Notifications</a:t>
          </a:r>
          <a:endParaRPr lang="en-US" dirty="0"/>
        </a:p>
      </dgm:t>
    </dgm:pt>
    <dgm:pt modelId="{04533F6A-D710-4828-98EA-41A9A55C079C}" type="parTrans" cxnId="{84C9D4A2-8059-407A-AA65-EE71F3007676}">
      <dgm:prSet/>
      <dgm:spPr/>
      <dgm:t>
        <a:bodyPr/>
        <a:lstStyle/>
        <a:p>
          <a:endParaRPr lang="en-US"/>
        </a:p>
      </dgm:t>
    </dgm:pt>
    <dgm:pt modelId="{393E4FE2-A09D-406E-89BF-68F38D59EDAB}" type="sibTrans" cxnId="{84C9D4A2-8059-407A-AA65-EE71F3007676}">
      <dgm:prSet/>
      <dgm:spPr/>
      <dgm:t>
        <a:bodyPr/>
        <a:lstStyle/>
        <a:p>
          <a:endParaRPr lang="en-US"/>
        </a:p>
      </dgm:t>
    </dgm:pt>
    <dgm:pt modelId="{2EF8974E-E7ED-43C0-883F-E48F92623B1B}">
      <dgm:prSet phldrT="[Text]"/>
      <dgm:spPr/>
      <dgm:t>
        <a:bodyPr/>
        <a:lstStyle/>
        <a:p>
          <a:r>
            <a:rPr lang="en-US" dirty="0" smtClean="0"/>
            <a:t>Review</a:t>
          </a:r>
        </a:p>
        <a:p>
          <a:r>
            <a:rPr lang="en-US" dirty="0" smtClean="0"/>
            <a:t>(6)</a:t>
          </a:r>
          <a:endParaRPr lang="en-US" dirty="0"/>
        </a:p>
      </dgm:t>
    </dgm:pt>
    <dgm:pt modelId="{B58F3164-FF11-4B43-BBFE-0E19C7625617}" type="parTrans" cxnId="{2A18FD36-02CF-4074-9A0B-A3B6532AD042}">
      <dgm:prSet/>
      <dgm:spPr/>
      <dgm:t>
        <a:bodyPr/>
        <a:lstStyle/>
        <a:p>
          <a:endParaRPr lang="en-US"/>
        </a:p>
      </dgm:t>
    </dgm:pt>
    <dgm:pt modelId="{1B63C9F3-8C64-4D92-8DE6-87EE371A43D9}" type="sibTrans" cxnId="{2A18FD36-02CF-4074-9A0B-A3B6532AD042}">
      <dgm:prSet/>
      <dgm:spPr/>
      <dgm:t>
        <a:bodyPr/>
        <a:lstStyle/>
        <a:p>
          <a:endParaRPr lang="en-US"/>
        </a:p>
      </dgm:t>
    </dgm:pt>
    <dgm:pt modelId="{95265576-766E-46F6-904B-8DDAD10EEE1E}">
      <dgm:prSet phldrT="[Text]"/>
      <dgm:spPr/>
      <dgm:t>
        <a:bodyPr/>
        <a:lstStyle/>
        <a:p>
          <a:r>
            <a:rPr lang="en-US" dirty="0" smtClean="0"/>
            <a:t>Registry Profile Review</a:t>
          </a:r>
          <a:endParaRPr lang="en-US" dirty="0"/>
        </a:p>
      </dgm:t>
    </dgm:pt>
    <dgm:pt modelId="{D922494E-A4FF-4C78-982D-A9F0EE1E2AB8}" type="parTrans" cxnId="{1CCF57CA-6F5E-4949-8575-95963DCBFAAF}">
      <dgm:prSet/>
      <dgm:spPr/>
      <dgm:t>
        <a:bodyPr/>
        <a:lstStyle/>
        <a:p>
          <a:endParaRPr lang="en-US"/>
        </a:p>
      </dgm:t>
    </dgm:pt>
    <dgm:pt modelId="{BAA8ECFA-2F71-4B0A-9D19-3B3CCA462F63}" type="sibTrans" cxnId="{1CCF57CA-6F5E-4949-8575-95963DCBFAAF}">
      <dgm:prSet/>
      <dgm:spPr/>
      <dgm:t>
        <a:bodyPr/>
        <a:lstStyle/>
        <a:p>
          <a:endParaRPr lang="en-US"/>
        </a:p>
      </dgm:t>
    </dgm:pt>
    <dgm:pt modelId="{B2D3712B-5B91-4C16-A77C-218FAAD6CF83}">
      <dgm:prSet phldrT="[Text]"/>
      <dgm:spPr/>
      <dgm:t>
        <a:bodyPr/>
        <a:lstStyle/>
        <a:p>
          <a:pPr algn="l"/>
          <a:r>
            <a:rPr lang="en-US" dirty="0" smtClean="0"/>
            <a:t>Create</a:t>
          </a:r>
          <a:endParaRPr lang="en-US" dirty="0"/>
        </a:p>
      </dgm:t>
    </dgm:pt>
    <dgm:pt modelId="{28A68ACE-153A-4E8A-B405-EFF5D8F161FA}" type="parTrans" cxnId="{DD6865D6-F879-436E-8927-1EA14373AE9F}">
      <dgm:prSet/>
      <dgm:spPr/>
      <dgm:t>
        <a:bodyPr/>
        <a:lstStyle/>
        <a:p>
          <a:endParaRPr lang="en-US"/>
        </a:p>
      </dgm:t>
    </dgm:pt>
    <dgm:pt modelId="{7ED4F2CD-2A42-49E0-B54E-5DE8E87C1468}" type="sibTrans" cxnId="{DD6865D6-F879-436E-8927-1EA14373AE9F}">
      <dgm:prSet/>
      <dgm:spPr/>
      <dgm:t>
        <a:bodyPr/>
        <a:lstStyle/>
        <a:p>
          <a:endParaRPr lang="en-US"/>
        </a:p>
      </dgm:t>
    </dgm:pt>
    <dgm:pt modelId="{A5B8A918-1E8E-4275-9F47-10FBBAF8708B}">
      <dgm:prSet phldrT="[Text]"/>
      <dgm:spPr/>
      <dgm:t>
        <a:bodyPr/>
        <a:lstStyle/>
        <a:p>
          <a:pPr algn="l"/>
          <a:r>
            <a:rPr lang="en-US" dirty="0" smtClean="0"/>
            <a:t>Update</a:t>
          </a:r>
        </a:p>
      </dgm:t>
    </dgm:pt>
    <dgm:pt modelId="{D8767B43-8F09-4C76-8A7B-24EAB3722D22}" type="parTrans" cxnId="{29C469BA-DC2E-40CE-A4C1-9343768EFDFA}">
      <dgm:prSet/>
      <dgm:spPr/>
      <dgm:t>
        <a:bodyPr/>
        <a:lstStyle/>
        <a:p>
          <a:endParaRPr lang="en-US"/>
        </a:p>
      </dgm:t>
    </dgm:pt>
    <dgm:pt modelId="{2850309F-5DB2-4984-8AA4-BD3840F7AF6C}" type="sibTrans" cxnId="{29C469BA-DC2E-40CE-A4C1-9343768EFDFA}">
      <dgm:prSet/>
      <dgm:spPr/>
      <dgm:t>
        <a:bodyPr/>
        <a:lstStyle/>
        <a:p>
          <a:endParaRPr lang="en-US"/>
        </a:p>
      </dgm:t>
    </dgm:pt>
    <dgm:pt modelId="{525E8BE4-F536-4A6F-B856-8A12B1AA3540}" type="pres">
      <dgm:prSet presAssocID="{C8CE3FFF-96B4-4072-BF0A-018C83629F0D}" presName="theList" presStyleCnt="0">
        <dgm:presLayoutVars>
          <dgm:dir/>
          <dgm:animLvl val="lvl"/>
          <dgm:resizeHandles val="exact"/>
        </dgm:presLayoutVars>
      </dgm:prSet>
      <dgm:spPr/>
      <dgm:t>
        <a:bodyPr/>
        <a:lstStyle/>
        <a:p>
          <a:endParaRPr lang="en-US"/>
        </a:p>
      </dgm:t>
    </dgm:pt>
    <dgm:pt modelId="{EA27CABA-5779-4697-90F6-B7F1CA3EC01D}" type="pres">
      <dgm:prSet presAssocID="{EFA904EF-99AA-47A7-97A9-25F87E408B8E}" presName="compNode" presStyleCnt="0"/>
      <dgm:spPr/>
    </dgm:pt>
    <dgm:pt modelId="{40F8B748-DB70-4AAE-86C3-15F69B8544B3}" type="pres">
      <dgm:prSet presAssocID="{EFA904EF-99AA-47A7-97A9-25F87E408B8E}" presName="aNode" presStyleLbl="bgShp" presStyleIdx="0" presStyleCnt="4" custLinFactNeighborX="-17355" custLinFactNeighborY="1031"/>
      <dgm:spPr/>
      <dgm:t>
        <a:bodyPr/>
        <a:lstStyle/>
        <a:p>
          <a:endParaRPr lang="en-US"/>
        </a:p>
      </dgm:t>
    </dgm:pt>
    <dgm:pt modelId="{CFD71BD8-F360-4D80-8351-03B79CEE0CFD}" type="pres">
      <dgm:prSet presAssocID="{EFA904EF-99AA-47A7-97A9-25F87E408B8E}" presName="textNode" presStyleLbl="bgShp" presStyleIdx="0" presStyleCnt="4"/>
      <dgm:spPr/>
      <dgm:t>
        <a:bodyPr/>
        <a:lstStyle/>
        <a:p>
          <a:endParaRPr lang="en-US"/>
        </a:p>
      </dgm:t>
    </dgm:pt>
    <dgm:pt modelId="{4F40CF74-63AF-43DC-8C06-EAB5241917E3}" type="pres">
      <dgm:prSet presAssocID="{EFA904EF-99AA-47A7-97A9-25F87E408B8E}" presName="compChildNode" presStyleCnt="0"/>
      <dgm:spPr/>
    </dgm:pt>
    <dgm:pt modelId="{3C5C35EB-E4BB-41A9-88CA-37069F1ED28D}" type="pres">
      <dgm:prSet presAssocID="{EFA904EF-99AA-47A7-97A9-25F87E408B8E}" presName="theInnerList" presStyleCnt="0"/>
      <dgm:spPr/>
    </dgm:pt>
    <dgm:pt modelId="{6B188B8D-813E-43CD-A570-7CB42C037B6F}" type="pres">
      <dgm:prSet presAssocID="{D0CD4CF4-D933-4204-A8E8-BC0AF8BEBA2A}" presName="childNode" presStyleLbl="node1" presStyleIdx="0" presStyleCnt="7">
        <dgm:presLayoutVars>
          <dgm:bulletEnabled val="1"/>
        </dgm:presLayoutVars>
      </dgm:prSet>
      <dgm:spPr/>
      <dgm:t>
        <a:bodyPr/>
        <a:lstStyle/>
        <a:p>
          <a:endParaRPr lang="en-US"/>
        </a:p>
      </dgm:t>
    </dgm:pt>
    <dgm:pt modelId="{45221348-86A3-43C5-B2B1-1DE155AA9E7B}" type="pres">
      <dgm:prSet presAssocID="{D0CD4CF4-D933-4204-A8E8-BC0AF8BEBA2A}" presName="aSpace2" presStyleCnt="0"/>
      <dgm:spPr/>
    </dgm:pt>
    <dgm:pt modelId="{E473ED0C-2571-45ED-A878-FE4DF04B4983}" type="pres">
      <dgm:prSet presAssocID="{11D391D9-0F9C-460B-9344-133AE5947F4F}" presName="childNode" presStyleLbl="node1" presStyleIdx="1" presStyleCnt="7">
        <dgm:presLayoutVars>
          <dgm:bulletEnabled val="1"/>
        </dgm:presLayoutVars>
      </dgm:prSet>
      <dgm:spPr/>
      <dgm:t>
        <a:bodyPr/>
        <a:lstStyle/>
        <a:p>
          <a:endParaRPr lang="en-US"/>
        </a:p>
      </dgm:t>
    </dgm:pt>
    <dgm:pt modelId="{438D713A-2740-4A7D-B78F-C4FAA73DF740}" type="pres">
      <dgm:prSet presAssocID="{EFA904EF-99AA-47A7-97A9-25F87E408B8E}" presName="aSpace" presStyleCnt="0"/>
      <dgm:spPr/>
    </dgm:pt>
    <dgm:pt modelId="{A6A55F99-9D2D-4A0A-B6E9-79EB87CD3BAD}" type="pres">
      <dgm:prSet presAssocID="{ECEC4DE6-3104-4CAD-9829-147ADCC413E3}" presName="compNode" presStyleCnt="0"/>
      <dgm:spPr/>
    </dgm:pt>
    <dgm:pt modelId="{6E2A32A1-671C-4071-BAA2-341F44208407}" type="pres">
      <dgm:prSet presAssocID="{ECEC4DE6-3104-4CAD-9829-147ADCC413E3}" presName="aNode" presStyleLbl="bgShp" presStyleIdx="1" presStyleCnt="4"/>
      <dgm:spPr/>
      <dgm:t>
        <a:bodyPr/>
        <a:lstStyle/>
        <a:p>
          <a:endParaRPr lang="en-US"/>
        </a:p>
      </dgm:t>
    </dgm:pt>
    <dgm:pt modelId="{9CC250FE-545F-4551-88D8-F8EEA4513607}" type="pres">
      <dgm:prSet presAssocID="{ECEC4DE6-3104-4CAD-9829-147ADCC413E3}" presName="textNode" presStyleLbl="bgShp" presStyleIdx="1" presStyleCnt="4"/>
      <dgm:spPr/>
      <dgm:t>
        <a:bodyPr/>
        <a:lstStyle/>
        <a:p>
          <a:endParaRPr lang="en-US"/>
        </a:p>
      </dgm:t>
    </dgm:pt>
    <dgm:pt modelId="{FCCB0E88-F893-4287-8078-1CF803817900}" type="pres">
      <dgm:prSet presAssocID="{ECEC4DE6-3104-4CAD-9829-147ADCC413E3}" presName="compChildNode" presStyleCnt="0"/>
      <dgm:spPr/>
    </dgm:pt>
    <dgm:pt modelId="{99D6EB38-4662-48A0-AD75-F09ADA146A82}" type="pres">
      <dgm:prSet presAssocID="{ECEC4DE6-3104-4CAD-9829-147ADCC413E3}" presName="theInnerList" presStyleCnt="0"/>
      <dgm:spPr/>
    </dgm:pt>
    <dgm:pt modelId="{912E107A-2825-47B1-9BA6-9FF3DCE164BE}" type="pres">
      <dgm:prSet presAssocID="{4DBD877C-F387-4C4E-B8AB-5FB5AD1DFB30}" presName="childNode" presStyleLbl="node1" presStyleIdx="2" presStyleCnt="7">
        <dgm:presLayoutVars>
          <dgm:bulletEnabled val="1"/>
        </dgm:presLayoutVars>
      </dgm:prSet>
      <dgm:spPr/>
      <dgm:t>
        <a:bodyPr/>
        <a:lstStyle/>
        <a:p>
          <a:endParaRPr lang="en-US"/>
        </a:p>
      </dgm:t>
    </dgm:pt>
    <dgm:pt modelId="{EE5A8930-6128-4D42-B6FD-372A8EC06E59}" type="pres">
      <dgm:prSet presAssocID="{4DBD877C-F387-4C4E-B8AB-5FB5AD1DFB30}" presName="aSpace2" presStyleCnt="0"/>
      <dgm:spPr/>
    </dgm:pt>
    <dgm:pt modelId="{543CFFB4-4CBC-4E58-A702-1F5F42DFCD1B}" type="pres">
      <dgm:prSet presAssocID="{08599F4D-0543-4461-80F4-BD85287E6B46}" presName="childNode" presStyleLbl="node1" presStyleIdx="3" presStyleCnt="7">
        <dgm:presLayoutVars>
          <dgm:bulletEnabled val="1"/>
        </dgm:presLayoutVars>
      </dgm:prSet>
      <dgm:spPr/>
      <dgm:t>
        <a:bodyPr/>
        <a:lstStyle/>
        <a:p>
          <a:endParaRPr lang="en-US"/>
        </a:p>
      </dgm:t>
    </dgm:pt>
    <dgm:pt modelId="{7DC7B09D-304B-48AA-B95B-4159AE9ABCCD}" type="pres">
      <dgm:prSet presAssocID="{ECEC4DE6-3104-4CAD-9829-147ADCC413E3}" presName="aSpace" presStyleCnt="0"/>
      <dgm:spPr/>
    </dgm:pt>
    <dgm:pt modelId="{766BFC43-BFD5-483B-B3DC-2EB65D31ADBA}" type="pres">
      <dgm:prSet presAssocID="{6C7209D0-3221-4938-9560-64F03ECA5B61}" presName="compNode" presStyleCnt="0"/>
      <dgm:spPr/>
    </dgm:pt>
    <dgm:pt modelId="{DE5E4198-C524-4F18-A59F-B7307EAFE75D}" type="pres">
      <dgm:prSet presAssocID="{6C7209D0-3221-4938-9560-64F03ECA5B61}" presName="aNode" presStyleLbl="bgShp" presStyleIdx="2" presStyleCnt="4"/>
      <dgm:spPr/>
      <dgm:t>
        <a:bodyPr/>
        <a:lstStyle/>
        <a:p>
          <a:endParaRPr lang="en-US"/>
        </a:p>
      </dgm:t>
    </dgm:pt>
    <dgm:pt modelId="{774C0606-6909-44AD-A884-48009EC5F84B}" type="pres">
      <dgm:prSet presAssocID="{6C7209D0-3221-4938-9560-64F03ECA5B61}" presName="textNode" presStyleLbl="bgShp" presStyleIdx="2" presStyleCnt="4"/>
      <dgm:spPr/>
      <dgm:t>
        <a:bodyPr/>
        <a:lstStyle/>
        <a:p>
          <a:endParaRPr lang="en-US"/>
        </a:p>
      </dgm:t>
    </dgm:pt>
    <dgm:pt modelId="{4E1FF59C-1D7A-4741-B63C-A7433A9E4355}" type="pres">
      <dgm:prSet presAssocID="{6C7209D0-3221-4938-9560-64F03ECA5B61}" presName="compChildNode" presStyleCnt="0"/>
      <dgm:spPr/>
    </dgm:pt>
    <dgm:pt modelId="{E268A912-D0C7-4D1E-9B0B-FC00E698AA7F}" type="pres">
      <dgm:prSet presAssocID="{6C7209D0-3221-4938-9560-64F03ECA5B61}" presName="theInnerList" presStyleCnt="0"/>
      <dgm:spPr/>
    </dgm:pt>
    <dgm:pt modelId="{703E2FEC-63AD-46E7-AEA0-354D7C3572F9}" type="pres">
      <dgm:prSet presAssocID="{B742379F-3BA6-4B85-8D54-E8F436FB6995}" presName="childNode" presStyleLbl="node1" presStyleIdx="4" presStyleCnt="7">
        <dgm:presLayoutVars>
          <dgm:bulletEnabled val="1"/>
        </dgm:presLayoutVars>
      </dgm:prSet>
      <dgm:spPr/>
      <dgm:t>
        <a:bodyPr/>
        <a:lstStyle/>
        <a:p>
          <a:endParaRPr lang="en-US"/>
        </a:p>
      </dgm:t>
    </dgm:pt>
    <dgm:pt modelId="{EFCAAC73-BAC1-48D5-B583-0E1D20EA0E86}" type="pres">
      <dgm:prSet presAssocID="{B742379F-3BA6-4B85-8D54-E8F436FB6995}" presName="aSpace2" presStyleCnt="0"/>
      <dgm:spPr/>
    </dgm:pt>
    <dgm:pt modelId="{10269C4F-5223-4B26-A63D-3A503F02FA9F}" type="pres">
      <dgm:prSet presAssocID="{2E0C8844-7885-44DB-A34B-325DAAFB2F24}" presName="childNode" presStyleLbl="node1" presStyleIdx="5" presStyleCnt="7">
        <dgm:presLayoutVars>
          <dgm:bulletEnabled val="1"/>
        </dgm:presLayoutVars>
      </dgm:prSet>
      <dgm:spPr/>
      <dgm:t>
        <a:bodyPr/>
        <a:lstStyle/>
        <a:p>
          <a:endParaRPr lang="en-US"/>
        </a:p>
      </dgm:t>
    </dgm:pt>
    <dgm:pt modelId="{D88953C7-1C29-4047-BFE6-5AB0EF83F7BB}" type="pres">
      <dgm:prSet presAssocID="{6C7209D0-3221-4938-9560-64F03ECA5B61}" presName="aSpace" presStyleCnt="0"/>
      <dgm:spPr/>
    </dgm:pt>
    <dgm:pt modelId="{2C446D65-FABC-4BB8-8801-8C2B0B8F558D}" type="pres">
      <dgm:prSet presAssocID="{2EF8974E-E7ED-43C0-883F-E48F92623B1B}" presName="compNode" presStyleCnt="0"/>
      <dgm:spPr/>
    </dgm:pt>
    <dgm:pt modelId="{C9723441-2119-4BA9-99C1-17243B25085B}" type="pres">
      <dgm:prSet presAssocID="{2EF8974E-E7ED-43C0-883F-E48F92623B1B}" presName="aNode" presStyleLbl="bgShp" presStyleIdx="3" presStyleCnt="4"/>
      <dgm:spPr/>
      <dgm:t>
        <a:bodyPr/>
        <a:lstStyle/>
        <a:p>
          <a:endParaRPr lang="en-US"/>
        </a:p>
      </dgm:t>
    </dgm:pt>
    <dgm:pt modelId="{ED383E06-16B5-4EAD-A634-ED262603A41D}" type="pres">
      <dgm:prSet presAssocID="{2EF8974E-E7ED-43C0-883F-E48F92623B1B}" presName="textNode" presStyleLbl="bgShp" presStyleIdx="3" presStyleCnt="4"/>
      <dgm:spPr/>
      <dgm:t>
        <a:bodyPr/>
        <a:lstStyle/>
        <a:p>
          <a:endParaRPr lang="en-US"/>
        </a:p>
      </dgm:t>
    </dgm:pt>
    <dgm:pt modelId="{B5985D8E-79B7-41C2-B571-05C2F102FBBD}" type="pres">
      <dgm:prSet presAssocID="{2EF8974E-E7ED-43C0-883F-E48F92623B1B}" presName="compChildNode" presStyleCnt="0"/>
      <dgm:spPr/>
    </dgm:pt>
    <dgm:pt modelId="{B4FACB0E-DCB4-4D60-95E9-306613E757DB}" type="pres">
      <dgm:prSet presAssocID="{2EF8974E-E7ED-43C0-883F-E48F92623B1B}" presName="theInnerList" presStyleCnt="0"/>
      <dgm:spPr/>
    </dgm:pt>
    <dgm:pt modelId="{FE092166-BFFE-490F-B291-D5512371C64F}" type="pres">
      <dgm:prSet presAssocID="{95265576-766E-46F6-904B-8DDAD10EEE1E}" presName="childNode" presStyleLbl="node1" presStyleIdx="6" presStyleCnt="7">
        <dgm:presLayoutVars>
          <dgm:bulletEnabled val="1"/>
        </dgm:presLayoutVars>
      </dgm:prSet>
      <dgm:spPr/>
      <dgm:t>
        <a:bodyPr/>
        <a:lstStyle/>
        <a:p>
          <a:endParaRPr lang="en-US"/>
        </a:p>
      </dgm:t>
    </dgm:pt>
  </dgm:ptLst>
  <dgm:cxnLst>
    <dgm:cxn modelId="{43A6D5E9-68F2-4DA7-BD35-3FD0A2E67457}" type="presOf" srcId="{89EA94BC-9E23-4F0C-B05A-24AC6BE0C5D0}" destId="{E473ED0C-2571-45ED-A878-FE4DF04B4983}" srcOrd="0" destOrd="1" presId="urn:microsoft.com/office/officeart/2005/8/layout/lProcess2"/>
    <dgm:cxn modelId="{0BABBD19-ADC4-41D5-A611-B022FB232ACB}" type="presOf" srcId="{6C7209D0-3221-4938-9560-64F03ECA5B61}" destId="{774C0606-6909-44AD-A884-48009EC5F84B}" srcOrd="1" destOrd="0" presId="urn:microsoft.com/office/officeart/2005/8/layout/lProcess2"/>
    <dgm:cxn modelId="{4DDDB136-ADF3-4409-A43D-C8F2E8D4EADD}" srcId="{C8CE3FFF-96B4-4072-BF0A-018C83629F0D}" destId="{EFA904EF-99AA-47A7-97A9-25F87E408B8E}" srcOrd="0" destOrd="0" parTransId="{698A6785-398B-4481-8E13-3D6918A0B4B6}" sibTransId="{93343163-F210-4754-893B-13181485386A}"/>
    <dgm:cxn modelId="{29C469BA-DC2E-40CE-A4C1-9343768EFDFA}" srcId="{4DBD877C-F387-4C4E-B8AB-5FB5AD1DFB30}" destId="{A5B8A918-1E8E-4275-9F47-10FBBAF8708B}" srcOrd="1" destOrd="0" parTransId="{D8767B43-8F09-4C76-8A7B-24EAB3722D22}" sibTransId="{2850309F-5DB2-4984-8AA4-BD3840F7AF6C}"/>
    <dgm:cxn modelId="{DD6865D6-F879-436E-8927-1EA14373AE9F}" srcId="{4DBD877C-F387-4C4E-B8AB-5FB5AD1DFB30}" destId="{B2D3712B-5B91-4C16-A77C-218FAAD6CF83}" srcOrd="0" destOrd="0" parTransId="{28A68ACE-153A-4E8A-B405-EFF5D8F161FA}" sibTransId="{7ED4F2CD-2A42-49E0-B54E-5DE8E87C1468}"/>
    <dgm:cxn modelId="{44CA43B0-750C-453A-B9EF-D16DE5636D47}" type="presOf" srcId="{4DBD877C-F387-4C4E-B8AB-5FB5AD1DFB30}" destId="{912E107A-2825-47B1-9BA6-9FF3DCE164BE}" srcOrd="0" destOrd="0" presId="urn:microsoft.com/office/officeart/2005/8/layout/lProcess2"/>
    <dgm:cxn modelId="{FB7A17A5-68BE-4677-B1F5-382DDF1BA11B}" type="presOf" srcId="{2EF8974E-E7ED-43C0-883F-E48F92623B1B}" destId="{C9723441-2119-4BA9-99C1-17243B25085B}" srcOrd="0" destOrd="0" presId="urn:microsoft.com/office/officeart/2005/8/layout/lProcess2"/>
    <dgm:cxn modelId="{8D571EDD-1F6D-4CC0-80FB-010BB87FA14B}" srcId="{D0CD4CF4-D933-4204-A8E8-BC0AF8BEBA2A}" destId="{E31513B3-7E6D-456D-BB0D-F6FE5E785690}" srcOrd="1" destOrd="0" parTransId="{A3C13AD5-27BB-4993-8C06-3ADFB274D863}" sibTransId="{FF926EFB-73B1-44FE-816F-41A028BD5C22}"/>
    <dgm:cxn modelId="{8B7C70BA-2872-4558-895F-F0183C5769C9}" srcId="{6C7209D0-3221-4938-9560-64F03ECA5B61}" destId="{B742379F-3BA6-4B85-8D54-E8F436FB6995}" srcOrd="0" destOrd="0" parTransId="{226618BD-9E20-412B-BBA8-AD8070DEC487}" sibTransId="{599EA89F-F0DD-486F-B320-425AA4ECF42E}"/>
    <dgm:cxn modelId="{1CCF57CA-6F5E-4949-8575-95963DCBFAAF}" srcId="{2EF8974E-E7ED-43C0-883F-E48F92623B1B}" destId="{95265576-766E-46F6-904B-8DDAD10EEE1E}" srcOrd="0" destOrd="0" parTransId="{D922494E-A4FF-4C78-982D-A9F0EE1E2AB8}" sibTransId="{BAA8ECFA-2F71-4B0A-9D19-3B3CCA462F63}"/>
    <dgm:cxn modelId="{A5E9D1DE-8826-42D2-92C9-0496E86ACCA9}" srcId="{11D391D9-0F9C-460B-9344-133AE5947F4F}" destId="{A5716AD7-2446-4B03-9A7A-E09FE8F24C43}" srcOrd="1" destOrd="0" parTransId="{902EE9BD-955B-4773-851D-EFFEA1568A9C}" sibTransId="{D4527B6C-FB5C-4F13-BBA6-EF2717A6B6E4}"/>
    <dgm:cxn modelId="{83F5C278-AB55-4B05-9C61-53D043FC3079}" type="presOf" srcId="{B2D3712B-5B91-4C16-A77C-218FAAD6CF83}" destId="{912E107A-2825-47B1-9BA6-9FF3DCE164BE}" srcOrd="0" destOrd="1" presId="urn:microsoft.com/office/officeart/2005/8/layout/lProcess2"/>
    <dgm:cxn modelId="{523635A0-5F26-4EB2-85CD-FE2BB4B0C86C}" srcId="{ECEC4DE6-3104-4CAD-9829-147ADCC413E3}" destId="{4DBD877C-F387-4C4E-B8AB-5FB5AD1DFB30}" srcOrd="0" destOrd="0" parTransId="{F35E859D-7FFA-4999-A65A-AED2AAB6248A}" sibTransId="{FAF025AE-9F65-4B9D-9854-7EEDB30135F3}"/>
    <dgm:cxn modelId="{F5101901-79E4-4242-A0C3-66BCADC96946}" type="presOf" srcId="{EFA904EF-99AA-47A7-97A9-25F87E408B8E}" destId="{40F8B748-DB70-4AAE-86C3-15F69B8544B3}" srcOrd="0" destOrd="0" presId="urn:microsoft.com/office/officeart/2005/8/layout/lProcess2"/>
    <dgm:cxn modelId="{20B1AD8D-FF79-45F4-A7E1-6E16AE216938}" type="presOf" srcId="{D0CD4CF4-D933-4204-A8E8-BC0AF8BEBA2A}" destId="{6B188B8D-813E-43CD-A570-7CB42C037B6F}" srcOrd="0" destOrd="0" presId="urn:microsoft.com/office/officeart/2005/8/layout/lProcess2"/>
    <dgm:cxn modelId="{219BCF87-EA5F-4FD0-B169-D89EB7D12D8B}" srcId="{6C7209D0-3221-4938-9560-64F03ECA5B61}" destId="{2E0C8844-7885-44DB-A34B-325DAAFB2F24}" srcOrd="1" destOrd="0" parTransId="{697A5F71-918A-40CE-BC60-9569C69B61F4}" sibTransId="{3792B326-5C39-4322-912A-29CCF183C950}"/>
    <dgm:cxn modelId="{AD89DF12-D87E-441D-8BA9-3B4F5AFC1D25}" srcId="{D0CD4CF4-D933-4204-A8E8-BC0AF8BEBA2A}" destId="{9A270692-26B0-445D-BCCC-359E74E9C506}" srcOrd="0" destOrd="0" parTransId="{47B58581-F4B8-47D5-957A-5F0B3397EFE7}" sibTransId="{DA275456-780C-4D5D-AA79-13B344C25C45}"/>
    <dgm:cxn modelId="{675C1E3F-3C9C-4CC0-8675-F97B8A751F9F}" type="presOf" srcId="{2EF8974E-E7ED-43C0-883F-E48F92623B1B}" destId="{ED383E06-16B5-4EAD-A634-ED262603A41D}" srcOrd="1" destOrd="0" presId="urn:microsoft.com/office/officeart/2005/8/layout/lProcess2"/>
    <dgm:cxn modelId="{EE3D4D4A-4205-4086-B889-0CCF57C52FCD}" srcId="{EFA904EF-99AA-47A7-97A9-25F87E408B8E}" destId="{D0CD4CF4-D933-4204-A8E8-BC0AF8BEBA2A}" srcOrd="0" destOrd="0" parTransId="{A00F92CE-5243-462D-98CC-C1CA516FAB32}" sibTransId="{827ACAA9-2114-431C-9BB2-02BCABF0BB18}"/>
    <dgm:cxn modelId="{204B7BAA-7D83-425C-BEE5-C7C2BF41C0AD}" type="presOf" srcId="{08599F4D-0543-4461-80F4-BD85287E6B46}" destId="{543CFFB4-4CBC-4E58-A702-1F5F42DFCD1B}" srcOrd="0" destOrd="0" presId="urn:microsoft.com/office/officeart/2005/8/layout/lProcess2"/>
    <dgm:cxn modelId="{61A3212F-2A97-468C-9958-794546137107}" srcId="{C8CE3FFF-96B4-4072-BF0A-018C83629F0D}" destId="{6C7209D0-3221-4938-9560-64F03ECA5B61}" srcOrd="2" destOrd="0" parTransId="{72C5EB3B-5B39-4704-8FEA-DBB40724850A}" sibTransId="{0DCE1AE0-584D-4A84-9182-5E1CF0A78448}"/>
    <dgm:cxn modelId="{7087E351-30D1-4534-B151-403B1F78DB67}" type="presOf" srcId="{A5716AD7-2446-4B03-9A7A-E09FE8F24C43}" destId="{E473ED0C-2571-45ED-A878-FE4DF04B4983}" srcOrd="0" destOrd="2" presId="urn:microsoft.com/office/officeart/2005/8/layout/lProcess2"/>
    <dgm:cxn modelId="{8F94D012-633F-48EF-947E-252D195E0603}" type="presOf" srcId="{EFA904EF-99AA-47A7-97A9-25F87E408B8E}" destId="{CFD71BD8-F360-4D80-8351-03B79CEE0CFD}" srcOrd="1" destOrd="0" presId="urn:microsoft.com/office/officeart/2005/8/layout/lProcess2"/>
    <dgm:cxn modelId="{FED610CA-4962-45B6-994B-7C986C27A8E8}" type="presOf" srcId="{11D391D9-0F9C-460B-9344-133AE5947F4F}" destId="{E473ED0C-2571-45ED-A878-FE4DF04B4983}" srcOrd="0" destOrd="0" presId="urn:microsoft.com/office/officeart/2005/8/layout/lProcess2"/>
    <dgm:cxn modelId="{2F235993-FFEC-4937-9B78-E65FAF605E6C}" type="presOf" srcId="{6C7209D0-3221-4938-9560-64F03ECA5B61}" destId="{DE5E4198-C524-4F18-A59F-B7307EAFE75D}" srcOrd="0" destOrd="0" presId="urn:microsoft.com/office/officeart/2005/8/layout/lProcess2"/>
    <dgm:cxn modelId="{C0E22591-33F7-43C6-88BD-8A0B8C7A4456}" srcId="{ECEC4DE6-3104-4CAD-9829-147ADCC413E3}" destId="{08599F4D-0543-4461-80F4-BD85287E6B46}" srcOrd="1" destOrd="0" parTransId="{DEFC11FD-5424-4762-B269-BC7CD996E8A3}" sibTransId="{FEEB1358-E060-4C06-BA11-29D0457F070E}"/>
    <dgm:cxn modelId="{84C9D4A2-8059-407A-AA65-EE71F3007676}" srcId="{11D391D9-0F9C-460B-9344-133AE5947F4F}" destId="{3DC0FE02-C1B5-4500-9914-FB964833A048}" srcOrd="2" destOrd="0" parTransId="{04533F6A-D710-4828-98EA-41A9A55C079C}" sibTransId="{393E4FE2-A09D-406E-89BF-68F38D59EDAB}"/>
    <dgm:cxn modelId="{FC1BC32B-2CB2-40A5-A408-35325D8198BF}" type="presOf" srcId="{ECEC4DE6-3104-4CAD-9829-147ADCC413E3}" destId="{6E2A32A1-671C-4071-BAA2-341F44208407}" srcOrd="0" destOrd="0" presId="urn:microsoft.com/office/officeart/2005/8/layout/lProcess2"/>
    <dgm:cxn modelId="{66B49C06-609E-4A86-95AD-4C7146CF8966}" type="presOf" srcId="{A5B8A918-1E8E-4275-9F47-10FBBAF8708B}" destId="{912E107A-2825-47B1-9BA6-9FF3DCE164BE}" srcOrd="0" destOrd="2" presId="urn:microsoft.com/office/officeart/2005/8/layout/lProcess2"/>
    <dgm:cxn modelId="{2A18FD36-02CF-4074-9A0B-A3B6532AD042}" srcId="{C8CE3FFF-96B4-4072-BF0A-018C83629F0D}" destId="{2EF8974E-E7ED-43C0-883F-E48F92623B1B}" srcOrd="3" destOrd="0" parTransId="{B58F3164-FF11-4B43-BBFE-0E19C7625617}" sibTransId="{1B63C9F3-8C64-4D92-8DE6-87EE371A43D9}"/>
    <dgm:cxn modelId="{5A5F07C3-D9B6-40E1-B769-3FEFA4835625}" srcId="{EFA904EF-99AA-47A7-97A9-25F87E408B8E}" destId="{11D391D9-0F9C-460B-9344-133AE5947F4F}" srcOrd="1" destOrd="0" parTransId="{F746CD5A-905C-431F-930E-428CC9E05921}" sibTransId="{B484C7E0-CD6E-4F6D-BA4E-9BB5F726A9C8}"/>
    <dgm:cxn modelId="{6B7CEB87-052B-4618-ACA1-C663147EC2DB}" type="presOf" srcId="{95265576-766E-46F6-904B-8DDAD10EEE1E}" destId="{FE092166-BFFE-490F-B291-D5512371C64F}" srcOrd="0" destOrd="0" presId="urn:microsoft.com/office/officeart/2005/8/layout/lProcess2"/>
    <dgm:cxn modelId="{AA7813E1-5D34-42D7-8A3C-57C07C7E864D}" srcId="{11D391D9-0F9C-460B-9344-133AE5947F4F}" destId="{89EA94BC-9E23-4F0C-B05A-24AC6BE0C5D0}" srcOrd="0" destOrd="0" parTransId="{B89A8B9C-A298-4EC9-9688-15C6A520B835}" sibTransId="{328F3087-BC13-440A-A543-4DF4DC460A15}"/>
    <dgm:cxn modelId="{9AF897B8-EA16-4586-A0D9-034D704FD0A2}" type="presOf" srcId="{9A270692-26B0-445D-BCCC-359E74E9C506}" destId="{6B188B8D-813E-43CD-A570-7CB42C037B6F}" srcOrd="0" destOrd="1" presId="urn:microsoft.com/office/officeart/2005/8/layout/lProcess2"/>
    <dgm:cxn modelId="{8046FA71-55CA-4EA2-A0FF-9DE85C329D2B}" type="presOf" srcId="{2E0C8844-7885-44DB-A34B-325DAAFB2F24}" destId="{10269C4F-5223-4B26-A63D-3A503F02FA9F}" srcOrd="0" destOrd="0" presId="urn:microsoft.com/office/officeart/2005/8/layout/lProcess2"/>
    <dgm:cxn modelId="{269E6191-F5DE-4C55-B7A9-F479C3EDFAE3}" type="presOf" srcId="{D08DE996-7651-4195-A476-CF8106C29E2B}" destId="{6B188B8D-813E-43CD-A570-7CB42C037B6F}" srcOrd="0" destOrd="3" presId="urn:microsoft.com/office/officeart/2005/8/layout/lProcess2"/>
    <dgm:cxn modelId="{491B1109-00EB-46EB-8DD1-4B49F5D5D153}" type="presOf" srcId="{C8CE3FFF-96B4-4072-BF0A-018C83629F0D}" destId="{525E8BE4-F536-4A6F-B856-8A12B1AA3540}" srcOrd="0" destOrd="0" presId="urn:microsoft.com/office/officeart/2005/8/layout/lProcess2"/>
    <dgm:cxn modelId="{9A2B9D73-732C-46AD-BF2B-846838AF607D}" srcId="{C8CE3FFF-96B4-4072-BF0A-018C83629F0D}" destId="{ECEC4DE6-3104-4CAD-9829-147ADCC413E3}" srcOrd="1" destOrd="0" parTransId="{F6B4D099-2A30-421A-BDFE-9536AEC8CF35}" sibTransId="{9848EB12-BF9C-45C7-9717-8B4F0B071584}"/>
    <dgm:cxn modelId="{080A5ECA-71BA-47AE-8255-61457DAB84B0}" type="presOf" srcId="{ECEC4DE6-3104-4CAD-9829-147ADCC413E3}" destId="{9CC250FE-545F-4551-88D8-F8EEA4513607}" srcOrd="1" destOrd="0" presId="urn:microsoft.com/office/officeart/2005/8/layout/lProcess2"/>
    <dgm:cxn modelId="{FC026F53-AABB-431E-8791-A16D22A8526A}" type="presOf" srcId="{3DC0FE02-C1B5-4500-9914-FB964833A048}" destId="{E473ED0C-2571-45ED-A878-FE4DF04B4983}" srcOrd="0" destOrd="3" presId="urn:microsoft.com/office/officeart/2005/8/layout/lProcess2"/>
    <dgm:cxn modelId="{B66835BD-1335-4D95-88D9-B9AA3EF1F97B}" srcId="{D0CD4CF4-D933-4204-A8E8-BC0AF8BEBA2A}" destId="{D08DE996-7651-4195-A476-CF8106C29E2B}" srcOrd="2" destOrd="0" parTransId="{4DCDFB0F-348A-481F-AB82-B1E4EFB522F0}" sibTransId="{60F538FF-38FF-46C1-8789-A67B3DF3E457}"/>
    <dgm:cxn modelId="{F74C6053-6280-4C15-A979-86606E65C0C8}" type="presOf" srcId="{E31513B3-7E6D-456D-BB0D-F6FE5E785690}" destId="{6B188B8D-813E-43CD-A570-7CB42C037B6F}" srcOrd="0" destOrd="2" presId="urn:microsoft.com/office/officeart/2005/8/layout/lProcess2"/>
    <dgm:cxn modelId="{367EFE5A-118F-4CD6-993C-93BE8AACBE7E}" type="presOf" srcId="{B742379F-3BA6-4B85-8D54-E8F436FB6995}" destId="{703E2FEC-63AD-46E7-AEA0-354D7C3572F9}" srcOrd="0" destOrd="0" presId="urn:microsoft.com/office/officeart/2005/8/layout/lProcess2"/>
    <dgm:cxn modelId="{D6027278-4DE8-4DA4-B423-D9D1542C9BB7}" type="presParOf" srcId="{525E8BE4-F536-4A6F-B856-8A12B1AA3540}" destId="{EA27CABA-5779-4697-90F6-B7F1CA3EC01D}" srcOrd="0" destOrd="0" presId="urn:microsoft.com/office/officeart/2005/8/layout/lProcess2"/>
    <dgm:cxn modelId="{8A86A8CB-44E3-48B1-A776-AA294DF3EAD2}" type="presParOf" srcId="{EA27CABA-5779-4697-90F6-B7F1CA3EC01D}" destId="{40F8B748-DB70-4AAE-86C3-15F69B8544B3}" srcOrd="0" destOrd="0" presId="urn:microsoft.com/office/officeart/2005/8/layout/lProcess2"/>
    <dgm:cxn modelId="{54D35970-E6E4-4BCA-AC55-8E4348A6F1AC}" type="presParOf" srcId="{EA27CABA-5779-4697-90F6-B7F1CA3EC01D}" destId="{CFD71BD8-F360-4D80-8351-03B79CEE0CFD}" srcOrd="1" destOrd="0" presId="urn:microsoft.com/office/officeart/2005/8/layout/lProcess2"/>
    <dgm:cxn modelId="{D25DA6E2-061F-46ED-91A1-4FAAFC21971B}" type="presParOf" srcId="{EA27CABA-5779-4697-90F6-B7F1CA3EC01D}" destId="{4F40CF74-63AF-43DC-8C06-EAB5241917E3}" srcOrd="2" destOrd="0" presId="urn:microsoft.com/office/officeart/2005/8/layout/lProcess2"/>
    <dgm:cxn modelId="{8E191BEC-97D7-4EF6-8E4F-85BF6C418E13}" type="presParOf" srcId="{4F40CF74-63AF-43DC-8C06-EAB5241917E3}" destId="{3C5C35EB-E4BB-41A9-88CA-37069F1ED28D}" srcOrd="0" destOrd="0" presId="urn:microsoft.com/office/officeart/2005/8/layout/lProcess2"/>
    <dgm:cxn modelId="{391E179D-B34E-42DC-BA4D-006DC86196E4}" type="presParOf" srcId="{3C5C35EB-E4BB-41A9-88CA-37069F1ED28D}" destId="{6B188B8D-813E-43CD-A570-7CB42C037B6F}" srcOrd="0" destOrd="0" presId="urn:microsoft.com/office/officeart/2005/8/layout/lProcess2"/>
    <dgm:cxn modelId="{444F74EB-9711-4BEE-9109-3CFAE73701D2}" type="presParOf" srcId="{3C5C35EB-E4BB-41A9-88CA-37069F1ED28D}" destId="{45221348-86A3-43C5-B2B1-1DE155AA9E7B}" srcOrd="1" destOrd="0" presId="urn:microsoft.com/office/officeart/2005/8/layout/lProcess2"/>
    <dgm:cxn modelId="{235D31BE-1AC6-4A6D-B44D-AC84CB883D14}" type="presParOf" srcId="{3C5C35EB-E4BB-41A9-88CA-37069F1ED28D}" destId="{E473ED0C-2571-45ED-A878-FE4DF04B4983}" srcOrd="2" destOrd="0" presId="urn:microsoft.com/office/officeart/2005/8/layout/lProcess2"/>
    <dgm:cxn modelId="{0DC3DD48-E6DF-42DD-AE6B-522FAFB9E479}" type="presParOf" srcId="{525E8BE4-F536-4A6F-B856-8A12B1AA3540}" destId="{438D713A-2740-4A7D-B78F-C4FAA73DF740}" srcOrd="1" destOrd="0" presId="urn:microsoft.com/office/officeart/2005/8/layout/lProcess2"/>
    <dgm:cxn modelId="{986274CD-05E2-4A0F-8752-6D398A7BC8D7}" type="presParOf" srcId="{525E8BE4-F536-4A6F-B856-8A12B1AA3540}" destId="{A6A55F99-9D2D-4A0A-B6E9-79EB87CD3BAD}" srcOrd="2" destOrd="0" presId="urn:microsoft.com/office/officeart/2005/8/layout/lProcess2"/>
    <dgm:cxn modelId="{FC31F704-0AD5-4320-B34B-5A093729698C}" type="presParOf" srcId="{A6A55F99-9D2D-4A0A-B6E9-79EB87CD3BAD}" destId="{6E2A32A1-671C-4071-BAA2-341F44208407}" srcOrd="0" destOrd="0" presId="urn:microsoft.com/office/officeart/2005/8/layout/lProcess2"/>
    <dgm:cxn modelId="{A9CD1AED-E027-4767-9228-6A64BD45615A}" type="presParOf" srcId="{A6A55F99-9D2D-4A0A-B6E9-79EB87CD3BAD}" destId="{9CC250FE-545F-4551-88D8-F8EEA4513607}" srcOrd="1" destOrd="0" presId="urn:microsoft.com/office/officeart/2005/8/layout/lProcess2"/>
    <dgm:cxn modelId="{EEFA96CB-4105-49B5-9083-D525BE3CAA7B}" type="presParOf" srcId="{A6A55F99-9D2D-4A0A-B6E9-79EB87CD3BAD}" destId="{FCCB0E88-F893-4287-8078-1CF803817900}" srcOrd="2" destOrd="0" presId="urn:microsoft.com/office/officeart/2005/8/layout/lProcess2"/>
    <dgm:cxn modelId="{34BD2372-CAD8-48EE-94BA-511DF42CE25D}" type="presParOf" srcId="{FCCB0E88-F893-4287-8078-1CF803817900}" destId="{99D6EB38-4662-48A0-AD75-F09ADA146A82}" srcOrd="0" destOrd="0" presId="urn:microsoft.com/office/officeart/2005/8/layout/lProcess2"/>
    <dgm:cxn modelId="{F8D21C96-D496-4FB3-AB98-1132ABEADEDA}" type="presParOf" srcId="{99D6EB38-4662-48A0-AD75-F09ADA146A82}" destId="{912E107A-2825-47B1-9BA6-9FF3DCE164BE}" srcOrd="0" destOrd="0" presId="urn:microsoft.com/office/officeart/2005/8/layout/lProcess2"/>
    <dgm:cxn modelId="{3F1A7C1C-3AE2-42D0-8BD3-754C664382CE}" type="presParOf" srcId="{99D6EB38-4662-48A0-AD75-F09ADA146A82}" destId="{EE5A8930-6128-4D42-B6FD-372A8EC06E59}" srcOrd="1" destOrd="0" presId="urn:microsoft.com/office/officeart/2005/8/layout/lProcess2"/>
    <dgm:cxn modelId="{47E7AF15-A9BB-4DCC-A822-62FFEA209AD4}" type="presParOf" srcId="{99D6EB38-4662-48A0-AD75-F09ADA146A82}" destId="{543CFFB4-4CBC-4E58-A702-1F5F42DFCD1B}" srcOrd="2" destOrd="0" presId="urn:microsoft.com/office/officeart/2005/8/layout/lProcess2"/>
    <dgm:cxn modelId="{0EB6316B-55CC-4FEB-8AE6-EF0C0C3A6B61}" type="presParOf" srcId="{525E8BE4-F536-4A6F-B856-8A12B1AA3540}" destId="{7DC7B09D-304B-48AA-B95B-4159AE9ABCCD}" srcOrd="3" destOrd="0" presId="urn:microsoft.com/office/officeart/2005/8/layout/lProcess2"/>
    <dgm:cxn modelId="{F5C4ECC3-298A-4C48-AB2E-CB20D5492B92}" type="presParOf" srcId="{525E8BE4-F536-4A6F-B856-8A12B1AA3540}" destId="{766BFC43-BFD5-483B-B3DC-2EB65D31ADBA}" srcOrd="4" destOrd="0" presId="urn:microsoft.com/office/officeart/2005/8/layout/lProcess2"/>
    <dgm:cxn modelId="{B91D5A39-11F9-4BF2-9BC0-086503BDFFB6}" type="presParOf" srcId="{766BFC43-BFD5-483B-B3DC-2EB65D31ADBA}" destId="{DE5E4198-C524-4F18-A59F-B7307EAFE75D}" srcOrd="0" destOrd="0" presId="urn:microsoft.com/office/officeart/2005/8/layout/lProcess2"/>
    <dgm:cxn modelId="{3F9CFAB9-FD23-4A49-B06E-08222B5C4A88}" type="presParOf" srcId="{766BFC43-BFD5-483B-B3DC-2EB65D31ADBA}" destId="{774C0606-6909-44AD-A884-48009EC5F84B}" srcOrd="1" destOrd="0" presId="urn:microsoft.com/office/officeart/2005/8/layout/lProcess2"/>
    <dgm:cxn modelId="{72057226-E3CF-4261-8290-9FC9FB785660}" type="presParOf" srcId="{766BFC43-BFD5-483B-B3DC-2EB65D31ADBA}" destId="{4E1FF59C-1D7A-4741-B63C-A7433A9E4355}" srcOrd="2" destOrd="0" presId="urn:microsoft.com/office/officeart/2005/8/layout/lProcess2"/>
    <dgm:cxn modelId="{33B29FC9-C40B-4988-934D-CE9DB61B642D}" type="presParOf" srcId="{4E1FF59C-1D7A-4741-B63C-A7433A9E4355}" destId="{E268A912-D0C7-4D1E-9B0B-FC00E698AA7F}" srcOrd="0" destOrd="0" presId="urn:microsoft.com/office/officeart/2005/8/layout/lProcess2"/>
    <dgm:cxn modelId="{DCAEDE0A-B1A9-4757-B486-9559CCA00C23}" type="presParOf" srcId="{E268A912-D0C7-4D1E-9B0B-FC00E698AA7F}" destId="{703E2FEC-63AD-46E7-AEA0-354D7C3572F9}" srcOrd="0" destOrd="0" presId="urn:microsoft.com/office/officeart/2005/8/layout/lProcess2"/>
    <dgm:cxn modelId="{FBF17982-43D9-449E-8447-6C2EFC1C29D4}" type="presParOf" srcId="{E268A912-D0C7-4D1E-9B0B-FC00E698AA7F}" destId="{EFCAAC73-BAC1-48D5-B583-0E1D20EA0E86}" srcOrd="1" destOrd="0" presId="urn:microsoft.com/office/officeart/2005/8/layout/lProcess2"/>
    <dgm:cxn modelId="{50AE2203-0530-4728-A651-2AED20BAC45F}" type="presParOf" srcId="{E268A912-D0C7-4D1E-9B0B-FC00E698AA7F}" destId="{10269C4F-5223-4B26-A63D-3A503F02FA9F}" srcOrd="2" destOrd="0" presId="urn:microsoft.com/office/officeart/2005/8/layout/lProcess2"/>
    <dgm:cxn modelId="{E73F133F-71A7-4DEB-AB23-2E49E3283977}" type="presParOf" srcId="{525E8BE4-F536-4A6F-B856-8A12B1AA3540}" destId="{D88953C7-1C29-4047-BFE6-5AB0EF83F7BB}" srcOrd="5" destOrd="0" presId="urn:microsoft.com/office/officeart/2005/8/layout/lProcess2"/>
    <dgm:cxn modelId="{113F62E2-3D55-4C72-8723-57E9A18F2507}" type="presParOf" srcId="{525E8BE4-F536-4A6F-B856-8A12B1AA3540}" destId="{2C446D65-FABC-4BB8-8801-8C2B0B8F558D}" srcOrd="6" destOrd="0" presId="urn:microsoft.com/office/officeart/2005/8/layout/lProcess2"/>
    <dgm:cxn modelId="{53FC0477-20F0-401F-9E0F-8AA25C061A24}" type="presParOf" srcId="{2C446D65-FABC-4BB8-8801-8C2B0B8F558D}" destId="{C9723441-2119-4BA9-99C1-17243B25085B}" srcOrd="0" destOrd="0" presId="urn:microsoft.com/office/officeart/2005/8/layout/lProcess2"/>
    <dgm:cxn modelId="{B06EAA89-BA68-4072-BC73-352FE59264A7}" type="presParOf" srcId="{2C446D65-FABC-4BB8-8801-8C2B0B8F558D}" destId="{ED383E06-16B5-4EAD-A634-ED262603A41D}" srcOrd="1" destOrd="0" presId="urn:microsoft.com/office/officeart/2005/8/layout/lProcess2"/>
    <dgm:cxn modelId="{24CAFA4F-A4D7-47D5-B0FE-A01215D2552A}" type="presParOf" srcId="{2C446D65-FABC-4BB8-8801-8C2B0B8F558D}" destId="{B5985D8E-79B7-41C2-B571-05C2F102FBBD}" srcOrd="2" destOrd="0" presId="urn:microsoft.com/office/officeart/2005/8/layout/lProcess2"/>
    <dgm:cxn modelId="{C9EF1C4F-0324-4B1C-B8B1-5C5D7FCA2958}" type="presParOf" srcId="{B5985D8E-79B7-41C2-B571-05C2F102FBBD}" destId="{B4FACB0E-DCB4-4D60-95E9-306613E757DB}" srcOrd="0" destOrd="0" presId="urn:microsoft.com/office/officeart/2005/8/layout/lProcess2"/>
    <dgm:cxn modelId="{5BF1D6CE-728A-47FE-994C-E176E7897907}" type="presParOf" srcId="{B4FACB0E-DCB4-4D60-95E9-306613E757DB}" destId="{FE092166-BFFE-490F-B291-D5512371C64F}"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51A56-A8F7-4F6C-9CEB-AEAB44D91482}">
      <dsp:nvSpPr>
        <dsp:cNvPr id="0" name=""/>
        <dsp:cNvSpPr/>
      </dsp:nvSpPr>
      <dsp:spPr>
        <a:xfrm>
          <a:off x="99056" y="0"/>
          <a:ext cx="6736080" cy="4953000"/>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0616C75-9766-4A40-8B48-3B3E26225982}">
      <dsp:nvSpPr>
        <dsp:cNvPr id="0" name=""/>
        <dsp:cNvSpPr/>
      </dsp:nvSpPr>
      <dsp:spPr>
        <a:xfrm>
          <a:off x="3845" y="1485900"/>
          <a:ext cx="2518049" cy="1981200"/>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Requirements</a:t>
          </a:r>
        </a:p>
      </dsp:txBody>
      <dsp:txXfrm>
        <a:off x="100559" y="1582614"/>
        <a:ext cx="2324621" cy="1787772"/>
      </dsp:txXfrm>
    </dsp:sp>
    <dsp:sp modelId="{677F3E1F-87AF-4210-8643-647A5CCC743E}">
      <dsp:nvSpPr>
        <dsp:cNvPr id="0" name=""/>
        <dsp:cNvSpPr/>
      </dsp:nvSpPr>
      <dsp:spPr>
        <a:xfrm>
          <a:off x="2703375" y="1485900"/>
          <a:ext cx="2518049" cy="1981200"/>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Design</a:t>
          </a:r>
          <a:endParaRPr lang="en-US" sz="2900" kern="1200" dirty="0"/>
        </a:p>
      </dsp:txBody>
      <dsp:txXfrm>
        <a:off x="2800089" y="1582614"/>
        <a:ext cx="2324621" cy="1787772"/>
      </dsp:txXfrm>
    </dsp:sp>
    <dsp:sp modelId="{874B0671-C27D-4E68-90CD-27FB76F64314}">
      <dsp:nvSpPr>
        <dsp:cNvPr id="0" name=""/>
        <dsp:cNvSpPr/>
      </dsp:nvSpPr>
      <dsp:spPr>
        <a:xfrm>
          <a:off x="5402905" y="1485900"/>
          <a:ext cx="2518049" cy="1981200"/>
        </a:xfrm>
        <a:prstGeom prst="roundRect">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Build</a:t>
          </a:r>
          <a:endParaRPr lang="en-US" sz="2900" kern="1200" dirty="0"/>
        </a:p>
      </dsp:txBody>
      <dsp:txXfrm>
        <a:off x="5499619" y="1582614"/>
        <a:ext cx="2324621" cy="17877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8BB19E-0062-45B7-8E82-C5CB061CB565}">
      <dsp:nvSpPr>
        <dsp:cNvPr id="0" name=""/>
        <dsp:cNvSpPr/>
      </dsp:nvSpPr>
      <dsp:spPr>
        <a:xfrm>
          <a:off x="2463700" y="1043"/>
          <a:ext cx="2159198" cy="1079599"/>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Search</a:t>
          </a:r>
          <a:endParaRPr lang="en-US" sz="3000" kern="1200" dirty="0"/>
        </a:p>
      </dsp:txBody>
      <dsp:txXfrm>
        <a:off x="2495320" y="32663"/>
        <a:ext cx="2095958" cy="1016359"/>
      </dsp:txXfrm>
    </dsp:sp>
    <dsp:sp modelId="{72CEE2AB-6CF5-4F92-8B3B-CC61EBDDFF2C}">
      <dsp:nvSpPr>
        <dsp:cNvPr id="0" name=""/>
        <dsp:cNvSpPr/>
      </dsp:nvSpPr>
      <dsp:spPr>
        <a:xfrm rot="2700000">
          <a:off x="4017692" y="1389591"/>
          <a:ext cx="1126570" cy="377859"/>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4131050" y="1465163"/>
        <a:ext cx="899854" cy="226715"/>
      </dsp:txXfrm>
    </dsp:sp>
    <dsp:sp modelId="{956C54B9-88EB-424E-9D05-9CA3DA4A674C}">
      <dsp:nvSpPr>
        <dsp:cNvPr id="0" name=""/>
        <dsp:cNvSpPr/>
      </dsp:nvSpPr>
      <dsp:spPr>
        <a:xfrm>
          <a:off x="4539057" y="2076400"/>
          <a:ext cx="2159198" cy="1079599"/>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Registration</a:t>
          </a:r>
          <a:endParaRPr lang="en-US" sz="3000" kern="1200" dirty="0"/>
        </a:p>
      </dsp:txBody>
      <dsp:txXfrm>
        <a:off x="4570677" y="2108020"/>
        <a:ext cx="2095958" cy="1016359"/>
      </dsp:txXfrm>
    </dsp:sp>
    <dsp:sp modelId="{0B51C4E2-EA62-4C9A-A427-86FF4E6BB596}">
      <dsp:nvSpPr>
        <dsp:cNvPr id="0" name=""/>
        <dsp:cNvSpPr/>
      </dsp:nvSpPr>
      <dsp:spPr>
        <a:xfrm rot="8100000">
          <a:off x="4017692" y="3464948"/>
          <a:ext cx="1126570" cy="377859"/>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rot="10800000">
        <a:off x="4131050" y="3540520"/>
        <a:ext cx="899854" cy="226715"/>
      </dsp:txXfrm>
    </dsp:sp>
    <dsp:sp modelId="{D41B44DF-C0F5-40D8-8CAA-68930EF5B9ED}">
      <dsp:nvSpPr>
        <dsp:cNvPr id="0" name=""/>
        <dsp:cNvSpPr/>
      </dsp:nvSpPr>
      <dsp:spPr>
        <a:xfrm>
          <a:off x="2463700" y="4151756"/>
          <a:ext cx="2159198" cy="1079599"/>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Admin</a:t>
          </a:r>
          <a:endParaRPr lang="en-US" sz="3000" kern="1200" dirty="0"/>
        </a:p>
      </dsp:txBody>
      <dsp:txXfrm>
        <a:off x="2495320" y="4183376"/>
        <a:ext cx="2095958" cy="1016359"/>
      </dsp:txXfrm>
    </dsp:sp>
    <dsp:sp modelId="{973F8E1B-F76C-4A4B-87F7-011D42F6531D}">
      <dsp:nvSpPr>
        <dsp:cNvPr id="0" name=""/>
        <dsp:cNvSpPr/>
      </dsp:nvSpPr>
      <dsp:spPr>
        <a:xfrm rot="13500000">
          <a:off x="1942336" y="3464948"/>
          <a:ext cx="1126570" cy="377859"/>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rot="10800000">
        <a:off x="2055694" y="3540520"/>
        <a:ext cx="899854" cy="226715"/>
      </dsp:txXfrm>
    </dsp:sp>
    <dsp:sp modelId="{200FF982-A739-4CD3-8484-175D07C427CA}">
      <dsp:nvSpPr>
        <dsp:cNvPr id="0" name=""/>
        <dsp:cNvSpPr/>
      </dsp:nvSpPr>
      <dsp:spPr>
        <a:xfrm>
          <a:off x="388344" y="2076400"/>
          <a:ext cx="2159198" cy="1079599"/>
        </a:xfrm>
        <a:prstGeom prst="roundRect">
          <a:avLst>
            <a:gd name="adj" fmla="val 10000"/>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Review</a:t>
          </a:r>
          <a:endParaRPr lang="en-US" sz="3000" kern="1200" dirty="0"/>
        </a:p>
      </dsp:txBody>
      <dsp:txXfrm>
        <a:off x="419964" y="2108020"/>
        <a:ext cx="2095958" cy="1016359"/>
      </dsp:txXfrm>
    </dsp:sp>
    <dsp:sp modelId="{123EA15F-93C4-4ECE-BAF4-0719E2109165}">
      <dsp:nvSpPr>
        <dsp:cNvPr id="0" name=""/>
        <dsp:cNvSpPr/>
      </dsp:nvSpPr>
      <dsp:spPr>
        <a:xfrm rot="18900000">
          <a:off x="1942336" y="1389591"/>
          <a:ext cx="1126570" cy="377859"/>
        </a:xfrm>
        <a:prstGeom prst="leftRightArrow">
          <a:avLst>
            <a:gd name="adj1" fmla="val 60000"/>
            <a:gd name="adj2" fmla="val 50000"/>
          </a:avLst>
        </a:prstGeom>
        <a:solidFill>
          <a:schemeClr val="accent1">
            <a:tint val="60000"/>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dirty="0"/>
        </a:p>
      </dsp:txBody>
      <dsp:txXfrm>
        <a:off x="2055694" y="1465163"/>
        <a:ext cx="899854" cy="22671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F8B748-DB70-4AAE-86C3-15F69B8544B3}">
      <dsp:nvSpPr>
        <dsp:cNvPr id="0" name=""/>
        <dsp:cNvSpPr/>
      </dsp:nvSpPr>
      <dsp:spPr>
        <a:xfrm>
          <a:off x="0" y="0"/>
          <a:ext cx="1766627" cy="49275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Search</a:t>
          </a:r>
        </a:p>
        <a:p>
          <a:pPr lvl="0" algn="ctr" defTabSz="889000">
            <a:lnSpc>
              <a:spcPct val="90000"/>
            </a:lnSpc>
            <a:spcBef>
              <a:spcPct val="0"/>
            </a:spcBef>
            <a:spcAft>
              <a:spcPct val="35000"/>
            </a:spcAft>
          </a:pPr>
          <a:r>
            <a:rPr lang="en-US" sz="2000" kern="1200" dirty="0" smtClean="0"/>
            <a:t>(46)</a:t>
          </a:r>
          <a:endParaRPr lang="en-US" sz="2000" kern="1200" dirty="0"/>
        </a:p>
      </dsp:txBody>
      <dsp:txXfrm>
        <a:off x="0" y="0"/>
        <a:ext cx="1766627" cy="1478280"/>
      </dsp:txXfrm>
    </dsp:sp>
    <dsp:sp modelId="{6B188B8D-813E-43CD-A570-7CB42C037B6F}">
      <dsp:nvSpPr>
        <dsp:cNvPr id="0" name=""/>
        <dsp:cNvSpPr/>
      </dsp:nvSpPr>
      <dsp:spPr>
        <a:xfrm>
          <a:off x="178463" y="1479723"/>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t" anchorCtr="0">
          <a:noAutofit/>
        </a:bodyPr>
        <a:lstStyle/>
        <a:p>
          <a:pPr lvl="0" algn="l" defTabSz="755650">
            <a:lnSpc>
              <a:spcPct val="90000"/>
            </a:lnSpc>
            <a:spcBef>
              <a:spcPct val="0"/>
            </a:spcBef>
            <a:spcAft>
              <a:spcPct val="35000"/>
            </a:spcAft>
          </a:pPr>
          <a:r>
            <a:rPr lang="en-US" sz="1700" kern="1200" dirty="0" smtClean="0"/>
            <a:t>All Search</a:t>
          </a:r>
          <a:endParaRPr lang="en-US" sz="1700" kern="1200" dirty="0"/>
        </a:p>
        <a:p>
          <a:pPr marL="114300" lvl="1" indent="-114300" algn="l" defTabSz="577850">
            <a:lnSpc>
              <a:spcPct val="90000"/>
            </a:lnSpc>
            <a:spcBef>
              <a:spcPct val="0"/>
            </a:spcBef>
            <a:spcAft>
              <a:spcPct val="15000"/>
            </a:spcAft>
            <a:buChar char="••"/>
          </a:pPr>
          <a:r>
            <a:rPr lang="en-US" sz="1300" kern="1200" dirty="0" smtClean="0"/>
            <a:t>Basic Search</a:t>
          </a:r>
          <a:endParaRPr lang="en-US" sz="1300" kern="1200" dirty="0"/>
        </a:p>
        <a:p>
          <a:pPr marL="114300" lvl="1" indent="-114300" algn="l" defTabSz="577850">
            <a:lnSpc>
              <a:spcPct val="90000"/>
            </a:lnSpc>
            <a:spcBef>
              <a:spcPct val="0"/>
            </a:spcBef>
            <a:spcAft>
              <a:spcPct val="15000"/>
            </a:spcAft>
            <a:buChar char="••"/>
          </a:pPr>
          <a:r>
            <a:rPr lang="en-US" sz="1300" kern="1200" dirty="0" smtClean="0"/>
            <a:t>Advanced Search</a:t>
          </a:r>
          <a:endParaRPr lang="en-US" sz="1300" kern="1200" dirty="0"/>
        </a:p>
        <a:p>
          <a:pPr marL="114300" lvl="1" indent="-114300" algn="l" defTabSz="577850">
            <a:lnSpc>
              <a:spcPct val="90000"/>
            </a:lnSpc>
            <a:spcBef>
              <a:spcPct val="0"/>
            </a:spcBef>
            <a:spcAft>
              <a:spcPct val="15000"/>
            </a:spcAft>
            <a:buChar char="••"/>
          </a:pPr>
          <a:r>
            <a:rPr lang="en-US" sz="1300" kern="1200" dirty="0" smtClean="0"/>
            <a:t>Topic Search</a:t>
          </a:r>
          <a:endParaRPr lang="en-US" sz="1300" kern="1200" dirty="0"/>
        </a:p>
      </dsp:txBody>
      <dsp:txXfrm>
        <a:off x="219857" y="1521117"/>
        <a:ext cx="1330513" cy="1402950"/>
      </dsp:txXfrm>
    </dsp:sp>
    <dsp:sp modelId="{E473ED0C-2571-45ED-A878-FE4DF04B4983}">
      <dsp:nvSpPr>
        <dsp:cNvPr id="0" name=""/>
        <dsp:cNvSpPr/>
      </dsp:nvSpPr>
      <dsp:spPr>
        <a:xfrm>
          <a:off x="178463" y="3194037"/>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t" anchorCtr="0">
          <a:noAutofit/>
        </a:bodyPr>
        <a:lstStyle/>
        <a:p>
          <a:pPr lvl="0" algn="l" defTabSz="755650">
            <a:lnSpc>
              <a:spcPct val="90000"/>
            </a:lnSpc>
            <a:spcBef>
              <a:spcPct val="0"/>
            </a:spcBef>
            <a:spcAft>
              <a:spcPct val="35000"/>
            </a:spcAft>
          </a:pPr>
          <a:r>
            <a:rPr lang="en-US" sz="1700" kern="1200" dirty="0" smtClean="0"/>
            <a:t>Search Results</a:t>
          </a:r>
          <a:endParaRPr lang="en-US" sz="1700" kern="1200" dirty="0"/>
        </a:p>
        <a:p>
          <a:pPr marL="114300" lvl="1" indent="-114300" algn="l" defTabSz="577850">
            <a:lnSpc>
              <a:spcPct val="90000"/>
            </a:lnSpc>
            <a:spcBef>
              <a:spcPct val="0"/>
            </a:spcBef>
            <a:spcAft>
              <a:spcPct val="15000"/>
            </a:spcAft>
            <a:buChar char="••"/>
          </a:pPr>
          <a:r>
            <a:rPr lang="en-US" sz="1300" kern="1200" dirty="0" smtClean="0"/>
            <a:t>Results Display</a:t>
          </a:r>
          <a:endParaRPr lang="en-US" sz="1300" kern="1200" dirty="0"/>
        </a:p>
        <a:p>
          <a:pPr marL="114300" lvl="1" indent="-114300" algn="l" defTabSz="577850">
            <a:lnSpc>
              <a:spcPct val="90000"/>
            </a:lnSpc>
            <a:spcBef>
              <a:spcPct val="0"/>
            </a:spcBef>
            <a:spcAft>
              <a:spcPct val="15000"/>
            </a:spcAft>
            <a:buChar char="••"/>
          </a:pPr>
          <a:r>
            <a:rPr lang="en-US" sz="1300" kern="1200" dirty="0" smtClean="0"/>
            <a:t>Detailed Registry Profile</a:t>
          </a:r>
          <a:endParaRPr lang="en-US" sz="1300" kern="1200" dirty="0"/>
        </a:p>
        <a:p>
          <a:pPr marL="114300" lvl="1" indent="-114300" algn="l" defTabSz="577850">
            <a:lnSpc>
              <a:spcPct val="90000"/>
            </a:lnSpc>
            <a:spcBef>
              <a:spcPct val="0"/>
            </a:spcBef>
            <a:spcAft>
              <a:spcPct val="15000"/>
            </a:spcAft>
            <a:buChar char="••"/>
          </a:pPr>
          <a:r>
            <a:rPr lang="en-US" sz="1300" kern="1200" dirty="0" smtClean="0"/>
            <a:t>Notifications</a:t>
          </a:r>
          <a:endParaRPr lang="en-US" sz="1300" kern="1200" dirty="0"/>
        </a:p>
      </dsp:txBody>
      <dsp:txXfrm>
        <a:off x="219857" y="3235431"/>
        <a:ext cx="1330513" cy="1402950"/>
      </dsp:txXfrm>
    </dsp:sp>
    <dsp:sp modelId="{6E2A32A1-671C-4071-BAA2-341F44208407}">
      <dsp:nvSpPr>
        <dsp:cNvPr id="0" name=""/>
        <dsp:cNvSpPr/>
      </dsp:nvSpPr>
      <dsp:spPr>
        <a:xfrm>
          <a:off x="1900924" y="0"/>
          <a:ext cx="1766627" cy="49275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Registration</a:t>
          </a:r>
        </a:p>
        <a:p>
          <a:pPr lvl="0" algn="ctr" defTabSz="889000">
            <a:lnSpc>
              <a:spcPct val="90000"/>
            </a:lnSpc>
            <a:spcBef>
              <a:spcPct val="0"/>
            </a:spcBef>
            <a:spcAft>
              <a:spcPct val="35000"/>
            </a:spcAft>
          </a:pPr>
          <a:r>
            <a:rPr lang="en-US" sz="2000" kern="1200" dirty="0" smtClean="0"/>
            <a:t>(30)</a:t>
          </a:r>
          <a:endParaRPr lang="en-US" sz="2000" kern="1200" dirty="0"/>
        </a:p>
      </dsp:txBody>
      <dsp:txXfrm>
        <a:off x="1900924" y="0"/>
        <a:ext cx="1766627" cy="1478280"/>
      </dsp:txXfrm>
    </dsp:sp>
    <dsp:sp modelId="{912E107A-2825-47B1-9BA6-9FF3DCE164BE}">
      <dsp:nvSpPr>
        <dsp:cNvPr id="0" name=""/>
        <dsp:cNvSpPr/>
      </dsp:nvSpPr>
      <dsp:spPr>
        <a:xfrm>
          <a:off x="2077587" y="1479723"/>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t" anchorCtr="0">
          <a:noAutofit/>
        </a:bodyPr>
        <a:lstStyle/>
        <a:p>
          <a:pPr lvl="0" algn="ctr" defTabSz="755650">
            <a:lnSpc>
              <a:spcPct val="90000"/>
            </a:lnSpc>
            <a:spcBef>
              <a:spcPct val="0"/>
            </a:spcBef>
            <a:spcAft>
              <a:spcPct val="35000"/>
            </a:spcAft>
          </a:pPr>
          <a:r>
            <a:rPr lang="en-US" sz="1700" kern="1200" dirty="0" smtClean="0"/>
            <a:t>Registry Profile Data Entry</a:t>
          </a:r>
          <a:endParaRPr lang="en-US" sz="1700" kern="1200" dirty="0"/>
        </a:p>
        <a:p>
          <a:pPr marL="114300" lvl="1" indent="-114300" algn="l" defTabSz="577850">
            <a:lnSpc>
              <a:spcPct val="90000"/>
            </a:lnSpc>
            <a:spcBef>
              <a:spcPct val="0"/>
            </a:spcBef>
            <a:spcAft>
              <a:spcPct val="15000"/>
            </a:spcAft>
            <a:buChar char="••"/>
          </a:pPr>
          <a:r>
            <a:rPr lang="en-US" sz="1300" kern="1200" dirty="0" smtClean="0"/>
            <a:t>Create</a:t>
          </a:r>
          <a:endParaRPr lang="en-US" sz="1300" kern="1200" dirty="0"/>
        </a:p>
        <a:p>
          <a:pPr marL="114300" lvl="1" indent="-114300" algn="l" defTabSz="577850">
            <a:lnSpc>
              <a:spcPct val="90000"/>
            </a:lnSpc>
            <a:spcBef>
              <a:spcPct val="0"/>
            </a:spcBef>
            <a:spcAft>
              <a:spcPct val="15000"/>
            </a:spcAft>
            <a:buChar char="••"/>
          </a:pPr>
          <a:r>
            <a:rPr lang="en-US" sz="1300" kern="1200" dirty="0" smtClean="0"/>
            <a:t>Update</a:t>
          </a:r>
        </a:p>
      </dsp:txBody>
      <dsp:txXfrm>
        <a:off x="2118981" y="1521117"/>
        <a:ext cx="1330513" cy="1402950"/>
      </dsp:txXfrm>
    </dsp:sp>
    <dsp:sp modelId="{543CFFB4-4CBC-4E58-A702-1F5F42DFCD1B}">
      <dsp:nvSpPr>
        <dsp:cNvPr id="0" name=""/>
        <dsp:cNvSpPr/>
      </dsp:nvSpPr>
      <dsp:spPr>
        <a:xfrm>
          <a:off x="2077587" y="3194037"/>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en-US" sz="1700" kern="1200" dirty="0" smtClean="0"/>
            <a:t>Registry Profile Upload</a:t>
          </a:r>
          <a:endParaRPr lang="en-US" sz="1700" kern="1200" dirty="0"/>
        </a:p>
      </dsp:txBody>
      <dsp:txXfrm>
        <a:off x="2118981" y="3235431"/>
        <a:ext cx="1330513" cy="1402950"/>
      </dsp:txXfrm>
    </dsp:sp>
    <dsp:sp modelId="{DE5E4198-C524-4F18-A59F-B7307EAFE75D}">
      <dsp:nvSpPr>
        <dsp:cNvPr id="0" name=""/>
        <dsp:cNvSpPr/>
      </dsp:nvSpPr>
      <dsp:spPr>
        <a:xfrm>
          <a:off x="3800048" y="0"/>
          <a:ext cx="1766627" cy="49275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Administration</a:t>
          </a:r>
        </a:p>
        <a:p>
          <a:pPr lvl="0" algn="ctr" defTabSz="889000">
            <a:lnSpc>
              <a:spcPct val="90000"/>
            </a:lnSpc>
            <a:spcBef>
              <a:spcPct val="0"/>
            </a:spcBef>
            <a:spcAft>
              <a:spcPct val="35000"/>
            </a:spcAft>
          </a:pPr>
          <a:r>
            <a:rPr lang="en-US" sz="2000" kern="1200" dirty="0" smtClean="0"/>
            <a:t>(22)</a:t>
          </a:r>
          <a:endParaRPr lang="en-US" sz="2000" kern="1200" dirty="0"/>
        </a:p>
      </dsp:txBody>
      <dsp:txXfrm>
        <a:off x="3800048" y="0"/>
        <a:ext cx="1766627" cy="1478280"/>
      </dsp:txXfrm>
    </dsp:sp>
    <dsp:sp modelId="{703E2FEC-63AD-46E7-AEA0-354D7C3572F9}">
      <dsp:nvSpPr>
        <dsp:cNvPr id="0" name=""/>
        <dsp:cNvSpPr/>
      </dsp:nvSpPr>
      <dsp:spPr>
        <a:xfrm>
          <a:off x="3976711" y="1479723"/>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en-US" sz="1700" kern="1200" dirty="0" smtClean="0"/>
            <a:t>Account Create</a:t>
          </a:r>
          <a:endParaRPr lang="en-US" sz="1700" kern="1200" dirty="0"/>
        </a:p>
      </dsp:txBody>
      <dsp:txXfrm>
        <a:off x="4018105" y="1521117"/>
        <a:ext cx="1330513" cy="1402950"/>
      </dsp:txXfrm>
    </dsp:sp>
    <dsp:sp modelId="{10269C4F-5223-4B26-A63D-3A503F02FA9F}">
      <dsp:nvSpPr>
        <dsp:cNvPr id="0" name=""/>
        <dsp:cNvSpPr/>
      </dsp:nvSpPr>
      <dsp:spPr>
        <a:xfrm>
          <a:off x="3976711" y="3194037"/>
          <a:ext cx="1413301" cy="148573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en-US" sz="1700" kern="1200" dirty="0" smtClean="0"/>
            <a:t>Account Update</a:t>
          </a:r>
          <a:endParaRPr lang="en-US" sz="1700" kern="1200" dirty="0"/>
        </a:p>
      </dsp:txBody>
      <dsp:txXfrm>
        <a:off x="4018105" y="3235431"/>
        <a:ext cx="1330513" cy="1402950"/>
      </dsp:txXfrm>
    </dsp:sp>
    <dsp:sp modelId="{C9723441-2119-4BA9-99C1-17243B25085B}">
      <dsp:nvSpPr>
        <dsp:cNvPr id="0" name=""/>
        <dsp:cNvSpPr/>
      </dsp:nvSpPr>
      <dsp:spPr>
        <a:xfrm>
          <a:off x="5699172" y="0"/>
          <a:ext cx="1766627" cy="492759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Review</a:t>
          </a:r>
        </a:p>
        <a:p>
          <a:pPr lvl="0" algn="ctr" defTabSz="889000">
            <a:lnSpc>
              <a:spcPct val="90000"/>
            </a:lnSpc>
            <a:spcBef>
              <a:spcPct val="0"/>
            </a:spcBef>
            <a:spcAft>
              <a:spcPct val="35000"/>
            </a:spcAft>
          </a:pPr>
          <a:r>
            <a:rPr lang="en-US" sz="2000" kern="1200" dirty="0" smtClean="0"/>
            <a:t>(6)</a:t>
          </a:r>
          <a:endParaRPr lang="en-US" sz="2000" kern="1200" dirty="0"/>
        </a:p>
      </dsp:txBody>
      <dsp:txXfrm>
        <a:off x="5699172" y="0"/>
        <a:ext cx="1766627" cy="1478280"/>
      </dsp:txXfrm>
    </dsp:sp>
    <dsp:sp modelId="{FE092166-BFFE-490F-B291-D5512371C64F}">
      <dsp:nvSpPr>
        <dsp:cNvPr id="0" name=""/>
        <dsp:cNvSpPr/>
      </dsp:nvSpPr>
      <dsp:spPr>
        <a:xfrm>
          <a:off x="5875835" y="1478280"/>
          <a:ext cx="1413301" cy="32029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en-US" sz="1700" kern="1200" dirty="0" smtClean="0"/>
            <a:t>Registry Profile Review</a:t>
          </a:r>
          <a:endParaRPr lang="en-US" sz="1700" kern="1200" dirty="0"/>
        </a:p>
      </dsp:txBody>
      <dsp:txXfrm>
        <a:off x="5917229" y="1519674"/>
        <a:ext cx="1330513" cy="3120152"/>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test</a:t>
            </a: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386C67-05E5-470C-99BF-1449F8241570}" type="datetimeFigureOut">
              <a:rPr lang="en-US" smtClean="0"/>
              <a:pPr/>
              <a:t>10/13/11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dirty="0" smtClean="0"/>
              <a:t>test</a:t>
            </a: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FB815B-798A-4BE8-8704-AED7FCF3A111}" type="slidenum">
              <a:rPr lang="en-US" smtClean="0"/>
              <a:pPr/>
              <a:t>‹#›</a:t>
            </a:fld>
            <a:endParaRPr lang="en-US" dirty="0"/>
          </a:p>
        </p:txBody>
      </p:sp>
    </p:spTree>
    <p:extLst>
      <p:ext uri="{BB962C8B-B14F-4D97-AF65-F5344CB8AC3E}">
        <p14:creationId xmlns:p14="http://schemas.microsoft.com/office/powerpoint/2010/main" val="102443459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t>test</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A65032-EE36-440E-B336-1308811CE955}" type="datetimeFigureOut">
              <a:rPr lang="en-US" smtClean="0"/>
              <a:pPr/>
              <a:t>10/13/11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dirty="0" smtClean="0"/>
              <a:t>test</a:t>
            </a: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40F582-3DE7-43B2-BDD4-B153953BBAA1}" type="slidenum">
              <a:rPr lang="en-US" smtClean="0"/>
              <a:pPr/>
              <a:t>‹#›</a:t>
            </a:fld>
            <a:endParaRPr lang="en-US" dirty="0"/>
          </a:p>
        </p:txBody>
      </p:sp>
    </p:spTree>
    <p:extLst>
      <p:ext uri="{BB962C8B-B14F-4D97-AF65-F5344CB8AC3E}">
        <p14:creationId xmlns:p14="http://schemas.microsoft.com/office/powerpoint/2010/main" val="122401691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nih.gov/" TargetMode="External"/><Relationship Id="rId4" Type="http://schemas.openxmlformats.org/officeDocument/2006/relationships/hyperlink" Target="http://www.nlm.nih.gov/" TargetMode="External"/><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ED58A1DA-1EC5-4D67-ACF5-A296D00B8DC8}"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0</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Each</a:t>
            </a:r>
            <a:r>
              <a:rPr lang="en-US" baseline="0" dirty="0" smtClean="0"/>
              <a:t> of the 17 actor categories falls into one or more of these roles in terms of their anticipated relationship to the RoPR.</a:t>
            </a:r>
            <a:endParaRPr lang="en-US" dirty="0"/>
          </a:p>
        </p:txBody>
      </p:sp>
      <p:sp>
        <p:nvSpPr>
          <p:cNvPr id="4" name="Date Placeholder 3"/>
          <p:cNvSpPr>
            <a:spLocks noGrp="1"/>
          </p:cNvSpPr>
          <p:nvPr>
            <p:ph type="dt" idx="10"/>
          </p:nvPr>
        </p:nvSpPr>
        <p:spPr/>
        <p:txBody>
          <a:bodyPr/>
          <a:lstStyle/>
          <a:p>
            <a:fld id="{EC2C5A81-61AB-49CC-922C-93CE81B68C7A}"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24 multi purpose use cases</a:t>
            </a:r>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11</a:t>
            </a:fld>
            <a:endParaRPr lang="en-US" dirty="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234A3E25-458D-418B-95F2-5E84D77FE374}"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5C4EE7AA-2B7B-44BF-8C3B-7A1235E70A51}"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24</a:t>
            </a:r>
            <a:r>
              <a:rPr lang="en-US" baseline="0" dirty="0" smtClean="0"/>
              <a:t> use cases defined with alternate flows.</a:t>
            </a:r>
          </a:p>
          <a:p>
            <a:pPr>
              <a:spcBef>
                <a:spcPct val="0"/>
              </a:spcBef>
            </a:pPr>
            <a:r>
              <a:rPr lang="en-US" baseline="0" dirty="0" smtClean="0"/>
              <a:t>UC ID, name, Description, Functional Area, Actor(s)</a:t>
            </a:r>
          </a:p>
          <a:p>
            <a:pPr>
              <a:spcBef>
                <a:spcPct val="0"/>
              </a:spcBef>
            </a:pPr>
            <a:r>
              <a:rPr lang="en-US" baseline="0" dirty="0" smtClean="0"/>
              <a:t>UC 5.</a:t>
            </a: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14</a:t>
            </a:fld>
            <a:endParaRPr lang="en-US" dirty="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180F988D-EEC2-4167-870A-6EEAF3CFA9ED}"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16</a:t>
            </a:fld>
            <a:endParaRPr lang="en-US" dirty="0">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17</a:t>
            </a:fld>
            <a:endParaRPr lang="en-US" dirty="0">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18</a:t>
            </a:fld>
            <a:endParaRPr lang="en-US" dirty="0">
              <a:cs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System Components Emerge.</a:t>
            </a:r>
            <a:endParaRPr lang="en-US" dirty="0"/>
          </a:p>
        </p:txBody>
      </p:sp>
      <p:sp>
        <p:nvSpPr>
          <p:cNvPr id="4" name="Date Placeholder 3"/>
          <p:cNvSpPr>
            <a:spLocks noGrp="1"/>
          </p:cNvSpPr>
          <p:nvPr>
            <p:ph type="dt" idx="10"/>
          </p:nvPr>
        </p:nvSpPr>
        <p:spPr/>
        <p:txBody>
          <a:bodyPr/>
          <a:lstStyle/>
          <a:p>
            <a:fld id="{94082836-A138-474C-A48F-1E4F4667FC37}"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3328CA24-03B7-451E-95CD-5C539F3217EF}"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1</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104 Requirements + 2 Requirements for Integration (not shown above)</a:t>
            </a:r>
            <a:endParaRPr lang="en-US" dirty="0"/>
          </a:p>
        </p:txBody>
      </p:sp>
      <p:sp>
        <p:nvSpPr>
          <p:cNvPr id="4" name="Date Placeholder 3"/>
          <p:cNvSpPr>
            <a:spLocks noGrp="1"/>
          </p:cNvSpPr>
          <p:nvPr>
            <p:ph type="dt" idx="10"/>
          </p:nvPr>
        </p:nvSpPr>
        <p:spPr/>
        <p:txBody>
          <a:bodyPr/>
          <a:lstStyle/>
          <a:p>
            <a:fld id="{1737A082-2B52-44EF-BBBD-B45960FFB353}"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21</a:t>
            </a:fld>
            <a:endParaRPr lang="en-US" dirty="0">
              <a:cs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22</a:t>
            </a:fld>
            <a:endParaRPr lang="en-US" dirty="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Started by looking at </a:t>
            </a:r>
            <a:r>
              <a:rPr lang="en-US" dirty="0" err="1" smtClean="0"/>
              <a:t>CTgov</a:t>
            </a:r>
            <a:r>
              <a:rPr lang="en-US" baseline="0" dirty="0" smtClean="0"/>
              <a:t> data elements and added what would be necessary to further describe a Registry.</a:t>
            </a:r>
            <a:endParaRPr lang="en-US" dirty="0"/>
          </a:p>
        </p:txBody>
      </p:sp>
      <p:sp>
        <p:nvSpPr>
          <p:cNvPr id="4" name="Date Placeholder 3"/>
          <p:cNvSpPr>
            <a:spLocks noGrp="1"/>
          </p:cNvSpPr>
          <p:nvPr>
            <p:ph type="dt" idx="10"/>
          </p:nvPr>
        </p:nvSpPr>
        <p:spPr/>
        <p:txBody>
          <a:bodyPr/>
          <a:lstStyle/>
          <a:p>
            <a:fld id="{1593D51C-CE10-467D-88FF-DD824A66CF24}"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78F090D0-8536-48B5-9FD5-62642ACE314D}"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39C36C9E-8BBF-4443-A81E-12B961018021}"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1B590C87-F4FA-4EB3-A05D-379B46D26BD5}"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937514DE-EAC5-4143-8FFF-981BBCFE9ECC}"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E281EE42-B326-4C66-8EB0-FEB052170478}"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Examined fully integrated model with </a:t>
            </a:r>
            <a:r>
              <a:rPr lang="en-US" baseline="0" dirty="0" err="1" smtClean="0"/>
              <a:t>Ctgov</a:t>
            </a:r>
            <a:r>
              <a:rPr lang="en-US" baseline="0" dirty="0" smtClean="0"/>
              <a:t> design constrains [does incorporate sufficient stakeholder feedback]</a:t>
            </a:r>
          </a:p>
          <a:p>
            <a:r>
              <a:rPr lang="en-US" baseline="0" dirty="0" smtClean="0"/>
              <a:t>Vs. Standalone system model [big investment, no leverage of </a:t>
            </a:r>
            <a:r>
              <a:rPr lang="en-US" baseline="0" dirty="0" err="1" smtClean="0"/>
              <a:t>Ctgov</a:t>
            </a:r>
            <a:r>
              <a:rPr lang="en-US" baseline="0" dirty="0" smtClean="0"/>
              <a:t>]</a:t>
            </a:r>
          </a:p>
          <a:p>
            <a:r>
              <a:rPr lang="en-US" baseline="0" dirty="0" smtClean="0"/>
              <a:t>Stated objective – integration with </a:t>
            </a:r>
            <a:r>
              <a:rPr lang="en-US" baseline="0" dirty="0" err="1" smtClean="0"/>
              <a:t>Ctgov</a:t>
            </a:r>
            <a:endParaRPr lang="en-US" baseline="0" dirty="0" smtClean="0"/>
          </a:p>
          <a:p>
            <a:r>
              <a:rPr lang="en-US" baseline="0" dirty="0" smtClean="0"/>
              <a:t>Use </a:t>
            </a:r>
            <a:r>
              <a:rPr lang="en-US" baseline="0" dirty="0" err="1" smtClean="0"/>
              <a:t>CTgov</a:t>
            </a:r>
            <a:r>
              <a:rPr lang="en-US" baseline="0" dirty="0" smtClean="0"/>
              <a:t> as a Platform for </a:t>
            </a:r>
            <a:r>
              <a:rPr lang="en-US" baseline="0" dirty="0" err="1" smtClean="0"/>
              <a:t>RoPR</a:t>
            </a:r>
            <a:endParaRPr lang="en-US" baseline="0" dirty="0" smtClean="0"/>
          </a:p>
          <a:p>
            <a:r>
              <a:rPr lang="en-US" baseline="0" dirty="0" smtClean="0"/>
              <a:t>---</a:t>
            </a:r>
          </a:p>
          <a:p>
            <a:r>
              <a:rPr lang="en-US" dirty="0" smtClean="0"/>
              <a:t>In 1997, the Food and Drug Administration Modernization Act (FDAMA) required registration of certain clinical trials in a national database, ClinicalTrials.gov. In 2007, the Food and Drug Administration Amendments Act (FDAAA,) extended registration requirements and added results and adverse events reporting.</a:t>
            </a:r>
          </a:p>
          <a:p>
            <a:r>
              <a:rPr lang="en-US" dirty="0" smtClean="0"/>
              <a:t>In 2005, the International Committee of Medical Journal Editors (ICMJE) implemented a policy requiring investigators to register interventional studies as a condition of consideration for publication. </a:t>
            </a:r>
          </a:p>
          <a:p>
            <a:r>
              <a:rPr lang="en-US" b="1" dirty="0" smtClean="0"/>
              <a:t>Updating Your Registered Study </a:t>
            </a:r>
            <a:endParaRPr lang="en-US" dirty="0" smtClean="0"/>
          </a:p>
          <a:p>
            <a:r>
              <a:rPr lang="en-US" dirty="0" smtClean="0"/>
              <a:t>Once a trial is registered, both the FDA and the ICMJE require that registrations be updated as follows: </a:t>
            </a:r>
          </a:p>
          <a:p>
            <a:r>
              <a:rPr lang="en-US" b="1" u="sng" dirty="0" smtClean="0"/>
              <a:t>FDA</a:t>
            </a:r>
            <a:r>
              <a:rPr lang="en-US" dirty="0" smtClean="0"/>
              <a:t> updating requirements: </a:t>
            </a:r>
          </a:p>
          <a:p>
            <a:r>
              <a:rPr lang="en-US" dirty="0" smtClean="0"/>
              <a:t>Information must be updated at least every 12 months </a:t>
            </a:r>
          </a:p>
          <a:p>
            <a:r>
              <a:rPr lang="en-US" dirty="0" smtClean="0"/>
              <a:t>Additionally the registry must be updated within 30 days of any changes in recruitment status or completion of study </a:t>
            </a:r>
          </a:p>
          <a:p>
            <a:r>
              <a:rPr lang="en-US" dirty="0" smtClean="0"/>
              <a:t>I</a:t>
            </a:r>
            <a:r>
              <a:rPr lang="en-US" b="1" u="sng" dirty="0" smtClean="0"/>
              <a:t>CMJE</a:t>
            </a:r>
            <a:r>
              <a:rPr lang="en-US" dirty="0" smtClean="0"/>
              <a:t> requires updating study information every 6 months. </a:t>
            </a:r>
          </a:p>
          <a:p>
            <a:r>
              <a:rPr lang="en-US" dirty="0" smtClean="0"/>
              <a:t>Department: Department of Health and Human Services (HHS) Agency: National Institute of Health (NIH) (</a:t>
            </a:r>
            <a:r>
              <a:rPr lang="en-US" dirty="0" smtClean="0">
                <a:hlinkClick r:id="rId3"/>
              </a:rPr>
              <a:t>http://www.nih.gov/</a:t>
            </a:r>
            <a:r>
              <a:rPr lang="en-US" dirty="0" smtClean="0"/>
              <a:t> ) Sub Agency: National Library of Medicine (</a:t>
            </a:r>
            <a:r>
              <a:rPr lang="en-US" dirty="0" smtClean="0">
                <a:hlinkClick r:id="rId4"/>
              </a:rPr>
              <a:t>http://www.nlm.nih.gov/</a:t>
            </a:r>
            <a:r>
              <a:rPr lang="en-US" dirty="0" smtClean="0"/>
              <a:t> ) </a:t>
            </a:r>
          </a:p>
          <a:p>
            <a:endParaRPr lang="en-US" dirty="0"/>
          </a:p>
        </p:txBody>
      </p:sp>
      <p:sp>
        <p:nvSpPr>
          <p:cNvPr id="4" name="Date Placeholder 3"/>
          <p:cNvSpPr>
            <a:spLocks noGrp="1"/>
          </p:cNvSpPr>
          <p:nvPr>
            <p:ph type="dt" idx="10"/>
          </p:nvPr>
        </p:nvSpPr>
        <p:spPr/>
        <p:txBody>
          <a:bodyPr/>
          <a:lstStyle/>
          <a:p>
            <a:fld id="{FB8D92B9-7439-4B1D-B24C-6EFDC8BD7982}"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chemeClr val="tx1"/>
                </a:solidFill>
              </a:rPr>
              <a:t>to promote collaboration, reduce redundancy, and improve  transparency</a:t>
            </a:r>
          </a:p>
          <a:p>
            <a:r>
              <a:rPr lang="en-US" sz="1200" dirty="0" smtClean="0">
                <a:solidFill>
                  <a:schemeClr val="tx1"/>
                </a:solidFill>
              </a:rPr>
              <a:t>integrated with </a:t>
            </a:r>
            <a:r>
              <a:rPr lang="en-US" sz="1200" i="1" dirty="0" smtClean="0">
                <a:solidFill>
                  <a:schemeClr val="tx1"/>
                </a:solidFill>
              </a:rPr>
              <a:t>ClinicalTrials.gov</a:t>
            </a:r>
            <a:r>
              <a:rPr lang="en-US" sz="1200" dirty="0" smtClean="0">
                <a:solidFill>
                  <a:schemeClr val="tx1"/>
                </a:solidFill>
              </a:rPr>
              <a:t>.</a:t>
            </a:r>
          </a:p>
          <a:p>
            <a:endParaRPr lang="en-US" sz="1200" dirty="0" smtClean="0">
              <a:solidFill>
                <a:schemeClr val="tx1"/>
              </a:solidFill>
            </a:endParaRPr>
          </a:p>
          <a:p>
            <a:endParaRPr lang="en-US" dirty="0"/>
          </a:p>
        </p:txBody>
      </p:sp>
      <p:sp>
        <p:nvSpPr>
          <p:cNvPr id="4" name="Date Placeholder 3"/>
          <p:cNvSpPr>
            <a:spLocks noGrp="1"/>
          </p:cNvSpPr>
          <p:nvPr>
            <p:ph type="dt" idx="10"/>
          </p:nvPr>
        </p:nvSpPr>
        <p:spPr/>
        <p:txBody>
          <a:bodyPr/>
          <a:lstStyle/>
          <a:p>
            <a:fld id="{0D7335AA-5F5A-401B-876A-EDFD42DC6E77}"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 integration diagram</a:t>
            </a:r>
            <a:endParaRPr lang="en-US" dirty="0"/>
          </a:p>
        </p:txBody>
      </p:sp>
      <p:sp>
        <p:nvSpPr>
          <p:cNvPr id="4" name="Date Placeholder 3"/>
          <p:cNvSpPr>
            <a:spLocks noGrp="1"/>
          </p:cNvSpPr>
          <p:nvPr>
            <p:ph type="dt" idx="10"/>
          </p:nvPr>
        </p:nvSpPr>
        <p:spPr/>
        <p:txBody>
          <a:bodyPr/>
          <a:lstStyle/>
          <a:p>
            <a:fld id="{272025D4-AE46-4D9C-BFD6-475EB9D6786E}" type="datetime1">
              <a:rPr lang="en-US" smtClean="0"/>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30</a:t>
            </a:fld>
            <a:endParaRPr lang="en-US" dirty="0"/>
          </a:p>
        </p:txBody>
      </p:sp>
    </p:spTree>
    <p:extLst>
      <p:ext uri="{BB962C8B-B14F-4D97-AF65-F5344CB8AC3E}">
        <p14:creationId xmlns:p14="http://schemas.microsoft.com/office/powerpoint/2010/main" val="16432682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what might this all look like …</a:t>
            </a:r>
            <a:endParaRPr lang="en-US" dirty="0"/>
          </a:p>
        </p:txBody>
      </p:sp>
      <p:sp>
        <p:nvSpPr>
          <p:cNvPr id="4" name="Date Placeholder 3"/>
          <p:cNvSpPr>
            <a:spLocks noGrp="1"/>
          </p:cNvSpPr>
          <p:nvPr>
            <p:ph type="dt" idx="10"/>
          </p:nvPr>
        </p:nvSpPr>
        <p:spPr/>
        <p:txBody>
          <a:bodyPr/>
          <a:lstStyle/>
          <a:p>
            <a:fld id="{28AF68D5-D36C-450F-A49D-D854A4681F86}"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BFD7D53C-1B43-4348-A85C-F954CDA3CDE6}" type="datetime1">
              <a:rPr lang="en-US" smtClean="0"/>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34</a:t>
            </a:fld>
            <a:endParaRPr lang="en-US" dirty="0"/>
          </a:p>
        </p:txBody>
      </p:sp>
    </p:spTree>
    <p:extLst>
      <p:ext uri="{BB962C8B-B14F-4D97-AF65-F5344CB8AC3E}">
        <p14:creationId xmlns:p14="http://schemas.microsoft.com/office/powerpoint/2010/main" val="19988587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F356E45B-B349-4D04-A5A9-B60C179883B4}" type="datetime1">
              <a:rPr lang="en-US" smtClean="0"/>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36</a:t>
            </a:fld>
            <a:endParaRPr lang="en-US" dirty="0"/>
          </a:p>
        </p:txBody>
      </p:sp>
    </p:spTree>
    <p:extLst>
      <p:ext uri="{BB962C8B-B14F-4D97-AF65-F5344CB8AC3E}">
        <p14:creationId xmlns:p14="http://schemas.microsoft.com/office/powerpoint/2010/main" val="8717031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BE4209BA-F13B-4CCC-A2C1-E0EDB36B1181}"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39</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348F1FEB-C8CE-4A6E-942E-495618BE4B01}"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40</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DB81A94A-E89C-4888-99AF-63D20FD37924}"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41</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05D057A3-397E-4337-8F19-E8154D27A75E}"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42</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00DB380C-67E8-48D6-B66A-283A5DA85216}"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43</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62468" name="Date Placeholder 3"/>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B0740F09-E265-4790-A08F-6E2D5BAD7B8B}" type="datetime1">
              <a:rPr lang="en-US" smtClean="0"/>
              <a:pPr fontAlgn="base">
                <a:spcBef>
                  <a:spcPct val="0"/>
                </a:spcBef>
                <a:spcAft>
                  <a:spcPct val="0"/>
                </a:spcAft>
                <a:defRPr/>
              </a:pPr>
              <a:t>10/13/11</a:t>
            </a:fld>
            <a:endParaRPr lang="en-US" dirty="0" smtClean="0"/>
          </a:p>
        </p:txBody>
      </p:sp>
      <p:sp>
        <p:nvSpPr>
          <p:cNvPr id="62469" name="Slide Number Placeholder 4"/>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4ACCBC-0DEB-4F94-AC14-D21C47C4B444}" type="slidenum">
              <a:rPr lang="en-US" smtClean="0"/>
              <a:pPr fontAlgn="base">
                <a:spcBef>
                  <a:spcPct val="0"/>
                </a:spcBef>
                <a:spcAft>
                  <a:spcPct val="0"/>
                </a:spcAft>
                <a:defRPr/>
              </a:pPr>
              <a:t>44</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UCD - a structured product development methodology that involves users throughout all stages of Web site development in order to create a Web site that meets users’ needs.</a:t>
            </a:r>
          </a:p>
          <a:p>
            <a:endParaRPr lang="en-US" dirty="0" smtClean="0"/>
          </a:p>
          <a:p>
            <a:endParaRPr lang="en-US" dirty="0"/>
          </a:p>
        </p:txBody>
      </p:sp>
      <p:sp>
        <p:nvSpPr>
          <p:cNvPr id="4" name="Date Placeholder 3"/>
          <p:cNvSpPr>
            <a:spLocks noGrp="1"/>
          </p:cNvSpPr>
          <p:nvPr>
            <p:ph type="dt" idx="10"/>
          </p:nvPr>
        </p:nvSpPr>
        <p:spPr/>
        <p:txBody>
          <a:bodyPr/>
          <a:lstStyle/>
          <a:p>
            <a:fld id="{511B4449-F500-46FC-BB9A-CC153226B978}"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fld id="{4B21E8F3-BC69-4137-98C5-DD0282E5FA4A}"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Over the course</a:t>
            </a:r>
            <a:r>
              <a:rPr lang="en-US" baseline="0" dirty="0" smtClean="0"/>
              <a:t> of these webinars and meetings, we have gotten feedback from over 320 stakeholders.  </a:t>
            </a:r>
            <a:endParaRPr lang="en-US" dirty="0" smtClean="0"/>
          </a:p>
          <a:p>
            <a:endParaRPr lang="en-US" dirty="0"/>
          </a:p>
        </p:txBody>
      </p:sp>
      <p:sp>
        <p:nvSpPr>
          <p:cNvPr id="4" name="Date Placeholder 3"/>
          <p:cNvSpPr>
            <a:spLocks noGrp="1"/>
          </p:cNvSpPr>
          <p:nvPr>
            <p:ph type="dt" idx="10"/>
          </p:nvPr>
        </p:nvSpPr>
        <p:spPr/>
        <p:txBody>
          <a:bodyPr/>
          <a:lstStyle/>
          <a:p>
            <a:fld id="{FD2B616E-4C3C-4E46-BFAA-A836758C0973}"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Year 1 – Requirements, post for public comment</a:t>
            </a:r>
          </a:p>
          <a:p>
            <a:r>
              <a:rPr lang="en-US" baseline="0" dirty="0" smtClean="0"/>
              <a:t>Year 2 – Design and build</a:t>
            </a:r>
          </a:p>
          <a:p>
            <a:r>
              <a:rPr lang="en-US" baseline="0" dirty="0" smtClean="0"/>
              <a:t>Year 3 – Deploy pilot</a:t>
            </a:r>
          </a:p>
          <a:p>
            <a:r>
              <a:rPr lang="en-US" dirty="0" smtClean="0"/>
              <a:t>Documented</a:t>
            </a:r>
            <a:r>
              <a:rPr lang="en-US" baseline="0" dirty="0" smtClean="0"/>
              <a:t> posted for public comment: executive summary; policies and procedures</a:t>
            </a:r>
          </a:p>
        </p:txBody>
      </p:sp>
      <p:sp>
        <p:nvSpPr>
          <p:cNvPr id="4" name="Date Placeholder 3"/>
          <p:cNvSpPr>
            <a:spLocks noGrp="1"/>
          </p:cNvSpPr>
          <p:nvPr>
            <p:ph type="dt" idx="10"/>
          </p:nvPr>
        </p:nvSpPr>
        <p:spPr/>
        <p:txBody>
          <a:bodyPr/>
          <a:lstStyle/>
          <a:p>
            <a:fld id="{55919112-476B-48FB-BA99-3947FF57B8E8}"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8131" name="Date Placeholder 3"/>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29BF0351-7E71-4A92-8C7B-EF6090D6295B}" type="datetime1">
              <a:rPr lang="en-US">
                <a:cs typeface="Arial" charset="0"/>
              </a:rPr>
              <a:pPr fontAlgn="base">
                <a:spcBef>
                  <a:spcPct val="0"/>
                </a:spcBef>
                <a:spcAft>
                  <a:spcPct val="0"/>
                </a:spcAft>
              </a:pPr>
              <a:t>10/13/11</a:t>
            </a:fld>
            <a:endParaRPr lang="en-US" dirty="0">
              <a:cs typeface="Arial" charset="0"/>
            </a:endParaRPr>
          </a:p>
        </p:txBody>
      </p:sp>
      <p:sp>
        <p:nvSpPr>
          <p:cNvPr id="48132" name="Slide Number Placeholder 4"/>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6D8EA7C-8A3D-4101-9851-64940726D7F4}" type="slidenum">
              <a:rPr lang="en-US">
                <a:cs typeface="Arial" charset="0"/>
              </a:rPr>
              <a:pPr fontAlgn="base">
                <a:spcBef>
                  <a:spcPct val="0"/>
                </a:spcBef>
                <a:spcAft>
                  <a:spcPct val="0"/>
                </a:spcAft>
              </a:pPr>
              <a:t>8</a:t>
            </a:fld>
            <a:endParaRPr lang="en-US" dirty="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Note Role</a:t>
            </a:r>
            <a:endParaRPr lang="en-US" dirty="0"/>
          </a:p>
        </p:txBody>
      </p:sp>
      <p:sp>
        <p:nvSpPr>
          <p:cNvPr id="4" name="Date Placeholder 3"/>
          <p:cNvSpPr>
            <a:spLocks noGrp="1"/>
          </p:cNvSpPr>
          <p:nvPr>
            <p:ph type="dt" idx="10"/>
          </p:nvPr>
        </p:nvSpPr>
        <p:spPr/>
        <p:txBody>
          <a:bodyPr/>
          <a:lstStyle/>
          <a:p>
            <a:fld id="{8BA2639A-7A6C-4CC3-B8C1-E7739E9E6B17}" type="datetime1">
              <a:rPr lang="en-US" smtClean="0"/>
              <a:pPr/>
              <a:t>10/13/11</a:t>
            </a:fld>
            <a:endParaRPr lang="en-US" dirty="0"/>
          </a:p>
        </p:txBody>
      </p:sp>
      <p:sp>
        <p:nvSpPr>
          <p:cNvPr id="5" name="Slide Number Placeholder 4"/>
          <p:cNvSpPr>
            <a:spLocks noGrp="1"/>
          </p:cNvSpPr>
          <p:nvPr>
            <p:ph type="sldNum" sz="quarter" idx="11"/>
          </p:nvPr>
        </p:nvSpPr>
        <p:spPr/>
        <p:txBody>
          <a:bodyPr/>
          <a:lstStyle/>
          <a:p>
            <a:fld id="{C040F582-3DE7-43B2-BDD4-B153953BBAA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bwMode="black">
          <a:xfrm>
            <a:off x="685800" y="1371600"/>
            <a:ext cx="7772400" cy="1470025"/>
          </a:xfrm>
        </p:spPr>
        <p:txBody>
          <a:bodyPr/>
          <a:lstStyle>
            <a:lvl1pPr>
              <a:defRPr b="1">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2971800"/>
            <a:ext cx="7772400" cy="990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7" descr="PP_main_09.png"/>
          <p:cNvPicPr>
            <a:picLocks noChangeAspect="1"/>
          </p:cNvPicPr>
          <p:nvPr userDrawn="1"/>
        </p:nvPicPr>
        <p:blipFill>
          <a:blip r:embed="rId2" cstate="print"/>
          <a:stretch>
            <a:fillRect/>
          </a:stretch>
        </p:blipFill>
        <p:spPr>
          <a:xfrm>
            <a:off x="1115" y="0"/>
            <a:ext cx="9141769" cy="6856327"/>
          </a:xfrm>
          <a:prstGeom prst="rect">
            <a:avLst/>
          </a:prstGeom>
        </p:spPr>
      </p:pic>
      <p:sp>
        <p:nvSpPr>
          <p:cNvPr id="5" name="TextBox 4"/>
          <p:cNvSpPr txBox="1"/>
          <p:nvPr userDrawn="1"/>
        </p:nvSpPr>
        <p:spPr>
          <a:xfrm>
            <a:off x="304800" y="6535579"/>
            <a:ext cx="4495800" cy="2462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bg1">
                    <a:lumMod val="75000"/>
                  </a:schemeClr>
                </a:solidFill>
              </a:rPr>
              <a:t>©</a:t>
            </a:r>
            <a:r>
              <a:rPr lang="en-US" sz="1000" kern="1200" dirty="0" smtClean="0">
                <a:solidFill>
                  <a:schemeClr val="bg1">
                    <a:lumMod val="75000"/>
                  </a:schemeClr>
                </a:solidFill>
                <a:latin typeface="+mn-lt"/>
                <a:ea typeface="+mn-ea"/>
                <a:cs typeface="+mn-cs"/>
              </a:rPr>
              <a:t>2011 Outcome Sciences, Inc. All rights reserved. Proprietary and Confidential.</a:t>
            </a:r>
            <a:endParaRPr lang="en-US" sz="1000" dirty="0">
              <a:solidFill>
                <a:schemeClr val="bg1">
                  <a:lumMod val="75000"/>
                </a:schemeClr>
              </a:solidFill>
            </a:endParaRPr>
          </a:p>
        </p:txBody>
      </p:sp>
      <p:pic>
        <p:nvPicPr>
          <p:cNvPr id="9" name="Picture 8" descr="OS-logo-tagline-wht.png"/>
          <p:cNvPicPr>
            <a:picLocks noChangeAspect="1"/>
          </p:cNvPicPr>
          <p:nvPr userDrawn="1"/>
        </p:nvPicPr>
        <p:blipFill>
          <a:blip r:embed="rId3" cstate="print"/>
          <a:stretch>
            <a:fillRect/>
          </a:stretch>
        </p:blipFill>
        <p:spPr>
          <a:xfrm>
            <a:off x="7022934" y="6248400"/>
            <a:ext cx="1668204" cy="44709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7" name="Picture 6" descr="header-wht.png"/>
          <p:cNvPicPr>
            <a:picLocks noChangeAspect="1"/>
          </p:cNvPicPr>
          <p:nvPr userDrawn="1"/>
        </p:nvPicPr>
        <p:blipFill>
          <a:blip r:embed="rId2" cstate="print"/>
          <a:stretch>
            <a:fillRect/>
          </a:stretch>
        </p:blipFill>
        <p:spPr>
          <a:xfrm>
            <a:off x="0" y="-1"/>
            <a:ext cx="9144000" cy="1357888"/>
          </a:xfrm>
          <a:prstGeom prst="rect">
            <a:avLst/>
          </a:prstGeom>
        </p:spPr>
      </p:pic>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Title 9"/>
          <p:cNvSpPr>
            <a:spLocks noGrp="1"/>
          </p:cNvSpPr>
          <p:nvPr>
            <p:ph type="title"/>
          </p:nvPr>
        </p:nvSpPr>
        <p:spPr bwMode="white"/>
        <p:txBody>
          <a:bodyPr/>
          <a:lstStyle/>
          <a:p>
            <a:r>
              <a:rPr lang="en-US" dirty="0" smtClean="0"/>
              <a:t>Click to edit Master title style</a:t>
            </a:r>
            <a:endParaRPr lang="en-US" dirty="0"/>
          </a:p>
        </p:txBody>
      </p:sp>
      <p:sp>
        <p:nvSpPr>
          <p:cNvPr id="11" name="Slide Number Placeholder 10"/>
          <p:cNvSpPr>
            <a:spLocks noGrp="1"/>
          </p:cNvSpPr>
          <p:nvPr>
            <p:ph type="sldNum" sz="quarter" idx="10"/>
          </p:nvPr>
        </p:nvSpPr>
        <p:spPr/>
        <p:txBody>
          <a:bodyPr/>
          <a:lstStyle/>
          <a:p>
            <a:fld id="{05F8453D-DD01-4A53-BA04-FE98B3E7041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5" descr="header-wht.png"/>
          <p:cNvPicPr>
            <a:picLocks noChangeAspect="1"/>
          </p:cNvPicPr>
          <p:nvPr userDrawn="1"/>
        </p:nvPicPr>
        <p:blipFill>
          <a:blip r:embed="rId2" cstate="print"/>
          <a:stretch>
            <a:fillRect/>
          </a:stretch>
        </p:blipFill>
        <p:spPr>
          <a:xfrm>
            <a:off x="0" y="-1"/>
            <a:ext cx="9144000" cy="1357888"/>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a:xfrm>
            <a:off x="6553200" y="6035675"/>
            <a:ext cx="2133600" cy="365125"/>
          </a:xfrm>
          <a:prstGeom prst="rect">
            <a:avLst/>
          </a:prstGeom>
        </p:spPr>
        <p:txBody>
          <a:bodyPr/>
          <a:lstStyle/>
          <a:p>
            <a:fld id="{3F452034-126A-4A55-A8A9-E04893E2894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8" name="Picture 7" descr="header-wht.png"/>
          <p:cNvPicPr>
            <a:picLocks noChangeAspect="1"/>
          </p:cNvPicPr>
          <p:nvPr userDrawn="1"/>
        </p:nvPicPr>
        <p:blipFill>
          <a:blip r:embed="rId2" cstate="print"/>
          <a:stretch>
            <a:fillRect/>
          </a:stretch>
        </p:blipFill>
        <p:spPr>
          <a:xfrm>
            <a:off x="0" y="-1"/>
            <a:ext cx="9144000" cy="1357888"/>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3716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01136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3716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01136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a:xfrm>
            <a:off x="6553200" y="6035675"/>
            <a:ext cx="2133600" cy="365125"/>
          </a:xfrm>
          <a:prstGeom prst="rect">
            <a:avLst/>
          </a:prstGeom>
        </p:spPr>
        <p:txBody>
          <a:bodyPr/>
          <a:lstStyle/>
          <a:p>
            <a:fld id="{3F452034-126A-4A55-A8A9-E04893E2894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a:xfrm>
            <a:off x="6553200" y="6035675"/>
            <a:ext cx="2133600" cy="365125"/>
          </a:xfrm>
          <a:prstGeom prst="rect">
            <a:avLst/>
          </a:prstGeom>
        </p:spPr>
        <p:txBody>
          <a:bodyPr/>
          <a:lstStyle/>
          <a:p>
            <a:fld id="{3F452034-126A-4A55-A8A9-E04893E2894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white">
          <a:xfrm>
            <a:off x="457200" y="274638"/>
            <a:ext cx="8229600" cy="7159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447800"/>
            <a:ext cx="8229600" cy="4495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4"/>
          <p:cNvSpPr>
            <a:spLocks noGrp="1"/>
          </p:cNvSpPr>
          <p:nvPr>
            <p:ph type="sldNum" sz="quarter" idx="4"/>
          </p:nvPr>
        </p:nvSpPr>
        <p:spPr>
          <a:xfrm>
            <a:off x="6553200" y="6096000"/>
            <a:ext cx="2133600" cy="288925"/>
          </a:xfrm>
          <a:prstGeom prst="rect">
            <a:avLst/>
          </a:prstGeom>
        </p:spPr>
        <p:txBody>
          <a:bodyPr vert="horz" lIns="91440" tIns="45720" rIns="91440" bIns="45720" rtlCol="0" anchor="ctr"/>
          <a:lstStyle>
            <a:lvl1pPr algn="r">
              <a:defRPr sz="1200">
                <a:solidFill>
                  <a:schemeClr val="tx1">
                    <a:tint val="75000"/>
                  </a:schemeClr>
                </a:solidFill>
              </a:defRPr>
            </a:lvl1pPr>
          </a:lstStyle>
          <a:p>
            <a:fld id="{05F8453D-DD01-4A53-BA04-FE98B3E70413}" type="slidenum">
              <a:rPr lang="en-US" smtClean="0"/>
              <a:pPr/>
              <a:t>‹#›</a:t>
            </a:fld>
            <a:endParaRPr lang="en-US" dirty="0"/>
          </a:p>
        </p:txBody>
      </p:sp>
      <p:sp>
        <p:nvSpPr>
          <p:cNvPr id="6" name="TextBox 5"/>
          <p:cNvSpPr txBox="1"/>
          <p:nvPr userDrawn="1"/>
        </p:nvSpPr>
        <p:spPr>
          <a:xfrm>
            <a:off x="381000" y="6535579"/>
            <a:ext cx="4495800" cy="246221"/>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bg1">
                    <a:lumMod val="75000"/>
                  </a:schemeClr>
                </a:solidFill>
              </a:rPr>
              <a:t>Proprietary</a:t>
            </a:r>
            <a:r>
              <a:rPr lang="en-US" sz="1000" baseline="0" dirty="0" smtClean="0">
                <a:solidFill>
                  <a:schemeClr val="bg1">
                    <a:lumMod val="75000"/>
                  </a:schemeClr>
                </a:solidFill>
              </a:rPr>
              <a:t> and Confidential</a:t>
            </a:r>
            <a:endParaRPr lang="en-US" sz="1000" dirty="0">
              <a:solidFill>
                <a:schemeClr val="bg1">
                  <a:lumMod val="75000"/>
                </a:schemeClr>
              </a:solidFill>
            </a:endParaRPr>
          </a:p>
        </p:txBody>
      </p:sp>
      <p:pic>
        <p:nvPicPr>
          <p:cNvPr id="11" name="Picture 10" descr="OS-logo-standard-wht.png"/>
          <p:cNvPicPr>
            <a:picLocks noChangeAspect="1"/>
          </p:cNvPicPr>
          <p:nvPr userDrawn="1"/>
        </p:nvPicPr>
        <p:blipFill>
          <a:blip r:embed="rId7" cstate="print"/>
          <a:stretch>
            <a:fillRect/>
          </a:stretch>
        </p:blipFill>
        <p:spPr>
          <a:xfrm>
            <a:off x="7093228" y="6369590"/>
            <a:ext cx="1548844" cy="30743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ftr="0" dt="0"/>
  <p:txStyles>
    <p:titleStyle>
      <a:lvl1pPr algn="l" defTabSz="914400" rtl="0" eaLnBrk="1" latinLnBrk="0" hangingPunct="1">
        <a:spcBef>
          <a:spcPct val="0"/>
        </a:spcBef>
        <a:buNone/>
        <a:defRPr sz="44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clinicaltrials.gov"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linicaltrials.gov" TargetMode="External"/><Relationship Id="rId3"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clinicaltrials.gov" TargetMode="External"/><Relationship Id="rId3" Type="http://schemas.openxmlformats.org/officeDocument/2006/relationships/image" Target="../media/image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3.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4.png"/></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7.png"/></Relationships>
</file>

<file path=ppt/slides/_rels/slide44.xml.rels><?xml version="1.0" encoding="UTF-8" standalone="yes"?>
<Relationships xmlns="http://schemas.openxmlformats.org/package/2006/relationships"><Relationship Id="rId3" Type="http://schemas.openxmlformats.org/officeDocument/2006/relationships/hyperlink" Target="http://www.effectivehealthcare.ahrq.gov/index.cfm/research-available-for-comment/comment-draft-reports/?pageaction=displayDraftCommentForm&amp;topicid=311&amp;productID=777" TargetMode="External"/><Relationship Id="rId4" Type="http://schemas.openxmlformats.org/officeDocument/2006/relationships/hyperlink" Target="mailto:ropr@outcome.com" TargetMode="External"/><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772400" cy="1470025"/>
          </a:xfrm>
        </p:spPr>
        <p:txBody>
          <a:bodyPr>
            <a:noAutofit/>
          </a:bodyPr>
          <a:lstStyle/>
          <a:p>
            <a:pPr algn="ctr"/>
            <a:r>
              <a:rPr lang="en-US" sz="3600" dirty="0" smtClean="0"/>
              <a:t>Developing the Registry of </a:t>
            </a:r>
            <a:br>
              <a:rPr lang="en-US" sz="3600" dirty="0" smtClean="0"/>
            </a:br>
            <a:r>
              <a:rPr lang="en-US" sz="3600" dirty="0" smtClean="0"/>
              <a:t>Patient Registries</a:t>
            </a:r>
            <a:endParaRPr lang="en-US" sz="3600" dirty="0"/>
          </a:p>
        </p:txBody>
      </p:sp>
      <p:sp>
        <p:nvSpPr>
          <p:cNvPr id="3" name="Subtitle 2"/>
          <p:cNvSpPr>
            <a:spLocks noGrp="1"/>
          </p:cNvSpPr>
          <p:nvPr>
            <p:ph type="subTitle" idx="1"/>
          </p:nvPr>
        </p:nvSpPr>
        <p:spPr/>
        <p:txBody>
          <a:bodyPr>
            <a:normAutofit fontScale="62500" lnSpcReduction="20000"/>
          </a:bodyPr>
          <a:lstStyle/>
          <a:p>
            <a:r>
              <a:rPr lang="en-US" dirty="0" smtClean="0"/>
              <a:t>September 19, 2011</a:t>
            </a:r>
          </a:p>
          <a:p>
            <a:r>
              <a:rPr lang="en-US" dirty="0" smtClean="0"/>
              <a:t>Dan Levy - Chief Technology Officer</a:t>
            </a:r>
          </a:p>
          <a:p>
            <a:r>
              <a:rPr lang="en-US" dirty="0" smtClean="0"/>
              <a:t>Outcome Sciences, Inc.</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Actor Catalog</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9</a:t>
            </a:fld>
            <a:endParaRPr lang="en-US" dirty="0"/>
          </a:p>
        </p:txBody>
      </p:sp>
      <p:sp>
        <p:nvSpPr>
          <p:cNvPr id="7" name="Content Placeholder 6"/>
          <p:cNvSpPr>
            <a:spLocks noGrp="1"/>
          </p:cNvSpPr>
          <p:nvPr>
            <p:ph idx="1"/>
          </p:nvPr>
        </p:nvSpPr>
        <p:spPr/>
        <p:txBody>
          <a:bodyPr>
            <a:normAutofit fontScale="25000" lnSpcReduction="20000"/>
          </a:bodyPr>
          <a:lstStyle/>
          <a:p>
            <a:r>
              <a:rPr lang="en-US" b="1" dirty="0" smtClean="0"/>
              <a:t>Actor ID</a:t>
            </a:r>
            <a:endParaRPr lang="en-US" dirty="0" smtClean="0"/>
          </a:p>
          <a:p>
            <a:r>
              <a:rPr lang="en-US" b="1" dirty="0" smtClean="0"/>
              <a:t>Name</a:t>
            </a:r>
            <a:endParaRPr lang="en-US" dirty="0" smtClean="0"/>
          </a:p>
          <a:p>
            <a:r>
              <a:rPr lang="en-US" b="1" dirty="0" smtClean="0"/>
              <a:t>Description</a:t>
            </a:r>
            <a:endParaRPr lang="en-US" dirty="0" smtClean="0"/>
          </a:p>
          <a:p>
            <a:r>
              <a:rPr lang="en-US" b="1" dirty="0" smtClean="0"/>
              <a:t>Role</a:t>
            </a:r>
            <a:endParaRPr lang="en-US" dirty="0" smtClean="0"/>
          </a:p>
          <a:p>
            <a:r>
              <a:rPr lang="en-US" dirty="0" smtClean="0"/>
              <a:t>RoPR AC1</a:t>
            </a:r>
          </a:p>
          <a:p>
            <a:r>
              <a:rPr lang="en-US" b="1" dirty="0" smtClean="0"/>
              <a:t>Funding Agency</a:t>
            </a:r>
            <a:endParaRPr lang="en-US" dirty="0" smtClean="0"/>
          </a:p>
          <a:p>
            <a:r>
              <a:rPr lang="en-US" dirty="0" smtClean="0"/>
              <a:t>Responsible for providing funding in the form of grants, bonds, research grants, scholarships, or through some other financing option.</a:t>
            </a:r>
            <a:br>
              <a:rPr lang="en-US" dirty="0" smtClean="0"/>
            </a:br>
            <a:r>
              <a:rPr lang="en-US" dirty="0" smtClean="0"/>
              <a:t/>
            </a:r>
            <a:br>
              <a:rPr lang="en-US" dirty="0" smtClean="0"/>
            </a:br>
            <a:r>
              <a:rPr lang="en-US" dirty="0" smtClean="0"/>
              <a:t>* Funding agencies exist at the federal and state level.</a:t>
            </a:r>
          </a:p>
          <a:p>
            <a:r>
              <a:rPr lang="en-US" dirty="0" smtClean="0"/>
              <a:t>Registry Seeker</a:t>
            </a:r>
          </a:p>
          <a:p>
            <a:r>
              <a:rPr lang="en-US" dirty="0" smtClean="0"/>
              <a:t>RoPR AC2</a:t>
            </a:r>
          </a:p>
          <a:p>
            <a:r>
              <a:rPr lang="en-US" b="1" dirty="0" smtClean="0"/>
              <a:t>Government Regulatory</a:t>
            </a:r>
            <a:endParaRPr lang="en-US" dirty="0" smtClean="0"/>
          </a:p>
          <a:p>
            <a:r>
              <a:rPr lang="en-US" dirty="0" smtClean="0"/>
              <a:t>Responsible for providing overall jurisdiction responsibility over the legislation (acts and regulations) for a given sector.</a:t>
            </a:r>
            <a:br>
              <a:rPr lang="en-US" dirty="0" smtClean="0"/>
            </a:br>
            <a:r>
              <a:rPr lang="en-US" dirty="0" smtClean="0"/>
              <a:t/>
            </a:r>
            <a:br>
              <a:rPr lang="en-US" dirty="0" smtClean="0"/>
            </a:br>
            <a:r>
              <a:rPr lang="en-US" dirty="0" smtClean="0"/>
              <a:t>* Regulatory agencies exist at the federal and state level.</a:t>
            </a:r>
          </a:p>
          <a:p>
            <a:r>
              <a:rPr lang="en-US" dirty="0" smtClean="0"/>
              <a:t>Registry Seeker</a:t>
            </a:r>
          </a:p>
          <a:p>
            <a:r>
              <a:rPr lang="en-US" dirty="0" smtClean="0"/>
              <a:t>RoPR AC3</a:t>
            </a:r>
          </a:p>
          <a:p>
            <a:r>
              <a:rPr lang="en-US" b="1" dirty="0" smtClean="0"/>
              <a:t>Healthcare Provider</a:t>
            </a:r>
            <a:endParaRPr lang="en-US" dirty="0" smtClean="0"/>
          </a:p>
          <a:p>
            <a:r>
              <a:rPr lang="en-US" dirty="0" smtClean="0"/>
              <a:t>Responsible for providing all aspects of medical care, treatment, diagnosis, counseling, or referral of a patient. </a:t>
            </a:r>
          </a:p>
          <a:p>
            <a:r>
              <a:rPr lang="en-US" dirty="0" smtClean="0"/>
              <a:t>Registry Holder</a:t>
            </a:r>
            <a:br>
              <a:rPr lang="en-US" dirty="0" smtClean="0"/>
            </a:br>
            <a:r>
              <a:rPr lang="en-US" dirty="0" smtClean="0"/>
              <a:t>Registry Seeker</a:t>
            </a:r>
          </a:p>
          <a:p>
            <a:r>
              <a:rPr lang="en-US" dirty="0" smtClean="0"/>
              <a:t>RoPR AC4</a:t>
            </a:r>
          </a:p>
          <a:p>
            <a:r>
              <a:rPr lang="en-US" b="1" dirty="0" smtClean="0"/>
              <a:t>Hospital</a:t>
            </a:r>
            <a:endParaRPr lang="en-US" dirty="0" smtClean="0"/>
          </a:p>
          <a:p>
            <a:r>
              <a:rPr lang="en-US" dirty="0" smtClean="0"/>
              <a:t>Responsible for providing patient treatment by specialized staff and equipment.</a:t>
            </a:r>
          </a:p>
          <a:p>
            <a:r>
              <a:rPr lang="en-US" dirty="0" smtClean="0"/>
              <a:t>Registry Holder</a:t>
            </a:r>
            <a:br>
              <a:rPr lang="en-US" dirty="0" smtClean="0"/>
            </a:br>
            <a:r>
              <a:rPr lang="en-US" dirty="0" smtClean="0"/>
              <a:t>Registry Seeker</a:t>
            </a:r>
          </a:p>
          <a:p>
            <a:r>
              <a:rPr lang="en-US" dirty="0" smtClean="0"/>
              <a:t>RoPR AC5</a:t>
            </a:r>
          </a:p>
          <a:p>
            <a:r>
              <a:rPr lang="en-US" b="1" dirty="0" smtClean="0"/>
              <a:t>Industry Representative</a:t>
            </a:r>
            <a:endParaRPr lang="en-US" dirty="0" smtClean="0"/>
          </a:p>
          <a:p>
            <a:r>
              <a:rPr lang="en-US" dirty="0" smtClean="0"/>
              <a:t>Responsible for representing processes and procedures that specific industry currently has in place and the changes that will be made.</a:t>
            </a:r>
          </a:p>
          <a:p>
            <a:r>
              <a:rPr lang="en-US" dirty="0" smtClean="0"/>
              <a:t>Registry Holder</a:t>
            </a:r>
            <a:br>
              <a:rPr lang="en-US" dirty="0" smtClean="0"/>
            </a:br>
            <a:r>
              <a:rPr lang="en-US" dirty="0" smtClean="0"/>
              <a:t>Registry Seeker</a:t>
            </a:r>
          </a:p>
          <a:p>
            <a:r>
              <a:rPr lang="en-US" dirty="0" smtClean="0"/>
              <a:t>RoPR AC6</a:t>
            </a:r>
          </a:p>
          <a:p>
            <a:r>
              <a:rPr lang="en-US" b="1" dirty="0" smtClean="0"/>
              <a:t>Journal Editor</a:t>
            </a:r>
            <a:endParaRPr lang="en-US" dirty="0" smtClean="0"/>
          </a:p>
          <a:p>
            <a:r>
              <a:rPr lang="en-US" dirty="0" smtClean="0"/>
              <a:t>Responsible for reviewing and editing submissions to a professional journal for a professional association.</a:t>
            </a:r>
          </a:p>
          <a:p>
            <a:r>
              <a:rPr lang="en-US" dirty="0" smtClean="0"/>
              <a:t>Registry Seeker</a:t>
            </a:r>
          </a:p>
          <a:p>
            <a:r>
              <a:rPr lang="en-US" dirty="0" smtClean="0"/>
              <a:t>RoPR AC7</a:t>
            </a:r>
          </a:p>
          <a:p>
            <a:r>
              <a:rPr lang="en-US" b="1" dirty="0" smtClean="0"/>
              <a:t>Legal Representative</a:t>
            </a:r>
            <a:endParaRPr lang="en-US" dirty="0" smtClean="0"/>
          </a:p>
          <a:p>
            <a:r>
              <a:rPr lang="en-US" dirty="0" smtClean="0"/>
              <a:t>Responsible for representing the legal rights of patients and providers.</a:t>
            </a:r>
          </a:p>
          <a:p>
            <a:r>
              <a:rPr lang="en-US" dirty="0" smtClean="0"/>
              <a:t>Registry Seeker</a:t>
            </a:r>
          </a:p>
          <a:p>
            <a:r>
              <a:rPr lang="en-US" dirty="0" smtClean="0"/>
              <a:t>RoPR AC8</a:t>
            </a:r>
          </a:p>
          <a:p>
            <a:r>
              <a:rPr lang="en-US" b="1" dirty="0" smtClean="0"/>
              <a:t>Patient Advocacy Group</a:t>
            </a:r>
            <a:endParaRPr lang="en-US" dirty="0" smtClean="0"/>
          </a:p>
          <a:p>
            <a:r>
              <a:rPr lang="en-US" dirty="0" smtClean="0"/>
              <a:t>Responsible for ensuring that ongoing projects and those being considered for funding will directly impact patients' lives, improving delivery of care and support for tertiary care.  Also responsible to analyze cost containment and act as a proponent for best practices, advocating better protection for patients and providers for the greater good of society.</a:t>
            </a:r>
          </a:p>
          <a:p>
            <a:r>
              <a:rPr lang="en-US" dirty="0" smtClean="0"/>
              <a:t>Registry Holder</a:t>
            </a:r>
            <a:br>
              <a:rPr lang="en-US" dirty="0" smtClean="0"/>
            </a:br>
            <a:r>
              <a:rPr lang="en-US" dirty="0" smtClean="0"/>
              <a:t>Registry Seeker</a:t>
            </a:r>
          </a:p>
          <a:p>
            <a:endParaRPr lang="en-US" dirty="0"/>
          </a:p>
        </p:txBody>
      </p:sp>
      <p:graphicFrame>
        <p:nvGraphicFramePr>
          <p:cNvPr id="8" name="Table 7" title="Actor Catalog"/>
          <p:cNvGraphicFramePr>
            <a:graphicFrameLocks noGrp="1"/>
          </p:cNvGraphicFramePr>
          <p:nvPr>
            <p:extLst>
              <p:ext uri="{D42A27DB-BD31-4B8C-83A1-F6EECF244321}">
                <p14:modId xmlns:p14="http://schemas.microsoft.com/office/powerpoint/2010/main" val="2811009286"/>
              </p:ext>
            </p:extLst>
          </p:nvPr>
        </p:nvGraphicFramePr>
        <p:xfrm>
          <a:off x="0" y="1143000"/>
          <a:ext cx="8839200" cy="5011044"/>
        </p:xfrm>
        <a:graphic>
          <a:graphicData uri="http://schemas.openxmlformats.org/drawingml/2006/table">
            <a:tbl>
              <a:tblPr firstRow="1" bandRow="1">
                <a:tableStyleId>{5C22544A-7EE6-4342-B048-85BDC9FD1C3A}</a:tableStyleId>
              </a:tblPr>
              <a:tblGrid>
                <a:gridCol w="762000"/>
                <a:gridCol w="1600200"/>
                <a:gridCol w="4038600"/>
                <a:gridCol w="2438400"/>
              </a:tblGrid>
              <a:tr h="118222">
                <a:tc>
                  <a:txBody>
                    <a:bodyPr/>
                    <a:lstStyle/>
                    <a:p>
                      <a:pPr marL="0" marR="0">
                        <a:spcBef>
                          <a:spcPts val="0"/>
                        </a:spcBef>
                        <a:spcAft>
                          <a:spcPts val="0"/>
                        </a:spcAft>
                      </a:pPr>
                      <a:r>
                        <a:rPr lang="en-US" sz="1000" b="1" dirty="0">
                          <a:solidFill>
                            <a:srgbClr val="FFFFFF"/>
                          </a:solidFill>
                          <a:latin typeface="Arial"/>
                          <a:ea typeface="Times New Roman"/>
                          <a:cs typeface="Arial"/>
                        </a:rPr>
                        <a:t>Actor ID</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FFFFFF"/>
                          </a:solidFill>
                          <a:latin typeface="Arial"/>
                          <a:ea typeface="Times New Roman"/>
                          <a:cs typeface="Arial"/>
                        </a:rPr>
                        <a:t>Name</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FFFFFF"/>
                          </a:solidFill>
                          <a:latin typeface="Arial"/>
                          <a:ea typeface="Times New Roman"/>
                          <a:cs typeface="Arial"/>
                        </a:rPr>
                        <a:t>Description</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FFFFFF"/>
                          </a:solidFill>
                          <a:latin typeface="Arial"/>
                          <a:ea typeface="Times New Roman"/>
                          <a:cs typeface="Arial"/>
                        </a:rPr>
                        <a:t>Role</a:t>
                      </a:r>
                      <a:endParaRPr lang="en-US" sz="1200" dirty="0">
                        <a:latin typeface="Arial"/>
                        <a:ea typeface="Arial"/>
                        <a:cs typeface="Times New Roman"/>
                      </a:endParaRPr>
                    </a:p>
                  </a:txBody>
                  <a:tcPr marL="68580" marR="68580" marT="0" marB="0" anchor="ctr"/>
                </a:tc>
              </a:tr>
              <a:tr h="609600">
                <a:tc>
                  <a:txBody>
                    <a:bodyPr/>
                    <a:lstStyle/>
                    <a:p>
                      <a:pPr marL="0" marR="0">
                        <a:spcBef>
                          <a:spcPts val="0"/>
                        </a:spcBef>
                        <a:spcAft>
                          <a:spcPts val="0"/>
                        </a:spcAft>
                      </a:pPr>
                      <a:r>
                        <a:rPr lang="en-US" sz="1000" dirty="0">
                          <a:solidFill>
                            <a:srgbClr val="000000"/>
                          </a:solidFill>
                          <a:latin typeface="Arial"/>
                          <a:ea typeface="Times New Roman"/>
                          <a:cs typeface="Arial"/>
                        </a:rPr>
                        <a:t>RoPR AC1</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Funding Agency</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providing funding in the form of grants, bonds, research grants, scholarships, or through some other financing option.</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 Funding agencies exist at the federal and state level.</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827556">
                <a:tc>
                  <a:txBody>
                    <a:bodyPr/>
                    <a:lstStyle/>
                    <a:p>
                      <a:pPr marL="0" marR="0">
                        <a:spcBef>
                          <a:spcPts val="0"/>
                        </a:spcBef>
                        <a:spcAft>
                          <a:spcPts val="0"/>
                        </a:spcAft>
                      </a:pPr>
                      <a:r>
                        <a:rPr lang="en-US" sz="1000" dirty="0">
                          <a:solidFill>
                            <a:srgbClr val="000000"/>
                          </a:solidFill>
                          <a:latin typeface="Arial"/>
                          <a:ea typeface="Times New Roman"/>
                          <a:cs typeface="Arial"/>
                        </a:rPr>
                        <a:t>RoPR AC2</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Government Regulatory</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providing overall jurisdiction responsibility over the legislation (acts and regulations) for a given sector.</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 Regulatory agencies exist at the federal and state level.</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363399">
                <a:tc>
                  <a:txBody>
                    <a:bodyPr/>
                    <a:lstStyle/>
                    <a:p>
                      <a:pPr marL="0" marR="0">
                        <a:spcBef>
                          <a:spcPts val="0"/>
                        </a:spcBef>
                        <a:spcAft>
                          <a:spcPts val="0"/>
                        </a:spcAft>
                      </a:pPr>
                      <a:r>
                        <a:rPr lang="en-US" sz="1000" dirty="0">
                          <a:solidFill>
                            <a:srgbClr val="000000"/>
                          </a:solidFill>
                          <a:latin typeface="Arial"/>
                          <a:ea typeface="Times New Roman"/>
                          <a:cs typeface="Arial"/>
                        </a:rPr>
                        <a:t>RoPR AC3</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Healthcare Provider</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providing all aspects of medical care, treatment, diagnosis, counseling, or referral of a patient. </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Holder</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354667">
                <a:tc>
                  <a:txBody>
                    <a:bodyPr/>
                    <a:lstStyle/>
                    <a:p>
                      <a:pPr marL="0" marR="0">
                        <a:spcBef>
                          <a:spcPts val="0"/>
                        </a:spcBef>
                        <a:spcAft>
                          <a:spcPts val="0"/>
                        </a:spcAft>
                      </a:pPr>
                      <a:r>
                        <a:rPr lang="en-US" sz="1000" dirty="0">
                          <a:solidFill>
                            <a:srgbClr val="000000"/>
                          </a:solidFill>
                          <a:latin typeface="Arial"/>
                          <a:ea typeface="Times New Roman"/>
                          <a:cs typeface="Arial"/>
                        </a:rPr>
                        <a:t>RoPR AC4</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Hospital</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providing patient treatment by specialized staff and equipment.</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Holder</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591111">
                <a:tc>
                  <a:txBody>
                    <a:bodyPr/>
                    <a:lstStyle/>
                    <a:p>
                      <a:pPr marL="0" marR="0">
                        <a:spcBef>
                          <a:spcPts val="0"/>
                        </a:spcBef>
                        <a:spcAft>
                          <a:spcPts val="0"/>
                        </a:spcAft>
                      </a:pPr>
                      <a:r>
                        <a:rPr lang="en-US" sz="1000" dirty="0">
                          <a:solidFill>
                            <a:srgbClr val="000000"/>
                          </a:solidFill>
                          <a:latin typeface="Arial"/>
                          <a:ea typeface="Times New Roman"/>
                          <a:cs typeface="Arial"/>
                        </a:rPr>
                        <a:t>RoPR AC5</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Industry Representative</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representing processes and procedures that specific industry currently has in place and the changes that will be made.</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Holder</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354667">
                <a:tc>
                  <a:txBody>
                    <a:bodyPr/>
                    <a:lstStyle/>
                    <a:p>
                      <a:pPr marL="0" marR="0">
                        <a:spcBef>
                          <a:spcPts val="0"/>
                        </a:spcBef>
                        <a:spcAft>
                          <a:spcPts val="0"/>
                        </a:spcAft>
                      </a:pPr>
                      <a:r>
                        <a:rPr lang="en-US" sz="1000" dirty="0">
                          <a:solidFill>
                            <a:srgbClr val="000000"/>
                          </a:solidFill>
                          <a:latin typeface="Arial"/>
                          <a:ea typeface="Times New Roman"/>
                          <a:cs typeface="Arial"/>
                        </a:rPr>
                        <a:t>RoPR AC6</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Journal Editor</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reviewing and editing submissions to a professional journal for a professional association.</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236444">
                <a:tc>
                  <a:txBody>
                    <a:bodyPr/>
                    <a:lstStyle/>
                    <a:p>
                      <a:pPr marL="0" marR="0">
                        <a:spcBef>
                          <a:spcPts val="0"/>
                        </a:spcBef>
                        <a:spcAft>
                          <a:spcPts val="0"/>
                        </a:spcAft>
                      </a:pPr>
                      <a:r>
                        <a:rPr lang="en-US" sz="1000" dirty="0">
                          <a:solidFill>
                            <a:srgbClr val="000000"/>
                          </a:solidFill>
                          <a:latin typeface="Arial"/>
                          <a:ea typeface="Times New Roman"/>
                          <a:cs typeface="Arial"/>
                        </a:rPr>
                        <a:t>RoPR AC7</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Legal Representative</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representing the legal rights of patients and providers.</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r h="1300444">
                <a:tc>
                  <a:txBody>
                    <a:bodyPr/>
                    <a:lstStyle/>
                    <a:p>
                      <a:pPr marL="0" marR="0">
                        <a:spcBef>
                          <a:spcPts val="0"/>
                        </a:spcBef>
                        <a:spcAft>
                          <a:spcPts val="0"/>
                        </a:spcAft>
                      </a:pPr>
                      <a:r>
                        <a:rPr lang="en-US" sz="1000" dirty="0">
                          <a:solidFill>
                            <a:srgbClr val="000000"/>
                          </a:solidFill>
                          <a:latin typeface="Arial"/>
                          <a:ea typeface="Times New Roman"/>
                          <a:cs typeface="Arial"/>
                        </a:rPr>
                        <a:t>RoPR AC8</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b="1" dirty="0">
                          <a:solidFill>
                            <a:srgbClr val="000000"/>
                          </a:solidFill>
                          <a:latin typeface="Arial"/>
                          <a:ea typeface="Times New Roman"/>
                          <a:cs typeface="Arial"/>
                        </a:rPr>
                        <a:t>Patient Advocacy Group</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Responsible for ensuring that ongoing projects and those being considered for funding will directly impact patients' lives, improving delivery of care and support for tertiary care.  Also responsible to analyze cost containment and act as a proponent for best practices, advocating better protection for patients and providers for the greater good of society.</a:t>
                      </a:r>
                      <a:endParaRPr lang="en-US" sz="1200" dirty="0">
                        <a:latin typeface="Arial"/>
                        <a:ea typeface="Arial"/>
                        <a:cs typeface="Times New Roman"/>
                      </a:endParaRPr>
                    </a:p>
                  </a:txBody>
                  <a:tcPr marL="68580" marR="68580" marT="0" marB="0" anchor="ctr"/>
                </a:tc>
                <a:tc>
                  <a:txBody>
                    <a:bodyPr/>
                    <a:lstStyle/>
                    <a:p>
                      <a:pPr marL="0" marR="0">
                        <a:spcBef>
                          <a:spcPts val="0"/>
                        </a:spcBef>
                        <a:spcAft>
                          <a:spcPts val="0"/>
                        </a:spcAft>
                      </a:pPr>
                      <a:r>
                        <a:rPr lang="en-US" sz="1000" dirty="0">
                          <a:solidFill>
                            <a:srgbClr val="000000"/>
                          </a:solidFill>
                          <a:latin typeface="Arial"/>
                          <a:ea typeface="Times New Roman"/>
                          <a:cs typeface="Arial"/>
                        </a:rPr>
                        <a:t>Registry Holder</a:t>
                      </a:r>
                      <a:br>
                        <a:rPr lang="en-US" sz="1000" dirty="0">
                          <a:solidFill>
                            <a:srgbClr val="000000"/>
                          </a:solidFill>
                          <a:latin typeface="Arial"/>
                          <a:ea typeface="Times New Roman"/>
                          <a:cs typeface="Arial"/>
                        </a:rPr>
                      </a:br>
                      <a:r>
                        <a:rPr lang="en-US" sz="1000" dirty="0">
                          <a:solidFill>
                            <a:srgbClr val="000000"/>
                          </a:solidFill>
                          <a:latin typeface="Arial"/>
                          <a:ea typeface="Times New Roman"/>
                          <a:cs typeface="Arial"/>
                        </a:rPr>
                        <a:t>Registry Seeker</a:t>
                      </a:r>
                      <a:endParaRPr lang="en-US" sz="1200" dirty="0">
                        <a:latin typeface="Arial"/>
                        <a:ea typeface="Arial"/>
                        <a:cs typeface="Times New Roman"/>
                      </a:endParaRPr>
                    </a:p>
                  </a:txBody>
                  <a:tcPr marL="68580" marR="68580" marT="0" marB="0"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title="Roles"/>
          <p:cNvGraphicFramePr>
            <a:graphicFrameLocks noGrp="1"/>
          </p:cNvGraphicFramePr>
          <p:nvPr>
            <p:ph idx="1"/>
            <p:extLst>
              <p:ext uri="{D42A27DB-BD31-4B8C-83A1-F6EECF244321}">
                <p14:modId xmlns:p14="http://schemas.microsoft.com/office/powerpoint/2010/main" val="4008374915"/>
              </p:ext>
            </p:extLst>
          </p:nvPr>
        </p:nvGraphicFramePr>
        <p:xfrm>
          <a:off x="228600" y="1295401"/>
          <a:ext cx="8610600" cy="5294241"/>
        </p:xfrm>
        <a:graphic>
          <a:graphicData uri="http://schemas.openxmlformats.org/drawingml/2006/table">
            <a:tbl>
              <a:tblPr firstRow="1" bandRow="1">
                <a:tableStyleId>{F5AB1C69-6EDB-4FF4-983F-18BD219EF322}</a:tableStyleId>
              </a:tblPr>
              <a:tblGrid>
                <a:gridCol w="1219200"/>
                <a:gridCol w="2895600"/>
                <a:gridCol w="1447800"/>
                <a:gridCol w="3048000"/>
              </a:tblGrid>
              <a:tr h="296488">
                <a:tc>
                  <a:txBody>
                    <a:bodyPr/>
                    <a:lstStyle/>
                    <a:p>
                      <a:r>
                        <a:rPr lang="en-US" sz="1400" dirty="0" smtClean="0"/>
                        <a:t>Roles</a:t>
                      </a:r>
                      <a:endParaRPr lang="en-US" sz="1400" b="1" dirty="0"/>
                    </a:p>
                  </a:txBody>
                  <a:tcPr anchor="ctr"/>
                </a:tc>
                <a:tc>
                  <a:txBody>
                    <a:bodyPr/>
                    <a:lstStyle/>
                    <a:p>
                      <a:r>
                        <a:rPr lang="en-US" sz="1400" dirty="0" smtClean="0"/>
                        <a:t>Purpose</a:t>
                      </a:r>
                      <a:endParaRPr lang="en-US" sz="1400" b="1" dirty="0"/>
                    </a:p>
                  </a:txBody>
                  <a:tcPr anchor="ctr"/>
                </a:tc>
                <a:tc>
                  <a:txBody>
                    <a:bodyPr/>
                    <a:lstStyle/>
                    <a:p>
                      <a:r>
                        <a:rPr lang="en-US" sz="1400" dirty="0" smtClean="0"/>
                        <a:t>Functions</a:t>
                      </a:r>
                      <a:endParaRPr lang="en-US" sz="1400" b="1" dirty="0"/>
                    </a:p>
                  </a:txBody>
                  <a:tcPr anchor="ctr"/>
                </a:tc>
                <a:tc>
                  <a:txBody>
                    <a:bodyPr/>
                    <a:lstStyle/>
                    <a:p>
                      <a:r>
                        <a:rPr lang="en-US" sz="1400" dirty="0" smtClean="0"/>
                        <a:t>Actors</a:t>
                      </a:r>
                      <a:endParaRPr lang="en-US" sz="1400" b="1" dirty="0"/>
                    </a:p>
                  </a:txBody>
                  <a:tcPr anchor="ctr"/>
                </a:tc>
              </a:tr>
              <a:tr h="1686119">
                <a:tc>
                  <a:txBody>
                    <a:bodyPr/>
                    <a:lstStyle/>
                    <a:p>
                      <a:r>
                        <a:rPr lang="en-US" sz="1400" dirty="0" smtClean="0"/>
                        <a:t>Registry</a:t>
                      </a:r>
                    </a:p>
                    <a:p>
                      <a:r>
                        <a:rPr lang="en-US" sz="1400" dirty="0" smtClean="0"/>
                        <a:t>Seeker</a:t>
                      </a:r>
                      <a:endParaRPr lang="en-US" sz="1400" b="1" dirty="0"/>
                    </a:p>
                  </a:txBody>
                  <a:tcPr/>
                </a:tc>
                <a:tc>
                  <a:txBody>
                    <a:bodyPr/>
                    <a:lstStyle/>
                    <a:p>
                      <a:r>
                        <a:rPr lang="en-US" sz="1400" dirty="0" smtClean="0"/>
                        <a:t>Users seeking information about registries for a wide variety of purposes such as identifying registries for patient enrollment, finding existing registries, and collaborating with registry holders.</a:t>
                      </a:r>
                      <a:endParaRPr lang="en-US" sz="1400" dirty="0"/>
                    </a:p>
                  </a:txBody>
                  <a:tcPr/>
                </a:tc>
                <a:tc>
                  <a:txBody>
                    <a:bodyPr/>
                    <a:lstStyle/>
                    <a:p>
                      <a:r>
                        <a:rPr lang="en-US" sz="1400" dirty="0" smtClean="0"/>
                        <a:t>Search</a:t>
                      </a:r>
                    </a:p>
                    <a:p>
                      <a:r>
                        <a:rPr lang="en-US" sz="1400" dirty="0" smtClean="0"/>
                        <a:t>View Results Listings</a:t>
                      </a:r>
                    </a:p>
                    <a:p>
                      <a:r>
                        <a:rPr lang="en-US" sz="1400" dirty="0" smtClean="0"/>
                        <a:t>Link to Registry Details</a:t>
                      </a:r>
                      <a:endParaRPr lang="en-US" sz="1400" dirty="0"/>
                    </a:p>
                  </a:txBody>
                  <a:tcPr/>
                </a:tc>
                <a:tc>
                  <a:txBody>
                    <a:bodyPr/>
                    <a:lstStyle/>
                    <a:p>
                      <a:r>
                        <a:rPr lang="en-US" sz="1400" dirty="0" smtClean="0"/>
                        <a:t>Healthcare</a:t>
                      </a:r>
                      <a:r>
                        <a:rPr lang="en-US" sz="1400" baseline="0" dirty="0" smtClean="0"/>
                        <a:t> Provider</a:t>
                      </a:r>
                      <a:r>
                        <a:rPr lang="en-US" sz="1400" dirty="0" smtClean="0"/>
                        <a:t>, Patient, Researcher, Payer, Government</a:t>
                      </a:r>
                      <a:r>
                        <a:rPr lang="en-US" sz="1400" baseline="0" dirty="0" smtClean="0"/>
                        <a:t> </a:t>
                      </a:r>
                      <a:r>
                        <a:rPr lang="en-US" sz="1400" dirty="0" smtClean="0"/>
                        <a:t>Regulatory, Journal Editor, Funding Agency, Industry Representative, Pharmacist,</a:t>
                      </a:r>
                      <a:r>
                        <a:rPr lang="en-US" sz="1400" baseline="0" dirty="0" smtClean="0"/>
                        <a:t> Physician Association, Public Health Agency, Hospital, Social Worker, Patient Advocacy Group, Legal Representative</a:t>
                      </a:r>
                      <a:endParaRPr lang="en-US" sz="1400" dirty="0"/>
                    </a:p>
                  </a:txBody>
                  <a:tcPr/>
                </a:tc>
              </a:tr>
              <a:tr h="1085975">
                <a:tc>
                  <a:txBody>
                    <a:bodyPr/>
                    <a:lstStyle/>
                    <a:p>
                      <a:r>
                        <a:rPr lang="en-US" sz="1400" dirty="0" smtClean="0"/>
                        <a:t>Registry</a:t>
                      </a:r>
                    </a:p>
                    <a:p>
                      <a:r>
                        <a:rPr lang="en-US" sz="1400" dirty="0" smtClean="0"/>
                        <a:t>Holder</a:t>
                      </a:r>
                      <a:endParaRPr lang="en-US" sz="1400" b="1" dirty="0"/>
                    </a:p>
                  </a:txBody>
                  <a:tcPr/>
                </a:tc>
                <a:tc>
                  <a:txBody>
                    <a:bodyPr/>
                    <a:lstStyle/>
                    <a:p>
                      <a:r>
                        <a:rPr lang="en-US" sz="1400" dirty="0" smtClean="0"/>
                        <a:t>Users interested in posting a registry to the RoPR database for the purpose of sharing information about their work, recruiting patients, and collaborating with others.</a:t>
                      </a:r>
                      <a:endParaRPr lang="en-US" sz="1400" dirty="0"/>
                    </a:p>
                  </a:txBody>
                  <a:tcPr/>
                </a:tc>
                <a:tc>
                  <a:txBody>
                    <a:bodyPr/>
                    <a:lstStyle/>
                    <a:p>
                      <a:r>
                        <a:rPr lang="en-US" sz="1400" dirty="0" smtClean="0"/>
                        <a:t>Enter Registry Details</a:t>
                      </a:r>
                      <a:endParaRPr lang="en-US" sz="1400" dirty="0"/>
                    </a:p>
                  </a:txBody>
                  <a:tcPr/>
                </a:tc>
                <a:tc>
                  <a:txBody>
                    <a:bodyPr/>
                    <a:lstStyle/>
                    <a:p>
                      <a:r>
                        <a:rPr lang="en-US" sz="1400" dirty="0" smtClean="0"/>
                        <a:t>Industry Representative, Healthcare</a:t>
                      </a:r>
                      <a:r>
                        <a:rPr lang="en-US" sz="1400" baseline="0" dirty="0" smtClean="0"/>
                        <a:t> Provider, Physician Association, Public Health Agency, Researcher, Hospital, Patient Advocacy Group</a:t>
                      </a:r>
                      <a:endParaRPr lang="en-US" sz="1400" dirty="0"/>
                    </a:p>
                  </a:txBody>
                  <a:tcPr/>
                </a:tc>
              </a:tr>
              <a:tr h="1085975">
                <a:tc>
                  <a:txBody>
                    <a:bodyPr/>
                    <a:lstStyle/>
                    <a:p>
                      <a:r>
                        <a:rPr lang="en-US" sz="1400" dirty="0" smtClean="0"/>
                        <a:t>Administrator</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Users tasked with managing RoPR accounts,</a:t>
                      </a:r>
                      <a:r>
                        <a:rPr lang="en-US" sz="1400" baseline="0" dirty="0" smtClean="0"/>
                        <a:t> and ensuring registry profiles are kept up to date.</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Manage Accounts</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Monitor Registries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a:p>
                  </a:txBody>
                  <a:tcPr/>
                </a:tc>
                <a:tc>
                  <a:txBody>
                    <a:bodyPr/>
                    <a:lstStyle/>
                    <a:p>
                      <a:r>
                        <a:rPr lang="en-US" sz="1400" dirty="0" smtClean="0"/>
                        <a:t>Registry Administrator</a:t>
                      </a:r>
                      <a:endParaRPr lang="en-US" sz="1400" dirty="0"/>
                    </a:p>
                  </a:txBody>
                  <a:tcPr/>
                </a:tc>
              </a:tr>
              <a:tr h="874642">
                <a:tc>
                  <a:txBody>
                    <a:bodyPr/>
                    <a:lstStyle/>
                    <a:p>
                      <a:r>
                        <a:rPr lang="en-US" sz="1400" dirty="0" smtClean="0"/>
                        <a:t>Reviewer</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Users tasked</a:t>
                      </a:r>
                      <a:r>
                        <a:rPr lang="en-US" sz="1400" baseline="0" dirty="0" smtClean="0"/>
                        <a:t> with reviewing posted registries.</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Review/Approve Posted Registries</a:t>
                      </a:r>
                      <a:endParaRPr lang="en-US" sz="1400" dirty="0"/>
                    </a:p>
                  </a:txBody>
                  <a:tcPr/>
                </a:tc>
                <a:tc>
                  <a:txBody>
                    <a:bodyPr/>
                    <a:lstStyle/>
                    <a:p>
                      <a:r>
                        <a:rPr lang="en-US" sz="1400" dirty="0" smtClean="0"/>
                        <a:t>Registry</a:t>
                      </a:r>
                      <a:r>
                        <a:rPr lang="en-US" sz="1400" baseline="0" dirty="0" smtClean="0"/>
                        <a:t> Reviewer</a:t>
                      </a:r>
                      <a:endParaRPr lang="en-US" sz="1400" dirty="0"/>
                    </a:p>
                  </a:txBody>
                  <a:tcPr/>
                </a:tc>
              </a:tr>
            </a:tbl>
          </a:graphicData>
        </a:graphic>
      </p:graphicFrame>
      <p:sp>
        <p:nvSpPr>
          <p:cNvPr id="3" name="Title 2"/>
          <p:cNvSpPr>
            <a:spLocks noGrp="1"/>
          </p:cNvSpPr>
          <p:nvPr>
            <p:ph type="title"/>
          </p:nvPr>
        </p:nvSpPr>
        <p:spPr/>
        <p:txBody>
          <a:bodyPr rtlCol="0">
            <a:normAutofit fontScale="90000"/>
          </a:bodyPr>
          <a:lstStyle/>
          <a:p>
            <a:pPr fontAlgn="auto">
              <a:spcAft>
                <a:spcPts val="0"/>
              </a:spcAft>
              <a:defRPr/>
            </a:pPr>
            <a:r>
              <a:rPr lang="en-US" dirty="0" smtClean="0"/>
              <a:t>Roles </a:t>
            </a:r>
            <a:endParaRPr lang="en-US" dirty="0"/>
          </a:p>
        </p:txBody>
      </p:sp>
      <p:sp>
        <p:nvSpPr>
          <p:cNvPr id="4" name="Slide Number Placeholder 3"/>
          <p:cNvSpPr>
            <a:spLocks noGrp="1"/>
          </p:cNvSpPr>
          <p:nvPr>
            <p:ph type="sldNum" sz="quarter" idx="10"/>
          </p:nvPr>
        </p:nvSpPr>
        <p:spPr/>
        <p:txBody>
          <a:bodyPr/>
          <a:lstStyle/>
          <a:p>
            <a:pPr>
              <a:defRPr/>
            </a:pPr>
            <a:fld id="{8D9E0A75-B82B-415A-9290-AED49F452C4D}" type="slidenum">
              <a:rPr lang="en-US"/>
              <a:pPr>
                <a:defRPr/>
              </a:pPr>
              <a:t>10</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Use Cases</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11</a:t>
            </a:fld>
            <a:endParaRPr lang="en-US" dirty="0"/>
          </a:p>
        </p:txBody>
      </p:sp>
      <p:sp>
        <p:nvSpPr>
          <p:cNvPr id="7" name="Content Placeholder 1"/>
          <p:cNvSpPr>
            <a:spLocks noGrp="1"/>
          </p:cNvSpPr>
          <p:nvPr>
            <p:ph idx="1"/>
          </p:nvPr>
        </p:nvSpPr>
        <p:spPr>
          <a:xfrm>
            <a:off x="457200" y="1295400"/>
            <a:ext cx="8229600" cy="4953000"/>
          </a:xfrm>
        </p:spPr>
        <p:txBody>
          <a:bodyPr numCol="2">
            <a:noAutofit/>
          </a:bodyPr>
          <a:lstStyle/>
          <a:p>
            <a:pPr marL="514350" indent="-514350">
              <a:buFont typeface="+mj-lt"/>
              <a:buAutoNum type="arabicPeriod"/>
            </a:pPr>
            <a:r>
              <a:rPr lang="en-US" sz="2000" dirty="0" smtClean="0">
                <a:solidFill>
                  <a:schemeClr val="tx1"/>
                </a:solidFill>
              </a:rPr>
              <a:t>Registry Holder Account Management</a:t>
            </a:r>
          </a:p>
          <a:p>
            <a:pPr marL="514350" indent="-514350">
              <a:buFont typeface="+mj-lt"/>
              <a:buAutoNum type="arabicPeriod"/>
            </a:pPr>
            <a:r>
              <a:rPr lang="en-US" sz="2000" dirty="0" smtClean="0">
                <a:solidFill>
                  <a:schemeClr val="tx1"/>
                </a:solidFill>
              </a:rPr>
              <a:t>Account Management</a:t>
            </a:r>
          </a:p>
          <a:p>
            <a:pPr marL="514350" indent="-514350">
              <a:buFont typeface="+mj-lt"/>
              <a:buAutoNum type="arabicPeriod"/>
            </a:pPr>
            <a:r>
              <a:rPr lang="en-US" sz="2000" dirty="0" smtClean="0">
                <a:solidFill>
                  <a:schemeClr val="tx1"/>
                </a:solidFill>
              </a:rPr>
              <a:t>Registry Profile Update Administration</a:t>
            </a:r>
          </a:p>
          <a:p>
            <a:pPr marL="514350" indent="-514350">
              <a:buFont typeface="+mj-lt"/>
              <a:buAutoNum type="arabicPeriod"/>
            </a:pPr>
            <a:r>
              <a:rPr lang="en-US" sz="2000" dirty="0" smtClean="0">
                <a:solidFill>
                  <a:schemeClr val="tx1"/>
                </a:solidFill>
              </a:rPr>
              <a:t>Approve Registry Profile</a:t>
            </a:r>
          </a:p>
          <a:p>
            <a:pPr marL="514350" indent="-514350">
              <a:buFont typeface="+mj-lt"/>
              <a:buAutoNum type="arabicPeriod"/>
            </a:pPr>
            <a:r>
              <a:rPr lang="en-US" sz="2000" dirty="0" smtClean="0">
                <a:solidFill>
                  <a:schemeClr val="tx1"/>
                </a:solidFill>
              </a:rPr>
              <a:t>Create a Registry Profile</a:t>
            </a:r>
          </a:p>
          <a:p>
            <a:pPr marL="514350" indent="-514350">
              <a:buFont typeface="+mj-lt"/>
              <a:buAutoNum type="arabicPeriod"/>
            </a:pPr>
            <a:r>
              <a:rPr lang="en-US" sz="2000" dirty="0" smtClean="0">
                <a:solidFill>
                  <a:schemeClr val="tx1"/>
                </a:solidFill>
              </a:rPr>
              <a:t>Modify a Registry Profile</a:t>
            </a:r>
          </a:p>
          <a:p>
            <a:pPr marL="514350" indent="-514350">
              <a:buFont typeface="+mj-lt"/>
              <a:buAutoNum type="arabicPeriod"/>
            </a:pPr>
            <a:r>
              <a:rPr lang="en-US" sz="2000" dirty="0" smtClean="0">
                <a:solidFill>
                  <a:schemeClr val="tx1"/>
                </a:solidFill>
              </a:rPr>
              <a:t>Registry Profile Management</a:t>
            </a:r>
          </a:p>
          <a:p>
            <a:pPr marL="514350" indent="-514350">
              <a:buFont typeface="+mj-lt"/>
              <a:buAutoNum type="arabicPeriod"/>
            </a:pPr>
            <a:r>
              <a:rPr lang="en-US" sz="2000" dirty="0" smtClean="0">
                <a:solidFill>
                  <a:schemeClr val="tx1"/>
                </a:solidFill>
              </a:rPr>
              <a:t>Submit Registry Profiles</a:t>
            </a:r>
          </a:p>
          <a:p>
            <a:pPr marL="514350" indent="-514350">
              <a:buFont typeface="+mj-lt"/>
              <a:buAutoNum type="arabicPeriod"/>
            </a:pPr>
            <a:r>
              <a:rPr lang="en-US" sz="2000" dirty="0" smtClean="0">
                <a:solidFill>
                  <a:schemeClr val="tx1"/>
                </a:solidFill>
              </a:rPr>
              <a:t>Delete a Registry Profile</a:t>
            </a:r>
          </a:p>
          <a:p>
            <a:pPr marL="514350" indent="-514350">
              <a:buFont typeface="+mj-lt"/>
              <a:buAutoNum type="arabicPeriod"/>
            </a:pPr>
            <a:r>
              <a:rPr lang="en-US" sz="2000" dirty="0" smtClean="0">
                <a:solidFill>
                  <a:schemeClr val="tx1"/>
                </a:solidFill>
              </a:rPr>
              <a:t>Search for Information</a:t>
            </a:r>
          </a:p>
          <a:p>
            <a:pPr marL="514350" indent="-514350">
              <a:buFont typeface="+mj-lt"/>
              <a:buAutoNum type="arabicPeriod"/>
            </a:pPr>
            <a:r>
              <a:rPr lang="en-US" sz="2000" dirty="0" smtClean="0">
                <a:solidFill>
                  <a:schemeClr val="tx1"/>
                </a:solidFill>
              </a:rPr>
              <a:t>Search for Participation</a:t>
            </a:r>
          </a:p>
          <a:p>
            <a:pPr marL="514350" indent="-514350">
              <a:buFont typeface="+mj-lt"/>
              <a:buAutoNum type="arabicPeriod"/>
            </a:pPr>
            <a:r>
              <a:rPr lang="en-US" sz="2000" dirty="0" smtClean="0">
                <a:solidFill>
                  <a:schemeClr val="tx1"/>
                </a:solidFill>
              </a:rPr>
              <a:t>Search for Collaboration</a:t>
            </a:r>
          </a:p>
          <a:p>
            <a:pPr marL="514350" indent="-514350">
              <a:buFont typeface="+mj-lt"/>
              <a:buAutoNum type="arabicPeriod"/>
            </a:pPr>
            <a:r>
              <a:rPr lang="en-US" sz="2000" dirty="0" smtClean="0">
                <a:solidFill>
                  <a:schemeClr val="tx1"/>
                </a:solidFill>
              </a:rPr>
              <a:t>Evaluating Registry-Based Studies</a:t>
            </a:r>
          </a:p>
          <a:p>
            <a:pPr marL="514350" indent="-514350">
              <a:buFont typeface="+mj-lt"/>
              <a:buAutoNum type="arabicPeriod"/>
            </a:pPr>
            <a:r>
              <a:rPr lang="en-US" sz="2000" dirty="0" smtClean="0">
                <a:solidFill>
                  <a:schemeClr val="tx1"/>
                </a:solidFill>
              </a:rPr>
              <a:t>Search to Validate Funding Opportunity</a:t>
            </a:r>
          </a:p>
          <a:p>
            <a:pPr marL="514350" indent="-514350">
              <a:buFont typeface="+mj-lt"/>
              <a:buAutoNum type="arabicPeriod"/>
            </a:pPr>
            <a:r>
              <a:rPr lang="en-US" sz="2000" dirty="0" smtClean="0">
                <a:solidFill>
                  <a:schemeClr val="tx1"/>
                </a:solidFill>
              </a:rPr>
              <a:t>Notifications</a:t>
            </a:r>
          </a:p>
          <a:p>
            <a:pPr marL="514350" indent="-514350">
              <a:buFont typeface="+mj-lt"/>
              <a:buAutoNum type="arabicPeriod"/>
            </a:pPr>
            <a:r>
              <a:rPr lang="en-US" sz="2000" dirty="0" smtClean="0">
                <a:solidFill>
                  <a:schemeClr val="tx1"/>
                </a:solidFill>
              </a:rPr>
              <a:t>Data Audit</a:t>
            </a:r>
          </a:p>
          <a:p>
            <a:pPr marL="514350" indent="-514350">
              <a:buFont typeface="+mj-lt"/>
              <a:buAutoNum type="arabicPeriod"/>
            </a:pPr>
            <a:r>
              <a:rPr lang="en-US" sz="2000" dirty="0" smtClean="0">
                <a:solidFill>
                  <a:schemeClr val="tx1"/>
                </a:solidFill>
              </a:rPr>
              <a:t>Search to Verify Commitment</a:t>
            </a:r>
          </a:p>
          <a:p>
            <a:pPr marL="514350" indent="-514350">
              <a:buFont typeface="+mj-lt"/>
              <a:buAutoNum type="arabicPeriod"/>
            </a:pPr>
            <a:r>
              <a:rPr lang="en-US" sz="2000" dirty="0" smtClean="0">
                <a:solidFill>
                  <a:schemeClr val="tx1"/>
                </a:solidFill>
              </a:rPr>
              <a:t>Search for Progress Report</a:t>
            </a:r>
          </a:p>
          <a:p>
            <a:pPr marL="514350" indent="-514350">
              <a:buFont typeface="+mj-lt"/>
              <a:buAutoNum type="arabicPeriod"/>
            </a:pPr>
            <a:r>
              <a:rPr lang="en-US" sz="2000" dirty="0" smtClean="0">
                <a:solidFill>
                  <a:schemeClr val="tx1"/>
                </a:solidFill>
              </a:rPr>
              <a:t>Search to Validate Payment</a:t>
            </a:r>
          </a:p>
          <a:p>
            <a:pPr marL="514350" indent="-514350">
              <a:buFont typeface="+mj-lt"/>
              <a:buAutoNum type="arabicPeriod"/>
            </a:pPr>
            <a:r>
              <a:rPr lang="en-US" sz="2000" dirty="0" smtClean="0">
                <a:solidFill>
                  <a:schemeClr val="tx1"/>
                </a:solidFill>
              </a:rPr>
              <a:t>Search for Legal Information</a:t>
            </a:r>
          </a:p>
          <a:p>
            <a:pPr marL="514350" indent="-514350">
              <a:buFont typeface="+mj-lt"/>
              <a:buAutoNum type="arabicPeriod"/>
            </a:pPr>
            <a:r>
              <a:rPr lang="en-US" sz="2000" dirty="0" smtClean="0">
                <a:solidFill>
                  <a:schemeClr val="tx1"/>
                </a:solidFill>
              </a:rPr>
              <a:t>Search for Redundancy</a:t>
            </a:r>
          </a:p>
          <a:p>
            <a:pPr marL="514350" indent="-514350">
              <a:buFont typeface="+mj-lt"/>
              <a:buAutoNum type="arabicPeriod"/>
            </a:pPr>
            <a:r>
              <a:rPr lang="en-US" sz="2000" dirty="0" smtClean="0">
                <a:solidFill>
                  <a:schemeClr val="tx1"/>
                </a:solidFill>
              </a:rPr>
              <a:t>Search for Duplication</a:t>
            </a:r>
          </a:p>
          <a:p>
            <a:pPr marL="514350" indent="-514350">
              <a:buFont typeface="+mj-lt"/>
              <a:buAutoNum type="arabicPeriod"/>
            </a:pPr>
            <a:r>
              <a:rPr lang="en-US" sz="2000" dirty="0" smtClean="0">
                <a:solidFill>
                  <a:schemeClr val="tx1"/>
                </a:solidFill>
              </a:rPr>
              <a:t>Search for Best Practices</a:t>
            </a:r>
          </a:p>
          <a:p>
            <a:pPr marL="514350" indent="-514350">
              <a:buFont typeface="+mj-lt"/>
              <a:buAutoNum type="arabicPeriod"/>
            </a:pPr>
            <a:r>
              <a:rPr lang="en-US" sz="2000" dirty="0" smtClean="0">
                <a:solidFill>
                  <a:schemeClr val="tx1"/>
                </a:solidFill>
              </a:rPr>
              <a:t>ClinicalTrials.gov Integration</a:t>
            </a:r>
            <a:endParaRPr lang="en-US" sz="2000" dirty="0">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Use Case - Registry Seeker Workflow</a:t>
            </a:r>
            <a:endParaRPr lang="en-US" dirty="0"/>
          </a:p>
        </p:txBody>
      </p:sp>
      <p:sp>
        <p:nvSpPr>
          <p:cNvPr id="4" name="Slide Number Placeholder 3"/>
          <p:cNvSpPr>
            <a:spLocks noGrp="1"/>
          </p:cNvSpPr>
          <p:nvPr>
            <p:ph type="sldNum" sz="quarter" idx="10"/>
          </p:nvPr>
        </p:nvSpPr>
        <p:spPr>
          <a:xfrm>
            <a:off x="6553200" y="6248400"/>
            <a:ext cx="2133600" cy="288925"/>
          </a:xfrm>
        </p:spPr>
        <p:txBody>
          <a:bodyPr/>
          <a:lstStyle/>
          <a:p>
            <a:pPr>
              <a:defRPr/>
            </a:pPr>
            <a:fld id="{91E8800D-563F-44AC-BB58-377DA6900AB3}" type="slidenum">
              <a:rPr lang="en-US"/>
              <a:pPr>
                <a:defRPr/>
              </a:pPr>
              <a:t>12</a:t>
            </a:fld>
            <a:endParaRPr lang="en-US" dirty="0"/>
          </a:p>
        </p:txBody>
      </p:sp>
      <p:grpSp>
        <p:nvGrpSpPr>
          <p:cNvPr id="2" name="Group 1" descr="Registry Seeker Workflow diagram"/>
          <p:cNvGrpSpPr/>
          <p:nvPr/>
        </p:nvGrpSpPr>
        <p:grpSpPr>
          <a:xfrm>
            <a:off x="838200" y="1828800"/>
            <a:ext cx="7640638" cy="3990975"/>
            <a:chOff x="838200" y="1828800"/>
            <a:chExt cx="7640638" cy="3990975"/>
          </a:xfrm>
        </p:grpSpPr>
        <p:pic>
          <p:nvPicPr>
            <p:cNvPr id="14339"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838200" y="2362200"/>
              <a:ext cx="1954213" cy="1954213"/>
            </a:xfrm>
            <a:prstGeom prst="rect">
              <a:avLst/>
            </a:prstGeom>
            <a:noFill/>
            <a:ln w="9525">
              <a:noFill/>
              <a:miter lim="800000"/>
              <a:headEnd/>
              <a:tailEnd/>
            </a:ln>
          </p:spPr>
        </p:pic>
        <p:sp>
          <p:nvSpPr>
            <p:cNvPr id="14340" name="TextBox 8"/>
            <p:cNvSpPr txBox="1">
              <a:spLocks noChangeArrowheads="1"/>
            </p:cNvSpPr>
            <p:nvPr/>
          </p:nvSpPr>
          <p:spPr bwMode="auto">
            <a:xfrm>
              <a:off x="1066800" y="4495800"/>
              <a:ext cx="1577975" cy="708025"/>
            </a:xfrm>
            <a:prstGeom prst="rect">
              <a:avLst/>
            </a:prstGeom>
            <a:noFill/>
            <a:ln w="9525">
              <a:noFill/>
              <a:miter lim="800000"/>
              <a:headEnd/>
              <a:tailEnd/>
            </a:ln>
          </p:spPr>
          <p:txBody>
            <a:bodyPr wrap="none">
              <a:spAutoFit/>
            </a:bodyPr>
            <a:lstStyle/>
            <a:p>
              <a:r>
                <a:rPr lang="en-US" sz="4000" dirty="0">
                  <a:latin typeface="Calibri" pitchFamily="34" charset="0"/>
                </a:rPr>
                <a:t>Search</a:t>
              </a:r>
            </a:p>
          </p:txBody>
        </p:sp>
        <p:pic>
          <p:nvPicPr>
            <p:cNvPr id="14341"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3581400" y="2362200"/>
              <a:ext cx="1954213" cy="1954213"/>
            </a:xfrm>
            <a:prstGeom prst="rect">
              <a:avLst/>
            </a:prstGeom>
            <a:noFill/>
            <a:ln w="9525">
              <a:noFill/>
              <a:miter lim="800000"/>
              <a:headEnd/>
              <a:tailEnd/>
            </a:ln>
          </p:spPr>
        </p:pic>
        <p:sp>
          <p:nvSpPr>
            <p:cNvPr id="14342" name="TextBox 10"/>
            <p:cNvSpPr txBox="1">
              <a:spLocks noChangeArrowheads="1"/>
            </p:cNvSpPr>
            <p:nvPr/>
          </p:nvSpPr>
          <p:spPr bwMode="auto">
            <a:xfrm>
              <a:off x="3810000" y="4495800"/>
              <a:ext cx="1668463" cy="1323975"/>
            </a:xfrm>
            <a:prstGeom prst="rect">
              <a:avLst/>
            </a:prstGeom>
            <a:noFill/>
            <a:ln w="9525">
              <a:noFill/>
              <a:miter lim="800000"/>
              <a:headEnd/>
              <a:tailEnd/>
            </a:ln>
          </p:spPr>
          <p:txBody>
            <a:bodyPr wrap="none">
              <a:spAutoFit/>
            </a:bodyPr>
            <a:lstStyle/>
            <a:p>
              <a:r>
                <a:rPr lang="en-US" sz="4000" dirty="0">
                  <a:latin typeface="Calibri" pitchFamily="34" charset="0"/>
                </a:rPr>
                <a:t>Results</a:t>
              </a:r>
            </a:p>
            <a:p>
              <a:r>
                <a:rPr lang="en-US" sz="4000" dirty="0">
                  <a:latin typeface="Calibri" pitchFamily="34" charset="0"/>
                </a:rPr>
                <a:t>Listing</a:t>
              </a:r>
            </a:p>
          </p:txBody>
        </p:sp>
        <p:pic>
          <p:nvPicPr>
            <p:cNvPr id="14343"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6400800" y="2362200"/>
              <a:ext cx="1954213" cy="1954213"/>
            </a:xfrm>
            <a:prstGeom prst="rect">
              <a:avLst/>
            </a:prstGeom>
            <a:noFill/>
            <a:ln w="9525">
              <a:noFill/>
              <a:miter lim="800000"/>
              <a:headEnd/>
              <a:tailEnd/>
            </a:ln>
          </p:spPr>
        </p:pic>
        <p:sp>
          <p:nvSpPr>
            <p:cNvPr id="14344" name="TextBox 12"/>
            <p:cNvSpPr txBox="1">
              <a:spLocks noChangeArrowheads="1"/>
            </p:cNvSpPr>
            <p:nvPr/>
          </p:nvSpPr>
          <p:spPr bwMode="auto">
            <a:xfrm>
              <a:off x="6629400" y="4495800"/>
              <a:ext cx="1849438" cy="1323975"/>
            </a:xfrm>
            <a:prstGeom prst="rect">
              <a:avLst/>
            </a:prstGeom>
            <a:noFill/>
            <a:ln w="9525">
              <a:noFill/>
              <a:miter lim="800000"/>
              <a:headEnd/>
              <a:tailEnd/>
            </a:ln>
          </p:spPr>
          <p:txBody>
            <a:bodyPr wrap="none">
              <a:spAutoFit/>
            </a:bodyPr>
            <a:lstStyle/>
            <a:p>
              <a:r>
                <a:rPr lang="en-US" sz="4000" dirty="0">
                  <a:latin typeface="Calibri" pitchFamily="34" charset="0"/>
                </a:rPr>
                <a:t>Registry</a:t>
              </a:r>
            </a:p>
            <a:p>
              <a:r>
                <a:rPr lang="en-US" sz="4000" dirty="0">
                  <a:latin typeface="Calibri" pitchFamily="34" charset="0"/>
                </a:rPr>
                <a:t>Details</a:t>
              </a:r>
            </a:p>
          </p:txBody>
        </p:sp>
        <p:sp>
          <p:nvSpPr>
            <p:cNvPr id="14" name="Right Arrow 13"/>
            <p:cNvSpPr/>
            <p:nvPr/>
          </p:nvSpPr>
          <p:spPr>
            <a:xfrm>
              <a:off x="2819400" y="2971800"/>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Right Arrow 14"/>
            <p:cNvSpPr/>
            <p:nvPr/>
          </p:nvSpPr>
          <p:spPr>
            <a:xfrm>
              <a:off x="5638800" y="2895600"/>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Curved Up Arrow 15"/>
            <p:cNvSpPr/>
            <p:nvPr/>
          </p:nvSpPr>
          <p:spPr>
            <a:xfrm rot="10800000">
              <a:off x="1905000" y="1828800"/>
              <a:ext cx="1828800" cy="609600"/>
            </a:xfrm>
            <a:prstGeom prst="curved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chemeClr val="tx1"/>
                </a:solidFill>
              </a:endParaRPr>
            </a:p>
          </p:txBody>
        </p:sp>
      </p:grpSp>
      <p:sp>
        <p:nvSpPr>
          <p:cNvPr id="14348" name="TextBox 16"/>
          <p:cNvSpPr txBox="1">
            <a:spLocks noChangeArrowheads="1"/>
          </p:cNvSpPr>
          <p:nvPr/>
        </p:nvSpPr>
        <p:spPr bwMode="auto">
          <a:xfrm>
            <a:off x="1600200" y="1219200"/>
            <a:ext cx="3011488" cy="708025"/>
          </a:xfrm>
          <a:prstGeom prst="rect">
            <a:avLst/>
          </a:prstGeom>
          <a:noFill/>
          <a:ln w="9525">
            <a:noFill/>
            <a:miter lim="800000"/>
            <a:headEnd/>
            <a:tailEnd/>
          </a:ln>
        </p:spPr>
        <p:txBody>
          <a:bodyPr wrap="none">
            <a:spAutoFit/>
          </a:bodyPr>
          <a:lstStyle/>
          <a:p>
            <a:r>
              <a:rPr lang="en-US" sz="4000" dirty="0">
                <a:latin typeface="Calibri" pitchFamily="34" charset="0"/>
              </a:rPr>
              <a:t>Refine Search</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Use Case - Registry Holder Workflow</a:t>
            </a:r>
            <a:endParaRPr lang="en-US" dirty="0"/>
          </a:p>
        </p:txBody>
      </p:sp>
      <p:sp>
        <p:nvSpPr>
          <p:cNvPr id="4" name="Slide Number Placeholder 3"/>
          <p:cNvSpPr>
            <a:spLocks noGrp="1"/>
          </p:cNvSpPr>
          <p:nvPr>
            <p:ph type="sldNum" sz="quarter" idx="10"/>
          </p:nvPr>
        </p:nvSpPr>
        <p:spPr/>
        <p:txBody>
          <a:bodyPr/>
          <a:lstStyle/>
          <a:p>
            <a:pPr>
              <a:defRPr/>
            </a:pPr>
            <a:fld id="{B2173840-6B99-4401-A001-304618C2BC57}" type="slidenum">
              <a:rPr lang="en-US"/>
              <a:pPr>
                <a:defRPr/>
              </a:pPr>
              <a:t>13</a:t>
            </a:fld>
            <a:endParaRPr lang="en-US" dirty="0"/>
          </a:p>
        </p:txBody>
      </p:sp>
      <p:sp>
        <p:nvSpPr>
          <p:cNvPr id="17412" name="TextBox 5"/>
          <p:cNvSpPr txBox="1">
            <a:spLocks noChangeArrowheads="1"/>
          </p:cNvSpPr>
          <p:nvPr/>
        </p:nvSpPr>
        <p:spPr bwMode="auto">
          <a:xfrm>
            <a:off x="914400" y="4303713"/>
            <a:ext cx="2133600" cy="2554287"/>
          </a:xfrm>
          <a:prstGeom prst="rect">
            <a:avLst/>
          </a:prstGeom>
          <a:noFill/>
          <a:ln w="9525">
            <a:noFill/>
            <a:miter lim="800000"/>
            <a:headEnd/>
            <a:tailEnd/>
          </a:ln>
        </p:spPr>
        <p:txBody>
          <a:bodyPr>
            <a:spAutoFit/>
          </a:bodyPr>
          <a:lstStyle/>
          <a:p>
            <a:r>
              <a:rPr lang="en-US" sz="4000" dirty="0">
                <a:latin typeface="Calibri" pitchFamily="34" charset="0"/>
              </a:rPr>
              <a:t>Registry Holder Login</a:t>
            </a:r>
          </a:p>
          <a:p>
            <a:endParaRPr lang="en-US" sz="4000" dirty="0">
              <a:latin typeface="Calibri" pitchFamily="34" charset="0"/>
            </a:endParaRPr>
          </a:p>
        </p:txBody>
      </p:sp>
      <p:grpSp>
        <p:nvGrpSpPr>
          <p:cNvPr id="2" name="Group 1" descr="Registry Holder Workflow diagram"/>
          <p:cNvGrpSpPr/>
          <p:nvPr/>
        </p:nvGrpSpPr>
        <p:grpSpPr>
          <a:xfrm>
            <a:off x="838200" y="1066800"/>
            <a:ext cx="7620000" cy="5127625"/>
            <a:chOff x="838200" y="1066800"/>
            <a:chExt cx="7620000" cy="5127625"/>
          </a:xfrm>
        </p:grpSpPr>
        <p:pic>
          <p:nvPicPr>
            <p:cNvPr id="17411"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838200" y="2362200"/>
              <a:ext cx="1954213" cy="1954213"/>
            </a:xfrm>
            <a:prstGeom prst="rect">
              <a:avLst/>
            </a:prstGeom>
            <a:noFill/>
            <a:ln w="9525">
              <a:noFill/>
              <a:miter lim="800000"/>
              <a:headEnd/>
              <a:tailEnd/>
            </a:ln>
          </p:spPr>
        </p:pic>
        <p:pic>
          <p:nvPicPr>
            <p:cNvPr id="17413"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3581400" y="1066800"/>
              <a:ext cx="1954213" cy="1954213"/>
            </a:xfrm>
            <a:prstGeom prst="rect">
              <a:avLst/>
            </a:prstGeom>
            <a:noFill/>
            <a:ln w="9525">
              <a:noFill/>
              <a:miter lim="800000"/>
              <a:headEnd/>
              <a:tailEnd/>
            </a:ln>
          </p:spPr>
        </p:pic>
        <p:sp>
          <p:nvSpPr>
            <p:cNvPr id="17414" name="TextBox 7"/>
            <p:cNvSpPr txBox="1">
              <a:spLocks noChangeArrowheads="1"/>
            </p:cNvSpPr>
            <p:nvPr/>
          </p:nvSpPr>
          <p:spPr bwMode="auto">
            <a:xfrm>
              <a:off x="3352800" y="5486400"/>
              <a:ext cx="2743200" cy="708025"/>
            </a:xfrm>
            <a:prstGeom prst="rect">
              <a:avLst/>
            </a:prstGeom>
            <a:noFill/>
            <a:ln w="9525">
              <a:noFill/>
              <a:miter lim="800000"/>
              <a:headEnd/>
              <a:tailEnd/>
            </a:ln>
          </p:spPr>
          <p:txBody>
            <a:bodyPr>
              <a:spAutoFit/>
            </a:bodyPr>
            <a:lstStyle/>
            <a:p>
              <a:r>
                <a:rPr lang="en-US" sz="4000" dirty="0">
                  <a:latin typeface="Calibri" pitchFamily="34" charset="0"/>
                </a:rPr>
                <a:t> Web Entry</a:t>
              </a:r>
            </a:p>
          </p:txBody>
        </p:sp>
        <p:pic>
          <p:nvPicPr>
            <p:cNvPr id="17415"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3505200" y="3657600"/>
              <a:ext cx="1954213" cy="1954213"/>
            </a:xfrm>
            <a:prstGeom prst="rect">
              <a:avLst/>
            </a:prstGeom>
            <a:noFill/>
            <a:ln w="9525">
              <a:noFill/>
              <a:miter lim="800000"/>
              <a:headEnd/>
              <a:tailEnd/>
            </a:ln>
          </p:spPr>
        </p:pic>
        <p:sp>
          <p:nvSpPr>
            <p:cNvPr id="17416" name="TextBox 9"/>
            <p:cNvSpPr txBox="1">
              <a:spLocks noChangeArrowheads="1"/>
            </p:cNvSpPr>
            <p:nvPr/>
          </p:nvSpPr>
          <p:spPr bwMode="auto">
            <a:xfrm>
              <a:off x="6400800" y="4267200"/>
              <a:ext cx="2057400" cy="1323975"/>
            </a:xfrm>
            <a:prstGeom prst="rect">
              <a:avLst/>
            </a:prstGeom>
            <a:noFill/>
            <a:ln w="9525">
              <a:noFill/>
              <a:miter lim="800000"/>
              <a:headEnd/>
              <a:tailEnd/>
            </a:ln>
          </p:spPr>
          <p:txBody>
            <a:bodyPr>
              <a:spAutoFit/>
            </a:bodyPr>
            <a:lstStyle/>
            <a:p>
              <a:r>
                <a:rPr lang="en-US" sz="4000" dirty="0">
                  <a:latin typeface="Calibri" pitchFamily="34" charset="0"/>
                </a:rPr>
                <a:t>Posted Registry</a:t>
              </a:r>
            </a:p>
          </p:txBody>
        </p:sp>
        <p:sp>
          <p:nvSpPr>
            <p:cNvPr id="11" name="Right Arrow 10"/>
            <p:cNvSpPr/>
            <p:nvPr/>
          </p:nvSpPr>
          <p:spPr>
            <a:xfrm rot="19869483">
              <a:off x="2887663" y="2651125"/>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7418" name="Picture 3" descr="C:\Users\dlevy\AppData\Local\Microsoft\Windows\Temporary Internet Files\Content.IE5\24VGSSJY\MC900441337[1].png"/>
            <p:cNvPicPr>
              <a:picLocks noChangeAspect="1" noChangeArrowheads="1"/>
            </p:cNvPicPr>
            <p:nvPr/>
          </p:nvPicPr>
          <p:blipFill>
            <a:blip r:embed="rId3" cstate="print"/>
            <a:srcRect/>
            <a:stretch>
              <a:fillRect/>
            </a:stretch>
          </p:blipFill>
          <p:spPr bwMode="auto">
            <a:xfrm>
              <a:off x="6248400" y="2438400"/>
              <a:ext cx="1954213" cy="1954213"/>
            </a:xfrm>
            <a:prstGeom prst="rect">
              <a:avLst/>
            </a:prstGeom>
            <a:noFill/>
            <a:ln w="9525">
              <a:noFill/>
              <a:miter lim="800000"/>
              <a:headEnd/>
              <a:tailEnd/>
            </a:ln>
          </p:spPr>
        </p:pic>
        <p:sp>
          <p:nvSpPr>
            <p:cNvPr id="16" name="Right Arrow 15"/>
            <p:cNvSpPr/>
            <p:nvPr/>
          </p:nvSpPr>
          <p:spPr>
            <a:xfrm rot="2429501">
              <a:off x="2887663" y="3489325"/>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Right Arrow 16"/>
            <p:cNvSpPr/>
            <p:nvPr/>
          </p:nvSpPr>
          <p:spPr>
            <a:xfrm rot="19869483">
              <a:off x="5554663" y="3489325"/>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Right Arrow 17"/>
            <p:cNvSpPr/>
            <p:nvPr/>
          </p:nvSpPr>
          <p:spPr>
            <a:xfrm rot="2429501">
              <a:off x="5476875" y="2606675"/>
              <a:ext cx="6858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422" name="TextBox 18"/>
            <p:cNvSpPr txBox="1">
              <a:spLocks noChangeArrowheads="1"/>
            </p:cNvSpPr>
            <p:nvPr/>
          </p:nvSpPr>
          <p:spPr bwMode="auto">
            <a:xfrm>
              <a:off x="5486400" y="1295400"/>
              <a:ext cx="2133600" cy="708025"/>
            </a:xfrm>
            <a:prstGeom prst="rect">
              <a:avLst/>
            </a:prstGeom>
            <a:noFill/>
            <a:ln w="9525">
              <a:noFill/>
              <a:miter lim="800000"/>
              <a:headEnd/>
              <a:tailEnd/>
            </a:ln>
          </p:spPr>
          <p:txBody>
            <a:bodyPr>
              <a:spAutoFit/>
            </a:bodyPr>
            <a:lstStyle/>
            <a:p>
              <a:r>
                <a:rPr lang="en-US" sz="4000" dirty="0">
                  <a:latin typeface="Calibri" pitchFamily="34" charset="0"/>
                </a:rPr>
                <a:t>Upload</a:t>
              </a:r>
            </a:p>
          </p:txBody>
        </p:sp>
        <p:sp>
          <p:nvSpPr>
            <p:cNvPr id="17423" name="TextBox 19"/>
            <p:cNvSpPr txBox="1">
              <a:spLocks noChangeArrowheads="1"/>
            </p:cNvSpPr>
            <p:nvPr/>
          </p:nvSpPr>
          <p:spPr bwMode="auto">
            <a:xfrm>
              <a:off x="4267200" y="2971800"/>
              <a:ext cx="838200" cy="708025"/>
            </a:xfrm>
            <a:prstGeom prst="rect">
              <a:avLst/>
            </a:prstGeom>
            <a:noFill/>
            <a:ln w="9525">
              <a:noFill/>
              <a:miter lim="800000"/>
              <a:headEnd/>
              <a:tailEnd/>
            </a:ln>
          </p:spPr>
          <p:txBody>
            <a:bodyPr>
              <a:spAutoFit/>
            </a:bodyPr>
            <a:lstStyle/>
            <a:p>
              <a:r>
                <a:rPr lang="en-US" sz="4000" dirty="0">
                  <a:latin typeface="Calibri" pitchFamily="34" charset="0"/>
                </a:rPr>
                <a:t>or</a:t>
              </a:r>
            </a:p>
          </p:txBody>
        </p:sp>
      </p:gr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Use Case Catalog </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14</a:t>
            </a:fld>
            <a:endParaRPr lang="en-US" dirty="0"/>
          </a:p>
        </p:txBody>
      </p:sp>
      <p:graphicFrame>
        <p:nvGraphicFramePr>
          <p:cNvPr id="6" name="Content Placeholder 5" title="Use Case Catalog"/>
          <p:cNvGraphicFramePr>
            <a:graphicFrameLocks noGrp="1"/>
          </p:cNvGraphicFramePr>
          <p:nvPr>
            <p:ph idx="1"/>
            <p:extLst>
              <p:ext uri="{D42A27DB-BD31-4B8C-83A1-F6EECF244321}">
                <p14:modId xmlns:p14="http://schemas.microsoft.com/office/powerpoint/2010/main" val="1337362340"/>
              </p:ext>
            </p:extLst>
          </p:nvPr>
        </p:nvGraphicFramePr>
        <p:xfrm>
          <a:off x="914402" y="1219200"/>
          <a:ext cx="7391398" cy="5105400"/>
        </p:xfrm>
        <a:graphic>
          <a:graphicData uri="http://schemas.openxmlformats.org/drawingml/2006/table">
            <a:tbl>
              <a:tblPr/>
              <a:tblGrid>
                <a:gridCol w="522909"/>
                <a:gridCol w="1399136"/>
                <a:gridCol w="2727610"/>
                <a:gridCol w="833829"/>
                <a:gridCol w="1907914"/>
              </a:tblGrid>
              <a:tr h="358862">
                <a:tc>
                  <a:txBody>
                    <a:bodyPr/>
                    <a:lstStyle/>
                    <a:p>
                      <a:pPr marL="0" marR="0" algn="ctr">
                        <a:spcBef>
                          <a:spcPts val="0"/>
                        </a:spcBef>
                        <a:spcAft>
                          <a:spcPts val="0"/>
                        </a:spcAft>
                      </a:pPr>
                      <a:r>
                        <a:rPr lang="en-US" sz="900" b="1" dirty="0">
                          <a:solidFill>
                            <a:srgbClr val="FFFFFF"/>
                          </a:solidFill>
                          <a:latin typeface="Arial"/>
                          <a:ea typeface="Times New Roman"/>
                          <a:cs typeface="Arial"/>
                        </a:rPr>
                        <a:t>UC ID</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Name</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Description</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lgn="ctr">
                        <a:spcBef>
                          <a:spcPts val="0"/>
                        </a:spcBef>
                        <a:spcAft>
                          <a:spcPts val="0"/>
                        </a:spcAft>
                      </a:pPr>
                      <a:r>
                        <a:rPr lang="en-US" sz="900" b="1" dirty="0">
                          <a:solidFill>
                            <a:srgbClr val="FFFFFF"/>
                          </a:solidFill>
                          <a:latin typeface="Arial"/>
                          <a:ea typeface="Times New Roman"/>
                          <a:cs typeface="Arial"/>
                        </a:rPr>
                        <a:t>Functional Area</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Actor (s)</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r>
              <a:tr h="765571">
                <a:tc>
                  <a:txBody>
                    <a:bodyPr/>
                    <a:lstStyle/>
                    <a:p>
                      <a:pPr marL="0" marR="0" algn="ctr">
                        <a:spcBef>
                          <a:spcPts val="0"/>
                        </a:spcBef>
                        <a:spcAft>
                          <a:spcPts val="0"/>
                        </a:spcAft>
                      </a:pPr>
                      <a:r>
                        <a:rPr lang="en-US" sz="800" dirty="0">
                          <a:solidFill>
                            <a:srgbClr val="000000"/>
                          </a:solidFill>
                          <a:latin typeface="Arial"/>
                          <a:ea typeface="Times New Roman"/>
                          <a:cs typeface="Arial"/>
                        </a:rPr>
                        <a:t>RoPR UC1</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Registry Holder Account Management</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Holder shall be able to request a new account, and manage the personal profile information for that account.</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Administration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All Registry Holders: Healthcare Provider, Hospital, Industry Representative, Patient Advocacy Group, Physician Association, Public Health Agency, Researcher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456">
                <a:tc>
                  <a:txBody>
                    <a:bodyPr/>
                    <a:lstStyle/>
                    <a:p>
                      <a:pPr marL="0" marR="0" algn="ctr">
                        <a:spcBef>
                          <a:spcPts val="0"/>
                        </a:spcBef>
                        <a:spcAft>
                          <a:spcPts val="0"/>
                        </a:spcAft>
                      </a:pPr>
                      <a:r>
                        <a:rPr lang="en-US" sz="800" dirty="0">
                          <a:solidFill>
                            <a:srgbClr val="000000"/>
                          </a:solidFill>
                          <a:latin typeface="Arial"/>
                          <a:ea typeface="Times New Roman"/>
                          <a:cs typeface="Arial"/>
                        </a:rPr>
                        <a:t>RoPR UC2</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Account Management</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Administrator shall be able to create, modify and delete RoPR accounts, as well as assign permissions to accounts, so as to allow users to create, modify and delete registries.</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Administration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Registry Administrator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2456">
                <a:tc>
                  <a:txBody>
                    <a:bodyPr/>
                    <a:lstStyle/>
                    <a:p>
                      <a:pPr marL="0" marR="0" algn="ctr">
                        <a:spcBef>
                          <a:spcPts val="0"/>
                        </a:spcBef>
                        <a:spcAft>
                          <a:spcPts val="0"/>
                        </a:spcAft>
                      </a:pPr>
                      <a:r>
                        <a:rPr lang="en-US" sz="800" dirty="0">
                          <a:solidFill>
                            <a:srgbClr val="000000"/>
                          </a:solidFill>
                          <a:latin typeface="Arial"/>
                          <a:ea typeface="Times New Roman"/>
                          <a:cs typeface="Arial"/>
                        </a:rPr>
                        <a:t>RoPR UC3</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Registry Profile Update Administration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Administrator shall be able to view all registry profiles that require updating, so that their owners can be contacted if the recommended time period for updating is near or past.</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Administration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Registry Administrator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9342">
                <a:tc>
                  <a:txBody>
                    <a:bodyPr/>
                    <a:lstStyle/>
                    <a:p>
                      <a:pPr marL="0" marR="0" algn="ctr">
                        <a:spcBef>
                          <a:spcPts val="0"/>
                        </a:spcBef>
                        <a:spcAft>
                          <a:spcPts val="0"/>
                        </a:spcAft>
                      </a:pPr>
                      <a:r>
                        <a:rPr lang="en-US" sz="800" dirty="0">
                          <a:solidFill>
                            <a:srgbClr val="000000"/>
                          </a:solidFill>
                          <a:latin typeface="Arial"/>
                          <a:ea typeface="Times New Roman"/>
                          <a:cs typeface="Arial"/>
                        </a:rPr>
                        <a:t>RoPR UC4</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Approve Registry Profile</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Reviewer shall be able to approve a registry profile to ensure data integrity before it is released to search.</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Review</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Registry Reviewer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5571">
                <a:tc>
                  <a:txBody>
                    <a:bodyPr/>
                    <a:lstStyle/>
                    <a:p>
                      <a:pPr marL="0" marR="0" algn="ctr">
                        <a:spcBef>
                          <a:spcPts val="0"/>
                        </a:spcBef>
                        <a:spcAft>
                          <a:spcPts val="0"/>
                        </a:spcAft>
                      </a:pPr>
                      <a:r>
                        <a:rPr lang="en-US" sz="800" dirty="0">
                          <a:solidFill>
                            <a:srgbClr val="000000"/>
                          </a:solidFill>
                          <a:latin typeface="Arial"/>
                          <a:ea typeface="Times New Roman"/>
                          <a:cs typeface="Arial"/>
                        </a:rPr>
                        <a:t>RoPR UC5</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Create a Registry Profile</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Holder shall be able to create a registry profile so as to post their registry data.</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Registration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All Registry Holders: Healthcare Provider, Hospital, Industry Representative, Patient Advocacy Group, Physician Association, Public Health Agency, Researcher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5571">
                <a:tc>
                  <a:txBody>
                    <a:bodyPr/>
                    <a:lstStyle/>
                    <a:p>
                      <a:pPr marL="0" marR="0" algn="ctr">
                        <a:spcBef>
                          <a:spcPts val="0"/>
                        </a:spcBef>
                        <a:spcAft>
                          <a:spcPts val="0"/>
                        </a:spcAft>
                      </a:pPr>
                      <a:r>
                        <a:rPr lang="en-US" sz="800" dirty="0">
                          <a:solidFill>
                            <a:srgbClr val="000000"/>
                          </a:solidFill>
                          <a:latin typeface="Arial"/>
                          <a:ea typeface="Times New Roman"/>
                          <a:cs typeface="Arial"/>
                        </a:rPr>
                        <a:t>RoPR UC6</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Modify a Registry Profile</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Holder shall be able to modify a registry profile when changes to their registry data occur.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Registration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All Registry Holders: Healthcare Provider, Hospital, Industry Representative, Patient Advocacy Group, Physician Association, Public Health Agency, Researcher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5571">
                <a:tc>
                  <a:txBody>
                    <a:bodyPr/>
                    <a:lstStyle/>
                    <a:p>
                      <a:pPr marL="0" marR="0" algn="ctr">
                        <a:spcBef>
                          <a:spcPts val="0"/>
                        </a:spcBef>
                        <a:spcAft>
                          <a:spcPts val="0"/>
                        </a:spcAft>
                      </a:pPr>
                      <a:r>
                        <a:rPr lang="en-US" sz="800" dirty="0">
                          <a:solidFill>
                            <a:srgbClr val="000000"/>
                          </a:solidFill>
                          <a:latin typeface="Arial"/>
                          <a:ea typeface="Times New Roman"/>
                          <a:cs typeface="Arial"/>
                        </a:rPr>
                        <a:t>RoPR UC7</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solidFill>
                            <a:srgbClr val="000000"/>
                          </a:solidFill>
                          <a:latin typeface="Arial"/>
                          <a:ea typeface="Times New Roman"/>
                          <a:cs typeface="Arial"/>
                        </a:rPr>
                        <a:t>Registry Profile Management</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 Registry Holder shall be able to view and manage all registry profiles that they have created or own.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800" dirty="0">
                          <a:solidFill>
                            <a:srgbClr val="000000"/>
                          </a:solidFill>
                          <a:latin typeface="Arial"/>
                          <a:ea typeface="Times New Roman"/>
                          <a:cs typeface="Arial"/>
                        </a:rPr>
                        <a:t>Registration</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dirty="0">
                          <a:solidFill>
                            <a:srgbClr val="000000"/>
                          </a:solidFill>
                          <a:latin typeface="Arial"/>
                          <a:ea typeface="Times New Roman"/>
                          <a:cs typeface="Arial"/>
                        </a:rPr>
                        <a:t>All Registry Holders: Healthcare Provider, Hospital, Industry Representative, Patient Advocacy Group, Physician Association, Public Health Agency, Researcher</a:t>
                      </a:r>
                      <a:endParaRPr lang="en-US" sz="1200" dirty="0">
                        <a:latin typeface="Arial"/>
                        <a:ea typeface="Arial"/>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solidFill>
                  <a:schemeClr val="tx1"/>
                </a:solidFill>
              </a:rPr>
              <a:t>UC ID</a:t>
            </a:r>
          </a:p>
          <a:p>
            <a:r>
              <a:rPr lang="en-US" dirty="0" smtClean="0">
                <a:solidFill>
                  <a:schemeClr val="tx1"/>
                </a:solidFill>
              </a:rPr>
              <a:t>Basic Flow</a:t>
            </a:r>
          </a:p>
          <a:p>
            <a:r>
              <a:rPr lang="en-US" dirty="0" smtClean="0">
                <a:solidFill>
                  <a:schemeClr val="tx1"/>
                </a:solidFill>
              </a:rPr>
              <a:t>Alternate Flow</a:t>
            </a:r>
          </a:p>
          <a:p>
            <a:r>
              <a:rPr lang="en-US" dirty="0" smtClean="0">
                <a:solidFill>
                  <a:schemeClr val="tx1"/>
                </a:solidFill>
              </a:rPr>
              <a:t>Exceptions</a:t>
            </a:r>
          </a:p>
        </p:txBody>
      </p:sp>
      <p:sp>
        <p:nvSpPr>
          <p:cNvPr id="3" name="Title 2"/>
          <p:cNvSpPr>
            <a:spLocks noGrp="1"/>
          </p:cNvSpPr>
          <p:nvPr>
            <p:ph type="title"/>
          </p:nvPr>
        </p:nvSpPr>
        <p:spPr/>
        <p:txBody>
          <a:bodyPr>
            <a:normAutofit fontScale="90000"/>
          </a:bodyPr>
          <a:lstStyle/>
          <a:p>
            <a:r>
              <a:rPr lang="en-US" dirty="0" smtClean="0"/>
              <a:t>Detailed Use Case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15</a:t>
            </a:fld>
            <a:endParaRPr lang="en-US" dirty="0"/>
          </a:p>
        </p:txBody>
      </p:sp>
      <p:grpSp>
        <p:nvGrpSpPr>
          <p:cNvPr id="2" name="Group 1" descr="Detailed use case diagram"/>
          <p:cNvGrpSpPr/>
          <p:nvPr/>
        </p:nvGrpSpPr>
        <p:grpSpPr>
          <a:xfrm>
            <a:off x="3581400" y="1524000"/>
            <a:ext cx="5410200" cy="4038600"/>
            <a:chOff x="3581400" y="1524000"/>
            <a:chExt cx="5410200" cy="4038600"/>
          </a:xfrm>
        </p:grpSpPr>
        <p:grpSp>
          <p:nvGrpSpPr>
            <p:cNvPr id="8" name="Group 7"/>
            <p:cNvGrpSpPr/>
            <p:nvPr/>
          </p:nvGrpSpPr>
          <p:grpSpPr>
            <a:xfrm>
              <a:off x="5171301" y="1524000"/>
              <a:ext cx="2286000" cy="990600"/>
              <a:chOff x="3845" y="1485900"/>
              <a:chExt cx="2518049" cy="1981200"/>
            </a:xfrm>
          </p:grpSpPr>
          <p:sp>
            <p:nvSpPr>
              <p:cNvPr id="9" name="Rounded Rectangle 8"/>
              <p:cNvSpPr/>
              <p:nvPr/>
            </p:nvSpPr>
            <p:spPr>
              <a:xfrm>
                <a:off x="3845" y="1485900"/>
                <a:ext cx="2518049" cy="1981200"/>
              </a:xfrm>
              <a:prstGeom prst="roundRect">
                <a:avLst/>
              </a:pr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ounded Rectangle 4"/>
              <p:cNvSpPr/>
              <p:nvPr/>
            </p:nvSpPr>
            <p:spPr>
              <a:xfrm>
                <a:off x="100559" y="1582614"/>
                <a:ext cx="2324621" cy="178777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Basic Flow</a:t>
                </a:r>
              </a:p>
            </p:txBody>
          </p:sp>
        </p:grpSp>
        <p:grpSp>
          <p:nvGrpSpPr>
            <p:cNvPr id="14" name="Group 13"/>
            <p:cNvGrpSpPr/>
            <p:nvPr/>
          </p:nvGrpSpPr>
          <p:grpSpPr>
            <a:xfrm>
              <a:off x="3581400" y="3048000"/>
              <a:ext cx="2362200" cy="914400"/>
              <a:chOff x="3845" y="1485900"/>
              <a:chExt cx="2518049" cy="1981200"/>
            </a:xfrm>
          </p:grpSpPr>
          <p:sp>
            <p:nvSpPr>
              <p:cNvPr id="15" name="Rounded Rectangle 14"/>
              <p:cNvSpPr/>
              <p:nvPr/>
            </p:nvSpPr>
            <p:spPr>
              <a:xfrm>
                <a:off x="3845" y="1485900"/>
                <a:ext cx="2518049" cy="1981200"/>
              </a:xfrm>
              <a:prstGeom prst="roundRect">
                <a:avLst/>
              </a:pr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6" name="Rounded Rectangle 4"/>
              <p:cNvSpPr/>
              <p:nvPr/>
            </p:nvSpPr>
            <p:spPr>
              <a:xfrm>
                <a:off x="100559" y="1582614"/>
                <a:ext cx="2324621" cy="17877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Alternate Flow 1</a:t>
                </a:r>
              </a:p>
            </p:txBody>
          </p:sp>
        </p:grpSp>
        <p:grpSp>
          <p:nvGrpSpPr>
            <p:cNvPr id="17" name="Group 16"/>
            <p:cNvGrpSpPr/>
            <p:nvPr/>
          </p:nvGrpSpPr>
          <p:grpSpPr>
            <a:xfrm>
              <a:off x="6629400" y="3048000"/>
              <a:ext cx="2362200" cy="914400"/>
              <a:chOff x="3845" y="1485901"/>
              <a:chExt cx="2518049" cy="1981200"/>
            </a:xfrm>
          </p:grpSpPr>
          <p:sp>
            <p:nvSpPr>
              <p:cNvPr id="18" name="Rounded Rectangle 17"/>
              <p:cNvSpPr/>
              <p:nvPr/>
            </p:nvSpPr>
            <p:spPr>
              <a:xfrm>
                <a:off x="3845" y="1485901"/>
                <a:ext cx="2518049" cy="1981200"/>
              </a:xfrm>
              <a:prstGeom prst="roundRect">
                <a:avLst/>
              </a:pr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Rounded Rectangle 4"/>
              <p:cNvSpPr/>
              <p:nvPr/>
            </p:nvSpPr>
            <p:spPr>
              <a:xfrm>
                <a:off x="100559" y="1582614"/>
                <a:ext cx="2324621" cy="17877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Alternate Flow 2</a:t>
                </a:r>
              </a:p>
            </p:txBody>
          </p:sp>
        </p:grpSp>
        <p:grpSp>
          <p:nvGrpSpPr>
            <p:cNvPr id="20" name="Group 19"/>
            <p:cNvGrpSpPr/>
            <p:nvPr/>
          </p:nvGrpSpPr>
          <p:grpSpPr>
            <a:xfrm>
              <a:off x="5171301" y="4648200"/>
              <a:ext cx="2362200" cy="914400"/>
              <a:chOff x="3845" y="1485901"/>
              <a:chExt cx="2518049" cy="1981200"/>
            </a:xfrm>
          </p:grpSpPr>
          <p:sp>
            <p:nvSpPr>
              <p:cNvPr id="21" name="Rounded Rectangle 20"/>
              <p:cNvSpPr/>
              <p:nvPr/>
            </p:nvSpPr>
            <p:spPr>
              <a:xfrm>
                <a:off x="3845" y="1485901"/>
                <a:ext cx="2518049" cy="1981200"/>
              </a:xfrm>
              <a:prstGeom prst="roundRect">
                <a:avLst/>
              </a:pr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2" name="Rounded Rectangle 4"/>
              <p:cNvSpPr/>
              <p:nvPr/>
            </p:nvSpPr>
            <p:spPr>
              <a:xfrm>
                <a:off x="100559" y="1582614"/>
                <a:ext cx="2324621" cy="17877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Exceptions</a:t>
                </a:r>
              </a:p>
            </p:txBody>
          </p:sp>
        </p:grpSp>
        <p:sp>
          <p:nvSpPr>
            <p:cNvPr id="23" name="Right Arrow 22"/>
            <p:cNvSpPr/>
            <p:nvPr/>
          </p:nvSpPr>
          <p:spPr>
            <a:xfrm rot="5400000">
              <a:off x="5372100" y="3314700"/>
              <a:ext cx="1905000"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4" name="Right Arrow 23"/>
            <p:cNvSpPr/>
            <p:nvPr/>
          </p:nvSpPr>
          <p:spPr>
            <a:xfrm rot="3977069">
              <a:off x="6773445" y="2580164"/>
              <a:ext cx="473237"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Right Arrow 24"/>
            <p:cNvSpPr/>
            <p:nvPr/>
          </p:nvSpPr>
          <p:spPr>
            <a:xfrm rot="7006269">
              <a:off x="5335944" y="2559567"/>
              <a:ext cx="473237"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Right Arrow 25"/>
            <p:cNvSpPr/>
            <p:nvPr/>
          </p:nvSpPr>
          <p:spPr>
            <a:xfrm rot="3164346">
              <a:off x="5117327" y="4099957"/>
              <a:ext cx="627741"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 name="Right Arrow 26"/>
            <p:cNvSpPr/>
            <p:nvPr/>
          </p:nvSpPr>
          <p:spPr>
            <a:xfrm rot="7512842">
              <a:off x="6916101" y="4097296"/>
              <a:ext cx="627741" cy="4572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Detailed Use Case – Search</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16</a:t>
            </a:fld>
            <a:endParaRPr lang="en-US" dirty="0"/>
          </a:p>
        </p:txBody>
      </p:sp>
      <p:sp>
        <p:nvSpPr>
          <p:cNvPr id="76801" name="Rectangle 1"/>
          <p:cNvSpPr>
            <a:spLocks noChangeArrowheads="1"/>
          </p:cNvSpPr>
          <p:nvPr/>
        </p:nvSpPr>
        <p:spPr bwMode="auto">
          <a:xfrm>
            <a:off x="533400" y="1066800"/>
            <a:ext cx="8153400" cy="605254"/>
          </a:xfrm>
          <a:prstGeom prst="rect">
            <a:avLst/>
          </a:prstGeom>
          <a:noFill/>
          <a:ln w="9525">
            <a:noFill/>
            <a:miter lim="800000"/>
            <a:headEnd/>
            <a:tailEnd/>
          </a:ln>
          <a:effectLst/>
        </p:spPr>
        <p:txBody>
          <a:bodyPr vert="horz" wrap="square" lIns="503079"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effectLst/>
                <a:latin typeface="Arial" pitchFamily="34" charset="0"/>
                <a:ea typeface="Times New Roman" pitchFamily="18" charset="0"/>
                <a:cs typeface="Times New Roman" pitchFamily="18" charset="0"/>
              </a:rPr>
              <a:t>R</a:t>
            </a:r>
            <a:r>
              <a:rPr kumimoji="0" lang="en-US" sz="1300" b="1" i="0" u="none" strike="noStrike" cap="none" normalizeH="0" baseline="0" dirty="0" smtClean="0" bmk="">
                <a:ln>
                  <a:noFill/>
                </a:ln>
                <a:effectLst/>
                <a:latin typeface="Arial" pitchFamily="34" charset="0"/>
                <a:ea typeface="Times New Roman" pitchFamily="18" charset="0"/>
                <a:cs typeface="Times New Roman" pitchFamily="18" charset="0"/>
              </a:rPr>
              <a:t>oPR UC10: Search</a:t>
            </a:r>
            <a:r>
              <a:rPr kumimoji="0" lang="en-US" sz="1300" b="1" i="0" u="none" strike="noStrike" cap="none" normalizeH="0" dirty="0" smtClean="0" bmk="">
                <a:ln>
                  <a:noFill/>
                </a:ln>
                <a:effectLst/>
                <a:latin typeface="Arial" pitchFamily="34" charset="0"/>
                <a:ea typeface="Times New Roman" pitchFamily="18" charset="0"/>
                <a:cs typeface="Times New Roman" pitchFamily="18" charset="0"/>
              </a:rPr>
              <a:t> for Information</a:t>
            </a:r>
            <a:endParaRPr kumimoji="0" lang="en-US" sz="1300" b="1" i="0" u="none" strike="noStrike" cap="none" normalizeH="0" baseline="0" dirty="0" smtClean="0">
              <a:ln>
                <a:noFill/>
              </a:ln>
              <a:effectLst/>
              <a:latin typeface="Arial"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title="Detailed Use Case - Search"/>
          <p:cNvGraphicFramePr>
            <a:graphicFrameLocks noGrp="1"/>
          </p:cNvGraphicFramePr>
          <p:nvPr>
            <p:extLst>
              <p:ext uri="{D42A27DB-BD31-4B8C-83A1-F6EECF244321}">
                <p14:modId xmlns:p14="http://schemas.microsoft.com/office/powerpoint/2010/main" val="2396759613"/>
              </p:ext>
            </p:extLst>
          </p:nvPr>
        </p:nvGraphicFramePr>
        <p:xfrm>
          <a:off x="1143000" y="1600200"/>
          <a:ext cx="7086600" cy="2133602"/>
        </p:xfrm>
        <a:graphic>
          <a:graphicData uri="http://schemas.openxmlformats.org/drawingml/2006/table">
            <a:tbl>
              <a:tblPr/>
              <a:tblGrid>
                <a:gridCol w="1422520"/>
                <a:gridCol w="5664080"/>
              </a:tblGrid>
              <a:tr h="193964">
                <a:tc>
                  <a:txBody>
                    <a:bodyPr/>
                    <a:lstStyle/>
                    <a:p>
                      <a:pPr marL="0" marR="0">
                        <a:spcBef>
                          <a:spcPts val="200"/>
                        </a:spcBef>
                        <a:spcAft>
                          <a:spcPts val="0"/>
                        </a:spcAft>
                      </a:pPr>
                      <a:r>
                        <a:rPr lang="en-US" sz="900" b="1" dirty="0">
                          <a:latin typeface="Arial"/>
                          <a:ea typeface="Arial"/>
                          <a:cs typeface="Arial"/>
                        </a:rPr>
                        <a:t>Use Case ID</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RoPR UC10</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964">
                <a:tc>
                  <a:txBody>
                    <a:bodyPr/>
                    <a:lstStyle/>
                    <a:p>
                      <a:pPr marL="0" marR="0">
                        <a:spcBef>
                          <a:spcPts val="200"/>
                        </a:spcBef>
                        <a:spcAft>
                          <a:spcPts val="0"/>
                        </a:spcAft>
                      </a:pPr>
                      <a:r>
                        <a:rPr lang="en-US" sz="900" b="1" dirty="0">
                          <a:latin typeface="Arial"/>
                          <a:ea typeface="Arial"/>
                          <a:cs typeface="Arial"/>
                        </a:rPr>
                        <a:t>Use Case Name</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Search for Information</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1891">
                <a:tc>
                  <a:txBody>
                    <a:bodyPr/>
                    <a:lstStyle/>
                    <a:p>
                      <a:pPr marL="0" marR="0">
                        <a:spcBef>
                          <a:spcPts val="200"/>
                        </a:spcBef>
                        <a:spcAft>
                          <a:spcPts val="0"/>
                        </a:spcAft>
                      </a:pPr>
                      <a:r>
                        <a:rPr lang="en-US" sz="900" b="1" dirty="0">
                          <a:latin typeface="Arial"/>
                          <a:ea typeface="Arial"/>
                          <a:cs typeface="Arial"/>
                        </a:rPr>
                        <a:t>Description/Goal</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0"/>
                        </a:spcBef>
                        <a:spcAft>
                          <a:spcPts val="0"/>
                        </a:spcAft>
                      </a:pPr>
                      <a:r>
                        <a:rPr lang="en-US" sz="900" dirty="0">
                          <a:solidFill>
                            <a:srgbClr val="000000"/>
                          </a:solidFill>
                          <a:latin typeface="Arial"/>
                          <a:ea typeface="Arial"/>
                          <a:cs typeface="Arial"/>
                        </a:rPr>
                        <a:t>A Registry Seeker that is a potential registry developer shall be able to search for registries that are relevant to a specific disease, condition, procedure and/or symptom to understand what types of registries exist, their purposes, and what information is being collected.</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964">
                <a:tc>
                  <a:txBody>
                    <a:bodyPr/>
                    <a:lstStyle/>
                    <a:p>
                      <a:pPr marL="0" marR="0">
                        <a:spcBef>
                          <a:spcPts val="200"/>
                        </a:spcBef>
                        <a:spcAft>
                          <a:spcPts val="0"/>
                        </a:spcAft>
                      </a:pPr>
                      <a:r>
                        <a:rPr lang="en-US" sz="900" b="1" dirty="0">
                          <a:latin typeface="Arial"/>
                          <a:ea typeface="Arial"/>
                          <a:cs typeface="Arial"/>
                        </a:rPr>
                        <a:t>Functional Area</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Search</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7927">
                <a:tc>
                  <a:txBody>
                    <a:bodyPr/>
                    <a:lstStyle/>
                    <a:p>
                      <a:pPr marL="0" marR="0">
                        <a:spcBef>
                          <a:spcPts val="200"/>
                        </a:spcBef>
                        <a:spcAft>
                          <a:spcPts val="0"/>
                        </a:spcAft>
                      </a:pPr>
                      <a:r>
                        <a:rPr lang="en-US" sz="900" b="1" dirty="0">
                          <a:latin typeface="Arial"/>
                          <a:ea typeface="Arial"/>
                          <a:cs typeface="Arial"/>
                        </a:rPr>
                        <a:t>Actor(s)</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Patient, Pharmacist, Healthcare Provider, Physician Association, Public Health Agency, Hospital, Social Worker, Patient Advocacy Group</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964">
                <a:tc>
                  <a:txBody>
                    <a:bodyPr/>
                    <a:lstStyle/>
                    <a:p>
                      <a:pPr marL="0" marR="0">
                        <a:spcBef>
                          <a:spcPts val="200"/>
                        </a:spcBef>
                        <a:spcAft>
                          <a:spcPts val="0"/>
                        </a:spcAft>
                      </a:pPr>
                      <a:r>
                        <a:rPr lang="en-US" sz="900" b="1" dirty="0">
                          <a:latin typeface="Arial"/>
                          <a:ea typeface="Arial"/>
                          <a:cs typeface="Arial"/>
                        </a:rPr>
                        <a:t>Pre-conditions</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N/A</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964">
                <a:tc>
                  <a:txBody>
                    <a:bodyPr/>
                    <a:lstStyle/>
                    <a:p>
                      <a:pPr marL="0" marR="0">
                        <a:spcBef>
                          <a:spcPts val="200"/>
                        </a:spcBef>
                        <a:spcAft>
                          <a:spcPts val="0"/>
                        </a:spcAft>
                      </a:pPr>
                      <a:r>
                        <a:rPr lang="en-US" sz="900" b="1" dirty="0">
                          <a:latin typeface="Arial"/>
                          <a:ea typeface="Arial"/>
                          <a:cs typeface="Arial"/>
                        </a:rPr>
                        <a:t>Post-conditions</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N/A</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3964">
                <a:tc>
                  <a:txBody>
                    <a:bodyPr/>
                    <a:lstStyle/>
                    <a:p>
                      <a:pPr marL="0" marR="0">
                        <a:spcBef>
                          <a:spcPts val="200"/>
                        </a:spcBef>
                        <a:spcAft>
                          <a:spcPts val="0"/>
                        </a:spcAft>
                      </a:pPr>
                      <a:r>
                        <a:rPr lang="en-US" sz="900" b="1" dirty="0">
                          <a:latin typeface="Arial"/>
                          <a:ea typeface="Arial"/>
                          <a:cs typeface="Arial"/>
                        </a:rPr>
                        <a:t>Frequency of Use</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dirty="0">
                          <a:latin typeface="Arial"/>
                          <a:ea typeface="Arial"/>
                          <a:cs typeface="Arial"/>
                        </a:rPr>
                        <a:t>Frequent</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Table 8" title="Detailed Use Case - Search"/>
          <p:cNvGraphicFramePr>
            <a:graphicFrameLocks noGrp="1"/>
          </p:cNvGraphicFramePr>
          <p:nvPr>
            <p:extLst>
              <p:ext uri="{D42A27DB-BD31-4B8C-83A1-F6EECF244321}">
                <p14:modId xmlns:p14="http://schemas.microsoft.com/office/powerpoint/2010/main" val="1566046605"/>
              </p:ext>
            </p:extLst>
          </p:nvPr>
        </p:nvGraphicFramePr>
        <p:xfrm>
          <a:off x="1143000" y="3886200"/>
          <a:ext cx="7086601" cy="2438401"/>
        </p:xfrm>
        <a:graphic>
          <a:graphicData uri="http://schemas.openxmlformats.org/drawingml/2006/table">
            <a:tbl>
              <a:tblPr/>
              <a:tblGrid>
                <a:gridCol w="1198861"/>
                <a:gridCol w="4267797"/>
                <a:gridCol w="1619943"/>
              </a:tblGrid>
              <a:tr h="237250">
                <a:tc>
                  <a:txBody>
                    <a:bodyPr/>
                    <a:lstStyle/>
                    <a:p>
                      <a:pPr marL="0" marR="0" algn="ctr">
                        <a:spcBef>
                          <a:spcPts val="200"/>
                        </a:spcBef>
                        <a:spcAft>
                          <a:spcPts val="0"/>
                        </a:spcAft>
                      </a:pPr>
                      <a:r>
                        <a:rPr lang="en-US" sz="900" b="1" dirty="0">
                          <a:latin typeface="Arial"/>
                          <a:ea typeface="Arial"/>
                          <a:cs typeface="Arial"/>
                        </a:rPr>
                        <a:t>RoPR UC10</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endParaRPr lang="en-US" sz="1200" dirty="0">
                        <a:latin typeface="Arial"/>
                        <a:ea typeface="Arial"/>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endParaRPr lang="en-US" sz="1200" dirty="0">
                        <a:latin typeface="Arial"/>
                        <a:ea typeface="Arial"/>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55875">
                <a:tc>
                  <a:txBody>
                    <a:bodyPr/>
                    <a:lstStyle/>
                    <a:p>
                      <a:pPr marL="0" marR="0" algn="ctr">
                        <a:spcBef>
                          <a:spcPts val="200"/>
                        </a:spcBef>
                        <a:spcAft>
                          <a:spcPts val="0"/>
                        </a:spcAft>
                      </a:pPr>
                      <a:r>
                        <a:rPr lang="en-US" sz="900" b="1" dirty="0">
                          <a:latin typeface="Arial"/>
                          <a:ea typeface="Arial"/>
                          <a:cs typeface="Arial"/>
                        </a:rPr>
                        <a:t>Basic Flow</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b="1" dirty="0">
                          <a:latin typeface="Arial"/>
                          <a:ea typeface="Arial"/>
                          <a:cs typeface="Arial"/>
                        </a:rPr>
                        <a:t>Description</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900" b="1" dirty="0">
                          <a:latin typeface="Arial"/>
                          <a:ea typeface="Arial"/>
                          <a:cs typeface="Arial"/>
                        </a:rPr>
                        <a:t>Exceptions (E) &amp; Alternate Flows (AF)</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77937">
                <a:tc>
                  <a:txBody>
                    <a:bodyPr/>
                    <a:lstStyle/>
                    <a:p>
                      <a:pPr marL="0" marR="0" algn="ctr">
                        <a:spcBef>
                          <a:spcPts val="200"/>
                        </a:spcBef>
                        <a:spcAft>
                          <a:spcPts val="0"/>
                        </a:spcAft>
                      </a:pPr>
                      <a:r>
                        <a:rPr lang="en-US" sz="900" b="1" dirty="0">
                          <a:latin typeface="Arial"/>
                          <a:ea typeface="Arial"/>
                          <a:cs typeface="Arial"/>
                        </a:rPr>
                        <a:t>Step 1</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Registry Seeker accesses RoPR</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E1</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826">
                <a:tc>
                  <a:txBody>
                    <a:bodyPr/>
                    <a:lstStyle/>
                    <a:p>
                      <a:pPr marL="0" marR="0" algn="ctr">
                        <a:spcBef>
                          <a:spcPts val="200"/>
                        </a:spcBef>
                        <a:spcAft>
                          <a:spcPts val="0"/>
                        </a:spcAft>
                      </a:pPr>
                      <a:r>
                        <a:rPr lang="en-US" sz="900" b="1" dirty="0">
                          <a:latin typeface="Arial"/>
                          <a:ea typeface="Arial"/>
                          <a:cs typeface="Arial"/>
                        </a:rPr>
                        <a:t>Step 2</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Registry Seeker navigates to Basic Search page</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E2</a:t>
                      </a:r>
                      <a:endParaRPr lang="en-US" sz="1200" dirty="0">
                        <a:latin typeface="Arial"/>
                        <a:ea typeface="Arial"/>
                        <a:cs typeface="Times New Roman"/>
                      </a:endParaRPr>
                    </a:p>
                    <a:p>
                      <a:pPr marL="0" marR="0">
                        <a:spcBef>
                          <a:spcPts val="200"/>
                        </a:spcBef>
                        <a:spcAft>
                          <a:spcPts val="0"/>
                        </a:spcAft>
                      </a:pPr>
                      <a:r>
                        <a:rPr lang="en-US" sz="900" dirty="0">
                          <a:latin typeface="Arial"/>
                          <a:ea typeface="Arial"/>
                          <a:cs typeface="Arial"/>
                        </a:rPr>
                        <a:t>AF 2.1, AF 2.2</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875">
                <a:tc>
                  <a:txBody>
                    <a:bodyPr/>
                    <a:lstStyle/>
                    <a:p>
                      <a:pPr marL="0" marR="0" algn="ctr">
                        <a:spcBef>
                          <a:spcPts val="200"/>
                        </a:spcBef>
                        <a:spcAft>
                          <a:spcPts val="0"/>
                        </a:spcAft>
                      </a:pPr>
                      <a:r>
                        <a:rPr lang="en-US" sz="900" b="1" dirty="0">
                          <a:latin typeface="Arial"/>
                          <a:ea typeface="Arial"/>
                          <a:cs typeface="Arial"/>
                        </a:rPr>
                        <a:t>Step 3</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Registry Seeker enters in search criteria relevant to the disease or condition</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E5, E6</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875">
                <a:tc>
                  <a:txBody>
                    <a:bodyPr/>
                    <a:lstStyle/>
                    <a:p>
                      <a:pPr marL="0" marR="0" algn="ctr">
                        <a:spcBef>
                          <a:spcPts val="200"/>
                        </a:spcBef>
                        <a:spcAft>
                          <a:spcPts val="0"/>
                        </a:spcAft>
                      </a:pPr>
                      <a:r>
                        <a:rPr lang="en-US" sz="900" b="1" dirty="0">
                          <a:latin typeface="Arial"/>
                          <a:ea typeface="Arial"/>
                          <a:cs typeface="Arial"/>
                        </a:rPr>
                        <a:t>Step 4</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Summary results are displayed with links to more detailed information</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AF4.1, AF4.2, AF4.3, AF4.4</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7937">
                <a:tc>
                  <a:txBody>
                    <a:bodyPr/>
                    <a:lstStyle/>
                    <a:p>
                      <a:pPr marL="0" marR="0" algn="ctr">
                        <a:spcBef>
                          <a:spcPts val="200"/>
                        </a:spcBef>
                        <a:spcAft>
                          <a:spcPts val="0"/>
                        </a:spcAft>
                      </a:pPr>
                      <a:r>
                        <a:rPr lang="en-US" sz="900" b="1" dirty="0">
                          <a:latin typeface="Arial"/>
                          <a:ea typeface="Arial"/>
                          <a:cs typeface="Arial"/>
                        </a:rPr>
                        <a:t>Step 5</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Registry Seeker clicks on a result</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E7</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826">
                <a:tc>
                  <a:txBody>
                    <a:bodyPr/>
                    <a:lstStyle/>
                    <a:p>
                      <a:pPr marL="0" marR="0" algn="ctr">
                        <a:spcBef>
                          <a:spcPts val="200"/>
                        </a:spcBef>
                        <a:spcAft>
                          <a:spcPts val="0"/>
                        </a:spcAft>
                      </a:pPr>
                      <a:r>
                        <a:rPr lang="en-US" sz="900" b="1" dirty="0">
                          <a:latin typeface="Arial"/>
                          <a:ea typeface="Arial"/>
                          <a:cs typeface="Arial"/>
                        </a:rPr>
                        <a:t>Step 6</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Registry Seeker contacts the registry holder</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900" dirty="0">
                          <a:latin typeface="Arial"/>
                          <a:ea typeface="Arial"/>
                          <a:cs typeface="Arial"/>
                        </a:rPr>
                        <a:t>E10</a:t>
                      </a:r>
                      <a:endParaRPr lang="en-US" sz="1200" dirty="0">
                        <a:latin typeface="Arial"/>
                        <a:ea typeface="Arial"/>
                        <a:cs typeface="Times New Roman"/>
                      </a:endParaRPr>
                    </a:p>
                    <a:p>
                      <a:pPr marL="0" marR="0">
                        <a:spcBef>
                          <a:spcPts val="200"/>
                        </a:spcBef>
                        <a:spcAft>
                          <a:spcPts val="0"/>
                        </a:spcAft>
                      </a:pPr>
                      <a:r>
                        <a:rPr lang="en-US" sz="900" dirty="0">
                          <a:latin typeface="Arial"/>
                          <a:ea typeface="Arial"/>
                          <a:cs typeface="Arial"/>
                        </a:rPr>
                        <a:t>AF6.1</a:t>
                      </a:r>
                      <a:endParaRPr lang="en-US" sz="12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Search UC – Alternate Flows</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17</a:t>
            </a:fld>
            <a:endParaRPr lang="en-US" dirty="0"/>
          </a:p>
        </p:txBody>
      </p:sp>
      <p:sp>
        <p:nvSpPr>
          <p:cNvPr id="76801" name="Rectangle 1"/>
          <p:cNvSpPr>
            <a:spLocks noChangeArrowheads="1"/>
          </p:cNvSpPr>
          <p:nvPr/>
        </p:nvSpPr>
        <p:spPr bwMode="auto">
          <a:xfrm>
            <a:off x="533400" y="1066800"/>
            <a:ext cx="8153400" cy="605254"/>
          </a:xfrm>
          <a:prstGeom prst="rect">
            <a:avLst/>
          </a:prstGeom>
          <a:noFill/>
          <a:ln w="9525">
            <a:noFill/>
            <a:miter lim="800000"/>
            <a:headEnd/>
            <a:tailEnd/>
          </a:ln>
          <a:effectLst/>
        </p:spPr>
        <p:txBody>
          <a:bodyPr vert="horz" wrap="square" lIns="503079"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effectLst/>
                <a:latin typeface="Arial" pitchFamily="34" charset="0"/>
                <a:ea typeface="Times New Roman" pitchFamily="18" charset="0"/>
                <a:cs typeface="Times New Roman" pitchFamily="18" charset="0"/>
              </a:rPr>
              <a:t>R</a:t>
            </a:r>
            <a:r>
              <a:rPr kumimoji="0" lang="en-US" sz="1300" b="1" i="0" u="none" strike="noStrike" cap="none" normalizeH="0" baseline="0" dirty="0" smtClean="0" bmk="">
                <a:ln>
                  <a:noFill/>
                </a:ln>
                <a:effectLst/>
                <a:latin typeface="Arial" pitchFamily="34" charset="0"/>
                <a:ea typeface="Times New Roman" pitchFamily="18" charset="0"/>
                <a:cs typeface="Times New Roman" pitchFamily="18" charset="0"/>
              </a:rPr>
              <a:t>oPR UC10: Search</a:t>
            </a:r>
            <a:r>
              <a:rPr kumimoji="0" lang="en-US" sz="1300" b="1" i="0" u="none" strike="noStrike" cap="none" normalizeH="0" dirty="0" smtClean="0" bmk="">
                <a:ln>
                  <a:noFill/>
                </a:ln>
                <a:effectLst/>
                <a:latin typeface="Arial" pitchFamily="34" charset="0"/>
                <a:ea typeface="Times New Roman" pitchFamily="18" charset="0"/>
                <a:cs typeface="Times New Roman" pitchFamily="18" charset="0"/>
              </a:rPr>
              <a:t> for Information</a:t>
            </a:r>
            <a:endParaRPr kumimoji="0" lang="en-US" sz="1300" b="1" i="0" u="none" strike="noStrike" cap="none" normalizeH="0" baseline="0" dirty="0" smtClean="0">
              <a:ln>
                <a:noFill/>
              </a:ln>
              <a:effectLst/>
              <a:latin typeface="Arial"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title="Search UC - Alternate Flows"/>
          <p:cNvGraphicFramePr>
            <a:graphicFrameLocks noGrp="1"/>
          </p:cNvGraphicFramePr>
          <p:nvPr>
            <p:extLst>
              <p:ext uri="{D42A27DB-BD31-4B8C-83A1-F6EECF244321}">
                <p14:modId xmlns:p14="http://schemas.microsoft.com/office/powerpoint/2010/main" val="3755242570"/>
              </p:ext>
            </p:extLst>
          </p:nvPr>
        </p:nvGraphicFramePr>
        <p:xfrm>
          <a:off x="533399" y="1676400"/>
          <a:ext cx="8153401" cy="4074160"/>
        </p:xfrm>
        <a:graphic>
          <a:graphicData uri="http://schemas.openxmlformats.org/drawingml/2006/table">
            <a:tbl>
              <a:tblPr/>
              <a:tblGrid>
                <a:gridCol w="1379335"/>
                <a:gridCol w="4910261"/>
                <a:gridCol w="1863805"/>
              </a:tblGrid>
              <a:tr h="589280">
                <a:tc>
                  <a:txBody>
                    <a:bodyPr/>
                    <a:lstStyle/>
                    <a:p>
                      <a:pPr marL="0" marR="0" algn="ctr">
                        <a:spcBef>
                          <a:spcPts val="200"/>
                        </a:spcBef>
                        <a:spcAft>
                          <a:spcPts val="0"/>
                        </a:spcAft>
                      </a:pPr>
                      <a:r>
                        <a:rPr lang="en-US" sz="1100" b="1" dirty="0">
                          <a:latin typeface="Arial"/>
                          <a:ea typeface="Arial"/>
                          <a:cs typeface="Arial"/>
                        </a:rPr>
                        <a:t>Alternate Flow 2.1</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1100" b="1" dirty="0">
                          <a:latin typeface="Arial"/>
                          <a:ea typeface="Arial"/>
                          <a:cs typeface="Arial"/>
                        </a:rPr>
                        <a:t>Description</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1100" b="1" dirty="0">
                          <a:latin typeface="Arial"/>
                          <a:ea typeface="Arial"/>
                          <a:cs typeface="Arial"/>
                        </a:rPr>
                        <a:t>Exceptions (E) &amp; Alternate Flows (AF)</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89280">
                <a:tc>
                  <a:txBody>
                    <a:bodyPr/>
                    <a:lstStyle/>
                    <a:p>
                      <a:pPr marL="0" marR="0" algn="ctr">
                        <a:spcBef>
                          <a:spcPts val="200"/>
                        </a:spcBef>
                        <a:spcAft>
                          <a:spcPts val="0"/>
                        </a:spcAft>
                      </a:pPr>
                      <a:r>
                        <a:rPr lang="en-US" sz="1100" b="1" dirty="0">
                          <a:latin typeface="Arial"/>
                          <a:ea typeface="Arial"/>
                          <a:cs typeface="Arial"/>
                        </a:rPr>
                        <a:t>Step 2.1.1</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200"/>
                        </a:spcBef>
                        <a:spcAft>
                          <a:spcPts val="0"/>
                        </a:spcAft>
                      </a:pPr>
                      <a:r>
                        <a:rPr lang="en-US" sz="1100" dirty="0">
                          <a:latin typeface="Arial"/>
                          <a:ea typeface="Arial"/>
                          <a:cs typeface="Arial"/>
                        </a:rPr>
                        <a:t>Registry Seeker navigates to Advanced Search page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200"/>
                        </a:spcBef>
                        <a:spcAft>
                          <a:spcPts val="0"/>
                        </a:spcAft>
                      </a:pPr>
                      <a:r>
                        <a:rPr lang="en-US" sz="1100" dirty="0">
                          <a:latin typeface="Arial"/>
                          <a:ea typeface="Arial"/>
                          <a:cs typeface="Arial"/>
                        </a:rPr>
                        <a:t>E3</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89280">
                <a:tc>
                  <a:txBody>
                    <a:bodyPr/>
                    <a:lstStyle/>
                    <a:p>
                      <a:pPr marL="0" marR="0" algn="ctr">
                        <a:spcBef>
                          <a:spcPts val="200"/>
                        </a:spcBef>
                        <a:spcAft>
                          <a:spcPts val="0"/>
                        </a:spcAft>
                      </a:pPr>
                      <a:r>
                        <a:rPr lang="en-US" sz="1100" b="1" dirty="0">
                          <a:latin typeface="Arial"/>
                          <a:ea typeface="Arial"/>
                          <a:cs typeface="Arial"/>
                        </a:rPr>
                        <a:t>Step 2.1.2</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200"/>
                        </a:spcBef>
                        <a:spcAft>
                          <a:spcPts val="0"/>
                        </a:spcAft>
                      </a:pPr>
                      <a:r>
                        <a:rPr lang="en-US" sz="1100" dirty="0">
                          <a:latin typeface="Arial"/>
                          <a:ea typeface="Arial"/>
                          <a:cs typeface="Arial"/>
                        </a:rPr>
                        <a:t>Registry Seeker enters in text based search criteria, as well as selecting other detailed options from within required data elements in registry profiles</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200"/>
                        </a:spcBef>
                        <a:spcAft>
                          <a:spcPts val="0"/>
                        </a:spcAft>
                      </a:pPr>
                      <a:r>
                        <a:rPr lang="en-US" sz="1100" dirty="0">
                          <a:latin typeface="Arial"/>
                          <a:ea typeface="Arial"/>
                          <a:cs typeface="Arial"/>
                        </a:rPr>
                        <a:t>N/A</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89280">
                <a:tc>
                  <a:txBody>
                    <a:bodyPr/>
                    <a:lstStyle/>
                    <a:p>
                      <a:pPr marL="0" marR="0" algn="ctr">
                        <a:spcBef>
                          <a:spcPts val="200"/>
                        </a:spcBef>
                        <a:spcAft>
                          <a:spcPts val="0"/>
                        </a:spcAft>
                      </a:pPr>
                      <a:r>
                        <a:rPr lang="en-US" sz="1100" b="1" dirty="0">
                          <a:latin typeface="Arial"/>
                          <a:ea typeface="Arial"/>
                          <a:cs typeface="Arial"/>
                        </a:rPr>
                        <a:t>Alternate Flow 2.2</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1100" b="1" dirty="0">
                          <a:latin typeface="Arial"/>
                          <a:ea typeface="Arial"/>
                          <a:cs typeface="Arial"/>
                        </a:rPr>
                        <a:t>Description</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1100" b="1" dirty="0">
                          <a:latin typeface="Arial"/>
                          <a:ea typeface="Arial"/>
                          <a:cs typeface="Arial"/>
                        </a:rPr>
                        <a:t>Exceptions (E) &amp; Alternate Flows (AF)</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38480">
                <a:tc>
                  <a:txBody>
                    <a:bodyPr/>
                    <a:lstStyle/>
                    <a:p>
                      <a:pPr marL="0" marR="0" algn="ctr">
                        <a:spcBef>
                          <a:spcPts val="200"/>
                        </a:spcBef>
                        <a:spcAft>
                          <a:spcPts val="0"/>
                        </a:spcAft>
                      </a:pPr>
                      <a:r>
                        <a:rPr lang="en-US" sz="1100" b="1" dirty="0">
                          <a:latin typeface="Arial"/>
                          <a:ea typeface="Arial"/>
                          <a:cs typeface="Arial"/>
                        </a:rPr>
                        <a:t>Step 2.2.1</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navigates to Topic Search page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E4</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280">
                <a:tc>
                  <a:txBody>
                    <a:bodyPr/>
                    <a:lstStyle/>
                    <a:p>
                      <a:pPr marL="0" marR="0" algn="ctr">
                        <a:spcBef>
                          <a:spcPts val="200"/>
                        </a:spcBef>
                        <a:spcAft>
                          <a:spcPts val="0"/>
                        </a:spcAft>
                      </a:pPr>
                      <a:r>
                        <a:rPr lang="en-US" sz="1100" b="1" dirty="0">
                          <a:latin typeface="Arial"/>
                          <a:ea typeface="Arial"/>
                          <a:cs typeface="Arial"/>
                        </a:rPr>
                        <a:t>Step 2.2.2</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browses through registry profile summaries grouped by Topic, then listed by sub-topic</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N/A</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9280">
                <a:tc>
                  <a:txBody>
                    <a:bodyPr/>
                    <a:lstStyle/>
                    <a:p>
                      <a:pPr marL="0" marR="0" algn="ctr">
                        <a:spcBef>
                          <a:spcPts val="200"/>
                        </a:spcBef>
                        <a:spcAft>
                          <a:spcPts val="0"/>
                        </a:spcAft>
                      </a:pPr>
                      <a:r>
                        <a:rPr lang="en-US" sz="1100" b="1" dirty="0">
                          <a:latin typeface="Arial"/>
                          <a:ea typeface="Arial"/>
                          <a:cs typeface="Arial"/>
                        </a:rPr>
                        <a:t>Step 2.2.3</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browses through registry profile summaries grouped by Topic, then listed alphabetically</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N/A</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Search UC – Exceptions</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18</a:t>
            </a:fld>
            <a:endParaRPr lang="en-US" dirty="0"/>
          </a:p>
        </p:txBody>
      </p:sp>
      <p:sp>
        <p:nvSpPr>
          <p:cNvPr id="76801" name="Rectangle 1"/>
          <p:cNvSpPr>
            <a:spLocks noChangeArrowheads="1"/>
          </p:cNvSpPr>
          <p:nvPr/>
        </p:nvSpPr>
        <p:spPr bwMode="auto">
          <a:xfrm>
            <a:off x="533400" y="1066800"/>
            <a:ext cx="8153400" cy="605254"/>
          </a:xfrm>
          <a:prstGeom prst="rect">
            <a:avLst/>
          </a:prstGeom>
          <a:noFill/>
          <a:ln w="9525">
            <a:noFill/>
            <a:miter lim="800000"/>
            <a:headEnd/>
            <a:tailEnd/>
          </a:ln>
          <a:effectLst/>
        </p:spPr>
        <p:txBody>
          <a:bodyPr vert="horz" wrap="square" lIns="503079" tIns="12696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effectLst/>
                <a:latin typeface="Arial" pitchFamily="34" charset="0"/>
                <a:ea typeface="Times New Roman" pitchFamily="18" charset="0"/>
                <a:cs typeface="Times New Roman" pitchFamily="18" charset="0"/>
              </a:rPr>
              <a:t>R</a:t>
            </a:r>
            <a:r>
              <a:rPr kumimoji="0" lang="en-US" sz="1300" b="1" i="0" u="none" strike="noStrike" cap="none" normalizeH="0" baseline="0" dirty="0" smtClean="0" bmk="">
                <a:ln>
                  <a:noFill/>
                </a:ln>
                <a:effectLst/>
                <a:latin typeface="Arial" pitchFamily="34" charset="0"/>
                <a:ea typeface="Times New Roman" pitchFamily="18" charset="0"/>
                <a:cs typeface="Times New Roman" pitchFamily="18" charset="0"/>
              </a:rPr>
              <a:t>oPR UC10: Search</a:t>
            </a:r>
            <a:r>
              <a:rPr kumimoji="0" lang="en-US" sz="1300" b="1" i="0" u="none" strike="noStrike" cap="none" normalizeH="0" dirty="0" smtClean="0" bmk="">
                <a:ln>
                  <a:noFill/>
                </a:ln>
                <a:effectLst/>
                <a:latin typeface="Arial" pitchFamily="34" charset="0"/>
                <a:ea typeface="Times New Roman" pitchFamily="18" charset="0"/>
                <a:cs typeface="Times New Roman" pitchFamily="18" charset="0"/>
              </a:rPr>
              <a:t> for Information</a:t>
            </a:r>
            <a:endParaRPr kumimoji="0" lang="en-US" sz="1300" b="1" i="0" u="none" strike="noStrike" cap="none" normalizeH="0" baseline="0" dirty="0" smtClean="0">
              <a:ln>
                <a:noFill/>
              </a:ln>
              <a:effectLst/>
              <a:latin typeface="Arial"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7" name="Table 6" title="Search UC - Exceptions"/>
          <p:cNvGraphicFramePr>
            <a:graphicFrameLocks noGrp="1"/>
          </p:cNvGraphicFramePr>
          <p:nvPr>
            <p:extLst>
              <p:ext uri="{D42A27DB-BD31-4B8C-83A1-F6EECF244321}">
                <p14:modId xmlns:p14="http://schemas.microsoft.com/office/powerpoint/2010/main" val="3670542745"/>
              </p:ext>
            </p:extLst>
          </p:nvPr>
        </p:nvGraphicFramePr>
        <p:xfrm>
          <a:off x="533398" y="1676400"/>
          <a:ext cx="7772401" cy="4267200"/>
        </p:xfrm>
        <a:graphic>
          <a:graphicData uri="http://schemas.openxmlformats.org/drawingml/2006/table">
            <a:tbl>
              <a:tblPr/>
              <a:tblGrid>
                <a:gridCol w="1706137"/>
                <a:gridCol w="6066264"/>
              </a:tblGrid>
              <a:tr h="711200">
                <a:tc>
                  <a:txBody>
                    <a:bodyPr/>
                    <a:lstStyle/>
                    <a:p>
                      <a:pPr marL="0" marR="0" algn="ctr">
                        <a:spcBef>
                          <a:spcPts val="200"/>
                        </a:spcBef>
                        <a:spcAft>
                          <a:spcPts val="0"/>
                        </a:spcAft>
                      </a:pPr>
                      <a:r>
                        <a:rPr lang="en-US" sz="1100" b="1" dirty="0">
                          <a:latin typeface="Arial"/>
                          <a:ea typeface="Arial"/>
                          <a:cs typeface="Arial"/>
                        </a:rPr>
                        <a:t>Exceptions</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spcBef>
                          <a:spcPts val="200"/>
                        </a:spcBef>
                        <a:spcAft>
                          <a:spcPts val="0"/>
                        </a:spcAft>
                      </a:pPr>
                      <a:r>
                        <a:rPr lang="en-US" sz="1100" b="1" dirty="0">
                          <a:latin typeface="Arial"/>
                          <a:ea typeface="Arial"/>
                          <a:cs typeface="Arial"/>
                        </a:rPr>
                        <a:t>Description</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355600">
                <a:tc>
                  <a:txBody>
                    <a:bodyPr/>
                    <a:lstStyle/>
                    <a:p>
                      <a:pPr marL="0" marR="0" algn="ctr">
                        <a:spcBef>
                          <a:spcPts val="200"/>
                        </a:spcBef>
                        <a:spcAft>
                          <a:spcPts val="0"/>
                        </a:spcAft>
                      </a:pPr>
                      <a:r>
                        <a:rPr lang="en-US" sz="1100" b="1" dirty="0">
                          <a:latin typeface="Arial"/>
                          <a:ea typeface="Arial"/>
                          <a:cs typeface="Arial"/>
                        </a:rPr>
                        <a:t>E1</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RoPR website unavailable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E2</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Basic Search page unavailable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E3</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Advanced Search page unavailable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E4</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Topic Search page unavailable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E5</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is unable to enter in detailed search criteria</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E6</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is unable to enter basic search criteria</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E7</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Clicking on a link displays a blank page</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E8</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is unable to download results</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E9</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Registry Seeker is unable to download results in a usable format</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600">
                <a:tc>
                  <a:txBody>
                    <a:bodyPr/>
                    <a:lstStyle/>
                    <a:p>
                      <a:pPr marL="0" marR="0" algn="ctr">
                        <a:spcBef>
                          <a:spcPts val="200"/>
                        </a:spcBef>
                        <a:spcAft>
                          <a:spcPts val="0"/>
                        </a:spcAft>
                      </a:pPr>
                      <a:r>
                        <a:rPr lang="en-US" sz="1100" b="1" dirty="0">
                          <a:latin typeface="Arial"/>
                          <a:ea typeface="Arial"/>
                          <a:cs typeface="Arial"/>
                        </a:rPr>
                        <a:t>E10</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200"/>
                        </a:spcBef>
                        <a:spcAft>
                          <a:spcPts val="0"/>
                        </a:spcAft>
                      </a:pPr>
                      <a:r>
                        <a:rPr lang="en-US" sz="1100" dirty="0">
                          <a:latin typeface="Arial"/>
                          <a:ea typeface="Arial"/>
                          <a:cs typeface="Arial"/>
                        </a:rPr>
                        <a:t>The listed contact information is incorrect</a:t>
                      </a:r>
                      <a:endParaRPr lang="en-US" sz="1100" dirty="0">
                        <a:latin typeface="Arial"/>
                        <a:ea typeface="Arial"/>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382000" cy="4495800"/>
          </a:xfrm>
        </p:spPr>
        <p:txBody>
          <a:bodyPr>
            <a:normAutofit/>
          </a:bodyPr>
          <a:lstStyle/>
          <a:p>
            <a:pPr>
              <a:defRPr/>
            </a:pPr>
            <a:r>
              <a:rPr lang="en-US" dirty="0" smtClean="0">
                <a:solidFill>
                  <a:schemeClr val="tx1"/>
                </a:solidFill>
              </a:rPr>
              <a:t>Task 1 - Develop </a:t>
            </a:r>
            <a:r>
              <a:rPr lang="en-US" dirty="0">
                <a:solidFill>
                  <a:schemeClr val="tx1"/>
                </a:solidFill>
              </a:rPr>
              <a:t>the Registry of Patient Registries</a:t>
            </a:r>
          </a:p>
          <a:p>
            <a:pPr lvl="1">
              <a:defRPr/>
            </a:pPr>
            <a:r>
              <a:rPr lang="en-US" sz="3200" dirty="0">
                <a:solidFill>
                  <a:schemeClr val="tx1"/>
                </a:solidFill>
              </a:rPr>
              <a:t>Engage stakeholders in the design and development of the </a:t>
            </a:r>
            <a:r>
              <a:rPr lang="en-US" sz="3200" dirty="0" err="1">
                <a:solidFill>
                  <a:schemeClr val="tx1"/>
                </a:solidFill>
              </a:rPr>
              <a:t>RoPR</a:t>
            </a:r>
            <a:r>
              <a:rPr lang="en-US" sz="3200" dirty="0">
                <a:solidFill>
                  <a:schemeClr val="tx1"/>
                </a:solidFill>
              </a:rPr>
              <a:t>, a searchable central listing of patient registries in the U.S. that is compatible with ClinicalTrials.gov</a:t>
            </a:r>
          </a:p>
        </p:txBody>
      </p:sp>
      <p:sp>
        <p:nvSpPr>
          <p:cNvPr id="3" name="Title 2"/>
          <p:cNvSpPr>
            <a:spLocks noGrp="1"/>
          </p:cNvSpPr>
          <p:nvPr>
            <p:ph type="title"/>
          </p:nvPr>
        </p:nvSpPr>
        <p:spPr>
          <a:xfrm>
            <a:off x="457200" y="274638"/>
            <a:ext cx="8686800" cy="715962"/>
          </a:xfrm>
        </p:spPr>
        <p:txBody>
          <a:bodyPr>
            <a:normAutofit fontScale="90000"/>
          </a:bodyPr>
          <a:lstStyle/>
          <a:p>
            <a:r>
              <a:rPr lang="en-US" dirty="0" smtClean="0"/>
              <a:t>Primary Objective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RoPR – System Components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19</a:t>
            </a:fld>
            <a:endParaRPr lang="en-US" dirty="0"/>
          </a:p>
        </p:txBody>
      </p:sp>
      <p:graphicFrame>
        <p:nvGraphicFramePr>
          <p:cNvPr id="5" name="Diagram 4" descr="RoPR - System Components diagram"/>
          <p:cNvGraphicFramePr/>
          <p:nvPr>
            <p:extLst>
              <p:ext uri="{D42A27DB-BD31-4B8C-83A1-F6EECF244321}">
                <p14:modId xmlns:p14="http://schemas.microsoft.com/office/powerpoint/2010/main" val="3320641380"/>
              </p:ext>
            </p:extLst>
          </p:nvPr>
        </p:nvGraphicFramePr>
        <p:xfrm>
          <a:off x="990600" y="1219200"/>
          <a:ext cx="7086600" cy="5232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Requirements Breakdown (104)</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20</a:t>
            </a:fld>
            <a:endParaRPr lang="en-US" dirty="0"/>
          </a:p>
        </p:txBody>
      </p:sp>
      <p:graphicFrame>
        <p:nvGraphicFramePr>
          <p:cNvPr id="5" name="Diagram 4" descr="Requirements Breakdown (104) diagram"/>
          <p:cNvGraphicFramePr/>
          <p:nvPr>
            <p:extLst>
              <p:ext uri="{D42A27DB-BD31-4B8C-83A1-F6EECF244321}">
                <p14:modId xmlns:p14="http://schemas.microsoft.com/office/powerpoint/2010/main" val="4030482251"/>
              </p:ext>
            </p:extLst>
          </p:nvPr>
        </p:nvGraphicFramePr>
        <p:xfrm>
          <a:off x="762000" y="1371600"/>
          <a:ext cx="7467600" cy="492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Requirements – Registration (High)</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21</a:t>
            </a:fld>
            <a:endParaRPr lang="en-US" dirty="0"/>
          </a:p>
        </p:txBody>
      </p:sp>
      <p:sp>
        <p:nvSpPr>
          <p:cNvPr id="3481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9" name="Table 8" title="Requirements - Registration (High)"/>
          <p:cNvGraphicFramePr>
            <a:graphicFrameLocks noGrp="1"/>
          </p:cNvGraphicFramePr>
          <p:nvPr>
            <p:extLst>
              <p:ext uri="{D42A27DB-BD31-4B8C-83A1-F6EECF244321}">
                <p14:modId xmlns:p14="http://schemas.microsoft.com/office/powerpoint/2010/main" val="595285412"/>
              </p:ext>
            </p:extLst>
          </p:nvPr>
        </p:nvGraphicFramePr>
        <p:xfrm>
          <a:off x="304800" y="1143000"/>
          <a:ext cx="8534399" cy="5416687"/>
        </p:xfrm>
        <a:graphic>
          <a:graphicData uri="http://schemas.openxmlformats.org/drawingml/2006/table">
            <a:tbl>
              <a:tblPr/>
              <a:tblGrid>
                <a:gridCol w="902925"/>
                <a:gridCol w="468675"/>
                <a:gridCol w="457200"/>
                <a:gridCol w="1347632"/>
                <a:gridCol w="4802867"/>
                <a:gridCol w="555100"/>
              </a:tblGrid>
              <a:tr h="319332">
                <a:tc>
                  <a:txBody>
                    <a:bodyPr/>
                    <a:lstStyle/>
                    <a:p>
                      <a:pPr marL="0" marR="0">
                        <a:spcBef>
                          <a:spcPts val="0"/>
                        </a:spcBef>
                        <a:spcAft>
                          <a:spcPts val="0"/>
                        </a:spcAft>
                      </a:pPr>
                      <a:r>
                        <a:rPr lang="en-US" sz="900" b="1" dirty="0">
                          <a:solidFill>
                            <a:srgbClr val="FFFFFF"/>
                          </a:solidFill>
                          <a:latin typeface="Arial"/>
                          <a:ea typeface="Times New Roman"/>
                          <a:cs typeface="Arial"/>
                        </a:rPr>
                        <a:t>Title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 ID</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UC ID</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Requirement Name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Requirement Description</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Priority </a:t>
                      </a:r>
                      <a:br>
                        <a:rPr lang="en-US" sz="900" b="1" dirty="0">
                          <a:solidFill>
                            <a:srgbClr val="FFFFFF"/>
                          </a:solidFill>
                          <a:latin typeface="Arial"/>
                          <a:ea typeface="Times New Roman"/>
                          <a:cs typeface="Arial"/>
                        </a:rPr>
                      </a:br>
                      <a:r>
                        <a:rPr lang="en-US" sz="900" b="1" dirty="0">
                          <a:solidFill>
                            <a:srgbClr val="FFFFFF"/>
                          </a:solidFill>
                          <a:latin typeface="Arial"/>
                          <a:ea typeface="Times New Roman"/>
                          <a:cs typeface="Arial"/>
                        </a:rPr>
                        <a:t>(H-M-L)</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01</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R29</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Account Login</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log in to my account.</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02</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R30</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Account Logout</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log out of my account.</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R31</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 UC7</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Profile Modification Access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create and manage registry profiles tied to my user account.</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04</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R32</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In-Progress Registry Profile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save a partially completed registry profile.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05</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In-Progress Registry Profile Editing</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edit a partially completed registry profile at any time.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R34</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UC9</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In-Progress Registry Profile Deletion</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delete a partially completed profile at any time.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09</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R37</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Profile Business Rules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business rules applied automatically to my inputs in the registry profile, to ensure integrity of the registry profile record.</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15</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R43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Profile UID</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each of my registry profiles to have a unique and uneditable identifier so that I have a way to find and link to it.</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17</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R45</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Required Data</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see what data elements are required vs. optional to complete my registry profile. (see Data Elements document for complete list of required data elements)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18</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R46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Distinct Data</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distinct language used to label registry specific data elements, so that I can easily differentiate them from ClinicalTrials.gov study data elements.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23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R51</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UC8</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Profile Submission</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submit my registry profile for approval, once all required data elements are completed. (see Data Elements document for complete list of required data elements)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415798">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24</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R52</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Derivative Registry Capture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input a derivative study or studies into my registry profile.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32639">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25</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Quality Metrics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input key registry quality assurance procedures into my registry profile.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32639">
                <a:tc>
                  <a:txBody>
                    <a:bodyPr/>
                    <a:lstStyle/>
                    <a:p>
                      <a:pPr marL="0" marR="0">
                        <a:spcBef>
                          <a:spcPts val="0"/>
                        </a:spcBef>
                        <a:spcAft>
                          <a:spcPts val="0"/>
                        </a:spcAft>
                      </a:pPr>
                      <a:r>
                        <a:rPr lang="en-US" sz="900" dirty="0">
                          <a:solidFill>
                            <a:srgbClr val="000000"/>
                          </a:solidFill>
                          <a:latin typeface="Arial"/>
                          <a:ea typeface="Times New Roman"/>
                          <a:cs typeface="Arial"/>
                        </a:rPr>
                        <a:t>Registry Profile Management 26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R54</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UC5-6</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Progress Report Capture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input progress report data into my registry profile.</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19332">
                <a:tc>
                  <a:txBody>
                    <a:bodyPr/>
                    <a:lstStyle/>
                    <a:p>
                      <a:pPr marL="0" marR="0">
                        <a:spcBef>
                          <a:spcPts val="0"/>
                        </a:spcBef>
                        <a:spcAft>
                          <a:spcPts val="0"/>
                        </a:spcAft>
                      </a:pPr>
                      <a:r>
                        <a:rPr lang="en-US" sz="900" dirty="0">
                          <a:solidFill>
                            <a:srgbClr val="000000"/>
                          </a:solidFill>
                          <a:latin typeface="Arial"/>
                          <a:ea typeface="Times New Roman"/>
                          <a:cs typeface="Arial"/>
                        </a:rPr>
                        <a:t>Registry Profile Update 03</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R58</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UC8</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Updated Registry Approval</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Holder, I want to be able to submit my updated registry profile for approval, so the update will appear in search results.</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1003" marR="310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Requirements – Search (High)</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22</a:t>
            </a:fld>
            <a:endParaRPr lang="en-US" dirty="0"/>
          </a:p>
        </p:txBody>
      </p:sp>
      <p:graphicFrame>
        <p:nvGraphicFramePr>
          <p:cNvPr id="6" name="Table 5" title="Requirements - Search (High)"/>
          <p:cNvGraphicFramePr>
            <a:graphicFrameLocks noGrp="1"/>
          </p:cNvGraphicFramePr>
          <p:nvPr>
            <p:extLst>
              <p:ext uri="{D42A27DB-BD31-4B8C-83A1-F6EECF244321}">
                <p14:modId xmlns:p14="http://schemas.microsoft.com/office/powerpoint/2010/main" val="554908306"/>
              </p:ext>
            </p:extLst>
          </p:nvPr>
        </p:nvGraphicFramePr>
        <p:xfrm>
          <a:off x="609600" y="1396998"/>
          <a:ext cx="8153399" cy="4739901"/>
        </p:xfrm>
        <a:graphic>
          <a:graphicData uri="http://schemas.openxmlformats.org/drawingml/2006/table">
            <a:tbl>
              <a:tblPr/>
              <a:tblGrid>
                <a:gridCol w="1066800"/>
                <a:gridCol w="386161"/>
                <a:gridCol w="591579"/>
                <a:gridCol w="990091"/>
                <a:gridCol w="4588451"/>
                <a:gridCol w="530317"/>
              </a:tblGrid>
              <a:tr h="355761">
                <a:tc>
                  <a:txBody>
                    <a:bodyPr/>
                    <a:lstStyle/>
                    <a:p>
                      <a:pPr marL="0" marR="0">
                        <a:spcBef>
                          <a:spcPts val="0"/>
                        </a:spcBef>
                        <a:spcAft>
                          <a:spcPts val="0"/>
                        </a:spcAft>
                      </a:pPr>
                      <a:r>
                        <a:rPr lang="en-US" sz="900" b="1" dirty="0">
                          <a:solidFill>
                            <a:srgbClr val="FFFFFF"/>
                          </a:solidFill>
                          <a:latin typeface="Arial"/>
                          <a:ea typeface="Times New Roman"/>
                          <a:cs typeface="Arial"/>
                        </a:rPr>
                        <a:t>Title</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 ID</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UC ID</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Requirement Name</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Requirement Description</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c>
                  <a:txBody>
                    <a:bodyPr/>
                    <a:lstStyle/>
                    <a:p>
                      <a:pPr marL="0" marR="0">
                        <a:spcBef>
                          <a:spcPts val="0"/>
                        </a:spcBef>
                        <a:spcAft>
                          <a:spcPts val="0"/>
                        </a:spcAft>
                      </a:pPr>
                      <a:r>
                        <a:rPr lang="en-US" sz="900" b="1" dirty="0">
                          <a:solidFill>
                            <a:srgbClr val="FFFFFF"/>
                          </a:solidFill>
                          <a:latin typeface="Arial"/>
                          <a:ea typeface="Times New Roman"/>
                          <a:cs typeface="Arial"/>
                        </a:rPr>
                        <a:t>Priority </a:t>
                      </a:r>
                      <a:br>
                        <a:rPr lang="en-US" sz="900" b="1" dirty="0">
                          <a:solidFill>
                            <a:srgbClr val="FFFFFF"/>
                          </a:solidFill>
                          <a:latin typeface="Arial"/>
                          <a:ea typeface="Times New Roman"/>
                          <a:cs typeface="Arial"/>
                        </a:rPr>
                      </a:br>
                      <a:r>
                        <a:rPr lang="en-US" sz="900" b="1" dirty="0">
                          <a:solidFill>
                            <a:srgbClr val="FFFFFF"/>
                          </a:solidFill>
                          <a:latin typeface="Arial"/>
                          <a:ea typeface="Times New Roman"/>
                          <a:cs typeface="Arial"/>
                        </a:rPr>
                        <a:t>(H-M-L)</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549F"/>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All Search Types 01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R59</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Search Access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to be able to search all approved registry profiles.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All Search Types 03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R61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Navigation</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to be able to navigate between search options using a tabular interface.</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Basic Search 01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R62</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Basic Text Search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to input free text to search and find specific registry profiles.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741166">
                <a:tc>
                  <a:txBody>
                    <a:bodyPr/>
                    <a:lstStyle/>
                    <a:p>
                      <a:pPr marL="0" marR="0">
                        <a:spcBef>
                          <a:spcPts val="0"/>
                        </a:spcBef>
                        <a:spcAft>
                          <a:spcPts val="0"/>
                        </a:spcAft>
                      </a:pPr>
                      <a:r>
                        <a:rPr lang="en-US" sz="900" dirty="0">
                          <a:solidFill>
                            <a:srgbClr val="000000"/>
                          </a:solidFill>
                          <a:latin typeface="Arial"/>
                          <a:ea typeface="Times New Roman"/>
                          <a:cs typeface="Arial"/>
                        </a:rPr>
                        <a:t>Advanced Search 01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R64</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Advanced Search Data Points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to be able to search using data elements which are required in all registry profiles. (see Data Elements document for definition of required data elements)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Search Results 01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R77</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Search Return Summary</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my search to return a summary list of results.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02</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R91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System URLs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to be able to share links to detailed registry information with others.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03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R92</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Registry Profile Data</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the detailed registry profile to contain all data in the registry profile. (see Data Elements document for data elements definitions)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70584">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08</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R97</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Detailed Profile Data Elements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the detailed registry profile to show me data elements that are unique to patient registries.</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70584">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09</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R98</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Detailed Profile Registry Version</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the detailed registry profile to show me the registry version.</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70584">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10</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R99</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Detailed Profile Registry Geography</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the detailed registry profile to show me the registry geography.</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r h="355761">
                <a:tc>
                  <a:txBody>
                    <a:bodyPr/>
                    <a:lstStyle/>
                    <a:p>
                      <a:pPr marL="0" marR="0">
                        <a:spcBef>
                          <a:spcPts val="0"/>
                        </a:spcBef>
                        <a:spcAft>
                          <a:spcPts val="0"/>
                        </a:spcAft>
                      </a:pPr>
                      <a:r>
                        <a:rPr lang="en-US" sz="900" dirty="0">
                          <a:solidFill>
                            <a:srgbClr val="000000"/>
                          </a:solidFill>
                          <a:latin typeface="Arial"/>
                          <a:ea typeface="Times New Roman"/>
                          <a:cs typeface="Arial"/>
                        </a:rPr>
                        <a:t>Detailed Registry Profile 11</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R100</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UC10-14, UC17-23</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Contact Registry Holder</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000000"/>
                          </a:solidFill>
                          <a:latin typeface="Arial"/>
                          <a:ea typeface="Times New Roman"/>
                          <a:cs typeface="Arial"/>
                        </a:rPr>
                        <a:t>As a Registry Seeker, I want the detailed registry profile to identify the interest and availability of a registry holder to be contacted.</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900" dirty="0">
                          <a:solidFill>
                            <a:srgbClr val="9C0006"/>
                          </a:solidFill>
                          <a:latin typeface="Arial"/>
                          <a:ea typeface="Times New Roman"/>
                          <a:cs typeface="Arial"/>
                        </a:rPr>
                        <a:t>High</a:t>
                      </a:r>
                      <a:endParaRPr lang="en-US" sz="900" dirty="0">
                        <a:latin typeface="Arial"/>
                        <a:ea typeface="Calibri"/>
                        <a:cs typeface="Times New Roman"/>
                      </a:endParaRPr>
                    </a:p>
                  </a:txBody>
                  <a:tcPr marL="38461" marR="3846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7CE"/>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pPr marL="514350" indent="-514350">
              <a:buFont typeface="+mj-lt"/>
              <a:buAutoNum type="arabicPeriod"/>
            </a:pPr>
            <a:r>
              <a:rPr lang="en-US" sz="3600" dirty="0" smtClean="0">
                <a:solidFill>
                  <a:schemeClr val="tx1"/>
                </a:solidFill>
              </a:rPr>
              <a:t>Registry Description</a:t>
            </a:r>
          </a:p>
          <a:p>
            <a:pPr marL="514350" indent="-514350">
              <a:buFont typeface="+mj-lt"/>
              <a:buAutoNum type="arabicPeriod"/>
            </a:pPr>
            <a:r>
              <a:rPr lang="en-US" sz="3600" dirty="0" smtClean="0">
                <a:solidFill>
                  <a:schemeClr val="tx1"/>
                </a:solidFill>
              </a:rPr>
              <a:t>Registry Classification and Purpose </a:t>
            </a:r>
          </a:p>
          <a:p>
            <a:pPr marL="514350" indent="-514350">
              <a:buFont typeface="+mj-lt"/>
              <a:buAutoNum type="arabicPeriod"/>
            </a:pPr>
            <a:r>
              <a:rPr lang="en-US" sz="3600" dirty="0" smtClean="0">
                <a:solidFill>
                  <a:schemeClr val="tx1"/>
                </a:solidFill>
              </a:rPr>
              <a:t>Sponsor and Conditions of Access</a:t>
            </a:r>
          </a:p>
          <a:p>
            <a:pPr marL="514350" indent="-514350">
              <a:buFont typeface="+mj-lt"/>
              <a:buAutoNum type="arabicPeriod"/>
            </a:pPr>
            <a:r>
              <a:rPr lang="en-US" sz="3600" dirty="0" smtClean="0">
                <a:solidFill>
                  <a:schemeClr val="tx1"/>
                </a:solidFill>
              </a:rPr>
              <a:t>Registry Design</a:t>
            </a:r>
          </a:p>
          <a:p>
            <a:pPr marL="514350" indent="-514350">
              <a:buFont typeface="+mj-lt"/>
              <a:buAutoNum type="arabicPeriod"/>
            </a:pPr>
            <a:r>
              <a:rPr lang="en-US" sz="3600" dirty="0" smtClean="0">
                <a:solidFill>
                  <a:schemeClr val="tx1"/>
                </a:solidFill>
              </a:rPr>
              <a:t>Eligibility </a:t>
            </a:r>
          </a:p>
          <a:p>
            <a:pPr marL="514350" indent="-514350">
              <a:buFont typeface="+mj-lt"/>
              <a:buAutoNum type="arabicPeriod"/>
            </a:pPr>
            <a:r>
              <a:rPr lang="en-US" sz="3600" dirty="0" smtClean="0">
                <a:solidFill>
                  <a:schemeClr val="tx1"/>
                </a:solidFill>
              </a:rPr>
              <a:t>Conditions, Exposures, and Keywords</a:t>
            </a:r>
          </a:p>
          <a:p>
            <a:pPr marL="514350" indent="-514350">
              <a:buFont typeface="+mj-lt"/>
              <a:buAutoNum type="arabicPeriod"/>
            </a:pPr>
            <a:r>
              <a:rPr lang="en-US" sz="3600" dirty="0" smtClean="0">
                <a:solidFill>
                  <a:schemeClr val="tx1"/>
                </a:solidFill>
              </a:rPr>
              <a:t>Common Data Element Groups by Condition </a:t>
            </a:r>
          </a:p>
          <a:p>
            <a:pPr marL="514350" indent="-514350">
              <a:buFont typeface="+mj-lt"/>
              <a:buAutoNum type="arabicPeriod"/>
            </a:pPr>
            <a:r>
              <a:rPr lang="en-US" sz="3600" dirty="0" smtClean="0">
                <a:solidFill>
                  <a:schemeClr val="tx1"/>
                </a:solidFill>
              </a:rPr>
              <a:t>Status</a:t>
            </a:r>
          </a:p>
          <a:p>
            <a:pPr marL="514350" indent="-514350">
              <a:buFont typeface="+mj-lt"/>
              <a:buAutoNum type="arabicPeriod"/>
            </a:pPr>
            <a:r>
              <a:rPr lang="en-US" sz="3600" dirty="0" smtClean="0">
                <a:solidFill>
                  <a:schemeClr val="tx1"/>
                </a:solidFill>
              </a:rPr>
              <a:t>Quality Procedures </a:t>
            </a:r>
          </a:p>
          <a:p>
            <a:pPr marL="514350" indent="-514350">
              <a:buFont typeface="+mj-lt"/>
              <a:buAutoNum type="arabicPeriod"/>
            </a:pPr>
            <a:r>
              <a:rPr lang="en-US" sz="3600" dirty="0" smtClean="0">
                <a:solidFill>
                  <a:schemeClr val="tx1"/>
                </a:solidFill>
              </a:rPr>
              <a:t>Progress Report </a:t>
            </a:r>
          </a:p>
          <a:p>
            <a:pPr marL="514350" indent="-514350">
              <a:buFont typeface="+mj-lt"/>
              <a:buAutoNum type="arabicPeriod"/>
            </a:pPr>
            <a:r>
              <a:rPr lang="en-US" sz="3600" dirty="0" smtClean="0">
                <a:solidFill>
                  <a:schemeClr val="tx1"/>
                </a:solidFill>
              </a:rPr>
              <a:t>Related Information</a:t>
            </a:r>
          </a:p>
          <a:p>
            <a:endParaRPr lang="en-US" u="sng" dirty="0" smtClean="0">
              <a:solidFill>
                <a:schemeClr val="tx2"/>
              </a:solidFill>
            </a:endParaRPr>
          </a:p>
          <a:p>
            <a:endParaRPr lang="en-US" u="sng" dirty="0" smtClean="0">
              <a:solidFill>
                <a:schemeClr val="tx2"/>
              </a:solidFill>
            </a:endParaRPr>
          </a:p>
          <a:p>
            <a:endParaRPr lang="en-US" dirty="0"/>
          </a:p>
        </p:txBody>
      </p:sp>
      <p:sp>
        <p:nvSpPr>
          <p:cNvPr id="3" name="Title 2"/>
          <p:cNvSpPr>
            <a:spLocks noGrp="1"/>
          </p:cNvSpPr>
          <p:nvPr>
            <p:ph type="title"/>
          </p:nvPr>
        </p:nvSpPr>
        <p:spPr/>
        <p:txBody>
          <a:bodyPr>
            <a:normAutofit fontScale="90000"/>
          </a:bodyPr>
          <a:lstStyle/>
          <a:p>
            <a:r>
              <a:rPr lang="en-US" dirty="0" smtClean="0"/>
              <a:t>RoPR Data Element Sections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 Registry Description</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24</a:t>
            </a:fld>
            <a:endParaRPr lang="en-US" dirty="0"/>
          </a:p>
        </p:txBody>
      </p:sp>
      <p:graphicFrame>
        <p:nvGraphicFramePr>
          <p:cNvPr id="5" name="Table 4" title="Registry Description"/>
          <p:cNvGraphicFramePr>
            <a:graphicFrameLocks noGrp="1"/>
          </p:cNvGraphicFramePr>
          <p:nvPr>
            <p:extLst>
              <p:ext uri="{D42A27DB-BD31-4B8C-83A1-F6EECF244321}">
                <p14:modId xmlns:p14="http://schemas.microsoft.com/office/powerpoint/2010/main" val="655119241"/>
              </p:ext>
            </p:extLst>
          </p:nvPr>
        </p:nvGraphicFramePr>
        <p:xfrm>
          <a:off x="609600" y="1104772"/>
          <a:ext cx="7848599" cy="5670909"/>
        </p:xfrm>
        <a:graphic>
          <a:graphicData uri="http://schemas.openxmlformats.org/drawingml/2006/table">
            <a:tbl>
              <a:tblPr/>
              <a:tblGrid>
                <a:gridCol w="1676400"/>
                <a:gridCol w="1371600"/>
                <a:gridCol w="1331365"/>
                <a:gridCol w="3469234"/>
              </a:tblGrid>
              <a:tr h="541577">
                <a:tc gridSpan="4">
                  <a:txBody>
                    <a:bodyPr/>
                    <a:lstStyle/>
                    <a:p>
                      <a:pPr marL="342900" marR="0" lvl="0" indent="-342900" algn="just">
                        <a:lnSpc>
                          <a:spcPct val="115000"/>
                        </a:lnSpc>
                        <a:spcBef>
                          <a:spcPts val="1500"/>
                        </a:spcBef>
                        <a:spcAft>
                          <a:spcPts val="200"/>
                        </a:spcAft>
                        <a:buFont typeface="+mj-lt"/>
                        <a:buAutoNum type="arabicPeriod"/>
                      </a:pPr>
                      <a:r>
                        <a:rPr lang="en-US" sz="1400" b="1" kern="0" cap="small" spc="25" dirty="0">
                          <a:latin typeface="Calibri"/>
                          <a:cs typeface="Times New Roman"/>
                        </a:rPr>
                        <a:t>Registry Description</a:t>
                      </a:r>
                    </a:p>
                    <a:p>
                      <a:pPr marL="0" marR="0" algn="just">
                        <a:lnSpc>
                          <a:spcPct val="115000"/>
                        </a:lnSpc>
                        <a:spcBef>
                          <a:spcPts val="0"/>
                        </a:spcBef>
                        <a:spcAft>
                          <a:spcPts val="0"/>
                        </a:spcAft>
                      </a:pPr>
                      <a:r>
                        <a:rPr lang="en-US" sz="1400" b="1" i="1" dirty="0">
                          <a:solidFill>
                            <a:srgbClr val="FFFFFF"/>
                          </a:solidFill>
                          <a:latin typeface="Calibri"/>
                          <a:ea typeface="Times New Roman"/>
                          <a:cs typeface="Times New Roman"/>
                        </a:rPr>
                        <a:t>This section contains Registry identification and description information.</a:t>
                      </a:r>
                      <a:endParaRPr lang="en-US" sz="1400" dirty="0">
                        <a:latin typeface="Calibri"/>
                        <a:ea typeface="Times New Roman"/>
                        <a:cs typeface="Times New Roman"/>
                      </a:endParaRP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91426">
                <a:tc>
                  <a:txBody>
                    <a:bodyPr/>
                    <a:lstStyle/>
                    <a:p>
                      <a:pPr marL="0" marR="0" algn="l">
                        <a:lnSpc>
                          <a:spcPct val="115000"/>
                        </a:lnSpc>
                        <a:spcBef>
                          <a:spcPts val="0"/>
                        </a:spcBef>
                        <a:spcAft>
                          <a:spcPts val="0"/>
                        </a:spcAft>
                      </a:pPr>
                      <a:r>
                        <a:rPr lang="en-US" sz="1400" b="1" dirty="0">
                          <a:latin typeface="Calibri"/>
                          <a:ea typeface="Times New Roman"/>
                          <a:cs typeface="Times New Roman"/>
                        </a:rPr>
                        <a:t>Data Element Name</a:t>
                      </a:r>
                      <a:endParaRPr lang="en-US" sz="1400" dirty="0">
                        <a:latin typeface="Calibri"/>
                        <a:ea typeface="Times New Roman"/>
                        <a:cs typeface="Times New Roman"/>
                      </a:endParaRP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400" b="1" dirty="0">
                          <a:latin typeface="Calibri"/>
                          <a:ea typeface="Times New Roman"/>
                          <a:cs typeface="Times New Roman"/>
                        </a:rPr>
                        <a:t>Format</a:t>
                      </a:r>
                      <a:endParaRPr lang="en-US" sz="1400" dirty="0">
                        <a:latin typeface="Calibri"/>
                        <a:ea typeface="Times New Roman"/>
                        <a:cs typeface="Times New Roman"/>
                      </a:endParaRP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400" b="1" dirty="0" smtClean="0">
                          <a:latin typeface="Calibri"/>
                          <a:ea typeface="Times New Roman"/>
                          <a:cs typeface="Times New Roman"/>
                        </a:rPr>
                        <a:t>Required / Optional</a:t>
                      </a:r>
                      <a:endParaRPr lang="en-US" sz="1400" dirty="0">
                        <a:latin typeface="Calibri"/>
                        <a:ea typeface="Times New Roman"/>
                        <a:cs typeface="Times New Roman"/>
                      </a:endParaRP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400" b="1" dirty="0">
                          <a:latin typeface="Calibri"/>
                          <a:ea typeface="Times New Roman"/>
                          <a:cs typeface="Times New Roman"/>
                        </a:rPr>
                        <a:t>Description</a:t>
                      </a:r>
                      <a:endParaRPr lang="en-US" sz="1400" dirty="0">
                        <a:latin typeface="Calibri"/>
                        <a:ea typeface="Times New Roman"/>
                        <a:cs typeface="Times New Roman"/>
                      </a:endParaRP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327617">
                <a:tc>
                  <a:txBody>
                    <a:bodyPr/>
                    <a:lstStyle/>
                    <a:p>
                      <a:pPr marL="0" marR="0" algn="just">
                        <a:lnSpc>
                          <a:spcPct val="115000"/>
                        </a:lnSpc>
                        <a:spcBef>
                          <a:spcPts val="0"/>
                        </a:spcBef>
                        <a:spcAft>
                          <a:spcPts val="0"/>
                        </a:spcAft>
                      </a:pPr>
                      <a:r>
                        <a:rPr lang="en-US" sz="1100" dirty="0">
                          <a:latin typeface="Calibri"/>
                          <a:ea typeface="Times New Roman"/>
                          <a:cs typeface="Times New Roman"/>
                        </a:rPr>
                        <a:t>Registry Title</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Required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Registry title intended for the lay public.</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617">
                <a:tc>
                  <a:txBody>
                    <a:bodyPr/>
                    <a:lstStyle/>
                    <a:p>
                      <a:pPr marL="0" marR="0" algn="just">
                        <a:lnSpc>
                          <a:spcPct val="115000"/>
                        </a:lnSpc>
                        <a:spcBef>
                          <a:spcPts val="0"/>
                        </a:spcBef>
                        <a:spcAft>
                          <a:spcPts val="0"/>
                        </a:spcAft>
                      </a:pPr>
                      <a:r>
                        <a:rPr lang="en-US" sz="1100" dirty="0">
                          <a:latin typeface="Calibri"/>
                          <a:ea typeface="Times New Roman"/>
                          <a:cs typeface="Times New Roman"/>
                        </a:rPr>
                        <a:t>Registry Version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Optional</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Registry version identifier.</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1191">
                <a:tc>
                  <a:txBody>
                    <a:bodyPr/>
                    <a:lstStyle/>
                    <a:p>
                      <a:pPr marL="0" marR="0" algn="just">
                        <a:lnSpc>
                          <a:spcPct val="115000"/>
                        </a:lnSpc>
                        <a:spcBef>
                          <a:spcPts val="0"/>
                        </a:spcBef>
                        <a:spcAft>
                          <a:spcPts val="0"/>
                        </a:spcAft>
                      </a:pPr>
                      <a:r>
                        <a:rPr lang="en-US" sz="1100" dirty="0">
                          <a:latin typeface="Calibri"/>
                          <a:ea typeface="Times New Roman"/>
                          <a:cs typeface="Times New Roman"/>
                        </a:rPr>
                        <a:t>Date of Entry</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DATE</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Required (auto-populated)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Original date of Registry data entry into the RoPR.</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just">
                        <a:lnSpc>
                          <a:spcPct val="115000"/>
                        </a:lnSpc>
                        <a:spcBef>
                          <a:spcPts val="0"/>
                        </a:spcBef>
                        <a:spcAft>
                          <a:spcPts val="0"/>
                        </a:spcAft>
                      </a:pPr>
                      <a:r>
                        <a:rPr lang="en-US" sz="1100" dirty="0">
                          <a:latin typeface="Calibri"/>
                          <a:ea typeface="Times New Roman"/>
                          <a:cs typeface="Times New Roman"/>
                        </a:rPr>
                        <a:t>Date of Update</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DATE</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Required (auto-populated)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Date of update of any Registry information.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426">
                <a:tc>
                  <a:txBody>
                    <a:bodyPr/>
                    <a:lstStyle/>
                    <a:p>
                      <a:pPr marL="0" marR="0" algn="just">
                        <a:lnSpc>
                          <a:spcPct val="115000"/>
                        </a:lnSpc>
                        <a:spcBef>
                          <a:spcPts val="0"/>
                        </a:spcBef>
                        <a:spcAft>
                          <a:spcPts val="0"/>
                        </a:spcAft>
                      </a:pPr>
                      <a:r>
                        <a:rPr lang="en-US" sz="1100" dirty="0">
                          <a:latin typeface="Calibri"/>
                          <a:ea typeface="Times New Roman"/>
                          <a:cs typeface="Times New Roman"/>
                        </a:rPr>
                        <a:t>Brief Description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Required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Short description of the Registry intended for the lay public.</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09513">
                <a:tc>
                  <a:txBody>
                    <a:bodyPr/>
                    <a:lstStyle/>
                    <a:p>
                      <a:pPr marL="0" marR="0" algn="just">
                        <a:lnSpc>
                          <a:spcPct val="115000"/>
                        </a:lnSpc>
                        <a:spcBef>
                          <a:spcPts val="0"/>
                        </a:spcBef>
                        <a:spcAft>
                          <a:spcPts val="0"/>
                        </a:spcAft>
                      </a:pPr>
                      <a:r>
                        <a:rPr lang="en-US" sz="1100" dirty="0">
                          <a:latin typeface="Calibri"/>
                          <a:ea typeface="Times New Roman"/>
                          <a:cs typeface="Times New Roman"/>
                        </a:rPr>
                        <a:t>Long Description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Optional</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Extended description of the Registry, including more technical information (as compared to the Brief Description).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19043">
                <a:tc>
                  <a:txBody>
                    <a:bodyPr/>
                    <a:lstStyle/>
                    <a:p>
                      <a:pPr marL="0" marR="0" algn="just">
                        <a:lnSpc>
                          <a:spcPct val="115000"/>
                        </a:lnSpc>
                        <a:spcBef>
                          <a:spcPts val="0"/>
                        </a:spcBef>
                        <a:spcAft>
                          <a:spcPts val="0"/>
                        </a:spcAft>
                      </a:pPr>
                      <a:r>
                        <a:rPr lang="en-US" sz="1100" dirty="0">
                          <a:latin typeface="Calibri" pitchFamily="34" charset="0"/>
                          <a:ea typeface="Times New Roman"/>
                          <a:cs typeface="Calibri" pitchFamily="34" charset="0"/>
                        </a:rPr>
                        <a:t>Registry Geography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pitchFamily="34" charset="0"/>
                          <a:ea typeface="Times New Roman"/>
                          <a:cs typeface="Calibri" pitchFamily="34" charset="0"/>
                        </a:rPr>
                        <a:t>SELECT</a:t>
                      </a:r>
                    </a:p>
                    <a:p>
                      <a:pPr marL="0" marR="0" algn="just">
                        <a:lnSpc>
                          <a:spcPct val="115000"/>
                        </a:lnSpc>
                        <a:spcBef>
                          <a:spcPts val="0"/>
                        </a:spcBef>
                        <a:spcAft>
                          <a:spcPts val="0"/>
                        </a:spcAft>
                      </a:pPr>
                      <a:r>
                        <a:rPr lang="en-US" sz="1100" dirty="0">
                          <a:latin typeface="Calibri" pitchFamily="34" charset="0"/>
                          <a:ea typeface="Times New Roman"/>
                          <a:cs typeface="Calibri" pitchFamily="34" charset="0"/>
                        </a:rPr>
                        <a:t>Single Institution/Practice,</a:t>
                      </a:r>
                    </a:p>
                    <a:p>
                      <a:pPr marL="0" marR="0" algn="just">
                        <a:lnSpc>
                          <a:spcPct val="115000"/>
                        </a:lnSpc>
                        <a:spcBef>
                          <a:spcPts val="0"/>
                        </a:spcBef>
                        <a:spcAft>
                          <a:spcPts val="0"/>
                        </a:spcAft>
                      </a:pPr>
                      <a:r>
                        <a:rPr lang="en-US" sz="1100" dirty="0">
                          <a:latin typeface="Calibri" pitchFamily="34" charset="0"/>
                          <a:ea typeface="Times New Roman"/>
                          <a:cs typeface="Calibri" pitchFamily="34" charset="0"/>
                        </a:rPr>
                        <a:t>State, Regional,</a:t>
                      </a:r>
                    </a:p>
                    <a:p>
                      <a:pPr marL="0" marR="0" algn="just">
                        <a:lnSpc>
                          <a:spcPct val="115000"/>
                        </a:lnSpc>
                        <a:spcBef>
                          <a:spcPts val="0"/>
                        </a:spcBef>
                        <a:spcAft>
                          <a:spcPts val="0"/>
                        </a:spcAft>
                      </a:pPr>
                      <a:r>
                        <a:rPr lang="en-US" sz="1100" dirty="0">
                          <a:latin typeface="Calibri" pitchFamily="34" charset="0"/>
                          <a:ea typeface="Times New Roman"/>
                          <a:cs typeface="Calibri" pitchFamily="34" charset="0"/>
                        </a:rPr>
                        <a:t>National, Global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pitchFamily="34" charset="0"/>
                          <a:ea typeface="Times New Roman"/>
                          <a:cs typeface="Calibri" pitchFamily="34" charset="0"/>
                        </a:rPr>
                        <a:t>Optional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pitchFamily="34" charset="0"/>
                          <a:ea typeface="Times New Roman"/>
                          <a:cs typeface="Calibri" pitchFamily="34" charset="0"/>
                        </a:rPr>
                        <a:t>Identify geographic area of Registry providers</a:t>
                      </a:r>
                      <a:r>
                        <a:rPr lang="en-US" sz="1100" dirty="0" smtClean="0">
                          <a:latin typeface="Calibri" pitchFamily="34" charset="0"/>
                          <a:ea typeface="Times New Roman"/>
                          <a:cs typeface="Calibri" pitchFamily="34" charset="0"/>
                        </a:rPr>
                        <a:t>. Select</a:t>
                      </a:r>
                      <a:r>
                        <a:rPr lang="en-US" sz="1100" baseline="0" dirty="0" smtClean="0">
                          <a:latin typeface="Calibri" pitchFamily="34" charset="0"/>
                          <a:ea typeface="Times New Roman"/>
                          <a:cs typeface="Calibri" pitchFamily="34" charset="0"/>
                        </a:rPr>
                        <a:t> one.</a:t>
                      </a:r>
                      <a:endParaRPr lang="en-US" sz="1100" dirty="0">
                        <a:latin typeface="Calibri" pitchFamily="34" charset="0"/>
                        <a:ea typeface="Times New Roman"/>
                        <a:cs typeface="Calibri"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1426">
                <a:tc>
                  <a:txBody>
                    <a:bodyPr/>
                    <a:lstStyle/>
                    <a:p>
                      <a:pPr marL="0" marR="0" algn="just">
                        <a:lnSpc>
                          <a:spcPct val="115000"/>
                        </a:lnSpc>
                        <a:spcBef>
                          <a:spcPts val="0"/>
                        </a:spcBef>
                        <a:spcAft>
                          <a:spcPts val="0"/>
                        </a:spcAft>
                      </a:pPr>
                      <a:r>
                        <a:rPr lang="en-US" sz="1100" dirty="0">
                          <a:latin typeface="Calibri"/>
                          <a:ea typeface="Times New Roman"/>
                          <a:cs typeface="Times New Roman"/>
                        </a:rPr>
                        <a:t>Registry ID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Required</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Unique identification assigned to the Registry by the sponsoring organization.</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617">
                <a:tc>
                  <a:txBody>
                    <a:bodyPr/>
                    <a:lstStyle/>
                    <a:p>
                      <a:pPr marL="0" marR="0" algn="just">
                        <a:lnSpc>
                          <a:spcPct val="115000"/>
                        </a:lnSpc>
                        <a:spcBef>
                          <a:spcPts val="0"/>
                        </a:spcBef>
                        <a:spcAft>
                          <a:spcPts val="0"/>
                        </a:spcAft>
                      </a:pPr>
                      <a:r>
                        <a:rPr lang="en-US" sz="1100" dirty="0">
                          <a:latin typeface="Calibri"/>
                          <a:ea typeface="Times New Roman"/>
                          <a:cs typeface="Times New Roman"/>
                        </a:rPr>
                        <a:t>Secondary ID(s)</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100" dirty="0">
                          <a:latin typeface="Calibri"/>
                          <a:ea typeface="Times New Roman"/>
                          <a:cs typeface="Times New Roman"/>
                        </a:rPr>
                        <a:t>TEXT</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Optional</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100" dirty="0">
                          <a:latin typeface="Calibri"/>
                          <a:ea typeface="Times New Roman"/>
                          <a:cs typeface="Times New Roman"/>
                        </a:rPr>
                        <a:t>Other identification numbers assigned to the Registry.</a:t>
                      </a:r>
                    </a:p>
                  </a:txBody>
                  <a:tcPr marL="45249" marR="452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617">
                <a:tc>
                  <a:txBody>
                    <a:bodyPr/>
                    <a:lstStyle/>
                    <a:p>
                      <a:pPr marL="0" marR="0" algn="l">
                        <a:lnSpc>
                          <a:spcPct val="115000"/>
                        </a:lnSpc>
                        <a:spcBef>
                          <a:spcPts val="0"/>
                        </a:spcBef>
                        <a:spcAft>
                          <a:spcPts val="0"/>
                        </a:spcAft>
                      </a:pPr>
                      <a:r>
                        <a:rPr lang="en-US" sz="1200" dirty="0">
                          <a:latin typeface="Calibri"/>
                          <a:ea typeface="Times New Roman"/>
                          <a:cs typeface="Times New Roman"/>
                        </a:rPr>
                        <a:t>Derivative Study ID(s)</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TEXT</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Study or studies derived from the Registry.</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2. Registry Classification and Purpose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25</a:t>
            </a:fld>
            <a:endParaRPr lang="en-US" dirty="0"/>
          </a:p>
        </p:txBody>
      </p:sp>
      <p:graphicFrame>
        <p:nvGraphicFramePr>
          <p:cNvPr id="6" name="Table 5" title="Registry Classification and Purpose"/>
          <p:cNvGraphicFramePr>
            <a:graphicFrameLocks noGrp="1"/>
          </p:cNvGraphicFramePr>
          <p:nvPr>
            <p:extLst>
              <p:ext uri="{D42A27DB-BD31-4B8C-83A1-F6EECF244321}">
                <p14:modId xmlns:p14="http://schemas.microsoft.com/office/powerpoint/2010/main" val="3972331130"/>
              </p:ext>
            </p:extLst>
          </p:nvPr>
        </p:nvGraphicFramePr>
        <p:xfrm>
          <a:off x="685800" y="1137138"/>
          <a:ext cx="7391400" cy="5733181"/>
        </p:xfrm>
        <a:graphic>
          <a:graphicData uri="http://schemas.openxmlformats.org/drawingml/2006/table">
            <a:tbl>
              <a:tblPr/>
              <a:tblGrid>
                <a:gridCol w="1580280"/>
                <a:gridCol w="2393336"/>
                <a:gridCol w="1436584"/>
                <a:gridCol w="1981200"/>
              </a:tblGrid>
              <a:tr h="388818">
                <a:tc gridSpan="4">
                  <a:txBody>
                    <a:bodyPr/>
                    <a:lstStyle/>
                    <a:p>
                      <a:pPr marL="0" marR="0" algn="just">
                        <a:lnSpc>
                          <a:spcPct val="115000"/>
                        </a:lnSpc>
                        <a:spcBef>
                          <a:spcPts val="1500"/>
                        </a:spcBef>
                        <a:spcAft>
                          <a:spcPts val="200"/>
                        </a:spcAft>
                      </a:pPr>
                      <a:r>
                        <a:rPr lang="en-US" sz="1200" b="1" kern="0" cap="small" spc="25" dirty="0">
                          <a:latin typeface="Calibri"/>
                          <a:cs typeface="Times New Roman"/>
                        </a:rPr>
                        <a:t>2. Registry Classification and Purpose</a:t>
                      </a:r>
                    </a:p>
                    <a:p>
                      <a:pPr marL="0" marR="0" algn="just">
                        <a:lnSpc>
                          <a:spcPct val="115000"/>
                        </a:lnSpc>
                        <a:spcBef>
                          <a:spcPts val="0"/>
                        </a:spcBef>
                        <a:spcAft>
                          <a:spcPts val="0"/>
                        </a:spcAft>
                      </a:pPr>
                      <a:r>
                        <a:rPr lang="en-US" sz="1200" b="1" i="1" dirty="0">
                          <a:solidFill>
                            <a:srgbClr val="FFFFFF"/>
                          </a:solidFill>
                          <a:latin typeface="Calibri"/>
                          <a:ea typeface="Times New Roman"/>
                          <a:cs typeface="Times New Roman"/>
                        </a:rPr>
                        <a:t>This section contains information about the type of Registry and intended purpose.</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39669">
                <a:tc>
                  <a:txBody>
                    <a:bodyPr/>
                    <a:lstStyle/>
                    <a:p>
                      <a:pPr marL="0" marR="0" algn="l">
                        <a:lnSpc>
                          <a:spcPct val="115000"/>
                        </a:lnSpc>
                        <a:spcBef>
                          <a:spcPts val="0"/>
                        </a:spcBef>
                        <a:spcAft>
                          <a:spcPts val="0"/>
                        </a:spcAft>
                      </a:pPr>
                      <a:r>
                        <a:rPr lang="en-US" sz="1200" b="1" dirty="0">
                          <a:latin typeface="Calibri"/>
                          <a:ea typeface="Times New Roman"/>
                          <a:cs typeface="Times New Roman"/>
                        </a:rPr>
                        <a:t>Data Element Name</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just">
                        <a:lnSpc>
                          <a:spcPct val="115000"/>
                        </a:lnSpc>
                        <a:spcBef>
                          <a:spcPts val="0"/>
                        </a:spcBef>
                        <a:spcAft>
                          <a:spcPts val="0"/>
                        </a:spcAft>
                      </a:pPr>
                      <a:r>
                        <a:rPr lang="en-US" sz="1200" b="1" dirty="0">
                          <a:latin typeface="Calibri"/>
                          <a:ea typeface="Times New Roman"/>
                          <a:cs typeface="Times New Roman"/>
                        </a:rPr>
                        <a:t>Format</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l">
                        <a:lnSpc>
                          <a:spcPct val="115000"/>
                        </a:lnSpc>
                        <a:spcBef>
                          <a:spcPts val="0"/>
                        </a:spcBef>
                        <a:spcAft>
                          <a:spcPts val="0"/>
                        </a:spcAft>
                      </a:pPr>
                      <a:r>
                        <a:rPr lang="en-US" sz="1200" b="1" dirty="0">
                          <a:latin typeface="Calibri"/>
                          <a:ea typeface="Times New Roman"/>
                          <a:cs typeface="Times New Roman"/>
                        </a:rPr>
                        <a:t>Required / Optional</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just">
                        <a:lnSpc>
                          <a:spcPct val="115000"/>
                        </a:lnSpc>
                        <a:spcBef>
                          <a:spcPts val="0"/>
                        </a:spcBef>
                        <a:spcAft>
                          <a:spcPts val="0"/>
                        </a:spcAft>
                      </a:pPr>
                      <a:r>
                        <a:rPr lang="en-US" sz="1200" b="1" dirty="0">
                          <a:latin typeface="Calibri"/>
                          <a:ea typeface="Times New Roman"/>
                          <a:cs typeface="Times New Roman"/>
                        </a:rPr>
                        <a:t>Description</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1825325">
                <a:tc>
                  <a:txBody>
                    <a:bodyPr/>
                    <a:lstStyle/>
                    <a:p>
                      <a:pPr marL="0" marR="0" algn="just">
                        <a:lnSpc>
                          <a:spcPct val="115000"/>
                        </a:lnSpc>
                        <a:spcBef>
                          <a:spcPts val="0"/>
                        </a:spcBef>
                        <a:spcAft>
                          <a:spcPts val="0"/>
                        </a:spcAft>
                      </a:pPr>
                      <a:r>
                        <a:rPr lang="en-US" sz="1200" dirty="0">
                          <a:latin typeface="Calibri"/>
                          <a:ea typeface="Times New Roman"/>
                          <a:cs typeface="Times New Roman"/>
                        </a:rPr>
                        <a:t>Registry Classification</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MULTI-SELECT</a:t>
                      </a:r>
                    </a:p>
                    <a:p>
                      <a:pPr marL="0" marR="0" algn="just">
                        <a:lnSpc>
                          <a:spcPct val="115000"/>
                        </a:lnSpc>
                        <a:spcBef>
                          <a:spcPts val="0"/>
                        </a:spcBef>
                        <a:spcAft>
                          <a:spcPts val="0"/>
                        </a:spcAft>
                      </a:pPr>
                      <a:r>
                        <a:rPr lang="en-US" sz="1200" dirty="0">
                          <a:latin typeface="Calibri"/>
                          <a:ea typeface="Times New Roman"/>
                          <a:cs typeface="Times New Roman"/>
                        </a:rPr>
                        <a:t>Disease/Disorder/Condition</a:t>
                      </a:r>
                    </a:p>
                    <a:p>
                      <a:pPr marL="0" marR="0" algn="just">
                        <a:lnSpc>
                          <a:spcPct val="115000"/>
                        </a:lnSpc>
                        <a:spcBef>
                          <a:spcPts val="0"/>
                        </a:spcBef>
                        <a:spcAft>
                          <a:spcPts val="0"/>
                        </a:spcAft>
                      </a:pPr>
                      <a:r>
                        <a:rPr lang="en-US" sz="1200" dirty="0">
                          <a:latin typeface="Calibri"/>
                          <a:ea typeface="Times New Roman"/>
                          <a:cs typeface="Times New Roman"/>
                        </a:rPr>
                        <a:t>Service, Procedure</a:t>
                      </a:r>
                    </a:p>
                    <a:p>
                      <a:pPr marL="0" marR="0" algn="just">
                        <a:lnSpc>
                          <a:spcPct val="115000"/>
                        </a:lnSpc>
                        <a:spcBef>
                          <a:spcPts val="0"/>
                        </a:spcBef>
                        <a:spcAft>
                          <a:spcPts val="0"/>
                        </a:spcAft>
                      </a:pPr>
                      <a:r>
                        <a:rPr lang="en-US" sz="1200" dirty="0">
                          <a:latin typeface="Calibri"/>
                          <a:ea typeface="Times New Roman"/>
                          <a:cs typeface="Times New Roman"/>
                        </a:rPr>
                        <a:t>Service, Encounter (office)</a:t>
                      </a:r>
                    </a:p>
                    <a:p>
                      <a:pPr marL="0" marR="0" algn="just">
                        <a:lnSpc>
                          <a:spcPct val="115000"/>
                        </a:lnSpc>
                        <a:spcBef>
                          <a:spcPts val="0"/>
                        </a:spcBef>
                        <a:spcAft>
                          <a:spcPts val="0"/>
                        </a:spcAft>
                      </a:pPr>
                      <a:r>
                        <a:rPr lang="en-US" sz="1200" dirty="0">
                          <a:latin typeface="Calibri"/>
                          <a:ea typeface="Times New Roman"/>
                          <a:cs typeface="Times New Roman"/>
                        </a:rPr>
                        <a:t>Service, Hospitalization</a:t>
                      </a:r>
                    </a:p>
                    <a:p>
                      <a:pPr marL="0" marR="0" algn="just">
                        <a:lnSpc>
                          <a:spcPct val="115000"/>
                        </a:lnSpc>
                        <a:spcBef>
                          <a:spcPts val="0"/>
                        </a:spcBef>
                        <a:spcAft>
                          <a:spcPts val="0"/>
                        </a:spcAft>
                      </a:pPr>
                      <a:r>
                        <a:rPr lang="en-US" sz="1200" dirty="0">
                          <a:latin typeface="Calibri"/>
                          <a:ea typeface="Times New Roman"/>
                          <a:cs typeface="Times New Roman"/>
                        </a:rPr>
                        <a:t>Product, Drug</a:t>
                      </a:r>
                    </a:p>
                    <a:p>
                      <a:pPr marL="0" marR="0" algn="just">
                        <a:lnSpc>
                          <a:spcPct val="115000"/>
                        </a:lnSpc>
                        <a:spcBef>
                          <a:spcPts val="0"/>
                        </a:spcBef>
                        <a:spcAft>
                          <a:spcPts val="0"/>
                        </a:spcAft>
                      </a:pPr>
                      <a:r>
                        <a:rPr lang="en-US" sz="1200" dirty="0">
                          <a:latin typeface="Calibri"/>
                          <a:ea typeface="Times New Roman"/>
                          <a:cs typeface="Times New Roman"/>
                        </a:rPr>
                        <a:t>Product, Device</a:t>
                      </a:r>
                    </a:p>
                    <a:p>
                      <a:pPr marL="0" marR="0" algn="just">
                        <a:lnSpc>
                          <a:spcPct val="115000"/>
                        </a:lnSpc>
                        <a:spcBef>
                          <a:spcPts val="0"/>
                        </a:spcBef>
                        <a:spcAft>
                          <a:spcPts val="0"/>
                        </a:spcAft>
                      </a:pPr>
                      <a:r>
                        <a:rPr lang="en-US" sz="1200" dirty="0">
                          <a:latin typeface="Calibri"/>
                          <a:ea typeface="Times New Roman"/>
                          <a:cs typeface="Times New Roman"/>
                        </a:rPr>
                        <a:t>Product, Biologic</a:t>
                      </a:r>
                    </a:p>
                    <a:p>
                      <a:pPr marL="0" marR="0" algn="just">
                        <a:lnSpc>
                          <a:spcPct val="115000"/>
                        </a:lnSpc>
                        <a:spcBef>
                          <a:spcPts val="0"/>
                        </a:spcBef>
                        <a:spcAft>
                          <a:spcPts val="0"/>
                        </a:spcAft>
                      </a:pPr>
                      <a:r>
                        <a:rPr lang="en-US" sz="1200" dirty="0">
                          <a:latin typeface="Calibri"/>
                          <a:ea typeface="Times New Roman"/>
                          <a:cs typeface="Times New Roman"/>
                        </a:rPr>
                        <a:t>Pregnancy</a:t>
                      </a:r>
                    </a:p>
                    <a:p>
                      <a:pPr marL="0" marR="0" algn="just">
                        <a:lnSpc>
                          <a:spcPct val="115000"/>
                        </a:lnSpc>
                        <a:spcBef>
                          <a:spcPts val="0"/>
                        </a:spcBef>
                        <a:spcAft>
                          <a:spcPts val="0"/>
                        </a:spcAft>
                      </a:pPr>
                      <a:r>
                        <a:rPr lang="en-US" sz="1200" dirty="0">
                          <a:latin typeface="Calibri"/>
                          <a:ea typeface="Times New Roman"/>
                          <a:cs typeface="Times New Roman"/>
                        </a:rPr>
                        <a:t>Vaccine</a:t>
                      </a:r>
                    </a:p>
                    <a:p>
                      <a:pPr marL="0" marR="0" algn="just">
                        <a:lnSpc>
                          <a:spcPct val="115000"/>
                        </a:lnSpc>
                        <a:spcBef>
                          <a:spcPts val="0"/>
                        </a:spcBef>
                        <a:spcAft>
                          <a:spcPts val="0"/>
                        </a:spcAft>
                      </a:pPr>
                      <a:r>
                        <a:rPr lang="en-US" sz="1200" dirty="0">
                          <a:latin typeface="Calibri"/>
                          <a:ea typeface="Times New Roman"/>
                          <a:cs typeface="Times New Roman"/>
                        </a:rPr>
                        <a:t>Transplant</a:t>
                      </a:r>
                    </a:p>
                    <a:p>
                      <a:pPr marL="0" marR="0" algn="just">
                        <a:lnSpc>
                          <a:spcPct val="115000"/>
                        </a:lnSpc>
                        <a:spcBef>
                          <a:spcPts val="0"/>
                        </a:spcBef>
                        <a:spcAft>
                          <a:spcPts val="0"/>
                        </a:spcAft>
                      </a:pPr>
                      <a:r>
                        <a:rPr lang="en-US" sz="1200" dirty="0">
                          <a:latin typeface="Calibri"/>
                          <a:ea typeface="Times New Roman"/>
                          <a:cs typeface="Times New Roman"/>
                        </a:rPr>
                        <a:t>Tumor</a:t>
                      </a:r>
                    </a:p>
                    <a:p>
                      <a:pPr marL="0" marR="0" algn="just">
                        <a:lnSpc>
                          <a:spcPct val="115000"/>
                        </a:lnSpc>
                        <a:spcBef>
                          <a:spcPts val="0"/>
                        </a:spcBef>
                        <a:spcAft>
                          <a:spcPts val="0"/>
                        </a:spcAft>
                      </a:pPr>
                      <a:r>
                        <a:rPr lang="en-US" sz="1200" dirty="0">
                          <a:latin typeface="Calibri"/>
                          <a:ea typeface="Times New Roman"/>
                          <a:cs typeface="Times New Roman"/>
                        </a:rPr>
                        <a:t>Other (TEXT)</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Required</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Type of Registry</a:t>
                      </a:r>
                      <a:r>
                        <a:rPr lang="en-US" sz="1200" dirty="0" smtClean="0">
                          <a:latin typeface="Calibri"/>
                          <a:ea typeface="Times New Roman"/>
                          <a:cs typeface="Times New Roman"/>
                        </a:rPr>
                        <a:t>.</a:t>
                      </a:r>
                    </a:p>
                    <a:p>
                      <a:pPr marL="0" marR="0" algn="l">
                        <a:lnSpc>
                          <a:spcPct val="115000"/>
                        </a:lnSpc>
                        <a:spcBef>
                          <a:spcPts val="0"/>
                        </a:spcBef>
                        <a:spcAft>
                          <a:spcPts val="0"/>
                        </a:spcAft>
                      </a:pPr>
                      <a:r>
                        <a:rPr lang="en-US" sz="1200" dirty="0" smtClean="0">
                          <a:latin typeface="Calibri"/>
                          <a:ea typeface="Times New Roman"/>
                          <a:cs typeface="Times New Roman"/>
                        </a:rPr>
                        <a:t>Select all that apply.</a:t>
                      </a:r>
                    </a:p>
                    <a:p>
                      <a:pPr marL="0" marR="0" algn="l">
                        <a:lnSpc>
                          <a:spcPct val="115000"/>
                        </a:lnSpc>
                        <a:spcBef>
                          <a:spcPts val="0"/>
                        </a:spcBef>
                        <a:spcAft>
                          <a:spcPts val="0"/>
                        </a:spcAft>
                      </a:pPr>
                      <a:r>
                        <a:rPr lang="en-US" sz="1200" dirty="0" smtClean="0">
                          <a:latin typeface="Calibri"/>
                          <a:ea typeface="Times New Roman"/>
                          <a:cs typeface="Times New Roman"/>
                        </a:rPr>
                        <a:t>Enter</a:t>
                      </a:r>
                      <a:r>
                        <a:rPr lang="en-US" sz="1200" baseline="0" dirty="0" smtClean="0">
                          <a:latin typeface="Calibri"/>
                          <a:ea typeface="Times New Roman"/>
                          <a:cs typeface="Times New Roman"/>
                        </a:rPr>
                        <a:t> Other if none or additional Classifications apply.</a:t>
                      </a:r>
                      <a:endParaRPr lang="en-US" sz="1200" dirty="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5325">
                <a:tc>
                  <a:txBody>
                    <a:bodyPr/>
                    <a:lstStyle/>
                    <a:p>
                      <a:pPr marL="0" marR="0" algn="just">
                        <a:lnSpc>
                          <a:spcPct val="115000"/>
                        </a:lnSpc>
                        <a:spcBef>
                          <a:spcPts val="0"/>
                        </a:spcBef>
                        <a:spcAft>
                          <a:spcPts val="0"/>
                        </a:spcAft>
                      </a:pPr>
                      <a:r>
                        <a:rPr lang="en-US" sz="1200" dirty="0">
                          <a:latin typeface="Calibri"/>
                          <a:ea typeface="Times New Roman"/>
                          <a:cs typeface="Times New Roman"/>
                        </a:rPr>
                        <a:t>Registry Purpose</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MULTI-SELECT</a:t>
                      </a:r>
                    </a:p>
                    <a:p>
                      <a:pPr marL="0" marR="0" algn="just">
                        <a:lnSpc>
                          <a:spcPct val="115000"/>
                        </a:lnSpc>
                        <a:spcBef>
                          <a:spcPts val="0"/>
                        </a:spcBef>
                        <a:spcAft>
                          <a:spcPts val="0"/>
                        </a:spcAft>
                      </a:pPr>
                      <a:r>
                        <a:rPr lang="en-US" sz="1200" dirty="0">
                          <a:latin typeface="Calibri"/>
                          <a:ea typeface="Times New Roman"/>
                          <a:cs typeface="Times New Roman"/>
                        </a:rPr>
                        <a:t>Natural History of Disease</a:t>
                      </a:r>
                    </a:p>
                    <a:p>
                      <a:pPr marL="0" marR="0" algn="just">
                        <a:lnSpc>
                          <a:spcPct val="115000"/>
                        </a:lnSpc>
                        <a:spcBef>
                          <a:spcPts val="0"/>
                        </a:spcBef>
                        <a:spcAft>
                          <a:spcPts val="0"/>
                        </a:spcAft>
                      </a:pPr>
                      <a:r>
                        <a:rPr lang="en-US" sz="1200" dirty="0">
                          <a:latin typeface="Calibri"/>
                          <a:ea typeface="Times New Roman"/>
                          <a:cs typeface="Times New Roman"/>
                        </a:rPr>
                        <a:t>Clinical Effectiveness</a:t>
                      </a:r>
                    </a:p>
                    <a:p>
                      <a:pPr marL="0" marR="0" algn="just">
                        <a:lnSpc>
                          <a:spcPct val="115000"/>
                        </a:lnSpc>
                        <a:spcBef>
                          <a:spcPts val="0"/>
                        </a:spcBef>
                        <a:spcAft>
                          <a:spcPts val="0"/>
                        </a:spcAft>
                      </a:pPr>
                      <a:r>
                        <a:rPr lang="en-US" sz="1200" dirty="0">
                          <a:latin typeface="Calibri"/>
                          <a:ea typeface="Times New Roman"/>
                          <a:cs typeface="Times New Roman"/>
                        </a:rPr>
                        <a:t>Cost Effectiveness</a:t>
                      </a:r>
                    </a:p>
                    <a:p>
                      <a:pPr marL="0" marR="0" algn="just">
                        <a:lnSpc>
                          <a:spcPct val="115000"/>
                        </a:lnSpc>
                        <a:spcBef>
                          <a:spcPts val="0"/>
                        </a:spcBef>
                        <a:spcAft>
                          <a:spcPts val="0"/>
                        </a:spcAft>
                      </a:pPr>
                      <a:r>
                        <a:rPr lang="en-US" sz="1200" dirty="0">
                          <a:latin typeface="Calibri"/>
                          <a:ea typeface="Times New Roman"/>
                          <a:cs typeface="Times New Roman"/>
                        </a:rPr>
                        <a:t>Comparative Effectiveness</a:t>
                      </a:r>
                    </a:p>
                    <a:p>
                      <a:pPr marL="0" marR="0" algn="just">
                        <a:lnSpc>
                          <a:spcPct val="115000"/>
                        </a:lnSpc>
                        <a:spcBef>
                          <a:spcPts val="0"/>
                        </a:spcBef>
                        <a:spcAft>
                          <a:spcPts val="0"/>
                        </a:spcAft>
                      </a:pPr>
                      <a:r>
                        <a:rPr lang="en-US" sz="1200" dirty="0">
                          <a:latin typeface="Calibri"/>
                          <a:ea typeface="Times New Roman"/>
                          <a:cs typeface="Times New Roman"/>
                        </a:rPr>
                        <a:t>Safety or Harm</a:t>
                      </a:r>
                    </a:p>
                    <a:p>
                      <a:pPr marL="0" marR="0" algn="just">
                        <a:lnSpc>
                          <a:spcPct val="115000"/>
                        </a:lnSpc>
                        <a:spcBef>
                          <a:spcPts val="0"/>
                        </a:spcBef>
                        <a:spcAft>
                          <a:spcPts val="0"/>
                        </a:spcAft>
                      </a:pPr>
                      <a:r>
                        <a:rPr lang="en-US" sz="1200" dirty="0">
                          <a:latin typeface="Calibri"/>
                          <a:ea typeface="Times New Roman"/>
                          <a:cs typeface="Times New Roman"/>
                        </a:rPr>
                        <a:t>Quality </a:t>
                      </a:r>
                      <a:r>
                        <a:rPr lang="en-US" sz="1200" dirty="0" smtClean="0">
                          <a:latin typeface="Calibri"/>
                          <a:ea typeface="Times New Roman"/>
                          <a:cs typeface="Times New Roman"/>
                        </a:rPr>
                        <a:t>Improvement</a:t>
                      </a:r>
                    </a:p>
                    <a:p>
                      <a:pPr marL="0" marR="0" algn="just">
                        <a:lnSpc>
                          <a:spcPct val="115000"/>
                        </a:lnSpc>
                        <a:spcBef>
                          <a:spcPts val="0"/>
                        </a:spcBef>
                        <a:spcAft>
                          <a:spcPts val="0"/>
                        </a:spcAft>
                      </a:pPr>
                      <a:r>
                        <a:rPr lang="en-US" sz="1200" dirty="0" smtClean="0">
                          <a:latin typeface="Calibri"/>
                          <a:ea typeface="Times New Roman"/>
                          <a:cs typeface="Times New Roman"/>
                        </a:rPr>
                        <a:t>Clinical Practice</a:t>
                      </a:r>
                      <a:r>
                        <a:rPr lang="en-US" sz="1200" baseline="0" dirty="0" smtClean="0">
                          <a:latin typeface="Calibri"/>
                          <a:ea typeface="Times New Roman"/>
                          <a:cs typeface="Times New Roman"/>
                        </a:rPr>
                        <a:t> Assessment</a:t>
                      </a:r>
                      <a:endParaRPr lang="en-US" sz="1200" dirty="0">
                        <a:latin typeface="Calibri"/>
                        <a:ea typeface="Times New Roman"/>
                        <a:cs typeface="Times New Roman"/>
                      </a:endParaRPr>
                    </a:p>
                    <a:p>
                      <a:pPr marL="0" marR="0" algn="just">
                        <a:lnSpc>
                          <a:spcPct val="115000"/>
                        </a:lnSpc>
                        <a:spcBef>
                          <a:spcPts val="0"/>
                        </a:spcBef>
                        <a:spcAft>
                          <a:spcPts val="0"/>
                        </a:spcAft>
                      </a:pPr>
                      <a:r>
                        <a:rPr lang="en-US" sz="1200" dirty="0">
                          <a:latin typeface="Calibri"/>
                          <a:ea typeface="Times New Roman"/>
                          <a:cs typeface="Times New Roman"/>
                        </a:rPr>
                        <a:t>Public Health Surveillance</a:t>
                      </a:r>
                    </a:p>
                    <a:p>
                      <a:pPr marL="0" marR="0" algn="just">
                        <a:lnSpc>
                          <a:spcPct val="115000"/>
                        </a:lnSpc>
                        <a:spcBef>
                          <a:spcPts val="0"/>
                        </a:spcBef>
                        <a:spcAft>
                          <a:spcPts val="0"/>
                        </a:spcAft>
                      </a:pPr>
                      <a:r>
                        <a:rPr lang="en-US" sz="1200" dirty="0">
                          <a:latin typeface="Calibri"/>
                          <a:ea typeface="Times New Roman"/>
                          <a:cs typeface="Times New Roman"/>
                        </a:rPr>
                        <a:t>Payment/Certification</a:t>
                      </a:r>
                    </a:p>
                    <a:p>
                      <a:pPr marL="0" marR="0" algn="just">
                        <a:lnSpc>
                          <a:spcPct val="115000"/>
                        </a:lnSpc>
                        <a:spcBef>
                          <a:spcPts val="0"/>
                        </a:spcBef>
                        <a:spcAft>
                          <a:spcPts val="0"/>
                        </a:spcAft>
                      </a:pPr>
                      <a:r>
                        <a:rPr lang="en-US" sz="1200" dirty="0">
                          <a:latin typeface="Calibri"/>
                          <a:ea typeface="Times New Roman"/>
                          <a:cs typeface="Times New Roman"/>
                        </a:rPr>
                        <a:t>Other (TEXT)</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Required</a:t>
                      </a: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smtClean="0">
                          <a:latin typeface="Calibri"/>
                          <a:ea typeface="Times New Roman"/>
                          <a:cs typeface="Times New Roman"/>
                        </a:rPr>
                        <a:t>Purpose </a:t>
                      </a:r>
                      <a:r>
                        <a:rPr lang="en-US" sz="1200" dirty="0">
                          <a:latin typeface="Calibri"/>
                          <a:ea typeface="Times New Roman"/>
                          <a:cs typeface="Times New Roman"/>
                        </a:rPr>
                        <a:t>of Registry</a:t>
                      </a:r>
                      <a:r>
                        <a:rPr lang="en-US" sz="1200" dirty="0" smtClean="0">
                          <a:latin typeface="Calibri"/>
                          <a:ea typeface="Times New Roman"/>
                          <a:cs typeface="Times New Roman"/>
                        </a:rPr>
                        <a:t>.</a:t>
                      </a:r>
                    </a:p>
                    <a:p>
                      <a:pPr marL="0" marR="0" algn="l">
                        <a:lnSpc>
                          <a:spcPct val="115000"/>
                        </a:lnSpc>
                        <a:spcBef>
                          <a:spcPts val="0"/>
                        </a:spcBef>
                        <a:spcAft>
                          <a:spcPts val="0"/>
                        </a:spcAft>
                      </a:pPr>
                      <a:r>
                        <a:rPr lang="en-US" sz="1200" dirty="0" smtClean="0">
                          <a:latin typeface="+mn-lt"/>
                          <a:ea typeface="Times New Roman"/>
                          <a:cs typeface="Times New Roman"/>
                        </a:rPr>
                        <a:t>Select all that apply.</a:t>
                      </a:r>
                    </a:p>
                    <a:p>
                      <a:pPr marL="0" marR="0" algn="l">
                        <a:lnSpc>
                          <a:spcPct val="115000"/>
                        </a:lnSpc>
                        <a:spcBef>
                          <a:spcPts val="0"/>
                        </a:spcBef>
                        <a:spcAft>
                          <a:spcPts val="0"/>
                        </a:spcAft>
                      </a:pPr>
                      <a:r>
                        <a:rPr lang="en-US" sz="1200" dirty="0" smtClean="0">
                          <a:latin typeface="+mn-lt"/>
                          <a:ea typeface="Times New Roman"/>
                          <a:cs typeface="Times New Roman"/>
                        </a:rPr>
                        <a:t>Enter</a:t>
                      </a:r>
                      <a:r>
                        <a:rPr lang="en-US" sz="1200" baseline="0" dirty="0" smtClean="0">
                          <a:latin typeface="+mn-lt"/>
                          <a:ea typeface="Times New Roman"/>
                          <a:cs typeface="Times New Roman"/>
                        </a:rPr>
                        <a:t> Other if none or additional Purposes apply.</a:t>
                      </a:r>
                      <a:endParaRPr lang="en-US" sz="1200" dirty="0" smtClean="0">
                        <a:latin typeface="+mn-lt"/>
                        <a:ea typeface="Times New Roman"/>
                        <a:cs typeface="Times New Roman"/>
                      </a:endParaRPr>
                    </a:p>
                    <a:p>
                      <a:pPr marL="0" marR="0" algn="l">
                        <a:lnSpc>
                          <a:spcPct val="115000"/>
                        </a:lnSpc>
                        <a:spcBef>
                          <a:spcPts val="0"/>
                        </a:spcBef>
                        <a:spcAft>
                          <a:spcPts val="0"/>
                        </a:spcAft>
                      </a:pPr>
                      <a:endParaRPr lang="en-US" sz="1200" dirty="0" smtClean="0">
                        <a:latin typeface="Calibri"/>
                        <a:ea typeface="Times New Roman"/>
                        <a:cs typeface="Times New Roman"/>
                      </a:endParaRPr>
                    </a:p>
                  </a:txBody>
                  <a:tcPr marL="33731" marR="3373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584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3. Sponsor and Conditions of Access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26</a:t>
            </a:fld>
            <a:endParaRPr lang="en-US" dirty="0"/>
          </a:p>
        </p:txBody>
      </p:sp>
      <p:graphicFrame>
        <p:nvGraphicFramePr>
          <p:cNvPr id="5" name="Table 4" title="Sponsor and Conditions of Access"/>
          <p:cNvGraphicFramePr>
            <a:graphicFrameLocks noGrp="1"/>
          </p:cNvGraphicFramePr>
          <p:nvPr>
            <p:extLst>
              <p:ext uri="{D42A27DB-BD31-4B8C-83A1-F6EECF244321}">
                <p14:modId xmlns:p14="http://schemas.microsoft.com/office/powerpoint/2010/main" val="2160969328"/>
              </p:ext>
            </p:extLst>
          </p:nvPr>
        </p:nvGraphicFramePr>
        <p:xfrm>
          <a:off x="533400" y="1143000"/>
          <a:ext cx="8001000" cy="5225534"/>
        </p:xfrm>
        <a:graphic>
          <a:graphicData uri="http://schemas.openxmlformats.org/drawingml/2006/table">
            <a:tbl>
              <a:tblPr/>
              <a:tblGrid>
                <a:gridCol w="1763420"/>
                <a:gridCol w="1763420"/>
                <a:gridCol w="881711"/>
                <a:gridCol w="3592449"/>
              </a:tblGrid>
              <a:tr h="359375">
                <a:tc gridSpan="4">
                  <a:txBody>
                    <a:bodyPr/>
                    <a:lstStyle/>
                    <a:p>
                      <a:pPr marL="0" marR="0" algn="just">
                        <a:lnSpc>
                          <a:spcPct val="115000"/>
                        </a:lnSpc>
                        <a:spcBef>
                          <a:spcPts val="1500"/>
                        </a:spcBef>
                        <a:spcAft>
                          <a:spcPts val="200"/>
                        </a:spcAft>
                      </a:pPr>
                      <a:r>
                        <a:rPr lang="en-US" sz="1000" b="1" kern="0" cap="small" spc="25" dirty="0">
                          <a:latin typeface="Calibri"/>
                          <a:cs typeface="Times New Roman"/>
                        </a:rPr>
                        <a:t>3. Sponsor and Conditions of Access</a:t>
                      </a:r>
                    </a:p>
                    <a:p>
                      <a:pPr marL="0" marR="0" algn="just">
                        <a:lnSpc>
                          <a:spcPct val="115000"/>
                        </a:lnSpc>
                        <a:spcBef>
                          <a:spcPts val="0"/>
                        </a:spcBef>
                        <a:spcAft>
                          <a:spcPts val="0"/>
                        </a:spcAft>
                      </a:pPr>
                      <a:r>
                        <a:rPr lang="en-US" sz="1000" b="1" i="1" dirty="0">
                          <a:solidFill>
                            <a:srgbClr val="FFFFFF"/>
                          </a:solidFill>
                          <a:latin typeface="Calibri"/>
                          <a:ea typeface="Times New Roman"/>
                          <a:cs typeface="Times New Roman"/>
                        </a:rPr>
                        <a:t>This section contains information about the sponsor, collaborators, conditions of access, and related contact information.</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67497">
                <a:tc>
                  <a:txBody>
                    <a:bodyPr/>
                    <a:lstStyle/>
                    <a:p>
                      <a:pPr marL="0" marR="0" algn="l">
                        <a:lnSpc>
                          <a:spcPct val="115000"/>
                        </a:lnSpc>
                        <a:spcBef>
                          <a:spcPts val="0"/>
                        </a:spcBef>
                        <a:spcAft>
                          <a:spcPts val="0"/>
                        </a:spcAft>
                      </a:pPr>
                      <a:r>
                        <a:rPr lang="en-US" sz="1000" b="1" dirty="0">
                          <a:latin typeface="Calibri"/>
                          <a:ea typeface="Times New Roman"/>
                          <a:cs typeface="Times New Roman"/>
                        </a:rPr>
                        <a:t>Data Element Name</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000" b="1" dirty="0">
                          <a:latin typeface="Calibri"/>
                          <a:ea typeface="Times New Roman"/>
                          <a:cs typeface="Times New Roman"/>
                        </a:rPr>
                        <a:t>Format</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000" b="1" dirty="0">
                          <a:latin typeface="Calibri"/>
                          <a:ea typeface="Times New Roman"/>
                          <a:cs typeface="Times New Roman"/>
                        </a:rPr>
                        <a:t>Required / Optional</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000" b="1" dirty="0">
                          <a:latin typeface="Calibri"/>
                          <a:ea typeface="Times New Roman"/>
                          <a:cs typeface="Times New Roman"/>
                        </a:rPr>
                        <a:t>Description</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350623">
                <a:tc>
                  <a:txBody>
                    <a:bodyPr/>
                    <a:lstStyle/>
                    <a:p>
                      <a:pPr marL="0" marR="0" algn="l">
                        <a:lnSpc>
                          <a:spcPct val="115000"/>
                        </a:lnSpc>
                        <a:spcBef>
                          <a:spcPts val="0"/>
                        </a:spcBef>
                        <a:spcAft>
                          <a:spcPts val="0"/>
                        </a:spcAft>
                      </a:pPr>
                      <a:r>
                        <a:rPr lang="en-US" sz="1000" dirty="0">
                          <a:latin typeface="Calibri"/>
                          <a:ea typeface="Times New Roman"/>
                          <a:cs typeface="Times New Roman"/>
                        </a:rPr>
                        <a:t>Sponsor</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TEXT</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Required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Name of primary organization that oversees implementation of the Registry.</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497">
                <a:tc>
                  <a:txBody>
                    <a:bodyPr/>
                    <a:lstStyle/>
                    <a:p>
                      <a:pPr marL="0" marR="0" algn="l">
                        <a:lnSpc>
                          <a:spcPct val="115000"/>
                        </a:lnSpc>
                        <a:spcBef>
                          <a:spcPts val="0"/>
                        </a:spcBef>
                        <a:spcAft>
                          <a:spcPts val="0"/>
                        </a:spcAft>
                      </a:pPr>
                      <a:r>
                        <a:rPr lang="en-US" sz="1000" dirty="0">
                          <a:latin typeface="Calibri"/>
                          <a:ea typeface="Times New Roman"/>
                          <a:cs typeface="Times New Roman"/>
                        </a:rPr>
                        <a:t>Collaborators</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TEXT</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Optional</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Other organizations (if any) providing support, including funding, design, implementation, data analysis, and reporting.</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497">
                <a:tc>
                  <a:txBody>
                    <a:bodyPr/>
                    <a:lstStyle/>
                    <a:p>
                      <a:pPr marL="0" marR="0" algn="l">
                        <a:lnSpc>
                          <a:spcPct val="115000"/>
                        </a:lnSpc>
                        <a:spcBef>
                          <a:spcPts val="0"/>
                        </a:spcBef>
                        <a:spcAft>
                          <a:spcPts val="0"/>
                        </a:spcAft>
                      </a:pPr>
                      <a:r>
                        <a:rPr lang="en-US" sz="1000" dirty="0">
                          <a:latin typeface="Calibri"/>
                          <a:ea typeface="Times New Roman"/>
                          <a:cs typeface="Times New Roman"/>
                        </a:rPr>
                        <a:t>Responsible Party (name, title, e-mail, phone, organization)</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TEXT</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Required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smtClean="0">
                          <a:latin typeface="Calibri"/>
                          <a:ea typeface="Times New Roman"/>
                          <a:cs typeface="Times New Roman"/>
                        </a:rPr>
                        <a:t>The </a:t>
                      </a:r>
                      <a:r>
                        <a:rPr lang="en-US" sz="1000" dirty="0">
                          <a:latin typeface="Calibri"/>
                          <a:ea typeface="Times New Roman"/>
                          <a:cs typeface="Times New Roman"/>
                        </a:rPr>
                        <a:t>sponsor of the Registry or the Principal Investigator of the Registry if so designated by the sponsor.</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23">
                <a:tc>
                  <a:txBody>
                    <a:bodyPr/>
                    <a:lstStyle/>
                    <a:p>
                      <a:pPr marL="0" marR="0" algn="l">
                        <a:lnSpc>
                          <a:spcPct val="115000"/>
                        </a:lnSpc>
                        <a:spcBef>
                          <a:spcPts val="0"/>
                        </a:spcBef>
                        <a:spcAft>
                          <a:spcPts val="0"/>
                        </a:spcAft>
                      </a:pPr>
                      <a:r>
                        <a:rPr lang="en-US" sz="1000" dirty="0">
                          <a:latin typeface="Calibri"/>
                          <a:ea typeface="Times New Roman"/>
                          <a:cs typeface="Times New Roman"/>
                        </a:rPr>
                        <a:t>Interest in being contacted?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SELECT</a:t>
                      </a:r>
                    </a:p>
                    <a:p>
                      <a:pPr marL="0" marR="0" algn="just">
                        <a:lnSpc>
                          <a:spcPct val="115000"/>
                        </a:lnSpc>
                        <a:spcBef>
                          <a:spcPts val="0"/>
                        </a:spcBef>
                        <a:spcAft>
                          <a:spcPts val="0"/>
                        </a:spcAft>
                      </a:pPr>
                      <a:r>
                        <a:rPr lang="en-US" sz="1000" dirty="0">
                          <a:latin typeface="Calibri"/>
                          <a:ea typeface="Times New Roman"/>
                          <a:cs typeface="Times New Roman"/>
                        </a:rPr>
                        <a:t>Yes</a:t>
                      </a:r>
                    </a:p>
                    <a:p>
                      <a:pPr marL="0" marR="0" algn="just">
                        <a:lnSpc>
                          <a:spcPct val="115000"/>
                        </a:lnSpc>
                        <a:spcBef>
                          <a:spcPts val="0"/>
                        </a:spcBef>
                        <a:spcAft>
                          <a:spcPts val="0"/>
                        </a:spcAft>
                      </a:pPr>
                      <a:r>
                        <a:rPr lang="en-US" sz="1000" dirty="0">
                          <a:latin typeface="Calibri"/>
                          <a:ea typeface="Times New Roman"/>
                          <a:cs typeface="Times New Roman"/>
                        </a:rPr>
                        <a:t>No</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Required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Identify if the sponsor is interested in being contacted for reasons listed below.</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1869">
                <a:tc>
                  <a:txBody>
                    <a:bodyPr/>
                    <a:lstStyle/>
                    <a:p>
                      <a:pPr marL="0" marR="0" algn="l">
                        <a:lnSpc>
                          <a:spcPct val="115000"/>
                        </a:lnSpc>
                        <a:spcBef>
                          <a:spcPts val="0"/>
                        </a:spcBef>
                        <a:spcAft>
                          <a:spcPts val="0"/>
                        </a:spcAft>
                      </a:pPr>
                      <a:r>
                        <a:rPr lang="en-US" sz="1000" dirty="0">
                          <a:latin typeface="Calibri"/>
                          <a:ea typeface="Times New Roman"/>
                          <a:cs typeface="Times New Roman"/>
                        </a:rPr>
                        <a:t>Reasons for being contacted?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MULTI-SELECT</a:t>
                      </a:r>
                    </a:p>
                    <a:p>
                      <a:pPr marL="0" marR="0" algn="just">
                        <a:lnSpc>
                          <a:spcPct val="115000"/>
                        </a:lnSpc>
                        <a:spcBef>
                          <a:spcPts val="0"/>
                        </a:spcBef>
                        <a:spcAft>
                          <a:spcPts val="0"/>
                        </a:spcAft>
                      </a:pPr>
                      <a:r>
                        <a:rPr lang="en-US" sz="1000" dirty="0">
                          <a:latin typeface="Calibri"/>
                          <a:ea typeface="Times New Roman"/>
                          <a:cs typeface="Times New Roman"/>
                        </a:rPr>
                        <a:t>Data Access</a:t>
                      </a:r>
                    </a:p>
                    <a:p>
                      <a:pPr marL="0" marR="0" algn="just">
                        <a:lnSpc>
                          <a:spcPct val="115000"/>
                        </a:lnSpc>
                        <a:spcBef>
                          <a:spcPts val="0"/>
                        </a:spcBef>
                        <a:spcAft>
                          <a:spcPts val="0"/>
                        </a:spcAft>
                      </a:pPr>
                      <a:r>
                        <a:rPr lang="en-US" sz="1000" dirty="0">
                          <a:latin typeface="Calibri"/>
                          <a:ea typeface="Times New Roman"/>
                          <a:cs typeface="Times New Roman"/>
                        </a:rPr>
                        <a:t>More Information</a:t>
                      </a:r>
                    </a:p>
                    <a:p>
                      <a:pPr marL="0" marR="0" algn="just">
                        <a:lnSpc>
                          <a:spcPct val="115000"/>
                        </a:lnSpc>
                        <a:spcBef>
                          <a:spcPts val="0"/>
                        </a:spcBef>
                        <a:spcAft>
                          <a:spcPts val="0"/>
                        </a:spcAft>
                      </a:pPr>
                      <a:r>
                        <a:rPr lang="en-US" sz="1000" dirty="0">
                          <a:latin typeface="Calibri"/>
                          <a:ea typeface="Times New Roman"/>
                          <a:cs typeface="Times New Roman"/>
                        </a:rPr>
                        <a:t>Collaboration</a:t>
                      </a:r>
                    </a:p>
                    <a:p>
                      <a:pPr marL="0" marR="0" algn="just">
                        <a:lnSpc>
                          <a:spcPct val="115000"/>
                        </a:lnSpc>
                        <a:spcBef>
                          <a:spcPts val="0"/>
                        </a:spcBef>
                        <a:spcAft>
                          <a:spcPts val="0"/>
                        </a:spcAft>
                      </a:pPr>
                      <a:r>
                        <a:rPr lang="en-US" sz="1000" dirty="0">
                          <a:latin typeface="Calibri"/>
                          <a:ea typeface="Times New Roman"/>
                          <a:cs typeface="Times New Roman"/>
                        </a:rPr>
                        <a:t>Participation, Investigator</a:t>
                      </a:r>
                    </a:p>
                    <a:p>
                      <a:pPr marL="0" marR="0" algn="just">
                        <a:lnSpc>
                          <a:spcPct val="115000"/>
                        </a:lnSpc>
                        <a:spcBef>
                          <a:spcPts val="0"/>
                        </a:spcBef>
                        <a:spcAft>
                          <a:spcPts val="0"/>
                        </a:spcAft>
                      </a:pPr>
                      <a:r>
                        <a:rPr lang="en-US" sz="1000" dirty="0">
                          <a:latin typeface="Calibri"/>
                          <a:ea typeface="Times New Roman"/>
                          <a:cs typeface="Times New Roman"/>
                        </a:rPr>
                        <a:t>Participation, </a:t>
                      </a:r>
                      <a:r>
                        <a:rPr lang="en-US" sz="1000" dirty="0" smtClean="0">
                          <a:latin typeface="Calibri"/>
                          <a:ea typeface="Times New Roman"/>
                          <a:cs typeface="Times New Roman"/>
                        </a:rPr>
                        <a:t>Participant</a:t>
                      </a:r>
                      <a:endParaRPr lang="en-US" sz="1000" dirty="0">
                        <a:latin typeface="Calibri"/>
                        <a:ea typeface="Times New Roman"/>
                        <a:cs typeface="Times New Roman"/>
                      </a:endParaRPr>
                    </a:p>
                    <a:p>
                      <a:pPr marL="0" marR="0" algn="just">
                        <a:lnSpc>
                          <a:spcPct val="115000"/>
                        </a:lnSpc>
                        <a:spcBef>
                          <a:spcPts val="0"/>
                        </a:spcBef>
                        <a:spcAft>
                          <a:spcPts val="0"/>
                        </a:spcAft>
                      </a:pPr>
                      <a:r>
                        <a:rPr lang="en-US" sz="1000" dirty="0">
                          <a:latin typeface="Calibri"/>
                          <a:ea typeface="Times New Roman"/>
                          <a:cs typeface="Times New Roman"/>
                        </a:rPr>
                        <a:t>Other (TEXT)</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Required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Identify sponsor’s reasons for being </a:t>
                      </a:r>
                      <a:r>
                        <a:rPr lang="en-US" sz="1000" dirty="0" smtClean="0">
                          <a:latin typeface="Calibri"/>
                          <a:ea typeface="Times New Roman"/>
                          <a:cs typeface="Times New Roman"/>
                        </a:rPr>
                        <a:t>contacted</a:t>
                      </a:r>
                      <a:r>
                        <a:rPr lang="en-US" sz="1000" baseline="0" dirty="0" smtClean="0">
                          <a:latin typeface="Calibri"/>
                          <a:ea typeface="Times New Roman"/>
                          <a:cs typeface="Times New Roman"/>
                        </a:rPr>
                        <a:t>.  Enter Other if none or additional Reasons apply.</a:t>
                      </a:r>
                      <a:endParaRPr lang="en-US" sz="1000" dirty="0">
                        <a:latin typeface="Calibri"/>
                        <a:ea typeface="Times New Roman"/>
                        <a:cs typeface="Times New Roman"/>
                      </a:endParaRP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497">
                <a:tc>
                  <a:txBody>
                    <a:bodyPr/>
                    <a:lstStyle/>
                    <a:p>
                      <a:pPr marL="0" marR="0" algn="l">
                        <a:lnSpc>
                          <a:spcPct val="115000"/>
                        </a:lnSpc>
                        <a:spcBef>
                          <a:spcPts val="0"/>
                        </a:spcBef>
                        <a:spcAft>
                          <a:spcPts val="0"/>
                        </a:spcAft>
                      </a:pPr>
                      <a:r>
                        <a:rPr lang="en-US" sz="1000" dirty="0">
                          <a:latin typeface="Calibri"/>
                          <a:ea typeface="Times New Roman"/>
                          <a:cs typeface="Times New Roman"/>
                        </a:rPr>
                        <a:t>Contact Person</a:t>
                      </a:r>
                    </a:p>
                    <a:p>
                      <a:pPr marL="0" marR="0" algn="l">
                        <a:lnSpc>
                          <a:spcPct val="115000"/>
                        </a:lnSpc>
                        <a:spcBef>
                          <a:spcPts val="0"/>
                        </a:spcBef>
                        <a:spcAft>
                          <a:spcPts val="0"/>
                        </a:spcAft>
                      </a:pPr>
                      <a:r>
                        <a:rPr lang="en-US" sz="1000" dirty="0">
                          <a:latin typeface="Calibri"/>
                          <a:ea typeface="Times New Roman"/>
                          <a:cs typeface="Times New Roman"/>
                        </a:rPr>
                        <a:t>(name, title, e-mail, phone, organization)</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TEXT</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Required</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The primary contact person, as designated by the sponsor, able to respond to interested parties.</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0623">
                <a:tc>
                  <a:txBody>
                    <a:bodyPr/>
                    <a:lstStyle/>
                    <a:p>
                      <a:pPr marL="0" marR="0" algn="l">
                        <a:lnSpc>
                          <a:spcPct val="115000"/>
                        </a:lnSpc>
                        <a:spcBef>
                          <a:spcPts val="0"/>
                        </a:spcBef>
                        <a:spcAft>
                          <a:spcPts val="0"/>
                        </a:spcAft>
                      </a:pPr>
                      <a:r>
                        <a:rPr lang="en-US" sz="1000" dirty="0">
                          <a:latin typeface="Calibri"/>
                          <a:ea typeface="Times New Roman"/>
                          <a:cs typeface="Times New Roman"/>
                        </a:rPr>
                        <a:t>Link to Conditions of Access</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TEXT (URL)</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Optional</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 A link, including http://, to a document describing conditions of access required by sponsor.</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497">
                <a:tc>
                  <a:txBody>
                    <a:bodyPr/>
                    <a:lstStyle/>
                    <a:p>
                      <a:pPr marL="0" marR="0" algn="l">
                        <a:lnSpc>
                          <a:spcPct val="115000"/>
                        </a:lnSpc>
                        <a:spcBef>
                          <a:spcPts val="0"/>
                        </a:spcBef>
                        <a:spcAft>
                          <a:spcPts val="0"/>
                        </a:spcAft>
                      </a:pPr>
                      <a:r>
                        <a:rPr lang="en-US" sz="1000" dirty="0">
                          <a:latin typeface="Calibri"/>
                          <a:ea typeface="Times New Roman"/>
                          <a:cs typeface="Times New Roman"/>
                        </a:rPr>
                        <a:t>Uploaded file containing Conditions of Access</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FILE</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000" dirty="0">
                          <a:latin typeface="Calibri"/>
                          <a:ea typeface="Times New Roman"/>
                          <a:cs typeface="Times New Roman"/>
                        </a:rPr>
                        <a:t>Optional</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000" dirty="0">
                          <a:latin typeface="Calibri"/>
                          <a:ea typeface="Times New Roman"/>
                          <a:cs typeface="Times New Roman"/>
                        </a:rPr>
                        <a:t>An uploaded document describing conditions of access required by sponsor.</a:t>
                      </a:r>
                    </a:p>
                  </a:txBody>
                  <a:tcPr marL="33168" marR="331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9. Quality Procedures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27</a:t>
            </a:fld>
            <a:endParaRPr lang="en-US" dirty="0"/>
          </a:p>
        </p:txBody>
      </p:sp>
      <p:graphicFrame>
        <p:nvGraphicFramePr>
          <p:cNvPr id="6" name="Table 5" title="Quality Procedures"/>
          <p:cNvGraphicFramePr>
            <a:graphicFrameLocks noGrp="1"/>
          </p:cNvGraphicFramePr>
          <p:nvPr>
            <p:extLst>
              <p:ext uri="{D42A27DB-BD31-4B8C-83A1-F6EECF244321}">
                <p14:modId xmlns:p14="http://schemas.microsoft.com/office/powerpoint/2010/main" val="1722924990"/>
              </p:ext>
            </p:extLst>
          </p:nvPr>
        </p:nvGraphicFramePr>
        <p:xfrm>
          <a:off x="381000" y="1143000"/>
          <a:ext cx="8077200" cy="5607435"/>
        </p:xfrm>
        <a:graphic>
          <a:graphicData uri="http://schemas.openxmlformats.org/drawingml/2006/table">
            <a:tbl>
              <a:tblPr/>
              <a:tblGrid>
                <a:gridCol w="1247119"/>
                <a:gridCol w="2410481"/>
                <a:gridCol w="1447800"/>
                <a:gridCol w="2971800"/>
              </a:tblGrid>
              <a:tr h="436329">
                <a:tc gridSpan="4">
                  <a:txBody>
                    <a:bodyPr/>
                    <a:lstStyle/>
                    <a:p>
                      <a:pPr marL="0" marR="0" algn="just">
                        <a:lnSpc>
                          <a:spcPct val="115000"/>
                        </a:lnSpc>
                        <a:spcBef>
                          <a:spcPts val="1500"/>
                        </a:spcBef>
                        <a:spcAft>
                          <a:spcPts val="200"/>
                        </a:spcAft>
                      </a:pPr>
                      <a:r>
                        <a:rPr lang="en-US" sz="1200" b="1" kern="0" cap="small" spc="25" dirty="0">
                          <a:latin typeface="Calibri"/>
                          <a:cs typeface="Times New Roman"/>
                        </a:rPr>
                        <a:t>9. Quality Procedures</a:t>
                      </a:r>
                    </a:p>
                    <a:p>
                      <a:pPr marL="0" marR="0" algn="just">
                        <a:lnSpc>
                          <a:spcPct val="115000"/>
                        </a:lnSpc>
                        <a:spcBef>
                          <a:spcPts val="0"/>
                        </a:spcBef>
                        <a:spcAft>
                          <a:spcPts val="0"/>
                        </a:spcAft>
                      </a:pPr>
                      <a:r>
                        <a:rPr lang="en-US" sz="1200" b="1" i="1" dirty="0">
                          <a:solidFill>
                            <a:srgbClr val="FFFFFF"/>
                          </a:solidFill>
                          <a:latin typeface="Calibri"/>
                          <a:ea typeface="Times New Roman"/>
                          <a:cs typeface="Times New Roman"/>
                        </a:rPr>
                        <a:t>This section contains information about the quality procedures being conducted for the described Registry.</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443107">
                <a:tc>
                  <a:txBody>
                    <a:bodyPr/>
                    <a:lstStyle/>
                    <a:p>
                      <a:pPr marL="0" marR="0" algn="l">
                        <a:lnSpc>
                          <a:spcPct val="115000"/>
                        </a:lnSpc>
                        <a:spcBef>
                          <a:spcPts val="0"/>
                        </a:spcBef>
                        <a:spcAft>
                          <a:spcPts val="0"/>
                        </a:spcAft>
                      </a:pPr>
                      <a:r>
                        <a:rPr lang="en-US" sz="1200" b="1" dirty="0">
                          <a:latin typeface="Calibri"/>
                          <a:ea typeface="Times New Roman"/>
                          <a:cs typeface="Times New Roman"/>
                        </a:rPr>
                        <a:t>Data Element Name</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200" b="1" dirty="0">
                          <a:latin typeface="Calibri"/>
                          <a:ea typeface="Times New Roman"/>
                          <a:cs typeface="Times New Roman"/>
                        </a:rPr>
                        <a:t>Format</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200" b="1" dirty="0">
                          <a:latin typeface="Calibri"/>
                          <a:ea typeface="Times New Roman"/>
                          <a:cs typeface="Times New Roman"/>
                        </a:rPr>
                        <a:t>Required / Optional</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200" b="1" dirty="0">
                          <a:latin typeface="Calibri"/>
                          <a:ea typeface="Times New Roman"/>
                          <a:cs typeface="Times New Roman"/>
                        </a:rPr>
                        <a:t>Description</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3225669">
                <a:tc>
                  <a:txBody>
                    <a:bodyPr/>
                    <a:lstStyle/>
                    <a:p>
                      <a:pPr marL="0" marR="0" algn="l">
                        <a:lnSpc>
                          <a:spcPct val="115000"/>
                        </a:lnSpc>
                        <a:spcBef>
                          <a:spcPts val="0"/>
                        </a:spcBef>
                        <a:spcAft>
                          <a:spcPts val="0"/>
                        </a:spcAft>
                      </a:pPr>
                      <a:r>
                        <a:rPr lang="en-US" sz="1200" dirty="0">
                          <a:latin typeface="Calibri"/>
                          <a:ea typeface="Times New Roman"/>
                          <a:cs typeface="Times New Roman"/>
                        </a:rPr>
                        <a:t>Registry Procedures</a:t>
                      </a: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MULTI-SELECT</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Quality plan.</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Data checks are employed using range and consistency checks.</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Data is compared to </a:t>
                      </a:r>
                      <a:r>
                        <a:rPr lang="en-US" sz="1200" dirty="0" smtClean="0">
                          <a:latin typeface="Calibri"/>
                          <a:ea typeface="Times New Roman"/>
                          <a:cs typeface="Times New Roman"/>
                        </a:rPr>
                        <a:t>medical record </a:t>
                      </a:r>
                      <a:r>
                        <a:rPr lang="en-US" sz="1200" dirty="0">
                          <a:latin typeface="Calibri"/>
                          <a:ea typeface="Times New Roman"/>
                          <a:cs typeface="Times New Roman"/>
                        </a:rPr>
                        <a:t>or other external data sources for accuracy, completeness, or representativeness.</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Data encoding dictionary with clear definitions.</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Number of </a:t>
                      </a:r>
                      <a:r>
                        <a:rPr lang="en-US" sz="1200" dirty="0" smtClean="0">
                          <a:latin typeface="Calibri"/>
                          <a:ea typeface="Times New Roman"/>
                          <a:cs typeface="Times New Roman"/>
                        </a:rPr>
                        <a:t>participants or participant </a:t>
                      </a:r>
                      <a:r>
                        <a:rPr lang="en-US" sz="1200" dirty="0">
                          <a:latin typeface="Calibri"/>
                          <a:ea typeface="Times New Roman"/>
                          <a:cs typeface="Times New Roman"/>
                        </a:rPr>
                        <a:t>years needed to demonstrate an effect has been specified.</a:t>
                      </a:r>
                    </a:p>
                    <a:p>
                      <a:pPr marL="57150" marR="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There is a plan to address missing data</a:t>
                      </a:r>
                      <a:r>
                        <a:rPr lang="en-US" sz="1200" dirty="0" smtClean="0">
                          <a:latin typeface="Calibri"/>
                          <a:ea typeface="Times New Roman"/>
                          <a:cs typeface="Times New Roman"/>
                        </a:rPr>
                        <a:t>.</a:t>
                      </a:r>
                    </a:p>
                    <a:p>
                      <a:pPr marL="57150" marR="0" indent="-57150" algn="l">
                        <a:lnSpc>
                          <a:spcPct val="115000"/>
                        </a:lnSpc>
                        <a:spcBef>
                          <a:spcPts val="0"/>
                        </a:spcBef>
                        <a:spcAft>
                          <a:spcPts val="0"/>
                        </a:spcAft>
                        <a:buFont typeface="Arial" pitchFamily="34" charset="0"/>
                        <a:buChar char="•"/>
                      </a:pPr>
                      <a:r>
                        <a:rPr lang="en-US" sz="1200" dirty="0" smtClean="0">
                          <a:latin typeface="Calibri"/>
                          <a:ea typeface="Times New Roman"/>
                          <a:cs typeface="Times New Roman"/>
                        </a:rPr>
                        <a:t>There is a statistical analysis plan.</a:t>
                      </a:r>
                      <a:endParaRPr lang="en-US" sz="1200" dirty="0">
                        <a:latin typeface="Calibri"/>
                        <a:ea typeface="Times New Roman"/>
                        <a:cs typeface="Times New Roman"/>
                      </a:endParaRP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Identify all quality procedures implemented as part of the Registry.</a:t>
                      </a:r>
                    </a:p>
                  </a:txBody>
                  <a:tcPr marL="42812" marR="428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algn="l">
                        <a:lnSpc>
                          <a:spcPct val="115000"/>
                        </a:lnSpc>
                        <a:spcBef>
                          <a:spcPts val="0"/>
                        </a:spcBef>
                        <a:spcAft>
                          <a:spcPts val="0"/>
                        </a:spcAft>
                      </a:pPr>
                      <a:r>
                        <a:rPr lang="en-US" sz="1200" dirty="0">
                          <a:latin typeface="Calibri"/>
                          <a:ea typeface="Times New Roman"/>
                          <a:cs typeface="Times New Roman"/>
                        </a:rPr>
                        <a:t>Other</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MULTI-SELECT</a:t>
                      </a:r>
                      <a:endParaRPr lang="en-US" sz="1000" dirty="0">
                        <a:latin typeface="Calibri"/>
                        <a:ea typeface="Times New Roman"/>
                        <a:cs typeface="Times New Roman"/>
                      </a:endParaRPr>
                    </a:p>
                    <a:p>
                      <a:pPr marL="57150" marR="0" lvl="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3</a:t>
                      </a:r>
                      <a:r>
                        <a:rPr lang="en-US" sz="1200" baseline="30000" dirty="0">
                          <a:latin typeface="Calibri"/>
                          <a:ea typeface="Times New Roman"/>
                          <a:cs typeface="Times New Roman"/>
                        </a:rPr>
                        <a:t>rd</a:t>
                      </a:r>
                      <a:r>
                        <a:rPr lang="en-US" sz="1200" dirty="0">
                          <a:latin typeface="Calibri"/>
                          <a:ea typeface="Times New Roman"/>
                          <a:cs typeface="Times New Roman"/>
                        </a:rPr>
                        <a:t> party certifications.</a:t>
                      </a:r>
                      <a:endParaRPr lang="en-US" sz="1000" dirty="0">
                        <a:latin typeface="Calibri"/>
                        <a:ea typeface="Times New Roman"/>
                        <a:cs typeface="Times New Roman"/>
                      </a:endParaRPr>
                    </a:p>
                    <a:p>
                      <a:pPr marL="57150" marR="0" lvl="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On-site audit performed.</a:t>
                      </a:r>
                      <a:endParaRPr lang="en-US" sz="1000" dirty="0">
                        <a:latin typeface="Calibri"/>
                        <a:ea typeface="Times New Roman"/>
                        <a:cs typeface="Times New Roman"/>
                      </a:endParaRPr>
                    </a:p>
                    <a:p>
                      <a:pPr marL="57150" marR="0" lvl="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External use of data for research.</a:t>
                      </a:r>
                      <a:endParaRPr lang="en-US" sz="1000" dirty="0">
                        <a:latin typeface="Calibri"/>
                        <a:ea typeface="Times New Roman"/>
                        <a:cs typeface="Times New Roman"/>
                      </a:endParaRPr>
                    </a:p>
                    <a:p>
                      <a:pPr marL="57150" marR="0" lvl="0" indent="-57150" algn="l">
                        <a:lnSpc>
                          <a:spcPct val="115000"/>
                        </a:lnSpc>
                        <a:spcBef>
                          <a:spcPts val="0"/>
                        </a:spcBef>
                        <a:spcAft>
                          <a:spcPts val="0"/>
                        </a:spcAft>
                        <a:buFont typeface="Arial" pitchFamily="34" charset="0"/>
                        <a:buChar char="•"/>
                      </a:pPr>
                      <a:r>
                        <a:rPr lang="en-US" sz="1200" dirty="0">
                          <a:latin typeface="Calibri"/>
                          <a:ea typeface="Times New Roman"/>
                          <a:cs typeface="Times New Roman"/>
                        </a:rPr>
                        <a:t>Other (TEXT)</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Identify other factors that </a:t>
                      </a:r>
                      <a:r>
                        <a:rPr lang="en-US" sz="1200" dirty="0" smtClean="0">
                          <a:latin typeface="Calibri"/>
                          <a:ea typeface="Times New Roman"/>
                          <a:cs typeface="Times New Roman"/>
                        </a:rPr>
                        <a:t>contribute to </a:t>
                      </a:r>
                      <a:r>
                        <a:rPr lang="en-US" sz="1200" dirty="0">
                          <a:latin typeface="Calibri"/>
                          <a:ea typeface="Times New Roman"/>
                          <a:cs typeface="Times New Roman"/>
                        </a:rPr>
                        <a:t>the quality of the Registry.</a:t>
                      </a:r>
                      <a:endParaRPr lang="en-US" sz="1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10. Progress Report</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28</a:t>
            </a:fld>
            <a:endParaRPr lang="en-US" dirty="0"/>
          </a:p>
        </p:txBody>
      </p:sp>
      <p:graphicFrame>
        <p:nvGraphicFramePr>
          <p:cNvPr id="5" name="Table 4" title="Progress Report"/>
          <p:cNvGraphicFramePr>
            <a:graphicFrameLocks noGrp="1"/>
          </p:cNvGraphicFramePr>
          <p:nvPr>
            <p:extLst>
              <p:ext uri="{D42A27DB-BD31-4B8C-83A1-F6EECF244321}">
                <p14:modId xmlns:p14="http://schemas.microsoft.com/office/powerpoint/2010/main" val="1983755660"/>
              </p:ext>
            </p:extLst>
          </p:nvPr>
        </p:nvGraphicFramePr>
        <p:xfrm>
          <a:off x="533400" y="1371600"/>
          <a:ext cx="8077200" cy="4729157"/>
        </p:xfrm>
        <a:graphic>
          <a:graphicData uri="http://schemas.openxmlformats.org/drawingml/2006/table">
            <a:tbl>
              <a:tblPr/>
              <a:tblGrid>
                <a:gridCol w="1125961"/>
                <a:gridCol w="789950"/>
                <a:gridCol w="1087191"/>
                <a:gridCol w="5074098"/>
              </a:tblGrid>
              <a:tr h="765791">
                <a:tc gridSpan="4">
                  <a:txBody>
                    <a:bodyPr/>
                    <a:lstStyle/>
                    <a:p>
                      <a:pPr marL="0" marR="0" algn="just">
                        <a:lnSpc>
                          <a:spcPct val="115000"/>
                        </a:lnSpc>
                        <a:spcBef>
                          <a:spcPts val="1500"/>
                        </a:spcBef>
                        <a:spcAft>
                          <a:spcPts val="200"/>
                        </a:spcAft>
                      </a:pPr>
                      <a:r>
                        <a:rPr lang="en-US" sz="1200" b="1" kern="0" cap="small" spc="25" dirty="0">
                          <a:latin typeface="Calibri"/>
                          <a:cs typeface="Times New Roman"/>
                        </a:rPr>
                        <a:t>10. Progress Report </a:t>
                      </a:r>
                    </a:p>
                    <a:p>
                      <a:pPr marL="0" marR="0" algn="just">
                        <a:lnSpc>
                          <a:spcPct val="115000"/>
                        </a:lnSpc>
                        <a:spcBef>
                          <a:spcPts val="0"/>
                        </a:spcBef>
                        <a:spcAft>
                          <a:spcPts val="0"/>
                        </a:spcAft>
                      </a:pPr>
                      <a:r>
                        <a:rPr lang="en-US" sz="1200" b="1" i="1" dirty="0">
                          <a:solidFill>
                            <a:srgbClr val="FFFFFF"/>
                          </a:solidFill>
                          <a:latin typeface="Calibri"/>
                          <a:ea typeface="Times New Roman"/>
                          <a:cs typeface="Times New Roman"/>
                        </a:rPr>
                        <a:t>This section describes progress information associated with the Registry and includes information about the growth of the Registry and any relevant references to available progress reports.</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1F497D"/>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582361">
                <a:tc>
                  <a:txBody>
                    <a:bodyPr/>
                    <a:lstStyle/>
                    <a:p>
                      <a:pPr marL="0" marR="0" algn="just">
                        <a:lnSpc>
                          <a:spcPct val="115000"/>
                        </a:lnSpc>
                        <a:spcBef>
                          <a:spcPts val="0"/>
                        </a:spcBef>
                        <a:spcAft>
                          <a:spcPts val="0"/>
                        </a:spcAft>
                      </a:pPr>
                      <a:r>
                        <a:rPr lang="en-US" sz="1200" b="1" dirty="0">
                          <a:latin typeface="Calibri"/>
                          <a:ea typeface="Times New Roman"/>
                          <a:cs typeface="Times New Roman"/>
                        </a:rPr>
                        <a:t>Data Element Name</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200" b="1" dirty="0">
                          <a:latin typeface="Calibri"/>
                          <a:ea typeface="Times New Roman"/>
                          <a:cs typeface="Times New Roman"/>
                        </a:rPr>
                        <a:t>Format</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l">
                        <a:lnSpc>
                          <a:spcPct val="115000"/>
                        </a:lnSpc>
                        <a:spcBef>
                          <a:spcPts val="0"/>
                        </a:spcBef>
                        <a:spcAft>
                          <a:spcPts val="0"/>
                        </a:spcAft>
                      </a:pPr>
                      <a:r>
                        <a:rPr lang="en-US" sz="1200" b="1" dirty="0">
                          <a:latin typeface="Calibri"/>
                          <a:ea typeface="Times New Roman"/>
                          <a:cs typeface="Times New Roman"/>
                        </a:rPr>
                        <a:t>Required / Optional</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c>
                  <a:txBody>
                    <a:bodyPr/>
                    <a:lstStyle/>
                    <a:p>
                      <a:pPr marL="0" marR="0" algn="just">
                        <a:lnSpc>
                          <a:spcPct val="115000"/>
                        </a:lnSpc>
                        <a:spcBef>
                          <a:spcPts val="0"/>
                        </a:spcBef>
                        <a:spcAft>
                          <a:spcPts val="0"/>
                        </a:spcAft>
                      </a:pPr>
                      <a:r>
                        <a:rPr lang="en-US" sz="1200" b="1" dirty="0">
                          <a:latin typeface="Calibri"/>
                          <a:ea typeface="Times New Roman"/>
                          <a:cs typeface="Times New Roman"/>
                        </a:rPr>
                        <a:t>Description</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DB3E2"/>
                    </a:solidFill>
                  </a:tcPr>
                </a:tc>
              </a:tr>
              <a:tr h="776482">
                <a:tc>
                  <a:txBody>
                    <a:bodyPr/>
                    <a:lstStyle/>
                    <a:p>
                      <a:pPr marL="0" marR="0" algn="l">
                        <a:lnSpc>
                          <a:spcPct val="115000"/>
                        </a:lnSpc>
                        <a:spcBef>
                          <a:spcPts val="0"/>
                        </a:spcBef>
                        <a:spcAft>
                          <a:spcPts val="0"/>
                        </a:spcAft>
                      </a:pPr>
                      <a:r>
                        <a:rPr lang="en-US" sz="1200" dirty="0">
                          <a:latin typeface="Calibri"/>
                          <a:ea typeface="Times New Roman"/>
                          <a:cs typeface="Times New Roman"/>
                        </a:rPr>
                        <a:t>Date of Progress Update</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DATE</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Required (auto-populated)</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Date that this progress report section is updated.  </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361">
                <a:tc>
                  <a:txBody>
                    <a:bodyPr/>
                    <a:lstStyle/>
                    <a:p>
                      <a:pPr marL="0" marR="0" algn="l">
                        <a:lnSpc>
                          <a:spcPct val="115000"/>
                        </a:lnSpc>
                        <a:spcBef>
                          <a:spcPts val="0"/>
                        </a:spcBef>
                        <a:spcAft>
                          <a:spcPts val="0"/>
                        </a:spcAft>
                      </a:pPr>
                      <a:r>
                        <a:rPr lang="en-US" sz="1200" dirty="0">
                          <a:latin typeface="Calibri"/>
                          <a:ea typeface="Times New Roman"/>
                          <a:cs typeface="Times New Roman"/>
                        </a:rPr>
                        <a:t>Progress Report Summary</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TEXT</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Required</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Summary of all relevant progress report information.  May include summary of interim reports, annual reports, and/or other related Registry progress reports.</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361">
                <a:tc>
                  <a:txBody>
                    <a:bodyPr/>
                    <a:lstStyle/>
                    <a:p>
                      <a:pPr marL="0" marR="0" algn="l">
                        <a:lnSpc>
                          <a:spcPct val="115000"/>
                        </a:lnSpc>
                        <a:spcBef>
                          <a:spcPts val="0"/>
                        </a:spcBef>
                        <a:spcAft>
                          <a:spcPts val="0"/>
                        </a:spcAft>
                      </a:pPr>
                      <a:r>
                        <a:rPr lang="en-US" sz="1200" dirty="0">
                          <a:latin typeface="Calibri"/>
                          <a:ea typeface="Times New Roman"/>
                          <a:cs typeface="Times New Roman"/>
                        </a:rPr>
                        <a:t>Link to Progress Report</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TEXT (URL)</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Link to relevant Registry progress report(s).</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241">
                <a:tc>
                  <a:txBody>
                    <a:bodyPr/>
                    <a:lstStyle/>
                    <a:p>
                      <a:pPr marL="0" marR="0" algn="l">
                        <a:lnSpc>
                          <a:spcPct val="115000"/>
                        </a:lnSpc>
                        <a:spcBef>
                          <a:spcPts val="0"/>
                        </a:spcBef>
                        <a:spcAft>
                          <a:spcPts val="0"/>
                        </a:spcAft>
                      </a:pPr>
                      <a:r>
                        <a:rPr lang="en-US" sz="1200" dirty="0">
                          <a:latin typeface="Calibri"/>
                          <a:ea typeface="Times New Roman"/>
                          <a:cs typeface="Times New Roman"/>
                        </a:rPr>
                        <a:t>Progress Report</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FILE </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Upload of relevant Registry progress report(s).</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2361">
                <a:tc>
                  <a:txBody>
                    <a:bodyPr/>
                    <a:lstStyle/>
                    <a:p>
                      <a:pPr marL="0" marR="0" algn="l">
                        <a:lnSpc>
                          <a:spcPct val="115000"/>
                        </a:lnSpc>
                        <a:spcBef>
                          <a:spcPts val="0"/>
                        </a:spcBef>
                        <a:spcAft>
                          <a:spcPts val="0"/>
                        </a:spcAft>
                      </a:pPr>
                      <a:r>
                        <a:rPr lang="en-US" sz="1200" dirty="0">
                          <a:latin typeface="Calibri"/>
                          <a:ea typeface="Times New Roman"/>
                          <a:cs typeface="Times New Roman"/>
                        </a:rPr>
                        <a:t>Number of </a:t>
                      </a:r>
                      <a:r>
                        <a:rPr lang="en-US" sz="1200" dirty="0" smtClean="0">
                          <a:latin typeface="Calibri"/>
                          <a:ea typeface="Times New Roman"/>
                          <a:cs typeface="Times New Roman"/>
                        </a:rPr>
                        <a:t>Participants in </a:t>
                      </a:r>
                      <a:r>
                        <a:rPr lang="en-US" sz="1200" dirty="0">
                          <a:latin typeface="Calibri"/>
                          <a:ea typeface="Times New Roman"/>
                          <a:cs typeface="Times New Roman"/>
                        </a:rPr>
                        <a:t>Registry</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smtClean="0">
                          <a:latin typeface="Calibri"/>
                          <a:ea typeface="Times New Roman"/>
                          <a:cs typeface="Times New Roman"/>
                        </a:rPr>
                        <a:t>NUMBER</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smtClean="0">
                          <a:latin typeface="Calibri"/>
                          <a:ea typeface="Times New Roman"/>
                          <a:cs typeface="Times New Roman"/>
                        </a:rPr>
                        <a:t>Required</a:t>
                      </a:r>
                      <a:endParaRPr lang="en-US" sz="1200" dirty="0">
                        <a:latin typeface="Calibri"/>
                        <a:ea typeface="Times New Roman"/>
                        <a:cs typeface="Times New Roman"/>
                      </a:endParaRP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Progress data identifying the current number of </a:t>
                      </a:r>
                      <a:r>
                        <a:rPr lang="en-US" sz="1200" dirty="0" smtClean="0">
                          <a:latin typeface="Calibri"/>
                          <a:ea typeface="Times New Roman"/>
                          <a:cs typeface="Times New Roman"/>
                        </a:rPr>
                        <a:t>participants in </a:t>
                      </a:r>
                      <a:r>
                        <a:rPr lang="en-US" sz="1200" dirty="0">
                          <a:latin typeface="Calibri"/>
                          <a:ea typeface="Times New Roman"/>
                          <a:cs typeface="Times New Roman"/>
                        </a:rPr>
                        <a:t>the Registry.</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8241">
                <a:tc>
                  <a:txBody>
                    <a:bodyPr/>
                    <a:lstStyle/>
                    <a:p>
                      <a:pPr marL="0" marR="0" algn="l">
                        <a:lnSpc>
                          <a:spcPct val="115000"/>
                        </a:lnSpc>
                        <a:spcBef>
                          <a:spcPts val="0"/>
                        </a:spcBef>
                        <a:spcAft>
                          <a:spcPts val="0"/>
                        </a:spcAft>
                      </a:pPr>
                      <a:r>
                        <a:rPr lang="en-US" sz="1200" dirty="0">
                          <a:latin typeface="Calibri"/>
                          <a:ea typeface="Times New Roman"/>
                          <a:cs typeface="Times New Roman"/>
                        </a:rPr>
                        <a:t>Length of Follow-up</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1200" dirty="0">
                          <a:latin typeface="Calibri"/>
                          <a:ea typeface="Times New Roman"/>
                          <a:cs typeface="Times New Roman"/>
                        </a:rPr>
                        <a:t>TEXT</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Optional</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200" dirty="0">
                          <a:latin typeface="Calibri"/>
                          <a:ea typeface="Times New Roman"/>
                          <a:cs typeface="Times New Roman"/>
                        </a:rPr>
                        <a:t>Progress data identifying the length of follow-up data currently available within the Registry.</a:t>
                      </a:r>
                    </a:p>
                  </a:txBody>
                  <a:tcPr marL="55323" marR="553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solidFill>
                  <a:schemeClr val="tx1"/>
                </a:solidFill>
              </a:rPr>
              <a:t>Goals of the </a:t>
            </a:r>
            <a:r>
              <a:rPr lang="en-US" dirty="0" err="1" smtClean="0">
                <a:solidFill>
                  <a:schemeClr val="tx1"/>
                </a:solidFill>
              </a:rPr>
              <a:t>RoPR</a:t>
            </a:r>
            <a:r>
              <a:rPr lang="en-US" dirty="0" smtClean="0">
                <a:solidFill>
                  <a:schemeClr val="tx1"/>
                </a:solidFill>
              </a:rPr>
              <a:t> System</a:t>
            </a:r>
          </a:p>
          <a:p>
            <a:r>
              <a:rPr lang="en-US" dirty="0" smtClean="0">
                <a:solidFill>
                  <a:schemeClr val="tx1"/>
                </a:solidFill>
              </a:rPr>
              <a:t>Stakeholder engagement process</a:t>
            </a:r>
          </a:p>
          <a:p>
            <a:r>
              <a:rPr lang="en-US" dirty="0" smtClean="0">
                <a:solidFill>
                  <a:schemeClr val="tx1"/>
                </a:solidFill>
              </a:rPr>
              <a:t>Implementation plans for the system</a:t>
            </a:r>
            <a:endParaRPr lang="en-US" dirty="0">
              <a:solidFill>
                <a:schemeClr val="tx1"/>
              </a:solidFill>
            </a:endParaRPr>
          </a:p>
        </p:txBody>
      </p:sp>
      <p:sp>
        <p:nvSpPr>
          <p:cNvPr id="3" name="Title 2"/>
          <p:cNvSpPr>
            <a:spLocks noGrp="1"/>
          </p:cNvSpPr>
          <p:nvPr>
            <p:ph type="title"/>
          </p:nvPr>
        </p:nvSpPr>
        <p:spPr/>
        <p:txBody>
          <a:bodyPr>
            <a:normAutofit fontScale="90000"/>
          </a:bodyPr>
          <a:lstStyle/>
          <a:p>
            <a:r>
              <a:rPr lang="en-US" dirty="0" smtClean="0"/>
              <a:t>Topics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a:t>
            </a:fld>
            <a:endParaRPr lang="en-US" dirty="0"/>
          </a:p>
        </p:txBody>
      </p:sp>
    </p:spTree>
    <p:extLst>
      <p:ext uri="{BB962C8B-B14F-4D97-AF65-F5344CB8AC3E}">
        <p14:creationId xmlns:p14="http://schemas.microsoft.com/office/powerpoint/2010/main" val="53298776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382000" cy="5181600"/>
          </a:xfrm>
        </p:spPr>
        <p:txBody>
          <a:bodyPr>
            <a:normAutofit fontScale="77500" lnSpcReduction="20000"/>
          </a:bodyPr>
          <a:lstStyle/>
          <a:p>
            <a:r>
              <a:rPr lang="en-US" dirty="0" smtClean="0">
                <a:solidFill>
                  <a:schemeClr val="tx1"/>
                </a:solidFill>
              </a:rPr>
              <a:t>Stakeholders wish to leverage ClinicalTrials.gov (awareness, existing investment, infrastructure and capabilities)</a:t>
            </a:r>
          </a:p>
          <a:p>
            <a:pPr lvl="1"/>
            <a:r>
              <a:rPr lang="en-US" dirty="0" smtClean="0">
                <a:solidFill>
                  <a:schemeClr val="tx1"/>
                </a:solidFill>
              </a:rPr>
              <a:t>In use since 2000</a:t>
            </a:r>
          </a:p>
          <a:p>
            <a:pPr lvl="1"/>
            <a:r>
              <a:rPr lang="en-US" dirty="0" smtClean="0">
                <a:solidFill>
                  <a:schemeClr val="tx1"/>
                </a:solidFill>
              </a:rPr>
              <a:t>Over 100,000 studies listed</a:t>
            </a:r>
          </a:p>
          <a:p>
            <a:r>
              <a:rPr lang="en-US" dirty="0" smtClean="0">
                <a:solidFill>
                  <a:schemeClr val="tx1"/>
                </a:solidFill>
              </a:rPr>
              <a:t>Modify ClinicalTrials.gov to accommodate patient registries</a:t>
            </a:r>
          </a:p>
          <a:p>
            <a:pPr lvl="1"/>
            <a:r>
              <a:rPr lang="en-US" dirty="0" smtClean="0">
                <a:solidFill>
                  <a:schemeClr val="tx1"/>
                </a:solidFill>
              </a:rPr>
              <a:t>Add new ‘Patient Registry’ study type </a:t>
            </a:r>
          </a:p>
          <a:p>
            <a:pPr lvl="1"/>
            <a:r>
              <a:rPr lang="en-US" dirty="0" smtClean="0">
                <a:solidFill>
                  <a:schemeClr val="tx1"/>
                </a:solidFill>
              </a:rPr>
              <a:t>Add ~6 new patient registry specific data elements to ‘Design’ section</a:t>
            </a:r>
          </a:p>
          <a:p>
            <a:r>
              <a:rPr lang="en-US" dirty="0" smtClean="0">
                <a:solidFill>
                  <a:schemeClr val="tx1"/>
                </a:solidFill>
              </a:rPr>
              <a:t>Introduce links between ClinicalTrials.gov and to </a:t>
            </a:r>
            <a:r>
              <a:rPr lang="en-US" dirty="0" err="1" smtClean="0">
                <a:solidFill>
                  <a:schemeClr val="tx1"/>
                </a:solidFill>
              </a:rPr>
              <a:t>RoPR</a:t>
            </a:r>
            <a:r>
              <a:rPr lang="en-US" dirty="0" smtClean="0">
                <a:solidFill>
                  <a:schemeClr val="tx1"/>
                </a:solidFill>
              </a:rPr>
              <a:t> </a:t>
            </a:r>
          </a:p>
          <a:p>
            <a:pPr lvl="1"/>
            <a:r>
              <a:rPr lang="en-US" dirty="0" smtClean="0">
                <a:solidFill>
                  <a:schemeClr val="tx1"/>
                </a:solidFill>
              </a:rPr>
              <a:t>Link to </a:t>
            </a:r>
            <a:r>
              <a:rPr lang="en-US" dirty="0" err="1" smtClean="0">
                <a:solidFill>
                  <a:schemeClr val="tx1"/>
                </a:solidFill>
              </a:rPr>
              <a:t>RoPR</a:t>
            </a:r>
            <a:r>
              <a:rPr lang="en-US" dirty="0" smtClean="0">
                <a:solidFill>
                  <a:schemeClr val="tx1"/>
                </a:solidFill>
              </a:rPr>
              <a:t> record Registration System (RRS)</a:t>
            </a:r>
          </a:p>
          <a:p>
            <a:pPr lvl="1"/>
            <a:r>
              <a:rPr lang="en-US" dirty="0" smtClean="0">
                <a:solidFill>
                  <a:schemeClr val="tx1"/>
                </a:solidFill>
              </a:rPr>
              <a:t>Link to </a:t>
            </a:r>
            <a:r>
              <a:rPr lang="en-US" dirty="0" err="1" smtClean="0">
                <a:solidFill>
                  <a:schemeClr val="tx1"/>
                </a:solidFill>
              </a:rPr>
              <a:t>RoPR</a:t>
            </a:r>
            <a:r>
              <a:rPr lang="en-US" dirty="0" smtClean="0">
                <a:solidFill>
                  <a:schemeClr val="tx1"/>
                </a:solidFill>
              </a:rPr>
              <a:t> Public Search Web Site</a:t>
            </a:r>
          </a:p>
          <a:p>
            <a:pPr lvl="1"/>
            <a:r>
              <a:rPr lang="en-US" dirty="0" smtClean="0">
                <a:solidFill>
                  <a:schemeClr val="tx1"/>
                </a:solidFill>
              </a:rPr>
              <a:t>Link between ClinicalTrials.gov record (NCT#) and </a:t>
            </a:r>
            <a:r>
              <a:rPr lang="en-US" dirty="0" err="1" smtClean="0">
                <a:solidFill>
                  <a:schemeClr val="tx1"/>
                </a:solidFill>
              </a:rPr>
              <a:t>RoPR</a:t>
            </a:r>
            <a:r>
              <a:rPr lang="en-US" dirty="0" smtClean="0">
                <a:solidFill>
                  <a:schemeClr val="tx1"/>
                </a:solidFill>
              </a:rPr>
              <a:t> record (</a:t>
            </a:r>
            <a:r>
              <a:rPr lang="en-US" dirty="0" err="1" smtClean="0">
                <a:solidFill>
                  <a:schemeClr val="tx1"/>
                </a:solidFill>
              </a:rPr>
              <a:t>RoPR</a:t>
            </a:r>
            <a:r>
              <a:rPr lang="en-US" dirty="0" smtClean="0">
                <a:solidFill>
                  <a:schemeClr val="tx1"/>
                </a:solidFill>
              </a:rPr>
              <a:t>#)</a:t>
            </a:r>
          </a:p>
        </p:txBody>
      </p:sp>
      <p:sp>
        <p:nvSpPr>
          <p:cNvPr id="3" name="Title 2"/>
          <p:cNvSpPr>
            <a:spLocks noGrp="1"/>
          </p:cNvSpPr>
          <p:nvPr>
            <p:ph type="title"/>
          </p:nvPr>
        </p:nvSpPr>
        <p:spPr>
          <a:xfrm>
            <a:off x="304800" y="0"/>
            <a:ext cx="8839200" cy="990600"/>
          </a:xfrm>
        </p:spPr>
        <p:txBody>
          <a:bodyPr>
            <a:noAutofit/>
          </a:bodyPr>
          <a:lstStyle/>
          <a:p>
            <a:r>
              <a:rPr lang="en-US" sz="4000" dirty="0" smtClean="0"/>
              <a:t>Integrating with </a:t>
            </a:r>
            <a:r>
              <a:rPr lang="en-US" sz="4000" dirty="0" smtClean="0">
                <a:hlinkClick r:id="rId3"/>
              </a:rPr>
              <a:t>ClinicalTrials.gov</a:t>
            </a:r>
            <a:endParaRPr lang="en-US" sz="4000"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29</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Integration Pathways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30</a:t>
            </a:fld>
            <a:endParaRPr lang="en-US" dirty="0"/>
          </a:p>
        </p:txBody>
      </p:sp>
      <p:grpSp>
        <p:nvGrpSpPr>
          <p:cNvPr id="2" name="Group 1" descr="Integrartion Pathways diagram"/>
          <p:cNvGrpSpPr/>
          <p:nvPr/>
        </p:nvGrpSpPr>
        <p:grpSpPr>
          <a:xfrm>
            <a:off x="533400" y="1219200"/>
            <a:ext cx="7848600" cy="5460281"/>
            <a:chOff x="533400" y="1219200"/>
            <a:chExt cx="7848600" cy="5460281"/>
          </a:xfrm>
        </p:grpSpPr>
        <p:sp>
          <p:nvSpPr>
            <p:cNvPr id="6" name="Rounded Rectangle 5"/>
            <p:cNvSpPr/>
            <p:nvPr/>
          </p:nvSpPr>
          <p:spPr>
            <a:xfrm>
              <a:off x="533400" y="1219200"/>
              <a:ext cx="3514464" cy="5460281"/>
            </a:xfrm>
            <a:prstGeom prst="roundRect">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b="1" kern="1200" dirty="0">
                  <a:solidFill>
                    <a:srgbClr val="000000"/>
                  </a:solidFill>
                  <a:effectLst/>
                  <a:ea typeface="Calibri"/>
                  <a:cs typeface="Times New Roman"/>
                </a:rPr>
                <a:t>ClinicalTrials.gov</a:t>
              </a:r>
              <a:endParaRPr lang="en-US" sz="1200" b="1" dirty="0">
                <a:effectLst/>
                <a:latin typeface="Times New Roman"/>
                <a:ea typeface="Calibri"/>
              </a:endParaRPr>
            </a:p>
            <a:p>
              <a:pPr marL="0" marR="0" algn="ctr">
                <a:spcBef>
                  <a:spcPts val="0"/>
                </a:spcBef>
                <a:spcAft>
                  <a:spcPts val="0"/>
                </a:spcAft>
              </a:pPr>
              <a:r>
                <a:rPr lang="en-US" sz="1800" b="1" kern="1200" dirty="0">
                  <a:solidFill>
                    <a:srgbClr val="000000"/>
                  </a:solidFill>
                  <a:effectLst/>
                  <a:ea typeface="Calibri"/>
                  <a:cs typeface="Times New Roman"/>
                </a:rPr>
                <a:t>System</a:t>
              </a:r>
              <a:endParaRPr lang="en-US" sz="1200" b="1"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200" dirty="0">
                  <a:effectLst/>
                  <a:latin typeface="Times New Roman"/>
                  <a:ea typeface="Calibri"/>
                </a:rPr>
                <a:t> </a:t>
              </a:r>
            </a:p>
          </p:txBody>
        </p:sp>
        <p:sp>
          <p:nvSpPr>
            <p:cNvPr id="7" name="Rounded Rectangle 6"/>
            <p:cNvSpPr/>
            <p:nvPr/>
          </p:nvSpPr>
          <p:spPr>
            <a:xfrm>
              <a:off x="4772488" y="1219200"/>
              <a:ext cx="3609512" cy="5460281"/>
            </a:xfrm>
            <a:prstGeom prst="roundRect">
              <a:avLst/>
            </a:prstGeom>
          </p:spPr>
          <p:style>
            <a:lnRef idx="1">
              <a:schemeClr val="accent2"/>
            </a:lnRef>
            <a:fillRef idx="2">
              <a:schemeClr val="accent2"/>
            </a:fillRef>
            <a:effectRef idx="1">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spcBef>
                  <a:spcPts val="0"/>
                </a:spcBef>
                <a:spcAft>
                  <a:spcPts val="0"/>
                </a:spcAft>
              </a:pPr>
              <a:r>
                <a:rPr lang="en-US" sz="1800" b="1" kern="1200" dirty="0" err="1">
                  <a:solidFill>
                    <a:srgbClr val="000000"/>
                  </a:solidFill>
                  <a:effectLst/>
                  <a:ea typeface="Calibri"/>
                  <a:cs typeface="Times New Roman"/>
                </a:rPr>
                <a:t>RoPR</a:t>
              </a:r>
              <a:r>
                <a:rPr lang="en-US" sz="1800" b="1" kern="1200" dirty="0">
                  <a:solidFill>
                    <a:srgbClr val="000000"/>
                  </a:solidFill>
                  <a:effectLst/>
                  <a:ea typeface="Calibri"/>
                  <a:cs typeface="Times New Roman"/>
                </a:rPr>
                <a:t> System</a:t>
              </a:r>
              <a:endParaRPr lang="en-US" sz="1200" b="1"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800" kern="1200" dirty="0">
                  <a:solidFill>
                    <a:srgbClr val="000000"/>
                  </a:solidFill>
                  <a:effectLst/>
                  <a:ea typeface="Calibri"/>
                  <a:cs typeface="Times New Roman"/>
                </a:rPr>
                <a:t> </a:t>
              </a:r>
              <a:endParaRPr lang="en-US" sz="1200" dirty="0">
                <a:effectLst/>
                <a:latin typeface="Times New Roman"/>
                <a:ea typeface="Calibri"/>
              </a:endParaRPr>
            </a:p>
            <a:p>
              <a:pPr marL="0" marR="0" algn="ctr">
                <a:spcBef>
                  <a:spcPts val="0"/>
                </a:spcBef>
                <a:spcAft>
                  <a:spcPts val="0"/>
                </a:spcAft>
              </a:pPr>
              <a:r>
                <a:rPr lang="en-US" sz="1200" dirty="0">
                  <a:effectLst/>
                  <a:latin typeface="Times New Roman"/>
                  <a:ea typeface="Calibri"/>
                </a:rPr>
                <a:t> </a:t>
              </a:r>
            </a:p>
          </p:txBody>
        </p:sp>
        <p:sp>
          <p:nvSpPr>
            <p:cNvPr id="9" name="Flowchart: Process 8"/>
            <p:cNvSpPr/>
            <p:nvPr/>
          </p:nvSpPr>
          <p:spPr>
            <a:xfrm>
              <a:off x="1185883" y="2140079"/>
              <a:ext cx="1420380" cy="65449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CTgov PRS Login</a:t>
              </a:r>
              <a:endParaRPr lang="en-US" sz="1200">
                <a:effectLst/>
                <a:latin typeface="Times New Roman"/>
                <a:ea typeface="Calibri"/>
              </a:endParaRPr>
            </a:p>
          </p:txBody>
        </p:sp>
        <p:sp>
          <p:nvSpPr>
            <p:cNvPr id="10" name="Flowchart: Process 9"/>
            <p:cNvSpPr/>
            <p:nvPr/>
          </p:nvSpPr>
          <p:spPr>
            <a:xfrm>
              <a:off x="1185883" y="3005302"/>
              <a:ext cx="1420380" cy="51027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PRS Data Entry</a:t>
              </a:r>
              <a:endParaRPr lang="en-US" sz="1200">
                <a:effectLst/>
                <a:latin typeface="Times New Roman"/>
                <a:ea typeface="Calibri"/>
              </a:endParaRPr>
            </a:p>
          </p:txBody>
        </p:sp>
        <p:sp>
          <p:nvSpPr>
            <p:cNvPr id="11" name="Can 10"/>
            <p:cNvSpPr/>
            <p:nvPr/>
          </p:nvSpPr>
          <p:spPr>
            <a:xfrm>
              <a:off x="1241877" y="4011485"/>
              <a:ext cx="1322047" cy="57684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PRS database</a:t>
              </a:r>
              <a:endParaRPr lang="en-US" sz="1200">
                <a:effectLst/>
                <a:latin typeface="Times New Roman"/>
                <a:ea typeface="Calibri"/>
              </a:endParaRPr>
            </a:p>
          </p:txBody>
        </p:sp>
        <p:sp>
          <p:nvSpPr>
            <p:cNvPr id="12" name="Can 11"/>
            <p:cNvSpPr/>
            <p:nvPr/>
          </p:nvSpPr>
          <p:spPr>
            <a:xfrm>
              <a:off x="6390499" y="3991128"/>
              <a:ext cx="1410916" cy="576502"/>
            </a:xfrm>
            <a:prstGeom prst="can">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endParaRPr lang="en-US" sz="1100" kern="1200" dirty="0" smtClean="0">
                <a:solidFill>
                  <a:srgbClr val="FFFFFF"/>
                </a:solidFill>
                <a:effectLst/>
                <a:ea typeface="Times New Roman"/>
                <a:cs typeface="Times New Roman"/>
              </a:endParaRPr>
            </a:p>
            <a:p>
              <a:pPr marL="0" marR="0" algn="ctr">
                <a:lnSpc>
                  <a:spcPct val="115000"/>
                </a:lnSpc>
                <a:spcBef>
                  <a:spcPts val="0"/>
                </a:spcBef>
                <a:spcAft>
                  <a:spcPts val="1000"/>
                </a:spcAft>
              </a:pPr>
              <a:r>
                <a:rPr lang="en-US" sz="1100" kern="1200" dirty="0" err="1" smtClean="0">
                  <a:solidFill>
                    <a:srgbClr val="FFFFFF"/>
                  </a:solidFill>
                  <a:effectLst/>
                  <a:ea typeface="Times New Roman"/>
                  <a:cs typeface="Times New Roman"/>
                </a:rPr>
                <a:t>RoPR</a:t>
              </a:r>
              <a:r>
                <a:rPr lang="en-US" sz="1100" kern="1200" dirty="0" smtClean="0">
                  <a:solidFill>
                    <a:srgbClr val="FFFFFF"/>
                  </a:solidFill>
                  <a:effectLst/>
                  <a:ea typeface="Times New Roman"/>
                  <a:cs typeface="Times New Roman"/>
                </a:rPr>
                <a:t> </a:t>
              </a:r>
              <a:r>
                <a:rPr lang="en-US" sz="1100" kern="1200" dirty="0">
                  <a:solidFill>
                    <a:srgbClr val="FFFFFF"/>
                  </a:solidFill>
                  <a:effectLst/>
                  <a:ea typeface="Times New Roman"/>
                  <a:cs typeface="Times New Roman"/>
                </a:rPr>
                <a:t>database</a:t>
              </a:r>
              <a:endParaRPr lang="en-US" sz="1200" dirty="0">
                <a:effectLst/>
                <a:latin typeface="Times New Roman"/>
                <a:ea typeface="Calibri"/>
              </a:endParaRPr>
            </a:p>
            <a:p>
              <a:pPr marL="0" marR="0" algn="ctr">
                <a:lnSpc>
                  <a:spcPct val="115000"/>
                </a:lnSpc>
                <a:spcBef>
                  <a:spcPts val="0"/>
                </a:spcBef>
                <a:spcAft>
                  <a:spcPts val="1000"/>
                </a:spcAft>
              </a:pPr>
              <a:r>
                <a:rPr lang="en-US" sz="1200" kern="1200" dirty="0">
                  <a:solidFill>
                    <a:srgbClr val="FFFFFF"/>
                  </a:solidFill>
                  <a:effectLst/>
                  <a:latin typeface="Times New Roman"/>
                  <a:ea typeface="Calibri"/>
                  <a:cs typeface="Times New Roman"/>
                </a:rPr>
                <a:t> </a:t>
              </a:r>
              <a:endParaRPr lang="en-US" sz="1200" dirty="0">
                <a:effectLst/>
                <a:latin typeface="Times New Roman"/>
                <a:ea typeface="Calibri"/>
              </a:endParaRPr>
            </a:p>
          </p:txBody>
        </p:sp>
        <p:sp>
          <p:nvSpPr>
            <p:cNvPr id="13" name="Parallelogram 12"/>
            <p:cNvSpPr/>
            <p:nvPr/>
          </p:nvSpPr>
          <p:spPr>
            <a:xfrm>
              <a:off x="2606263" y="4533191"/>
              <a:ext cx="1212786" cy="898540"/>
            </a:xfrm>
            <a:prstGeom prst="parallelogram">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CTgov Record</a:t>
              </a:r>
              <a:endParaRPr lang="en-US" sz="1200">
                <a:effectLst/>
                <a:latin typeface="Times New Roman"/>
                <a:ea typeface="Calibri"/>
              </a:endParaRPr>
            </a:p>
          </p:txBody>
        </p:sp>
        <p:sp>
          <p:nvSpPr>
            <p:cNvPr id="14" name="Parallelogram 13"/>
            <p:cNvSpPr/>
            <p:nvPr/>
          </p:nvSpPr>
          <p:spPr>
            <a:xfrm>
              <a:off x="5046314" y="4513143"/>
              <a:ext cx="1212042" cy="898232"/>
            </a:xfrm>
            <a:prstGeom prst="parallelogram">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Calibri"/>
                  <a:cs typeface="Times New Roman"/>
                </a:rPr>
                <a:t>RoPR Record</a:t>
              </a:r>
              <a:endParaRPr lang="en-US" sz="1200">
                <a:effectLst/>
                <a:latin typeface="Times New Roman"/>
                <a:ea typeface="Calibri"/>
              </a:endParaRPr>
            </a:p>
          </p:txBody>
        </p:sp>
        <p:sp>
          <p:nvSpPr>
            <p:cNvPr id="15" name="Flowchart: Process 14"/>
            <p:cNvSpPr/>
            <p:nvPr/>
          </p:nvSpPr>
          <p:spPr>
            <a:xfrm>
              <a:off x="6293748" y="5452820"/>
              <a:ext cx="1627852" cy="509542"/>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RoPR Search</a:t>
              </a:r>
              <a:endParaRPr lang="en-US" sz="1200">
                <a:effectLst/>
                <a:latin typeface="Times New Roman"/>
                <a:ea typeface="Calibri"/>
              </a:endParaRPr>
            </a:p>
          </p:txBody>
        </p:sp>
        <p:sp>
          <p:nvSpPr>
            <p:cNvPr id="16" name="Flowchart: Process 15"/>
            <p:cNvSpPr/>
            <p:nvPr/>
          </p:nvSpPr>
          <p:spPr>
            <a:xfrm>
              <a:off x="1143574" y="5494295"/>
              <a:ext cx="1420350" cy="50954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a:solidFill>
                    <a:srgbClr val="FFFFFF"/>
                  </a:solidFill>
                  <a:effectLst/>
                  <a:ea typeface="Times New Roman"/>
                  <a:cs typeface="Times New Roman"/>
                </a:rPr>
                <a:t>CTgov Search</a:t>
              </a:r>
              <a:endParaRPr lang="en-US" sz="1200">
                <a:effectLst/>
                <a:latin typeface="Times New Roman"/>
                <a:ea typeface="Calibri"/>
              </a:endParaRPr>
            </a:p>
          </p:txBody>
        </p:sp>
        <p:cxnSp>
          <p:nvCxnSpPr>
            <p:cNvPr id="17" name="Straight Arrow Connector 16"/>
            <p:cNvCxnSpPr/>
            <p:nvPr/>
          </p:nvCxnSpPr>
          <p:spPr>
            <a:xfrm>
              <a:off x="1896073" y="2794570"/>
              <a:ext cx="0" cy="210731"/>
            </a:xfrm>
            <a:prstGeom prst="straightConnector1">
              <a:avLst/>
            </a:prstGeom>
            <a:ln>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1896073" y="3515575"/>
              <a:ext cx="6828" cy="4959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9" name="Elbow Connector 18"/>
            <p:cNvCxnSpPr/>
            <p:nvPr/>
          </p:nvCxnSpPr>
          <p:spPr>
            <a:xfrm flipV="1">
              <a:off x="2563924" y="5431732"/>
              <a:ext cx="538107" cy="317335"/>
            </a:xfrm>
            <a:prstGeom prst="bentConnector2">
              <a:avLst/>
            </a:prstGeom>
            <a:ln>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7095957" y="3458354"/>
              <a:ext cx="11656" cy="508826"/>
            </a:xfrm>
            <a:prstGeom prst="straightConnector1">
              <a:avLst/>
            </a:prstGeom>
            <a:ln>
              <a:headEnd type="none"/>
              <a:tailEnd type="triangle"/>
            </a:ln>
          </p:spPr>
          <p:style>
            <a:lnRef idx="2">
              <a:schemeClr val="accent2"/>
            </a:lnRef>
            <a:fillRef idx="0">
              <a:schemeClr val="accent2"/>
            </a:fillRef>
            <a:effectRef idx="1">
              <a:schemeClr val="accent2"/>
            </a:effectRef>
            <a:fontRef idx="minor">
              <a:schemeClr val="tx1"/>
            </a:fontRef>
          </p:style>
        </p:cxnSp>
        <p:cxnSp>
          <p:nvCxnSpPr>
            <p:cNvPr id="21" name="Elbow Connector 20"/>
            <p:cNvCxnSpPr/>
            <p:nvPr/>
          </p:nvCxnSpPr>
          <p:spPr>
            <a:xfrm rot="10800000">
              <a:off x="5730324" y="5411376"/>
              <a:ext cx="541002" cy="322189"/>
            </a:xfrm>
            <a:prstGeom prst="bentConnector2">
              <a:avLst/>
            </a:prstGeom>
            <a:ln>
              <a:headEnd type="none"/>
              <a:tailEnd type="triangle"/>
            </a:ln>
          </p:spPr>
          <p:style>
            <a:lnRef idx="2">
              <a:schemeClr val="accent2"/>
            </a:lnRef>
            <a:fillRef idx="0">
              <a:schemeClr val="accent2"/>
            </a:fillRef>
            <a:effectRef idx="1">
              <a:schemeClr val="accent2"/>
            </a:effectRef>
            <a:fontRef idx="minor">
              <a:schemeClr val="tx1"/>
            </a:fontRef>
          </p:style>
        </p:cxnSp>
        <p:cxnSp>
          <p:nvCxnSpPr>
            <p:cNvPr id="22" name="Elbow Connector 21"/>
            <p:cNvCxnSpPr/>
            <p:nvPr/>
          </p:nvCxnSpPr>
          <p:spPr>
            <a:xfrm>
              <a:off x="3708423" y="4982461"/>
              <a:ext cx="1450170" cy="12700"/>
            </a:xfrm>
            <a:prstGeom prst="bentConnector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3" name="Elbow Connector 22"/>
            <p:cNvCxnSpPr/>
            <p:nvPr/>
          </p:nvCxnSpPr>
          <p:spPr>
            <a:xfrm>
              <a:off x="2606263" y="3260438"/>
              <a:ext cx="3665063" cy="8"/>
            </a:xfrm>
            <a:prstGeom prst="bentConnector3">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24" name="Elbow Connector 23"/>
            <p:cNvCxnSpPr/>
            <p:nvPr/>
          </p:nvCxnSpPr>
          <p:spPr>
            <a:xfrm flipV="1">
              <a:off x="2563924" y="5962363"/>
              <a:ext cx="3729824" cy="20736"/>
            </a:xfrm>
            <a:prstGeom prst="bentConnector3">
              <a:avLst>
                <a:gd name="adj1" fmla="val 50000"/>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25" name="AutoShape 38"/>
            <p:cNvSpPr>
              <a:spLocks noChangeArrowheads="1"/>
            </p:cNvSpPr>
            <p:nvPr/>
          </p:nvSpPr>
          <p:spPr bwMode="auto">
            <a:xfrm>
              <a:off x="4148067" y="2701507"/>
              <a:ext cx="457632" cy="396855"/>
            </a:xfrm>
            <a:prstGeom prst="ribbon2">
              <a:avLst>
                <a:gd name="adj1" fmla="val 12500"/>
                <a:gd name="adj2" fmla="val 50000"/>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0" marR="0" algn="ctr">
                <a:spcBef>
                  <a:spcPts val="0"/>
                </a:spcBef>
                <a:spcAft>
                  <a:spcPts val="0"/>
                </a:spcAft>
              </a:pPr>
              <a:r>
                <a:rPr lang="en-US" sz="1100" b="1" kern="1200" dirty="0">
                  <a:solidFill>
                    <a:srgbClr val="000000"/>
                  </a:solidFill>
                  <a:effectLst/>
                  <a:latin typeface="Arial"/>
                  <a:ea typeface="Calibri"/>
                  <a:cs typeface="Times New Roman"/>
                </a:rPr>
                <a:t>1</a:t>
              </a:r>
              <a:endParaRPr lang="en-US" sz="1200" dirty="0">
                <a:effectLst/>
                <a:latin typeface="Times New Roman"/>
                <a:ea typeface="Calibri"/>
              </a:endParaRPr>
            </a:p>
          </p:txBody>
        </p:sp>
        <p:sp>
          <p:nvSpPr>
            <p:cNvPr id="26" name="AutoShape 38"/>
            <p:cNvSpPr>
              <a:spLocks noChangeArrowheads="1"/>
            </p:cNvSpPr>
            <p:nvPr/>
          </p:nvSpPr>
          <p:spPr bwMode="auto">
            <a:xfrm>
              <a:off x="4204692" y="5374451"/>
              <a:ext cx="457632" cy="396039"/>
            </a:xfrm>
            <a:prstGeom prst="ribbon2">
              <a:avLst>
                <a:gd name="adj1" fmla="val 12500"/>
                <a:gd name="adj2" fmla="val 50000"/>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0" marR="0" algn="ctr">
                <a:spcBef>
                  <a:spcPts val="0"/>
                </a:spcBef>
                <a:spcAft>
                  <a:spcPts val="0"/>
                </a:spcAft>
              </a:pPr>
              <a:r>
                <a:rPr lang="en-US" sz="1100" b="1" kern="1200" dirty="0">
                  <a:solidFill>
                    <a:srgbClr val="000000"/>
                  </a:solidFill>
                  <a:effectLst/>
                  <a:latin typeface="Arial"/>
                  <a:ea typeface="Calibri"/>
                  <a:cs typeface="Times New Roman"/>
                </a:rPr>
                <a:t>3</a:t>
              </a:r>
              <a:endParaRPr lang="en-US" sz="1200" dirty="0">
                <a:effectLst/>
                <a:latin typeface="Times New Roman"/>
                <a:ea typeface="Calibri"/>
              </a:endParaRPr>
            </a:p>
          </p:txBody>
        </p:sp>
        <p:sp>
          <p:nvSpPr>
            <p:cNvPr id="27" name="AutoShape 38"/>
            <p:cNvSpPr>
              <a:spLocks noChangeArrowheads="1"/>
            </p:cNvSpPr>
            <p:nvPr/>
          </p:nvSpPr>
          <p:spPr bwMode="auto">
            <a:xfrm>
              <a:off x="4148067" y="4385982"/>
              <a:ext cx="457632" cy="395222"/>
            </a:xfrm>
            <a:prstGeom prst="ribbon2">
              <a:avLst>
                <a:gd name="adj1" fmla="val 12500"/>
                <a:gd name="adj2" fmla="val 50000"/>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marL="0" marR="0" algn="ctr">
                <a:spcBef>
                  <a:spcPts val="0"/>
                </a:spcBef>
                <a:spcAft>
                  <a:spcPts val="0"/>
                </a:spcAft>
              </a:pPr>
              <a:r>
                <a:rPr lang="en-US" sz="1100" b="1" kern="1200">
                  <a:solidFill>
                    <a:srgbClr val="000000"/>
                  </a:solidFill>
                  <a:effectLst/>
                  <a:latin typeface="Arial"/>
                  <a:ea typeface="Calibri"/>
                  <a:cs typeface="Times New Roman"/>
                </a:rPr>
                <a:t>2</a:t>
              </a:r>
              <a:endParaRPr lang="en-US" sz="1200">
                <a:effectLst/>
                <a:latin typeface="Times New Roman"/>
                <a:ea typeface="Calibri"/>
              </a:endParaRPr>
            </a:p>
          </p:txBody>
        </p:sp>
        <p:cxnSp>
          <p:nvCxnSpPr>
            <p:cNvPr id="28" name="Elbow Connector 27"/>
            <p:cNvCxnSpPr/>
            <p:nvPr/>
          </p:nvCxnSpPr>
          <p:spPr>
            <a:xfrm>
              <a:off x="2563924" y="4299905"/>
              <a:ext cx="759358" cy="233286"/>
            </a:xfrm>
            <a:prstGeom prst="bentConnector2">
              <a:avLst/>
            </a:prstGeom>
            <a:ln>
              <a:headEnd type="none"/>
              <a:tailEnd type="triangle"/>
            </a:ln>
          </p:spPr>
          <p:style>
            <a:lnRef idx="2">
              <a:schemeClr val="accent1"/>
            </a:lnRef>
            <a:fillRef idx="0">
              <a:schemeClr val="accent1"/>
            </a:fillRef>
            <a:effectRef idx="1">
              <a:schemeClr val="accent1"/>
            </a:effectRef>
            <a:fontRef idx="minor">
              <a:schemeClr val="tx1"/>
            </a:fontRef>
          </p:style>
        </p:cxnSp>
        <p:cxnSp>
          <p:nvCxnSpPr>
            <p:cNvPr id="29" name="Elbow Connector 28"/>
            <p:cNvCxnSpPr/>
            <p:nvPr/>
          </p:nvCxnSpPr>
          <p:spPr>
            <a:xfrm rot="10800000" flipV="1">
              <a:off x="5833576" y="4275565"/>
              <a:ext cx="550600" cy="220833"/>
            </a:xfrm>
            <a:prstGeom prst="bentConnector2">
              <a:avLst/>
            </a:prstGeom>
            <a:ln>
              <a:headEnd type="none"/>
              <a:tailEnd type="triangle"/>
            </a:ln>
          </p:spPr>
          <p:style>
            <a:lnRef idx="2">
              <a:schemeClr val="accent2"/>
            </a:lnRef>
            <a:fillRef idx="0">
              <a:schemeClr val="accent2"/>
            </a:fillRef>
            <a:effectRef idx="1">
              <a:schemeClr val="accent2"/>
            </a:effectRef>
            <a:fontRef idx="minor">
              <a:schemeClr val="tx1"/>
            </a:fontRef>
          </p:style>
        </p:cxnSp>
        <p:sp>
          <p:nvSpPr>
            <p:cNvPr id="30" name="Flowchart: Process 29"/>
            <p:cNvSpPr/>
            <p:nvPr/>
          </p:nvSpPr>
          <p:spPr>
            <a:xfrm>
              <a:off x="6293626" y="2968423"/>
              <a:ext cx="1627974" cy="510288"/>
            </a:xfrm>
            <a:prstGeom prst="flowChartProcess">
              <a:avLst/>
            </a:prstGeom>
          </p:spPr>
          <p:style>
            <a:lnRef idx="2">
              <a:schemeClr val="accent2">
                <a:shade val="50000"/>
              </a:schemeClr>
            </a:lnRef>
            <a:fillRef idx="1">
              <a:schemeClr val="accent2"/>
            </a:fillRef>
            <a:effectRef idx="0">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100" kern="1200" dirty="0" err="1">
                  <a:solidFill>
                    <a:srgbClr val="FFFFFF"/>
                  </a:solidFill>
                  <a:effectLst/>
                  <a:ea typeface="Times New Roman"/>
                  <a:cs typeface="Times New Roman"/>
                </a:rPr>
                <a:t>RoPR</a:t>
              </a:r>
              <a:r>
                <a:rPr lang="en-US" sz="1100" kern="1200" dirty="0">
                  <a:solidFill>
                    <a:srgbClr val="FFFFFF"/>
                  </a:solidFill>
                  <a:effectLst/>
                  <a:ea typeface="Times New Roman"/>
                  <a:cs typeface="Times New Roman"/>
                </a:rPr>
                <a:t> Data Entry</a:t>
              </a:r>
              <a:endParaRPr lang="en-US" sz="1200" dirty="0">
                <a:effectLst/>
                <a:latin typeface="Times New Roman"/>
                <a:ea typeface="Calibri"/>
              </a:endParaRPr>
            </a:p>
          </p:txBody>
        </p:sp>
      </p:grpSp>
      <p:sp>
        <p:nvSpPr>
          <p:cNvPr id="49" name="TextBox 48"/>
          <p:cNvSpPr txBox="1"/>
          <p:nvPr/>
        </p:nvSpPr>
        <p:spPr>
          <a:xfrm>
            <a:off x="5588540" y="0"/>
            <a:ext cx="3555460" cy="923330"/>
          </a:xfrm>
          <a:prstGeom prst="rect">
            <a:avLst/>
          </a:prstGeom>
          <a:noFill/>
        </p:spPr>
        <p:txBody>
          <a:bodyPr wrap="none" rtlCol="0">
            <a:spAutoFit/>
          </a:bodyPr>
          <a:lstStyle/>
          <a:p>
            <a:r>
              <a:rPr lang="en-US" dirty="0" err="1" smtClean="0">
                <a:solidFill>
                  <a:schemeClr val="bg1"/>
                </a:solidFill>
              </a:rPr>
              <a:t>CTgov</a:t>
            </a:r>
            <a:r>
              <a:rPr lang="en-US" dirty="0" smtClean="0">
                <a:solidFill>
                  <a:schemeClr val="bg1"/>
                </a:solidFill>
              </a:rPr>
              <a:t> - ClinicalTrials.gov</a:t>
            </a:r>
          </a:p>
          <a:p>
            <a:r>
              <a:rPr lang="en-US" dirty="0" smtClean="0">
                <a:solidFill>
                  <a:schemeClr val="bg1"/>
                </a:solidFill>
              </a:rPr>
              <a:t>PRS - Protocol Registration System</a:t>
            </a:r>
          </a:p>
          <a:p>
            <a:r>
              <a:rPr lang="en-US" dirty="0" err="1" smtClean="0">
                <a:solidFill>
                  <a:schemeClr val="bg1"/>
                </a:solidFill>
              </a:rPr>
              <a:t>RoPR</a:t>
            </a:r>
            <a:r>
              <a:rPr lang="en-US" dirty="0" smtClean="0">
                <a:solidFill>
                  <a:schemeClr val="bg1"/>
                </a:solidFill>
              </a:rPr>
              <a:t> - Registry of Patient Registries</a:t>
            </a:r>
            <a:endParaRPr lang="en-US" dirty="0">
              <a:solidFill>
                <a:schemeClr val="bg1"/>
              </a:solidFill>
            </a:endParaRPr>
          </a:p>
        </p:txBody>
      </p:sp>
    </p:spTree>
    <p:extLst>
      <p:ext uri="{BB962C8B-B14F-4D97-AF65-F5344CB8AC3E}">
        <p14:creationId xmlns:p14="http://schemas.microsoft.com/office/powerpoint/2010/main" val="23939100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solidFill>
                  <a:schemeClr val="tx1"/>
                </a:solidFill>
              </a:rPr>
              <a:t>Registering a Registry</a:t>
            </a:r>
          </a:p>
          <a:p>
            <a:r>
              <a:rPr lang="en-US" dirty="0" smtClean="0">
                <a:solidFill>
                  <a:schemeClr val="tx1"/>
                </a:solidFill>
              </a:rPr>
              <a:t>Searching</a:t>
            </a:r>
          </a:p>
        </p:txBody>
      </p:sp>
      <p:sp>
        <p:nvSpPr>
          <p:cNvPr id="3" name="Title 2"/>
          <p:cNvSpPr>
            <a:spLocks noGrp="1"/>
          </p:cNvSpPr>
          <p:nvPr>
            <p:ph type="title"/>
          </p:nvPr>
        </p:nvSpPr>
        <p:spPr/>
        <p:txBody>
          <a:bodyPr>
            <a:normAutofit fontScale="90000"/>
          </a:bodyPr>
          <a:lstStyle/>
          <a:p>
            <a:r>
              <a:rPr lang="en-US" dirty="0" smtClean="0"/>
              <a:t>Wireframes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31</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hlinkClick r:id="rId2"/>
              </a:rPr>
              <a:t>ClinicalTrials.gov</a:t>
            </a:r>
            <a:r>
              <a:rPr lang="en-US" dirty="0" smtClean="0"/>
              <a:t> - Patient Registry</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32</a:t>
            </a:fld>
            <a:endParaRPr lang="en-US" dirty="0"/>
          </a:p>
        </p:txBody>
      </p:sp>
      <p:grpSp>
        <p:nvGrpSpPr>
          <p:cNvPr id="2" name="Group 1" descr="clinicaltrials.gov patient registry page"/>
          <p:cNvGrpSpPr/>
          <p:nvPr/>
        </p:nvGrpSpPr>
        <p:grpSpPr>
          <a:xfrm>
            <a:off x="762000" y="1247729"/>
            <a:ext cx="8077200" cy="5261248"/>
            <a:chOff x="762000" y="1247729"/>
            <a:chExt cx="8077200" cy="5261248"/>
          </a:xfrm>
        </p:grpSpPr>
        <p:pic>
          <p:nvPicPr>
            <p:cNvPr id="1026" name="Picture 2" descr="ClinicalTrials.gov Protocol Registration Sytem Home p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47729"/>
              <a:ext cx="7758112" cy="5261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6248400" y="4145053"/>
              <a:ext cx="2590800" cy="533400"/>
            </a:xfrm>
            <a:prstGeom prst="wedgeRectCallout">
              <a:avLst>
                <a:gd name="adj1" fmla="val -154592"/>
                <a:gd name="adj2" fmla="val 5331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New: Patient Registry</a:t>
              </a:r>
              <a:endParaRPr lang="en-US" dirty="0"/>
            </a:p>
          </p:txBody>
        </p:sp>
      </p:grpSp>
    </p:spTree>
    <p:extLst>
      <p:ext uri="{BB962C8B-B14F-4D97-AF65-F5344CB8AC3E}">
        <p14:creationId xmlns:p14="http://schemas.microsoft.com/office/powerpoint/2010/main" val="335895010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74638"/>
            <a:ext cx="8915400" cy="715962"/>
          </a:xfrm>
        </p:spPr>
        <p:txBody>
          <a:bodyPr>
            <a:normAutofit fontScale="90000"/>
          </a:bodyPr>
          <a:lstStyle/>
          <a:p>
            <a:r>
              <a:rPr lang="en-US" dirty="0" smtClean="0">
                <a:hlinkClick r:id="rId2"/>
              </a:rPr>
              <a:t>ClinicalTrials.gov</a:t>
            </a:r>
            <a:r>
              <a:rPr lang="en-US" dirty="0" smtClean="0"/>
              <a:t> – link to </a:t>
            </a:r>
            <a:r>
              <a:rPr lang="en-US" dirty="0" err="1" smtClean="0"/>
              <a:t>RoPR</a:t>
            </a:r>
            <a:r>
              <a:rPr lang="en-US" dirty="0" smtClean="0"/>
              <a:t> Data Entry</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33</a:t>
            </a:fld>
            <a:endParaRPr lang="en-US" dirty="0"/>
          </a:p>
        </p:txBody>
      </p:sp>
      <p:grpSp>
        <p:nvGrpSpPr>
          <p:cNvPr id="2" name="Group 1" descr="clinicaltrials.gov patient design page"/>
          <p:cNvGrpSpPr/>
          <p:nvPr/>
        </p:nvGrpSpPr>
        <p:grpSpPr>
          <a:xfrm>
            <a:off x="762000" y="1219199"/>
            <a:ext cx="8180614" cy="5514587"/>
            <a:chOff x="762000" y="1219199"/>
            <a:chExt cx="8180614" cy="5514587"/>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19199"/>
              <a:ext cx="7391400" cy="5514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ular Callout 5"/>
            <p:cNvSpPr/>
            <p:nvPr/>
          </p:nvSpPr>
          <p:spPr>
            <a:xfrm>
              <a:off x="6351814" y="2514600"/>
              <a:ext cx="2590800" cy="533400"/>
            </a:xfrm>
            <a:prstGeom prst="wedgeRectCallout">
              <a:avLst>
                <a:gd name="adj1" fmla="val -184214"/>
                <a:gd name="adj2" fmla="val -14260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Design Section</a:t>
              </a:r>
              <a:endParaRPr lang="en-US" dirty="0"/>
            </a:p>
          </p:txBody>
        </p:sp>
        <p:sp>
          <p:nvSpPr>
            <p:cNvPr id="7" name="Rectangular Callout 6"/>
            <p:cNvSpPr/>
            <p:nvPr/>
          </p:nvSpPr>
          <p:spPr>
            <a:xfrm>
              <a:off x="6351814" y="3276600"/>
              <a:ext cx="2590800" cy="699892"/>
            </a:xfrm>
            <a:prstGeom prst="wedgeRectCallout">
              <a:avLst>
                <a:gd name="adj1" fmla="val -159634"/>
                <a:gd name="adj2" fmla="val -5076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New: Patient Registry Data Elements</a:t>
              </a:r>
              <a:endParaRPr lang="en-US" dirty="0"/>
            </a:p>
          </p:txBody>
        </p:sp>
        <p:sp>
          <p:nvSpPr>
            <p:cNvPr id="8" name="Rectangular Callout 7"/>
            <p:cNvSpPr/>
            <p:nvPr/>
          </p:nvSpPr>
          <p:spPr>
            <a:xfrm>
              <a:off x="6346371" y="4145053"/>
              <a:ext cx="2590800" cy="533400"/>
            </a:xfrm>
            <a:prstGeom prst="wedgeRectCallout">
              <a:avLst>
                <a:gd name="adj1" fmla="val -137575"/>
                <a:gd name="adj2" fmla="val 28903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New: Link to </a:t>
              </a:r>
              <a:r>
                <a:rPr lang="en-US" dirty="0" err="1" smtClean="0"/>
                <a:t>RoPR</a:t>
              </a:r>
              <a:r>
                <a:rPr lang="en-US" dirty="0" smtClean="0"/>
                <a:t> Record</a:t>
              </a:r>
              <a:endParaRPr lang="en-US" dirty="0"/>
            </a:p>
          </p:txBody>
        </p:sp>
      </p:grpSp>
    </p:spTree>
    <p:extLst>
      <p:ext uri="{BB962C8B-B14F-4D97-AF65-F5344CB8AC3E}">
        <p14:creationId xmlns:p14="http://schemas.microsoft.com/office/powerpoint/2010/main" val="293910861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err="1" smtClean="0"/>
              <a:t>RoPR</a:t>
            </a:r>
            <a:r>
              <a:rPr lang="en-US" dirty="0" smtClean="0"/>
              <a:t> Data Entry</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34</a:t>
            </a:fld>
            <a:endParaRPr lang="en-US" dirty="0"/>
          </a:p>
        </p:txBody>
      </p:sp>
      <p:pic>
        <p:nvPicPr>
          <p:cNvPr id="3074" name="Picture 2" descr="RoPR Overview p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295400"/>
            <a:ext cx="8425378" cy="540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822610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err="1" smtClean="0"/>
              <a:t>RoPR</a:t>
            </a:r>
            <a:r>
              <a:rPr lang="en-US" dirty="0" smtClean="0"/>
              <a:t> – Registry Description</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35</a:t>
            </a:fld>
            <a:endParaRPr lang="en-US" dirty="0"/>
          </a:p>
        </p:txBody>
      </p:sp>
      <p:grpSp>
        <p:nvGrpSpPr>
          <p:cNvPr id="2" name="Group 1" descr="RoPR Registry Description page"/>
          <p:cNvGrpSpPr/>
          <p:nvPr/>
        </p:nvGrpSpPr>
        <p:grpSpPr>
          <a:xfrm>
            <a:off x="228600" y="1219200"/>
            <a:ext cx="8577943" cy="5462588"/>
            <a:chOff x="228600" y="1219200"/>
            <a:chExt cx="8577943" cy="5462588"/>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8516476" cy="546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ular Callout 9"/>
            <p:cNvSpPr/>
            <p:nvPr/>
          </p:nvSpPr>
          <p:spPr>
            <a:xfrm>
              <a:off x="6858000" y="4381500"/>
              <a:ext cx="1948543" cy="533400"/>
            </a:xfrm>
            <a:prstGeom prst="wedgeRectCallout">
              <a:avLst>
                <a:gd name="adj1" fmla="val -314416"/>
                <a:gd name="adj2" fmla="val -38749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err="1" smtClean="0"/>
                <a:t>RoPR</a:t>
              </a:r>
              <a:r>
                <a:rPr lang="en-US" dirty="0" smtClean="0"/>
                <a:t> Sections</a:t>
              </a:r>
              <a:endParaRPr lang="en-US" dirty="0"/>
            </a:p>
          </p:txBody>
        </p:sp>
        <p:sp>
          <p:nvSpPr>
            <p:cNvPr id="11" name="Rectangular Callout 10"/>
            <p:cNvSpPr/>
            <p:nvPr/>
          </p:nvSpPr>
          <p:spPr>
            <a:xfrm>
              <a:off x="6857999" y="3431018"/>
              <a:ext cx="1948544" cy="533400"/>
            </a:xfrm>
            <a:prstGeom prst="wedgeRectCallout">
              <a:avLst>
                <a:gd name="adj1" fmla="val -140346"/>
                <a:gd name="adj2" fmla="val -164031"/>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err="1" smtClean="0"/>
                <a:t>RoPR</a:t>
              </a:r>
              <a:r>
                <a:rPr lang="en-US" dirty="0" smtClean="0"/>
                <a:t> Data Elements</a:t>
              </a:r>
              <a:endParaRPr lang="en-US" dirty="0"/>
            </a:p>
          </p:txBody>
        </p:sp>
      </p:grpSp>
    </p:spTree>
    <p:extLst>
      <p:ext uri="{BB962C8B-B14F-4D97-AF65-F5344CB8AC3E}">
        <p14:creationId xmlns:p14="http://schemas.microsoft.com/office/powerpoint/2010/main" val="242436897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74638"/>
            <a:ext cx="8915400" cy="715962"/>
          </a:xfrm>
        </p:spPr>
        <p:txBody>
          <a:bodyPr>
            <a:normAutofit fontScale="90000"/>
          </a:bodyPr>
          <a:lstStyle/>
          <a:p>
            <a:r>
              <a:rPr lang="en-US" dirty="0" err="1" smtClean="0"/>
              <a:t>RoPR</a:t>
            </a:r>
            <a:r>
              <a:rPr lang="en-US" dirty="0" smtClean="0"/>
              <a:t> – Registry Classification and Purpose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36</a:t>
            </a:fld>
            <a:endParaRPr lang="en-US" dirty="0"/>
          </a:p>
        </p:txBody>
      </p:sp>
      <p:grpSp>
        <p:nvGrpSpPr>
          <p:cNvPr id="2" name="Group 1" descr="RoPR Registry Classification and Purpose page"/>
          <p:cNvGrpSpPr/>
          <p:nvPr/>
        </p:nvGrpSpPr>
        <p:grpSpPr>
          <a:xfrm>
            <a:off x="381000" y="1219200"/>
            <a:ext cx="8638771" cy="5486400"/>
            <a:chOff x="381000" y="1219200"/>
            <a:chExt cx="8638771" cy="548640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219200"/>
              <a:ext cx="8535357"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ular Callout 9"/>
            <p:cNvSpPr/>
            <p:nvPr/>
          </p:nvSpPr>
          <p:spPr>
            <a:xfrm>
              <a:off x="7495771" y="3162300"/>
              <a:ext cx="1524000" cy="533400"/>
            </a:xfrm>
            <a:prstGeom prst="wedgeRectCallout">
              <a:avLst>
                <a:gd name="adj1" fmla="val -129949"/>
                <a:gd name="adj2" fmla="val -10892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Multi-Select</a:t>
              </a:r>
              <a:endParaRPr lang="en-US" dirty="0"/>
            </a:p>
          </p:txBody>
        </p:sp>
        <p:sp>
          <p:nvSpPr>
            <p:cNvPr id="11" name="Rectangular Callout 10"/>
            <p:cNvSpPr/>
            <p:nvPr/>
          </p:nvSpPr>
          <p:spPr>
            <a:xfrm>
              <a:off x="7495771" y="3810000"/>
              <a:ext cx="1491343" cy="533400"/>
            </a:xfrm>
            <a:prstGeom prst="wedgeRectCallout">
              <a:avLst>
                <a:gd name="adj1" fmla="val -109844"/>
                <a:gd name="adj2" fmla="val 3188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Other</a:t>
              </a:r>
              <a:endParaRPr lang="en-US" dirty="0"/>
            </a:p>
          </p:txBody>
        </p:sp>
      </p:grpSp>
    </p:spTree>
    <p:extLst>
      <p:ext uri="{BB962C8B-B14F-4D97-AF65-F5344CB8AC3E}">
        <p14:creationId xmlns:p14="http://schemas.microsoft.com/office/powerpoint/2010/main" val="16359814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err="1" smtClean="0"/>
              <a:t>RoPR</a:t>
            </a:r>
            <a:r>
              <a:rPr lang="en-US" dirty="0" smtClean="0"/>
              <a:t> – Preview Registry Profile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37</a:t>
            </a:fld>
            <a:endParaRPr lang="en-US" dirty="0"/>
          </a:p>
        </p:txBody>
      </p:sp>
      <p:pic>
        <p:nvPicPr>
          <p:cNvPr id="6146" name="Picture 2" descr="RoPR Preview 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1143000"/>
            <a:ext cx="6629400" cy="542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65881382"/>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err="1" smtClean="0"/>
              <a:t>RoPR</a:t>
            </a:r>
            <a:r>
              <a:rPr lang="en-US" dirty="0" smtClean="0"/>
              <a:t> – Save and Release</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38</a:t>
            </a:fld>
            <a:endParaRPr lang="en-US" dirty="0"/>
          </a:p>
        </p:txBody>
      </p:sp>
      <p:pic>
        <p:nvPicPr>
          <p:cNvPr id="7170" name="Picture 2" descr="RoPR Save/Release Registry Profile p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143000"/>
            <a:ext cx="8610599" cy="5583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7484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81100"/>
            <a:ext cx="8534400" cy="5067300"/>
          </a:xfrm>
        </p:spPr>
        <p:txBody>
          <a:bodyPr>
            <a:noAutofit/>
          </a:bodyPr>
          <a:lstStyle/>
          <a:p>
            <a:r>
              <a:rPr lang="en-US" sz="2600" dirty="0" smtClean="0">
                <a:solidFill>
                  <a:schemeClr val="tx1"/>
                </a:solidFill>
              </a:rPr>
              <a:t>Provide a voluntary, searchable, central listing of patient registries in the U.S. </a:t>
            </a:r>
          </a:p>
          <a:p>
            <a:r>
              <a:rPr lang="en-US" sz="2600" dirty="0" smtClean="0">
                <a:solidFill>
                  <a:schemeClr val="tx1"/>
                </a:solidFill>
              </a:rPr>
              <a:t>Encourage and facilitate the use of common data elements and definitions in similar conditions (to improve opportunities for sharing, comparing, and linkage) through the listing and searching of such elements.</a:t>
            </a:r>
          </a:p>
          <a:p>
            <a:r>
              <a:rPr lang="en-US" sz="2600" dirty="0" smtClean="0">
                <a:solidFill>
                  <a:schemeClr val="tx1"/>
                </a:solidFill>
              </a:rPr>
              <a:t>Provide a central repository of searchable summary results</a:t>
            </a:r>
          </a:p>
          <a:p>
            <a:r>
              <a:rPr lang="en-US" sz="2600" dirty="0" smtClean="0">
                <a:solidFill>
                  <a:schemeClr val="tx1"/>
                </a:solidFill>
              </a:rPr>
              <a:t>Offer researchers a search tool to locate existing data to request for use in new studies (secondary analyses, linkage studies).</a:t>
            </a:r>
          </a:p>
          <a:p>
            <a:r>
              <a:rPr lang="en-US" sz="2600" dirty="0" smtClean="0">
                <a:solidFill>
                  <a:schemeClr val="tx1"/>
                </a:solidFill>
              </a:rPr>
              <a:t>Serve as a recruitment tool for researchers and patients interested in participating in patient registries.</a:t>
            </a:r>
            <a:endParaRPr lang="en-US" sz="2600" dirty="0">
              <a:solidFill>
                <a:schemeClr val="tx1"/>
              </a:solidFill>
            </a:endParaRPr>
          </a:p>
        </p:txBody>
      </p:sp>
      <p:sp>
        <p:nvSpPr>
          <p:cNvPr id="3" name="Title 2"/>
          <p:cNvSpPr>
            <a:spLocks noGrp="1"/>
          </p:cNvSpPr>
          <p:nvPr>
            <p:ph type="title"/>
          </p:nvPr>
        </p:nvSpPr>
        <p:spPr/>
        <p:txBody>
          <a:bodyPr>
            <a:normAutofit fontScale="90000"/>
          </a:bodyPr>
          <a:lstStyle/>
          <a:p>
            <a:r>
              <a:rPr lang="en-US" dirty="0" err="1" smtClean="0"/>
              <a:t>RoPR</a:t>
            </a:r>
            <a:r>
              <a:rPr lang="en-US" dirty="0"/>
              <a:t> </a:t>
            </a:r>
            <a:r>
              <a:rPr lang="en-US" dirty="0" smtClean="0"/>
              <a:t>Goals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Searching – Basic Search</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39</a:t>
            </a:fld>
            <a:endParaRPr lang="en-US" dirty="0"/>
          </a:p>
        </p:txBody>
      </p:sp>
      <p:grpSp>
        <p:nvGrpSpPr>
          <p:cNvPr id="2" name="Group 1" descr="RoPR Basic  search page"/>
          <p:cNvGrpSpPr/>
          <p:nvPr/>
        </p:nvGrpSpPr>
        <p:grpSpPr>
          <a:xfrm>
            <a:off x="990600" y="1066800"/>
            <a:ext cx="7267575" cy="5486400"/>
            <a:chOff x="990600" y="1066800"/>
            <a:chExt cx="7267575" cy="5486400"/>
          </a:xfrm>
        </p:grpSpPr>
        <p:pic>
          <p:nvPicPr>
            <p:cNvPr id="1026" name="Picture 2"/>
            <p:cNvPicPr>
              <a:picLocks noChangeAspect="1" noChangeArrowheads="1"/>
            </p:cNvPicPr>
            <p:nvPr/>
          </p:nvPicPr>
          <p:blipFill>
            <a:blip r:embed="rId3" cstate="print"/>
            <a:srcRect/>
            <a:stretch>
              <a:fillRect/>
            </a:stretch>
          </p:blipFill>
          <p:spPr bwMode="auto">
            <a:xfrm>
              <a:off x="990600" y="1066800"/>
              <a:ext cx="7267575" cy="5486400"/>
            </a:xfrm>
            <a:prstGeom prst="rect">
              <a:avLst/>
            </a:prstGeom>
            <a:noFill/>
            <a:ln w="9525">
              <a:noFill/>
              <a:miter lim="800000"/>
              <a:headEnd/>
              <a:tailEnd/>
            </a:ln>
          </p:spPr>
        </p:pic>
        <p:sp>
          <p:nvSpPr>
            <p:cNvPr id="8" name="Rectangular Callout 7"/>
            <p:cNvSpPr/>
            <p:nvPr/>
          </p:nvSpPr>
          <p:spPr>
            <a:xfrm>
              <a:off x="5151551" y="4876800"/>
              <a:ext cx="2590800" cy="533400"/>
            </a:xfrm>
            <a:prstGeom prst="wedgeRectCallout">
              <a:avLst>
                <a:gd name="adj1" fmla="val -109844"/>
                <a:gd name="adj2" fmla="val -46709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Google-like Search</a:t>
              </a: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Searching – Advanced Search</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40</a:t>
            </a:fld>
            <a:endParaRPr lang="en-US" dirty="0"/>
          </a:p>
        </p:txBody>
      </p:sp>
      <p:grpSp>
        <p:nvGrpSpPr>
          <p:cNvPr id="2" name="Group 1" descr="RoPR Advanced Search page"/>
          <p:cNvGrpSpPr/>
          <p:nvPr/>
        </p:nvGrpSpPr>
        <p:grpSpPr>
          <a:xfrm>
            <a:off x="1143000" y="1066800"/>
            <a:ext cx="7696200" cy="5476875"/>
            <a:chOff x="1143000" y="1066800"/>
            <a:chExt cx="7696200" cy="5476875"/>
          </a:xfrm>
        </p:grpSpPr>
        <p:pic>
          <p:nvPicPr>
            <p:cNvPr id="2050" name="Picture 2"/>
            <p:cNvPicPr>
              <a:picLocks noChangeAspect="1" noChangeArrowheads="1"/>
            </p:cNvPicPr>
            <p:nvPr/>
          </p:nvPicPr>
          <p:blipFill>
            <a:blip r:embed="rId3" cstate="print"/>
            <a:srcRect/>
            <a:stretch>
              <a:fillRect/>
            </a:stretch>
          </p:blipFill>
          <p:spPr bwMode="auto">
            <a:xfrm>
              <a:off x="1143000" y="1066800"/>
              <a:ext cx="7239000" cy="5476875"/>
            </a:xfrm>
            <a:prstGeom prst="rect">
              <a:avLst/>
            </a:prstGeom>
            <a:noFill/>
            <a:ln w="9525">
              <a:noFill/>
              <a:miter lim="800000"/>
              <a:headEnd/>
              <a:tailEnd/>
            </a:ln>
          </p:spPr>
        </p:pic>
        <p:sp>
          <p:nvSpPr>
            <p:cNvPr id="9" name="Rectangular Callout 8"/>
            <p:cNvSpPr/>
            <p:nvPr/>
          </p:nvSpPr>
          <p:spPr>
            <a:xfrm>
              <a:off x="6248400" y="2970431"/>
              <a:ext cx="2590800" cy="533400"/>
            </a:xfrm>
            <a:prstGeom prst="wedgeRectCallout">
              <a:avLst>
                <a:gd name="adj1" fmla="val -73289"/>
                <a:gd name="adj2" fmla="val 13290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Select from set of Required Fields</a:t>
              </a: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Searching – Topic Search</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41</a:t>
            </a:fld>
            <a:endParaRPr lang="en-US" dirty="0"/>
          </a:p>
        </p:txBody>
      </p:sp>
      <p:grpSp>
        <p:nvGrpSpPr>
          <p:cNvPr id="2" name="Group 1" descr="RoPR Topic Search page"/>
          <p:cNvGrpSpPr/>
          <p:nvPr/>
        </p:nvGrpSpPr>
        <p:grpSpPr>
          <a:xfrm>
            <a:off x="457200" y="1066800"/>
            <a:ext cx="8686800" cy="5791200"/>
            <a:chOff x="457200" y="1066800"/>
            <a:chExt cx="8686800" cy="5791200"/>
          </a:xfrm>
        </p:grpSpPr>
        <p:pic>
          <p:nvPicPr>
            <p:cNvPr id="3074" name="Picture 2"/>
            <p:cNvPicPr>
              <a:picLocks noChangeAspect="1" noChangeArrowheads="1"/>
            </p:cNvPicPr>
            <p:nvPr/>
          </p:nvPicPr>
          <p:blipFill>
            <a:blip r:embed="rId3" cstate="print"/>
            <a:srcRect/>
            <a:stretch>
              <a:fillRect/>
            </a:stretch>
          </p:blipFill>
          <p:spPr bwMode="auto">
            <a:xfrm>
              <a:off x="457200" y="1066800"/>
              <a:ext cx="7267575" cy="550545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3071812" y="3943350"/>
              <a:ext cx="6072188" cy="2914650"/>
            </a:xfrm>
            <a:prstGeom prst="rect">
              <a:avLst/>
            </a:prstGeom>
            <a:noFill/>
            <a:ln w="9525">
              <a:noFill/>
              <a:miter lim="800000"/>
              <a:headEnd/>
              <a:tailEnd/>
            </a:ln>
          </p:spPr>
        </p:pic>
        <p:sp>
          <p:nvSpPr>
            <p:cNvPr id="9" name="Rectangular Callout 8"/>
            <p:cNvSpPr/>
            <p:nvPr/>
          </p:nvSpPr>
          <p:spPr>
            <a:xfrm>
              <a:off x="6858000" y="2247900"/>
              <a:ext cx="1828800" cy="533400"/>
            </a:xfrm>
            <a:prstGeom prst="wedgeRectCallout">
              <a:avLst>
                <a:gd name="adj1" fmla="val -201703"/>
                <a:gd name="adj2" fmla="val 31888"/>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Topics</a:t>
              </a: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smtClean="0"/>
              <a:t>Searching – Search Results</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42</a:t>
            </a:fld>
            <a:endParaRPr lang="en-US" dirty="0"/>
          </a:p>
        </p:txBody>
      </p:sp>
      <p:grpSp>
        <p:nvGrpSpPr>
          <p:cNvPr id="2" name="Group 1" descr="RoPR Basic Search Results page"/>
          <p:cNvGrpSpPr/>
          <p:nvPr/>
        </p:nvGrpSpPr>
        <p:grpSpPr>
          <a:xfrm>
            <a:off x="838200" y="1143000"/>
            <a:ext cx="8229600" cy="5514975"/>
            <a:chOff x="838200" y="1143000"/>
            <a:chExt cx="8229600" cy="5514975"/>
          </a:xfrm>
        </p:grpSpPr>
        <p:pic>
          <p:nvPicPr>
            <p:cNvPr id="4098" name="Picture 2"/>
            <p:cNvPicPr>
              <a:picLocks noChangeAspect="1" noChangeArrowheads="1"/>
            </p:cNvPicPr>
            <p:nvPr/>
          </p:nvPicPr>
          <p:blipFill>
            <a:blip r:embed="rId3" cstate="print"/>
            <a:srcRect/>
            <a:stretch>
              <a:fillRect/>
            </a:stretch>
          </p:blipFill>
          <p:spPr bwMode="auto">
            <a:xfrm>
              <a:off x="838200" y="1143000"/>
              <a:ext cx="7362825" cy="5514975"/>
            </a:xfrm>
            <a:prstGeom prst="rect">
              <a:avLst/>
            </a:prstGeom>
            <a:noFill/>
            <a:ln w="9525">
              <a:noFill/>
              <a:miter lim="800000"/>
              <a:headEnd/>
              <a:tailEnd/>
            </a:ln>
          </p:spPr>
        </p:pic>
        <p:sp>
          <p:nvSpPr>
            <p:cNvPr id="12" name="Rectangular Callout 11"/>
            <p:cNvSpPr/>
            <p:nvPr/>
          </p:nvSpPr>
          <p:spPr>
            <a:xfrm>
              <a:off x="7391400" y="2514600"/>
              <a:ext cx="1676400" cy="533400"/>
            </a:xfrm>
            <a:prstGeom prst="wedgeRectCallout">
              <a:avLst>
                <a:gd name="adj1" fmla="val -223863"/>
                <a:gd name="adj2" fmla="val 13596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Total Found</a:t>
              </a:r>
              <a:endParaRPr lang="en-US" dirty="0"/>
            </a:p>
          </p:txBody>
        </p:sp>
        <p:sp>
          <p:nvSpPr>
            <p:cNvPr id="13" name="Rectangular Callout 12"/>
            <p:cNvSpPr/>
            <p:nvPr/>
          </p:nvSpPr>
          <p:spPr>
            <a:xfrm>
              <a:off x="7391400" y="3367087"/>
              <a:ext cx="1665514" cy="533400"/>
            </a:xfrm>
            <a:prstGeom prst="wedgeRectCallout">
              <a:avLst>
                <a:gd name="adj1" fmla="val -170278"/>
                <a:gd name="adj2" fmla="val 19643"/>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Registry 1</a:t>
              </a:r>
              <a:endParaRPr lang="en-US" dirty="0"/>
            </a:p>
          </p:txBody>
        </p:sp>
        <p:sp>
          <p:nvSpPr>
            <p:cNvPr id="14" name="Rectangular Callout 13"/>
            <p:cNvSpPr/>
            <p:nvPr/>
          </p:nvSpPr>
          <p:spPr>
            <a:xfrm>
              <a:off x="7391400" y="4183153"/>
              <a:ext cx="1665514" cy="533400"/>
            </a:xfrm>
            <a:prstGeom prst="wedgeRectCallout">
              <a:avLst>
                <a:gd name="adj1" fmla="val -100671"/>
                <a:gd name="adj2" fmla="val 10841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Registry 2</a:t>
              </a: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534400" cy="5334000"/>
          </a:xfrm>
        </p:spPr>
        <p:txBody>
          <a:bodyPr rtlCol="0">
            <a:normAutofit fontScale="40000" lnSpcReduction="20000"/>
          </a:bodyPr>
          <a:lstStyle/>
          <a:p>
            <a:r>
              <a:rPr lang="en-US" sz="6000" dirty="0" smtClean="0">
                <a:solidFill>
                  <a:schemeClr val="tx1"/>
                </a:solidFill>
              </a:rPr>
              <a:t>The </a:t>
            </a:r>
            <a:r>
              <a:rPr lang="en-US" sz="6000" dirty="0">
                <a:solidFill>
                  <a:schemeClr val="tx1"/>
                </a:solidFill>
              </a:rPr>
              <a:t>Agency for Healthcare Research and Quality (AHRQ) Effective Health Care (EHC) Program is pleased to announce that the following draft report is now available and open for comment on the EHC Web site until October 10, </a:t>
            </a:r>
            <a:r>
              <a:rPr lang="en-US" sz="6000" dirty="0" smtClean="0">
                <a:solidFill>
                  <a:schemeClr val="tx1"/>
                </a:solidFill>
              </a:rPr>
              <a:t>2011</a:t>
            </a:r>
            <a:endParaRPr lang="en-US" sz="6000" dirty="0">
              <a:solidFill>
                <a:schemeClr val="tx1"/>
              </a:solidFill>
            </a:endParaRPr>
          </a:p>
          <a:p>
            <a:endParaRPr lang="en-US" sz="6000" dirty="0">
              <a:solidFill>
                <a:schemeClr val="tx1"/>
              </a:solidFill>
            </a:endParaRPr>
          </a:p>
          <a:p>
            <a:pPr lvl="0"/>
            <a:r>
              <a:rPr lang="en-US" sz="6000" dirty="0" smtClean="0">
                <a:solidFill>
                  <a:schemeClr val="tx1"/>
                </a:solidFill>
              </a:rPr>
              <a:t>To </a:t>
            </a:r>
            <a:r>
              <a:rPr lang="en-US" sz="6000" dirty="0">
                <a:solidFill>
                  <a:schemeClr val="tx1"/>
                </a:solidFill>
              </a:rPr>
              <a:t>view and comment on </a:t>
            </a:r>
            <a:r>
              <a:rPr lang="en-US" sz="6000" dirty="0" smtClean="0">
                <a:solidFill>
                  <a:schemeClr val="tx1"/>
                </a:solidFill>
              </a:rPr>
              <a:t>these reports, </a:t>
            </a:r>
            <a:r>
              <a:rPr lang="en-US" sz="6000" dirty="0">
                <a:solidFill>
                  <a:schemeClr val="tx1"/>
                </a:solidFill>
              </a:rPr>
              <a:t>please visit: </a:t>
            </a:r>
            <a:endParaRPr lang="en-US" sz="6000" dirty="0" smtClean="0">
              <a:solidFill>
                <a:schemeClr val="tx1"/>
              </a:solidFill>
            </a:endParaRPr>
          </a:p>
          <a:p>
            <a:pPr marL="0" lvl="0" indent="0">
              <a:buNone/>
            </a:pPr>
            <a:r>
              <a:rPr lang="en-US" sz="6000" u="sng" dirty="0" smtClean="0">
                <a:solidFill>
                  <a:schemeClr val="tx1"/>
                </a:solidFill>
                <a:hlinkClick r:id="rId3"/>
              </a:rPr>
              <a:t>http</a:t>
            </a:r>
            <a:r>
              <a:rPr lang="en-US" sz="6000" u="sng" dirty="0">
                <a:solidFill>
                  <a:schemeClr val="tx1"/>
                </a:solidFill>
                <a:hlinkClick r:id="rId3"/>
              </a:rPr>
              <a:t>://</a:t>
            </a:r>
            <a:r>
              <a:rPr lang="en-US" sz="6000" u="sng" dirty="0" smtClean="0">
                <a:solidFill>
                  <a:schemeClr val="tx1"/>
                </a:solidFill>
                <a:hlinkClick r:id="rId3"/>
              </a:rPr>
              <a:t>www.effectivehealthcare.ahrq.gov/index.cfm/research-available-for-comment/comment-draft-reports</a:t>
            </a:r>
            <a:r>
              <a:rPr lang="en-US" sz="6000" u="sng" dirty="0">
                <a:solidFill>
                  <a:schemeClr val="tx1"/>
                </a:solidFill>
                <a:hlinkClick r:id="rId3"/>
              </a:rPr>
              <a:t>/?</a:t>
            </a:r>
            <a:r>
              <a:rPr lang="en-US" sz="6000" u="sng" dirty="0" smtClean="0">
                <a:solidFill>
                  <a:schemeClr val="tx1"/>
                </a:solidFill>
                <a:hlinkClick r:id="rId3"/>
              </a:rPr>
              <a:t>pageaction=displayDraftCommentForm&amp;topicid=311&amp;productID=777</a:t>
            </a:r>
            <a:endParaRPr lang="en-US" sz="6000" dirty="0">
              <a:solidFill>
                <a:schemeClr val="tx1"/>
              </a:solidFill>
            </a:endParaRPr>
          </a:p>
          <a:p>
            <a:pPr>
              <a:buNone/>
              <a:defRPr/>
            </a:pPr>
            <a:endParaRPr lang="en-US" sz="6000" dirty="0" smtClean="0">
              <a:solidFill>
                <a:schemeClr val="tx1"/>
              </a:solidFill>
            </a:endParaRPr>
          </a:p>
          <a:p>
            <a:pPr>
              <a:defRPr/>
            </a:pPr>
            <a:r>
              <a:rPr lang="en-US" sz="6000" dirty="0" smtClean="0">
                <a:solidFill>
                  <a:schemeClr val="tx1"/>
                </a:solidFill>
              </a:rPr>
              <a:t>For more information</a:t>
            </a:r>
          </a:p>
          <a:p>
            <a:pPr lvl="2">
              <a:buFont typeface="Arial" pitchFamily="34" charset="0"/>
              <a:buNone/>
              <a:defRPr/>
            </a:pPr>
            <a:r>
              <a:rPr lang="en-US" sz="6000" dirty="0" smtClean="0">
                <a:solidFill>
                  <a:schemeClr val="tx1"/>
                </a:solidFill>
              </a:rPr>
              <a:t>By email: </a:t>
            </a:r>
            <a:r>
              <a:rPr lang="en-US" sz="6000" dirty="0" smtClean="0">
                <a:solidFill>
                  <a:schemeClr val="tx1"/>
                </a:solidFill>
                <a:hlinkClick r:id="rId4"/>
              </a:rPr>
              <a:t>ropr@outcome.com</a:t>
            </a:r>
            <a:endParaRPr lang="en-US" sz="6000" dirty="0" smtClean="0">
              <a:solidFill>
                <a:schemeClr val="tx1"/>
              </a:solidFill>
            </a:endParaRPr>
          </a:p>
          <a:p>
            <a:pPr lvl="2">
              <a:buNone/>
              <a:defRPr/>
            </a:pPr>
            <a:r>
              <a:rPr lang="en-US" sz="6000" dirty="0">
                <a:solidFill>
                  <a:schemeClr val="tx1"/>
                </a:solidFill>
              </a:rPr>
              <a:t>By phone: Willet Hossfeld at </a:t>
            </a:r>
            <a:r>
              <a:rPr lang="en-US" sz="6000" dirty="0" smtClean="0">
                <a:solidFill>
                  <a:schemeClr val="tx1"/>
                </a:solidFill>
              </a:rPr>
              <a:t>202-775-0546</a:t>
            </a:r>
            <a:endParaRPr lang="en-US" dirty="0" smtClean="0">
              <a:solidFill>
                <a:schemeClr val="tx1"/>
              </a:solidFill>
            </a:endParaRPr>
          </a:p>
          <a:p>
            <a:pPr fontAlgn="auto">
              <a:spcAft>
                <a:spcPts val="0"/>
              </a:spcAft>
              <a:buFont typeface="Arial" pitchFamily="34" charset="0"/>
              <a:buNone/>
              <a:defRPr/>
            </a:pPr>
            <a:endParaRPr lang="en-US" dirty="0"/>
          </a:p>
        </p:txBody>
      </p:sp>
      <p:sp>
        <p:nvSpPr>
          <p:cNvPr id="3" name="Title 2"/>
          <p:cNvSpPr>
            <a:spLocks noGrp="1"/>
          </p:cNvSpPr>
          <p:nvPr>
            <p:ph type="title"/>
          </p:nvPr>
        </p:nvSpPr>
        <p:spPr/>
        <p:txBody>
          <a:bodyPr rtlCol="0">
            <a:normAutofit fontScale="90000"/>
          </a:bodyPr>
          <a:lstStyle/>
          <a:p>
            <a:pPr fontAlgn="auto">
              <a:spcAft>
                <a:spcPts val="0"/>
              </a:spcAft>
              <a:defRPr/>
            </a:pPr>
            <a:r>
              <a:rPr lang="en-US" dirty="0" smtClean="0"/>
              <a:t>Information about the RoPR Project </a:t>
            </a:r>
            <a:endParaRPr lang="en-US" dirty="0"/>
          </a:p>
        </p:txBody>
      </p:sp>
      <p:sp>
        <p:nvSpPr>
          <p:cNvPr id="4" name="Slide Number Placeholder 3"/>
          <p:cNvSpPr>
            <a:spLocks noGrp="1"/>
          </p:cNvSpPr>
          <p:nvPr>
            <p:ph type="sldNum" sz="quarter" idx="4294967295"/>
          </p:nvPr>
        </p:nvSpPr>
        <p:spPr>
          <a:xfrm>
            <a:off x="457200" y="6356350"/>
            <a:ext cx="2133600" cy="365125"/>
          </a:xfrm>
          <a:prstGeom prst="rect">
            <a:avLst/>
          </a:prstGeom>
        </p:spPr>
        <p:txBody>
          <a:bodyPr/>
          <a:lstStyle/>
          <a:p>
            <a:pPr algn="l">
              <a:defRPr/>
            </a:pPr>
            <a:fld id="{E32F4309-3C74-431A-9C6F-FC91899F5780}" type="slidenum">
              <a:rPr lang="en-US"/>
              <a:pPr algn="l">
                <a:defRPr/>
              </a:pPr>
              <a:t>43</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ctrTitle"/>
          </p:nvPr>
        </p:nvSpPr>
        <p:spPr>
          <a:xfrm>
            <a:off x="685800" y="1617135"/>
            <a:ext cx="7772400" cy="1470025"/>
          </a:xfrm>
        </p:spPr>
        <p:txBody>
          <a:bodyPr/>
          <a:lstStyle/>
          <a:p>
            <a:pPr algn="ctr" eaLnBrk="1" hangingPunct="1"/>
            <a:r>
              <a:rPr lang="en-US" sz="4000" dirty="0" smtClean="0"/>
              <a:t>Thank you!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rtlCol="0">
            <a:normAutofit fontScale="85000" lnSpcReduction="20000"/>
          </a:bodyPr>
          <a:lstStyle/>
          <a:p>
            <a:pPr marL="0" indent="0" fontAlgn="auto">
              <a:spcAft>
                <a:spcPts val="0"/>
              </a:spcAft>
              <a:buFont typeface="Arial" pitchFamily="34" charset="0"/>
              <a:buNone/>
              <a:defRPr/>
            </a:pPr>
            <a:r>
              <a:rPr lang="en-US" b="1" i="1" u="sng" dirty="0" smtClean="0">
                <a:solidFill>
                  <a:schemeClr val="tx1"/>
                </a:solidFill>
              </a:rPr>
              <a:t>Use-Centered Design</a:t>
            </a:r>
            <a:r>
              <a:rPr lang="en-US" b="1" i="1" dirty="0" smtClean="0">
                <a:solidFill>
                  <a:schemeClr val="tx1"/>
                </a:solidFill>
              </a:rPr>
              <a:t>: </a:t>
            </a:r>
            <a:r>
              <a:rPr lang="en-US" dirty="0" smtClean="0">
                <a:solidFill>
                  <a:schemeClr val="tx1"/>
                </a:solidFill>
              </a:rPr>
              <a:t>Design a system that is responsive to user needs.</a:t>
            </a:r>
          </a:p>
          <a:p>
            <a:pPr marL="0" indent="0" fontAlgn="auto">
              <a:spcAft>
                <a:spcPts val="0"/>
              </a:spcAft>
              <a:buFont typeface="Arial" pitchFamily="34" charset="0"/>
              <a:buNone/>
              <a:defRPr/>
            </a:pPr>
            <a:r>
              <a:rPr lang="en-US" b="1" u="sng" dirty="0" smtClean="0">
                <a:solidFill>
                  <a:schemeClr val="tx1"/>
                </a:solidFill>
              </a:rPr>
              <a:t>Approach</a:t>
            </a:r>
            <a:r>
              <a:rPr lang="en-US" b="1" dirty="0" smtClean="0">
                <a:solidFill>
                  <a:schemeClr val="tx1"/>
                </a:solidFill>
              </a:rPr>
              <a:t>:</a:t>
            </a:r>
            <a:r>
              <a:rPr lang="en-US" b="1" u="sng" dirty="0" smtClean="0">
                <a:solidFill>
                  <a:schemeClr val="tx1"/>
                </a:solidFill>
              </a:rPr>
              <a:t>  </a:t>
            </a:r>
          </a:p>
          <a:p>
            <a:pPr>
              <a:defRPr/>
            </a:pPr>
            <a:r>
              <a:rPr lang="en-US" dirty="0" smtClean="0">
                <a:solidFill>
                  <a:schemeClr val="tx1"/>
                </a:solidFill>
              </a:rPr>
              <a:t>Involve users throughout all stages of the development lifecycle: formulating the requirements, designing the system, and building the system.</a:t>
            </a:r>
          </a:p>
          <a:p>
            <a:pPr>
              <a:defRPr/>
            </a:pPr>
            <a:r>
              <a:rPr lang="en-US" dirty="0" smtClean="0">
                <a:solidFill>
                  <a:schemeClr val="tx1"/>
                </a:solidFill>
              </a:rPr>
              <a:t>Involve users seeking to perform various tasks, such as:</a:t>
            </a:r>
          </a:p>
          <a:p>
            <a:pPr lvl="1">
              <a:buFont typeface="Wingdings" pitchFamily="2" charset="2"/>
              <a:buChar char="v"/>
              <a:defRPr/>
            </a:pPr>
            <a:r>
              <a:rPr lang="en-US" dirty="0" smtClean="0">
                <a:solidFill>
                  <a:schemeClr val="tx1"/>
                </a:solidFill>
              </a:rPr>
              <a:t>Developing registries </a:t>
            </a:r>
          </a:p>
          <a:p>
            <a:pPr lvl="1">
              <a:buFont typeface="Wingdings" pitchFamily="2" charset="2"/>
              <a:buChar char="v"/>
              <a:defRPr/>
            </a:pPr>
            <a:r>
              <a:rPr lang="en-US" dirty="0" smtClean="0">
                <a:solidFill>
                  <a:schemeClr val="tx1"/>
                </a:solidFill>
              </a:rPr>
              <a:t>Using data from registries </a:t>
            </a:r>
          </a:p>
          <a:p>
            <a:pPr lvl="1">
              <a:buFont typeface="Wingdings" pitchFamily="2" charset="2"/>
              <a:buChar char="v"/>
              <a:defRPr/>
            </a:pPr>
            <a:r>
              <a:rPr lang="en-US" dirty="0" smtClean="0">
                <a:solidFill>
                  <a:schemeClr val="tx1"/>
                </a:solidFill>
              </a:rPr>
              <a:t>Evaluating registries </a:t>
            </a:r>
          </a:p>
          <a:p>
            <a:pPr lvl="1">
              <a:buFont typeface="Wingdings" pitchFamily="2" charset="2"/>
              <a:buChar char="v"/>
              <a:defRPr/>
            </a:pPr>
            <a:r>
              <a:rPr lang="en-US" dirty="0" smtClean="0">
                <a:solidFill>
                  <a:schemeClr val="tx1"/>
                </a:solidFill>
              </a:rPr>
              <a:t>Reviewing manuscripts based on registry data </a:t>
            </a:r>
          </a:p>
          <a:p>
            <a:pPr lvl="1">
              <a:buFont typeface="Wingdings" pitchFamily="2" charset="2"/>
              <a:buChar char="v"/>
              <a:defRPr/>
            </a:pPr>
            <a:r>
              <a:rPr lang="en-US" dirty="0" smtClean="0">
                <a:solidFill>
                  <a:schemeClr val="tx1"/>
                </a:solidFill>
              </a:rPr>
              <a:t>Participating in a registry.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3" name="Title 2"/>
          <p:cNvSpPr>
            <a:spLocks noGrp="1"/>
          </p:cNvSpPr>
          <p:nvPr>
            <p:ph type="title"/>
          </p:nvPr>
        </p:nvSpPr>
        <p:spPr/>
        <p:txBody>
          <a:bodyPr rtlCol="0">
            <a:normAutofit fontScale="90000"/>
          </a:bodyPr>
          <a:lstStyle/>
          <a:p>
            <a:pPr fontAlgn="auto">
              <a:spcAft>
                <a:spcPts val="0"/>
              </a:spcAft>
              <a:defRPr/>
            </a:pPr>
            <a:r>
              <a:rPr lang="en-US" dirty="0" smtClean="0"/>
              <a:t>Stakeholder Engagement Process</a:t>
            </a:r>
            <a:endParaRPr lang="en-US" dirty="0"/>
          </a:p>
        </p:txBody>
      </p:sp>
      <p:sp>
        <p:nvSpPr>
          <p:cNvPr id="4" name="Slide Number Placeholder 3"/>
          <p:cNvSpPr>
            <a:spLocks noGrp="1"/>
          </p:cNvSpPr>
          <p:nvPr>
            <p:ph type="sldNum" sz="quarter" idx="4294967295"/>
          </p:nvPr>
        </p:nvSpPr>
        <p:spPr>
          <a:xfrm>
            <a:off x="457200" y="6356350"/>
            <a:ext cx="2133600" cy="365125"/>
          </a:xfrm>
          <a:prstGeom prst="rect">
            <a:avLst/>
          </a:prstGeom>
        </p:spPr>
        <p:txBody>
          <a:bodyPr/>
          <a:lstStyle/>
          <a:p>
            <a:pPr algn="l">
              <a:defRPr/>
            </a:pPr>
            <a:fld id="{0C0D7FE7-A118-41BA-AD18-33B230E9B0F4}" type="slidenum">
              <a:rPr lang="en-US"/>
              <a:pPr algn="l">
                <a:defRPr/>
              </a:pPr>
              <a:t>4</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47800"/>
            <a:ext cx="8382000" cy="5105400"/>
          </a:xfrm>
        </p:spPr>
        <p:txBody>
          <a:bodyPr rtlCol="0">
            <a:normAutofit fontScale="85000" lnSpcReduction="20000"/>
          </a:bodyPr>
          <a:lstStyle/>
          <a:p>
            <a:pPr>
              <a:defRPr/>
            </a:pPr>
            <a:r>
              <a:rPr lang="en-US" dirty="0" smtClean="0">
                <a:solidFill>
                  <a:schemeClr val="tx1"/>
                </a:solidFill>
              </a:rPr>
              <a:t>Patients/consumers</a:t>
            </a:r>
          </a:p>
          <a:p>
            <a:pPr fontAlgn="auto">
              <a:spcAft>
                <a:spcPts val="0"/>
              </a:spcAft>
              <a:buFont typeface="Arial" pitchFamily="34" charset="0"/>
              <a:buChar char="•"/>
              <a:defRPr/>
            </a:pPr>
            <a:r>
              <a:rPr lang="en-US" dirty="0" smtClean="0">
                <a:solidFill>
                  <a:schemeClr val="tx1"/>
                </a:solidFill>
              </a:rPr>
              <a:t>Physicians, hospitals, other health care providers, and physician associations</a:t>
            </a:r>
          </a:p>
          <a:p>
            <a:pPr fontAlgn="auto">
              <a:spcAft>
                <a:spcPts val="0"/>
              </a:spcAft>
              <a:buFont typeface="Arial" pitchFamily="34" charset="0"/>
              <a:buChar char="•"/>
              <a:defRPr/>
            </a:pPr>
            <a:r>
              <a:rPr lang="en-US" dirty="0" smtClean="0">
                <a:solidFill>
                  <a:schemeClr val="tx1"/>
                </a:solidFill>
              </a:rPr>
              <a:t>Payers, including private health plans, employers, and public insurance programs (e.g., Medicare, State Medicaid, State Children’s Health Insurance Program)</a:t>
            </a:r>
          </a:p>
          <a:p>
            <a:pPr fontAlgn="auto">
              <a:spcAft>
                <a:spcPts val="0"/>
              </a:spcAft>
              <a:buFont typeface="Arial" pitchFamily="34" charset="0"/>
              <a:buChar char="•"/>
              <a:defRPr/>
            </a:pPr>
            <a:r>
              <a:rPr lang="en-US" dirty="0" smtClean="0">
                <a:solidFill>
                  <a:schemeClr val="tx1"/>
                </a:solidFill>
              </a:rPr>
              <a:t>Funding agencies (e.g., NIH)</a:t>
            </a:r>
          </a:p>
          <a:p>
            <a:pPr fontAlgn="auto">
              <a:spcAft>
                <a:spcPts val="0"/>
              </a:spcAft>
              <a:buFont typeface="Arial" pitchFamily="34" charset="0"/>
              <a:buChar char="•"/>
              <a:defRPr/>
            </a:pPr>
            <a:r>
              <a:rPr lang="en-US" dirty="0" smtClean="0">
                <a:solidFill>
                  <a:schemeClr val="tx1"/>
                </a:solidFill>
              </a:rPr>
              <a:t>Government regulatory and public health agencies, (e.g., FDA, CDC, state health departments)</a:t>
            </a:r>
          </a:p>
          <a:p>
            <a:pPr fontAlgn="auto">
              <a:spcAft>
                <a:spcPts val="0"/>
              </a:spcAft>
              <a:buFont typeface="Arial" pitchFamily="34" charset="0"/>
              <a:buChar char="•"/>
              <a:defRPr/>
            </a:pPr>
            <a:r>
              <a:rPr lang="en-US" dirty="0" smtClean="0">
                <a:solidFill>
                  <a:schemeClr val="tx1"/>
                </a:solidFill>
              </a:rPr>
              <a:t>Researchers</a:t>
            </a:r>
          </a:p>
          <a:p>
            <a:pPr fontAlgn="auto">
              <a:spcAft>
                <a:spcPts val="0"/>
              </a:spcAft>
              <a:buFont typeface="Arial" pitchFamily="34" charset="0"/>
              <a:buChar char="•"/>
              <a:defRPr/>
            </a:pPr>
            <a:r>
              <a:rPr lang="en-US" dirty="0" smtClean="0">
                <a:solidFill>
                  <a:schemeClr val="tx1"/>
                </a:solidFill>
              </a:rPr>
              <a:t>Industry, including pharmaceutical and device manufacturers</a:t>
            </a:r>
          </a:p>
          <a:p>
            <a:pPr fontAlgn="auto">
              <a:spcAft>
                <a:spcPts val="0"/>
              </a:spcAft>
              <a:buFont typeface="Arial" pitchFamily="34" charset="0"/>
              <a:buChar char="•"/>
              <a:defRPr/>
            </a:pPr>
            <a:r>
              <a:rPr lang="en-US" dirty="0" smtClean="0">
                <a:solidFill>
                  <a:schemeClr val="tx1"/>
                </a:solidFill>
              </a:rPr>
              <a:t>Journal editors</a:t>
            </a:r>
            <a:endParaRPr lang="en-US" dirty="0">
              <a:solidFill>
                <a:schemeClr val="tx1"/>
              </a:solidFill>
            </a:endParaRPr>
          </a:p>
        </p:txBody>
      </p:sp>
      <p:sp>
        <p:nvSpPr>
          <p:cNvPr id="14339" name="Title 2"/>
          <p:cNvSpPr>
            <a:spLocks noGrp="1"/>
          </p:cNvSpPr>
          <p:nvPr>
            <p:ph type="title"/>
          </p:nvPr>
        </p:nvSpPr>
        <p:spPr/>
        <p:txBody>
          <a:bodyPr>
            <a:normAutofit fontScale="90000"/>
          </a:bodyPr>
          <a:lstStyle/>
          <a:p>
            <a:r>
              <a:rPr lang="en-US" dirty="0" smtClean="0"/>
              <a:t>Stakeholder Groups</a:t>
            </a:r>
          </a:p>
        </p:txBody>
      </p:sp>
      <p:sp>
        <p:nvSpPr>
          <p:cNvPr id="4" name="Slide Number Placeholder 3"/>
          <p:cNvSpPr>
            <a:spLocks noGrp="1"/>
          </p:cNvSpPr>
          <p:nvPr>
            <p:ph type="sldNum" sz="quarter" idx="4294967295"/>
          </p:nvPr>
        </p:nvSpPr>
        <p:spPr>
          <a:xfrm>
            <a:off x="457200" y="6356350"/>
            <a:ext cx="2133600" cy="365125"/>
          </a:xfrm>
          <a:prstGeom prst="rect">
            <a:avLst/>
          </a:prstGeom>
        </p:spPr>
        <p:txBody>
          <a:bodyPr/>
          <a:lstStyle/>
          <a:p>
            <a:pPr algn="l">
              <a:defRPr/>
            </a:pPr>
            <a:fld id="{2A9DD7BE-5124-49D4-99C0-ECC712CA297D}" type="slidenum">
              <a:rPr lang="en-US"/>
              <a:pPr algn="l">
                <a:defRPr/>
              </a:pPr>
              <a:t>5</a:t>
            </a:fld>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title="Stakeholder Participation"/>
          <p:cNvGraphicFramePr>
            <a:graphicFrameLocks noGrp="1"/>
          </p:cNvGraphicFramePr>
          <p:nvPr>
            <p:ph idx="1"/>
            <p:extLst>
              <p:ext uri="{D42A27DB-BD31-4B8C-83A1-F6EECF244321}">
                <p14:modId xmlns:p14="http://schemas.microsoft.com/office/powerpoint/2010/main" val="268697999"/>
              </p:ext>
            </p:extLst>
          </p:nvPr>
        </p:nvGraphicFramePr>
        <p:xfrm>
          <a:off x="457200" y="1676400"/>
          <a:ext cx="8229600" cy="4114801"/>
        </p:xfrm>
        <a:graphic>
          <a:graphicData uri="http://schemas.openxmlformats.org/drawingml/2006/table">
            <a:tbl>
              <a:tblPr firstRow="1" bandRow="1">
                <a:tableStyleId>{5C22544A-7EE6-4342-B048-85BDC9FD1C3A}</a:tableStyleId>
              </a:tblPr>
              <a:tblGrid>
                <a:gridCol w="2743200"/>
                <a:gridCol w="2743200"/>
                <a:gridCol w="2743200"/>
              </a:tblGrid>
              <a:tr h="409207">
                <a:tc>
                  <a:txBody>
                    <a:bodyPr/>
                    <a:lstStyle/>
                    <a:p>
                      <a:r>
                        <a:rPr lang="en-US" dirty="0" smtClean="0"/>
                        <a:t>Topic</a:t>
                      </a:r>
                      <a:endParaRPr lang="en-US" dirty="0"/>
                    </a:p>
                  </a:txBody>
                  <a:tcPr/>
                </a:tc>
                <a:tc>
                  <a:txBody>
                    <a:bodyPr/>
                    <a:lstStyle/>
                    <a:p>
                      <a:r>
                        <a:rPr lang="en-US" dirty="0" smtClean="0"/>
                        <a:t>Web</a:t>
                      </a:r>
                      <a:r>
                        <a:rPr lang="en-US" baseline="0" dirty="0" smtClean="0"/>
                        <a:t> Conferences</a:t>
                      </a:r>
                      <a:endParaRPr lang="en-US" dirty="0"/>
                    </a:p>
                  </a:txBody>
                  <a:tcPr/>
                </a:tc>
                <a:tc>
                  <a:txBody>
                    <a:bodyPr/>
                    <a:lstStyle/>
                    <a:p>
                      <a:r>
                        <a:rPr lang="en-US" dirty="0" smtClean="0"/>
                        <a:t>In-person Meetings</a:t>
                      </a:r>
                      <a:endParaRPr lang="en-US" dirty="0"/>
                    </a:p>
                  </a:txBody>
                  <a:tcPr/>
                </a:tc>
              </a:tr>
              <a:tr h="414890">
                <a:tc>
                  <a:txBody>
                    <a:bodyPr/>
                    <a:lstStyle/>
                    <a:p>
                      <a:r>
                        <a:rPr lang="en-US" dirty="0" smtClean="0"/>
                        <a:t>General Requirements</a:t>
                      </a:r>
                      <a:endParaRPr lang="en-US" dirty="0"/>
                    </a:p>
                  </a:txBody>
                  <a:tcPr/>
                </a:tc>
                <a:tc>
                  <a:txBody>
                    <a:bodyPr/>
                    <a:lstStyle/>
                    <a:p>
                      <a:r>
                        <a:rPr lang="en-US" dirty="0" smtClean="0"/>
                        <a:t>Nov.  18, 23, 30</a:t>
                      </a:r>
                      <a:endParaRPr lang="en-US" dirty="0"/>
                    </a:p>
                  </a:txBody>
                  <a:tcPr/>
                </a:tc>
                <a:tc>
                  <a:txBody>
                    <a:bodyPr/>
                    <a:lstStyle/>
                    <a:p>
                      <a:r>
                        <a:rPr lang="en-US" dirty="0" smtClean="0"/>
                        <a:t>May 3</a:t>
                      </a:r>
                      <a:endParaRPr lang="en-US" dirty="0"/>
                    </a:p>
                  </a:txBody>
                  <a:tcPr/>
                </a:tc>
              </a:tr>
              <a:tr h="414890">
                <a:tc>
                  <a:txBody>
                    <a:bodyPr/>
                    <a:lstStyle/>
                    <a:p>
                      <a:r>
                        <a:rPr lang="en-US" dirty="0" smtClean="0"/>
                        <a:t>Use Cases</a:t>
                      </a:r>
                      <a:endParaRPr lang="en-US" dirty="0"/>
                    </a:p>
                  </a:txBody>
                  <a:tcPr/>
                </a:tc>
                <a:tc>
                  <a:txBody>
                    <a:bodyPr/>
                    <a:lstStyle/>
                    <a:p>
                      <a:r>
                        <a:rPr lang="en-US" dirty="0" smtClean="0"/>
                        <a:t>December 9, 10, 14</a:t>
                      </a:r>
                      <a:endParaRPr lang="en-US" dirty="0"/>
                    </a:p>
                  </a:txBody>
                  <a:tcPr/>
                </a:tc>
                <a:tc>
                  <a:txBody>
                    <a:bodyPr/>
                    <a:lstStyle/>
                    <a:p>
                      <a:r>
                        <a:rPr lang="en-US" dirty="0" smtClean="0"/>
                        <a:t>Jan. 13</a:t>
                      </a:r>
                      <a:endParaRPr lang="en-US" dirty="0"/>
                    </a:p>
                  </a:txBody>
                  <a:tcPr/>
                </a:tc>
              </a:tr>
              <a:tr h="414890">
                <a:tc>
                  <a:txBody>
                    <a:bodyPr/>
                    <a:lstStyle/>
                    <a:p>
                      <a:r>
                        <a:rPr lang="en-US" dirty="0" smtClean="0"/>
                        <a:t>Policies</a:t>
                      </a:r>
                      <a:r>
                        <a:rPr lang="en-US" baseline="0" dirty="0" smtClean="0"/>
                        <a:t> and Procedures</a:t>
                      </a:r>
                      <a:endParaRPr lang="en-US" dirty="0"/>
                    </a:p>
                  </a:txBody>
                  <a:tcPr/>
                </a:tc>
                <a:tc>
                  <a:txBody>
                    <a:bodyPr/>
                    <a:lstStyle/>
                    <a:p>
                      <a:endParaRPr lang="en-US" dirty="0"/>
                    </a:p>
                  </a:txBody>
                  <a:tcPr/>
                </a:tc>
                <a:tc>
                  <a:txBody>
                    <a:bodyPr/>
                    <a:lstStyle/>
                    <a:p>
                      <a:r>
                        <a:rPr lang="en-US" dirty="0" smtClean="0"/>
                        <a:t>Jan. 13, 18</a:t>
                      </a:r>
                      <a:endParaRPr lang="en-US" dirty="0"/>
                    </a:p>
                  </a:txBody>
                  <a:tcPr/>
                </a:tc>
              </a:tr>
              <a:tr h="1023017">
                <a:tc>
                  <a:txBody>
                    <a:bodyPr/>
                    <a:lstStyle/>
                    <a:p>
                      <a:r>
                        <a:rPr lang="en-US" dirty="0" smtClean="0"/>
                        <a:t>Data Elements</a:t>
                      </a:r>
                      <a:endParaRPr lang="en-US" dirty="0"/>
                    </a:p>
                  </a:txBody>
                  <a:tcPr/>
                </a:tc>
                <a:tc>
                  <a:txBody>
                    <a:bodyPr/>
                    <a:lstStyle/>
                    <a:p>
                      <a:r>
                        <a:rPr lang="en-US" dirty="0" smtClean="0"/>
                        <a:t>January 4, 6</a:t>
                      </a:r>
                      <a:endParaRPr lang="en-US" dirty="0"/>
                    </a:p>
                  </a:txBody>
                  <a:tcPr/>
                </a:tc>
                <a:tc>
                  <a:txBody>
                    <a:bodyPr/>
                    <a:lstStyle/>
                    <a:p>
                      <a:r>
                        <a:rPr lang="en-US" dirty="0" smtClean="0"/>
                        <a:t>Jan.</a:t>
                      </a:r>
                      <a:r>
                        <a:rPr lang="en-US" baseline="0" dirty="0" smtClean="0"/>
                        <a:t> 13</a:t>
                      </a:r>
                    </a:p>
                    <a:p>
                      <a:r>
                        <a:rPr lang="en-US" baseline="0" dirty="0" smtClean="0"/>
                        <a:t>Feb. 15</a:t>
                      </a:r>
                    </a:p>
                    <a:p>
                      <a:r>
                        <a:rPr lang="en-US" baseline="0" dirty="0" smtClean="0"/>
                        <a:t>March 7, 17, 24</a:t>
                      </a:r>
                      <a:endParaRPr lang="en-US" dirty="0"/>
                    </a:p>
                  </a:txBody>
                  <a:tcPr/>
                </a:tc>
              </a:tr>
              <a:tr h="414890">
                <a:tc>
                  <a:txBody>
                    <a:bodyPr/>
                    <a:lstStyle/>
                    <a:p>
                      <a:r>
                        <a:rPr lang="en-US" dirty="0" smtClean="0"/>
                        <a:t>Search</a:t>
                      </a:r>
                      <a:r>
                        <a:rPr lang="en-US" baseline="0" dirty="0" smtClean="0"/>
                        <a:t> and Search Results</a:t>
                      </a:r>
                      <a:endParaRPr lang="en-US" dirty="0"/>
                    </a:p>
                  </a:txBody>
                  <a:tcPr/>
                </a:tc>
                <a:tc>
                  <a:txBody>
                    <a:bodyPr/>
                    <a:lstStyle/>
                    <a:p>
                      <a:r>
                        <a:rPr lang="en-US" dirty="0" smtClean="0"/>
                        <a:t>February 3, 8, 10</a:t>
                      </a:r>
                      <a:endParaRPr lang="en-US" dirty="0"/>
                    </a:p>
                  </a:txBody>
                  <a:tcPr/>
                </a:tc>
                <a:tc>
                  <a:txBody>
                    <a:bodyPr/>
                    <a:lstStyle/>
                    <a:p>
                      <a:endParaRPr lang="en-US" dirty="0"/>
                    </a:p>
                  </a:txBody>
                  <a:tcPr/>
                </a:tc>
              </a:tr>
              <a:tr h="1023017">
                <a:tc>
                  <a:txBody>
                    <a:bodyPr/>
                    <a:lstStyle/>
                    <a:p>
                      <a:r>
                        <a:rPr lang="en-US" dirty="0" smtClean="0"/>
                        <a:t>Standardized Outcome</a:t>
                      </a:r>
                      <a:r>
                        <a:rPr lang="en-US" baseline="0" dirty="0" smtClean="0"/>
                        <a:t> Measures and Data Elements</a:t>
                      </a:r>
                      <a:endParaRPr lang="en-US" dirty="0"/>
                    </a:p>
                  </a:txBody>
                  <a:tcPr/>
                </a:tc>
                <a:tc>
                  <a:txBody>
                    <a:bodyPr/>
                    <a:lstStyle/>
                    <a:p>
                      <a:endParaRPr lang="en-US" dirty="0"/>
                    </a:p>
                  </a:txBody>
                  <a:tcPr/>
                </a:tc>
                <a:tc>
                  <a:txBody>
                    <a:bodyPr/>
                    <a:lstStyle/>
                    <a:p>
                      <a:r>
                        <a:rPr lang="en-US" dirty="0" smtClean="0"/>
                        <a:t>Feb. 15</a:t>
                      </a:r>
                    </a:p>
                    <a:p>
                      <a:r>
                        <a:rPr lang="en-US" dirty="0" smtClean="0"/>
                        <a:t>March 7, 17, 24</a:t>
                      </a:r>
                    </a:p>
                    <a:p>
                      <a:r>
                        <a:rPr lang="en-US" dirty="0" smtClean="0"/>
                        <a:t>April 11</a:t>
                      </a:r>
                      <a:endParaRPr lang="en-US" dirty="0"/>
                    </a:p>
                  </a:txBody>
                  <a:tcPr/>
                </a:tc>
              </a:tr>
            </a:tbl>
          </a:graphicData>
        </a:graphic>
      </p:graphicFrame>
      <p:sp>
        <p:nvSpPr>
          <p:cNvPr id="3" name="Title 2"/>
          <p:cNvSpPr>
            <a:spLocks noGrp="1"/>
          </p:cNvSpPr>
          <p:nvPr>
            <p:ph type="title"/>
          </p:nvPr>
        </p:nvSpPr>
        <p:spPr>
          <a:xfrm>
            <a:off x="457200" y="274638"/>
            <a:ext cx="8686800" cy="715962"/>
          </a:xfrm>
        </p:spPr>
        <p:txBody>
          <a:bodyPr>
            <a:normAutofit fontScale="90000"/>
          </a:bodyPr>
          <a:lstStyle/>
          <a:p>
            <a:r>
              <a:rPr lang="en-US" dirty="0" smtClean="0"/>
              <a:t>Stakeholder Participation (&gt;320)</a:t>
            </a:r>
            <a:endParaRPr lang="en-US" dirty="0"/>
          </a:p>
        </p:txBody>
      </p:sp>
      <p:sp>
        <p:nvSpPr>
          <p:cNvPr id="4" name="Slide Number Placeholder 3"/>
          <p:cNvSpPr>
            <a:spLocks noGrp="1"/>
          </p:cNvSpPr>
          <p:nvPr>
            <p:ph type="sldNum" sz="quarter" idx="10"/>
          </p:nvPr>
        </p:nvSpPr>
        <p:spPr/>
        <p:txBody>
          <a:bodyPr/>
          <a:lstStyle/>
          <a:p>
            <a:fld id="{05F8453D-DD01-4A53-BA04-FE98B3E70413}" type="slidenum">
              <a:rPr lang="en-US" smtClean="0"/>
              <a:pPr/>
              <a:t>6</a:t>
            </a:fld>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RoPR Development Lifecycle</a:t>
            </a:r>
            <a:endParaRPr lang="en-US" dirty="0"/>
          </a:p>
        </p:txBody>
      </p:sp>
      <p:sp>
        <p:nvSpPr>
          <p:cNvPr id="4" name="Slide Number Placeholder 3"/>
          <p:cNvSpPr>
            <a:spLocks noGrp="1"/>
          </p:cNvSpPr>
          <p:nvPr>
            <p:ph type="sldNum" sz="quarter" idx="10"/>
          </p:nvPr>
        </p:nvSpPr>
        <p:spPr/>
        <p:txBody>
          <a:bodyPr/>
          <a:lstStyle/>
          <a:p>
            <a:pPr>
              <a:defRPr/>
            </a:pPr>
            <a:fld id="{4A65A6DD-5257-4247-AD02-BDF4E3DB16D3}" type="slidenum">
              <a:rPr lang="en-US"/>
              <a:pPr>
                <a:defRPr/>
              </a:pPr>
              <a:t>7</a:t>
            </a:fld>
            <a:endParaRPr lang="en-US" dirty="0"/>
          </a:p>
        </p:txBody>
      </p:sp>
      <p:graphicFrame>
        <p:nvGraphicFramePr>
          <p:cNvPr id="5" name="Diagram 4"/>
          <p:cNvGraphicFramePr/>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descr="RoPR Development Lifecycle diagram"/>
          <p:cNvGraphicFramePr/>
          <p:nvPr>
            <p:extLst>
              <p:ext uri="{D42A27DB-BD31-4B8C-83A1-F6EECF244321}">
                <p14:modId xmlns:p14="http://schemas.microsoft.com/office/powerpoint/2010/main" val="7250570"/>
              </p:ext>
            </p:extLst>
          </p:nvPr>
        </p:nvGraphicFramePr>
        <p:xfrm>
          <a:off x="685800" y="1143000"/>
          <a:ext cx="7924800" cy="4953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extBox 8"/>
          <p:cNvSpPr txBox="1"/>
          <p:nvPr/>
        </p:nvSpPr>
        <p:spPr>
          <a:xfrm>
            <a:off x="914400" y="4800600"/>
            <a:ext cx="2396875" cy="1477328"/>
          </a:xfrm>
          <a:prstGeom prst="rect">
            <a:avLst/>
          </a:prstGeom>
          <a:noFill/>
        </p:spPr>
        <p:txBody>
          <a:bodyPr wrap="none" rtlCol="0">
            <a:spAutoFit/>
          </a:bodyPr>
          <a:lstStyle/>
          <a:p>
            <a:pPr>
              <a:buFont typeface="Wingdings" pitchFamily="2" charset="2"/>
              <a:buChar char="ü"/>
            </a:pPr>
            <a:r>
              <a:rPr lang="en-US" dirty="0" smtClean="0"/>
              <a:t>Actor Catalog</a:t>
            </a:r>
          </a:p>
          <a:p>
            <a:pPr>
              <a:buFont typeface="Wingdings" pitchFamily="2" charset="2"/>
              <a:buChar char="ü"/>
            </a:pPr>
            <a:r>
              <a:rPr lang="en-US" dirty="0" smtClean="0"/>
              <a:t>Use Case Catalog</a:t>
            </a:r>
          </a:p>
          <a:p>
            <a:pPr>
              <a:buFont typeface="Wingdings" pitchFamily="2" charset="2"/>
              <a:buChar char="ü"/>
            </a:pPr>
            <a:r>
              <a:rPr lang="en-US" dirty="0" smtClean="0"/>
              <a:t>Detailed Use Cases</a:t>
            </a:r>
          </a:p>
          <a:p>
            <a:pPr>
              <a:buFont typeface="Wingdings" pitchFamily="2" charset="2"/>
              <a:buChar char="ü"/>
            </a:pPr>
            <a:r>
              <a:rPr lang="en-US" dirty="0" smtClean="0"/>
              <a:t>System Requirements</a:t>
            </a:r>
          </a:p>
          <a:p>
            <a:pPr>
              <a:buFont typeface="Wingdings" pitchFamily="2" charset="2"/>
              <a:buChar char="ü"/>
            </a:pPr>
            <a:r>
              <a:rPr lang="en-US" dirty="0" smtClean="0"/>
              <a:t>Data Elements</a:t>
            </a:r>
            <a:endParaRPr lang="en-US" dirty="0"/>
          </a:p>
        </p:txBody>
      </p:sp>
      <p:sp>
        <p:nvSpPr>
          <p:cNvPr id="10" name="TextBox 9"/>
          <p:cNvSpPr txBox="1"/>
          <p:nvPr/>
        </p:nvSpPr>
        <p:spPr>
          <a:xfrm>
            <a:off x="3581400" y="4876800"/>
            <a:ext cx="2104743" cy="1477328"/>
          </a:xfrm>
          <a:prstGeom prst="rect">
            <a:avLst/>
          </a:prstGeom>
          <a:noFill/>
        </p:spPr>
        <p:txBody>
          <a:bodyPr wrap="none" rtlCol="0">
            <a:spAutoFit/>
          </a:bodyPr>
          <a:lstStyle/>
          <a:p>
            <a:pPr>
              <a:buFont typeface="Wingdings" pitchFamily="2" charset="2"/>
              <a:buChar char="Ø"/>
            </a:pPr>
            <a:r>
              <a:rPr lang="en-US" dirty="0" smtClean="0"/>
              <a:t>System Design</a:t>
            </a:r>
          </a:p>
          <a:p>
            <a:pPr>
              <a:buFont typeface="Wingdings" pitchFamily="2" charset="2"/>
              <a:buChar char="Ø"/>
            </a:pPr>
            <a:r>
              <a:rPr lang="en-US" dirty="0" smtClean="0"/>
              <a:t>Usability Testing</a:t>
            </a:r>
          </a:p>
          <a:p>
            <a:pPr>
              <a:buFont typeface="Wingdings" pitchFamily="2" charset="2"/>
              <a:buChar char="Ø"/>
            </a:pPr>
            <a:r>
              <a:rPr lang="en-US" dirty="0" smtClean="0"/>
              <a:t>Test Plan</a:t>
            </a:r>
          </a:p>
          <a:p>
            <a:pPr>
              <a:buFont typeface="Wingdings" pitchFamily="2" charset="2"/>
              <a:buChar char="Ø"/>
            </a:pPr>
            <a:r>
              <a:rPr lang="en-US" dirty="0" smtClean="0"/>
              <a:t>Test Scripts</a:t>
            </a:r>
          </a:p>
          <a:p>
            <a:pPr>
              <a:buFont typeface="Wingdings" pitchFamily="2" charset="2"/>
              <a:buChar char="Ø"/>
            </a:pPr>
            <a:r>
              <a:rPr lang="en-US" dirty="0" smtClean="0"/>
              <a:t>Traceability Matrix</a:t>
            </a:r>
            <a:endParaRPr lang="en-US" dirty="0"/>
          </a:p>
        </p:txBody>
      </p:sp>
      <p:sp>
        <p:nvSpPr>
          <p:cNvPr id="11" name="TextBox 10"/>
          <p:cNvSpPr txBox="1"/>
          <p:nvPr/>
        </p:nvSpPr>
        <p:spPr>
          <a:xfrm>
            <a:off x="6400800" y="4800600"/>
            <a:ext cx="2312813" cy="1477328"/>
          </a:xfrm>
          <a:prstGeom prst="rect">
            <a:avLst/>
          </a:prstGeom>
          <a:noFill/>
        </p:spPr>
        <p:txBody>
          <a:bodyPr wrap="none" rtlCol="0">
            <a:spAutoFit/>
          </a:bodyPr>
          <a:lstStyle/>
          <a:p>
            <a:pPr>
              <a:buFont typeface="Wingdings" pitchFamily="2" charset="2"/>
              <a:buChar char="Ø"/>
            </a:pPr>
            <a:r>
              <a:rPr lang="en-US" dirty="0" smtClean="0"/>
              <a:t>Develop</a:t>
            </a:r>
          </a:p>
          <a:p>
            <a:pPr>
              <a:buFont typeface="Wingdings" pitchFamily="2" charset="2"/>
              <a:buChar char="Ø"/>
            </a:pPr>
            <a:r>
              <a:rPr lang="en-US" dirty="0" smtClean="0"/>
              <a:t>Test </a:t>
            </a:r>
          </a:p>
          <a:p>
            <a:pPr>
              <a:buFont typeface="Wingdings" pitchFamily="2" charset="2"/>
              <a:buChar char="Ø"/>
            </a:pPr>
            <a:r>
              <a:rPr lang="en-US" dirty="0" smtClean="0"/>
              <a:t>UAT</a:t>
            </a:r>
          </a:p>
          <a:p>
            <a:pPr>
              <a:buFont typeface="Wingdings" pitchFamily="2" charset="2"/>
              <a:buChar char="Ø"/>
            </a:pPr>
            <a:r>
              <a:rPr lang="en-US" dirty="0" smtClean="0"/>
              <a:t>User Documentation</a:t>
            </a:r>
          </a:p>
          <a:p>
            <a:pPr>
              <a:buFont typeface="Wingdings" pitchFamily="2" charset="2"/>
              <a:buChar char="Ø"/>
            </a:pPr>
            <a:r>
              <a:rPr lang="en-US" dirty="0" smtClean="0"/>
              <a:t>Deploy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rtlCol="0">
            <a:normAutofit fontScale="90000"/>
          </a:bodyPr>
          <a:lstStyle/>
          <a:p>
            <a:pPr fontAlgn="auto">
              <a:spcAft>
                <a:spcPts val="0"/>
              </a:spcAft>
              <a:defRPr/>
            </a:pPr>
            <a:r>
              <a:rPr lang="en-US" dirty="0" smtClean="0"/>
              <a:t>Actors</a:t>
            </a:r>
            <a:endParaRPr lang="en-US" dirty="0"/>
          </a:p>
        </p:txBody>
      </p:sp>
      <p:sp>
        <p:nvSpPr>
          <p:cNvPr id="4" name="Slide Number Placeholder 3"/>
          <p:cNvSpPr>
            <a:spLocks noGrp="1"/>
          </p:cNvSpPr>
          <p:nvPr>
            <p:ph type="sldNum" sz="quarter" idx="10"/>
          </p:nvPr>
        </p:nvSpPr>
        <p:spPr/>
        <p:txBody>
          <a:bodyPr/>
          <a:lstStyle/>
          <a:p>
            <a:pPr>
              <a:defRPr/>
            </a:pPr>
            <a:fld id="{E6D3EDB2-D6C9-4EC9-9F52-3683BBB8C2F1}" type="slidenum">
              <a:rPr lang="en-US"/>
              <a:pPr>
                <a:defRPr/>
              </a:pPr>
              <a:t>8</a:t>
            </a:fld>
            <a:endParaRPr lang="en-US" dirty="0"/>
          </a:p>
        </p:txBody>
      </p:sp>
      <p:sp>
        <p:nvSpPr>
          <p:cNvPr id="7" name="Content Placeholder 1"/>
          <p:cNvSpPr>
            <a:spLocks noGrp="1"/>
          </p:cNvSpPr>
          <p:nvPr>
            <p:ph idx="1"/>
          </p:nvPr>
        </p:nvSpPr>
        <p:spPr/>
        <p:txBody>
          <a:bodyPr numCol="2">
            <a:noAutofit/>
          </a:bodyPr>
          <a:lstStyle/>
          <a:p>
            <a:pPr marL="514350" indent="-514350">
              <a:buFont typeface="+mj-lt"/>
              <a:buAutoNum type="arabicPeriod"/>
            </a:pPr>
            <a:r>
              <a:rPr lang="en-US" sz="2800" dirty="0" smtClean="0">
                <a:solidFill>
                  <a:schemeClr val="tx1"/>
                </a:solidFill>
              </a:rPr>
              <a:t>Funding Agency</a:t>
            </a:r>
          </a:p>
          <a:p>
            <a:pPr marL="514350" indent="-514350">
              <a:buFont typeface="+mj-lt"/>
              <a:buAutoNum type="arabicPeriod"/>
            </a:pPr>
            <a:r>
              <a:rPr lang="en-US" sz="2800" dirty="0" smtClean="0">
                <a:solidFill>
                  <a:schemeClr val="tx1"/>
                </a:solidFill>
              </a:rPr>
              <a:t>Government Regulatory</a:t>
            </a:r>
          </a:p>
          <a:p>
            <a:pPr marL="514350" indent="-514350">
              <a:buFont typeface="+mj-lt"/>
              <a:buAutoNum type="arabicPeriod"/>
            </a:pPr>
            <a:r>
              <a:rPr lang="en-US" sz="2800" dirty="0" smtClean="0">
                <a:solidFill>
                  <a:schemeClr val="tx1"/>
                </a:solidFill>
              </a:rPr>
              <a:t>Industry Representative</a:t>
            </a:r>
          </a:p>
          <a:p>
            <a:pPr marL="514350" indent="-514350">
              <a:buFont typeface="+mj-lt"/>
              <a:buAutoNum type="arabicPeriod"/>
            </a:pPr>
            <a:r>
              <a:rPr lang="en-US" sz="2800" dirty="0" smtClean="0">
                <a:solidFill>
                  <a:schemeClr val="tx1"/>
                </a:solidFill>
              </a:rPr>
              <a:t>Journal Editor</a:t>
            </a:r>
          </a:p>
          <a:p>
            <a:pPr marL="514350" indent="-514350">
              <a:buFont typeface="+mj-lt"/>
              <a:buAutoNum type="arabicPeriod"/>
            </a:pPr>
            <a:r>
              <a:rPr lang="en-US" sz="2800" dirty="0" smtClean="0">
                <a:solidFill>
                  <a:schemeClr val="tx1"/>
                </a:solidFill>
              </a:rPr>
              <a:t>Patient/Consumer</a:t>
            </a:r>
          </a:p>
          <a:p>
            <a:pPr marL="514350" indent="-514350">
              <a:buFont typeface="+mj-lt"/>
              <a:buAutoNum type="arabicPeriod"/>
            </a:pPr>
            <a:r>
              <a:rPr lang="en-US" sz="2800" dirty="0" smtClean="0">
                <a:solidFill>
                  <a:schemeClr val="tx1"/>
                </a:solidFill>
              </a:rPr>
              <a:t>Payer</a:t>
            </a:r>
          </a:p>
          <a:p>
            <a:pPr marL="514350" indent="-514350">
              <a:buFont typeface="+mj-lt"/>
              <a:buAutoNum type="arabicPeriod"/>
            </a:pPr>
            <a:r>
              <a:rPr lang="en-US" sz="2800" dirty="0" smtClean="0">
                <a:solidFill>
                  <a:schemeClr val="tx1"/>
                </a:solidFill>
              </a:rPr>
              <a:t>Pharmacist</a:t>
            </a:r>
          </a:p>
          <a:p>
            <a:pPr marL="514350" indent="-514350">
              <a:buFont typeface="+mj-lt"/>
              <a:buAutoNum type="arabicPeriod"/>
            </a:pPr>
            <a:r>
              <a:rPr lang="en-US" sz="2800" dirty="0" smtClean="0">
                <a:solidFill>
                  <a:schemeClr val="tx1"/>
                </a:solidFill>
              </a:rPr>
              <a:t>Healthcare Provider</a:t>
            </a:r>
          </a:p>
          <a:p>
            <a:pPr marL="514350" indent="-514350">
              <a:buFont typeface="+mj-lt"/>
              <a:buAutoNum type="arabicPeriod"/>
            </a:pPr>
            <a:r>
              <a:rPr lang="en-US" sz="2800" dirty="0" smtClean="0">
                <a:solidFill>
                  <a:schemeClr val="tx1"/>
                </a:solidFill>
              </a:rPr>
              <a:t>Physician Association</a:t>
            </a:r>
          </a:p>
          <a:p>
            <a:pPr marL="514350" indent="-514350">
              <a:buFont typeface="+mj-lt"/>
              <a:buAutoNum type="arabicPeriod"/>
            </a:pPr>
            <a:r>
              <a:rPr lang="en-US" sz="2800" dirty="0" smtClean="0">
                <a:solidFill>
                  <a:schemeClr val="tx1"/>
                </a:solidFill>
              </a:rPr>
              <a:t>Public Health Agency</a:t>
            </a:r>
          </a:p>
          <a:p>
            <a:pPr marL="514350" indent="-514350">
              <a:buFont typeface="+mj-lt"/>
              <a:buAutoNum type="arabicPeriod"/>
            </a:pPr>
            <a:r>
              <a:rPr lang="en-US" sz="2800" dirty="0" smtClean="0">
                <a:solidFill>
                  <a:schemeClr val="tx1"/>
                </a:solidFill>
              </a:rPr>
              <a:t>Researcher</a:t>
            </a:r>
          </a:p>
          <a:p>
            <a:pPr marL="514350" indent="-514350">
              <a:buFont typeface="+mj-lt"/>
              <a:buAutoNum type="arabicPeriod"/>
            </a:pPr>
            <a:r>
              <a:rPr lang="en-US" sz="2800" dirty="0" smtClean="0">
                <a:solidFill>
                  <a:schemeClr val="tx1"/>
                </a:solidFill>
              </a:rPr>
              <a:t>Hospital</a:t>
            </a:r>
          </a:p>
          <a:p>
            <a:pPr marL="514350" indent="-514350">
              <a:buFont typeface="+mj-lt"/>
              <a:buAutoNum type="arabicPeriod"/>
            </a:pPr>
            <a:r>
              <a:rPr lang="en-US" sz="2800" dirty="0" smtClean="0">
                <a:solidFill>
                  <a:schemeClr val="tx1"/>
                </a:solidFill>
              </a:rPr>
              <a:t>Social Worker</a:t>
            </a:r>
          </a:p>
          <a:p>
            <a:pPr marL="514350" indent="-514350">
              <a:buFont typeface="+mj-lt"/>
              <a:buAutoNum type="arabicPeriod"/>
            </a:pPr>
            <a:r>
              <a:rPr lang="en-US" sz="2800" dirty="0" smtClean="0">
                <a:solidFill>
                  <a:schemeClr val="tx1"/>
                </a:solidFill>
              </a:rPr>
              <a:t>Patient Advocacy Group</a:t>
            </a:r>
          </a:p>
          <a:p>
            <a:pPr marL="514350" indent="-514350">
              <a:buFont typeface="+mj-lt"/>
              <a:buAutoNum type="arabicPeriod"/>
            </a:pPr>
            <a:r>
              <a:rPr lang="en-US" sz="2800" dirty="0" smtClean="0">
                <a:solidFill>
                  <a:schemeClr val="tx1"/>
                </a:solidFill>
              </a:rPr>
              <a:t>Legal Representative</a:t>
            </a:r>
          </a:p>
          <a:p>
            <a:pPr marL="514350" indent="-514350">
              <a:buFont typeface="+mj-lt"/>
              <a:buAutoNum type="arabicPeriod"/>
            </a:pPr>
            <a:r>
              <a:rPr lang="en-US" sz="2800" dirty="0" smtClean="0">
                <a:solidFill>
                  <a:schemeClr val="tx1"/>
                </a:solidFill>
              </a:rPr>
              <a:t>Registry Administrator</a:t>
            </a:r>
          </a:p>
          <a:p>
            <a:pPr marL="514350" indent="-514350">
              <a:buFont typeface="+mj-lt"/>
              <a:buAutoNum type="arabicPeriod"/>
            </a:pPr>
            <a:r>
              <a:rPr lang="en-US" sz="2800" dirty="0" smtClean="0">
                <a:solidFill>
                  <a:schemeClr val="tx1"/>
                </a:solidFill>
              </a:rPr>
              <a:t>Registry Reviewer</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S-generalTemplate-BLK-1124008">
  <a:themeElements>
    <a:clrScheme name="Outcome General">
      <a:dk1>
        <a:srgbClr val="000000"/>
      </a:dk1>
      <a:lt1>
        <a:sysClr val="window" lastClr="FFFFFF"/>
      </a:lt1>
      <a:dk2>
        <a:srgbClr val="953734"/>
      </a:dk2>
      <a:lt2>
        <a:srgbClr val="EEECE1"/>
      </a:lt2>
      <a:accent1>
        <a:srgbClr val="C00000"/>
      </a:accent1>
      <a:accent2>
        <a:srgbClr val="E36C09"/>
      </a:accent2>
      <a:accent3>
        <a:srgbClr val="7F7F7F"/>
      </a:accent3>
      <a:accent4>
        <a:srgbClr val="FAC08F"/>
      </a:accent4>
      <a:accent5>
        <a:srgbClr val="F8A560"/>
      </a:accent5>
      <a:accent6>
        <a:srgbClr val="FFFF00"/>
      </a:accent6>
      <a:hlink>
        <a:srgbClr val="E36C09"/>
      </a:hlink>
      <a:folHlink>
        <a:srgbClr val="F8A56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CBC032C90917F4D8883AB48ED203DA7" ma:contentTypeVersion="0" ma:contentTypeDescription="Create a new document." ma:contentTypeScope="" ma:versionID="1dd90c2dca1bd3fd51a15b823be9957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9F66660-8C49-4FB4-A7AB-AE471A51F5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4CAC38A-6464-4E3F-A151-61A016CBC184}">
  <ds:schemaRefs>
    <ds:schemaRef ds:uri="http://schemas.microsoft.com/sharepoint/v3/contenttype/forms"/>
  </ds:schemaRefs>
</ds:datastoreItem>
</file>

<file path=customXml/itemProps3.xml><?xml version="1.0" encoding="utf-8"?>
<ds:datastoreItem xmlns:ds="http://schemas.openxmlformats.org/officeDocument/2006/customXml" ds:itemID="{8D66489D-4693-4430-A04E-7DC9A429269D}">
  <ds:schemaRefs>
    <ds:schemaRef ds:uri="http://schemas.microsoft.com/office/2006/documentManagement/types"/>
    <ds:schemaRef ds:uri="http://purl.org/dc/terms/"/>
    <ds:schemaRef ds:uri="http://www.w3.org/XML/1998/namespace"/>
    <ds:schemaRef ds:uri="http://schemas.openxmlformats.org/package/2006/metadata/core-properties"/>
    <ds:schemaRef ds:uri="http://schemas.microsoft.com/office/2006/metadata/propertie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OS-generalTemplate-BLK-1124008</Template>
  <TotalTime>14126</TotalTime>
  <Words>4738</Words>
  <Application>Microsoft Macintosh PowerPoint</Application>
  <PresentationFormat>On-screen Show (4:3)</PresentationFormat>
  <Paragraphs>1033</Paragraphs>
  <Slides>45</Slides>
  <Notes>39</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OS-generalTemplate-BLK-1124008</vt:lpstr>
      <vt:lpstr>Developing the Registry of  Patient Registries</vt:lpstr>
      <vt:lpstr>Primary Objective</vt:lpstr>
      <vt:lpstr>Topics</vt:lpstr>
      <vt:lpstr>RoPR Goals</vt:lpstr>
      <vt:lpstr>Stakeholder Engagement Process</vt:lpstr>
      <vt:lpstr>Stakeholder Groups</vt:lpstr>
      <vt:lpstr>Stakeholder Participation (&gt;320)</vt:lpstr>
      <vt:lpstr>RoPR Development Lifecycle</vt:lpstr>
      <vt:lpstr>Actors</vt:lpstr>
      <vt:lpstr>Actor Catalog</vt:lpstr>
      <vt:lpstr>Roles </vt:lpstr>
      <vt:lpstr>Use Cases</vt:lpstr>
      <vt:lpstr>Use Case - Registry Seeker Workflow</vt:lpstr>
      <vt:lpstr>Use Case - Registry Holder Workflow</vt:lpstr>
      <vt:lpstr>Use Case Catalog </vt:lpstr>
      <vt:lpstr>Detailed Use Case</vt:lpstr>
      <vt:lpstr>Detailed Use Case – Search</vt:lpstr>
      <vt:lpstr>Search UC – Alternate Flows</vt:lpstr>
      <vt:lpstr>Search UC – Exceptions</vt:lpstr>
      <vt:lpstr>RoPR – System Components</vt:lpstr>
      <vt:lpstr>Requirements Breakdown (104)</vt:lpstr>
      <vt:lpstr>Requirements – Registration (High)</vt:lpstr>
      <vt:lpstr>Requirements – Search (High)</vt:lpstr>
      <vt:lpstr>RoPR Data Element Sections</vt:lpstr>
      <vt:lpstr>1. Registry Description</vt:lpstr>
      <vt:lpstr>2. Registry Classification and Purpose</vt:lpstr>
      <vt:lpstr>3. Sponsor and Conditions of Access</vt:lpstr>
      <vt:lpstr>9. Quality Procedures</vt:lpstr>
      <vt:lpstr>10. Progress Report</vt:lpstr>
      <vt:lpstr>Integrating with ClinicalTrials.gov</vt:lpstr>
      <vt:lpstr>Integration Pathways</vt:lpstr>
      <vt:lpstr>Wireframes</vt:lpstr>
      <vt:lpstr>ClinicalTrials.gov - Patient Registry</vt:lpstr>
      <vt:lpstr>ClinicalTrials.gov – link to RoPR Data Entry</vt:lpstr>
      <vt:lpstr>RoPR Data Entry</vt:lpstr>
      <vt:lpstr>RoPR – Registry Description</vt:lpstr>
      <vt:lpstr>RoPR – Registry Classification and Purpose</vt:lpstr>
      <vt:lpstr>RoPR – Preview Registry Profile</vt:lpstr>
      <vt:lpstr>RoPR – Save and Release</vt:lpstr>
      <vt:lpstr>Searching – Basic Search</vt:lpstr>
      <vt:lpstr>Searching – Advanced Search</vt:lpstr>
      <vt:lpstr>Searching – Topic Search</vt:lpstr>
      <vt:lpstr>Searching – Search Results</vt:lpstr>
      <vt:lpstr>Information about the RoPR Project </vt:lpstr>
      <vt:lpstr>Thank you!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RoPR May 3rd Stakeholder Meeting_Presented</dc:title>
  <dc:creator>jzhou</dc:creator>
  <cp:lastModifiedBy>Vanessa Graham</cp:lastModifiedBy>
  <cp:revision>296</cp:revision>
  <dcterms:created xsi:type="dcterms:W3CDTF">2009-01-15T17:03:53Z</dcterms:created>
  <dcterms:modified xsi:type="dcterms:W3CDTF">2011-10-13T20:08:14Z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0x0101001CBC032C90917F4D8883AB48ED203DA7</vt:lpwstr>
  </property>
</Properties>
</file>