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56" r:id="rId5"/>
    <p:sldId id="297" r:id="rId6"/>
    <p:sldId id="296" r:id="rId7"/>
    <p:sldId id="314" r:id="rId8"/>
    <p:sldId id="270" r:id="rId9"/>
    <p:sldId id="315" r:id="rId10"/>
    <p:sldId id="295" r:id="rId11"/>
    <p:sldId id="299" r:id="rId12"/>
    <p:sldId id="318" r:id="rId13"/>
    <p:sldId id="300" r:id="rId14"/>
    <p:sldId id="301" r:id="rId15"/>
    <p:sldId id="302" r:id="rId16"/>
    <p:sldId id="303" r:id="rId17"/>
    <p:sldId id="304" r:id="rId18"/>
    <p:sldId id="305" r:id="rId19"/>
    <p:sldId id="319" r:id="rId20"/>
    <p:sldId id="317" r:id="rId21"/>
    <p:sldId id="320" r:id="rId22"/>
    <p:sldId id="310" r:id="rId23"/>
    <p:sldId id="311" r:id="rId24"/>
    <p:sldId id="313" r:id="rId25"/>
    <p:sldId id="316" r:id="rId2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dcampion" initials="DM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>
        <p:scale>
          <a:sx n="60" d="100"/>
          <a:sy n="60" d="100"/>
        </p:scale>
        <p:origin x="-2144" y="-16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3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commentAuthors" Target="commentAuthors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B62D35-2B90-4695-B5B3-423C9BFB0476}" type="doc">
      <dgm:prSet loTypeId="urn:microsoft.com/office/officeart/2005/8/layout/hProcess9" loCatId="process" qsTypeId="urn:microsoft.com/office/officeart/2005/8/quickstyle/simple1" qsCatId="simple" csTypeId="urn:microsoft.com/office/officeart/2005/8/colors/accent5_1" csCatId="accent5" phldr="1"/>
      <dgm:spPr/>
    </dgm:pt>
    <dgm:pt modelId="{C3836EE1-3D5D-4486-AAA4-927DE45BE900}">
      <dgm:prSet phldrT="[Text]"/>
      <dgm:spPr/>
      <dgm:t>
        <a:bodyPr/>
        <a:lstStyle/>
        <a:p>
          <a:r>
            <a:rPr lang="en-US" dirty="0" smtClean="0"/>
            <a:t>Project Team develops initial list of 64 questions</a:t>
          </a:r>
          <a:endParaRPr lang="en-US" dirty="0"/>
        </a:p>
      </dgm:t>
    </dgm:pt>
    <dgm:pt modelId="{15AA2FCE-15E4-4D8B-8995-63F0EB5FCFF6}" type="parTrans" cxnId="{A0339D40-EE3D-4958-A03B-C4F6BFA81609}">
      <dgm:prSet/>
      <dgm:spPr/>
      <dgm:t>
        <a:bodyPr/>
        <a:lstStyle/>
        <a:p>
          <a:endParaRPr lang="en-US"/>
        </a:p>
      </dgm:t>
    </dgm:pt>
    <dgm:pt modelId="{88B4E0AA-A828-488C-84BD-9894C184021A}" type="sibTrans" cxnId="{A0339D40-EE3D-4958-A03B-C4F6BFA81609}">
      <dgm:prSet/>
      <dgm:spPr/>
      <dgm:t>
        <a:bodyPr/>
        <a:lstStyle/>
        <a:p>
          <a:endParaRPr lang="en-US"/>
        </a:p>
      </dgm:t>
    </dgm:pt>
    <dgm:pt modelId="{0D2FAE38-0ADB-4345-B361-20D77FC55134}">
      <dgm:prSet phldrT="[Text]"/>
      <dgm:spPr/>
      <dgm:t>
        <a:bodyPr/>
        <a:lstStyle/>
        <a:p>
          <a:r>
            <a:rPr lang="en-US" dirty="0" smtClean="0"/>
            <a:t>Technical Working Group refines and narrows list to 12 questions </a:t>
          </a:r>
          <a:endParaRPr lang="en-US" dirty="0"/>
        </a:p>
      </dgm:t>
    </dgm:pt>
    <dgm:pt modelId="{3F62D206-EABC-49C5-9CE9-E76C90FC8F23}" type="parTrans" cxnId="{FEEFD332-3EC3-4E62-A3E9-5938078DB4AA}">
      <dgm:prSet/>
      <dgm:spPr/>
      <dgm:t>
        <a:bodyPr/>
        <a:lstStyle/>
        <a:p>
          <a:endParaRPr lang="en-US"/>
        </a:p>
      </dgm:t>
    </dgm:pt>
    <dgm:pt modelId="{A3E1E8DC-EDB2-4DFF-85AF-5D86154BE390}" type="sibTrans" cxnId="{FEEFD332-3EC3-4E62-A3E9-5938078DB4AA}">
      <dgm:prSet/>
      <dgm:spPr/>
      <dgm:t>
        <a:bodyPr/>
        <a:lstStyle/>
        <a:p>
          <a:endParaRPr lang="en-US"/>
        </a:p>
      </dgm:t>
    </dgm:pt>
    <dgm:pt modelId="{BE377B90-8D03-4B8D-AD30-BCD317EA7A4C}">
      <dgm:prSet phldrT="[Text]"/>
      <dgm:spPr/>
      <dgm:t>
        <a:bodyPr/>
        <a:lstStyle/>
        <a:p>
          <a:r>
            <a:rPr lang="en-US" dirty="0" smtClean="0"/>
            <a:t>Stakeholder Committee prioritizes questions</a:t>
          </a:r>
          <a:endParaRPr lang="en-US" dirty="0"/>
        </a:p>
      </dgm:t>
    </dgm:pt>
    <dgm:pt modelId="{2A0DA2A7-17F1-4512-BE29-85434997E38B}" type="parTrans" cxnId="{70763D0A-6CEE-42E3-85F4-5311DD00D839}">
      <dgm:prSet/>
      <dgm:spPr/>
      <dgm:t>
        <a:bodyPr/>
        <a:lstStyle/>
        <a:p>
          <a:endParaRPr lang="en-US"/>
        </a:p>
      </dgm:t>
    </dgm:pt>
    <dgm:pt modelId="{1D2DD4F2-3F61-4704-83C3-98A8E4A2388E}" type="sibTrans" cxnId="{70763D0A-6CEE-42E3-85F4-5311DD00D839}">
      <dgm:prSet/>
      <dgm:spPr/>
      <dgm:t>
        <a:bodyPr/>
        <a:lstStyle/>
        <a:p>
          <a:endParaRPr lang="en-US"/>
        </a:p>
      </dgm:t>
    </dgm:pt>
    <dgm:pt modelId="{064C241C-9863-415B-B4A8-8CD642DFFA6A}" type="pres">
      <dgm:prSet presAssocID="{9EB62D35-2B90-4695-B5B3-423C9BFB0476}" presName="CompostProcess" presStyleCnt="0">
        <dgm:presLayoutVars>
          <dgm:dir/>
          <dgm:resizeHandles val="exact"/>
        </dgm:presLayoutVars>
      </dgm:prSet>
      <dgm:spPr/>
    </dgm:pt>
    <dgm:pt modelId="{8926C91A-1B21-4536-85A8-242A213520D9}" type="pres">
      <dgm:prSet presAssocID="{9EB62D35-2B90-4695-B5B3-423C9BFB0476}" presName="arrow" presStyleLbl="bgShp" presStyleIdx="0" presStyleCnt="1"/>
      <dgm:spPr/>
    </dgm:pt>
    <dgm:pt modelId="{2CEA7687-E2BD-4D85-A120-CFA686783E40}" type="pres">
      <dgm:prSet presAssocID="{9EB62D35-2B90-4695-B5B3-423C9BFB0476}" presName="linearProcess" presStyleCnt="0"/>
      <dgm:spPr/>
    </dgm:pt>
    <dgm:pt modelId="{4AB30C3B-F1A1-419E-9442-A6C408A0E5C6}" type="pres">
      <dgm:prSet presAssocID="{C3836EE1-3D5D-4486-AAA4-927DE45BE90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95FF5-3F17-423A-ABA1-6CC1736B4B85}" type="pres">
      <dgm:prSet presAssocID="{88B4E0AA-A828-488C-84BD-9894C184021A}" presName="sibTrans" presStyleCnt="0"/>
      <dgm:spPr/>
    </dgm:pt>
    <dgm:pt modelId="{5A94B6B6-CAEA-49F2-9383-73EA499A0F6D}" type="pres">
      <dgm:prSet presAssocID="{0D2FAE38-0ADB-4345-B361-20D77FC55134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160F56-6BAD-493F-B656-17D6B3804E4B}" type="pres">
      <dgm:prSet presAssocID="{A3E1E8DC-EDB2-4DFF-85AF-5D86154BE390}" presName="sibTrans" presStyleCnt="0"/>
      <dgm:spPr/>
    </dgm:pt>
    <dgm:pt modelId="{4971F33C-6EB8-4BBB-8898-AAEC158EB7FB}" type="pres">
      <dgm:prSet presAssocID="{BE377B90-8D03-4B8D-AD30-BCD317EA7A4C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67582B-768A-43F5-BCC4-0E89EAD098DA}" type="presOf" srcId="{C3836EE1-3D5D-4486-AAA4-927DE45BE900}" destId="{4AB30C3B-F1A1-419E-9442-A6C408A0E5C6}" srcOrd="0" destOrd="0" presId="urn:microsoft.com/office/officeart/2005/8/layout/hProcess9"/>
    <dgm:cxn modelId="{7614FC70-7BAF-4D63-8132-B46014FB0C07}" type="presOf" srcId="{9EB62D35-2B90-4695-B5B3-423C9BFB0476}" destId="{064C241C-9863-415B-B4A8-8CD642DFFA6A}" srcOrd="0" destOrd="0" presId="urn:microsoft.com/office/officeart/2005/8/layout/hProcess9"/>
    <dgm:cxn modelId="{BD385BDA-A3FE-48B8-B1CE-808C3FA73568}" type="presOf" srcId="{BE377B90-8D03-4B8D-AD30-BCD317EA7A4C}" destId="{4971F33C-6EB8-4BBB-8898-AAEC158EB7FB}" srcOrd="0" destOrd="0" presId="urn:microsoft.com/office/officeart/2005/8/layout/hProcess9"/>
    <dgm:cxn modelId="{A0339D40-EE3D-4958-A03B-C4F6BFA81609}" srcId="{9EB62D35-2B90-4695-B5B3-423C9BFB0476}" destId="{C3836EE1-3D5D-4486-AAA4-927DE45BE900}" srcOrd="0" destOrd="0" parTransId="{15AA2FCE-15E4-4D8B-8995-63F0EB5FCFF6}" sibTransId="{88B4E0AA-A828-488C-84BD-9894C184021A}"/>
    <dgm:cxn modelId="{FEEFD332-3EC3-4E62-A3E9-5938078DB4AA}" srcId="{9EB62D35-2B90-4695-B5B3-423C9BFB0476}" destId="{0D2FAE38-0ADB-4345-B361-20D77FC55134}" srcOrd="1" destOrd="0" parTransId="{3F62D206-EABC-49C5-9CE9-E76C90FC8F23}" sibTransId="{A3E1E8DC-EDB2-4DFF-85AF-5D86154BE390}"/>
    <dgm:cxn modelId="{70763D0A-6CEE-42E3-85F4-5311DD00D839}" srcId="{9EB62D35-2B90-4695-B5B3-423C9BFB0476}" destId="{BE377B90-8D03-4B8D-AD30-BCD317EA7A4C}" srcOrd="2" destOrd="0" parTransId="{2A0DA2A7-17F1-4512-BE29-85434997E38B}" sibTransId="{1D2DD4F2-3F61-4704-83C3-98A8E4A2388E}"/>
    <dgm:cxn modelId="{0AF9F5C0-2C76-40BB-BCCB-D1482EDD97A7}" type="presOf" srcId="{0D2FAE38-0ADB-4345-B361-20D77FC55134}" destId="{5A94B6B6-CAEA-49F2-9383-73EA499A0F6D}" srcOrd="0" destOrd="0" presId="urn:microsoft.com/office/officeart/2005/8/layout/hProcess9"/>
    <dgm:cxn modelId="{06175282-66A5-4B3F-9DCC-0C769161BB40}" type="presParOf" srcId="{064C241C-9863-415B-B4A8-8CD642DFFA6A}" destId="{8926C91A-1B21-4536-85A8-242A213520D9}" srcOrd="0" destOrd="0" presId="urn:microsoft.com/office/officeart/2005/8/layout/hProcess9"/>
    <dgm:cxn modelId="{408F81F6-E3BE-4915-96A0-1DE0B6773329}" type="presParOf" srcId="{064C241C-9863-415B-B4A8-8CD642DFFA6A}" destId="{2CEA7687-E2BD-4D85-A120-CFA686783E40}" srcOrd="1" destOrd="0" presId="urn:microsoft.com/office/officeart/2005/8/layout/hProcess9"/>
    <dgm:cxn modelId="{E53825CB-815B-419F-9463-795D82C26236}" type="presParOf" srcId="{2CEA7687-E2BD-4D85-A120-CFA686783E40}" destId="{4AB30C3B-F1A1-419E-9442-A6C408A0E5C6}" srcOrd="0" destOrd="0" presId="urn:microsoft.com/office/officeart/2005/8/layout/hProcess9"/>
    <dgm:cxn modelId="{D175BA41-4940-47DF-B975-FC02B8802740}" type="presParOf" srcId="{2CEA7687-E2BD-4D85-A120-CFA686783E40}" destId="{51695FF5-3F17-423A-ABA1-6CC1736B4B85}" srcOrd="1" destOrd="0" presId="urn:microsoft.com/office/officeart/2005/8/layout/hProcess9"/>
    <dgm:cxn modelId="{A006BCF4-DCBB-48DF-BE60-C7B87E00CE78}" type="presParOf" srcId="{2CEA7687-E2BD-4D85-A120-CFA686783E40}" destId="{5A94B6B6-CAEA-49F2-9383-73EA499A0F6D}" srcOrd="2" destOrd="0" presId="urn:microsoft.com/office/officeart/2005/8/layout/hProcess9"/>
    <dgm:cxn modelId="{2B14E3EC-E9A0-4F9A-97ED-57A4D836209D}" type="presParOf" srcId="{2CEA7687-E2BD-4D85-A120-CFA686783E40}" destId="{96160F56-6BAD-493F-B656-17D6B3804E4B}" srcOrd="3" destOrd="0" presId="urn:microsoft.com/office/officeart/2005/8/layout/hProcess9"/>
    <dgm:cxn modelId="{A9D02C2B-0BAB-42F2-816F-ECFC84E8FAE9}" type="presParOf" srcId="{2CEA7687-E2BD-4D85-A120-CFA686783E40}" destId="{4971F33C-6EB8-4BBB-8898-AAEC158EB7F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26C91A-1B21-4536-85A8-242A213520D9}">
      <dsp:nvSpPr>
        <dsp:cNvPr id="0" name=""/>
        <dsp:cNvSpPr/>
      </dsp:nvSpPr>
      <dsp:spPr>
        <a:xfrm>
          <a:off x="617219" y="0"/>
          <a:ext cx="6995160" cy="4495800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B30C3B-F1A1-419E-9442-A6C408A0E5C6}">
      <dsp:nvSpPr>
        <dsp:cNvPr id="0" name=""/>
        <dsp:cNvSpPr/>
      </dsp:nvSpPr>
      <dsp:spPr>
        <a:xfrm>
          <a:off x="8840" y="1348740"/>
          <a:ext cx="2648902" cy="1798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Project Team develops initial list of 64 questions</a:t>
          </a:r>
          <a:endParaRPr lang="en-US" sz="2400" kern="1200" dirty="0"/>
        </a:p>
      </dsp:txBody>
      <dsp:txXfrm>
        <a:off x="96627" y="1436527"/>
        <a:ext cx="2473328" cy="1622746"/>
      </dsp:txXfrm>
    </dsp:sp>
    <dsp:sp modelId="{5A94B6B6-CAEA-49F2-9383-73EA499A0F6D}">
      <dsp:nvSpPr>
        <dsp:cNvPr id="0" name=""/>
        <dsp:cNvSpPr/>
      </dsp:nvSpPr>
      <dsp:spPr>
        <a:xfrm>
          <a:off x="2790348" y="1348740"/>
          <a:ext cx="2648902" cy="1798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Technical Working Group refines and narrows list to 12 questions </a:t>
          </a:r>
          <a:endParaRPr lang="en-US" sz="2400" kern="1200" dirty="0"/>
        </a:p>
      </dsp:txBody>
      <dsp:txXfrm>
        <a:off x="2878135" y="1436527"/>
        <a:ext cx="2473328" cy="1622746"/>
      </dsp:txXfrm>
    </dsp:sp>
    <dsp:sp modelId="{4971F33C-6EB8-4BBB-8898-AAEC158EB7FB}">
      <dsp:nvSpPr>
        <dsp:cNvPr id="0" name=""/>
        <dsp:cNvSpPr/>
      </dsp:nvSpPr>
      <dsp:spPr>
        <a:xfrm>
          <a:off x="5571857" y="1348740"/>
          <a:ext cx="2648902" cy="1798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Stakeholder Committee prioritizes questions</a:t>
          </a:r>
          <a:endParaRPr lang="en-US" sz="2400" kern="1200" dirty="0"/>
        </a:p>
      </dsp:txBody>
      <dsp:txXfrm>
        <a:off x="5659644" y="1436527"/>
        <a:ext cx="2473328" cy="16227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r>
              <a:rPr lang="en-US" smtClean="0"/>
              <a:t>test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E386C67-05E5-470C-99BF-1449F8241570}" type="datetimeFigureOut">
              <a:rPr lang="en-US" smtClean="0"/>
              <a:pPr/>
              <a:t>10/19/11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BFB815B-798A-4BE8-8704-AED7FCF3A1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5817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CA65032-EE36-440E-B336-1308811CE955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040F582-3DE7-43B2-BDD4-B153953BBA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4847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ED58A1DA-1EC5-4D67-ACF5-A296D00B8DC8}" type="datetime1">
              <a:rPr lang="en-US" smtClean="0"/>
              <a:pPr/>
              <a:t>10/19/11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971800"/>
            <a:ext cx="7772400" cy="990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PP_main_0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16" y="0"/>
            <a:ext cx="9143998" cy="6857999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304800" y="6535579"/>
            <a:ext cx="449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©</a:t>
            </a:r>
            <a:r>
              <a:rPr lang="en-US" sz="1000" kern="1200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2011 Outcome Sciences, Inc. All rights reserved. Proprietary and Confidential.</a:t>
            </a:r>
            <a:endParaRPr lang="en-US" sz="1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-wh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135788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eader-wh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1357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035675"/>
            <a:ext cx="2133600" cy="365125"/>
          </a:xfrm>
          <a:prstGeom prst="rect">
            <a:avLst/>
          </a:prstGeom>
        </p:spPr>
        <p:txBody>
          <a:bodyPr/>
          <a:lstStyle/>
          <a:p>
            <a:fld id="{3F452034-126A-4A55-A8A9-E04893E28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-wh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1357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1136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716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1136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035675"/>
            <a:ext cx="2133600" cy="365125"/>
          </a:xfrm>
          <a:prstGeom prst="rect">
            <a:avLst/>
          </a:prstGeom>
        </p:spPr>
        <p:txBody>
          <a:bodyPr/>
          <a:lstStyle/>
          <a:p>
            <a:fld id="{3F452034-126A-4A55-A8A9-E04893E28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>
          <a:xfrm>
            <a:off x="6553200" y="6035675"/>
            <a:ext cx="2133600" cy="365125"/>
          </a:xfrm>
          <a:prstGeom prst="rect">
            <a:avLst/>
          </a:prstGeom>
        </p:spPr>
        <p:txBody>
          <a:bodyPr/>
          <a:lstStyle/>
          <a:p>
            <a:fld id="{3F452034-126A-4A55-A8A9-E04893E28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s://bliss.outcome.com/government/Shared%20Documents/AHRQ%20General%20DEcIDE%20Support/DEcIDE%20Logos/DEcIDE-logo-web-sm.jp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0400" y="6172200"/>
            <a:ext cx="1685925" cy="428625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096000"/>
            <a:ext cx="2133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8453D-DD01-4A53-BA04-FE98B3E704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381000" y="6535579"/>
            <a:ext cx="449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solidFill>
                  <a:schemeClr val="tx1"/>
                </a:solidFill>
              </a:rPr>
              <a:t>Proprietary</a:t>
            </a:r>
            <a:r>
              <a:rPr lang="en-US" sz="1000" baseline="0" dirty="0" smtClean="0">
                <a:solidFill>
                  <a:schemeClr val="tx1"/>
                </a:solidFill>
              </a:rPr>
              <a:t> and Confidential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ffectivehealthcare.ahrq.gov/ehc/products/152/642/DEcIDE31_UterineFibroid_03-07-2011.pdf" TargetMode="External"/><Relationship Id="rId3" Type="http://schemas.openxmlformats.org/officeDocument/2006/relationships/hyperlink" Target="mailto:mleavy@outcome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Research on the Comparative </a:t>
            </a:r>
            <a:r>
              <a:rPr lang="en-US" sz="3200" dirty="0"/>
              <a:t>Management of Uterine </a:t>
            </a:r>
            <a:r>
              <a:rPr lang="en-US" sz="3200" dirty="0" smtClean="0"/>
              <a:t>Fibroid Disease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124200"/>
            <a:ext cx="7772400" cy="99060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Michelle B. Leavy, MPH</a:t>
            </a:r>
          </a:p>
          <a:p>
            <a:r>
              <a:rPr lang="en-US" sz="2400" dirty="0" smtClean="0"/>
              <a:t>Outcome </a:t>
            </a:r>
            <a:r>
              <a:rPr lang="en-US" sz="2400" dirty="0" err="1" smtClean="0"/>
              <a:t>DEcIDE</a:t>
            </a:r>
            <a:r>
              <a:rPr lang="en-US" sz="2400" dirty="0" smtClean="0"/>
              <a:t> Center</a:t>
            </a:r>
            <a:endParaRPr lang="en-US" sz="2400" dirty="0"/>
          </a:p>
          <a:p>
            <a:r>
              <a:rPr lang="en-US" sz="2400" dirty="0" smtClean="0"/>
              <a:t>September 20, 2011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4876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Goals of </a:t>
            </a:r>
            <a:r>
              <a:rPr lang="en-US" dirty="0" err="1" smtClean="0"/>
              <a:t>TWG</a:t>
            </a:r>
            <a:r>
              <a:rPr lang="en-US" dirty="0" smtClean="0"/>
              <a:t>:  to refine and </a:t>
            </a:r>
            <a:r>
              <a:rPr lang="en-US" dirty="0"/>
              <a:t>prioritize the initial list of research </a:t>
            </a:r>
            <a:r>
              <a:rPr lang="en-US" dirty="0" smtClean="0"/>
              <a:t>questions, and to guide discussion at the Stakeholder Committee meeting.</a:t>
            </a:r>
          </a:p>
          <a:p>
            <a:endParaRPr lang="en-US" dirty="0" smtClean="0"/>
          </a:p>
          <a:p>
            <a:r>
              <a:rPr lang="en-US" dirty="0" err="1" smtClean="0"/>
              <a:t>TWG</a:t>
            </a:r>
            <a:r>
              <a:rPr lang="en-US" dirty="0" smtClean="0"/>
              <a:t> members included:  </a:t>
            </a:r>
          </a:p>
          <a:p>
            <a:pPr lvl="1"/>
            <a:r>
              <a:rPr lang="en-US" dirty="0" smtClean="0"/>
              <a:t>7 clinicians </a:t>
            </a:r>
            <a:r>
              <a:rPr lang="en-US" dirty="0"/>
              <a:t>with experience in uterine fibroid </a:t>
            </a:r>
            <a:r>
              <a:rPr lang="en-US" dirty="0" smtClean="0"/>
              <a:t>research</a:t>
            </a:r>
            <a:endParaRPr lang="en-US" dirty="0"/>
          </a:p>
          <a:p>
            <a:pPr lvl="1"/>
            <a:r>
              <a:rPr lang="en-US" dirty="0" smtClean="0"/>
              <a:t>1 </a:t>
            </a:r>
            <a:r>
              <a:rPr lang="en-US" dirty="0"/>
              <a:t>payer representative involved in a pilot study on the relative effectiveness of uterine artery </a:t>
            </a:r>
            <a:r>
              <a:rPr lang="en-US" dirty="0" smtClean="0"/>
              <a:t>embolization</a:t>
            </a:r>
          </a:p>
          <a:p>
            <a:pPr lvl="1"/>
            <a:r>
              <a:rPr lang="en-US" dirty="0" smtClean="0"/>
              <a:t>2 </a:t>
            </a:r>
            <a:r>
              <a:rPr lang="en-US" dirty="0"/>
              <a:t>patient/consumer </a:t>
            </a:r>
            <a:r>
              <a:rPr lang="en-US" dirty="0" smtClean="0"/>
              <a:t>reps with </a:t>
            </a:r>
            <a:r>
              <a:rPr lang="en-US" dirty="0"/>
              <a:t>in-depth knowledge of the disease and available treatment </a:t>
            </a:r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Technical Working Group (</a:t>
            </a:r>
            <a:r>
              <a:rPr lang="en-US" dirty="0" err="1" smtClean="0"/>
              <a:t>TWG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203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Goal of the Stakeholder Committee:  prioritize the questions using a modified Delphi approach.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Stakeholder Committee members (37) included:</a:t>
            </a:r>
          </a:p>
          <a:p>
            <a:pPr lvl="1"/>
            <a:r>
              <a:rPr lang="en-US" dirty="0" smtClean="0"/>
              <a:t>All </a:t>
            </a:r>
            <a:r>
              <a:rPr lang="en-US" dirty="0"/>
              <a:t>members of the </a:t>
            </a:r>
            <a:r>
              <a:rPr lang="en-US" dirty="0" err="1" smtClean="0"/>
              <a:t>TWG</a:t>
            </a:r>
            <a:endParaRPr lang="en-US" dirty="0" smtClean="0"/>
          </a:p>
          <a:p>
            <a:pPr lvl="1"/>
            <a:r>
              <a:rPr lang="en-US" dirty="0" smtClean="0"/>
              <a:t>13 clinician researchers</a:t>
            </a:r>
          </a:p>
          <a:p>
            <a:pPr lvl="1"/>
            <a:r>
              <a:rPr lang="en-US" dirty="0" smtClean="0"/>
              <a:t>5 public </a:t>
            </a:r>
            <a:r>
              <a:rPr lang="en-US" dirty="0"/>
              <a:t>and private </a:t>
            </a:r>
            <a:r>
              <a:rPr lang="en-US" dirty="0" smtClean="0"/>
              <a:t>payers</a:t>
            </a:r>
          </a:p>
          <a:p>
            <a:pPr lvl="1"/>
            <a:r>
              <a:rPr lang="en-US" dirty="0" smtClean="0"/>
              <a:t>7 patient/consumer group representatives</a:t>
            </a:r>
          </a:p>
          <a:p>
            <a:pPr lvl="1"/>
            <a:r>
              <a:rPr lang="en-US" dirty="0" smtClean="0"/>
              <a:t>7 representatives </a:t>
            </a:r>
            <a:r>
              <a:rPr lang="en-US" dirty="0"/>
              <a:t>of different federal </a:t>
            </a:r>
            <a:r>
              <a:rPr lang="en-US" dirty="0" smtClean="0"/>
              <a:t>agencies</a:t>
            </a:r>
          </a:p>
          <a:p>
            <a:pPr lvl="1"/>
            <a:r>
              <a:rPr lang="en-US" dirty="0" smtClean="0"/>
              <a:t>5 industry representatives (</a:t>
            </a:r>
            <a:r>
              <a:rPr lang="en-US" dirty="0" err="1" smtClean="0"/>
              <a:t>pharma</a:t>
            </a:r>
            <a:r>
              <a:rPr lang="en-US" dirty="0" smtClean="0"/>
              <a:t> and device)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Stakeholder Committee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424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TWG</a:t>
            </a:r>
            <a:r>
              <a:rPr lang="en-US" dirty="0" smtClean="0"/>
              <a:t> prioritized questions using a modified Delphi approach:</a:t>
            </a:r>
          </a:p>
          <a:p>
            <a:pPr lvl="1"/>
            <a:r>
              <a:rPr lang="en-US" dirty="0" smtClean="0"/>
              <a:t>Round 1:  questions prioritized and results discussed during a conference call.</a:t>
            </a:r>
          </a:p>
          <a:p>
            <a:pPr lvl="1"/>
            <a:r>
              <a:rPr lang="en-US" dirty="0" smtClean="0"/>
              <a:t>Round 2:  questions re-prioritized and discussed at in-person meeting.</a:t>
            </a:r>
          </a:p>
          <a:p>
            <a:pPr lvl="1"/>
            <a:r>
              <a:rPr lang="en-US" dirty="0" smtClean="0"/>
              <a:t>Round 3:  questions re-prioritized following meeting.</a:t>
            </a:r>
          </a:p>
          <a:p>
            <a:r>
              <a:rPr lang="en-US" dirty="0" smtClean="0"/>
              <a:t>Final list of top 12 questions  developed for Stakeholder Committee review.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TWG</a:t>
            </a:r>
            <a:r>
              <a:rPr lang="en-US" dirty="0" smtClean="0"/>
              <a:t> Review &amp; Prioritization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555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Stakeholders attended an in-person meeting.</a:t>
            </a:r>
          </a:p>
          <a:p>
            <a:r>
              <a:rPr lang="en-US" dirty="0" smtClean="0"/>
              <a:t>Questions were discussed and scored against priority-setting criteria to come to consensus on the final ranked list.</a:t>
            </a:r>
          </a:p>
          <a:p>
            <a:r>
              <a:rPr lang="en-US" dirty="0" smtClean="0"/>
              <a:t>Research designs for the highest-ranked questions were discussed.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Stakeholder Committee Prioritization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278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Prioritized List of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7" name="Table 6" title="Prioritized List of Question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35958"/>
              </p:ext>
            </p:extLst>
          </p:nvPr>
        </p:nvGraphicFramePr>
        <p:xfrm>
          <a:off x="457200" y="1219201"/>
          <a:ext cx="8229599" cy="5501239"/>
        </p:xfrm>
        <a:graphic>
          <a:graphicData uri="http://schemas.openxmlformats.org/drawingml/2006/table">
            <a:tbl>
              <a:tblPr firstCol="1" bandRow="1">
                <a:tableStyleId>{00A15C55-8517-42AA-B614-E9B94910E393}</a:tableStyleId>
              </a:tblPr>
              <a:tblGrid>
                <a:gridCol w="548640"/>
                <a:gridCol w="6461760"/>
                <a:gridCol w="1219199"/>
              </a:tblGrid>
              <a:tr h="638287">
                <a:tc>
                  <a:txBody>
                    <a:bodyPr/>
                    <a:lstStyle/>
                    <a:p>
                      <a:pPr marL="71755" marR="7175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Rank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 vert="vert27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Question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Weighted Average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</a:tr>
              <a:tr h="3595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Relative effectiveness of available interventional procedures 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9.0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</a:tr>
              <a:tr h="5338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Relative effectiveness of interventional procedures versus non-interventional approaches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8.6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</a:tr>
              <a:tr h="3595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Classification systems of standard anatomic staging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7.9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</a:tr>
              <a:tr h="3595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Validated and reliable measures of patient reported outcomes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7.6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</a:tr>
              <a:tr h="3595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Natural history of uterine fibroids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7.2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</a:tr>
              <a:tr h="3595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Validated and reliable measures of responses to </a:t>
                      </a:r>
                      <a:r>
                        <a:rPr lang="en-US" sz="1800" dirty="0" smtClean="0">
                          <a:effectLst/>
                        </a:rPr>
                        <a:t>symptoms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7.1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</a:tr>
              <a:tr h="3595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Genetics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7.0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</a:tr>
              <a:tr h="3595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Dissemination of results to patients and providers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6.7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</a:tr>
              <a:tr h="3595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Incidence, prevalence, and burden of disease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6.7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</a:tr>
              <a:tr h="3595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Patterns of use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6.2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</a:tr>
              <a:tr h="3595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Factors influencing treatment choices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6.2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</a:tr>
              <a:tr h="3595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Shared decision making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5.8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</a:tr>
              <a:tr h="3595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Care coordination</a:t>
                      </a:r>
                      <a:endParaRPr lang="en-US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4.6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58" marR="5935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1670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 Questions </a:t>
            </a:r>
            <a:r>
              <a:rPr lang="en-US" dirty="0"/>
              <a:t>by Stakeholder Group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7" name="Content Placeholder 6" title="Top Questions by Stakeholder Group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8433840"/>
              </p:ext>
            </p:extLst>
          </p:nvPr>
        </p:nvGraphicFramePr>
        <p:xfrm>
          <a:off x="152400" y="1524000"/>
          <a:ext cx="8839200" cy="4419601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381000"/>
                <a:gridCol w="1409700"/>
                <a:gridCol w="1409700"/>
                <a:gridCol w="1409700"/>
                <a:gridCol w="1409700"/>
                <a:gridCol w="1409700"/>
                <a:gridCol w="1409700"/>
              </a:tblGrid>
              <a:tr h="2770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solidFill>
                          <a:srgbClr val="7B6A4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Patients</a:t>
                      </a:r>
                      <a:endParaRPr lang="en-US" sz="1800" dirty="0">
                        <a:solidFill>
                          <a:srgbClr val="7B6A4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Clinicians</a:t>
                      </a:r>
                      <a:endParaRPr lang="en-US" sz="1800">
                        <a:solidFill>
                          <a:srgbClr val="7B6A4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Federal</a:t>
                      </a:r>
                      <a:endParaRPr lang="en-US" sz="1800">
                        <a:solidFill>
                          <a:srgbClr val="7B6A4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Insurer</a:t>
                      </a:r>
                      <a:endParaRPr lang="en-US" sz="1800">
                        <a:solidFill>
                          <a:srgbClr val="7B6A4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Industry</a:t>
                      </a:r>
                      <a:endParaRPr lang="en-US" sz="1800">
                        <a:solidFill>
                          <a:srgbClr val="7B6A4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Overall</a:t>
                      </a:r>
                      <a:endParaRPr lang="en-US" sz="1800">
                        <a:solidFill>
                          <a:srgbClr val="7B6A4D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712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</a:t>
                      </a:r>
                      <a:endParaRPr lang="en-US" sz="1800" dirty="0">
                        <a:solidFill>
                          <a:srgbClr val="7B6A4D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Relative effectiveness of procedural treatments </a:t>
                      </a:r>
                      <a:endParaRPr lang="en-US" sz="1800" dirty="0">
                        <a:solidFill>
                          <a:srgbClr val="7B6A4D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Relative effectiveness of procedural  versus non-procedural treatments</a:t>
                      </a:r>
                      <a:endParaRPr lang="en-US" sz="1800" dirty="0">
                        <a:solidFill>
                          <a:srgbClr val="7B6A4D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Relative effectiveness of procedural  versus non-procedural treatments</a:t>
                      </a:r>
                      <a:endParaRPr lang="en-US" sz="1800" dirty="0">
                        <a:solidFill>
                          <a:srgbClr val="7B6A4D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Relative effectiveness of procedural treatments </a:t>
                      </a:r>
                      <a:endParaRPr lang="en-US" sz="1800">
                        <a:solidFill>
                          <a:srgbClr val="7B6A4D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Relative effectiveness of procedural treatments </a:t>
                      </a:r>
                      <a:endParaRPr lang="en-US" sz="1800">
                        <a:solidFill>
                          <a:srgbClr val="7B6A4D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Relative effectiveness of procedural treatments </a:t>
                      </a:r>
                      <a:endParaRPr lang="en-US" sz="1800">
                        <a:solidFill>
                          <a:srgbClr val="7B6A4D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712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</a:t>
                      </a:r>
                      <a:endParaRPr lang="en-US" sz="1800">
                        <a:solidFill>
                          <a:srgbClr val="7B6A4D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Validated and reliable measures of patient-reported outcomes</a:t>
                      </a:r>
                      <a:endParaRPr lang="en-US" sz="1800">
                        <a:solidFill>
                          <a:srgbClr val="7B6A4D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Relative effectiveness of procedural treatments </a:t>
                      </a:r>
                      <a:endParaRPr lang="en-US" sz="1800" dirty="0">
                        <a:solidFill>
                          <a:srgbClr val="7B6A4D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Relative effectiveness of procedural treatments </a:t>
                      </a:r>
                      <a:endParaRPr lang="en-US" sz="1800" dirty="0">
                        <a:solidFill>
                          <a:srgbClr val="7B6A4D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</a:rPr>
                        <a:t>Dissemination </a:t>
                      </a:r>
                      <a:r>
                        <a:rPr lang="en-US" sz="1800" dirty="0" smtClean="0">
                          <a:effectLst/>
                        </a:rPr>
                        <a:t>of </a:t>
                      </a:r>
                      <a:r>
                        <a:rPr lang="en-US" sz="1800" dirty="0">
                          <a:effectLst/>
                        </a:rPr>
                        <a:t>results </a:t>
                      </a:r>
                      <a:r>
                        <a:rPr lang="en-US" sz="1800" dirty="0" smtClean="0">
                          <a:effectLst/>
                        </a:rPr>
                        <a:t>to patients </a:t>
                      </a:r>
                      <a:r>
                        <a:rPr lang="en-US" sz="1800" dirty="0">
                          <a:effectLst/>
                        </a:rPr>
                        <a:t>and providers</a:t>
                      </a:r>
                      <a:endParaRPr lang="en-US" sz="1800" dirty="0">
                        <a:solidFill>
                          <a:srgbClr val="7B6A4D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Validated and reliable measures of patient reported outcomes</a:t>
                      </a:r>
                      <a:endParaRPr lang="en-US" sz="1800" dirty="0">
                        <a:solidFill>
                          <a:srgbClr val="7B6A4D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Relative effectiveness of procedural  versus non-procedural treatments</a:t>
                      </a:r>
                      <a:endParaRPr lang="en-US" sz="1800" dirty="0">
                        <a:solidFill>
                          <a:srgbClr val="7B6A4D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2827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Some variation by stakeholder subtype:</a:t>
            </a:r>
          </a:p>
          <a:p>
            <a:pPr lvl="1"/>
            <a:r>
              <a:rPr lang="en-US" dirty="0" smtClean="0"/>
              <a:t>Patient/consumer </a:t>
            </a:r>
            <a:r>
              <a:rPr lang="en-US" dirty="0"/>
              <a:t>representatives prioritized the development of patient reported outcome measures, genetic studies, and natural history </a:t>
            </a:r>
            <a:r>
              <a:rPr lang="en-US" dirty="0" smtClean="0"/>
              <a:t>studies.  </a:t>
            </a:r>
          </a:p>
          <a:p>
            <a:pPr lvl="1"/>
            <a:r>
              <a:rPr lang="en-US" dirty="0" smtClean="0"/>
              <a:t>Payers prioritized dissemination</a:t>
            </a:r>
            <a:r>
              <a:rPr lang="en-US" dirty="0"/>
              <a:t>, factors influencing treatment choice, and shared </a:t>
            </a:r>
            <a:r>
              <a:rPr lang="en-US" dirty="0" smtClean="0"/>
              <a:t>decision-making.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Largely similar results between </a:t>
            </a:r>
            <a:r>
              <a:rPr lang="en-US" dirty="0" err="1" smtClean="0"/>
              <a:t>TWG</a:t>
            </a:r>
            <a:r>
              <a:rPr lang="en-US" dirty="0" smtClean="0"/>
              <a:t> and Stakeholder Committee prioritizations.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Analysis of Prioritization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29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48200"/>
          </a:xfrm>
        </p:spPr>
        <p:txBody>
          <a:bodyPr>
            <a:normAutofit/>
          </a:bodyPr>
          <a:lstStyle/>
          <a:p>
            <a:r>
              <a:rPr lang="en-US" dirty="0" smtClean="0"/>
              <a:t>Use of the </a:t>
            </a:r>
            <a:r>
              <a:rPr lang="en-US" dirty="0" err="1" smtClean="0"/>
              <a:t>TWG</a:t>
            </a:r>
            <a:r>
              <a:rPr lang="en-US" dirty="0" smtClean="0"/>
              <a:t> </a:t>
            </a:r>
            <a:r>
              <a:rPr lang="en-US" dirty="0"/>
              <a:t>to </a:t>
            </a:r>
            <a:r>
              <a:rPr lang="en-US" dirty="0" smtClean="0"/>
              <a:t>narrow </a:t>
            </a:r>
            <a:r>
              <a:rPr lang="en-US" dirty="0"/>
              <a:t>the initial list of </a:t>
            </a:r>
            <a:r>
              <a:rPr lang="en-US" dirty="0" smtClean="0"/>
              <a:t>questions.</a:t>
            </a:r>
            <a:endParaRPr lang="en-US" dirty="0"/>
          </a:p>
          <a:p>
            <a:r>
              <a:rPr lang="en-US" dirty="0" smtClean="0"/>
              <a:t>Holding in-person </a:t>
            </a:r>
            <a:r>
              <a:rPr lang="en-US" dirty="0"/>
              <a:t>meetings of both the </a:t>
            </a:r>
            <a:r>
              <a:rPr lang="en-US" dirty="0" err="1"/>
              <a:t>TWG</a:t>
            </a:r>
            <a:r>
              <a:rPr lang="en-US" dirty="0"/>
              <a:t> and Stakeholder </a:t>
            </a:r>
            <a:r>
              <a:rPr lang="en-US" dirty="0" smtClean="0"/>
              <a:t>Committee.</a:t>
            </a:r>
          </a:p>
          <a:p>
            <a:r>
              <a:rPr lang="en-US" dirty="0" smtClean="0"/>
              <a:t>Inclusion of a </a:t>
            </a:r>
            <a:r>
              <a:rPr lang="en-US" dirty="0"/>
              <a:t>wide and balanced array of perspectives in both the </a:t>
            </a:r>
            <a:r>
              <a:rPr lang="en-US" dirty="0" err="1"/>
              <a:t>TWG</a:t>
            </a:r>
            <a:r>
              <a:rPr lang="en-US" dirty="0"/>
              <a:t> and Stakeholder </a:t>
            </a:r>
            <a:r>
              <a:rPr lang="en-US" dirty="0" smtClean="0"/>
              <a:t>Committee.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Strengths of the Priority-Setting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277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Patient/consumer representatives raised new, patient-focused questions that had not been identified in previous systematic reviews.  The questions were added to the prioritized list.</a:t>
            </a:r>
          </a:p>
          <a:p>
            <a:endParaRPr lang="en-US" dirty="0" smtClean="0"/>
          </a:p>
          <a:p>
            <a:r>
              <a:rPr lang="en-US" dirty="0" smtClean="0"/>
              <a:t>Use of </a:t>
            </a:r>
            <a:r>
              <a:rPr lang="en-US" dirty="0"/>
              <a:t>proactive approaches </a:t>
            </a:r>
            <a:r>
              <a:rPr lang="en-US" dirty="0" smtClean="0"/>
              <a:t>to </a:t>
            </a:r>
            <a:r>
              <a:rPr lang="en-US" dirty="0"/>
              <a:t>engage patients and </a:t>
            </a:r>
            <a:r>
              <a:rPr lang="en-US" dirty="0" smtClean="0"/>
              <a:t>consumers resulted in active participation.</a:t>
            </a:r>
          </a:p>
          <a:p>
            <a:pPr lvl="1"/>
            <a:r>
              <a:rPr lang="en-US" dirty="0" smtClean="0"/>
              <a:t>Inclusion of several representatives</a:t>
            </a:r>
          </a:p>
          <a:p>
            <a:pPr lvl="1"/>
            <a:r>
              <a:rPr lang="en-US" dirty="0" smtClean="0"/>
              <a:t>Pre-meeting conference calls, background materials</a:t>
            </a:r>
          </a:p>
          <a:p>
            <a:pPr lvl="1"/>
            <a:r>
              <a:rPr lang="en-US" dirty="0" smtClean="0"/>
              <a:t>Patient/consumer panel during Stakeholder meeting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Inclusion of Patients/Consumers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994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Refine the </a:t>
            </a:r>
            <a:r>
              <a:rPr lang="en-US" dirty="0"/>
              <a:t>initial list of research </a:t>
            </a:r>
            <a:r>
              <a:rPr lang="en-US" dirty="0" smtClean="0"/>
              <a:t>questions to limit redundancy.</a:t>
            </a:r>
          </a:p>
          <a:p>
            <a:r>
              <a:rPr lang="en-US" dirty="0"/>
              <a:t>Improve the clarity and context of the research questions (one issue per question).</a:t>
            </a:r>
          </a:p>
          <a:p>
            <a:r>
              <a:rPr lang="en-US" dirty="0" smtClean="0"/>
              <a:t>Reduce the </a:t>
            </a:r>
            <a:r>
              <a:rPr lang="en-US" dirty="0"/>
              <a:t>amount of </a:t>
            </a:r>
            <a:r>
              <a:rPr lang="en-US" dirty="0" smtClean="0"/>
              <a:t>background materials </a:t>
            </a:r>
            <a:r>
              <a:rPr lang="en-US" dirty="0"/>
              <a:t>provided to the </a:t>
            </a:r>
            <a:r>
              <a:rPr lang="en-US" dirty="0" err="1"/>
              <a:t>TWG</a:t>
            </a:r>
            <a:r>
              <a:rPr lang="en-US" dirty="0"/>
              <a:t> and Stakeholder </a:t>
            </a:r>
            <a:r>
              <a:rPr lang="en-US" dirty="0" smtClean="0"/>
              <a:t>Committee and provide hard copies.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Areas for Improvement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971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3820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Funded by AHRQ through the </a:t>
            </a:r>
            <a:r>
              <a:rPr lang="en-US" dirty="0" err="1" smtClean="0"/>
              <a:t>DEcIDE</a:t>
            </a:r>
            <a:r>
              <a:rPr lang="en-US" dirty="0" smtClean="0"/>
              <a:t> program.</a:t>
            </a:r>
          </a:p>
          <a:p>
            <a:pPr lvl="1"/>
            <a:r>
              <a:rPr lang="en-US" dirty="0"/>
              <a:t>Task Order Officer:  Shilpa </a:t>
            </a:r>
            <a:r>
              <a:rPr lang="en-US" dirty="0" smtClean="0"/>
              <a:t>Amin</a:t>
            </a:r>
            <a:endParaRPr lang="en-US" dirty="0"/>
          </a:p>
          <a:p>
            <a:r>
              <a:rPr lang="en-US" dirty="0" smtClean="0"/>
              <a:t>Completed by the Outcome </a:t>
            </a:r>
            <a:r>
              <a:rPr lang="en-US" dirty="0" err="1" smtClean="0"/>
              <a:t>DEcIDE</a:t>
            </a:r>
            <a:r>
              <a:rPr lang="en-US" dirty="0" smtClean="0"/>
              <a:t> Center, working collaboratively with the Center for Medical Technology Policy (</a:t>
            </a:r>
            <a:r>
              <a:rPr lang="en-US" dirty="0" err="1" smtClean="0"/>
              <a:t>CMTP</a:t>
            </a:r>
            <a:r>
              <a:rPr lang="en-US" dirty="0" smtClean="0"/>
              <a:t>).</a:t>
            </a:r>
          </a:p>
          <a:p>
            <a:r>
              <a:rPr lang="en-US" dirty="0" smtClean="0"/>
              <a:t>Timeframe: Sept 2009 – Nov 2010.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 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489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Providing sufficient context to engage participants with varying levels of expertise.</a:t>
            </a:r>
          </a:p>
          <a:p>
            <a:r>
              <a:rPr lang="en-US" dirty="0" smtClean="0"/>
              <a:t>Managing conflicts of interest.</a:t>
            </a:r>
          </a:p>
          <a:p>
            <a:r>
              <a:rPr lang="en-US" dirty="0" smtClean="0"/>
              <a:t>Moderating discussions where stakeholders hold strong opinions.</a:t>
            </a:r>
          </a:p>
          <a:p>
            <a:r>
              <a:rPr lang="en-US" dirty="0" smtClean="0"/>
              <a:t>Ensuring that all voices, particularly patient / consumer voices, are heard.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Challenges in Stakeholder Engagement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094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00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We </a:t>
            </a:r>
            <a:r>
              <a:rPr lang="en-US" dirty="0"/>
              <a:t>attempted to use a transparent, inclusive process to connect researchers with the practical needs of patients and clinicians </a:t>
            </a:r>
            <a:r>
              <a:rPr lang="en-US" dirty="0" smtClean="0"/>
              <a:t>to develop </a:t>
            </a:r>
            <a:r>
              <a:rPr lang="en-US" dirty="0"/>
              <a:t>a stakeholder-driven research agenda for uterine </a:t>
            </a:r>
            <a:r>
              <a:rPr lang="en-US" dirty="0" smtClean="0"/>
              <a:t>fibroid disease. </a:t>
            </a:r>
          </a:p>
          <a:p>
            <a:endParaRPr lang="en-US" dirty="0" smtClean="0"/>
          </a:p>
          <a:p>
            <a:r>
              <a:rPr lang="en-US" dirty="0"/>
              <a:t>The project demonstrated the importance and feasibility of including patients and consumers in priority-setting activities.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process for developing the agenda is reproducible and could be adapted for use in other clinical </a:t>
            </a:r>
            <a:r>
              <a:rPr lang="en-US" dirty="0" smtClean="0"/>
              <a:t>area.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730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Read the complete white paper, available on </a:t>
            </a:r>
            <a:r>
              <a:rPr lang="en-US" dirty="0" err="1" smtClean="0"/>
              <a:t>AHRQ’s</a:t>
            </a:r>
            <a:r>
              <a:rPr lang="en-US" dirty="0" smtClean="0"/>
              <a:t> website at:</a:t>
            </a:r>
          </a:p>
          <a:p>
            <a:pPr marL="346075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www.effectivehealthcare.ahrq.gov/ehc/products/152/642/DEcIDE31_UterineFibroid_03-07-2011.pdf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Contact the project team:</a:t>
            </a:r>
          </a:p>
          <a:p>
            <a:pPr lvl="1"/>
            <a:r>
              <a:rPr lang="en-US" dirty="0" smtClean="0"/>
              <a:t>Email:  </a:t>
            </a:r>
            <a:r>
              <a:rPr lang="en-US" dirty="0" smtClean="0">
                <a:hlinkClick r:id="rId3"/>
              </a:rPr>
              <a:t>decide@outcome.com</a:t>
            </a:r>
            <a:endParaRPr lang="en-US" dirty="0" smtClean="0"/>
          </a:p>
          <a:p>
            <a:pPr lvl="1"/>
            <a:r>
              <a:rPr lang="en-US" dirty="0" smtClean="0"/>
              <a:t>Phone:  617-715-6955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 More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361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Most </a:t>
            </a:r>
            <a:r>
              <a:rPr lang="en-US" dirty="0"/>
              <a:t>common gynecological condition among </a:t>
            </a:r>
            <a:r>
              <a:rPr lang="en-US" dirty="0" smtClean="0"/>
              <a:t>women, </a:t>
            </a:r>
            <a:r>
              <a:rPr lang="en-US" dirty="0"/>
              <a:t>o</a:t>
            </a:r>
            <a:r>
              <a:rPr lang="en-US" dirty="0" smtClean="0"/>
              <a:t>ccurring </a:t>
            </a:r>
            <a:r>
              <a:rPr lang="en-US" dirty="0"/>
              <a:t>most frequently among women ages 30 to </a:t>
            </a:r>
            <a:r>
              <a:rPr lang="en-US" dirty="0" smtClean="0"/>
              <a:t>40.</a:t>
            </a:r>
          </a:p>
          <a:p>
            <a:endParaRPr lang="en-US" dirty="0" smtClean="0"/>
          </a:p>
          <a:p>
            <a:r>
              <a:rPr lang="en-US" dirty="0" smtClean="0"/>
              <a:t>Cumulative </a:t>
            </a:r>
            <a:r>
              <a:rPr lang="en-US" dirty="0"/>
              <a:t>incidence </a:t>
            </a:r>
            <a:r>
              <a:rPr lang="en-US" dirty="0" smtClean="0"/>
              <a:t>approaches 70 percent among </a:t>
            </a:r>
            <a:r>
              <a:rPr lang="en-US" dirty="0"/>
              <a:t>white women by age </a:t>
            </a:r>
            <a:r>
              <a:rPr lang="en-US" dirty="0" smtClean="0"/>
              <a:t>50 and is even higher </a:t>
            </a:r>
            <a:r>
              <a:rPr lang="en-US" dirty="0"/>
              <a:t>among African-American </a:t>
            </a:r>
            <a:r>
              <a:rPr lang="en-US" dirty="0" smtClean="0"/>
              <a:t>women.</a:t>
            </a:r>
          </a:p>
          <a:p>
            <a:endParaRPr lang="en-US" dirty="0" smtClean="0"/>
          </a:p>
          <a:p>
            <a:r>
              <a:rPr lang="en-US" dirty="0" smtClean="0"/>
              <a:t>May cause </a:t>
            </a:r>
            <a:r>
              <a:rPr lang="en-US" dirty="0"/>
              <a:t>pain, heavy menstrual bleeding, and </a:t>
            </a:r>
            <a:r>
              <a:rPr lang="en-US" dirty="0" smtClean="0"/>
              <a:t>anemia; also associated </a:t>
            </a:r>
            <a:r>
              <a:rPr lang="en-US" dirty="0"/>
              <a:t>with adverse reproductive </a:t>
            </a:r>
            <a:r>
              <a:rPr lang="en-US" dirty="0" smtClean="0"/>
              <a:t>outcomes.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Uterine Fibroid Disease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480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Multiple treatment options exist, but evidence </a:t>
            </a:r>
            <a:r>
              <a:rPr lang="en-US" dirty="0"/>
              <a:t>on the comparative long-term effectiveness of treatment options is </a:t>
            </a:r>
            <a:r>
              <a:rPr lang="en-US" dirty="0" smtClean="0"/>
              <a:t>of </a:t>
            </a:r>
            <a:r>
              <a:rPr lang="en-US" dirty="0"/>
              <a:t>poor </a:t>
            </a:r>
            <a:r>
              <a:rPr lang="en-US" dirty="0" smtClean="0"/>
              <a:t>quality.</a:t>
            </a:r>
          </a:p>
          <a:p>
            <a:endParaRPr lang="en-US" dirty="0" smtClean="0"/>
          </a:p>
          <a:p>
            <a:r>
              <a:rPr lang="en-US" dirty="0" smtClean="0"/>
              <a:t>2007 AHRQ technology assessment concluded:  </a:t>
            </a:r>
          </a:p>
          <a:p>
            <a:pPr marL="693738" indent="0" defTabSz="741363">
              <a:buNone/>
              <a:tabLst>
                <a:tab pos="693738" algn="l"/>
              </a:tabLst>
            </a:pPr>
            <a:r>
              <a:rPr lang="en-US" i="1" dirty="0" smtClean="0"/>
              <a:t>“The </a:t>
            </a:r>
            <a:r>
              <a:rPr lang="en-US" i="1" dirty="0"/>
              <a:t>current state of the literature does not permit definitive conclusions about benefit, harm, or relative costs </a:t>
            </a:r>
            <a:r>
              <a:rPr lang="en-US" i="1" dirty="0" smtClean="0"/>
              <a:t>to </a:t>
            </a:r>
            <a:r>
              <a:rPr lang="en-US" i="1" dirty="0"/>
              <a:t>help guide women’s </a:t>
            </a:r>
            <a:r>
              <a:rPr lang="en-US" i="1" dirty="0" smtClean="0"/>
              <a:t>choices.”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Uterine Fibroid Disease Treatments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918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Lack of Evidence to Inform Decisions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Lack of evidence on the </a:t>
            </a:r>
            <a:r>
              <a:rPr lang="en-US" dirty="0"/>
              <a:t>effectiveness of </a:t>
            </a:r>
            <a:r>
              <a:rPr lang="en-US" dirty="0" smtClean="0"/>
              <a:t>therapies for uterine fibroids to inform decisions</a:t>
            </a:r>
          </a:p>
          <a:p>
            <a:endParaRPr lang="en-US" dirty="0" smtClean="0"/>
          </a:p>
          <a:p>
            <a:r>
              <a:rPr lang="en-US" dirty="0" smtClean="0"/>
              <a:t>This disconnect between the needs of decision-makers and the output of clinical research studies is not unique to uterine fibroids.</a:t>
            </a:r>
          </a:p>
          <a:p>
            <a:endParaRPr lang="en-US" dirty="0" smtClean="0"/>
          </a:p>
          <a:p>
            <a:r>
              <a:rPr lang="en-US" dirty="0" smtClean="0"/>
              <a:t>The disconnect has prompted interest in </a:t>
            </a:r>
            <a:r>
              <a:rPr lang="en-US" dirty="0"/>
              <a:t>methods for determining the research priorities of </a:t>
            </a:r>
            <a:r>
              <a:rPr lang="en-US" dirty="0" smtClean="0"/>
              <a:t>decision-makers.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Goals of research priority-setting:</a:t>
            </a:r>
          </a:p>
          <a:p>
            <a:pPr lvl="1"/>
            <a:r>
              <a:rPr lang="en-US" dirty="0" smtClean="0"/>
              <a:t>To ensure that limited </a:t>
            </a:r>
            <a:r>
              <a:rPr lang="en-US" dirty="0"/>
              <a:t>research funds are used </a:t>
            </a:r>
            <a:r>
              <a:rPr lang="en-US" dirty="0" smtClean="0"/>
              <a:t>efficiently, and</a:t>
            </a:r>
          </a:p>
          <a:p>
            <a:pPr lvl="1"/>
            <a:r>
              <a:rPr lang="en-US" dirty="0" smtClean="0"/>
              <a:t>To ensure that </a:t>
            </a:r>
            <a:r>
              <a:rPr lang="en-US" dirty="0"/>
              <a:t>the end results of the research improve health care quality or shape clinical </a:t>
            </a:r>
            <a:r>
              <a:rPr lang="en-US" dirty="0" smtClean="0"/>
              <a:t>practice.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But, </a:t>
            </a:r>
            <a:r>
              <a:rPr lang="en-US" dirty="0"/>
              <a:t>no clear best practice for </a:t>
            </a:r>
            <a:r>
              <a:rPr lang="en-US" dirty="0" smtClean="0"/>
              <a:t>priority-setting exists, and few models involving a wide range of stakeholders have been described.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Research Priority-Setting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02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To create </a:t>
            </a:r>
            <a:r>
              <a:rPr lang="en-US" dirty="0"/>
              <a:t>a new model for stakeholder-driven </a:t>
            </a:r>
            <a:r>
              <a:rPr lang="en-US" dirty="0" smtClean="0"/>
              <a:t>priority-setting. </a:t>
            </a:r>
          </a:p>
          <a:p>
            <a:pPr lvl="1"/>
            <a:r>
              <a:rPr lang="en-US" dirty="0"/>
              <a:t>As recommended by the IOM Committee on Priority-Setting for </a:t>
            </a:r>
            <a:r>
              <a:rPr lang="en-US" dirty="0" err="1"/>
              <a:t>CER</a:t>
            </a:r>
            <a:r>
              <a:rPr lang="en-US" dirty="0"/>
              <a:t>, “stakeholder” is defined broadly to include patient and consumer representatives, as well as payers, clinicians, and others.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To test </a:t>
            </a:r>
            <a:r>
              <a:rPr lang="en-US" dirty="0"/>
              <a:t>that model by developing a prioritized research agenda for uterine fibroid disease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To develop </a:t>
            </a:r>
            <a:r>
              <a:rPr lang="en-US" dirty="0"/>
              <a:t>a research protocol with stakeholder input for the highest priority </a:t>
            </a:r>
            <a:r>
              <a:rPr lang="en-US" dirty="0" smtClean="0"/>
              <a:t>question.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11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 descr="Priority Setting Proces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5163968"/>
              </p:ext>
            </p:extLst>
          </p:nvPr>
        </p:nvGraphicFramePr>
        <p:xfrm>
          <a:off x="457200" y="1447800"/>
          <a:ext cx="82296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Priority-Setting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945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Outcome </a:t>
            </a:r>
            <a:r>
              <a:rPr lang="en-US" dirty="0" err="1" smtClean="0"/>
              <a:t>DEcIDE</a:t>
            </a:r>
            <a:r>
              <a:rPr lang="en-US" dirty="0" smtClean="0"/>
              <a:t> Center </a:t>
            </a:r>
          </a:p>
          <a:p>
            <a:r>
              <a:rPr lang="en-US" dirty="0" smtClean="0"/>
              <a:t>Center for Medical Technology Policy (</a:t>
            </a:r>
            <a:r>
              <a:rPr lang="en-US" dirty="0" err="1" smtClean="0"/>
              <a:t>CMTP</a:t>
            </a:r>
            <a:r>
              <a:rPr lang="en-US" dirty="0" smtClean="0"/>
              <a:t>)</a:t>
            </a:r>
          </a:p>
          <a:p>
            <a:r>
              <a:rPr lang="en-US" dirty="0" smtClean="0"/>
              <a:t>AHRQ representatives</a:t>
            </a:r>
          </a:p>
          <a:p>
            <a:r>
              <a:rPr lang="en-US" dirty="0" smtClean="0"/>
              <a:t>Clinical experts:</a:t>
            </a:r>
          </a:p>
          <a:p>
            <a:pPr lvl="1"/>
            <a:r>
              <a:rPr lang="en-US" dirty="0" smtClean="0"/>
              <a:t>Dr. Evan Myers, Duke</a:t>
            </a:r>
          </a:p>
          <a:p>
            <a:pPr lvl="1"/>
            <a:r>
              <a:rPr lang="en-US" dirty="0" smtClean="0"/>
              <a:t>Dr. Wanda Nicholson, </a:t>
            </a:r>
            <a:r>
              <a:rPr lang="en-US" dirty="0" err="1" smtClean="0"/>
              <a:t>UNC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 Team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173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S-generalTemplate-WHT-1124008">
  <a:themeElements>
    <a:clrScheme name="Outcome General">
      <a:dk1>
        <a:srgbClr val="000000"/>
      </a:dk1>
      <a:lt1>
        <a:sysClr val="window" lastClr="FFFFFF"/>
      </a:lt1>
      <a:dk2>
        <a:srgbClr val="953734"/>
      </a:dk2>
      <a:lt2>
        <a:srgbClr val="EEECE1"/>
      </a:lt2>
      <a:accent1>
        <a:srgbClr val="C00000"/>
      </a:accent1>
      <a:accent2>
        <a:srgbClr val="E36C09"/>
      </a:accent2>
      <a:accent3>
        <a:srgbClr val="7F7F7F"/>
      </a:accent3>
      <a:accent4>
        <a:srgbClr val="FAC08F"/>
      </a:accent4>
      <a:accent5>
        <a:srgbClr val="F8A560"/>
      </a:accent5>
      <a:accent6>
        <a:srgbClr val="FFFF00"/>
      </a:accent6>
      <a:hlink>
        <a:srgbClr val="E36C09"/>
      </a:hlink>
      <a:folHlink>
        <a:srgbClr val="F8A56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CBC032C90917F4D8883AB48ED203DA7" ma:contentTypeVersion="0" ma:contentTypeDescription="Create a new document." ma:contentTypeScope="" ma:versionID="1dd90c2dca1bd3fd51a15b823be9957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26E04524-F955-4487-A95E-D60D0D3249B2}">
  <ds:schemaRefs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7503867-A7AE-42C4-B8BC-D1CD990E18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6D6B013-32B1-49E4-96B2-2BD23CF79C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OS-generalTemplate-WHT-1124008</Template>
  <TotalTime>8512</TotalTime>
  <Words>1296</Words>
  <Application>Microsoft Macintosh PowerPoint</Application>
  <PresentationFormat>On-screen Show (4:3)</PresentationFormat>
  <Paragraphs>207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OS-generalTemplate-WHT-1124008</vt:lpstr>
      <vt:lpstr>Research on the Comparative Management of Uterine Fibroid Disease</vt:lpstr>
      <vt:lpstr>Project Overview</vt:lpstr>
      <vt:lpstr>Uterine Fibroid Disease</vt:lpstr>
      <vt:lpstr>Uterine Fibroid Disease Treatments</vt:lpstr>
      <vt:lpstr>Lack of Evidence to Inform Decisions</vt:lpstr>
      <vt:lpstr>Research Priority-Setting</vt:lpstr>
      <vt:lpstr>Project Goals</vt:lpstr>
      <vt:lpstr>Priority-Setting Process</vt:lpstr>
      <vt:lpstr>Project Team</vt:lpstr>
      <vt:lpstr>Technical Working Group (TWG)</vt:lpstr>
      <vt:lpstr>Stakeholder Committee</vt:lpstr>
      <vt:lpstr>TWG Review &amp; Prioritization</vt:lpstr>
      <vt:lpstr>Stakeholder Committee Prioritization</vt:lpstr>
      <vt:lpstr>Prioritized List of Questions</vt:lpstr>
      <vt:lpstr>Top Questions by Stakeholder Group</vt:lpstr>
      <vt:lpstr>Analysis of Prioritization Results</vt:lpstr>
      <vt:lpstr>Strengths of the Priority-Setting Model</vt:lpstr>
      <vt:lpstr>Inclusion of Patients/Consumers</vt:lpstr>
      <vt:lpstr>Areas for Improvement</vt:lpstr>
      <vt:lpstr>Challenges in Stakeholder Engagement</vt:lpstr>
      <vt:lpstr>Conclusion</vt:lpstr>
      <vt:lpstr>For More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0</dc:title>
  <dc:creator>jzhou</dc:creator>
  <cp:lastModifiedBy>Vanessa Graham</cp:lastModifiedBy>
  <cp:revision>347</cp:revision>
  <dcterms:created xsi:type="dcterms:W3CDTF">2010-11-18T02:26:23Z</dcterms:created>
  <dcterms:modified xsi:type="dcterms:W3CDTF">2011-10-20T14:57:48Z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0x0101001CBC032C90917F4D8883AB48ED203DA7</vt:lpwstr>
  </property>
</Properties>
</file>