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4" r:id="rId3"/>
    <p:sldId id="266" r:id="rId4"/>
    <p:sldId id="267" r:id="rId5"/>
    <p:sldId id="280" r:id="rId6"/>
    <p:sldId id="281" r:id="rId7"/>
    <p:sldId id="268" r:id="rId8"/>
    <p:sldId id="279" r:id="rId9"/>
    <p:sldId id="282" r:id="rId10"/>
    <p:sldId id="27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7276F"/>
    <a:srgbClr val="0A256F"/>
    <a:srgbClr val="51494B"/>
    <a:srgbClr val="0A1F62"/>
    <a:srgbClr val="0A1F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374" autoAdjust="0"/>
  </p:normalViewPr>
  <p:slideViewPr>
    <p:cSldViewPr snapToGrid="0">
      <p:cViewPr>
        <p:scale>
          <a:sx n="60" d="100"/>
          <a:sy n="60" d="100"/>
        </p:scale>
        <p:origin x="-2144" y="-1616"/>
      </p:cViewPr>
      <p:guideLst>
        <p:guide orient="horz" pos="4086"/>
        <p:guide pos="3657"/>
      </p:guideLst>
    </p:cSldViewPr>
  </p:slideViewPr>
  <p:outlineViewPr>
    <p:cViewPr>
      <p:scale>
        <a:sx n="33" d="100"/>
        <a:sy n="33" d="100"/>
      </p:scale>
      <p:origin x="0" y="151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AD463316-0D4E-44DE-8F15-11BB9F34847E}" type="datetimeFigureOut">
              <a:rPr lang="en-US"/>
              <a:pPr>
                <a:defRPr/>
              </a:pPr>
              <a:t>9/29/11</a:t>
            </a:fld>
            <a:endParaRPr lang="en-US" dirty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F971100-E483-41EA-8B22-005E9E8E6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76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1DCD90-0B05-4E30-9F7A-46A89106A7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730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B0FBD3-3A03-4267-B20C-6C4E387E5281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02D87F-50D6-440A-8807-BCA19FC94E27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CD93FB-85D7-4888-A489-98C0341F54D5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E7ECB-1803-466F-8084-591C692E11E8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141A6F-61D8-4B07-9110-69BAD03F8BA3}" type="slidenum">
              <a:rPr lang="en-US" smtClean="0"/>
              <a:pPr/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CAB923-3541-4388-84D2-EB6EE52A8780}" type="slidenum">
              <a:rPr lang="en-US" smtClean="0"/>
              <a:pPr/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D8CB8E-FB77-4CFA-96C6-B921ACB8E7DC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80772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257175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solidFill>
                  <a:srgbClr val="0A1F6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AB02A5-4FE5-49D9-9E24-09F23B90C450}" type="datetimeFigureOut">
              <a:rPr lang="en-US" smtClean="0"/>
              <a:pPr/>
              <a:t>9/29/11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9/29/11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brian.leas@uphs.upenn.edu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57200" y="378372"/>
            <a:ext cx="8305800" cy="6227379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400" dirty="0" smtClean="0"/>
              <a:t>Using the AHRQ National Quality Measures Clearinghouse to Assess Diabetes Quality Measurement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400" dirty="0" smtClean="0"/>
              <a:t>Brian Leas, MS, MA</a:t>
            </a:r>
            <a:br>
              <a:rPr lang="en-US" sz="2400" dirty="0" smtClean="0"/>
            </a:br>
            <a:r>
              <a:rPr lang="en-US" sz="2400" dirty="0" smtClean="0"/>
              <a:t>University of Pennsylvania Health System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i="1" dirty="0" smtClean="0"/>
              <a:t>AHRQ Annual Conference</a:t>
            </a:r>
            <a:br>
              <a:rPr lang="en-US" sz="2400" i="1" dirty="0" smtClean="0"/>
            </a:br>
            <a:r>
              <a:rPr lang="en-US" sz="2400" i="1" dirty="0" smtClean="0"/>
              <a:t>September 19,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>
          <a:xfrm>
            <a:off x="1403131" y="4698124"/>
            <a:ext cx="6400800" cy="15765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FontTx/>
              <a:buNone/>
            </a:pPr>
            <a:r>
              <a:rPr lang="en-US" sz="1900" dirty="0" smtClean="0"/>
              <a:t>Brian Leas</a:t>
            </a:r>
          </a:p>
          <a:p>
            <a:pPr marL="0" indent="0" algn="ctr">
              <a:buFontTx/>
              <a:buNone/>
            </a:pPr>
            <a:r>
              <a:rPr lang="en-US" sz="1900" dirty="0" smtClean="0"/>
              <a:t>Research Analyst</a:t>
            </a:r>
          </a:p>
          <a:p>
            <a:pPr marL="0" indent="0" algn="ctr">
              <a:buFontTx/>
              <a:buNone/>
            </a:pPr>
            <a:r>
              <a:rPr lang="en-US" sz="1900" dirty="0" smtClean="0"/>
              <a:t>Center for Evidence-based Practice</a:t>
            </a:r>
          </a:p>
          <a:p>
            <a:pPr marL="0" indent="0" algn="ctr">
              <a:buFontTx/>
              <a:buNone/>
            </a:pPr>
            <a:r>
              <a:rPr lang="en-US" sz="1900" dirty="0" smtClean="0"/>
              <a:t>University of Pennsylvania Health System</a:t>
            </a:r>
          </a:p>
          <a:p>
            <a:pPr marL="0" indent="0" algn="ctr">
              <a:buFontTx/>
              <a:buNone/>
            </a:pPr>
            <a:r>
              <a:rPr lang="en-US" sz="1900" dirty="0" smtClean="0">
                <a:hlinkClick r:id="rId3"/>
              </a:rPr>
              <a:t>Brian.leas@uphs.upenn.edu</a:t>
            </a:r>
            <a:endParaRPr lang="en-US" sz="1900" dirty="0" smtClean="0"/>
          </a:p>
          <a:p>
            <a:pPr marL="0" indent="0" algn="ctr">
              <a:buFontTx/>
              <a:buNone/>
            </a:pPr>
            <a:endParaRPr lang="en-US" dirty="0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0773" y="374760"/>
            <a:ext cx="7772400" cy="14700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000" dirty="0" smtClean="0"/>
              <a:t>Questions?</a:t>
            </a:r>
          </a:p>
        </p:txBody>
      </p:sp>
      <p:pic>
        <p:nvPicPr>
          <p:cNvPr id="1103" name="Picture 79" descr="Question Mark button image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tretch>
            <a:fillRect/>
          </a:stretch>
        </p:blipFill>
        <p:spPr bwMode="auto">
          <a:xfrm>
            <a:off x="3326637" y="1915625"/>
            <a:ext cx="2609078" cy="26090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99000" sy="99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252247" y="1150884"/>
            <a:ext cx="8702567" cy="517108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spcBef>
                <a:spcPts val="200"/>
              </a:spcBef>
              <a:buNone/>
            </a:pPr>
            <a:endParaRPr lang="en-US" sz="2200" b="1" dirty="0" smtClean="0"/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3100" b="1" dirty="0" smtClean="0"/>
              <a:t>Research Objectives</a:t>
            </a:r>
          </a:p>
          <a:p>
            <a:pPr eaLnBrk="1" hangingPunct="1">
              <a:lnSpc>
                <a:spcPct val="110000"/>
              </a:lnSpc>
              <a:spcBef>
                <a:spcPts val="200"/>
              </a:spcBef>
              <a:buFont typeface="Courier New" pitchFamily="49" charset="0"/>
              <a:buChar char="o"/>
            </a:pPr>
            <a:r>
              <a:rPr lang="en-US" sz="2600" dirty="0" smtClean="0"/>
              <a:t>Evaluate the state of diabetes quality measurement, utilization &amp; impact</a:t>
            </a:r>
          </a:p>
          <a:p>
            <a:pPr eaLnBrk="1" hangingPunct="1">
              <a:lnSpc>
                <a:spcPct val="110000"/>
              </a:lnSpc>
              <a:spcBef>
                <a:spcPts val="200"/>
              </a:spcBef>
              <a:buFont typeface="Courier New" pitchFamily="49" charset="0"/>
              <a:buChar char="o"/>
            </a:pPr>
            <a:r>
              <a:rPr lang="en-US" sz="2600" dirty="0" smtClean="0"/>
              <a:t>Determine key strengths, weaknesses, gaps</a:t>
            </a:r>
          </a:p>
          <a:p>
            <a:pPr eaLnBrk="1" hangingPunct="1">
              <a:lnSpc>
                <a:spcPct val="110000"/>
              </a:lnSpc>
              <a:spcBef>
                <a:spcPts val="200"/>
              </a:spcBef>
              <a:buFont typeface="Courier New" pitchFamily="49" charset="0"/>
              <a:buChar char="o"/>
            </a:pPr>
            <a:r>
              <a:rPr lang="en-US" sz="2600" dirty="0" smtClean="0"/>
              <a:t>Develop strategies to enhance value and impact of diabetes measures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900" b="1" dirty="0" smtClean="0"/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3100" b="1" dirty="0" smtClean="0"/>
              <a:t>Research Team</a:t>
            </a:r>
          </a:p>
          <a:p>
            <a:pPr>
              <a:lnSpc>
                <a:spcPct val="110000"/>
              </a:lnSpc>
              <a:spcBef>
                <a:spcPts val="200"/>
              </a:spcBef>
              <a:buFont typeface="Courier New" pitchFamily="49" charset="0"/>
              <a:buChar char="o"/>
            </a:pPr>
            <a:r>
              <a:rPr lang="en-US" sz="2900" i="1" dirty="0" smtClean="0"/>
              <a:t>Thomas Jefferson University School of Population Health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sz="2400" dirty="0" smtClean="0"/>
              <a:t>David Nash, Principal Investigator	Kathryn Kash, Qualitative Interviewer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sz="2400" dirty="0" smtClean="0"/>
              <a:t>Neil Goldfarb, Co-Investigator		Rich Toner, Research Coordinator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sz="2400" dirty="0" smtClean="0"/>
              <a:t>Al Crawford, Measurement Analyst	Brian Leas, Project Manager</a:t>
            </a:r>
          </a:p>
          <a:p>
            <a:pPr lvl="1">
              <a:lnSpc>
                <a:spcPct val="110000"/>
              </a:lnSpc>
              <a:spcBef>
                <a:spcPts val="200"/>
              </a:spcBef>
              <a:buNone/>
            </a:pPr>
            <a:r>
              <a:rPr lang="en-US" sz="2400" dirty="0" smtClean="0"/>
              <a:t>Bettina Berman, Measurement Analyst </a:t>
            </a:r>
            <a:r>
              <a:rPr lang="en-US" sz="1600" dirty="0" smtClean="0"/>
              <a:t>	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900" b="1" dirty="0" smtClean="0"/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3100" b="1" dirty="0" smtClean="0"/>
              <a:t>Timeline: </a:t>
            </a:r>
            <a:r>
              <a:rPr lang="en-US" sz="3100" dirty="0" smtClean="0"/>
              <a:t>Spring 2008 – Summer 2009</a:t>
            </a:r>
          </a:p>
          <a:p>
            <a:pPr>
              <a:lnSpc>
                <a:spcPct val="110000"/>
              </a:lnSpc>
              <a:spcBef>
                <a:spcPts val="200"/>
              </a:spcBef>
            </a:pPr>
            <a:endParaRPr lang="en-US" sz="2600" b="1" dirty="0" smtClean="0"/>
          </a:p>
          <a:p>
            <a:pPr>
              <a:lnSpc>
                <a:spcPct val="110000"/>
              </a:lnSpc>
              <a:spcBef>
                <a:spcPts val="200"/>
              </a:spcBef>
            </a:pPr>
            <a:r>
              <a:rPr lang="en-US" sz="3100" b="1" dirty="0" smtClean="0"/>
              <a:t>Funding</a:t>
            </a:r>
          </a:p>
          <a:p>
            <a:pPr>
              <a:lnSpc>
                <a:spcPct val="110000"/>
              </a:lnSpc>
              <a:spcBef>
                <a:spcPts val="200"/>
              </a:spcBef>
              <a:buFont typeface="Courier New" pitchFamily="49" charset="0"/>
              <a:buChar char="o"/>
            </a:pPr>
            <a:r>
              <a:rPr lang="en-US" sz="2900" i="1" dirty="0" smtClean="0"/>
              <a:t>National Changing Diabetes Program of Novo Nordisk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30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000" dirty="0" smtClean="0"/>
              <a:t>Background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400" b="1" dirty="0" smtClean="0"/>
              <a:t>Environmental scan of diabetes quality measures</a:t>
            </a:r>
          </a:p>
          <a:p>
            <a:pPr marL="640080" lvl="1"/>
            <a:r>
              <a:rPr lang="en-US" sz="2000" i="1" dirty="0" smtClean="0"/>
              <a:t>Measure developers:</a:t>
            </a:r>
            <a:r>
              <a:rPr lang="en-US" sz="2000" dirty="0" smtClean="0"/>
              <a:t> Accreditation agencies, payers, 	physician groups, QI organizations, state/local initiatives</a:t>
            </a:r>
          </a:p>
          <a:p>
            <a:pPr marL="640080" lvl="1"/>
            <a:r>
              <a:rPr lang="en-US" sz="2000" i="1" dirty="0" smtClean="0"/>
              <a:t>All types of measures: </a:t>
            </a:r>
            <a:r>
              <a:rPr lang="en-US" sz="2000" dirty="0" smtClean="0"/>
              <a:t>Process, outcome, safety, etc.</a:t>
            </a:r>
          </a:p>
          <a:p>
            <a:pPr marL="640080" lvl="1"/>
            <a:r>
              <a:rPr lang="en-US" sz="2000" i="1" dirty="0" smtClean="0"/>
              <a:t>Specifications:</a:t>
            </a:r>
            <a:r>
              <a:rPr lang="en-US" sz="2000" dirty="0" smtClean="0"/>
              <a:t>  Definitions, inclusion/exclusion, time frame</a:t>
            </a:r>
          </a:p>
          <a:p>
            <a:pPr marL="640080" lvl="1"/>
            <a:r>
              <a:rPr lang="en-US" sz="2000" i="1" dirty="0" smtClean="0"/>
              <a:t>Scope: </a:t>
            </a:r>
            <a:r>
              <a:rPr lang="en-US" sz="2000" dirty="0" smtClean="0"/>
              <a:t>Broadly representative of key sectors, rather than 	fully comprehensive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b="1" dirty="0" smtClean="0"/>
              <a:t>Key informant interviews</a:t>
            </a:r>
          </a:p>
          <a:p>
            <a:pPr lvl="1"/>
            <a:r>
              <a:rPr lang="en-US" sz="2000" dirty="0" smtClean="0"/>
              <a:t>Measure developers, physicians, payers, employers, QI orgs</a:t>
            </a:r>
          </a:p>
          <a:p>
            <a:pPr lvl="1"/>
            <a:r>
              <a:rPr lang="en-US" sz="2000" dirty="0" smtClean="0"/>
              <a:t>Representation from all relevant stakeholder groups</a:t>
            </a:r>
          </a:p>
          <a:p>
            <a:pPr lvl="1"/>
            <a:r>
              <a:rPr lang="en-US" sz="2000" dirty="0" smtClean="0"/>
              <a:t>Interviewees expert in both technical development and 	practical utilization of quality measures </a:t>
            </a:r>
          </a:p>
          <a:p>
            <a:pPr lvl="1"/>
            <a:r>
              <a:rPr lang="en-US" sz="2000" dirty="0" smtClean="0"/>
              <a:t>Semi-structured, recorded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8660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000" dirty="0" smtClean="0"/>
              <a:t>Methodology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199" y="1324304"/>
            <a:ext cx="8339959" cy="5186856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endParaRPr lang="en-US" sz="2400" dirty="0" smtClean="0"/>
          </a:p>
          <a:p>
            <a:pPr>
              <a:spcBef>
                <a:spcPts val="200"/>
              </a:spcBef>
            </a:pPr>
            <a:r>
              <a:rPr lang="en-US" sz="2200" u="sng" dirty="0" smtClean="0"/>
              <a:t>Step 1</a:t>
            </a:r>
            <a:r>
              <a:rPr lang="en-US" sz="2200" dirty="0" smtClean="0"/>
              <a:t>: National Quality Measures Clearinghouse (NQMC)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Keywords: “diabetes” and “diabetes mellitus”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98 measures identified</a:t>
            </a:r>
          </a:p>
          <a:p>
            <a:pPr>
              <a:spcBef>
                <a:spcPts val="200"/>
              </a:spcBef>
            </a:pPr>
            <a:endParaRPr lang="en-US" sz="2000" dirty="0" smtClean="0"/>
          </a:p>
          <a:p>
            <a:pPr>
              <a:spcBef>
                <a:spcPts val="200"/>
              </a:spcBef>
            </a:pPr>
            <a:r>
              <a:rPr lang="en-US" sz="2200" u="sng" dirty="0" smtClean="0"/>
              <a:t>Step 2</a:t>
            </a:r>
            <a:r>
              <a:rPr lang="en-US" sz="2200" dirty="0" smtClean="0"/>
              <a:t>: Supplemental search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Roster compiled of key organizations &amp; known measure sets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Reviewed websites, contacted organizations for information</a:t>
            </a:r>
          </a:p>
          <a:p>
            <a:pPr lvl="1">
              <a:spcBef>
                <a:spcPts val="200"/>
              </a:spcBef>
            </a:pPr>
            <a:r>
              <a:rPr lang="en-US" sz="2000" dirty="0" smtClean="0"/>
              <a:t>48 additional measures identified</a:t>
            </a:r>
          </a:p>
          <a:p>
            <a:pPr>
              <a:spcBef>
                <a:spcPts val="200"/>
              </a:spcBef>
            </a:pPr>
            <a:endParaRPr lang="en-US" sz="2000" dirty="0" smtClean="0"/>
          </a:p>
          <a:p>
            <a:pPr>
              <a:spcBef>
                <a:spcPts val="200"/>
              </a:spcBef>
            </a:pPr>
            <a:r>
              <a:rPr lang="en-US" sz="2200" u="sng" dirty="0" smtClean="0"/>
              <a:t>Step 3</a:t>
            </a:r>
            <a:r>
              <a:rPr lang="en-US" sz="2200" dirty="0" smtClean="0"/>
              <a:t>: Data abstracted into Excel spreadsheet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02369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000" dirty="0" smtClean="0"/>
              <a:t>Search Strategy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en-US" sz="2600" dirty="0" smtClean="0"/>
              <a:t>Descriptive characteristics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Brief description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Clinical topic (e.g. HgbA1c mgmt, lipid profile, foot exam)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Developer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Release and revision dates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Broader measurement set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Website link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NQMC identification #</a:t>
            </a:r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</a:pPr>
            <a:r>
              <a:rPr lang="en-US" sz="2600" dirty="0" smtClean="0"/>
              <a:t>Specifications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Level of measurement (e.g. clinician, health plan)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Source of data (e.g. administrative, medical record, 	pharmacy, lab, registry)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Numerator / denominator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Inclusion / exclusion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Time frame</a:t>
            </a:r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Measure Abstraction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</a:pPr>
            <a:r>
              <a:rPr lang="en-US" sz="2400" dirty="0" smtClean="0"/>
              <a:t>Validity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Supporting evidence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Extent of measure testing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Composition of development group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Endorsement by NQF and others</a:t>
            </a:r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</a:pPr>
            <a:r>
              <a:rPr lang="en-US" sz="2400" dirty="0" smtClean="0"/>
              <a:t>Policy-relevant domains*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AHRQ: Process, outcome, access, structure, use of services, 	patient experience, population health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IOM: Effectiveness, efficiency, equity, patient-centeredness, 	safety, timeliness</a:t>
            </a:r>
          </a:p>
          <a:p>
            <a:pPr lvl="1">
              <a:spcBef>
                <a:spcPts val="0"/>
              </a:spcBef>
            </a:pPr>
            <a:endParaRPr lang="en-US" sz="2000" dirty="0" smtClean="0"/>
          </a:p>
          <a:p>
            <a:pPr lvl="1">
              <a:spcBef>
                <a:spcPts val="0"/>
              </a:spcBef>
              <a:buNone/>
            </a:pPr>
            <a:r>
              <a:rPr lang="en-US" sz="2000" dirty="0" smtClean="0"/>
              <a:t>*</a:t>
            </a:r>
            <a:r>
              <a:rPr lang="en-US" sz="1600" dirty="0" smtClean="0"/>
              <a:t>Dimensions as of 2008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/>
              <a:t>Measure Abstraction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0717" y="1516117"/>
            <a:ext cx="4414346" cy="4474779"/>
          </a:xfrm>
        </p:spPr>
        <p:txBody>
          <a:bodyPr>
            <a:normAutofit fontScale="92500" lnSpcReduction="20000"/>
          </a:bodyPr>
          <a:lstStyle/>
          <a:p>
            <a:pPr marL="91440" eaLnBrk="1" hangingPunct="1">
              <a:lnSpc>
                <a:spcPct val="80000"/>
              </a:lnSpc>
              <a:buFontTx/>
              <a:buNone/>
            </a:pPr>
            <a:r>
              <a:rPr lang="en-US" sz="2200" b="1" dirty="0" smtClean="0"/>
              <a:t>Measure development, selection, endorsement</a:t>
            </a:r>
          </a:p>
          <a:p>
            <a:pPr marL="91440" defTabSz="457200" eaLnBrk="1" hangingPunct="1">
              <a:lnSpc>
                <a:spcPct val="80000"/>
              </a:lnSpc>
              <a:buFontTx/>
              <a:buNone/>
            </a:pPr>
            <a:endParaRPr lang="en-US" sz="2200" b="1" dirty="0" smtClean="0"/>
          </a:p>
          <a:p>
            <a:pPr marL="91440" lvl="1" indent="0" defTabSz="457200" eaLnBrk="1" hangingPunct="1">
              <a:lnSpc>
                <a:spcPct val="120000"/>
              </a:lnSpc>
              <a:spcBef>
                <a:spcPts val="0"/>
              </a:spcBef>
            </a:pPr>
            <a:r>
              <a:rPr lang="en-US" sz="1900" dirty="0" smtClean="0"/>
              <a:t> </a:t>
            </a:r>
            <a:r>
              <a:rPr lang="en-US" sz="1800" dirty="0" smtClean="0"/>
              <a:t>National Committee for Quality 	Assurance</a:t>
            </a:r>
          </a:p>
          <a:p>
            <a:pPr marL="91440" lvl="1" indent="0" defTabSz="457200">
              <a:lnSpc>
                <a:spcPct val="120000"/>
              </a:lnSpc>
              <a:spcBef>
                <a:spcPts val="0"/>
              </a:spcBef>
            </a:pPr>
            <a:r>
              <a:rPr lang="en-US" sz="1800" dirty="0" smtClean="0"/>
              <a:t> National Quality Forum</a:t>
            </a:r>
          </a:p>
          <a:p>
            <a:pPr marL="91440" lvl="1" indent="0" defTabSz="457200">
              <a:lnSpc>
                <a:spcPct val="120000"/>
              </a:lnSpc>
              <a:spcBef>
                <a:spcPts val="0"/>
              </a:spcBef>
            </a:pPr>
            <a:r>
              <a:rPr lang="en-US" sz="1800" dirty="0" smtClean="0"/>
              <a:t> American Medical Association</a:t>
            </a:r>
          </a:p>
          <a:p>
            <a:pPr marL="91440" lvl="1" indent="0" defTabSz="457200" eaLnBrk="1" hangingPunct="1">
              <a:lnSpc>
                <a:spcPct val="120000"/>
              </a:lnSpc>
            </a:pPr>
            <a:r>
              <a:rPr lang="en-US" sz="1800" dirty="0" smtClean="0"/>
              <a:t> Centers for Medicare and Medicaid 	Services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Ambulatory Quality Alliance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Pharmacy Quality Alliance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American Board of Medical Specialties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American Board of Internal Medicine</a:t>
            </a:r>
          </a:p>
          <a:p>
            <a:pPr marL="91440" lvl="1" indent="0" defTabSz="457200">
              <a:lnSpc>
                <a:spcPct val="110000"/>
              </a:lnSpc>
            </a:pPr>
            <a:r>
              <a:rPr lang="en-US" sz="1800" dirty="0" smtClean="0"/>
              <a:t> American College of Physicians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Wisconsin Collaborative for </a:t>
            </a:r>
          </a:p>
          <a:p>
            <a:pPr marL="91440" lvl="1" indent="0" defTabSz="457200" eaLnBrk="1" hangingPunct="1">
              <a:lnSpc>
                <a:spcPct val="110000"/>
              </a:lnSpc>
              <a:buNone/>
            </a:pPr>
            <a:r>
              <a:rPr lang="en-US" sz="1800" dirty="0" smtClean="0"/>
              <a:t>	Healthcare Quality</a:t>
            </a:r>
          </a:p>
        </p:txBody>
      </p:sp>
      <p:sp>
        <p:nvSpPr>
          <p:cNvPr id="922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571999" y="1516118"/>
            <a:ext cx="4335518" cy="4474779"/>
          </a:xfrm>
        </p:spPr>
        <p:txBody>
          <a:bodyPr>
            <a:normAutofit fontScale="92500" lnSpcReduction="20000"/>
          </a:bodyPr>
          <a:lstStyle/>
          <a:p>
            <a:pPr marL="91440" eaLnBrk="1" hangingPunct="1">
              <a:lnSpc>
                <a:spcPct val="80000"/>
              </a:lnSpc>
              <a:buFontTx/>
              <a:buNone/>
            </a:pPr>
            <a:r>
              <a:rPr lang="en-US" sz="2200" b="1" dirty="0" smtClean="0"/>
              <a:t>Measure utilization and value</a:t>
            </a:r>
          </a:p>
          <a:p>
            <a:pPr marL="91440" lvl="1" indent="0" eaLnBrk="1" hangingPunct="1">
              <a:lnSpc>
                <a:spcPct val="110000"/>
              </a:lnSpc>
              <a:buNone/>
            </a:pPr>
            <a:r>
              <a:rPr lang="en-US" sz="1700" dirty="0" smtClean="0"/>
              <a:t> 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Blue Cross Blue Shield Association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Centers for Disease Control and 	Prevention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Institute for Healthcare Improvement</a:t>
            </a:r>
          </a:p>
          <a:p>
            <a:pPr marL="91440" lvl="1" indent="0" defTabSz="457200">
              <a:lnSpc>
                <a:spcPct val="110000"/>
              </a:lnSpc>
            </a:pPr>
            <a:r>
              <a:rPr lang="en-US" sz="1800" dirty="0" smtClean="0"/>
              <a:t> America’s Health Insurance Plans</a:t>
            </a:r>
          </a:p>
          <a:p>
            <a:pPr marL="91440" lvl="1" indent="0" defTabSz="457200">
              <a:lnSpc>
                <a:spcPct val="110000"/>
              </a:lnSpc>
            </a:pPr>
            <a:r>
              <a:rPr lang="en-US" sz="1800" dirty="0" smtClean="0"/>
              <a:t> American Academy of Family  	Physicians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Nat’l Business Coalition on Health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American Diabetes Association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American Association of Clinical 	Endocrinologists</a:t>
            </a:r>
          </a:p>
          <a:p>
            <a:pPr marL="91440" lvl="1" indent="0" defTabSz="457200" eaLnBrk="1" hangingPunct="1">
              <a:lnSpc>
                <a:spcPct val="110000"/>
              </a:lnSpc>
            </a:pPr>
            <a:r>
              <a:rPr lang="en-US" sz="1800" dirty="0" smtClean="0"/>
              <a:t> American Association of Diabetes 	Educators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000" dirty="0" smtClean="0"/>
              <a:t>Key Informant Interviews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199" y="1481328"/>
            <a:ext cx="8403021" cy="4525963"/>
          </a:xfrm>
        </p:spPr>
        <p:txBody>
          <a:bodyPr>
            <a:normAutofit/>
          </a:bodyPr>
          <a:lstStyle/>
          <a:p>
            <a:pPr marL="365760" lvl="1" indent="-256032">
              <a:lnSpc>
                <a:spcPct val="8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b="1" dirty="0" smtClean="0"/>
              <a:t>Scope of Measurement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Nearly 150 measures in &gt; 25 distinct clinical categories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Primarily process measures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Substantial redundancy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Widely varying specifications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Evidence base often weak or unclear</a:t>
            </a:r>
          </a:p>
          <a:p>
            <a:pPr marL="365760" lvl="1" indent="-256032">
              <a:lnSpc>
                <a:spcPct val="8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endParaRPr lang="en-US" sz="2400" b="1" dirty="0" smtClean="0"/>
          </a:p>
          <a:p>
            <a:pPr marL="365760" lvl="1" indent="-256032">
              <a:lnSpc>
                <a:spcPct val="80000"/>
              </a:lnSpc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400" b="1" dirty="0" smtClean="0"/>
              <a:t>Measurement Gaps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Primary prevention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Outcomes of care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Patient perspectives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Coordination of care</a:t>
            </a:r>
          </a:p>
          <a:p>
            <a:pPr marL="640080" lvl="3" indent="-256032">
              <a:lnSpc>
                <a:spcPct val="80000"/>
              </a:lnSpc>
              <a:spcBef>
                <a:spcPts val="400"/>
              </a:spcBef>
              <a:buSzPct val="68000"/>
              <a:buFont typeface="Courier New" pitchFamily="49" charset="0"/>
              <a:buChar char="o"/>
            </a:pPr>
            <a:r>
              <a:rPr lang="en-US" sz="2000" dirty="0" smtClean="0"/>
              <a:t>Access to care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Findings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Highly useful for identifying relevant measures</a:t>
            </a:r>
          </a:p>
          <a:p>
            <a:pPr lvl="1"/>
            <a:r>
              <a:rPr lang="en-US" sz="2000" dirty="0" smtClean="0"/>
              <a:t>Although 1/3 of measures in our study had not been included in NQMC, many were later submitted by their respective authors</a:t>
            </a:r>
          </a:p>
          <a:p>
            <a:pPr lvl="1"/>
            <a:r>
              <a:rPr lang="en-US" sz="2000" dirty="0" smtClean="0"/>
              <a:t>Sufficiently specific and sensitive</a:t>
            </a:r>
          </a:p>
          <a:p>
            <a:pPr lvl="1"/>
            <a:r>
              <a:rPr lang="en-US" sz="2000" dirty="0" smtClean="0"/>
              <a:t>Capability to stratify by numerous categories</a:t>
            </a:r>
          </a:p>
          <a:p>
            <a:pPr lvl="1"/>
            <a:r>
              <a:rPr lang="en-US" sz="2000" dirty="0" smtClean="0"/>
              <a:t>Only known resource for identifying and comparing measure sets from different sources</a:t>
            </a:r>
          </a:p>
          <a:p>
            <a:endParaRPr lang="en-US" dirty="0" smtClean="0"/>
          </a:p>
          <a:p>
            <a:r>
              <a:rPr lang="en-US" sz="2400" dirty="0" smtClean="0"/>
              <a:t>Limitations</a:t>
            </a:r>
          </a:p>
          <a:p>
            <a:pPr lvl="1"/>
            <a:r>
              <a:rPr lang="en-US" sz="2000" dirty="0" smtClean="0"/>
              <a:t>Time lag from development to submission to posting</a:t>
            </a:r>
          </a:p>
          <a:p>
            <a:pPr lvl="1"/>
            <a:r>
              <a:rPr lang="en-US" sz="2000" dirty="0" smtClean="0"/>
              <a:t>Relies on self-reporting</a:t>
            </a:r>
          </a:p>
          <a:p>
            <a:pPr lvl="1"/>
            <a:r>
              <a:rPr lang="en-US" sz="2000" dirty="0" smtClean="0"/>
              <a:t>Until recently, limited data available on evidence base, validity, conflicts of interest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Perspectives on NQMC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1149</TotalTime>
  <Words>407</Words>
  <Application>Microsoft Macintosh PowerPoint</Application>
  <PresentationFormat>On-screen Show (4:3)</PresentationFormat>
  <Paragraphs>136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Using the AHRQ National Quality Measures Clearinghouse to Assess Diabetes Quality Measurement      Brian Leas, MS, MA University of Pennsylvania Health System  AHRQ Annual Conference September 19, 2011</vt:lpstr>
      <vt:lpstr>Background</vt:lpstr>
      <vt:lpstr>Methodology</vt:lpstr>
      <vt:lpstr>Search Strategy</vt:lpstr>
      <vt:lpstr>Measure Abstraction</vt:lpstr>
      <vt:lpstr>Measure Abstraction</vt:lpstr>
      <vt:lpstr>Key Informant Interviews</vt:lpstr>
      <vt:lpstr>Findings</vt:lpstr>
      <vt:lpstr>Perspectives on NQMC</vt:lpstr>
      <vt:lpstr>Questions?</vt:lpstr>
    </vt:vector>
  </TitlesOfParts>
  <Company>mai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Vanessa Graham</cp:lastModifiedBy>
  <cp:revision>128</cp:revision>
  <dcterms:created xsi:type="dcterms:W3CDTF">2007-10-19T22:24:33Z</dcterms:created>
  <dcterms:modified xsi:type="dcterms:W3CDTF">2011-09-29T18:37:03Z</dcterms:modified>
</cp:coreProperties>
</file>