
<file path=[Content_Types].xml><?xml version="1.0" encoding="utf-8"?>
<Types xmlns="http://schemas.openxmlformats.org/package/2006/content-types">
  <Default Extension="xml" ContentType="application/xml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charts/chart1.xml" ContentType="application/vnd.openxmlformats-officedocument.drawingml.chart+xml"/>
  <Override PartName="/ppt/notesSlides/notesSlide8.xml" ContentType="application/vnd.openxmlformats-officedocument.presentationml.notesSlide+xml"/>
  <Override PartName="/ppt/charts/chart2.xml" ContentType="application/vnd.openxmlformats-officedocument.drawingml.chart+xml"/>
  <Override PartName="/ppt/notesSlides/notesSlide9.xml" ContentType="application/vnd.openxmlformats-officedocument.presentationml.notesSlide+xml"/>
  <Override PartName="/ppt/charts/chart3.xml" ContentType="application/vnd.openxmlformats-officedocument.drawingml.chart+xml"/>
  <Override PartName="/ppt/notesSlides/notesSlide10.xml" ContentType="application/vnd.openxmlformats-officedocument.presentationml.notesSlide+xml"/>
  <Override PartName="/ppt/charts/chart4.xml" ContentType="application/vnd.openxmlformats-officedocument.drawingml.chart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5"/>
  </p:notesMasterIdLst>
  <p:sldIdLst>
    <p:sldId id="256" r:id="rId2"/>
    <p:sldId id="258" r:id="rId3"/>
    <p:sldId id="257" r:id="rId4"/>
    <p:sldId id="260" r:id="rId5"/>
    <p:sldId id="259" r:id="rId6"/>
    <p:sldId id="261" r:id="rId7"/>
    <p:sldId id="262" r:id="rId8"/>
    <p:sldId id="268" r:id="rId9"/>
    <p:sldId id="269" r:id="rId10"/>
    <p:sldId id="270" r:id="rId11"/>
    <p:sldId id="266" r:id="rId12"/>
    <p:sldId id="265" r:id="rId13"/>
    <p:sldId id="267" r:id="rId14"/>
  </p:sldIdLst>
  <p:sldSz cx="9144000" cy="6858000" type="screen4x3"/>
  <p:notesSz cx="7019925" cy="9305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93D81CF-94F2-401A-BA57-92F5A7B2D0C5}" styleName="Medium Styl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0660B408-B3CF-4A94-85FC-2B1E0A45F4A2}" styleName="Dark Style 2 - Accent 1/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54" autoAdjust="0"/>
    <p:restoredTop sz="86374" autoAdjust="0"/>
  </p:normalViewPr>
  <p:slideViewPr>
    <p:cSldViewPr>
      <p:cViewPr varScale="1">
        <p:scale>
          <a:sx n="130" d="100"/>
          <a:sy n="130" d="100"/>
        </p:scale>
        <p:origin x="-128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9" d="100"/>
          <a:sy n="79" d="100"/>
        </p:scale>
        <p:origin x="-2040" y="-90"/>
      </p:cViewPr>
      <p:guideLst>
        <p:guide orient="horz" pos="2931"/>
        <p:guide pos="2211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notesMaster" Target="notesMasters/notesMaster1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Different-sex married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Sheet1!$A$2:$A$5</c:f>
              <c:strCache>
                <c:ptCount val="4"/>
                <c:pt idx="0">
                  <c:v>Has USC</c:v>
                </c:pt>
                <c:pt idx="1">
                  <c:v>Got appt when wanted (urgent)</c:v>
                </c:pt>
                <c:pt idx="2">
                  <c:v>Got appt when wanted 
(non-urgent)</c:v>
                </c:pt>
                <c:pt idx="3">
                  <c:v>Easy to see a specialist</c:v>
                </c:pt>
              </c:strCache>
            </c:strRef>
          </c:cat>
          <c:val>
            <c:numRef>
              <c:f>Sheet1!$B$2:$B$5</c:f>
              <c:numCache>
                <c:formatCode>0%</c:formatCode>
                <c:ptCount val="4"/>
                <c:pt idx="0">
                  <c:v>0.831</c:v>
                </c:pt>
                <c:pt idx="1">
                  <c:v>0.845</c:v>
                </c:pt>
                <c:pt idx="2">
                  <c:v>0.837</c:v>
                </c:pt>
                <c:pt idx="3">
                  <c:v>0.766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Same-sex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Sheet1!$A$2:$A$5</c:f>
              <c:strCache>
                <c:ptCount val="4"/>
                <c:pt idx="0">
                  <c:v>Has USC</c:v>
                </c:pt>
                <c:pt idx="1">
                  <c:v>Got appt when wanted (urgent)</c:v>
                </c:pt>
                <c:pt idx="2">
                  <c:v>Got appt when wanted 
(non-urgent)</c:v>
                </c:pt>
                <c:pt idx="3">
                  <c:v>Easy to see a specialist</c:v>
                </c:pt>
              </c:strCache>
            </c:strRef>
          </c:cat>
          <c:val>
            <c:numRef>
              <c:f>Sheet1!$C$2:$C$5</c:f>
              <c:numCache>
                <c:formatCode>0%</c:formatCode>
                <c:ptCount val="4"/>
                <c:pt idx="0">
                  <c:v>0.81</c:v>
                </c:pt>
                <c:pt idx="1">
                  <c:v>0.789</c:v>
                </c:pt>
                <c:pt idx="2">
                  <c:v>0.743</c:v>
                </c:pt>
                <c:pt idx="3">
                  <c:v>0.622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12073000"/>
        <c:axId val="495262888"/>
      </c:barChart>
      <c:catAx>
        <c:axId val="51207300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 rot="0"/>
          <a:lstStyle/>
          <a:p>
            <a:pPr>
              <a:defRPr sz="1600" baseline="0"/>
            </a:pPr>
            <a:endParaRPr lang="en-US"/>
          </a:p>
        </c:txPr>
        <c:crossAx val="495262888"/>
        <c:crosses val="autoZero"/>
        <c:auto val="1"/>
        <c:lblAlgn val="ctr"/>
        <c:lblOffset val="100"/>
        <c:noMultiLvlLbl val="0"/>
      </c:catAx>
      <c:valAx>
        <c:axId val="495262888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512073000"/>
        <c:crosses val="autoZero"/>
        <c:crossBetween val="between"/>
      </c:valAx>
    </c:plotArea>
    <c:legend>
      <c:legendPos val="t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Different-sex married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Sheet1!$A$2:$A$5</c:f>
              <c:strCache>
                <c:ptCount val="4"/>
                <c:pt idx="0">
                  <c:v>Unable to get 
dental care</c:v>
                </c:pt>
                <c:pt idx="1">
                  <c:v>Delayed in getting dental care</c:v>
                </c:pt>
                <c:pt idx="2">
                  <c:v>Unable to get Rx</c:v>
                </c:pt>
                <c:pt idx="3">
                  <c:v>Delays in getting Rx</c:v>
                </c:pt>
              </c:strCache>
            </c:strRef>
          </c:cat>
          <c:val>
            <c:numRef>
              <c:f>Sheet1!$B$2:$B$5</c:f>
              <c:numCache>
                <c:formatCode>0%</c:formatCode>
                <c:ptCount val="4"/>
                <c:pt idx="0">
                  <c:v>0.03</c:v>
                </c:pt>
                <c:pt idx="1">
                  <c:v>0.032</c:v>
                </c:pt>
                <c:pt idx="2">
                  <c:v>0.018</c:v>
                </c:pt>
                <c:pt idx="3">
                  <c:v>0.026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Same-sex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Sheet1!$A$2:$A$5</c:f>
              <c:strCache>
                <c:ptCount val="4"/>
                <c:pt idx="0">
                  <c:v>Unable to get 
dental care</c:v>
                </c:pt>
                <c:pt idx="1">
                  <c:v>Delayed in getting dental care</c:v>
                </c:pt>
                <c:pt idx="2">
                  <c:v>Unable to get Rx</c:v>
                </c:pt>
                <c:pt idx="3">
                  <c:v>Delays in getting Rx</c:v>
                </c:pt>
              </c:strCache>
            </c:strRef>
          </c:cat>
          <c:val>
            <c:numRef>
              <c:f>Sheet1!$C$2:$C$5</c:f>
              <c:numCache>
                <c:formatCode>0%</c:formatCode>
                <c:ptCount val="4"/>
                <c:pt idx="0">
                  <c:v>0.038</c:v>
                </c:pt>
                <c:pt idx="1">
                  <c:v>0.052</c:v>
                </c:pt>
                <c:pt idx="2">
                  <c:v>0.018</c:v>
                </c:pt>
                <c:pt idx="3">
                  <c:v>0.062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01923048"/>
        <c:axId val="512090760"/>
      </c:barChart>
      <c:catAx>
        <c:axId val="50192304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 rot="0"/>
          <a:lstStyle/>
          <a:p>
            <a:pPr>
              <a:defRPr sz="1600" baseline="0"/>
            </a:pPr>
            <a:endParaRPr lang="en-US"/>
          </a:p>
        </c:txPr>
        <c:crossAx val="512090760"/>
        <c:crosses val="autoZero"/>
        <c:auto val="1"/>
        <c:lblAlgn val="ctr"/>
        <c:lblOffset val="100"/>
        <c:tickLblSkip val="1"/>
        <c:noMultiLvlLbl val="0"/>
      </c:catAx>
      <c:valAx>
        <c:axId val="512090760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501923048"/>
        <c:crosses val="autoZero"/>
        <c:crossBetween val="between"/>
      </c:valAx>
    </c:plotArea>
    <c:legend>
      <c:legendPos val="t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Different-sex married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Sheet1!$A$2:$A$4</c:f>
              <c:strCache>
                <c:ptCount val="3"/>
                <c:pt idx="0">
                  <c:v>Had routine 
checkup</c:v>
                </c:pt>
                <c:pt idx="1">
                  <c:v>Had flu shot</c:v>
                </c:pt>
                <c:pt idx="2">
                  <c:v>Had blood pressure checked</c:v>
                </c:pt>
              </c:strCache>
            </c:strRef>
          </c:cat>
          <c:val>
            <c:numRef>
              <c:f>Sheet1!$B$2:$B$4</c:f>
              <c:numCache>
                <c:formatCode>0%</c:formatCode>
                <c:ptCount val="3"/>
                <c:pt idx="0">
                  <c:v>0.646000000000001</c:v>
                </c:pt>
                <c:pt idx="1">
                  <c:v>0.322</c:v>
                </c:pt>
                <c:pt idx="2">
                  <c:v>0.837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Same-sex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Sheet1!$A$2:$A$4</c:f>
              <c:strCache>
                <c:ptCount val="3"/>
                <c:pt idx="0">
                  <c:v>Had routine 
checkup</c:v>
                </c:pt>
                <c:pt idx="1">
                  <c:v>Had flu shot</c:v>
                </c:pt>
                <c:pt idx="2">
                  <c:v>Had blood pressure checked</c:v>
                </c:pt>
              </c:strCache>
            </c:strRef>
          </c:cat>
          <c:val>
            <c:numRef>
              <c:f>Sheet1!$C$2:$C$4</c:f>
              <c:numCache>
                <c:formatCode>0%</c:formatCode>
                <c:ptCount val="3"/>
                <c:pt idx="0">
                  <c:v>0.637</c:v>
                </c:pt>
                <c:pt idx="1">
                  <c:v>0.385</c:v>
                </c:pt>
                <c:pt idx="2">
                  <c:v>0.832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12193752"/>
        <c:axId val="502132456"/>
      </c:barChart>
      <c:catAx>
        <c:axId val="51219375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 rot="0"/>
          <a:lstStyle/>
          <a:p>
            <a:pPr>
              <a:defRPr sz="1600" baseline="0"/>
            </a:pPr>
            <a:endParaRPr lang="en-US"/>
          </a:p>
        </c:txPr>
        <c:crossAx val="502132456"/>
        <c:crosses val="autoZero"/>
        <c:auto val="1"/>
        <c:lblAlgn val="ctr"/>
        <c:lblOffset val="100"/>
        <c:noMultiLvlLbl val="0"/>
      </c:catAx>
      <c:valAx>
        <c:axId val="502132456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512193752"/>
        <c:crosses val="autoZero"/>
        <c:crossBetween val="between"/>
      </c:valAx>
    </c:plotArea>
    <c:legend>
      <c:legendPos val="t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Different-sex married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Sheet1!$A$2:$A$4</c:f>
              <c:strCache>
                <c:ptCount val="3"/>
                <c:pt idx="0">
                  <c:v>Clear explanations provided</c:v>
                </c:pt>
                <c:pt idx="1">
                  <c:v>Provider showed respect</c:v>
                </c:pt>
                <c:pt idx="2">
                  <c:v>Provider spent 
enough time</c:v>
                </c:pt>
              </c:strCache>
            </c:strRef>
          </c:cat>
          <c:val>
            <c:numRef>
              <c:f>Sheet1!$B$2:$B$4</c:f>
              <c:numCache>
                <c:formatCode>0%</c:formatCode>
                <c:ptCount val="3"/>
                <c:pt idx="0">
                  <c:v>0.927</c:v>
                </c:pt>
                <c:pt idx="1">
                  <c:v>0.926</c:v>
                </c:pt>
                <c:pt idx="2">
                  <c:v>0.867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Same-sex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Sheet1!$A$2:$A$4</c:f>
              <c:strCache>
                <c:ptCount val="3"/>
                <c:pt idx="0">
                  <c:v>Clear explanations provided</c:v>
                </c:pt>
                <c:pt idx="1">
                  <c:v>Provider showed respect</c:v>
                </c:pt>
                <c:pt idx="2">
                  <c:v>Provider spent 
enough time</c:v>
                </c:pt>
              </c:strCache>
            </c:strRef>
          </c:cat>
          <c:val>
            <c:numRef>
              <c:f>Sheet1!$C$2:$C$4</c:f>
              <c:numCache>
                <c:formatCode>0%</c:formatCode>
                <c:ptCount val="3"/>
                <c:pt idx="0">
                  <c:v>0.9</c:v>
                </c:pt>
                <c:pt idx="1">
                  <c:v>0.882</c:v>
                </c:pt>
                <c:pt idx="2">
                  <c:v>0.804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01315384"/>
        <c:axId val="511967112"/>
      </c:barChart>
      <c:catAx>
        <c:axId val="50131538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 rot="0"/>
          <a:lstStyle/>
          <a:p>
            <a:pPr>
              <a:defRPr/>
            </a:pPr>
            <a:endParaRPr lang="en-US"/>
          </a:p>
        </c:txPr>
        <c:crossAx val="511967112"/>
        <c:crosses val="autoZero"/>
        <c:auto val="1"/>
        <c:lblAlgn val="ctr"/>
        <c:lblOffset val="100"/>
        <c:noMultiLvlLbl val="0"/>
      </c:catAx>
      <c:valAx>
        <c:axId val="511967112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501315384"/>
        <c:crosses val="autoZero"/>
        <c:crossBetween val="between"/>
      </c:valAx>
    </c:plotArea>
    <c:legend>
      <c:legendPos val="t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6688" y="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9FD1EDE-DA21-48A1-AF7F-2C7310DF4D53}" type="datetimeFigureOut">
              <a:rPr lang="en-US" smtClean="0"/>
              <a:pPr/>
              <a:t>9/29/11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4275" y="698500"/>
            <a:ext cx="4651375" cy="34893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9600"/>
            <a:ext cx="5616575" cy="41878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3920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6688" y="883920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77BE73-CF41-4326-B2CB-CAECD692DFB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98532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/>
          </a:bodyPr>
          <a:lstStyle/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77BE73-CF41-4326-B2CB-CAECD692DFBE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1026"/>
          <p:cNvSpPr>
            <a:spLocks noGrp="1" noChangeArrowheads="1"/>
          </p:cNvSpPr>
          <p:nvPr>
            <p:ph type="ctrTitle"/>
          </p:nvPr>
        </p:nvSpPr>
        <p:spPr>
          <a:xfrm>
            <a:off x="677334" y="1905000"/>
            <a:ext cx="7789333" cy="8382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3491" name="Rectangle 1027"/>
          <p:cNvSpPr>
            <a:spLocks noGrp="1" noChangeArrowheads="1"/>
          </p:cNvSpPr>
          <p:nvPr>
            <p:ph type="subTitle" idx="1"/>
          </p:nvPr>
        </p:nvSpPr>
        <p:spPr>
          <a:xfrm>
            <a:off x="1354667" y="3200400"/>
            <a:ext cx="6434667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grpSp>
        <p:nvGrpSpPr>
          <p:cNvPr id="2" name="Group 1076"/>
          <p:cNvGrpSpPr>
            <a:grpSpLocks/>
          </p:cNvGrpSpPr>
          <p:nvPr/>
        </p:nvGrpSpPr>
        <p:grpSpPr bwMode="auto">
          <a:xfrm>
            <a:off x="2897011" y="198438"/>
            <a:ext cx="3165122" cy="1671637"/>
            <a:chOff x="5232" y="3640"/>
            <a:chExt cx="1104" cy="519"/>
          </a:xfrm>
        </p:grpSpPr>
        <p:sp>
          <p:nvSpPr>
            <p:cNvPr id="63541" name="Freeform 1077"/>
            <p:cNvSpPr>
              <a:spLocks/>
            </p:cNvSpPr>
            <p:nvPr/>
          </p:nvSpPr>
          <p:spPr bwMode="auto">
            <a:xfrm>
              <a:off x="5338" y="3640"/>
              <a:ext cx="875" cy="383"/>
            </a:xfrm>
            <a:custGeom>
              <a:avLst/>
              <a:gdLst/>
              <a:ahLst/>
              <a:cxnLst>
                <a:cxn ang="0">
                  <a:pos x="552" y="263"/>
                </a:cxn>
                <a:cxn ang="0">
                  <a:pos x="0" y="136"/>
                </a:cxn>
                <a:cxn ang="0">
                  <a:pos x="600" y="263"/>
                </a:cxn>
                <a:cxn ang="0">
                  <a:pos x="552" y="263"/>
                </a:cxn>
              </a:cxnLst>
              <a:rect l="0" t="0" r="r" b="b"/>
              <a:pathLst>
                <a:path w="600" h="263">
                  <a:moveTo>
                    <a:pt x="552" y="263"/>
                  </a:moveTo>
                  <a:cubicBezTo>
                    <a:pt x="397" y="38"/>
                    <a:pt x="163" y="33"/>
                    <a:pt x="0" y="136"/>
                  </a:cubicBezTo>
                  <a:cubicBezTo>
                    <a:pt x="125" y="24"/>
                    <a:pt x="383" y="0"/>
                    <a:pt x="600" y="263"/>
                  </a:cubicBezTo>
                  <a:cubicBezTo>
                    <a:pt x="553" y="263"/>
                    <a:pt x="552" y="263"/>
                    <a:pt x="552" y="263"/>
                  </a:cubicBez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42" name="Freeform 1078"/>
            <p:cNvSpPr>
              <a:spLocks/>
            </p:cNvSpPr>
            <p:nvPr/>
          </p:nvSpPr>
          <p:spPr bwMode="auto">
            <a:xfrm>
              <a:off x="5547" y="3905"/>
              <a:ext cx="261" cy="232"/>
            </a:xfrm>
            <a:custGeom>
              <a:avLst/>
              <a:gdLst/>
              <a:ahLst/>
              <a:cxnLst>
                <a:cxn ang="0">
                  <a:pos x="36" y="0"/>
                </a:cxn>
                <a:cxn ang="0">
                  <a:pos x="82" y="0"/>
                </a:cxn>
                <a:cxn ang="0">
                  <a:pos x="74" y="53"/>
                </a:cxn>
                <a:cxn ang="0">
                  <a:pos x="120" y="53"/>
                </a:cxn>
                <a:cxn ang="0">
                  <a:pos x="133" y="0"/>
                </a:cxn>
                <a:cxn ang="0">
                  <a:pos x="179" y="0"/>
                </a:cxn>
                <a:cxn ang="0">
                  <a:pos x="149" y="159"/>
                </a:cxn>
                <a:cxn ang="0">
                  <a:pos x="97" y="159"/>
                </a:cxn>
                <a:cxn ang="0">
                  <a:pos x="112" y="95"/>
                </a:cxn>
                <a:cxn ang="0">
                  <a:pos x="66" y="95"/>
                </a:cxn>
                <a:cxn ang="0">
                  <a:pos x="53" y="159"/>
                </a:cxn>
                <a:cxn ang="0">
                  <a:pos x="0" y="159"/>
                </a:cxn>
                <a:cxn ang="0">
                  <a:pos x="36" y="0"/>
                </a:cxn>
              </a:cxnLst>
              <a:rect l="0" t="0" r="r" b="b"/>
              <a:pathLst>
                <a:path w="179" h="159">
                  <a:moveTo>
                    <a:pt x="36" y="0"/>
                  </a:moveTo>
                  <a:lnTo>
                    <a:pt x="82" y="0"/>
                  </a:lnTo>
                  <a:lnTo>
                    <a:pt x="74" y="53"/>
                  </a:lnTo>
                  <a:lnTo>
                    <a:pt x="120" y="53"/>
                  </a:lnTo>
                  <a:lnTo>
                    <a:pt x="133" y="0"/>
                  </a:lnTo>
                  <a:lnTo>
                    <a:pt x="179" y="0"/>
                  </a:lnTo>
                  <a:lnTo>
                    <a:pt x="149" y="159"/>
                  </a:lnTo>
                  <a:lnTo>
                    <a:pt x="97" y="159"/>
                  </a:lnTo>
                  <a:lnTo>
                    <a:pt x="112" y="95"/>
                  </a:lnTo>
                  <a:lnTo>
                    <a:pt x="66" y="95"/>
                  </a:lnTo>
                  <a:lnTo>
                    <a:pt x="53" y="159"/>
                  </a:lnTo>
                  <a:lnTo>
                    <a:pt x="0" y="159"/>
                  </a:lnTo>
                  <a:lnTo>
                    <a:pt x="36" y="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43" name="Freeform 1079"/>
            <p:cNvSpPr>
              <a:spLocks/>
            </p:cNvSpPr>
            <p:nvPr/>
          </p:nvSpPr>
          <p:spPr bwMode="auto">
            <a:xfrm>
              <a:off x="5266" y="3841"/>
              <a:ext cx="304" cy="296"/>
            </a:xfrm>
            <a:custGeom>
              <a:avLst/>
              <a:gdLst/>
              <a:ahLst/>
              <a:cxnLst>
                <a:cxn ang="0">
                  <a:pos x="143" y="27"/>
                </a:cxn>
                <a:cxn ang="0">
                  <a:pos x="124" y="109"/>
                </a:cxn>
                <a:cxn ang="0">
                  <a:pos x="33" y="109"/>
                </a:cxn>
                <a:cxn ang="0">
                  <a:pos x="20" y="132"/>
                </a:cxn>
                <a:cxn ang="0">
                  <a:pos x="119" y="132"/>
                </a:cxn>
                <a:cxn ang="0">
                  <a:pos x="117" y="140"/>
                </a:cxn>
                <a:cxn ang="0">
                  <a:pos x="14" y="140"/>
                </a:cxn>
                <a:cxn ang="0">
                  <a:pos x="0" y="166"/>
                </a:cxn>
                <a:cxn ang="0">
                  <a:pos x="112" y="166"/>
                </a:cxn>
                <a:cxn ang="0">
                  <a:pos x="104" y="203"/>
                </a:cxn>
                <a:cxn ang="0">
                  <a:pos x="167" y="203"/>
                </a:cxn>
                <a:cxn ang="0">
                  <a:pos x="209" y="0"/>
                </a:cxn>
                <a:cxn ang="0">
                  <a:pos x="96" y="0"/>
                </a:cxn>
                <a:cxn ang="0">
                  <a:pos x="89" y="13"/>
                </a:cxn>
                <a:cxn ang="0">
                  <a:pos x="146" y="13"/>
                </a:cxn>
                <a:cxn ang="0">
                  <a:pos x="143" y="27"/>
                </a:cxn>
                <a:cxn ang="0">
                  <a:pos x="81" y="27"/>
                </a:cxn>
                <a:cxn ang="0">
                  <a:pos x="73" y="40"/>
                </a:cxn>
                <a:cxn ang="0">
                  <a:pos x="135" y="39"/>
                </a:cxn>
                <a:cxn ang="0">
                  <a:pos x="143" y="27"/>
                </a:cxn>
              </a:cxnLst>
              <a:rect l="0" t="0" r="r" b="b"/>
              <a:pathLst>
                <a:path w="209" h="203">
                  <a:moveTo>
                    <a:pt x="143" y="27"/>
                  </a:moveTo>
                  <a:lnTo>
                    <a:pt x="124" y="109"/>
                  </a:lnTo>
                  <a:lnTo>
                    <a:pt x="33" y="109"/>
                  </a:lnTo>
                  <a:lnTo>
                    <a:pt x="20" y="132"/>
                  </a:lnTo>
                  <a:lnTo>
                    <a:pt x="119" y="132"/>
                  </a:lnTo>
                  <a:lnTo>
                    <a:pt x="117" y="140"/>
                  </a:lnTo>
                  <a:lnTo>
                    <a:pt x="14" y="140"/>
                  </a:lnTo>
                  <a:lnTo>
                    <a:pt x="0" y="166"/>
                  </a:lnTo>
                  <a:lnTo>
                    <a:pt x="112" y="166"/>
                  </a:lnTo>
                  <a:lnTo>
                    <a:pt x="104" y="203"/>
                  </a:lnTo>
                  <a:lnTo>
                    <a:pt x="167" y="203"/>
                  </a:lnTo>
                  <a:lnTo>
                    <a:pt x="209" y="0"/>
                  </a:lnTo>
                  <a:lnTo>
                    <a:pt x="96" y="0"/>
                  </a:lnTo>
                  <a:lnTo>
                    <a:pt x="89" y="13"/>
                  </a:lnTo>
                  <a:lnTo>
                    <a:pt x="146" y="13"/>
                  </a:lnTo>
                  <a:lnTo>
                    <a:pt x="143" y="27"/>
                  </a:lnTo>
                  <a:lnTo>
                    <a:pt x="81" y="27"/>
                  </a:lnTo>
                  <a:lnTo>
                    <a:pt x="73" y="40"/>
                  </a:lnTo>
                  <a:lnTo>
                    <a:pt x="135" y="39"/>
                  </a:lnTo>
                  <a:lnTo>
                    <a:pt x="143" y="27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44" name="Freeform 1080"/>
            <p:cNvSpPr>
              <a:spLocks/>
            </p:cNvSpPr>
            <p:nvPr/>
          </p:nvSpPr>
          <p:spPr bwMode="auto">
            <a:xfrm>
              <a:off x="5346" y="3921"/>
              <a:ext cx="109" cy="21"/>
            </a:xfrm>
            <a:custGeom>
              <a:avLst/>
              <a:gdLst/>
              <a:ahLst/>
              <a:cxnLst>
                <a:cxn ang="0">
                  <a:pos x="9" y="0"/>
                </a:cxn>
                <a:cxn ang="0">
                  <a:pos x="0" y="14"/>
                </a:cxn>
                <a:cxn ang="0">
                  <a:pos x="66" y="14"/>
                </a:cxn>
                <a:cxn ang="0">
                  <a:pos x="75" y="0"/>
                </a:cxn>
                <a:cxn ang="0">
                  <a:pos x="9" y="0"/>
                </a:cxn>
              </a:cxnLst>
              <a:rect l="0" t="0" r="r" b="b"/>
              <a:pathLst>
                <a:path w="75" h="14">
                  <a:moveTo>
                    <a:pt x="9" y="0"/>
                  </a:moveTo>
                  <a:lnTo>
                    <a:pt x="0" y="14"/>
                  </a:lnTo>
                  <a:lnTo>
                    <a:pt x="66" y="14"/>
                  </a:lnTo>
                  <a:lnTo>
                    <a:pt x="75" y="0"/>
                  </a:lnTo>
                  <a:lnTo>
                    <a:pt x="9" y="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45" name="Freeform 1081"/>
            <p:cNvSpPr>
              <a:spLocks/>
            </p:cNvSpPr>
            <p:nvPr/>
          </p:nvSpPr>
          <p:spPr bwMode="auto">
            <a:xfrm>
              <a:off x="5320" y="3958"/>
              <a:ext cx="113" cy="29"/>
            </a:xfrm>
            <a:custGeom>
              <a:avLst/>
              <a:gdLst/>
              <a:ahLst/>
              <a:cxnLst>
                <a:cxn ang="0">
                  <a:pos x="13" y="0"/>
                </a:cxn>
                <a:cxn ang="0">
                  <a:pos x="0" y="20"/>
                </a:cxn>
                <a:cxn ang="0">
                  <a:pos x="66" y="20"/>
                </a:cxn>
                <a:cxn ang="0">
                  <a:pos x="78" y="0"/>
                </a:cxn>
                <a:cxn ang="0">
                  <a:pos x="13" y="0"/>
                </a:cxn>
              </a:cxnLst>
              <a:rect l="0" t="0" r="r" b="b"/>
              <a:pathLst>
                <a:path w="78" h="20">
                  <a:moveTo>
                    <a:pt x="13" y="0"/>
                  </a:moveTo>
                  <a:lnTo>
                    <a:pt x="0" y="20"/>
                  </a:lnTo>
                  <a:lnTo>
                    <a:pt x="66" y="20"/>
                  </a:lnTo>
                  <a:lnTo>
                    <a:pt x="78" y="0"/>
                  </a:lnTo>
                  <a:lnTo>
                    <a:pt x="13" y="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46" name="Freeform 1082"/>
            <p:cNvSpPr>
              <a:spLocks/>
            </p:cNvSpPr>
            <p:nvPr/>
          </p:nvSpPr>
          <p:spPr bwMode="auto">
            <a:xfrm>
              <a:off x="5232" y="4095"/>
              <a:ext cx="121" cy="45"/>
            </a:xfrm>
            <a:custGeom>
              <a:avLst/>
              <a:gdLst/>
              <a:ahLst/>
              <a:cxnLst>
                <a:cxn ang="0">
                  <a:pos x="18" y="0"/>
                </a:cxn>
                <a:cxn ang="0">
                  <a:pos x="0" y="31"/>
                </a:cxn>
                <a:cxn ang="0">
                  <a:pos x="68" y="30"/>
                </a:cxn>
                <a:cxn ang="0">
                  <a:pos x="83" y="0"/>
                </a:cxn>
                <a:cxn ang="0">
                  <a:pos x="18" y="0"/>
                </a:cxn>
              </a:cxnLst>
              <a:rect l="0" t="0" r="r" b="b"/>
              <a:pathLst>
                <a:path w="83" h="31">
                  <a:moveTo>
                    <a:pt x="18" y="0"/>
                  </a:moveTo>
                  <a:lnTo>
                    <a:pt x="0" y="31"/>
                  </a:lnTo>
                  <a:lnTo>
                    <a:pt x="68" y="30"/>
                  </a:lnTo>
                  <a:lnTo>
                    <a:pt x="83" y="0"/>
                  </a:lnTo>
                  <a:lnTo>
                    <a:pt x="18" y="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47" name="Freeform 1083"/>
            <p:cNvSpPr>
              <a:spLocks/>
            </p:cNvSpPr>
            <p:nvPr/>
          </p:nvSpPr>
          <p:spPr bwMode="auto">
            <a:xfrm>
              <a:off x="5802" y="3905"/>
              <a:ext cx="244" cy="234"/>
            </a:xfrm>
            <a:custGeom>
              <a:avLst/>
              <a:gdLst/>
              <a:ahLst/>
              <a:cxnLst>
                <a:cxn ang="0">
                  <a:pos x="102" y="160"/>
                </a:cxn>
                <a:cxn ang="0">
                  <a:pos x="98" y="142"/>
                </a:cxn>
                <a:cxn ang="0">
                  <a:pos x="89" y="104"/>
                </a:cxn>
                <a:cxn ang="0">
                  <a:pos x="62" y="104"/>
                </a:cxn>
                <a:cxn ang="0">
                  <a:pos x="50" y="160"/>
                </a:cxn>
                <a:cxn ang="0">
                  <a:pos x="0" y="160"/>
                </a:cxn>
                <a:cxn ang="0">
                  <a:pos x="32" y="0"/>
                </a:cxn>
                <a:cxn ang="0">
                  <a:pos x="119" y="0"/>
                </a:cxn>
                <a:cxn ang="0">
                  <a:pos x="167" y="39"/>
                </a:cxn>
                <a:cxn ang="0">
                  <a:pos x="139" y="84"/>
                </a:cxn>
                <a:cxn ang="0">
                  <a:pos x="148" y="141"/>
                </a:cxn>
                <a:cxn ang="0">
                  <a:pos x="152" y="160"/>
                </a:cxn>
                <a:cxn ang="0">
                  <a:pos x="102" y="160"/>
                </a:cxn>
                <a:cxn ang="0">
                  <a:pos x="97" y="69"/>
                </a:cxn>
                <a:cxn ang="0">
                  <a:pos x="113" y="54"/>
                </a:cxn>
                <a:cxn ang="0">
                  <a:pos x="100" y="39"/>
                </a:cxn>
                <a:cxn ang="0">
                  <a:pos x="76" y="39"/>
                </a:cxn>
                <a:cxn ang="0">
                  <a:pos x="70" y="69"/>
                </a:cxn>
                <a:cxn ang="0">
                  <a:pos x="97" y="69"/>
                </a:cxn>
              </a:cxnLst>
              <a:rect l="0" t="0" r="r" b="b"/>
              <a:pathLst>
                <a:path w="167" h="160">
                  <a:moveTo>
                    <a:pt x="102" y="160"/>
                  </a:moveTo>
                  <a:cubicBezTo>
                    <a:pt x="100" y="155"/>
                    <a:pt x="98" y="149"/>
                    <a:pt x="98" y="142"/>
                  </a:cubicBezTo>
                  <a:cubicBezTo>
                    <a:pt x="98" y="134"/>
                    <a:pt x="106" y="103"/>
                    <a:pt x="89" y="104"/>
                  </a:cubicBezTo>
                  <a:lnTo>
                    <a:pt x="62" y="104"/>
                  </a:lnTo>
                  <a:lnTo>
                    <a:pt x="50" y="160"/>
                  </a:lnTo>
                  <a:lnTo>
                    <a:pt x="0" y="160"/>
                  </a:lnTo>
                  <a:lnTo>
                    <a:pt x="32" y="0"/>
                  </a:lnTo>
                  <a:lnTo>
                    <a:pt x="119" y="0"/>
                  </a:lnTo>
                  <a:cubicBezTo>
                    <a:pt x="153" y="0"/>
                    <a:pt x="167" y="18"/>
                    <a:pt x="167" y="39"/>
                  </a:cubicBezTo>
                  <a:cubicBezTo>
                    <a:pt x="167" y="59"/>
                    <a:pt x="160" y="76"/>
                    <a:pt x="139" y="84"/>
                  </a:cubicBezTo>
                  <a:cubicBezTo>
                    <a:pt x="155" y="83"/>
                    <a:pt x="148" y="133"/>
                    <a:pt x="148" y="141"/>
                  </a:cubicBezTo>
                  <a:cubicBezTo>
                    <a:pt x="148" y="149"/>
                    <a:pt x="149" y="155"/>
                    <a:pt x="152" y="160"/>
                  </a:cubicBezTo>
                  <a:lnTo>
                    <a:pt x="102" y="160"/>
                  </a:lnTo>
                  <a:moveTo>
                    <a:pt x="97" y="69"/>
                  </a:moveTo>
                  <a:cubicBezTo>
                    <a:pt x="106" y="69"/>
                    <a:pt x="111" y="60"/>
                    <a:pt x="113" y="54"/>
                  </a:cubicBezTo>
                  <a:cubicBezTo>
                    <a:pt x="114" y="49"/>
                    <a:pt x="113" y="39"/>
                    <a:pt x="100" y="39"/>
                  </a:cubicBezTo>
                  <a:cubicBezTo>
                    <a:pt x="91" y="39"/>
                    <a:pt x="76" y="39"/>
                    <a:pt x="76" y="39"/>
                  </a:cubicBezTo>
                  <a:lnTo>
                    <a:pt x="70" y="69"/>
                  </a:lnTo>
                  <a:cubicBezTo>
                    <a:pt x="70" y="69"/>
                    <a:pt x="88" y="69"/>
                    <a:pt x="97" y="69"/>
                  </a:cubicBez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48" name="Freeform 1084"/>
            <p:cNvSpPr>
              <a:spLocks/>
            </p:cNvSpPr>
            <p:nvPr/>
          </p:nvSpPr>
          <p:spPr bwMode="auto">
            <a:xfrm>
              <a:off x="6155" y="4039"/>
              <a:ext cx="181" cy="12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67" y="82"/>
                </a:cxn>
                <a:cxn ang="0">
                  <a:pos x="124" y="82"/>
                </a:cxn>
                <a:cxn ang="0">
                  <a:pos x="48" y="0"/>
                </a:cxn>
                <a:cxn ang="0">
                  <a:pos x="0" y="0"/>
                </a:cxn>
              </a:cxnLst>
              <a:rect l="0" t="0" r="r" b="b"/>
              <a:pathLst>
                <a:path w="124" h="82">
                  <a:moveTo>
                    <a:pt x="0" y="0"/>
                  </a:moveTo>
                  <a:cubicBezTo>
                    <a:pt x="3" y="8"/>
                    <a:pt x="57" y="66"/>
                    <a:pt x="67" y="82"/>
                  </a:cubicBezTo>
                  <a:cubicBezTo>
                    <a:pt x="92" y="82"/>
                    <a:pt x="124" y="82"/>
                    <a:pt x="124" y="82"/>
                  </a:cubicBezTo>
                  <a:cubicBezTo>
                    <a:pt x="124" y="82"/>
                    <a:pt x="55" y="7"/>
                    <a:pt x="48" y="0"/>
                  </a:cubicBezTo>
                  <a:cubicBezTo>
                    <a:pt x="37" y="0"/>
                    <a:pt x="0" y="0"/>
                    <a:pt x="0" y="0"/>
                  </a:cubicBez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49" name="Freeform 1085"/>
            <p:cNvSpPr>
              <a:spLocks/>
            </p:cNvSpPr>
            <p:nvPr/>
          </p:nvSpPr>
          <p:spPr bwMode="auto">
            <a:xfrm>
              <a:off x="6036" y="3889"/>
              <a:ext cx="278" cy="263"/>
            </a:xfrm>
            <a:custGeom>
              <a:avLst/>
              <a:gdLst/>
              <a:ahLst/>
              <a:cxnLst>
                <a:cxn ang="0">
                  <a:pos x="89" y="130"/>
                </a:cxn>
                <a:cxn ang="0">
                  <a:pos x="70" y="125"/>
                </a:cxn>
                <a:cxn ang="0">
                  <a:pos x="63" y="74"/>
                </a:cxn>
                <a:cxn ang="0">
                  <a:pos x="113" y="60"/>
                </a:cxn>
                <a:cxn ang="0">
                  <a:pos x="130" y="89"/>
                </a:cxn>
                <a:cxn ang="0">
                  <a:pos x="166" y="125"/>
                </a:cxn>
                <a:cxn ang="0">
                  <a:pos x="135" y="20"/>
                </a:cxn>
                <a:cxn ang="0">
                  <a:pos x="25" y="53"/>
                </a:cxn>
                <a:cxn ang="0">
                  <a:pos x="45" y="165"/>
                </a:cxn>
                <a:cxn ang="0">
                  <a:pos x="117" y="167"/>
                </a:cxn>
                <a:cxn ang="0">
                  <a:pos x="89" y="130"/>
                </a:cxn>
              </a:cxnLst>
              <a:rect l="0" t="0" r="r" b="b"/>
              <a:pathLst>
                <a:path w="191" h="180">
                  <a:moveTo>
                    <a:pt x="89" y="130"/>
                  </a:moveTo>
                  <a:cubicBezTo>
                    <a:pt x="82" y="130"/>
                    <a:pt x="77" y="130"/>
                    <a:pt x="70" y="125"/>
                  </a:cubicBezTo>
                  <a:cubicBezTo>
                    <a:pt x="53" y="115"/>
                    <a:pt x="51" y="93"/>
                    <a:pt x="63" y="74"/>
                  </a:cubicBezTo>
                  <a:cubicBezTo>
                    <a:pt x="75" y="55"/>
                    <a:pt x="96" y="49"/>
                    <a:pt x="113" y="60"/>
                  </a:cubicBezTo>
                  <a:cubicBezTo>
                    <a:pt x="120" y="65"/>
                    <a:pt x="131" y="73"/>
                    <a:pt x="130" y="89"/>
                  </a:cubicBezTo>
                  <a:lnTo>
                    <a:pt x="166" y="125"/>
                  </a:lnTo>
                  <a:cubicBezTo>
                    <a:pt x="191" y="75"/>
                    <a:pt x="170" y="38"/>
                    <a:pt x="135" y="20"/>
                  </a:cubicBezTo>
                  <a:cubicBezTo>
                    <a:pt x="98" y="0"/>
                    <a:pt x="49" y="13"/>
                    <a:pt x="25" y="53"/>
                  </a:cubicBezTo>
                  <a:cubicBezTo>
                    <a:pt x="0" y="93"/>
                    <a:pt x="9" y="143"/>
                    <a:pt x="45" y="165"/>
                  </a:cubicBezTo>
                  <a:cubicBezTo>
                    <a:pt x="70" y="180"/>
                    <a:pt x="91" y="175"/>
                    <a:pt x="117" y="167"/>
                  </a:cubicBezTo>
                  <a:lnTo>
                    <a:pt x="89" y="13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3550" name="Freeform 1086"/>
          <p:cNvSpPr>
            <a:spLocks/>
          </p:cNvSpPr>
          <p:nvPr/>
        </p:nvSpPr>
        <p:spPr bwMode="auto">
          <a:xfrm>
            <a:off x="3183467" y="171450"/>
            <a:ext cx="2507545" cy="1233488"/>
          </a:xfrm>
          <a:custGeom>
            <a:avLst/>
            <a:gdLst/>
            <a:ahLst/>
            <a:cxnLst>
              <a:cxn ang="0">
                <a:pos x="552" y="263"/>
              </a:cxn>
              <a:cxn ang="0">
                <a:pos x="0" y="136"/>
              </a:cxn>
              <a:cxn ang="0">
                <a:pos x="600" y="263"/>
              </a:cxn>
              <a:cxn ang="0">
                <a:pos x="552" y="263"/>
              </a:cxn>
            </a:cxnLst>
            <a:rect l="0" t="0" r="r" b="b"/>
            <a:pathLst>
              <a:path w="600" h="263">
                <a:moveTo>
                  <a:pt x="552" y="263"/>
                </a:moveTo>
                <a:cubicBezTo>
                  <a:pt x="397" y="38"/>
                  <a:pt x="163" y="33"/>
                  <a:pt x="0" y="136"/>
                </a:cubicBezTo>
                <a:cubicBezTo>
                  <a:pt x="125" y="24"/>
                  <a:pt x="383" y="0"/>
                  <a:pt x="600" y="263"/>
                </a:cubicBezTo>
                <a:cubicBezTo>
                  <a:pt x="553" y="263"/>
                  <a:pt x="552" y="263"/>
                  <a:pt x="552" y="263"/>
                </a:cubicBezTo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pSp>
        <p:nvGrpSpPr>
          <p:cNvPr id="3" name="Group 1087"/>
          <p:cNvGrpSpPr>
            <a:grpSpLocks/>
          </p:cNvGrpSpPr>
          <p:nvPr/>
        </p:nvGrpSpPr>
        <p:grpSpPr bwMode="auto">
          <a:xfrm>
            <a:off x="2878667" y="819150"/>
            <a:ext cx="3165123" cy="1023938"/>
            <a:chOff x="5280" y="3849"/>
            <a:chExt cx="1050" cy="302"/>
          </a:xfrm>
        </p:grpSpPr>
        <p:sp>
          <p:nvSpPr>
            <p:cNvPr id="63552" name="Freeform 1088"/>
            <p:cNvSpPr>
              <a:spLocks/>
            </p:cNvSpPr>
            <p:nvPr/>
          </p:nvSpPr>
          <p:spPr bwMode="auto">
            <a:xfrm>
              <a:off x="5580" y="3910"/>
              <a:ext cx="248" cy="220"/>
            </a:xfrm>
            <a:custGeom>
              <a:avLst/>
              <a:gdLst/>
              <a:ahLst/>
              <a:cxnLst>
                <a:cxn ang="0">
                  <a:pos x="36" y="0"/>
                </a:cxn>
                <a:cxn ang="0">
                  <a:pos x="82" y="0"/>
                </a:cxn>
                <a:cxn ang="0">
                  <a:pos x="74" y="53"/>
                </a:cxn>
                <a:cxn ang="0">
                  <a:pos x="120" y="53"/>
                </a:cxn>
                <a:cxn ang="0">
                  <a:pos x="133" y="0"/>
                </a:cxn>
                <a:cxn ang="0">
                  <a:pos x="179" y="0"/>
                </a:cxn>
                <a:cxn ang="0">
                  <a:pos x="149" y="159"/>
                </a:cxn>
                <a:cxn ang="0">
                  <a:pos x="97" y="159"/>
                </a:cxn>
                <a:cxn ang="0">
                  <a:pos x="112" y="95"/>
                </a:cxn>
                <a:cxn ang="0">
                  <a:pos x="66" y="95"/>
                </a:cxn>
                <a:cxn ang="0">
                  <a:pos x="53" y="159"/>
                </a:cxn>
                <a:cxn ang="0">
                  <a:pos x="0" y="159"/>
                </a:cxn>
                <a:cxn ang="0">
                  <a:pos x="36" y="0"/>
                </a:cxn>
              </a:cxnLst>
              <a:rect l="0" t="0" r="r" b="b"/>
              <a:pathLst>
                <a:path w="179" h="159">
                  <a:moveTo>
                    <a:pt x="36" y="0"/>
                  </a:moveTo>
                  <a:lnTo>
                    <a:pt x="82" y="0"/>
                  </a:lnTo>
                  <a:lnTo>
                    <a:pt x="74" y="53"/>
                  </a:lnTo>
                  <a:lnTo>
                    <a:pt x="120" y="53"/>
                  </a:lnTo>
                  <a:lnTo>
                    <a:pt x="133" y="0"/>
                  </a:lnTo>
                  <a:lnTo>
                    <a:pt x="179" y="0"/>
                  </a:lnTo>
                  <a:lnTo>
                    <a:pt x="149" y="159"/>
                  </a:lnTo>
                  <a:lnTo>
                    <a:pt x="97" y="159"/>
                  </a:lnTo>
                  <a:lnTo>
                    <a:pt x="112" y="95"/>
                  </a:lnTo>
                  <a:lnTo>
                    <a:pt x="66" y="95"/>
                  </a:lnTo>
                  <a:lnTo>
                    <a:pt x="53" y="159"/>
                  </a:lnTo>
                  <a:lnTo>
                    <a:pt x="0" y="159"/>
                  </a:lnTo>
                  <a:lnTo>
                    <a:pt x="36" y="0"/>
                  </a:lnTo>
                </a:path>
              </a:pathLst>
            </a:custGeom>
            <a:solidFill>
              <a:srgbClr val="91C8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53" name="Freeform 1089"/>
            <p:cNvSpPr>
              <a:spLocks/>
            </p:cNvSpPr>
            <p:nvPr/>
          </p:nvSpPr>
          <p:spPr bwMode="auto">
            <a:xfrm>
              <a:off x="5312" y="3849"/>
              <a:ext cx="289" cy="281"/>
            </a:xfrm>
            <a:custGeom>
              <a:avLst/>
              <a:gdLst/>
              <a:ahLst/>
              <a:cxnLst>
                <a:cxn ang="0">
                  <a:pos x="143" y="27"/>
                </a:cxn>
                <a:cxn ang="0">
                  <a:pos x="124" y="109"/>
                </a:cxn>
                <a:cxn ang="0">
                  <a:pos x="33" y="109"/>
                </a:cxn>
                <a:cxn ang="0">
                  <a:pos x="20" y="132"/>
                </a:cxn>
                <a:cxn ang="0">
                  <a:pos x="119" y="132"/>
                </a:cxn>
                <a:cxn ang="0">
                  <a:pos x="117" y="140"/>
                </a:cxn>
                <a:cxn ang="0">
                  <a:pos x="14" y="140"/>
                </a:cxn>
                <a:cxn ang="0">
                  <a:pos x="0" y="166"/>
                </a:cxn>
                <a:cxn ang="0">
                  <a:pos x="112" y="166"/>
                </a:cxn>
                <a:cxn ang="0">
                  <a:pos x="104" y="203"/>
                </a:cxn>
                <a:cxn ang="0">
                  <a:pos x="167" y="203"/>
                </a:cxn>
                <a:cxn ang="0">
                  <a:pos x="209" y="0"/>
                </a:cxn>
                <a:cxn ang="0">
                  <a:pos x="96" y="0"/>
                </a:cxn>
                <a:cxn ang="0">
                  <a:pos x="89" y="13"/>
                </a:cxn>
                <a:cxn ang="0">
                  <a:pos x="146" y="13"/>
                </a:cxn>
                <a:cxn ang="0">
                  <a:pos x="143" y="27"/>
                </a:cxn>
                <a:cxn ang="0">
                  <a:pos x="81" y="27"/>
                </a:cxn>
                <a:cxn ang="0">
                  <a:pos x="73" y="40"/>
                </a:cxn>
                <a:cxn ang="0">
                  <a:pos x="135" y="39"/>
                </a:cxn>
                <a:cxn ang="0">
                  <a:pos x="143" y="27"/>
                </a:cxn>
              </a:cxnLst>
              <a:rect l="0" t="0" r="r" b="b"/>
              <a:pathLst>
                <a:path w="209" h="203">
                  <a:moveTo>
                    <a:pt x="143" y="27"/>
                  </a:moveTo>
                  <a:lnTo>
                    <a:pt x="124" y="109"/>
                  </a:lnTo>
                  <a:lnTo>
                    <a:pt x="33" y="109"/>
                  </a:lnTo>
                  <a:lnTo>
                    <a:pt x="20" y="132"/>
                  </a:lnTo>
                  <a:lnTo>
                    <a:pt x="119" y="132"/>
                  </a:lnTo>
                  <a:lnTo>
                    <a:pt x="117" y="140"/>
                  </a:lnTo>
                  <a:lnTo>
                    <a:pt x="14" y="140"/>
                  </a:lnTo>
                  <a:lnTo>
                    <a:pt x="0" y="166"/>
                  </a:lnTo>
                  <a:lnTo>
                    <a:pt x="112" y="166"/>
                  </a:lnTo>
                  <a:lnTo>
                    <a:pt x="104" y="203"/>
                  </a:lnTo>
                  <a:lnTo>
                    <a:pt x="167" y="203"/>
                  </a:lnTo>
                  <a:lnTo>
                    <a:pt x="209" y="0"/>
                  </a:lnTo>
                  <a:lnTo>
                    <a:pt x="96" y="0"/>
                  </a:lnTo>
                  <a:lnTo>
                    <a:pt x="89" y="13"/>
                  </a:lnTo>
                  <a:lnTo>
                    <a:pt x="146" y="13"/>
                  </a:lnTo>
                  <a:lnTo>
                    <a:pt x="143" y="27"/>
                  </a:lnTo>
                  <a:lnTo>
                    <a:pt x="81" y="27"/>
                  </a:lnTo>
                  <a:lnTo>
                    <a:pt x="73" y="40"/>
                  </a:lnTo>
                  <a:lnTo>
                    <a:pt x="135" y="39"/>
                  </a:lnTo>
                  <a:lnTo>
                    <a:pt x="143" y="27"/>
                  </a:lnTo>
                </a:path>
              </a:pathLst>
            </a:custGeom>
            <a:solidFill>
              <a:srgbClr val="91C8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54" name="Freeform 1090"/>
            <p:cNvSpPr>
              <a:spLocks/>
            </p:cNvSpPr>
            <p:nvPr/>
          </p:nvSpPr>
          <p:spPr bwMode="auto">
            <a:xfrm>
              <a:off x="5388" y="3925"/>
              <a:ext cx="104" cy="20"/>
            </a:xfrm>
            <a:custGeom>
              <a:avLst/>
              <a:gdLst/>
              <a:ahLst/>
              <a:cxnLst>
                <a:cxn ang="0">
                  <a:pos x="9" y="0"/>
                </a:cxn>
                <a:cxn ang="0">
                  <a:pos x="0" y="14"/>
                </a:cxn>
                <a:cxn ang="0">
                  <a:pos x="66" y="14"/>
                </a:cxn>
                <a:cxn ang="0">
                  <a:pos x="75" y="0"/>
                </a:cxn>
                <a:cxn ang="0">
                  <a:pos x="9" y="0"/>
                </a:cxn>
              </a:cxnLst>
              <a:rect l="0" t="0" r="r" b="b"/>
              <a:pathLst>
                <a:path w="75" h="14">
                  <a:moveTo>
                    <a:pt x="9" y="0"/>
                  </a:moveTo>
                  <a:lnTo>
                    <a:pt x="0" y="14"/>
                  </a:lnTo>
                  <a:lnTo>
                    <a:pt x="66" y="14"/>
                  </a:lnTo>
                  <a:lnTo>
                    <a:pt x="75" y="0"/>
                  </a:lnTo>
                  <a:lnTo>
                    <a:pt x="9" y="0"/>
                  </a:lnTo>
                </a:path>
              </a:pathLst>
            </a:custGeom>
            <a:solidFill>
              <a:srgbClr val="91C8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55" name="Freeform 1091"/>
            <p:cNvSpPr>
              <a:spLocks/>
            </p:cNvSpPr>
            <p:nvPr/>
          </p:nvSpPr>
          <p:spPr bwMode="auto">
            <a:xfrm>
              <a:off x="5364" y="3960"/>
              <a:ext cx="107" cy="28"/>
            </a:xfrm>
            <a:custGeom>
              <a:avLst/>
              <a:gdLst/>
              <a:ahLst/>
              <a:cxnLst>
                <a:cxn ang="0">
                  <a:pos x="13" y="0"/>
                </a:cxn>
                <a:cxn ang="0">
                  <a:pos x="0" y="20"/>
                </a:cxn>
                <a:cxn ang="0">
                  <a:pos x="66" y="20"/>
                </a:cxn>
                <a:cxn ang="0">
                  <a:pos x="78" y="0"/>
                </a:cxn>
                <a:cxn ang="0">
                  <a:pos x="13" y="0"/>
                </a:cxn>
              </a:cxnLst>
              <a:rect l="0" t="0" r="r" b="b"/>
              <a:pathLst>
                <a:path w="78" h="20">
                  <a:moveTo>
                    <a:pt x="13" y="0"/>
                  </a:moveTo>
                  <a:lnTo>
                    <a:pt x="0" y="20"/>
                  </a:lnTo>
                  <a:lnTo>
                    <a:pt x="66" y="20"/>
                  </a:lnTo>
                  <a:lnTo>
                    <a:pt x="78" y="0"/>
                  </a:lnTo>
                  <a:lnTo>
                    <a:pt x="13" y="0"/>
                  </a:lnTo>
                </a:path>
              </a:pathLst>
            </a:custGeom>
            <a:solidFill>
              <a:srgbClr val="91C8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56" name="Freeform 1092"/>
            <p:cNvSpPr>
              <a:spLocks/>
            </p:cNvSpPr>
            <p:nvPr/>
          </p:nvSpPr>
          <p:spPr bwMode="auto">
            <a:xfrm>
              <a:off x="5280" y="4090"/>
              <a:ext cx="115" cy="43"/>
            </a:xfrm>
            <a:custGeom>
              <a:avLst/>
              <a:gdLst/>
              <a:ahLst/>
              <a:cxnLst>
                <a:cxn ang="0">
                  <a:pos x="18" y="0"/>
                </a:cxn>
                <a:cxn ang="0">
                  <a:pos x="0" y="31"/>
                </a:cxn>
                <a:cxn ang="0">
                  <a:pos x="68" y="30"/>
                </a:cxn>
                <a:cxn ang="0">
                  <a:pos x="83" y="0"/>
                </a:cxn>
                <a:cxn ang="0">
                  <a:pos x="18" y="0"/>
                </a:cxn>
              </a:cxnLst>
              <a:rect l="0" t="0" r="r" b="b"/>
              <a:pathLst>
                <a:path w="83" h="31">
                  <a:moveTo>
                    <a:pt x="18" y="0"/>
                  </a:moveTo>
                  <a:lnTo>
                    <a:pt x="0" y="31"/>
                  </a:lnTo>
                  <a:lnTo>
                    <a:pt x="68" y="30"/>
                  </a:lnTo>
                  <a:lnTo>
                    <a:pt x="83" y="0"/>
                  </a:lnTo>
                  <a:lnTo>
                    <a:pt x="18" y="0"/>
                  </a:lnTo>
                </a:path>
              </a:pathLst>
            </a:custGeom>
            <a:solidFill>
              <a:srgbClr val="91C8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57" name="Freeform 1093"/>
            <p:cNvSpPr>
              <a:spLocks/>
            </p:cNvSpPr>
            <p:nvPr/>
          </p:nvSpPr>
          <p:spPr bwMode="auto">
            <a:xfrm>
              <a:off x="5822" y="3910"/>
              <a:ext cx="232" cy="222"/>
            </a:xfrm>
            <a:custGeom>
              <a:avLst/>
              <a:gdLst/>
              <a:ahLst/>
              <a:cxnLst>
                <a:cxn ang="0">
                  <a:pos x="102" y="160"/>
                </a:cxn>
                <a:cxn ang="0">
                  <a:pos x="98" y="142"/>
                </a:cxn>
                <a:cxn ang="0">
                  <a:pos x="89" y="104"/>
                </a:cxn>
                <a:cxn ang="0">
                  <a:pos x="62" y="104"/>
                </a:cxn>
                <a:cxn ang="0">
                  <a:pos x="50" y="160"/>
                </a:cxn>
                <a:cxn ang="0">
                  <a:pos x="0" y="160"/>
                </a:cxn>
                <a:cxn ang="0">
                  <a:pos x="32" y="0"/>
                </a:cxn>
                <a:cxn ang="0">
                  <a:pos x="119" y="0"/>
                </a:cxn>
                <a:cxn ang="0">
                  <a:pos x="167" y="39"/>
                </a:cxn>
                <a:cxn ang="0">
                  <a:pos x="139" y="84"/>
                </a:cxn>
                <a:cxn ang="0">
                  <a:pos x="148" y="141"/>
                </a:cxn>
                <a:cxn ang="0">
                  <a:pos x="152" y="160"/>
                </a:cxn>
                <a:cxn ang="0">
                  <a:pos x="102" y="160"/>
                </a:cxn>
                <a:cxn ang="0">
                  <a:pos x="97" y="69"/>
                </a:cxn>
                <a:cxn ang="0">
                  <a:pos x="113" y="54"/>
                </a:cxn>
                <a:cxn ang="0">
                  <a:pos x="100" y="39"/>
                </a:cxn>
                <a:cxn ang="0">
                  <a:pos x="76" y="39"/>
                </a:cxn>
                <a:cxn ang="0">
                  <a:pos x="70" y="69"/>
                </a:cxn>
                <a:cxn ang="0">
                  <a:pos x="97" y="69"/>
                </a:cxn>
              </a:cxnLst>
              <a:rect l="0" t="0" r="r" b="b"/>
              <a:pathLst>
                <a:path w="167" h="160">
                  <a:moveTo>
                    <a:pt x="102" y="160"/>
                  </a:moveTo>
                  <a:cubicBezTo>
                    <a:pt x="100" y="155"/>
                    <a:pt x="98" y="149"/>
                    <a:pt x="98" y="142"/>
                  </a:cubicBezTo>
                  <a:cubicBezTo>
                    <a:pt x="98" y="134"/>
                    <a:pt x="106" y="103"/>
                    <a:pt x="89" y="104"/>
                  </a:cubicBezTo>
                  <a:lnTo>
                    <a:pt x="62" y="104"/>
                  </a:lnTo>
                  <a:lnTo>
                    <a:pt x="50" y="160"/>
                  </a:lnTo>
                  <a:lnTo>
                    <a:pt x="0" y="160"/>
                  </a:lnTo>
                  <a:lnTo>
                    <a:pt x="32" y="0"/>
                  </a:lnTo>
                  <a:lnTo>
                    <a:pt x="119" y="0"/>
                  </a:lnTo>
                  <a:cubicBezTo>
                    <a:pt x="153" y="0"/>
                    <a:pt x="167" y="18"/>
                    <a:pt x="167" y="39"/>
                  </a:cubicBezTo>
                  <a:cubicBezTo>
                    <a:pt x="167" y="59"/>
                    <a:pt x="160" y="76"/>
                    <a:pt x="139" y="84"/>
                  </a:cubicBezTo>
                  <a:cubicBezTo>
                    <a:pt x="155" y="83"/>
                    <a:pt x="148" y="133"/>
                    <a:pt x="148" y="141"/>
                  </a:cubicBezTo>
                  <a:cubicBezTo>
                    <a:pt x="148" y="149"/>
                    <a:pt x="149" y="155"/>
                    <a:pt x="152" y="160"/>
                  </a:cubicBezTo>
                  <a:lnTo>
                    <a:pt x="102" y="160"/>
                  </a:lnTo>
                  <a:moveTo>
                    <a:pt x="97" y="69"/>
                  </a:moveTo>
                  <a:cubicBezTo>
                    <a:pt x="106" y="69"/>
                    <a:pt x="111" y="60"/>
                    <a:pt x="113" y="54"/>
                  </a:cubicBezTo>
                  <a:cubicBezTo>
                    <a:pt x="114" y="49"/>
                    <a:pt x="113" y="39"/>
                    <a:pt x="100" y="39"/>
                  </a:cubicBezTo>
                  <a:cubicBezTo>
                    <a:pt x="91" y="39"/>
                    <a:pt x="76" y="39"/>
                    <a:pt x="76" y="39"/>
                  </a:cubicBezTo>
                  <a:lnTo>
                    <a:pt x="70" y="69"/>
                  </a:lnTo>
                  <a:cubicBezTo>
                    <a:pt x="70" y="69"/>
                    <a:pt x="88" y="69"/>
                    <a:pt x="97" y="69"/>
                  </a:cubicBezTo>
                </a:path>
              </a:pathLst>
            </a:custGeom>
            <a:solidFill>
              <a:srgbClr val="91C8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58" name="Freeform 1094"/>
            <p:cNvSpPr>
              <a:spLocks/>
            </p:cNvSpPr>
            <p:nvPr/>
          </p:nvSpPr>
          <p:spPr bwMode="auto">
            <a:xfrm>
              <a:off x="6158" y="4037"/>
              <a:ext cx="172" cy="114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67" y="82"/>
                </a:cxn>
                <a:cxn ang="0">
                  <a:pos x="124" y="82"/>
                </a:cxn>
                <a:cxn ang="0">
                  <a:pos x="48" y="0"/>
                </a:cxn>
                <a:cxn ang="0">
                  <a:pos x="0" y="0"/>
                </a:cxn>
              </a:cxnLst>
              <a:rect l="0" t="0" r="r" b="b"/>
              <a:pathLst>
                <a:path w="124" h="82">
                  <a:moveTo>
                    <a:pt x="0" y="0"/>
                  </a:moveTo>
                  <a:cubicBezTo>
                    <a:pt x="3" y="8"/>
                    <a:pt x="57" y="66"/>
                    <a:pt x="67" y="82"/>
                  </a:cubicBezTo>
                  <a:cubicBezTo>
                    <a:pt x="92" y="82"/>
                    <a:pt x="124" y="82"/>
                    <a:pt x="124" y="82"/>
                  </a:cubicBezTo>
                  <a:cubicBezTo>
                    <a:pt x="124" y="82"/>
                    <a:pt x="55" y="7"/>
                    <a:pt x="48" y="0"/>
                  </a:cubicBezTo>
                  <a:cubicBezTo>
                    <a:pt x="37" y="0"/>
                    <a:pt x="0" y="0"/>
                    <a:pt x="0" y="0"/>
                  </a:cubicBezTo>
                </a:path>
              </a:pathLst>
            </a:custGeom>
            <a:solidFill>
              <a:srgbClr val="91C8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3559" name="Freeform 1095"/>
            <p:cNvSpPr>
              <a:spLocks/>
            </p:cNvSpPr>
            <p:nvPr/>
          </p:nvSpPr>
          <p:spPr bwMode="auto">
            <a:xfrm>
              <a:off x="6045" y="3895"/>
              <a:ext cx="264" cy="249"/>
            </a:xfrm>
            <a:custGeom>
              <a:avLst/>
              <a:gdLst/>
              <a:ahLst/>
              <a:cxnLst>
                <a:cxn ang="0">
                  <a:pos x="89" y="130"/>
                </a:cxn>
                <a:cxn ang="0">
                  <a:pos x="70" y="125"/>
                </a:cxn>
                <a:cxn ang="0">
                  <a:pos x="63" y="74"/>
                </a:cxn>
                <a:cxn ang="0">
                  <a:pos x="113" y="60"/>
                </a:cxn>
                <a:cxn ang="0">
                  <a:pos x="130" y="89"/>
                </a:cxn>
                <a:cxn ang="0">
                  <a:pos x="166" y="125"/>
                </a:cxn>
                <a:cxn ang="0">
                  <a:pos x="135" y="20"/>
                </a:cxn>
                <a:cxn ang="0">
                  <a:pos x="25" y="53"/>
                </a:cxn>
                <a:cxn ang="0">
                  <a:pos x="45" y="165"/>
                </a:cxn>
                <a:cxn ang="0">
                  <a:pos x="117" y="167"/>
                </a:cxn>
                <a:cxn ang="0">
                  <a:pos x="89" y="130"/>
                </a:cxn>
              </a:cxnLst>
              <a:rect l="0" t="0" r="r" b="b"/>
              <a:pathLst>
                <a:path w="191" h="180">
                  <a:moveTo>
                    <a:pt x="89" y="130"/>
                  </a:moveTo>
                  <a:cubicBezTo>
                    <a:pt x="82" y="130"/>
                    <a:pt x="77" y="130"/>
                    <a:pt x="70" y="125"/>
                  </a:cubicBezTo>
                  <a:cubicBezTo>
                    <a:pt x="53" y="115"/>
                    <a:pt x="51" y="93"/>
                    <a:pt x="63" y="74"/>
                  </a:cubicBezTo>
                  <a:cubicBezTo>
                    <a:pt x="75" y="55"/>
                    <a:pt x="96" y="49"/>
                    <a:pt x="113" y="60"/>
                  </a:cubicBezTo>
                  <a:cubicBezTo>
                    <a:pt x="120" y="65"/>
                    <a:pt x="131" y="73"/>
                    <a:pt x="130" y="89"/>
                  </a:cubicBezTo>
                  <a:lnTo>
                    <a:pt x="166" y="125"/>
                  </a:lnTo>
                  <a:cubicBezTo>
                    <a:pt x="191" y="75"/>
                    <a:pt x="170" y="38"/>
                    <a:pt x="135" y="20"/>
                  </a:cubicBezTo>
                  <a:cubicBezTo>
                    <a:pt x="98" y="0"/>
                    <a:pt x="49" y="13"/>
                    <a:pt x="25" y="53"/>
                  </a:cubicBezTo>
                  <a:cubicBezTo>
                    <a:pt x="0" y="93"/>
                    <a:pt x="9" y="143"/>
                    <a:pt x="45" y="165"/>
                  </a:cubicBezTo>
                  <a:cubicBezTo>
                    <a:pt x="70" y="180"/>
                    <a:pt x="91" y="175"/>
                    <a:pt x="117" y="167"/>
                  </a:cubicBezTo>
                  <a:lnTo>
                    <a:pt x="89" y="130"/>
                  </a:lnTo>
                </a:path>
              </a:pathLst>
            </a:custGeom>
            <a:solidFill>
              <a:srgbClr val="91C8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" name="Group 1096"/>
          <p:cNvGrpSpPr>
            <a:grpSpLocks/>
          </p:cNvGrpSpPr>
          <p:nvPr/>
        </p:nvGrpSpPr>
        <p:grpSpPr bwMode="auto">
          <a:xfrm>
            <a:off x="0" y="2876550"/>
            <a:ext cx="7986889" cy="19050"/>
            <a:chOff x="0" y="840"/>
            <a:chExt cx="5660" cy="12"/>
          </a:xfrm>
        </p:grpSpPr>
        <p:sp>
          <p:nvSpPr>
            <p:cNvPr id="63561" name="Line 1097"/>
            <p:cNvSpPr>
              <a:spLocks noChangeShapeType="1"/>
            </p:cNvSpPr>
            <p:nvPr/>
          </p:nvSpPr>
          <p:spPr bwMode="auto">
            <a:xfrm>
              <a:off x="4" y="852"/>
              <a:ext cx="5656" cy="0"/>
            </a:xfrm>
            <a:prstGeom prst="line">
              <a:avLst/>
            </a:prstGeom>
            <a:noFill/>
            <a:ln w="50800">
              <a:solidFill>
                <a:srgbClr val="00176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562" name="Line 1098"/>
            <p:cNvSpPr>
              <a:spLocks noChangeShapeType="1"/>
            </p:cNvSpPr>
            <p:nvPr/>
          </p:nvSpPr>
          <p:spPr bwMode="auto">
            <a:xfrm>
              <a:off x="0" y="840"/>
              <a:ext cx="5656" cy="0"/>
            </a:xfrm>
            <a:prstGeom prst="line">
              <a:avLst/>
            </a:prstGeom>
            <a:noFill/>
            <a:ln w="50800">
              <a:solidFill>
                <a:srgbClr val="99CCFF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04000" y="285750"/>
            <a:ext cx="2065867" cy="55054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06400" y="285750"/>
            <a:ext cx="6062133" cy="5505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489" y="4406901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489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4133" y="1676400"/>
            <a:ext cx="4030133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39734" y="1676400"/>
            <a:ext cx="4030133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012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012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378" y="1535113"/>
            <a:ext cx="4041422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378" y="2174875"/>
            <a:ext cx="4041422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489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756" y="273051"/>
            <a:ext cx="5111044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1"/>
            <a:ext cx="3008489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111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111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111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00006E"/>
            </a:gs>
            <a:gs pos="100000">
              <a:srgbClr val="0076EC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7"/>
          <p:cNvGrpSpPr>
            <a:grpSpLocks/>
          </p:cNvGrpSpPr>
          <p:nvPr/>
        </p:nvGrpSpPr>
        <p:grpSpPr bwMode="auto">
          <a:xfrm>
            <a:off x="7459134" y="5819775"/>
            <a:ext cx="1481667" cy="782638"/>
            <a:chOff x="5232" y="3640"/>
            <a:chExt cx="1104" cy="519"/>
          </a:xfrm>
        </p:grpSpPr>
        <p:sp>
          <p:nvSpPr>
            <p:cNvPr id="1031" name="Freeform 7"/>
            <p:cNvSpPr>
              <a:spLocks/>
            </p:cNvSpPr>
            <p:nvPr/>
          </p:nvSpPr>
          <p:spPr bwMode="auto">
            <a:xfrm>
              <a:off x="5338" y="3640"/>
              <a:ext cx="875" cy="383"/>
            </a:xfrm>
            <a:custGeom>
              <a:avLst/>
              <a:gdLst/>
              <a:ahLst/>
              <a:cxnLst>
                <a:cxn ang="0">
                  <a:pos x="552" y="263"/>
                </a:cxn>
                <a:cxn ang="0">
                  <a:pos x="0" y="136"/>
                </a:cxn>
                <a:cxn ang="0">
                  <a:pos x="600" y="263"/>
                </a:cxn>
                <a:cxn ang="0">
                  <a:pos x="552" y="263"/>
                </a:cxn>
              </a:cxnLst>
              <a:rect l="0" t="0" r="r" b="b"/>
              <a:pathLst>
                <a:path w="600" h="263">
                  <a:moveTo>
                    <a:pt x="552" y="263"/>
                  </a:moveTo>
                  <a:cubicBezTo>
                    <a:pt x="397" y="38"/>
                    <a:pt x="163" y="33"/>
                    <a:pt x="0" y="136"/>
                  </a:cubicBezTo>
                  <a:cubicBezTo>
                    <a:pt x="125" y="24"/>
                    <a:pt x="383" y="0"/>
                    <a:pt x="600" y="263"/>
                  </a:cubicBezTo>
                  <a:cubicBezTo>
                    <a:pt x="553" y="263"/>
                    <a:pt x="552" y="263"/>
                    <a:pt x="552" y="263"/>
                  </a:cubicBez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32" name="Freeform 8"/>
            <p:cNvSpPr>
              <a:spLocks/>
            </p:cNvSpPr>
            <p:nvPr/>
          </p:nvSpPr>
          <p:spPr bwMode="auto">
            <a:xfrm>
              <a:off x="5547" y="3905"/>
              <a:ext cx="261" cy="232"/>
            </a:xfrm>
            <a:custGeom>
              <a:avLst/>
              <a:gdLst/>
              <a:ahLst/>
              <a:cxnLst>
                <a:cxn ang="0">
                  <a:pos x="36" y="0"/>
                </a:cxn>
                <a:cxn ang="0">
                  <a:pos x="82" y="0"/>
                </a:cxn>
                <a:cxn ang="0">
                  <a:pos x="74" y="53"/>
                </a:cxn>
                <a:cxn ang="0">
                  <a:pos x="120" y="53"/>
                </a:cxn>
                <a:cxn ang="0">
                  <a:pos x="133" y="0"/>
                </a:cxn>
                <a:cxn ang="0">
                  <a:pos x="179" y="0"/>
                </a:cxn>
                <a:cxn ang="0">
                  <a:pos x="149" y="159"/>
                </a:cxn>
                <a:cxn ang="0">
                  <a:pos x="97" y="159"/>
                </a:cxn>
                <a:cxn ang="0">
                  <a:pos x="112" y="95"/>
                </a:cxn>
                <a:cxn ang="0">
                  <a:pos x="66" y="95"/>
                </a:cxn>
                <a:cxn ang="0">
                  <a:pos x="53" y="159"/>
                </a:cxn>
                <a:cxn ang="0">
                  <a:pos x="0" y="159"/>
                </a:cxn>
                <a:cxn ang="0">
                  <a:pos x="36" y="0"/>
                </a:cxn>
              </a:cxnLst>
              <a:rect l="0" t="0" r="r" b="b"/>
              <a:pathLst>
                <a:path w="179" h="159">
                  <a:moveTo>
                    <a:pt x="36" y="0"/>
                  </a:moveTo>
                  <a:lnTo>
                    <a:pt x="82" y="0"/>
                  </a:lnTo>
                  <a:lnTo>
                    <a:pt x="74" y="53"/>
                  </a:lnTo>
                  <a:lnTo>
                    <a:pt x="120" y="53"/>
                  </a:lnTo>
                  <a:lnTo>
                    <a:pt x="133" y="0"/>
                  </a:lnTo>
                  <a:lnTo>
                    <a:pt x="179" y="0"/>
                  </a:lnTo>
                  <a:lnTo>
                    <a:pt x="149" y="159"/>
                  </a:lnTo>
                  <a:lnTo>
                    <a:pt x="97" y="159"/>
                  </a:lnTo>
                  <a:lnTo>
                    <a:pt x="112" y="95"/>
                  </a:lnTo>
                  <a:lnTo>
                    <a:pt x="66" y="95"/>
                  </a:lnTo>
                  <a:lnTo>
                    <a:pt x="53" y="159"/>
                  </a:lnTo>
                  <a:lnTo>
                    <a:pt x="0" y="159"/>
                  </a:lnTo>
                  <a:lnTo>
                    <a:pt x="36" y="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33" name="Freeform 9"/>
            <p:cNvSpPr>
              <a:spLocks/>
            </p:cNvSpPr>
            <p:nvPr/>
          </p:nvSpPr>
          <p:spPr bwMode="auto">
            <a:xfrm>
              <a:off x="5266" y="3841"/>
              <a:ext cx="304" cy="296"/>
            </a:xfrm>
            <a:custGeom>
              <a:avLst/>
              <a:gdLst/>
              <a:ahLst/>
              <a:cxnLst>
                <a:cxn ang="0">
                  <a:pos x="143" y="27"/>
                </a:cxn>
                <a:cxn ang="0">
                  <a:pos x="124" y="109"/>
                </a:cxn>
                <a:cxn ang="0">
                  <a:pos x="33" y="109"/>
                </a:cxn>
                <a:cxn ang="0">
                  <a:pos x="20" y="132"/>
                </a:cxn>
                <a:cxn ang="0">
                  <a:pos x="119" y="132"/>
                </a:cxn>
                <a:cxn ang="0">
                  <a:pos x="117" y="140"/>
                </a:cxn>
                <a:cxn ang="0">
                  <a:pos x="14" y="140"/>
                </a:cxn>
                <a:cxn ang="0">
                  <a:pos x="0" y="166"/>
                </a:cxn>
                <a:cxn ang="0">
                  <a:pos x="112" y="166"/>
                </a:cxn>
                <a:cxn ang="0">
                  <a:pos x="104" y="203"/>
                </a:cxn>
                <a:cxn ang="0">
                  <a:pos x="167" y="203"/>
                </a:cxn>
                <a:cxn ang="0">
                  <a:pos x="209" y="0"/>
                </a:cxn>
                <a:cxn ang="0">
                  <a:pos x="96" y="0"/>
                </a:cxn>
                <a:cxn ang="0">
                  <a:pos x="89" y="13"/>
                </a:cxn>
                <a:cxn ang="0">
                  <a:pos x="146" y="13"/>
                </a:cxn>
                <a:cxn ang="0">
                  <a:pos x="143" y="27"/>
                </a:cxn>
                <a:cxn ang="0">
                  <a:pos x="81" y="27"/>
                </a:cxn>
                <a:cxn ang="0">
                  <a:pos x="73" y="40"/>
                </a:cxn>
                <a:cxn ang="0">
                  <a:pos x="135" y="39"/>
                </a:cxn>
                <a:cxn ang="0">
                  <a:pos x="143" y="27"/>
                </a:cxn>
              </a:cxnLst>
              <a:rect l="0" t="0" r="r" b="b"/>
              <a:pathLst>
                <a:path w="209" h="203">
                  <a:moveTo>
                    <a:pt x="143" y="27"/>
                  </a:moveTo>
                  <a:lnTo>
                    <a:pt x="124" y="109"/>
                  </a:lnTo>
                  <a:lnTo>
                    <a:pt x="33" y="109"/>
                  </a:lnTo>
                  <a:lnTo>
                    <a:pt x="20" y="132"/>
                  </a:lnTo>
                  <a:lnTo>
                    <a:pt x="119" y="132"/>
                  </a:lnTo>
                  <a:lnTo>
                    <a:pt x="117" y="140"/>
                  </a:lnTo>
                  <a:lnTo>
                    <a:pt x="14" y="140"/>
                  </a:lnTo>
                  <a:lnTo>
                    <a:pt x="0" y="166"/>
                  </a:lnTo>
                  <a:lnTo>
                    <a:pt x="112" y="166"/>
                  </a:lnTo>
                  <a:lnTo>
                    <a:pt x="104" y="203"/>
                  </a:lnTo>
                  <a:lnTo>
                    <a:pt x="167" y="203"/>
                  </a:lnTo>
                  <a:lnTo>
                    <a:pt x="209" y="0"/>
                  </a:lnTo>
                  <a:lnTo>
                    <a:pt x="96" y="0"/>
                  </a:lnTo>
                  <a:lnTo>
                    <a:pt x="89" y="13"/>
                  </a:lnTo>
                  <a:lnTo>
                    <a:pt x="146" y="13"/>
                  </a:lnTo>
                  <a:lnTo>
                    <a:pt x="143" y="27"/>
                  </a:lnTo>
                  <a:lnTo>
                    <a:pt x="81" y="27"/>
                  </a:lnTo>
                  <a:lnTo>
                    <a:pt x="73" y="40"/>
                  </a:lnTo>
                  <a:lnTo>
                    <a:pt x="135" y="39"/>
                  </a:lnTo>
                  <a:lnTo>
                    <a:pt x="143" y="27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34" name="Freeform 10"/>
            <p:cNvSpPr>
              <a:spLocks/>
            </p:cNvSpPr>
            <p:nvPr/>
          </p:nvSpPr>
          <p:spPr bwMode="auto">
            <a:xfrm>
              <a:off x="5346" y="3921"/>
              <a:ext cx="109" cy="21"/>
            </a:xfrm>
            <a:custGeom>
              <a:avLst/>
              <a:gdLst/>
              <a:ahLst/>
              <a:cxnLst>
                <a:cxn ang="0">
                  <a:pos x="9" y="0"/>
                </a:cxn>
                <a:cxn ang="0">
                  <a:pos x="0" y="14"/>
                </a:cxn>
                <a:cxn ang="0">
                  <a:pos x="66" y="14"/>
                </a:cxn>
                <a:cxn ang="0">
                  <a:pos x="75" y="0"/>
                </a:cxn>
                <a:cxn ang="0">
                  <a:pos x="9" y="0"/>
                </a:cxn>
              </a:cxnLst>
              <a:rect l="0" t="0" r="r" b="b"/>
              <a:pathLst>
                <a:path w="75" h="14">
                  <a:moveTo>
                    <a:pt x="9" y="0"/>
                  </a:moveTo>
                  <a:lnTo>
                    <a:pt x="0" y="14"/>
                  </a:lnTo>
                  <a:lnTo>
                    <a:pt x="66" y="14"/>
                  </a:lnTo>
                  <a:lnTo>
                    <a:pt x="75" y="0"/>
                  </a:lnTo>
                  <a:lnTo>
                    <a:pt x="9" y="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35" name="Freeform 11"/>
            <p:cNvSpPr>
              <a:spLocks/>
            </p:cNvSpPr>
            <p:nvPr/>
          </p:nvSpPr>
          <p:spPr bwMode="auto">
            <a:xfrm>
              <a:off x="5320" y="3958"/>
              <a:ext cx="113" cy="29"/>
            </a:xfrm>
            <a:custGeom>
              <a:avLst/>
              <a:gdLst/>
              <a:ahLst/>
              <a:cxnLst>
                <a:cxn ang="0">
                  <a:pos x="13" y="0"/>
                </a:cxn>
                <a:cxn ang="0">
                  <a:pos x="0" y="20"/>
                </a:cxn>
                <a:cxn ang="0">
                  <a:pos x="66" y="20"/>
                </a:cxn>
                <a:cxn ang="0">
                  <a:pos x="78" y="0"/>
                </a:cxn>
                <a:cxn ang="0">
                  <a:pos x="13" y="0"/>
                </a:cxn>
              </a:cxnLst>
              <a:rect l="0" t="0" r="r" b="b"/>
              <a:pathLst>
                <a:path w="78" h="20">
                  <a:moveTo>
                    <a:pt x="13" y="0"/>
                  </a:moveTo>
                  <a:lnTo>
                    <a:pt x="0" y="20"/>
                  </a:lnTo>
                  <a:lnTo>
                    <a:pt x="66" y="20"/>
                  </a:lnTo>
                  <a:lnTo>
                    <a:pt x="78" y="0"/>
                  </a:lnTo>
                  <a:lnTo>
                    <a:pt x="13" y="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36" name="Freeform 12"/>
            <p:cNvSpPr>
              <a:spLocks/>
            </p:cNvSpPr>
            <p:nvPr/>
          </p:nvSpPr>
          <p:spPr bwMode="auto">
            <a:xfrm>
              <a:off x="5232" y="4095"/>
              <a:ext cx="121" cy="45"/>
            </a:xfrm>
            <a:custGeom>
              <a:avLst/>
              <a:gdLst/>
              <a:ahLst/>
              <a:cxnLst>
                <a:cxn ang="0">
                  <a:pos x="18" y="0"/>
                </a:cxn>
                <a:cxn ang="0">
                  <a:pos x="0" y="31"/>
                </a:cxn>
                <a:cxn ang="0">
                  <a:pos x="68" y="30"/>
                </a:cxn>
                <a:cxn ang="0">
                  <a:pos x="83" y="0"/>
                </a:cxn>
                <a:cxn ang="0">
                  <a:pos x="18" y="0"/>
                </a:cxn>
              </a:cxnLst>
              <a:rect l="0" t="0" r="r" b="b"/>
              <a:pathLst>
                <a:path w="83" h="31">
                  <a:moveTo>
                    <a:pt x="18" y="0"/>
                  </a:moveTo>
                  <a:lnTo>
                    <a:pt x="0" y="31"/>
                  </a:lnTo>
                  <a:lnTo>
                    <a:pt x="68" y="30"/>
                  </a:lnTo>
                  <a:lnTo>
                    <a:pt x="83" y="0"/>
                  </a:lnTo>
                  <a:lnTo>
                    <a:pt x="18" y="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37" name="Freeform 13"/>
            <p:cNvSpPr>
              <a:spLocks/>
            </p:cNvSpPr>
            <p:nvPr/>
          </p:nvSpPr>
          <p:spPr bwMode="auto">
            <a:xfrm>
              <a:off x="5802" y="3905"/>
              <a:ext cx="244" cy="234"/>
            </a:xfrm>
            <a:custGeom>
              <a:avLst/>
              <a:gdLst/>
              <a:ahLst/>
              <a:cxnLst>
                <a:cxn ang="0">
                  <a:pos x="102" y="160"/>
                </a:cxn>
                <a:cxn ang="0">
                  <a:pos x="98" y="142"/>
                </a:cxn>
                <a:cxn ang="0">
                  <a:pos x="89" y="104"/>
                </a:cxn>
                <a:cxn ang="0">
                  <a:pos x="62" y="104"/>
                </a:cxn>
                <a:cxn ang="0">
                  <a:pos x="50" y="160"/>
                </a:cxn>
                <a:cxn ang="0">
                  <a:pos x="0" y="160"/>
                </a:cxn>
                <a:cxn ang="0">
                  <a:pos x="32" y="0"/>
                </a:cxn>
                <a:cxn ang="0">
                  <a:pos x="119" y="0"/>
                </a:cxn>
                <a:cxn ang="0">
                  <a:pos x="167" y="39"/>
                </a:cxn>
                <a:cxn ang="0">
                  <a:pos x="139" y="84"/>
                </a:cxn>
                <a:cxn ang="0">
                  <a:pos x="148" y="141"/>
                </a:cxn>
                <a:cxn ang="0">
                  <a:pos x="152" y="160"/>
                </a:cxn>
                <a:cxn ang="0">
                  <a:pos x="102" y="160"/>
                </a:cxn>
                <a:cxn ang="0">
                  <a:pos x="97" y="69"/>
                </a:cxn>
                <a:cxn ang="0">
                  <a:pos x="113" y="54"/>
                </a:cxn>
                <a:cxn ang="0">
                  <a:pos x="100" y="39"/>
                </a:cxn>
                <a:cxn ang="0">
                  <a:pos x="76" y="39"/>
                </a:cxn>
                <a:cxn ang="0">
                  <a:pos x="70" y="69"/>
                </a:cxn>
                <a:cxn ang="0">
                  <a:pos x="97" y="69"/>
                </a:cxn>
              </a:cxnLst>
              <a:rect l="0" t="0" r="r" b="b"/>
              <a:pathLst>
                <a:path w="167" h="160">
                  <a:moveTo>
                    <a:pt x="102" y="160"/>
                  </a:moveTo>
                  <a:cubicBezTo>
                    <a:pt x="100" y="155"/>
                    <a:pt x="98" y="149"/>
                    <a:pt x="98" y="142"/>
                  </a:cubicBezTo>
                  <a:cubicBezTo>
                    <a:pt x="98" y="134"/>
                    <a:pt x="106" y="103"/>
                    <a:pt x="89" y="104"/>
                  </a:cubicBezTo>
                  <a:lnTo>
                    <a:pt x="62" y="104"/>
                  </a:lnTo>
                  <a:lnTo>
                    <a:pt x="50" y="160"/>
                  </a:lnTo>
                  <a:lnTo>
                    <a:pt x="0" y="160"/>
                  </a:lnTo>
                  <a:lnTo>
                    <a:pt x="32" y="0"/>
                  </a:lnTo>
                  <a:lnTo>
                    <a:pt x="119" y="0"/>
                  </a:lnTo>
                  <a:cubicBezTo>
                    <a:pt x="153" y="0"/>
                    <a:pt x="167" y="18"/>
                    <a:pt x="167" y="39"/>
                  </a:cubicBezTo>
                  <a:cubicBezTo>
                    <a:pt x="167" y="59"/>
                    <a:pt x="160" y="76"/>
                    <a:pt x="139" y="84"/>
                  </a:cubicBezTo>
                  <a:cubicBezTo>
                    <a:pt x="155" y="83"/>
                    <a:pt x="148" y="133"/>
                    <a:pt x="148" y="141"/>
                  </a:cubicBezTo>
                  <a:cubicBezTo>
                    <a:pt x="148" y="149"/>
                    <a:pt x="149" y="155"/>
                    <a:pt x="152" y="160"/>
                  </a:cubicBezTo>
                  <a:lnTo>
                    <a:pt x="102" y="160"/>
                  </a:lnTo>
                  <a:moveTo>
                    <a:pt x="97" y="69"/>
                  </a:moveTo>
                  <a:cubicBezTo>
                    <a:pt x="106" y="69"/>
                    <a:pt x="111" y="60"/>
                    <a:pt x="113" y="54"/>
                  </a:cubicBezTo>
                  <a:cubicBezTo>
                    <a:pt x="114" y="49"/>
                    <a:pt x="113" y="39"/>
                    <a:pt x="100" y="39"/>
                  </a:cubicBezTo>
                  <a:cubicBezTo>
                    <a:pt x="91" y="39"/>
                    <a:pt x="76" y="39"/>
                    <a:pt x="76" y="39"/>
                  </a:cubicBezTo>
                  <a:lnTo>
                    <a:pt x="70" y="69"/>
                  </a:lnTo>
                  <a:cubicBezTo>
                    <a:pt x="70" y="69"/>
                    <a:pt x="88" y="69"/>
                    <a:pt x="97" y="69"/>
                  </a:cubicBez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38" name="Freeform 14"/>
            <p:cNvSpPr>
              <a:spLocks/>
            </p:cNvSpPr>
            <p:nvPr/>
          </p:nvSpPr>
          <p:spPr bwMode="auto">
            <a:xfrm>
              <a:off x="6155" y="4039"/>
              <a:ext cx="181" cy="12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67" y="82"/>
                </a:cxn>
                <a:cxn ang="0">
                  <a:pos x="124" y="82"/>
                </a:cxn>
                <a:cxn ang="0">
                  <a:pos x="48" y="0"/>
                </a:cxn>
                <a:cxn ang="0">
                  <a:pos x="0" y="0"/>
                </a:cxn>
              </a:cxnLst>
              <a:rect l="0" t="0" r="r" b="b"/>
              <a:pathLst>
                <a:path w="124" h="82">
                  <a:moveTo>
                    <a:pt x="0" y="0"/>
                  </a:moveTo>
                  <a:cubicBezTo>
                    <a:pt x="3" y="8"/>
                    <a:pt x="57" y="66"/>
                    <a:pt x="67" y="82"/>
                  </a:cubicBezTo>
                  <a:cubicBezTo>
                    <a:pt x="92" y="82"/>
                    <a:pt x="124" y="82"/>
                    <a:pt x="124" y="82"/>
                  </a:cubicBezTo>
                  <a:cubicBezTo>
                    <a:pt x="124" y="82"/>
                    <a:pt x="55" y="7"/>
                    <a:pt x="48" y="0"/>
                  </a:cubicBezTo>
                  <a:cubicBezTo>
                    <a:pt x="37" y="0"/>
                    <a:pt x="0" y="0"/>
                    <a:pt x="0" y="0"/>
                  </a:cubicBez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39" name="Freeform 15"/>
            <p:cNvSpPr>
              <a:spLocks/>
            </p:cNvSpPr>
            <p:nvPr/>
          </p:nvSpPr>
          <p:spPr bwMode="auto">
            <a:xfrm>
              <a:off x="6036" y="3889"/>
              <a:ext cx="278" cy="263"/>
            </a:xfrm>
            <a:custGeom>
              <a:avLst/>
              <a:gdLst/>
              <a:ahLst/>
              <a:cxnLst>
                <a:cxn ang="0">
                  <a:pos x="89" y="130"/>
                </a:cxn>
                <a:cxn ang="0">
                  <a:pos x="70" y="125"/>
                </a:cxn>
                <a:cxn ang="0">
                  <a:pos x="63" y="74"/>
                </a:cxn>
                <a:cxn ang="0">
                  <a:pos x="113" y="60"/>
                </a:cxn>
                <a:cxn ang="0">
                  <a:pos x="130" y="89"/>
                </a:cxn>
                <a:cxn ang="0">
                  <a:pos x="166" y="125"/>
                </a:cxn>
                <a:cxn ang="0">
                  <a:pos x="135" y="20"/>
                </a:cxn>
                <a:cxn ang="0">
                  <a:pos x="25" y="53"/>
                </a:cxn>
                <a:cxn ang="0">
                  <a:pos x="45" y="165"/>
                </a:cxn>
                <a:cxn ang="0">
                  <a:pos x="117" y="167"/>
                </a:cxn>
                <a:cxn ang="0">
                  <a:pos x="89" y="130"/>
                </a:cxn>
              </a:cxnLst>
              <a:rect l="0" t="0" r="r" b="b"/>
              <a:pathLst>
                <a:path w="191" h="180">
                  <a:moveTo>
                    <a:pt x="89" y="130"/>
                  </a:moveTo>
                  <a:cubicBezTo>
                    <a:pt x="82" y="130"/>
                    <a:pt x="77" y="130"/>
                    <a:pt x="70" y="125"/>
                  </a:cubicBezTo>
                  <a:cubicBezTo>
                    <a:pt x="53" y="115"/>
                    <a:pt x="51" y="93"/>
                    <a:pt x="63" y="74"/>
                  </a:cubicBezTo>
                  <a:cubicBezTo>
                    <a:pt x="75" y="55"/>
                    <a:pt x="96" y="49"/>
                    <a:pt x="113" y="60"/>
                  </a:cubicBezTo>
                  <a:cubicBezTo>
                    <a:pt x="120" y="65"/>
                    <a:pt x="131" y="73"/>
                    <a:pt x="130" y="89"/>
                  </a:cubicBezTo>
                  <a:lnTo>
                    <a:pt x="166" y="125"/>
                  </a:lnTo>
                  <a:cubicBezTo>
                    <a:pt x="191" y="75"/>
                    <a:pt x="170" y="38"/>
                    <a:pt x="135" y="20"/>
                  </a:cubicBezTo>
                  <a:cubicBezTo>
                    <a:pt x="98" y="0"/>
                    <a:pt x="49" y="13"/>
                    <a:pt x="25" y="53"/>
                  </a:cubicBezTo>
                  <a:cubicBezTo>
                    <a:pt x="0" y="93"/>
                    <a:pt x="9" y="143"/>
                    <a:pt x="45" y="165"/>
                  </a:cubicBezTo>
                  <a:cubicBezTo>
                    <a:pt x="70" y="180"/>
                    <a:pt x="91" y="175"/>
                    <a:pt x="117" y="167"/>
                  </a:cubicBezTo>
                  <a:lnTo>
                    <a:pt x="89" y="130"/>
                  </a:lnTo>
                </a:path>
              </a:pathLst>
            </a:custGeom>
            <a:solidFill>
              <a:srgbClr val="001760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3" name="Group 30"/>
          <p:cNvGrpSpPr>
            <a:grpSpLocks/>
          </p:cNvGrpSpPr>
          <p:nvPr/>
        </p:nvGrpSpPr>
        <p:grpSpPr bwMode="auto">
          <a:xfrm>
            <a:off x="7450667" y="6110289"/>
            <a:ext cx="1481667" cy="479425"/>
            <a:chOff x="5280" y="3849"/>
            <a:chExt cx="1050" cy="302"/>
          </a:xfrm>
        </p:grpSpPr>
        <p:sp>
          <p:nvSpPr>
            <p:cNvPr id="1044" name="Freeform 20"/>
            <p:cNvSpPr>
              <a:spLocks/>
            </p:cNvSpPr>
            <p:nvPr/>
          </p:nvSpPr>
          <p:spPr bwMode="auto">
            <a:xfrm>
              <a:off x="5580" y="3910"/>
              <a:ext cx="248" cy="220"/>
            </a:xfrm>
            <a:custGeom>
              <a:avLst/>
              <a:gdLst/>
              <a:ahLst/>
              <a:cxnLst>
                <a:cxn ang="0">
                  <a:pos x="36" y="0"/>
                </a:cxn>
                <a:cxn ang="0">
                  <a:pos x="82" y="0"/>
                </a:cxn>
                <a:cxn ang="0">
                  <a:pos x="74" y="53"/>
                </a:cxn>
                <a:cxn ang="0">
                  <a:pos x="120" y="53"/>
                </a:cxn>
                <a:cxn ang="0">
                  <a:pos x="133" y="0"/>
                </a:cxn>
                <a:cxn ang="0">
                  <a:pos x="179" y="0"/>
                </a:cxn>
                <a:cxn ang="0">
                  <a:pos x="149" y="159"/>
                </a:cxn>
                <a:cxn ang="0">
                  <a:pos x="97" y="159"/>
                </a:cxn>
                <a:cxn ang="0">
                  <a:pos x="112" y="95"/>
                </a:cxn>
                <a:cxn ang="0">
                  <a:pos x="66" y="95"/>
                </a:cxn>
                <a:cxn ang="0">
                  <a:pos x="53" y="159"/>
                </a:cxn>
                <a:cxn ang="0">
                  <a:pos x="0" y="159"/>
                </a:cxn>
                <a:cxn ang="0">
                  <a:pos x="36" y="0"/>
                </a:cxn>
              </a:cxnLst>
              <a:rect l="0" t="0" r="r" b="b"/>
              <a:pathLst>
                <a:path w="179" h="159">
                  <a:moveTo>
                    <a:pt x="36" y="0"/>
                  </a:moveTo>
                  <a:lnTo>
                    <a:pt x="82" y="0"/>
                  </a:lnTo>
                  <a:lnTo>
                    <a:pt x="74" y="53"/>
                  </a:lnTo>
                  <a:lnTo>
                    <a:pt x="120" y="53"/>
                  </a:lnTo>
                  <a:lnTo>
                    <a:pt x="133" y="0"/>
                  </a:lnTo>
                  <a:lnTo>
                    <a:pt x="179" y="0"/>
                  </a:lnTo>
                  <a:lnTo>
                    <a:pt x="149" y="159"/>
                  </a:lnTo>
                  <a:lnTo>
                    <a:pt x="97" y="159"/>
                  </a:lnTo>
                  <a:lnTo>
                    <a:pt x="112" y="95"/>
                  </a:lnTo>
                  <a:lnTo>
                    <a:pt x="66" y="95"/>
                  </a:lnTo>
                  <a:lnTo>
                    <a:pt x="53" y="159"/>
                  </a:lnTo>
                  <a:lnTo>
                    <a:pt x="0" y="159"/>
                  </a:lnTo>
                  <a:lnTo>
                    <a:pt x="36" y="0"/>
                  </a:lnTo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45" name="Freeform 21"/>
            <p:cNvSpPr>
              <a:spLocks/>
            </p:cNvSpPr>
            <p:nvPr/>
          </p:nvSpPr>
          <p:spPr bwMode="auto">
            <a:xfrm>
              <a:off x="5312" y="3849"/>
              <a:ext cx="289" cy="281"/>
            </a:xfrm>
            <a:custGeom>
              <a:avLst/>
              <a:gdLst/>
              <a:ahLst/>
              <a:cxnLst>
                <a:cxn ang="0">
                  <a:pos x="143" y="27"/>
                </a:cxn>
                <a:cxn ang="0">
                  <a:pos x="124" y="109"/>
                </a:cxn>
                <a:cxn ang="0">
                  <a:pos x="33" y="109"/>
                </a:cxn>
                <a:cxn ang="0">
                  <a:pos x="20" y="132"/>
                </a:cxn>
                <a:cxn ang="0">
                  <a:pos x="119" y="132"/>
                </a:cxn>
                <a:cxn ang="0">
                  <a:pos x="117" y="140"/>
                </a:cxn>
                <a:cxn ang="0">
                  <a:pos x="14" y="140"/>
                </a:cxn>
                <a:cxn ang="0">
                  <a:pos x="0" y="166"/>
                </a:cxn>
                <a:cxn ang="0">
                  <a:pos x="112" y="166"/>
                </a:cxn>
                <a:cxn ang="0">
                  <a:pos x="104" y="203"/>
                </a:cxn>
                <a:cxn ang="0">
                  <a:pos x="167" y="203"/>
                </a:cxn>
                <a:cxn ang="0">
                  <a:pos x="209" y="0"/>
                </a:cxn>
                <a:cxn ang="0">
                  <a:pos x="96" y="0"/>
                </a:cxn>
                <a:cxn ang="0">
                  <a:pos x="89" y="13"/>
                </a:cxn>
                <a:cxn ang="0">
                  <a:pos x="146" y="13"/>
                </a:cxn>
                <a:cxn ang="0">
                  <a:pos x="143" y="27"/>
                </a:cxn>
                <a:cxn ang="0">
                  <a:pos x="81" y="27"/>
                </a:cxn>
                <a:cxn ang="0">
                  <a:pos x="73" y="40"/>
                </a:cxn>
                <a:cxn ang="0">
                  <a:pos x="135" y="39"/>
                </a:cxn>
                <a:cxn ang="0">
                  <a:pos x="143" y="27"/>
                </a:cxn>
              </a:cxnLst>
              <a:rect l="0" t="0" r="r" b="b"/>
              <a:pathLst>
                <a:path w="209" h="203">
                  <a:moveTo>
                    <a:pt x="143" y="27"/>
                  </a:moveTo>
                  <a:lnTo>
                    <a:pt x="124" y="109"/>
                  </a:lnTo>
                  <a:lnTo>
                    <a:pt x="33" y="109"/>
                  </a:lnTo>
                  <a:lnTo>
                    <a:pt x="20" y="132"/>
                  </a:lnTo>
                  <a:lnTo>
                    <a:pt x="119" y="132"/>
                  </a:lnTo>
                  <a:lnTo>
                    <a:pt x="117" y="140"/>
                  </a:lnTo>
                  <a:lnTo>
                    <a:pt x="14" y="140"/>
                  </a:lnTo>
                  <a:lnTo>
                    <a:pt x="0" y="166"/>
                  </a:lnTo>
                  <a:lnTo>
                    <a:pt x="112" y="166"/>
                  </a:lnTo>
                  <a:lnTo>
                    <a:pt x="104" y="203"/>
                  </a:lnTo>
                  <a:lnTo>
                    <a:pt x="167" y="203"/>
                  </a:lnTo>
                  <a:lnTo>
                    <a:pt x="209" y="0"/>
                  </a:lnTo>
                  <a:lnTo>
                    <a:pt x="96" y="0"/>
                  </a:lnTo>
                  <a:lnTo>
                    <a:pt x="89" y="13"/>
                  </a:lnTo>
                  <a:lnTo>
                    <a:pt x="146" y="13"/>
                  </a:lnTo>
                  <a:lnTo>
                    <a:pt x="143" y="27"/>
                  </a:lnTo>
                  <a:lnTo>
                    <a:pt x="81" y="27"/>
                  </a:lnTo>
                  <a:lnTo>
                    <a:pt x="73" y="40"/>
                  </a:lnTo>
                  <a:lnTo>
                    <a:pt x="135" y="39"/>
                  </a:lnTo>
                  <a:lnTo>
                    <a:pt x="143" y="27"/>
                  </a:lnTo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46" name="Freeform 22"/>
            <p:cNvSpPr>
              <a:spLocks/>
            </p:cNvSpPr>
            <p:nvPr/>
          </p:nvSpPr>
          <p:spPr bwMode="auto">
            <a:xfrm>
              <a:off x="5388" y="3925"/>
              <a:ext cx="104" cy="20"/>
            </a:xfrm>
            <a:custGeom>
              <a:avLst/>
              <a:gdLst/>
              <a:ahLst/>
              <a:cxnLst>
                <a:cxn ang="0">
                  <a:pos x="9" y="0"/>
                </a:cxn>
                <a:cxn ang="0">
                  <a:pos x="0" y="14"/>
                </a:cxn>
                <a:cxn ang="0">
                  <a:pos x="66" y="14"/>
                </a:cxn>
                <a:cxn ang="0">
                  <a:pos x="75" y="0"/>
                </a:cxn>
                <a:cxn ang="0">
                  <a:pos x="9" y="0"/>
                </a:cxn>
              </a:cxnLst>
              <a:rect l="0" t="0" r="r" b="b"/>
              <a:pathLst>
                <a:path w="75" h="14">
                  <a:moveTo>
                    <a:pt x="9" y="0"/>
                  </a:moveTo>
                  <a:lnTo>
                    <a:pt x="0" y="14"/>
                  </a:lnTo>
                  <a:lnTo>
                    <a:pt x="66" y="14"/>
                  </a:lnTo>
                  <a:lnTo>
                    <a:pt x="75" y="0"/>
                  </a:lnTo>
                  <a:lnTo>
                    <a:pt x="9" y="0"/>
                  </a:lnTo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47" name="Freeform 23"/>
            <p:cNvSpPr>
              <a:spLocks/>
            </p:cNvSpPr>
            <p:nvPr/>
          </p:nvSpPr>
          <p:spPr bwMode="auto">
            <a:xfrm>
              <a:off x="5364" y="3960"/>
              <a:ext cx="107" cy="28"/>
            </a:xfrm>
            <a:custGeom>
              <a:avLst/>
              <a:gdLst/>
              <a:ahLst/>
              <a:cxnLst>
                <a:cxn ang="0">
                  <a:pos x="13" y="0"/>
                </a:cxn>
                <a:cxn ang="0">
                  <a:pos x="0" y="20"/>
                </a:cxn>
                <a:cxn ang="0">
                  <a:pos x="66" y="20"/>
                </a:cxn>
                <a:cxn ang="0">
                  <a:pos x="78" y="0"/>
                </a:cxn>
                <a:cxn ang="0">
                  <a:pos x="13" y="0"/>
                </a:cxn>
              </a:cxnLst>
              <a:rect l="0" t="0" r="r" b="b"/>
              <a:pathLst>
                <a:path w="78" h="20">
                  <a:moveTo>
                    <a:pt x="13" y="0"/>
                  </a:moveTo>
                  <a:lnTo>
                    <a:pt x="0" y="20"/>
                  </a:lnTo>
                  <a:lnTo>
                    <a:pt x="66" y="20"/>
                  </a:lnTo>
                  <a:lnTo>
                    <a:pt x="78" y="0"/>
                  </a:lnTo>
                  <a:lnTo>
                    <a:pt x="13" y="0"/>
                  </a:lnTo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48" name="Freeform 24"/>
            <p:cNvSpPr>
              <a:spLocks/>
            </p:cNvSpPr>
            <p:nvPr/>
          </p:nvSpPr>
          <p:spPr bwMode="auto">
            <a:xfrm>
              <a:off x="5280" y="4090"/>
              <a:ext cx="115" cy="43"/>
            </a:xfrm>
            <a:custGeom>
              <a:avLst/>
              <a:gdLst/>
              <a:ahLst/>
              <a:cxnLst>
                <a:cxn ang="0">
                  <a:pos x="18" y="0"/>
                </a:cxn>
                <a:cxn ang="0">
                  <a:pos x="0" y="31"/>
                </a:cxn>
                <a:cxn ang="0">
                  <a:pos x="68" y="30"/>
                </a:cxn>
                <a:cxn ang="0">
                  <a:pos x="83" y="0"/>
                </a:cxn>
                <a:cxn ang="0">
                  <a:pos x="18" y="0"/>
                </a:cxn>
              </a:cxnLst>
              <a:rect l="0" t="0" r="r" b="b"/>
              <a:pathLst>
                <a:path w="83" h="31">
                  <a:moveTo>
                    <a:pt x="18" y="0"/>
                  </a:moveTo>
                  <a:lnTo>
                    <a:pt x="0" y="31"/>
                  </a:lnTo>
                  <a:lnTo>
                    <a:pt x="68" y="30"/>
                  </a:lnTo>
                  <a:lnTo>
                    <a:pt x="83" y="0"/>
                  </a:lnTo>
                  <a:lnTo>
                    <a:pt x="18" y="0"/>
                  </a:lnTo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49" name="Freeform 25"/>
            <p:cNvSpPr>
              <a:spLocks/>
            </p:cNvSpPr>
            <p:nvPr/>
          </p:nvSpPr>
          <p:spPr bwMode="auto">
            <a:xfrm>
              <a:off x="5822" y="3910"/>
              <a:ext cx="232" cy="222"/>
            </a:xfrm>
            <a:custGeom>
              <a:avLst/>
              <a:gdLst/>
              <a:ahLst/>
              <a:cxnLst>
                <a:cxn ang="0">
                  <a:pos x="102" y="160"/>
                </a:cxn>
                <a:cxn ang="0">
                  <a:pos x="98" y="142"/>
                </a:cxn>
                <a:cxn ang="0">
                  <a:pos x="89" y="104"/>
                </a:cxn>
                <a:cxn ang="0">
                  <a:pos x="62" y="104"/>
                </a:cxn>
                <a:cxn ang="0">
                  <a:pos x="50" y="160"/>
                </a:cxn>
                <a:cxn ang="0">
                  <a:pos x="0" y="160"/>
                </a:cxn>
                <a:cxn ang="0">
                  <a:pos x="32" y="0"/>
                </a:cxn>
                <a:cxn ang="0">
                  <a:pos x="119" y="0"/>
                </a:cxn>
                <a:cxn ang="0">
                  <a:pos x="167" y="39"/>
                </a:cxn>
                <a:cxn ang="0">
                  <a:pos x="139" y="84"/>
                </a:cxn>
                <a:cxn ang="0">
                  <a:pos x="148" y="141"/>
                </a:cxn>
                <a:cxn ang="0">
                  <a:pos x="152" y="160"/>
                </a:cxn>
                <a:cxn ang="0">
                  <a:pos x="102" y="160"/>
                </a:cxn>
                <a:cxn ang="0">
                  <a:pos x="97" y="69"/>
                </a:cxn>
                <a:cxn ang="0">
                  <a:pos x="113" y="54"/>
                </a:cxn>
                <a:cxn ang="0">
                  <a:pos x="100" y="39"/>
                </a:cxn>
                <a:cxn ang="0">
                  <a:pos x="76" y="39"/>
                </a:cxn>
                <a:cxn ang="0">
                  <a:pos x="70" y="69"/>
                </a:cxn>
                <a:cxn ang="0">
                  <a:pos x="97" y="69"/>
                </a:cxn>
              </a:cxnLst>
              <a:rect l="0" t="0" r="r" b="b"/>
              <a:pathLst>
                <a:path w="167" h="160">
                  <a:moveTo>
                    <a:pt x="102" y="160"/>
                  </a:moveTo>
                  <a:cubicBezTo>
                    <a:pt x="100" y="155"/>
                    <a:pt x="98" y="149"/>
                    <a:pt x="98" y="142"/>
                  </a:cubicBezTo>
                  <a:cubicBezTo>
                    <a:pt x="98" y="134"/>
                    <a:pt x="106" y="103"/>
                    <a:pt x="89" y="104"/>
                  </a:cubicBezTo>
                  <a:lnTo>
                    <a:pt x="62" y="104"/>
                  </a:lnTo>
                  <a:lnTo>
                    <a:pt x="50" y="160"/>
                  </a:lnTo>
                  <a:lnTo>
                    <a:pt x="0" y="160"/>
                  </a:lnTo>
                  <a:lnTo>
                    <a:pt x="32" y="0"/>
                  </a:lnTo>
                  <a:lnTo>
                    <a:pt x="119" y="0"/>
                  </a:lnTo>
                  <a:cubicBezTo>
                    <a:pt x="153" y="0"/>
                    <a:pt x="167" y="18"/>
                    <a:pt x="167" y="39"/>
                  </a:cubicBezTo>
                  <a:cubicBezTo>
                    <a:pt x="167" y="59"/>
                    <a:pt x="160" y="76"/>
                    <a:pt x="139" y="84"/>
                  </a:cubicBezTo>
                  <a:cubicBezTo>
                    <a:pt x="155" y="83"/>
                    <a:pt x="148" y="133"/>
                    <a:pt x="148" y="141"/>
                  </a:cubicBezTo>
                  <a:cubicBezTo>
                    <a:pt x="148" y="149"/>
                    <a:pt x="149" y="155"/>
                    <a:pt x="152" y="160"/>
                  </a:cubicBezTo>
                  <a:lnTo>
                    <a:pt x="102" y="160"/>
                  </a:lnTo>
                  <a:moveTo>
                    <a:pt x="97" y="69"/>
                  </a:moveTo>
                  <a:cubicBezTo>
                    <a:pt x="106" y="69"/>
                    <a:pt x="111" y="60"/>
                    <a:pt x="113" y="54"/>
                  </a:cubicBezTo>
                  <a:cubicBezTo>
                    <a:pt x="114" y="49"/>
                    <a:pt x="113" y="39"/>
                    <a:pt x="100" y="39"/>
                  </a:cubicBezTo>
                  <a:cubicBezTo>
                    <a:pt x="91" y="39"/>
                    <a:pt x="76" y="39"/>
                    <a:pt x="76" y="39"/>
                  </a:cubicBezTo>
                  <a:lnTo>
                    <a:pt x="70" y="69"/>
                  </a:lnTo>
                  <a:cubicBezTo>
                    <a:pt x="70" y="69"/>
                    <a:pt x="88" y="69"/>
                    <a:pt x="97" y="69"/>
                  </a:cubicBezTo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50" name="Freeform 26"/>
            <p:cNvSpPr>
              <a:spLocks/>
            </p:cNvSpPr>
            <p:nvPr/>
          </p:nvSpPr>
          <p:spPr bwMode="auto">
            <a:xfrm>
              <a:off x="6158" y="4037"/>
              <a:ext cx="172" cy="114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67" y="82"/>
                </a:cxn>
                <a:cxn ang="0">
                  <a:pos x="124" y="82"/>
                </a:cxn>
                <a:cxn ang="0">
                  <a:pos x="48" y="0"/>
                </a:cxn>
                <a:cxn ang="0">
                  <a:pos x="0" y="0"/>
                </a:cxn>
              </a:cxnLst>
              <a:rect l="0" t="0" r="r" b="b"/>
              <a:pathLst>
                <a:path w="124" h="82">
                  <a:moveTo>
                    <a:pt x="0" y="0"/>
                  </a:moveTo>
                  <a:cubicBezTo>
                    <a:pt x="3" y="8"/>
                    <a:pt x="57" y="66"/>
                    <a:pt x="67" y="82"/>
                  </a:cubicBezTo>
                  <a:cubicBezTo>
                    <a:pt x="92" y="82"/>
                    <a:pt x="124" y="82"/>
                    <a:pt x="124" y="82"/>
                  </a:cubicBezTo>
                  <a:cubicBezTo>
                    <a:pt x="124" y="82"/>
                    <a:pt x="55" y="7"/>
                    <a:pt x="48" y="0"/>
                  </a:cubicBezTo>
                  <a:cubicBezTo>
                    <a:pt x="37" y="0"/>
                    <a:pt x="0" y="0"/>
                    <a:pt x="0" y="0"/>
                  </a:cubicBezTo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51" name="Freeform 27"/>
            <p:cNvSpPr>
              <a:spLocks/>
            </p:cNvSpPr>
            <p:nvPr/>
          </p:nvSpPr>
          <p:spPr bwMode="auto">
            <a:xfrm>
              <a:off x="6045" y="3895"/>
              <a:ext cx="264" cy="249"/>
            </a:xfrm>
            <a:custGeom>
              <a:avLst/>
              <a:gdLst/>
              <a:ahLst/>
              <a:cxnLst>
                <a:cxn ang="0">
                  <a:pos x="89" y="130"/>
                </a:cxn>
                <a:cxn ang="0">
                  <a:pos x="70" y="125"/>
                </a:cxn>
                <a:cxn ang="0">
                  <a:pos x="63" y="74"/>
                </a:cxn>
                <a:cxn ang="0">
                  <a:pos x="113" y="60"/>
                </a:cxn>
                <a:cxn ang="0">
                  <a:pos x="130" y="89"/>
                </a:cxn>
                <a:cxn ang="0">
                  <a:pos x="166" y="125"/>
                </a:cxn>
                <a:cxn ang="0">
                  <a:pos x="135" y="20"/>
                </a:cxn>
                <a:cxn ang="0">
                  <a:pos x="25" y="53"/>
                </a:cxn>
                <a:cxn ang="0">
                  <a:pos x="45" y="165"/>
                </a:cxn>
                <a:cxn ang="0">
                  <a:pos x="117" y="167"/>
                </a:cxn>
                <a:cxn ang="0">
                  <a:pos x="89" y="130"/>
                </a:cxn>
              </a:cxnLst>
              <a:rect l="0" t="0" r="r" b="b"/>
              <a:pathLst>
                <a:path w="191" h="180">
                  <a:moveTo>
                    <a:pt x="89" y="130"/>
                  </a:moveTo>
                  <a:cubicBezTo>
                    <a:pt x="82" y="130"/>
                    <a:pt x="77" y="130"/>
                    <a:pt x="70" y="125"/>
                  </a:cubicBezTo>
                  <a:cubicBezTo>
                    <a:pt x="53" y="115"/>
                    <a:pt x="51" y="93"/>
                    <a:pt x="63" y="74"/>
                  </a:cubicBezTo>
                  <a:cubicBezTo>
                    <a:pt x="75" y="55"/>
                    <a:pt x="96" y="49"/>
                    <a:pt x="113" y="60"/>
                  </a:cubicBezTo>
                  <a:cubicBezTo>
                    <a:pt x="120" y="65"/>
                    <a:pt x="131" y="73"/>
                    <a:pt x="130" y="89"/>
                  </a:cubicBezTo>
                  <a:lnTo>
                    <a:pt x="166" y="125"/>
                  </a:lnTo>
                  <a:cubicBezTo>
                    <a:pt x="191" y="75"/>
                    <a:pt x="170" y="38"/>
                    <a:pt x="135" y="20"/>
                  </a:cubicBezTo>
                  <a:cubicBezTo>
                    <a:pt x="98" y="0"/>
                    <a:pt x="49" y="13"/>
                    <a:pt x="25" y="53"/>
                  </a:cubicBezTo>
                  <a:cubicBezTo>
                    <a:pt x="0" y="93"/>
                    <a:pt x="9" y="143"/>
                    <a:pt x="45" y="165"/>
                  </a:cubicBezTo>
                  <a:cubicBezTo>
                    <a:pt x="70" y="180"/>
                    <a:pt x="91" y="175"/>
                    <a:pt x="117" y="167"/>
                  </a:cubicBezTo>
                  <a:lnTo>
                    <a:pt x="89" y="130"/>
                  </a:lnTo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043" name="Freeform 19"/>
          <p:cNvSpPr>
            <a:spLocks/>
          </p:cNvSpPr>
          <p:nvPr/>
        </p:nvSpPr>
        <p:spPr bwMode="auto">
          <a:xfrm>
            <a:off x="7593190" y="5807075"/>
            <a:ext cx="1174044" cy="577850"/>
          </a:xfrm>
          <a:custGeom>
            <a:avLst/>
            <a:gdLst/>
            <a:ahLst/>
            <a:cxnLst>
              <a:cxn ang="0">
                <a:pos x="552" y="263"/>
              </a:cxn>
              <a:cxn ang="0">
                <a:pos x="0" y="136"/>
              </a:cxn>
              <a:cxn ang="0">
                <a:pos x="600" y="263"/>
              </a:cxn>
              <a:cxn ang="0">
                <a:pos x="552" y="263"/>
              </a:cxn>
            </a:cxnLst>
            <a:rect l="0" t="0" r="r" b="b"/>
            <a:pathLst>
              <a:path w="600" h="263">
                <a:moveTo>
                  <a:pt x="552" y="263"/>
                </a:moveTo>
                <a:cubicBezTo>
                  <a:pt x="397" y="38"/>
                  <a:pt x="163" y="33"/>
                  <a:pt x="0" y="136"/>
                </a:cubicBezTo>
                <a:cubicBezTo>
                  <a:pt x="125" y="24"/>
                  <a:pt x="383" y="0"/>
                  <a:pt x="600" y="263"/>
                </a:cubicBezTo>
                <a:cubicBezTo>
                  <a:pt x="553" y="263"/>
                  <a:pt x="552" y="263"/>
                  <a:pt x="552" y="263"/>
                </a:cubicBezTo>
              </a:path>
            </a:pathLst>
          </a:custGeom>
          <a:gradFill rotWithShape="0">
            <a:gsLst>
              <a:gs pos="0">
                <a:srgbClr val="3939FF"/>
              </a:gs>
              <a:gs pos="100000">
                <a:srgbClr val="00007A"/>
              </a:gs>
            </a:gsLst>
            <a:lin ang="2700000" scaled="1"/>
          </a:gradFill>
          <a:ln w="9525">
            <a:noFill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06400" y="285750"/>
            <a:ext cx="7721600" cy="1104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74134" y="1676400"/>
            <a:ext cx="8195733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grpSp>
        <p:nvGrpSpPr>
          <p:cNvPr id="4" name="Group 34"/>
          <p:cNvGrpSpPr>
            <a:grpSpLocks/>
          </p:cNvGrpSpPr>
          <p:nvPr/>
        </p:nvGrpSpPr>
        <p:grpSpPr bwMode="auto">
          <a:xfrm>
            <a:off x="0" y="1333500"/>
            <a:ext cx="7986889" cy="19050"/>
            <a:chOff x="0" y="840"/>
            <a:chExt cx="5660" cy="12"/>
          </a:xfrm>
        </p:grpSpPr>
        <p:sp>
          <p:nvSpPr>
            <p:cNvPr id="1026" name="Line 2"/>
            <p:cNvSpPr>
              <a:spLocks noChangeShapeType="1"/>
            </p:cNvSpPr>
            <p:nvPr/>
          </p:nvSpPr>
          <p:spPr bwMode="auto">
            <a:xfrm>
              <a:off x="4" y="852"/>
              <a:ext cx="5656" cy="0"/>
            </a:xfrm>
            <a:prstGeom prst="line">
              <a:avLst/>
            </a:prstGeom>
            <a:noFill/>
            <a:ln w="50800">
              <a:solidFill>
                <a:srgbClr val="00176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56" name="Line 32"/>
            <p:cNvSpPr>
              <a:spLocks noChangeShapeType="1"/>
            </p:cNvSpPr>
            <p:nvPr/>
          </p:nvSpPr>
          <p:spPr bwMode="auto">
            <a:xfrm>
              <a:off x="0" y="840"/>
              <a:ext cx="5656" cy="0"/>
            </a:xfrm>
            <a:prstGeom prst="line">
              <a:avLst/>
            </a:prstGeom>
            <a:noFill/>
            <a:ln w="50800">
              <a:solidFill>
                <a:srgbClr val="99CCFF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2pPr>
      <a:lvl3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3pPr>
      <a:lvl4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4pPr>
      <a:lvl5pPr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5pPr>
      <a:lvl6pPr marL="457200"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6pPr>
      <a:lvl7pPr marL="914400"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7pPr>
      <a:lvl8pPr marL="1371600"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8pPr>
      <a:lvl9pPr marL="1828800" algn="ctr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9pPr>
    </p:titleStyle>
    <p:bodyStyle>
      <a:lvl1pPr marL="465138" indent="-465138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95000"/>
        <a:buFont typeface="Wingdings" pitchFamily="2" charset="2"/>
        <a:buChar char="n"/>
        <a:defRPr sz="3200">
          <a:solidFill>
            <a:srgbClr val="FFFFFF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976313" indent="-396875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95000"/>
        <a:buChar char="–"/>
        <a:defRPr sz="2800">
          <a:solidFill>
            <a:srgbClr val="FFFFFF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439863" indent="-3492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95000"/>
        <a:buFont typeface="Wingdings" pitchFamily="2" charset="2"/>
        <a:buChar char="n"/>
        <a:defRPr sz="2400">
          <a:solidFill>
            <a:srgbClr val="FFFFFF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782763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65000"/>
        <a:buFont typeface="Monotype Sorts" pitchFamily="2" charset="2"/>
        <a:buChar char="u"/>
        <a:defRPr sz="2000">
          <a:solidFill>
            <a:srgbClr val="FFFFFF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125663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100000"/>
        <a:buChar char="–"/>
        <a:defRPr sz="2000">
          <a:solidFill>
            <a:srgbClr val="FFFFFF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82863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100000"/>
        <a:buChar char="–"/>
        <a:defRPr sz="2000">
          <a:solidFill>
            <a:srgbClr val="FFFFFF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3040063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100000"/>
        <a:buChar char="–"/>
        <a:defRPr sz="2000">
          <a:solidFill>
            <a:srgbClr val="FFFFFF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97263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100000"/>
        <a:buChar char="–"/>
        <a:defRPr sz="2000">
          <a:solidFill>
            <a:srgbClr val="FFFFFF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954463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100000"/>
        <a:buChar char="–"/>
        <a:defRPr sz="2000">
          <a:solidFill>
            <a:srgbClr val="FFFFFF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Relationship Id="rId3" Type="http://schemas.openxmlformats.org/officeDocument/2006/relationships/chart" Target="../charts/char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Relationship Id="rId3" Type="http://schemas.openxmlformats.org/officeDocument/2006/relationships/chart" Target="../charts/char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Relationship Id="rId3" Type="http://schemas.openxmlformats.org/officeDocument/2006/relationships/chart" Target="../charts/char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Relationship Id="rId3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" y="3048000"/>
            <a:ext cx="8610600" cy="1470025"/>
          </a:xfrm>
        </p:spPr>
        <p:txBody>
          <a:bodyPr>
            <a:noAutofit/>
          </a:bodyPr>
          <a:lstStyle/>
          <a:p>
            <a:r>
              <a:rPr lang="en-US" sz="3200" dirty="0" smtClean="0"/>
              <a:t>Health Care Access and Perceptions of Provider Care among Individuals in </a:t>
            </a:r>
            <a:br>
              <a:rPr lang="en-US" sz="3200" dirty="0" smtClean="0"/>
            </a:br>
            <a:r>
              <a:rPr lang="en-US" sz="3200" dirty="0" smtClean="0"/>
              <a:t>Same-Sex Couples</a:t>
            </a:r>
            <a:endParaRPr lang="en-US" sz="3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95400" y="4876800"/>
            <a:ext cx="6434667" cy="1752600"/>
          </a:xfrm>
        </p:spPr>
        <p:txBody>
          <a:bodyPr>
            <a:normAutofit fontScale="70000" lnSpcReduction="20000"/>
          </a:bodyPr>
          <a:lstStyle/>
          <a:p>
            <a:r>
              <a:rPr lang="en-US" dirty="0" smtClean="0"/>
              <a:t>Joseph Clift</a:t>
            </a:r>
          </a:p>
          <a:p>
            <a:r>
              <a:rPr lang="en-US" dirty="0" smtClean="0"/>
              <a:t>AHRQ/Environmental Protection Agency</a:t>
            </a:r>
          </a:p>
          <a:p>
            <a:endParaRPr lang="en-US" dirty="0" smtClean="0"/>
          </a:p>
          <a:p>
            <a:r>
              <a:rPr lang="en-US" dirty="0" smtClean="0"/>
              <a:t>James Kirby</a:t>
            </a:r>
          </a:p>
          <a:p>
            <a:r>
              <a:rPr lang="en-US" dirty="0" smtClean="0"/>
              <a:t>AHRQ</a:t>
            </a:r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40641"/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28600"/>
            <a:ext cx="8915400" cy="11049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Results:  Perceptions of Provider Care</a:t>
            </a:r>
            <a:endParaRPr lang="en-US" dirty="0"/>
          </a:p>
        </p:txBody>
      </p:sp>
      <p:graphicFrame>
        <p:nvGraphicFramePr>
          <p:cNvPr id="4" name="Content Placeholder 3" descr="Chart of percentages of Different-sex married to Same-sex of clear explanations provided, provider showed respect, provider spent enough time" title="Results: Perception of Provider Care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7112243"/>
              </p:ext>
            </p:extLst>
          </p:nvPr>
        </p:nvGraphicFramePr>
        <p:xfrm>
          <a:off x="474663" y="1676400"/>
          <a:ext cx="8194675" cy="4495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7772400" y="3897868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42109"/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Odds-ratios from Logistic regression model</a:t>
            </a:r>
            <a:endParaRPr lang="en-US" sz="3600" dirty="0"/>
          </a:p>
        </p:txBody>
      </p:sp>
      <p:graphicFrame>
        <p:nvGraphicFramePr>
          <p:cNvPr id="4" name="Content Placeholder 3" title="Odds-ratios from Logistic regession model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32736291"/>
              </p:ext>
            </p:extLst>
          </p:nvPr>
        </p:nvGraphicFramePr>
        <p:xfrm>
          <a:off x="474663" y="1676400"/>
          <a:ext cx="8194675" cy="3235960"/>
        </p:xfrm>
        <a:graphic>
          <a:graphicData uri="http://schemas.openxmlformats.org/drawingml/2006/table">
            <a:tbl>
              <a:tblPr firstRow="1" bandRow="1">
                <a:tableStyleId>{0660B408-B3CF-4A94-85FC-2B1E0A45F4A2}</a:tableStyleId>
              </a:tblPr>
              <a:tblGrid>
                <a:gridCol w="5926137"/>
                <a:gridCol w="1206265"/>
                <a:gridCol w="1062273"/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  <a:p>
                      <a:pPr algn="ctr"/>
                      <a:r>
                        <a:rPr lang="en-US" dirty="0" smtClean="0"/>
                        <a:t>Variable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Different-sex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Same-sex</a:t>
                      </a:r>
                      <a:endParaRPr lang="en-US" dirty="0"/>
                    </a:p>
                  </a:txBody>
                  <a:tcPr marL="91052" marR="91052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Got medical appointment  when wanted (urgent)</a:t>
                      </a:r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1.0</a:t>
                      </a:r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0.8</a:t>
                      </a:r>
                      <a:endParaRPr lang="en-US" dirty="0"/>
                    </a:p>
                  </a:txBody>
                  <a:tcPr marL="91052" marR="91052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Got medical appointment  when wanted (non-urgent)</a:t>
                      </a:r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1.0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0.6</a:t>
                      </a:r>
                      <a:endParaRPr lang="en-US" dirty="0"/>
                    </a:p>
                  </a:txBody>
                  <a:tcPr marL="91052" marR="91052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Easy</a:t>
                      </a:r>
                      <a:r>
                        <a:rPr lang="en-US" baseline="0" dirty="0" smtClean="0"/>
                        <a:t> to see a specialist</a:t>
                      </a:r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1.0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0.6</a:t>
                      </a:r>
                      <a:endParaRPr lang="en-US" dirty="0"/>
                    </a:p>
                  </a:txBody>
                  <a:tcPr marL="91052" marR="91052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Delayed in getting necessary prescription drugs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1.0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2.4</a:t>
                      </a:r>
                      <a:endParaRPr lang="en-US" dirty="0"/>
                    </a:p>
                  </a:txBody>
                  <a:tcPr marL="91052" marR="91052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Had flu</a:t>
                      </a:r>
                      <a:r>
                        <a:rPr lang="en-US" baseline="0" dirty="0" smtClean="0"/>
                        <a:t> shot in last year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1.0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1.7</a:t>
                      </a:r>
                      <a:endParaRPr lang="en-US" dirty="0"/>
                    </a:p>
                  </a:txBody>
                  <a:tcPr marL="91052" marR="91052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Doctor showed respect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1.0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0.6</a:t>
                      </a:r>
                      <a:endParaRPr lang="en-US" dirty="0"/>
                    </a:p>
                  </a:txBody>
                  <a:tcPr marL="91052" marR="91052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Doctor spent enough</a:t>
                      </a:r>
                      <a:r>
                        <a:rPr lang="en-US" baseline="0" dirty="0" smtClean="0"/>
                        <a:t> time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1.0</a:t>
                      </a:r>
                      <a:endParaRPr lang="en-US" dirty="0"/>
                    </a:p>
                  </a:txBody>
                  <a:tcPr marL="91052" marR="91052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0.7</a:t>
                      </a:r>
                      <a:endParaRPr lang="en-US" dirty="0"/>
                    </a:p>
                  </a:txBody>
                  <a:tcPr marL="91052" marR="91052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8234318" y="2584608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2060"/>
                </a:solidFill>
              </a:rPr>
              <a:t>*</a:t>
            </a:r>
            <a:endParaRPr lang="en-US" dirty="0">
              <a:solidFill>
                <a:srgbClr val="00206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229600" y="2953940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2060"/>
                </a:solidFill>
              </a:rPr>
              <a:t>*</a:t>
            </a:r>
            <a:endParaRPr lang="en-US" dirty="0">
              <a:solidFill>
                <a:srgbClr val="002060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8224882" y="3323272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2060"/>
                </a:solidFill>
              </a:rPr>
              <a:t>*</a:t>
            </a:r>
            <a:endParaRPr lang="en-US" dirty="0">
              <a:solidFill>
                <a:srgbClr val="002060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8220164" y="3692604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2060"/>
                </a:solidFill>
              </a:rPr>
              <a:t>*</a:t>
            </a:r>
            <a:endParaRPr lang="en-US" dirty="0">
              <a:solidFill>
                <a:srgbClr val="00206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8215446" y="4061936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2060"/>
                </a:solidFill>
              </a:rPr>
              <a:t>*</a:t>
            </a:r>
            <a:endParaRPr lang="en-US" dirty="0">
              <a:solidFill>
                <a:srgbClr val="00206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8210728" y="4431268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2060"/>
                </a:solidFill>
              </a:rPr>
              <a:t>*</a:t>
            </a:r>
            <a:endParaRPr lang="en-US" dirty="0">
              <a:solidFill>
                <a:srgbClr val="002060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 advTm="82453"/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 and Conclusions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Statistically significant differences exist on:</a:t>
            </a:r>
          </a:p>
          <a:p>
            <a:pPr lvl="1"/>
            <a:r>
              <a:rPr lang="en-US" dirty="0" smtClean="0"/>
              <a:t>Timeliness of getting appointments and Rx drugs</a:t>
            </a:r>
          </a:p>
          <a:p>
            <a:pPr lvl="1"/>
            <a:r>
              <a:rPr lang="en-US" dirty="0" smtClean="0"/>
              <a:t>Ease in seeing specialists</a:t>
            </a:r>
          </a:p>
          <a:p>
            <a:pPr lvl="1"/>
            <a:r>
              <a:rPr lang="en-US" dirty="0" smtClean="0"/>
              <a:t>Annual flu shot </a:t>
            </a:r>
          </a:p>
          <a:p>
            <a:pPr lvl="1">
              <a:buNone/>
            </a:pPr>
            <a:endParaRPr lang="en-US" dirty="0" smtClean="0"/>
          </a:p>
          <a:p>
            <a:r>
              <a:rPr lang="en-US" dirty="0" smtClean="0"/>
              <a:t>Most measures show no statistically significant difference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Overall pattern of differences indicate that individuals in same-sex couples have generally worse access and more negative perceptions of care</a:t>
            </a:r>
          </a:p>
          <a:p>
            <a:pPr lvl="1"/>
            <a:r>
              <a:rPr lang="en-US" dirty="0" smtClean="0"/>
              <a:t>Annual flu shot is the exception</a:t>
            </a:r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422"/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Limitations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Cannot infer to LGBT people, only to those in same-sex cohabiting couples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Differences are “averages” over 12 years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Descriptive</a:t>
            </a:r>
          </a:p>
          <a:p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16"/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52400"/>
            <a:ext cx="7721600" cy="1104900"/>
          </a:xfrm>
        </p:spPr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/>
          </a:bodyPr>
          <a:lstStyle/>
          <a:p>
            <a:pPr marL="465138" lvl="1" indent="-465138">
              <a:buFont typeface="Wingdings" pitchFamily="2" charset="2"/>
              <a:buChar char="n"/>
            </a:pPr>
            <a:r>
              <a:rPr lang="en-US" sz="3200" dirty="0" smtClean="0"/>
              <a:t>Most research on LGBT people focuses on health disparities, not access, use or perceptions</a:t>
            </a:r>
          </a:p>
          <a:p>
            <a:pPr marL="465138" lvl="1" indent="-465138">
              <a:buNone/>
            </a:pPr>
            <a:endParaRPr lang="en-US" sz="3200" dirty="0" smtClean="0"/>
          </a:p>
          <a:p>
            <a:r>
              <a:rPr lang="en-US" dirty="0" smtClean="0"/>
              <a:t>Most research is based on small, convenience samples</a:t>
            </a:r>
          </a:p>
          <a:p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257906"/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Compare individuals in same-sex couples to those in different-sex married couples</a:t>
            </a:r>
          </a:p>
          <a:p>
            <a:pPr lvl="1"/>
            <a:r>
              <a:rPr lang="en-US" dirty="0" smtClean="0"/>
              <a:t>Access</a:t>
            </a:r>
          </a:p>
          <a:p>
            <a:pPr lvl="1"/>
            <a:r>
              <a:rPr lang="en-US" dirty="0" smtClean="0"/>
              <a:t>Preventive Use</a:t>
            </a:r>
          </a:p>
          <a:p>
            <a:pPr lvl="1"/>
            <a:r>
              <a:rPr lang="en-US" dirty="0" smtClean="0"/>
              <a:t>Perceptions of care</a:t>
            </a:r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57750"/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Method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Descriptive statistics with difference tests corrected for the complex sample design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Logistic regression models controlling for a limited number of basic sociodemographic variables</a:t>
            </a:r>
          </a:p>
          <a:p>
            <a:pPr lvl="1"/>
            <a:r>
              <a:rPr lang="en-US" dirty="0" smtClean="0"/>
              <a:t>Age, household income, highest degree, metropolitan residence and insurance status</a:t>
            </a:r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100828"/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Medical Expenditure Panel Survey, pooled for 1996-2007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Sample: individuals who are married or who report having a “partner” of the same sex  </a:t>
            </a:r>
          </a:p>
          <a:p>
            <a:pPr lvl="1"/>
            <a:r>
              <a:rPr lang="en-US" dirty="0" smtClean="0"/>
              <a:t>136,676 married individuals</a:t>
            </a:r>
          </a:p>
          <a:p>
            <a:pPr lvl="1"/>
            <a:r>
              <a:rPr lang="en-US" dirty="0" smtClean="0"/>
              <a:t>696 individuals in same sex couples</a:t>
            </a:r>
          </a:p>
          <a:p>
            <a:pPr>
              <a:buNone/>
            </a:pPr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134703"/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Variables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Access</a:t>
            </a:r>
          </a:p>
          <a:p>
            <a:endParaRPr lang="en-US" dirty="0" smtClean="0"/>
          </a:p>
          <a:p>
            <a:r>
              <a:rPr lang="en-US" dirty="0" smtClean="0"/>
              <a:t>Preventive Use</a:t>
            </a:r>
          </a:p>
          <a:p>
            <a:endParaRPr lang="en-US" dirty="0" smtClean="0"/>
          </a:p>
          <a:p>
            <a:r>
              <a:rPr lang="en-US" dirty="0" smtClean="0"/>
              <a:t>Perceptions of Provider Care</a:t>
            </a:r>
          </a:p>
          <a:p>
            <a:endParaRPr lang="en-US" dirty="0" smtClean="0"/>
          </a:p>
          <a:p>
            <a:pPr lvl="1">
              <a:buNone/>
            </a:pPr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267079"/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Results:  Access</a:t>
            </a:r>
            <a:endParaRPr lang="en-US" dirty="0"/>
          </a:p>
        </p:txBody>
      </p:sp>
      <p:graphicFrame>
        <p:nvGraphicFramePr>
          <p:cNvPr id="4" name="Content Placeholder 3" descr="Percentages of Different-Sex Married to Same-Sex who has USC, Got appt when wanted (urgent), Got appt when wanted (non-urgent), Easy to see a specialist" title="Results: Access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01824982"/>
              </p:ext>
            </p:extLst>
          </p:nvPr>
        </p:nvGraphicFramePr>
        <p:xfrm>
          <a:off x="474663" y="1676400"/>
          <a:ext cx="8194675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6176918" y="2373868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001000" y="2754868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71031"/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Results:  Access</a:t>
            </a:r>
            <a:endParaRPr lang="en-US" dirty="0"/>
          </a:p>
        </p:txBody>
      </p:sp>
      <p:graphicFrame>
        <p:nvGraphicFramePr>
          <p:cNvPr id="4" name="Content Placeholder 3" descr="Chart of percentages of Different-sex married to same-sex who were unable to get dental care, delayed in getting dental care, unable to get Rx, delays in getting Rx" title="Results: Access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40623699"/>
              </p:ext>
            </p:extLst>
          </p:nvPr>
        </p:nvGraphicFramePr>
        <p:xfrm>
          <a:off x="474663" y="1676400"/>
          <a:ext cx="8194675" cy="48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7924800" y="2286000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49328"/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Results:  Preventive Use</a:t>
            </a:r>
            <a:endParaRPr lang="en-US" dirty="0"/>
          </a:p>
        </p:txBody>
      </p:sp>
      <p:graphicFrame>
        <p:nvGraphicFramePr>
          <p:cNvPr id="4" name="Content Placeholder 3" descr="Chart of percentages of Different-sex married to Same-sex who had routine checkup, had flue shot, had blood pressure checked" title="Results: Preventive Use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87591262"/>
              </p:ext>
            </p:extLst>
          </p:nvPr>
        </p:nvGraphicFramePr>
        <p:xfrm>
          <a:off x="474663" y="1676400"/>
          <a:ext cx="8194675" cy="4495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5414918" y="3669268"/>
            <a:ext cx="300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*</a:t>
            </a:r>
            <a:endParaRPr lang="en-US" dirty="0"/>
          </a:p>
        </p:txBody>
      </p:sp>
    </p:spTree>
  </p:cSld>
  <p:clrMapOvr>
    <a:masterClrMapping/>
  </p:clrMapOvr>
  <p:transition xmlns:p14="http://schemas.microsoft.com/office/powerpoint/2010/main" advTm="31797"/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AHRQslidemaster">
  <a:themeElements>
    <a:clrScheme name="">
      <a:dk1>
        <a:srgbClr val="00279F"/>
      </a:dk1>
      <a:lt1>
        <a:srgbClr val="FFFFFF"/>
      </a:lt1>
      <a:dk2>
        <a:srgbClr val="0000FF"/>
      </a:dk2>
      <a:lt2>
        <a:srgbClr val="FFFF00"/>
      </a:lt2>
      <a:accent1>
        <a:srgbClr val="8CF4EA"/>
      </a:accent1>
      <a:accent2>
        <a:srgbClr val="FF00FF"/>
      </a:accent2>
      <a:accent3>
        <a:srgbClr val="AAAAFF"/>
      </a:accent3>
      <a:accent4>
        <a:srgbClr val="DADADA"/>
      </a:accent4>
      <a:accent5>
        <a:srgbClr val="C5F8F3"/>
      </a:accent5>
      <a:accent6>
        <a:srgbClr val="E700E7"/>
      </a:accent6>
      <a:hlink>
        <a:srgbClr val="FAFD00"/>
      </a:hlink>
      <a:folHlink>
        <a:srgbClr val="51DC00"/>
      </a:folHlink>
    </a:clrScheme>
    <a:fontScheme name="Office Them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AHRQslidemaster</Template>
  <TotalTime>835</TotalTime>
  <Words>345</Words>
  <Application>Microsoft Macintosh PowerPoint</Application>
  <PresentationFormat>On-screen Show (4:3)</PresentationFormat>
  <Paragraphs>102</Paragraphs>
  <Slides>13</Slides>
  <Notes>13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AHRQslidemaster</vt:lpstr>
      <vt:lpstr>Health Care Access and Perceptions of Provider Care among Individuals in  Same-Sex Couples</vt:lpstr>
      <vt:lpstr>Background</vt:lpstr>
      <vt:lpstr>Objective</vt:lpstr>
      <vt:lpstr>Method</vt:lpstr>
      <vt:lpstr>Data</vt:lpstr>
      <vt:lpstr>Variables</vt:lpstr>
      <vt:lpstr>Results:  Access</vt:lpstr>
      <vt:lpstr>Results:  Access</vt:lpstr>
      <vt:lpstr>Results:  Preventive Use</vt:lpstr>
      <vt:lpstr>Results:  Perceptions of Provider Care</vt:lpstr>
      <vt:lpstr>Odds-ratios from Logistic regression model</vt:lpstr>
      <vt:lpstr>Summary and Conclusions</vt:lpstr>
      <vt:lpstr>Limitations</vt:lpstr>
    </vt:vector>
  </TitlesOfParts>
  <Company>DHHS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Health Care Access and Perceptions of Provider among Individuals in Same-Sex Couples</dc:title>
  <dc:creator>DHHS</dc:creator>
  <cp:lastModifiedBy>Vanessa Graham</cp:lastModifiedBy>
  <cp:revision>80</cp:revision>
  <dcterms:created xsi:type="dcterms:W3CDTF">2011-08-29T15:21:50Z</dcterms:created>
  <dcterms:modified xsi:type="dcterms:W3CDTF">2011-09-29T18:34:16Z</dcterms:modified>
</cp:coreProperties>
</file>