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8" r:id="rId9"/>
    <p:sldId id="269" r:id="rId10"/>
    <p:sldId id="270" r:id="rId11"/>
    <p:sldId id="266" r:id="rId12"/>
    <p:sldId id="265" r:id="rId13"/>
    <p:sldId id="267" r:id="rId14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4" autoAdjust="0"/>
    <p:restoredTop sz="86374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040" y="-90"/>
      </p:cViewPr>
      <p:guideLst>
        <p:guide orient="horz" pos="2931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Different-sex married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Has USC</c:v>
                </c:pt>
                <c:pt idx="1">
                  <c:v>Got appt when wanted (urgent)</c:v>
                </c:pt>
                <c:pt idx="2">
                  <c:v>Got appt when wanted 
(non-urgent)</c:v>
                </c:pt>
                <c:pt idx="3">
                  <c:v>Easy to see a specialist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0.831</c:v>
                </c:pt>
                <c:pt idx="1">
                  <c:v>0.845</c:v>
                </c:pt>
                <c:pt idx="2">
                  <c:v>0.837</c:v>
                </c:pt>
                <c:pt idx="3">
                  <c:v>0.766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Same-sex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Has USC</c:v>
                </c:pt>
                <c:pt idx="1">
                  <c:v>Got appt when wanted (urgent)</c:v>
                </c:pt>
                <c:pt idx="2">
                  <c:v>Got appt when wanted 
(non-urgent)</c:v>
                </c:pt>
                <c:pt idx="3">
                  <c:v>Easy to see a specialist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0.81</c:v>
                </c:pt>
                <c:pt idx="1">
                  <c:v>0.789</c:v>
                </c:pt>
                <c:pt idx="2">
                  <c:v>0.743</c:v>
                </c:pt>
                <c:pt idx="3">
                  <c:v>0.622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2073000"/>
        <c:axId val="495262888"/>
      </c:barChart>
      <c:catAx>
        <c:axId val="5120730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/>
          <a:lstStyle/>
          <a:p>
            <a:pPr>
              <a:defRPr sz="1600" baseline="0"/>
            </a:pPr>
            <a:endParaRPr lang="en-US"/>
          </a:p>
        </c:txPr>
        <c:crossAx val="495262888"/>
        <c:crosses val="autoZero"/>
        <c:auto val="1"/>
        <c:lblAlgn val="ctr"/>
        <c:lblOffset val="100"/>
        <c:noMultiLvlLbl val="0"/>
      </c:catAx>
      <c:valAx>
        <c:axId val="4952628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1207300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Different-sex married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Unable to get 
dental care</c:v>
                </c:pt>
                <c:pt idx="1">
                  <c:v>Delayed in getting dental care</c:v>
                </c:pt>
                <c:pt idx="2">
                  <c:v>Unable to get Rx</c:v>
                </c:pt>
                <c:pt idx="3">
                  <c:v>Delays in getting Rx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0.03</c:v>
                </c:pt>
                <c:pt idx="1">
                  <c:v>0.032</c:v>
                </c:pt>
                <c:pt idx="2">
                  <c:v>0.018</c:v>
                </c:pt>
                <c:pt idx="3">
                  <c:v>0.026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Same-sex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Unable to get 
dental care</c:v>
                </c:pt>
                <c:pt idx="1">
                  <c:v>Delayed in getting dental care</c:v>
                </c:pt>
                <c:pt idx="2">
                  <c:v>Unable to get Rx</c:v>
                </c:pt>
                <c:pt idx="3">
                  <c:v>Delays in getting Rx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0.038</c:v>
                </c:pt>
                <c:pt idx="1">
                  <c:v>0.052</c:v>
                </c:pt>
                <c:pt idx="2">
                  <c:v>0.018</c:v>
                </c:pt>
                <c:pt idx="3">
                  <c:v>0.062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1923048"/>
        <c:axId val="512090760"/>
      </c:barChart>
      <c:catAx>
        <c:axId val="5019230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/>
          <a:lstStyle/>
          <a:p>
            <a:pPr>
              <a:defRPr sz="1600" baseline="0"/>
            </a:pPr>
            <a:endParaRPr lang="en-US"/>
          </a:p>
        </c:txPr>
        <c:crossAx val="512090760"/>
        <c:crosses val="autoZero"/>
        <c:auto val="1"/>
        <c:lblAlgn val="ctr"/>
        <c:lblOffset val="100"/>
        <c:tickLblSkip val="1"/>
        <c:noMultiLvlLbl val="0"/>
      </c:catAx>
      <c:valAx>
        <c:axId val="5120907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0192304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Different-sex married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Had routine 
checkup</c:v>
                </c:pt>
                <c:pt idx="1">
                  <c:v>Had flu shot</c:v>
                </c:pt>
                <c:pt idx="2">
                  <c:v>Had blood pressure checked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0.646000000000001</c:v>
                </c:pt>
                <c:pt idx="1">
                  <c:v>0.322</c:v>
                </c:pt>
                <c:pt idx="2">
                  <c:v>0.837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Same-sex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Had routine 
checkup</c:v>
                </c:pt>
                <c:pt idx="1">
                  <c:v>Had flu shot</c:v>
                </c:pt>
                <c:pt idx="2">
                  <c:v>Had blood pressure checked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0.637</c:v>
                </c:pt>
                <c:pt idx="1">
                  <c:v>0.385</c:v>
                </c:pt>
                <c:pt idx="2">
                  <c:v>0.832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2193752"/>
        <c:axId val="502132456"/>
      </c:barChart>
      <c:catAx>
        <c:axId val="512193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/>
          <a:lstStyle/>
          <a:p>
            <a:pPr>
              <a:defRPr sz="1600" baseline="0"/>
            </a:pPr>
            <a:endParaRPr lang="en-US"/>
          </a:p>
        </c:txPr>
        <c:crossAx val="502132456"/>
        <c:crosses val="autoZero"/>
        <c:auto val="1"/>
        <c:lblAlgn val="ctr"/>
        <c:lblOffset val="100"/>
        <c:noMultiLvlLbl val="0"/>
      </c:catAx>
      <c:valAx>
        <c:axId val="50213245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1219375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Different-sex married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Clear explanations provided</c:v>
                </c:pt>
                <c:pt idx="1">
                  <c:v>Provider showed respect</c:v>
                </c:pt>
                <c:pt idx="2">
                  <c:v>Provider spent 
enough time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0.927</c:v>
                </c:pt>
                <c:pt idx="1">
                  <c:v>0.926</c:v>
                </c:pt>
                <c:pt idx="2">
                  <c:v>0.867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Same-sex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Clear explanations provided</c:v>
                </c:pt>
                <c:pt idx="1">
                  <c:v>Provider showed respect</c:v>
                </c:pt>
                <c:pt idx="2">
                  <c:v>Provider spent 
enough time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0.9</c:v>
                </c:pt>
                <c:pt idx="1">
                  <c:v>0.882</c:v>
                </c:pt>
                <c:pt idx="2">
                  <c:v>0.804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1315384"/>
        <c:axId val="511967112"/>
      </c:barChart>
      <c:catAx>
        <c:axId val="501315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/>
          <a:lstStyle/>
          <a:p>
            <a:pPr>
              <a:defRPr/>
            </a:pPr>
            <a:endParaRPr lang="en-US"/>
          </a:p>
        </c:txPr>
        <c:crossAx val="511967112"/>
        <c:crosses val="autoZero"/>
        <c:auto val="1"/>
        <c:lblAlgn val="ctr"/>
        <c:lblOffset val="100"/>
        <c:noMultiLvlLbl val="0"/>
      </c:catAx>
      <c:valAx>
        <c:axId val="5119671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0131538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FD1EDE-DA21-48A1-AF7F-2C7310DF4D53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7BE73-CF41-4326-B2CB-CAECD692DF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53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7BE73-CF41-4326-B2CB-CAECD692DFB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77334" y="1905000"/>
            <a:ext cx="7789333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54667" y="3200400"/>
            <a:ext cx="64346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grpSp>
        <p:nvGrpSpPr>
          <p:cNvPr id="2" name="Group 1076"/>
          <p:cNvGrpSpPr>
            <a:grpSpLocks/>
          </p:cNvGrpSpPr>
          <p:nvPr/>
        </p:nvGrpSpPr>
        <p:grpSpPr bwMode="auto">
          <a:xfrm>
            <a:off x="2897011" y="198438"/>
            <a:ext cx="3165122" cy="1671637"/>
            <a:chOff x="5232" y="3640"/>
            <a:chExt cx="1104" cy="519"/>
          </a:xfrm>
        </p:grpSpPr>
        <p:sp>
          <p:nvSpPr>
            <p:cNvPr id="63541" name="Freeform 1077"/>
            <p:cNvSpPr>
              <a:spLocks/>
            </p:cNvSpPr>
            <p:nvPr/>
          </p:nvSpPr>
          <p:spPr bwMode="auto">
            <a:xfrm>
              <a:off x="5338" y="3640"/>
              <a:ext cx="875" cy="383"/>
            </a:xfrm>
            <a:custGeom>
              <a:avLst/>
              <a:gdLst/>
              <a:ahLst/>
              <a:cxnLst>
                <a:cxn ang="0">
                  <a:pos x="552" y="263"/>
                </a:cxn>
                <a:cxn ang="0">
                  <a:pos x="0" y="136"/>
                </a:cxn>
                <a:cxn ang="0">
                  <a:pos x="600" y="263"/>
                </a:cxn>
                <a:cxn ang="0">
                  <a:pos x="552" y="263"/>
                </a:cxn>
              </a:cxnLst>
              <a:rect l="0" t="0" r="r" b="b"/>
              <a:pathLst>
                <a:path w="600" h="263">
                  <a:moveTo>
                    <a:pt x="552" y="263"/>
                  </a:moveTo>
                  <a:cubicBezTo>
                    <a:pt x="397" y="38"/>
                    <a:pt x="163" y="33"/>
                    <a:pt x="0" y="136"/>
                  </a:cubicBezTo>
                  <a:cubicBezTo>
                    <a:pt x="125" y="24"/>
                    <a:pt x="383" y="0"/>
                    <a:pt x="600" y="263"/>
                  </a:cubicBezTo>
                  <a:cubicBezTo>
                    <a:pt x="553" y="263"/>
                    <a:pt x="552" y="263"/>
                    <a:pt x="552" y="263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2" name="Freeform 1078"/>
            <p:cNvSpPr>
              <a:spLocks/>
            </p:cNvSpPr>
            <p:nvPr/>
          </p:nvSpPr>
          <p:spPr bwMode="auto">
            <a:xfrm>
              <a:off x="5547" y="3905"/>
              <a:ext cx="261" cy="232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3" name="Freeform 1079"/>
            <p:cNvSpPr>
              <a:spLocks/>
            </p:cNvSpPr>
            <p:nvPr/>
          </p:nvSpPr>
          <p:spPr bwMode="auto">
            <a:xfrm>
              <a:off x="5266" y="3841"/>
              <a:ext cx="304" cy="296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4" name="Freeform 1080"/>
            <p:cNvSpPr>
              <a:spLocks/>
            </p:cNvSpPr>
            <p:nvPr/>
          </p:nvSpPr>
          <p:spPr bwMode="auto">
            <a:xfrm>
              <a:off x="5346" y="3921"/>
              <a:ext cx="109" cy="2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5" name="Freeform 1081"/>
            <p:cNvSpPr>
              <a:spLocks/>
            </p:cNvSpPr>
            <p:nvPr/>
          </p:nvSpPr>
          <p:spPr bwMode="auto">
            <a:xfrm>
              <a:off x="5320" y="3958"/>
              <a:ext cx="113" cy="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6" name="Freeform 1082"/>
            <p:cNvSpPr>
              <a:spLocks/>
            </p:cNvSpPr>
            <p:nvPr/>
          </p:nvSpPr>
          <p:spPr bwMode="auto">
            <a:xfrm>
              <a:off x="5232" y="4095"/>
              <a:ext cx="1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7" name="Freeform 1083"/>
            <p:cNvSpPr>
              <a:spLocks/>
            </p:cNvSpPr>
            <p:nvPr/>
          </p:nvSpPr>
          <p:spPr bwMode="auto">
            <a:xfrm>
              <a:off x="5802" y="3905"/>
              <a:ext cx="244" cy="234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8" name="Freeform 1084"/>
            <p:cNvSpPr>
              <a:spLocks/>
            </p:cNvSpPr>
            <p:nvPr/>
          </p:nvSpPr>
          <p:spPr bwMode="auto">
            <a:xfrm>
              <a:off x="6155" y="4039"/>
              <a:ext cx="181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9" name="Freeform 1085"/>
            <p:cNvSpPr>
              <a:spLocks/>
            </p:cNvSpPr>
            <p:nvPr/>
          </p:nvSpPr>
          <p:spPr bwMode="auto">
            <a:xfrm>
              <a:off x="6036" y="3889"/>
              <a:ext cx="278" cy="263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550" name="Freeform 1086"/>
          <p:cNvSpPr>
            <a:spLocks/>
          </p:cNvSpPr>
          <p:nvPr/>
        </p:nvSpPr>
        <p:spPr bwMode="auto">
          <a:xfrm>
            <a:off x="3183467" y="171450"/>
            <a:ext cx="2507545" cy="1233488"/>
          </a:xfrm>
          <a:custGeom>
            <a:avLst/>
            <a:gdLst/>
            <a:ahLst/>
            <a:cxnLst>
              <a:cxn ang="0">
                <a:pos x="552" y="263"/>
              </a:cxn>
              <a:cxn ang="0">
                <a:pos x="0" y="136"/>
              </a:cxn>
              <a:cxn ang="0">
                <a:pos x="600" y="263"/>
              </a:cxn>
              <a:cxn ang="0">
                <a:pos x="552" y="263"/>
              </a:cxn>
            </a:cxnLst>
            <a:rect l="0" t="0" r="r" b="b"/>
            <a:pathLst>
              <a:path w="600" h="263">
                <a:moveTo>
                  <a:pt x="552" y="263"/>
                </a:moveTo>
                <a:cubicBezTo>
                  <a:pt x="397" y="38"/>
                  <a:pt x="163" y="33"/>
                  <a:pt x="0" y="136"/>
                </a:cubicBezTo>
                <a:cubicBezTo>
                  <a:pt x="125" y="24"/>
                  <a:pt x="383" y="0"/>
                  <a:pt x="600" y="263"/>
                </a:cubicBezTo>
                <a:cubicBezTo>
                  <a:pt x="553" y="263"/>
                  <a:pt x="552" y="263"/>
                  <a:pt x="552" y="263"/>
                </a:cubicBezTo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" name="Group 1087"/>
          <p:cNvGrpSpPr>
            <a:grpSpLocks/>
          </p:cNvGrpSpPr>
          <p:nvPr/>
        </p:nvGrpSpPr>
        <p:grpSpPr bwMode="auto">
          <a:xfrm>
            <a:off x="2878667" y="819150"/>
            <a:ext cx="3165123" cy="1023938"/>
            <a:chOff x="5280" y="3849"/>
            <a:chExt cx="1050" cy="302"/>
          </a:xfrm>
        </p:grpSpPr>
        <p:sp>
          <p:nvSpPr>
            <p:cNvPr id="63552" name="Freeform 1088"/>
            <p:cNvSpPr>
              <a:spLocks/>
            </p:cNvSpPr>
            <p:nvPr/>
          </p:nvSpPr>
          <p:spPr bwMode="auto">
            <a:xfrm>
              <a:off x="5580" y="3910"/>
              <a:ext cx="248" cy="2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3" name="Freeform 1089"/>
            <p:cNvSpPr>
              <a:spLocks/>
            </p:cNvSpPr>
            <p:nvPr/>
          </p:nvSpPr>
          <p:spPr bwMode="auto">
            <a:xfrm>
              <a:off x="5312" y="3849"/>
              <a:ext cx="289" cy="281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4" name="Freeform 1090"/>
            <p:cNvSpPr>
              <a:spLocks/>
            </p:cNvSpPr>
            <p:nvPr/>
          </p:nvSpPr>
          <p:spPr bwMode="auto">
            <a:xfrm>
              <a:off x="5388" y="3925"/>
              <a:ext cx="104" cy="2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5" name="Freeform 1091"/>
            <p:cNvSpPr>
              <a:spLocks/>
            </p:cNvSpPr>
            <p:nvPr/>
          </p:nvSpPr>
          <p:spPr bwMode="auto">
            <a:xfrm>
              <a:off x="5364" y="3960"/>
              <a:ext cx="107" cy="2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6" name="Freeform 1092"/>
            <p:cNvSpPr>
              <a:spLocks/>
            </p:cNvSpPr>
            <p:nvPr/>
          </p:nvSpPr>
          <p:spPr bwMode="auto">
            <a:xfrm>
              <a:off x="5280" y="4090"/>
              <a:ext cx="115" cy="4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7" name="Freeform 1093"/>
            <p:cNvSpPr>
              <a:spLocks/>
            </p:cNvSpPr>
            <p:nvPr/>
          </p:nvSpPr>
          <p:spPr bwMode="auto">
            <a:xfrm>
              <a:off x="5822" y="3910"/>
              <a:ext cx="232" cy="222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8" name="Freeform 1094"/>
            <p:cNvSpPr>
              <a:spLocks/>
            </p:cNvSpPr>
            <p:nvPr/>
          </p:nvSpPr>
          <p:spPr bwMode="auto">
            <a:xfrm>
              <a:off x="6158" y="4037"/>
              <a:ext cx="172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9" name="Freeform 1095"/>
            <p:cNvSpPr>
              <a:spLocks/>
            </p:cNvSpPr>
            <p:nvPr/>
          </p:nvSpPr>
          <p:spPr bwMode="auto">
            <a:xfrm>
              <a:off x="6045" y="3895"/>
              <a:ext cx="264" cy="249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rgbClr val="91C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096"/>
          <p:cNvGrpSpPr>
            <a:grpSpLocks/>
          </p:cNvGrpSpPr>
          <p:nvPr/>
        </p:nvGrpSpPr>
        <p:grpSpPr bwMode="auto">
          <a:xfrm>
            <a:off x="0" y="2876550"/>
            <a:ext cx="7986889" cy="19050"/>
            <a:chOff x="0" y="840"/>
            <a:chExt cx="5660" cy="12"/>
          </a:xfrm>
        </p:grpSpPr>
        <p:sp>
          <p:nvSpPr>
            <p:cNvPr id="63561" name="Line 1097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62" name="Line 1098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4000" y="285750"/>
            <a:ext cx="2065867" cy="5505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85750"/>
            <a:ext cx="6062133" cy="5505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89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89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4133" y="1676400"/>
            <a:ext cx="403013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9734" y="1676400"/>
            <a:ext cx="403013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78" y="1535113"/>
            <a:ext cx="404142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78" y="2174875"/>
            <a:ext cx="404142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89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756" y="273051"/>
            <a:ext cx="511104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8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11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1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1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6E"/>
            </a:gs>
            <a:gs pos="100000">
              <a:srgbClr val="0076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7459134" y="5819775"/>
            <a:ext cx="1481667" cy="782638"/>
            <a:chOff x="5232" y="3640"/>
            <a:chExt cx="1104" cy="519"/>
          </a:xfrm>
        </p:grpSpPr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5338" y="3640"/>
              <a:ext cx="875" cy="383"/>
            </a:xfrm>
            <a:custGeom>
              <a:avLst/>
              <a:gdLst/>
              <a:ahLst/>
              <a:cxnLst>
                <a:cxn ang="0">
                  <a:pos x="552" y="263"/>
                </a:cxn>
                <a:cxn ang="0">
                  <a:pos x="0" y="136"/>
                </a:cxn>
                <a:cxn ang="0">
                  <a:pos x="600" y="263"/>
                </a:cxn>
                <a:cxn ang="0">
                  <a:pos x="552" y="263"/>
                </a:cxn>
              </a:cxnLst>
              <a:rect l="0" t="0" r="r" b="b"/>
              <a:pathLst>
                <a:path w="600" h="263">
                  <a:moveTo>
                    <a:pt x="552" y="263"/>
                  </a:moveTo>
                  <a:cubicBezTo>
                    <a:pt x="397" y="38"/>
                    <a:pt x="163" y="33"/>
                    <a:pt x="0" y="136"/>
                  </a:cubicBezTo>
                  <a:cubicBezTo>
                    <a:pt x="125" y="24"/>
                    <a:pt x="383" y="0"/>
                    <a:pt x="600" y="263"/>
                  </a:cubicBezTo>
                  <a:cubicBezTo>
                    <a:pt x="553" y="263"/>
                    <a:pt x="552" y="263"/>
                    <a:pt x="552" y="263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5547" y="3905"/>
              <a:ext cx="261" cy="232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5266" y="3841"/>
              <a:ext cx="304" cy="296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5346" y="3921"/>
              <a:ext cx="109" cy="21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5320" y="3958"/>
              <a:ext cx="113" cy="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5232" y="4095"/>
              <a:ext cx="121" cy="4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5802" y="3905"/>
              <a:ext cx="244" cy="234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6155" y="4039"/>
              <a:ext cx="181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6036" y="3889"/>
              <a:ext cx="278" cy="263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rgbClr val="00176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7450667" y="6110289"/>
            <a:ext cx="1481667" cy="479425"/>
            <a:chOff x="5280" y="3849"/>
            <a:chExt cx="1050" cy="302"/>
          </a:xfrm>
        </p:grpSpPr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5580" y="3910"/>
              <a:ext cx="248" cy="22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82" y="0"/>
                </a:cxn>
                <a:cxn ang="0">
                  <a:pos x="74" y="53"/>
                </a:cxn>
                <a:cxn ang="0">
                  <a:pos x="120" y="53"/>
                </a:cxn>
                <a:cxn ang="0">
                  <a:pos x="133" y="0"/>
                </a:cxn>
                <a:cxn ang="0">
                  <a:pos x="179" y="0"/>
                </a:cxn>
                <a:cxn ang="0">
                  <a:pos x="149" y="159"/>
                </a:cxn>
                <a:cxn ang="0">
                  <a:pos x="97" y="159"/>
                </a:cxn>
                <a:cxn ang="0">
                  <a:pos x="112" y="95"/>
                </a:cxn>
                <a:cxn ang="0">
                  <a:pos x="66" y="95"/>
                </a:cxn>
                <a:cxn ang="0">
                  <a:pos x="53" y="159"/>
                </a:cxn>
                <a:cxn ang="0">
                  <a:pos x="0" y="159"/>
                </a:cxn>
                <a:cxn ang="0">
                  <a:pos x="36" y="0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5312" y="3849"/>
              <a:ext cx="289" cy="281"/>
            </a:xfrm>
            <a:custGeom>
              <a:avLst/>
              <a:gdLst/>
              <a:ahLst/>
              <a:cxnLst>
                <a:cxn ang="0">
                  <a:pos x="143" y="27"/>
                </a:cxn>
                <a:cxn ang="0">
                  <a:pos x="124" y="109"/>
                </a:cxn>
                <a:cxn ang="0">
                  <a:pos x="33" y="109"/>
                </a:cxn>
                <a:cxn ang="0">
                  <a:pos x="20" y="132"/>
                </a:cxn>
                <a:cxn ang="0">
                  <a:pos x="119" y="132"/>
                </a:cxn>
                <a:cxn ang="0">
                  <a:pos x="117" y="140"/>
                </a:cxn>
                <a:cxn ang="0">
                  <a:pos x="14" y="140"/>
                </a:cxn>
                <a:cxn ang="0">
                  <a:pos x="0" y="166"/>
                </a:cxn>
                <a:cxn ang="0">
                  <a:pos x="112" y="166"/>
                </a:cxn>
                <a:cxn ang="0">
                  <a:pos x="104" y="203"/>
                </a:cxn>
                <a:cxn ang="0">
                  <a:pos x="167" y="203"/>
                </a:cxn>
                <a:cxn ang="0">
                  <a:pos x="209" y="0"/>
                </a:cxn>
                <a:cxn ang="0">
                  <a:pos x="96" y="0"/>
                </a:cxn>
                <a:cxn ang="0">
                  <a:pos x="89" y="13"/>
                </a:cxn>
                <a:cxn ang="0">
                  <a:pos x="146" y="13"/>
                </a:cxn>
                <a:cxn ang="0">
                  <a:pos x="143" y="27"/>
                </a:cxn>
                <a:cxn ang="0">
                  <a:pos x="81" y="27"/>
                </a:cxn>
                <a:cxn ang="0">
                  <a:pos x="73" y="40"/>
                </a:cxn>
                <a:cxn ang="0">
                  <a:pos x="135" y="39"/>
                </a:cxn>
                <a:cxn ang="0">
                  <a:pos x="143" y="27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5388" y="3925"/>
              <a:ext cx="104" cy="2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66" y="14"/>
                </a:cxn>
                <a:cxn ang="0">
                  <a:pos x="75" y="0"/>
                </a:cxn>
                <a:cxn ang="0">
                  <a:pos x="9" y="0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5364" y="3960"/>
              <a:ext cx="107" cy="2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0"/>
                </a:cxn>
                <a:cxn ang="0">
                  <a:pos x="66" y="20"/>
                </a:cxn>
                <a:cxn ang="0">
                  <a:pos x="78" y="0"/>
                </a:cxn>
                <a:cxn ang="0">
                  <a:pos x="13" y="0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5280" y="4090"/>
              <a:ext cx="115" cy="4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31"/>
                </a:cxn>
                <a:cxn ang="0">
                  <a:pos x="68" y="30"/>
                </a:cxn>
                <a:cxn ang="0">
                  <a:pos x="83" y="0"/>
                </a:cxn>
                <a:cxn ang="0">
                  <a:pos x="18" y="0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5822" y="3910"/>
              <a:ext cx="232" cy="222"/>
            </a:xfrm>
            <a:custGeom>
              <a:avLst/>
              <a:gdLst/>
              <a:ahLst/>
              <a:cxnLst>
                <a:cxn ang="0">
                  <a:pos x="102" y="160"/>
                </a:cxn>
                <a:cxn ang="0">
                  <a:pos x="98" y="142"/>
                </a:cxn>
                <a:cxn ang="0">
                  <a:pos x="89" y="104"/>
                </a:cxn>
                <a:cxn ang="0">
                  <a:pos x="62" y="104"/>
                </a:cxn>
                <a:cxn ang="0">
                  <a:pos x="50" y="160"/>
                </a:cxn>
                <a:cxn ang="0">
                  <a:pos x="0" y="160"/>
                </a:cxn>
                <a:cxn ang="0">
                  <a:pos x="32" y="0"/>
                </a:cxn>
                <a:cxn ang="0">
                  <a:pos x="119" y="0"/>
                </a:cxn>
                <a:cxn ang="0">
                  <a:pos x="167" y="39"/>
                </a:cxn>
                <a:cxn ang="0">
                  <a:pos x="139" y="84"/>
                </a:cxn>
                <a:cxn ang="0">
                  <a:pos x="148" y="141"/>
                </a:cxn>
                <a:cxn ang="0">
                  <a:pos x="152" y="160"/>
                </a:cxn>
                <a:cxn ang="0">
                  <a:pos x="102" y="160"/>
                </a:cxn>
                <a:cxn ang="0">
                  <a:pos x="97" y="69"/>
                </a:cxn>
                <a:cxn ang="0">
                  <a:pos x="113" y="54"/>
                </a:cxn>
                <a:cxn ang="0">
                  <a:pos x="100" y="39"/>
                </a:cxn>
                <a:cxn ang="0">
                  <a:pos x="76" y="39"/>
                </a:cxn>
                <a:cxn ang="0">
                  <a:pos x="70" y="69"/>
                </a:cxn>
                <a:cxn ang="0">
                  <a:pos x="97" y="69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6158" y="4037"/>
              <a:ext cx="172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" y="82"/>
                </a:cxn>
                <a:cxn ang="0">
                  <a:pos x="124" y="82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6045" y="3895"/>
              <a:ext cx="264" cy="249"/>
            </a:xfrm>
            <a:custGeom>
              <a:avLst/>
              <a:gdLst/>
              <a:ahLst/>
              <a:cxnLst>
                <a:cxn ang="0">
                  <a:pos x="89" y="130"/>
                </a:cxn>
                <a:cxn ang="0">
                  <a:pos x="70" y="125"/>
                </a:cxn>
                <a:cxn ang="0">
                  <a:pos x="63" y="74"/>
                </a:cxn>
                <a:cxn ang="0">
                  <a:pos x="113" y="60"/>
                </a:cxn>
                <a:cxn ang="0">
                  <a:pos x="130" y="89"/>
                </a:cxn>
                <a:cxn ang="0">
                  <a:pos x="166" y="125"/>
                </a:cxn>
                <a:cxn ang="0">
                  <a:pos x="135" y="20"/>
                </a:cxn>
                <a:cxn ang="0">
                  <a:pos x="25" y="53"/>
                </a:cxn>
                <a:cxn ang="0">
                  <a:pos x="45" y="165"/>
                </a:cxn>
                <a:cxn ang="0">
                  <a:pos x="117" y="167"/>
                </a:cxn>
                <a:cxn ang="0">
                  <a:pos x="89" y="130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3" name="Freeform 19"/>
          <p:cNvSpPr>
            <a:spLocks/>
          </p:cNvSpPr>
          <p:nvPr/>
        </p:nvSpPr>
        <p:spPr bwMode="auto">
          <a:xfrm>
            <a:off x="7593190" y="5807075"/>
            <a:ext cx="1174044" cy="577850"/>
          </a:xfrm>
          <a:custGeom>
            <a:avLst/>
            <a:gdLst/>
            <a:ahLst/>
            <a:cxnLst>
              <a:cxn ang="0">
                <a:pos x="552" y="263"/>
              </a:cxn>
              <a:cxn ang="0">
                <a:pos x="0" y="136"/>
              </a:cxn>
              <a:cxn ang="0">
                <a:pos x="600" y="263"/>
              </a:cxn>
              <a:cxn ang="0">
                <a:pos x="552" y="263"/>
              </a:cxn>
            </a:cxnLst>
            <a:rect l="0" t="0" r="r" b="b"/>
            <a:pathLst>
              <a:path w="600" h="263">
                <a:moveTo>
                  <a:pt x="552" y="263"/>
                </a:moveTo>
                <a:cubicBezTo>
                  <a:pt x="397" y="38"/>
                  <a:pt x="163" y="33"/>
                  <a:pt x="0" y="136"/>
                </a:cubicBezTo>
                <a:cubicBezTo>
                  <a:pt x="125" y="24"/>
                  <a:pt x="383" y="0"/>
                  <a:pt x="600" y="263"/>
                </a:cubicBezTo>
                <a:cubicBezTo>
                  <a:pt x="553" y="263"/>
                  <a:pt x="552" y="263"/>
                  <a:pt x="552" y="263"/>
                </a:cubicBezTo>
              </a:path>
            </a:pathLst>
          </a:custGeom>
          <a:gradFill rotWithShape="0">
            <a:gsLst>
              <a:gs pos="0">
                <a:srgbClr val="3939FF"/>
              </a:gs>
              <a:gs pos="100000">
                <a:srgbClr val="00007A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85750"/>
            <a:ext cx="7721600" cy="1104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4134" y="1676400"/>
            <a:ext cx="8195733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1333500"/>
            <a:ext cx="7986889" cy="19050"/>
            <a:chOff x="0" y="840"/>
            <a:chExt cx="5660" cy="12"/>
          </a:xfrm>
        </p:grpSpPr>
        <p:sp>
          <p:nvSpPr>
            <p:cNvPr id="1026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048000"/>
            <a:ext cx="8610600" cy="1470025"/>
          </a:xfrm>
        </p:spPr>
        <p:txBody>
          <a:bodyPr>
            <a:noAutofit/>
          </a:bodyPr>
          <a:lstStyle/>
          <a:p>
            <a:r>
              <a:rPr lang="en-US" sz="3200" dirty="0" smtClean="0"/>
              <a:t>Health Care Access and Perceptions of Provider Care among Individuals in </a:t>
            </a:r>
            <a:br>
              <a:rPr lang="en-US" sz="3200" dirty="0" smtClean="0"/>
            </a:br>
            <a:r>
              <a:rPr lang="en-US" sz="3200" dirty="0" smtClean="0"/>
              <a:t>Same-Sex Couples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876800"/>
            <a:ext cx="6434667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Joseph Clift</a:t>
            </a:r>
          </a:p>
          <a:p>
            <a:r>
              <a:rPr lang="en-US" dirty="0" smtClean="0"/>
              <a:t>AHRQ/Environmental Protection Agency</a:t>
            </a:r>
          </a:p>
          <a:p>
            <a:endParaRPr lang="en-US" dirty="0" smtClean="0"/>
          </a:p>
          <a:p>
            <a:r>
              <a:rPr lang="en-US" dirty="0" smtClean="0"/>
              <a:t>James Kirby</a:t>
            </a:r>
          </a:p>
          <a:p>
            <a:r>
              <a:rPr lang="en-US" dirty="0" smtClean="0"/>
              <a:t>AHRQ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40641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15400" cy="11049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Results:  Perceptions of Provider Care</a:t>
            </a:r>
            <a:endParaRPr lang="en-US" dirty="0"/>
          </a:p>
        </p:txBody>
      </p:sp>
      <p:graphicFrame>
        <p:nvGraphicFramePr>
          <p:cNvPr id="4" name="Content Placeholder 3" descr="Chart of percentages of Different-sex married to Same-sex of clear explanations provided, provider showed respect, provider spent enough time" title="Results: Perception of Provider Care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7112243"/>
              </p:ext>
            </p:extLst>
          </p:nvPr>
        </p:nvGraphicFramePr>
        <p:xfrm>
          <a:off x="474663" y="1676400"/>
          <a:ext cx="8194675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772400" y="3897868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42109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Odds-ratios from Logistic regression model</a:t>
            </a:r>
            <a:endParaRPr lang="en-US" sz="3600" dirty="0"/>
          </a:p>
        </p:txBody>
      </p:sp>
      <p:graphicFrame>
        <p:nvGraphicFramePr>
          <p:cNvPr id="4" name="Content Placeholder 3" title="Odds-ratios from Logistic regession model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2736291"/>
              </p:ext>
            </p:extLst>
          </p:nvPr>
        </p:nvGraphicFramePr>
        <p:xfrm>
          <a:off x="474663" y="1676400"/>
          <a:ext cx="8194675" cy="323596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5926137"/>
                <a:gridCol w="1206265"/>
                <a:gridCol w="106227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Variable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Different-sex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Same-sex</a:t>
                      </a:r>
                      <a:endParaRPr lang="en-US" dirty="0"/>
                    </a:p>
                  </a:txBody>
                  <a:tcPr marL="91052" marR="9105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Got medical appointment  when wanted (urgent)</a:t>
                      </a:r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 marL="91052" marR="91052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Got medical appointment  when wanted (non-urgent)</a:t>
                      </a:r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 marL="91052" marR="9105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Easy</a:t>
                      </a:r>
                      <a:r>
                        <a:rPr lang="en-US" baseline="0" dirty="0" smtClean="0"/>
                        <a:t> to see a specialist</a:t>
                      </a:r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 marL="91052" marR="9105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Delayed in getting necessary prescription drugs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 marL="91052" marR="9105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Had flu</a:t>
                      </a:r>
                      <a:r>
                        <a:rPr lang="en-US" baseline="0" dirty="0" smtClean="0"/>
                        <a:t> shot in last year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</a:t>
                      </a:r>
                      <a:endParaRPr lang="en-US" dirty="0"/>
                    </a:p>
                  </a:txBody>
                  <a:tcPr marL="91052" marR="9105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Doctor showed respect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 marL="91052" marR="9105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Doctor spent enough</a:t>
                      </a:r>
                      <a:r>
                        <a:rPr lang="en-US" baseline="0" dirty="0" smtClean="0"/>
                        <a:t> time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 marL="91052" marR="9105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 marL="91052" marR="91052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34318" y="2584608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*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00" y="2953940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*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4882" y="3323272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*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20164" y="3692604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*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15446" y="4061936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*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10728" y="4431268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*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advTm="82453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Statistically significant differences exist on:</a:t>
            </a:r>
          </a:p>
          <a:p>
            <a:pPr lvl="1"/>
            <a:r>
              <a:rPr lang="en-US" dirty="0" smtClean="0"/>
              <a:t>Timeliness of getting appointments and Rx drugs</a:t>
            </a:r>
          </a:p>
          <a:p>
            <a:pPr lvl="1"/>
            <a:r>
              <a:rPr lang="en-US" dirty="0" smtClean="0"/>
              <a:t>Ease in seeing specialists</a:t>
            </a:r>
          </a:p>
          <a:p>
            <a:pPr lvl="1"/>
            <a:r>
              <a:rPr lang="en-US" dirty="0" smtClean="0"/>
              <a:t>Annual flu shot 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Most measures show no statistically significant difference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Overall pattern of differences indicate that individuals in same-sex couples have generally worse access and more negative perceptions of care</a:t>
            </a:r>
          </a:p>
          <a:p>
            <a:pPr lvl="1"/>
            <a:r>
              <a:rPr lang="en-US" dirty="0" smtClean="0"/>
              <a:t>Annual flu shot is the exception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422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Cannot infer to LGBT people, only to those in same-sex cohabiting couples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Differences are “averages” over 12 years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Descriptive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16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21600" cy="11049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465138" lvl="1" indent="-465138">
              <a:buFont typeface="Wingdings" pitchFamily="2" charset="2"/>
              <a:buChar char="n"/>
            </a:pPr>
            <a:r>
              <a:rPr lang="en-US" sz="3200" dirty="0" smtClean="0"/>
              <a:t>Most research on LGBT people focuses on health disparities, not access, use or perceptions</a:t>
            </a:r>
          </a:p>
          <a:p>
            <a:pPr marL="465138" lvl="1" indent="-465138">
              <a:buNone/>
            </a:pPr>
            <a:endParaRPr lang="en-US" sz="3200" dirty="0" smtClean="0"/>
          </a:p>
          <a:p>
            <a:r>
              <a:rPr lang="en-US" dirty="0" smtClean="0"/>
              <a:t>Most research is based on small, convenience samples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257906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individuals in same-sex couples to those in different-sex married couples</a:t>
            </a:r>
          </a:p>
          <a:p>
            <a:pPr lvl="1"/>
            <a:r>
              <a:rPr lang="en-US" dirty="0" smtClean="0"/>
              <a:t>Access</a:t>
            </a:r>
          </a:p>
          <a:p>
            <a:pPr lvl="1"/>
            <a:r>
              <a:rPr lang="en-US" dirty="0" smtClean="0"/>
              <a:t>Preventive Use</a:t>
            </a:r>
          </a:p>
          <a:p>
            <a:pPr lvl="1"/>
            <a:r>
              <a:rPr lang="en-US" dirty="0" smtClean="0"/>
              <a:t>Perceptions of care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57750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Descriptive statistics with difference tests corrected for the complex sample design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Logistic regression models controlling for a limited number of basic sociodemographic variables</a:t>
            </a:r>
          </a:p>
          <a:p>
            <a:pPr lvl="1"/>
            <a:r>
              <a:rPr lang="en-US" dirty="0" smtClean="0"/>
              <a:t>Age, household income, highest degree, metropolitan residence and insurance status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100828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Medical Expenditure Panel Survey, pooled for 1996-2007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Sample: individuals who are married or who report having a “partner” of the same sex  </a:t>
            </a:r>
          </a:p>
          <a:p>
            <a:pPr lvl="1"/>
            <a:r>
              <a:rPr lang="en-US" dirty="0" smtClean="0"/>
              <a:t>136,676 married individuals</a:t>
            </a:r>
          </a:p>
          <a:p>
            <a:pPr lvl="1"/>
            <a:r>
              <a:rPr lang="en-US" dirty="0" smtClean="0"/>
              <a:t>696 individuals in same sex couples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134703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</a:t>
            </a:r>
          </a:p>
          <a:p>
            <a:endParaRPr lang="en-US" dirty="0" smtClean="0"/>
          </a:p>
          <a:p>
            <a:r>
              <a:rPr lang="en-US" dirty="0" smtClean="0"/>
              <a:t>Preventive Use</a:t>
            </a:r>
          </a:p>
          <a:p>
            <a:endParaRPr lang="en-US" dirty="0" smtClean="0"/>
          </a:p>
          <a:p>
            <a:r>
              <a:rPr lang="en-US" dirty="0" smtClean="0"/>
              <a:t>Perceptions of Provider Care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267079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 Access</a:t>
            </a:r>
            <a:endParaRPr lang="en-US" dirty="0"/>
          </a:p>
        </p:txBody>
      </p:sp>
      <p:graphicFrame>
        <p:nvGraphicFramePr>
          <p:cNvPr id="4" name="Content Placeholder 3" descr="Percentages of Different-Sex Married to Same-Sex who has USC, Got appt when wanted (urgent), Got appt when wanted (non-urgent), Easy to see a specialist" title="Results: Acces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1824982"/>
              </p:ext>
            </p:extLst>
          </p:nvPr>
        </p:nvGraphicFramePr>
        <p:xfrm>
          <a:off x="474663" y="1676400"/>
          <a:ext cx="8194675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76918" y="2373868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01000" y="2754868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71031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 Access</a:t>
            </a:r>
            <a:endParaRPr lang="en-US" dirty="0"/>
          </a:p>
        </p:txBody>
      </p:sp>
      <p:graphicFrame>
        <p:nvGraphicFramePr>
          <p:cNvPr id="4" name="Content Placeholder 3" descr="Chart of percentages of Different-sex married to same-sex who were unable to get dental care, delayed in getting dental care, unable to get Rx, delays in getting Rx" title="Results: Acces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0623699"/>
              </p:ext>
            </p:extLst>
          </p:nvPr>
        </p:nvGraphicFramePr>
        <p:xfrm>
          <a:off x="474663" y="1676400"/>
          <a:ext cx="8194675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24800" y="2286000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49328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 Preventive Use</a:t>
            </a:r>
            <a:endParaRPr lang="en-US" dirty="0"/>
          </a:p>
        </p:txBody>
      </p:sp>
      <p:graphicFrame>
        <p:nvGraphicFramePr>
          <p:cNvPr id="4" name="Content Placeholder 3" descr="Chart of percentages of Different-sex married to Same-sex who had routine checkup, had flue shot, had blood pressure checked" title="Results: Preventive Use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591262"/>
              </p:ext>
            </p:extLst>
          </p:nvPr>
        </p:nvGraphicFramePr>
        <p:xfrm>
          <a:off x="474663" y="1676400"/>
          <a:ext cx="8194675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14918" y="3669268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advTm="31797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HRQslidemaster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AHRQslidemaster</Template>
  <TotalTime>835</TotalTime>
  <Words>345</Words>
  <Application>Microsoft Macintosh PowerPoint</Application>
  <PresentationFormat>On-screen Show (4:3)</PresentationFormat>
  <Paragraphs>102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AHRQslidemaster</vt:lpstr>
      <vt:lpstr>Health Care Access and Perceptions of Provider Care among Individuals in  Same-Sex Couples</vt:lpstr>
      <vt:lpstr>Background</vt:lpstr>
      <vt:lpstr>Objective</vt:lpstr>
      <vt:lpstr>Method</vt:lpstr>
      <vt:lpstr>Data</vt:lpstr>
      <vt:lpstr>Variables</vt:lpstr>
      <vt:lpstr>Results:  Access</vt:lpstr>
      <vt:lpstr>Results:  Access</vt:lpstr>
      <vt:lpstr>Results:  Preventive Use</vt:lpstr>
      <vt:lpstr>Results:  Perceptions of Provider Care</vt:lpstr>
      <vt:lpstr>Odds-ratios from Logistic regression model</vt:lpstr>
      <vt:lpstr>Summary and Conclusions</vt:lpstr>
      <vt:lpstr>Limitations</vt:lpstr>
    </vt:vector>
  </TitlesOfParts>
  <Company>DHHS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Care Access and Perceptions of Provider among Individuals in Same-Sex Couples</dc:title>
  <dc:creator>DHHS</dc:creator>
  <cp:lastModifiedBy>Vanessa Graham</cp:lastModifiedBy>
  <cp:revision>80</cp:revision>
  <dcterms:created xsi:type="dcterms:W3CDTF">2011-08-29T15:21:50Z</dcterms:created>
  <dcterms:modified xsi:type="dcterms:W3CDTF">2011-09-29T18:34:16Z</dcterms:modified>
</cp:coreProperties>
</file>