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1"/>
  </p:sldMasterIdLst>
  <p:notesMasterIdLst>
    <p:notesMasterId r:id="rId16"/>
  </p:notesMasterIdLst>
  <p:handoutMasterIdLst>
    <p:handoutMasterId r:id="rId17"/>
  </p:handoutMasterIdLst>
  <p:sldIdLst>
    <p:sldId id="260" r:id="rId2"/>
    <p:sldId id="261" r:id="rId3"/>
    <p:sldId id="282" r:id="rId4"/>
    <p:sldId id="294" r:id="rId5"/>
    <p:sldId id="262" r:id="rId6"/>
    <p:sldId id="292" r:id="rId7"/>
    <p:sldId id="278" r:id="rId8"/>
    <p:sldId id="283" r:id="rId9"/>
    <p:sldId id="277" r:id="rId10"/>
    <p:sldId id="285" r:id="rId11"/>
    <p:sldId id="286" r:id="rId12"/>
    <p:sldId id="289" r:id="rId13"/>
    <p:sldId id="287" r:id="rId14"/>
    <p:sldId id="290" r:id="rId15"/>
  </p:sldIdLst>
  <p:sldSz cx="9144000" cy="6858000" type="screen4x3"/>
  <p:notesSz cx="7010400" cy="92964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66"/>
    <a:srgbClr val="008000"/>
    <a:srgbClr val="FF0000"/>
    <a:srgbClr val="000099"/>
    <a:srgbClr val="CCECFF"/>
    <a:srgbClr val="336699"/>
    <a:srgbClr val="0033CC"/>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54" autoAdjust="0"/>
    <p:restoredTop sz="86374" autoAdjust="0"/>
  </p:normalViewPr>
  <p:slideViewPr>
    <p:cSldViewPr>
      <p:cViewPr>
        <p:scale>
          <a:sx n="75" d="100"/>
          <a:sy n="75" d="100"/>
        </p:scale>
        <p:origin x="-1712" y="-1296"/>
      </p:cViewPr>
      <p:guideLst>
        <p:guide orient="horz" pos="2160"/>
        <p:guide pos="2880"/>
      </p:guideLst>
    </p:cSldViewPr>
  </p:slideViewPr>
  <p:outlineViewPr>
    <p:cViewPr>
      <p:scale>
        <a:sx n="33" d="100"/>
        <a:sy n="33" d="100"/>
      </p:scale>
      <p:origin x="0" y="10648"/>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1500" y="52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handoutMaster" Target="handoutMasters/handout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file:///\\dohnocm207\OPMHShared\Report%20Card\10%20report\With%20Graphs%20Indicators.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400" b="1" i="0" u="none" strike="noStrike" baseline="0">
                <a:solidFill>
                  <a:srgbClr val="000000"/>
                </a:solidFill>
                <a:latin typeface="Arial"/>
                <a:ea typeface="Arial"/>
                <a:cs typeface="Arial"/>
              </a:defRPr>
            </a:pPr>
            <a:r>
              <a:rPr lang="en-US" sz="2400" dirty="0"/>
              <a:t>Trend in Pneumonia and Influenza </a:t>
            </a:r>
            <a:r>
              <a:rPr lang="en-US" sz="2400" dirty="0" smtClean="0"/>
              <a:t>Deaths</a:t>
            </a:r>
          </a:p>
          <a:p>
            <a:pPr>
              <a:defRPr sz="2400" b="1" i="0" u="none" strike="noStrike" baseline="0">
                <a:solidFill>
                  <a:srgbClr val="000000"/>
                </a:solidFill>
                <a:latin typeface="Arial"/>
                <a:ea typeface="Arial"/>
                <a:cs typeface="Arial"/>
              </a:defRPr>
            </a:pPr>
            <a:r>
              <a:rPr lang="en-US" sz="2400" dirty="0" smtClean="0"/>
              <a:t>Per 100</a:t>
            </a:r>
            <a:endParaRPr lang="en-US" sz="2400" dirty="0"/>
          </a:p>
        </c:rich>
      </c:tx>
      <c:layout>
        <c:manualLayout>
          <c:xMode val="edge"/>
          <c:yMode val="edge"/>
          <c:x val="0.198091116843153"/>
          <c:y val="0.0158344269466317"/>
        </c:manualLayout>
      </c:layout>
      <c:overlay val="0"/>
      <c:spPr>
        <a:noFill/>
        <a:ln w="25400">
          <a:noFill/>
        </a:ln>
      </c:spPr>
    </c:title>
    <c:autoTitleDeleted val="0"/>
    <c:plotArea>
      <c:layout>
        <c:manualLayout>
          <c:layoutTarget val="inner"/>
          <c:xMode val="edge"/>
          <c:yMode val="edge"/>
          <c:x val="0.0687933297130963"/>
          <c:y val="0.118339200247028"/>
          <c:w val="0.914269051497873"/>
          <c:h val="0.517335803612784"/>
        </c:manualLayout>
      </c:layout>
      <c:lineChart>
        <c:grouping val="standard"/>
        <c:varyColors val="0"/>
        <c:ser>
          <c:idx val="0"/>
          <c:order val="0"/>
          <c:tx>
            <c:strRef>
              <c:f>'Infectious Diseases'!$A$42</c:f>
              <c:strCache>
                <c:ptCount val="1"/>
                <c:pt idx="0">
                  <c:v>African-American</c:v>
                </c:pt>
              </c:strCache>
            </c:strRef>
          </c:tx>
          <c:spPr>
            <a:ln w="50800">
              <a:solidFill>
                <a:srgbClr val="FF6600"/>
              </a:solidFill>
              <a:prstDash val="lgDash"/>
            </a:ln>
          </c:spPr>
          <c:marker>
            <c:symbol val="none"/>
          </c:marker>
          <c:cat>
            <c:strRef>
              <c:f>'Infectious Diseases'!$B$41:$G$41</c:f>
              <c:strCache>
                <c:ptCount val="6"/>
                <c:pt idx="0">
                  <c:v>2002-2004</c:v>
                </c:pt>
                <c:pt idx="1">
                  <c:v>2003-2005</c:v>
                </c:pt>
                <c:pt idx="2">
                  <c:v>2004-2006</c:v>
                </c:pt>
                <c:pt idx="3">
                  <c:v>2005-2007</c:v>
                </c:pt>
                <c:pt idx="4">
                  <c:v>2006-2008</c:v>
                </c:pt>
                <c:pt idx="5">
                  <c:v>2007-2009</c:v>
                </c:pt>
              </c:strCache>
            </c:strRef>
          </c:cat>
          <c:val>
            <c:numRef>
              <c:f>'Infectious Diseases'!$B$42:$G$42</c:f>
              <c:numCache>
                <c:formatCode>0.0</c:formatCode>
                <c:ptCount val="6"/>
                <c:pt idx="0" formatCode="General">
                  <c:v>17.4</c:v>
                </c:pt>
                <c:pt idx="1">
                  <c:v>22.4</c:v>
                </c:pt>
                <c:pt idx="2">
                  <c:v>17.3</c:v>
                </c:pt>
                <c:pt idx="3" formatCode="General">
                  <c:v>15.7</c:v>
                </c:pt>
                <c:pt idx="4">
                  <c:v>19.4</c:v>
                </c:pt>
                <c:pt idx="5">
                  <c:v>22.2</c:v>
                </c:pt>
              </c:numCache>
            </c:numRef>
          </c:val>
          <c:smooth val="0"/>
        </c:ser>
        <c:ser>
          <c:idx val="1"/>
          <c:order val="1"/>
          <c:tx>
            <c:strRef>
              <c:f>'Infectious Diseases'!$A$43</c:f>
              <c:strCache>
                <c:ptCount val="1"/>
                <c:pt idx="0">
                  <c:v>American Indian or Alaska Native</c:v>
                </c:pt>
              </c:strCache>
            </c:strRef>
          </c:tx>
          <c:spPr>
            <a:ln w="50800">
              <a:solidFill>
                <a:srgbClr val="008000"/>
              </a:solidFill>
              <a:prstDash val="lgDash"/>
            </a:ln>
          </c:spPr>
          <c:marker>
            <c:symbol val="none"/>
          </c:marker>
          <c:cat>
            <c:strRef>
              <c:f>'Infectious Diseases'!$B$41:$G$41</c:f>
              <c:strCache>
                <c:ptCount val="6"/>
                <c:pt idx="0">
                  <c:v>2002-2004</c:v>
                </c:pt>
                <c:pt idx="1">
                  <c:v>2003-2005</c:v>
                </c:pt>
                <c:pt idx="2">
                  <c:v>2004-2006</c:v>
                </c:pt>
                <c:pt idx="3">
                  <c:v>2005-2007</c:v>
                </c:pt>
                <c:pt idx="4">
                  <c:v>2006-2008</c:v>
                </c:pt>
                <c:pt idx="5">
                  <c:v>2007-2009</c:v>
                </c:pt>
              </c:strCache>
            </c:strRef>
          </c:cat>
          <c:val>
            <c:numRef>
              <c:f>'Infectious Diseases'!$B$43:$G$43</c:f>
              <c:numCache>
                <c:formatCode>0.0</c:formatCode>
                <c:ptCount val="6"/>
                <c:pt idx="0" formatCode="General">
                  <c:v>29.5</c:v>
                </c:pt>
                <c:pt idx="1">
                  <c:v>33.7</c:v>
                </c:pt>
                <c:pt idx="2">
                  <c:v>26.12483048266397</c:v>
                </c:pt>
                <c:pt idx="3" formatCode="General">
                  <c:v>27.2</c:v>
                </c:pt>
                <c:pt idx="4">
                  <c:v>38.2</c:v>
                </c:pt>
                <c:pt idx="5">
                  <c:v>39.7</c:v>
                </c:pt>
              </c:numCache>
            </c:numRef>
          </c:val>
          <c:smooth val="0"/>
        </c:ser>
        <c:ser>
          <c:idx val="2"/>
          <c:order val="2"/>
          <c:tx>
            <c:strRef>
              <c:f>'Infectious Diseases'!$A$44</c:f>
              <c:strCache>
                <c:ptCount val="1"/>
                <c:pt idx="0">
                  <c:v>Asian or Pacific Islander</c:v>
                </c:pt>
              </c:strCache>
            </c:strRef>
          </c:tx>
          <c:spPr>
            <a:ln w="50800">
              <a:solidFill>
                <a:srgbClr val="33CCCC"/>
              </a:solidFill>
              <a:prstDash val="lgDash"/>
            </a:ln>
          </c:spPr>
          <c:marker>
            <c:symbol val="none"/>
          </c:marker>
          <c:cat>
            <c:strRef>
              <c:f>'Infectious Diseases'!$B$41:$G$41</c:f>
              <c:strCache>
                <c:ptCount val="6"/>
                <c:pt idx="0">
                  <c:v>2002-2004</c:v>
                </c:pt>
                <c:pt idx="1">
                  <c:v>2003-2005</c:v>
                </c:pt>
                <c:pt idx="2">
                  <c:v>2004-2006</c:v>
                </c:pt>
                <c:pt idx="3">
                  <c:v>2005-2007</c:v>
                </c:pt>
                <c:pt idx="4">
                  <c:v>2006-2008</c:v>
                </c:pt>
                <c:pt idx="5">
                  <c:v>2007-2009</c:v>
                </c:pt>
              </c:strCache>
            </c:strRef>
          </c:cat>
          <c:val>
            <c:numRef>
              <c:f>'Infectious Diseases'!$B$44:$G$44</c:f>
              <c:numCache>
                <c:formatCode>0.0</c:formatCode>
                <c:ptCount val="6"/>
                <c:pt idx="0" formatCode="General">
                  <c:v>3.1</c:v>
                </c:pt>
                <c:pt idx="1">
                  <c:v>5.5</c:v>
                </c:pt>
                <c:pt idx="2">
                  <c:v>4.7</c:v>
                </c:pt>
                <c:pt idx="3" formatCode="General">
                  <c:v>3.3</c:v>
                </c:pt>
                <c:pt idx="4">
                  <c:v>8.3</c:v>
                </c:pt>
                <c:pt idx="5">
                  <c:v>17.3</c:v>
                </c:pt>
              </c:numCache>
            </c:numRef>
          </c:val>
          <c:smooth val="0"/>
        </c:ser>
        <c:ser>
          <c:idx val="3"/>
          <c:order val="3"/>
          <c:tx>
            <c:strRef>
              <c:f>'Infectious Diseases'!$A$45</c:f>
              <c:strCache>
                <c:ptCount val="1"/>
                <c:pt idx="0">
                  <c:v>Hispanic</c:v>
                </c:pt>
              </c:strCache>
            </c:strRef>
          </c:tx>
          <c:spPr>
            <a:ln w="50800">
              <a:solidFill>
                <a:srgbClr val="FF00FF"/>
              </a:solidFill>
              <a:prstDash val="lgDash"/>
            </a:ln>
          </c:spPr>
          <c:marker>
            <c:symbol val="none"/>
          </c:marker>
          <c:cat>
            <c:strRef>
              <c:f>'Infectious Diseases'!$B$41:$G$41</c:f>
              <c:strCache>
                <c:ptCount val="6"/>
                <c:pt idx="0">
                  <c:v>2002-2004</c:v>
                </c:pt>
                <c:pt idx="1">
                  <c:v>2003-2005</c:v>
                </c:pt>
                <c:pt idx="2">
                  <c:v>2004-2006</c:v>
                </c:pt>
                <c:pt idx="3">
                  <c:v>2005-2007</c:v>
                </c:pt>
                <c:pt idx="4">
                  <c:v>2006-2008</c:v>
                </c:pt>
                <c:pt idx="5">
                  <c:v>2007-2009</c:v>
                </c:pt>
              </c:strCache>
            </c:strRef>
          </c:cat>
          <c:val>
            <c:numRef>
              <c:f>'Infectious Diseases'!$B$45:$G$45</c:f>
              <c:numCache>
                <c:formatCode>0.0</c:formatCode>
                <c:ptCount val="6"/>
                <c:pt idx="0" formatCode="General">
                  <c:v>19.5</c:v>
                </c:pt>
                <c:pt idx="1">
                  <c:v>18.6</c:v>
                </c:pt>
                <c:pt idx="2">
                  <c:v>19.86376615831793</c:v>
                </c:pt>
                <c:pt idx="3" formatCode="General">
                  <c:v>19.7</c:v>
                </c:pt>
                <c:pt idx="4">
                  <c:v>27.3</c:v>
                </c:pt>
                <c:pt idx="5">
                  <c:v>23.8</c:v>
                </c:pt>
              </c:numCache>
            </c:numRef>
          </c:val>
          <c:smooth val="0"/>
        </c:ser>
        <c:ser>
          <c:idx val="4"/>
          <c:order val="4"/>
          <c:tx>
            <c:strRef>
              <c:f>'Infectious Diseases'!$A$46</c:f>
              <c:strCache>
                <c:ptCount val="1"/>
                <c:pt idx="0">
                  <c:v>White</c:v>
                </c:pt>
              </c:strCache>
            </c:strRef>
          </c:tx>
          <c:spPr>
            <a:ln w="50800">
              <a:solidFill>
                <a:srgbClr val="800080"/>
              </a:solidFill>
              <a:prstDash val="lgDash"/>
            </a:ln>
          </c:spPr>
          <c:marker>
            <c:symbol val="none"/>
          </c:marker>
          <c:cat>
            <c:strRef>
              <c:f>'Infectious Diseases'!$B$41:$G$41</c:f>
              <c:strCache>
                <c:ptCount val="6"/>
                <c:pt idx="0">
                  <c:v>2002-2004</c:v>
                </c:pt>
                <c:pt idx="1">
                  <c:v>2003-2005</c:v>
                </c:pt>
                <c:pt idx="2">
                  <c:v>2004-2006</c:v>
                </c:pt>
                <c:pt idx="3">
                  <c:v>2005-2007</c:v>
                </c:pt>
                <c:pt idx="4">
                  <c:v>2006-2008</c:v>
                </c:pt>
                <c:pt idx="5">
                  <c:v>2007-2009</c:v>
                </c:pt>
              </c:strCache>
            </c:strRef>
          </c:cat>
          <c:val>
            <c:numRef>
              <c:f>'Infectious Diseases'!$B$46:$G$46</c:f>
              <c:numCache>
                <c:formatCode>0.0</c:formatCode>
                <c:ptCount val="6"/>
                <c:pt idx="0" formatCode="General">
                  <c:v>17.4</c:v>
                </c:pt>
                <c:pt idx="1">
                  <c:v>16.5</c:v>
                </c:pt>
                <c:pt idx="2">
                  <c:v>16.11360909342829</c:v>
                </c:pt>
                <c:pt idx="3" formatCode="General">
                  <c:v>15.8</c:v>
                </c:pt>
                <c:pt idx="4">
                  <c:v>22.0</c:v>
                </c:pt>
                <c:pt idx="5">
                  <c:v>20.0</c:v>
                </c:pt>
              </c:numCache>
            </c:numRef>
          </c:val>
          <c:smooth val="0"/>
        </c:ser>
        <c:ser>
          <c:idx val="5"/>
          <c:order val="5"/>
          <c:tx>
            <c:strRef>
              <c:f>'Infectious Diseases'!$A$47</c:f>
              <c:strCache>
                <c:ptCount val="1"/>
                <c:pt idx="0">
                  <c:v>New Mexico</c:v>
                </c:pt>
              </c:strCache>
            </c:strRef>
          </c:tx>
          <c:spPr>
            <a:ln w="50800">
              <a:solidFill>
                <a:srgbClr val="FF0000"/>
              </a:solidFill>
              <a:prstDash val="solid"/>
            </a:ln>
          </c:spPr>
          <c:marker>
            <c:symbol val="diamond"/>
            <c:size val="12"/>
            <c:spPr>
              <a:solidFill>
                <a:srgbClr val="FF0000"/>
              </a:solidFill>
              <a:ln>
                <a:solidFill>
                  <a:srgbClr val="FF0000"/>
                </a:solidFill>
                <a:prstDash val="solid"/>
              </a:ln>
            </c:spPr>
          </c:marker>
          <c:cat>
            <c:strRef>
              <c:f>'Infectious Diseases'!$B$41:$G$41</c:f>
              <c:strCache>
                <c:ptCount val="6"/>
                <c:pt idx="0">
                  <c:v>2002-2004</c:v>
                </c:pt>
                <c:pt idx="1">
                  <c:v>2003-2005</c:v>
                </c:pt>
                <c:pt idx="2">
                  <c:v>2004-2006</c:v>
                </c:pt>
                <c:pt idx="3">
                  <c:v>2005-2007</c:v>
                </c:pt>
                <c:pt idx="4">
                  <c:v>2006-2008</c:v>
                </c:pt>
                <c:pt idx="5">
                  <c:v>2007-2009</c:v>
                </c:pt>
              </c:strCache>
            </c:strRef>
          </c:cat>
          <c:val>
            <c:numRef>
              <c:f>'Infectious Diseases'!$B$47:$G$47</c:f>
              <c:numCache>
                <c:formatCode>0.0</c:formatCode>
                <c:ptCount val="6"/>
                <c:pt idx="0" formatCode="General">
                  <c:v>18.5</c:v>
                </c:pt>
                <c:pt idx="1">
                  <c:v>18.0</c:v>
                </c:pt>
                <c:pt idx="2">
                  <c:v>17.70856264652894</c:v>
                </c:pt>
                <c:pt idx="3" formatCode="General">
                  <c:v>17.5</c:v>
                </c:pt>
                <c:pt idx="4" formatCode="General">
                  <c:v>24.0</c:v>
                </c:pt>
                <c:pt idx="5">
                  <c:v>22.6</c:v>
                </c:pt>
              </c:numCache>
            </c:numRef>
          </c:val>
          <c:smooth val="0"/>
        </c:ser>
        <c:ser>
          <c:idx val="6"/>
          <c:order val="6"/>
          <c:tx>
            <c:strRef>
              <c:f>'Infectious Diseases'!$A$48</c:f>
              <c:strCache>
                <c:ptCount val="1"/>
                <c:pt idx="0">
                  <c:v>United States</c:v>
                </c:pt>
              </c:strCache>
            </c:strRef>
          </c:tx>
          <c:spPr>
            <a:ln w="50800">
              <a:solidFill>
                <a:srgbClr val="000080"/>
              </a:solidFill>
              <a:prstDash val="solid"/>
            </a:ln>
          </c:spPr>
          <c:marker>
            <c:symbol val="diamond"/>
            <c:size val="12"/>
            <c:spPr>
              <a:solidFill>
                <a:srgbClr val="000080"/>
              </a:solidFill>
              <a:ln>
                <a:solidFill>
                  <a:srgbClr val="000080"/>
                </a:solidFill>
                <a:prstDash val="solid"/>
              </a:ln>
            </c:spPr>
          </c:marker>
          <c:cat>
            <c:strRef>
              <c:f>'Infectious Diseases'!$B$41:$G$41</c:f>
              <c:strCache>
                <c:ptCount val="6"/>
                <c:pt idx="0">
                  <c:v>2002-2004</c:v>
                </c:pt>
                <c:pt idx="1">
                  <c:v>2003-2005</c:v>
                </c:pt>
                <c:pt idx="2">
                  <c:v>2004-2006</c:v>
                </c:pt>
                <c:pt idx="3">
                  <c:v>2005-2007</c:v>
                </c:pt>
                <c:pt idx="4">
                  <c:v>2006-2008</c:v>
                </c:pt>
                <c:pt idx="5">
                  <c:v>2007-2009</c:v>
                </c:pt>
              </c:strCache>
            </c:strRef>
          </c:cat>
          <c:val>
            <c:numRef>
              <c:f>'Infectious Diseases'!$B$48:$G$48</c:f>
              <c:numCache>
                <c:formatCode>0.0</c:formatCode>
                <c:ptCount val="6"/>
                <c:pt idx="0" formatCode="General">
                  <c:v>22.6</c:v>
                </c:pt>
                <c:pt idx="1">
                  <c:v>22.0</c:v>
                </c:pt>
                <c:pt idx="2" formatCode="General">
                  <c:v>19.8</c:v>
                </c:pt>
                <c:pt idx="3" formatCode="General">
                  <c:v>20.3</c:v>
                </c:pt>
                <c:pt idx="4" formatCode="General">
                  <c:v>17.8</c:v>
                </c:pt>
                <c:pt idx="5">
                  <c:v>16.2</c:v>
                </c:pt>
              </c:numCache>
            </c:numRef>
          </c:val>
          <c:smooth val="0"/>
        </c:ser>
        <c:dLbls>
          <c:showLegendKey val="0"/>
          <c:showVal val="0"/>
          <c:showCatName val="0"/>
          <c:showSerName val="0"/>
          <c:showPercent val="0"/>
          <c:showBubbleSize val="0"/>
        </c:dLbls>
        <c:marker val="1"/>
        <c:smooth val="0"/>
        <c:axId val="805172776"/>
        <c:axId val="804377912"/>
      </c:lineChart>
      <c:catAx>
        <c:axId val="805172776"/>
        <c:scaling>
          <c:orientation val="minMax"/>
        </c:scaling>
        <c:delete val="0"/>
        <c:axPos val="b"/>
        <c:numFmt formatCode="General" sourceLinked="1"/>
        <c:majorTickMark val="out"/>
        <c:minorTickMark val="none"/>
        <c:tickLblPos val="nextTo"/>
        <c:spPr>
          <a:ln w="3175">
            <a:solidFill>
              <a:srgbClr val="000000"/>
            </a:solidFill>
            <a:prstDash val="solid"/>
          </a:ln>
        </c:spPr>
        <c:txPr>
          <a:bodyPr rot="0" vert="horz"/>
          <a:lstStyle/>
          <a:p>
            <a:pPr>
              <a:defRPr sz="2000" b="0" i="0" u="none" strike="noStrike" baseline="0">
                <a:solidFill>
                  <a:srgbClr val="000000"/>
                </a:solidFill>
                <a:latin typeface="Arial"/>
                <a:ea typeface="Arial"/>
                <a:cs typeface="Arial"/>
              </a:defRPr>
            </a:pPr>
            <a:endParaRPr lang="en-US"/>
          </a:p>
        </c:txPr>
        <c:crossAx val="804377912"/>
        <c:crosses val="autoZero"/>
        <c:auto val="1"/>
        <c:lblAlgn val="ctr"/>
        <c:lblOffset val="100"/>
        <c:tickLblSkip val="1"/>
        <c:tickMarkSkip val="1"/>
        <c:noMultiLvlLbl val="0"/>
      </c:catAx>
      <c:valAx>
        <c:axId val="804377912"/>
        <c:scaling>
          <c:orientation val="minMax"/>
        </c:scaling>
        <c:delete val="0"/>
        <c:axPos val="l"/>
        <c:numFmt formatCode="0" sourceLinked="0"/>
        <c:majorTickMark val="out"/>
        <c:minorTickMark val="none"/>
        <c:tickLblPos val="nextTo"/>
        <c:spPr>
          <a:ln w="3175">
            <a:solidFill>
              <a:srgbClr val="000000"/>
            </a:solidFill>
            <a:prstDash val="solid"/>
          </a:ln>
        </c:spPr>
        <c:txPr>
          <a:bodyPr rot="0" vert="horz"/>
          <a:lstStyle/>
          <a:p>
            <a:pPr>
              <a:defRPr sz="2000" b="0" i="0" u="none" strike="noStrike" baseline="0">
                <a:solidFill>
                  <a:srgbClr val="000000"/>
                </a:solidFill>
                <a:latin typeface="Arial"/>
                <a:ea typeface="Arial"/>
                <a:cs typeface="Arial"/>
              </a:defRPr>
            </a:pPr>
            <a:endParaRPr lang="en-US"/>
          </a:p>
        </c:txPr>
        <c:crossAx val="805172776"/>
        <c:crosses val="autoZero"/>
        <c:crossBetween val="between"/>
      </c:valAx>
      <c:spPr>
        <a:noFill/>
        <a:ln w="25400">
          <a:noFill/>
        </a:ln>
      </c:spPr>
    </c:plotArea>
    <c:legend>
      <c:legendPos val="b"/>
      <c:layout>
        <c:manualLayout>
          <c:xMode val="edge"/>
          <c:yMode val="edge"/>
          <c:x val="0.0157255181464386"/>
          <c:y val="0.74134553033812"/>
          <c:w val="0.974295977011495"/>
          <c:h val="0.244765477844681"/>
        </c:manualLayout>
      </c:layout>
      <c:overlay val="0"/>
      <c:spPr>
        <a:solidFill>
          <a:srgbClr val="FFFFFF"/>
        </a:solidFill>
        <a:ln w="3175">
          <a:solidFill>
            <a:srgbClr val="000000"/>
          </a:solidFill>
          <a:prstDash val="solid"/>
        </a:ln>
      </c:spPr>
      <c:txPr>
        <a:bodyPr/>
        <a:lstStyle/>
        <a:p>
          <a:pPr>
            <a:defRPr sz="2000" b="0" i="0" u="none" strike="noStrike" baseline="0">
              <a:solidFill>
                <a:srgbClr val="000000"/>
              </a:solidFill>
              <a:latin typeface="Arial"/>
              <a:ea typeface="Arial"/>
              <a:cs typeface="Arial"/>
            </a:defRPr>
          </a:pPr>
          <a:endParaRPr lang="en-US"/>
        </a:p>
      </c:txPr>
    </c:legend>
    <c:plotVisOnly val="1"/>
    <c:dispBlanksAs val="gap"/>
    <c:showDLblsOverMax val="0"/>
  </c:chart>
  <c:spPr>
    <a:solidFill>
      <a:srgbClr val="FFFFFF"/>
    </a:solidFill>
    <a:ln w="9525">
      <a:noFill/>
    </a:ln>
  </c:spPr>
  <c:txPr>
    <a:bodyPr/>
    <a:lstStyle/>
    <a:p>
      <a:pPr>
        <a:defRPr sz="1025" b="0" i="0" u="none" strike="noStrike" baseline="0">
          <a:solidFill>
            <a:srgbClr val="000000"/>
          </a:solidFill>
          <a:latin typeface="Arial"/>
          <a:ea typeface="Arial"/>
          <a:cs typeface="Arial"/>
        </a:defRPr>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eaLnBrk="1" hangingPunct="1">
              <a:defRPr sz="1200" smtClean="0"/>
            </a:lvl1pPr>
          </a:lstStyle>
          <a:p>
            <a:pPr>
              <a:defRPr/>
            </a:pPr>
            <a:endParaRPr lang="en-US"/>
          </a:p>
        </p:txBody>
      </p:sp>
      <p:sp>
        <p:nvSpPr>
          <p:cNvPr id="37891" name="Rectangle 3"/>
          <p:cNvSpPr>
            <a:spLocks noGrp="1" noChangeArrowheads="1"/>
          </p:cNvSpPr>
          <p:nvPr>
            <p:ph type="dt" sz="quarter" idx="1"/>
          </p:nvPr>
        </p:nvSpPr>
        <p:spPr bwMode="auto">
          <a:xfrm>
            <a:off x="3971925"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eaLnBrk="1" hangingPunct="1">
              <a:defRPr sz="1200" smtClean="0"/>
            </a:lvl1pPr>
          </a:lstStyle>
          <a:p>
            <a:pPr>
              <a:defRPr/>
            </a:pPr>
            <a:endParaRPr lang="en-US"/>
          </a:p>
        </p:txBody>
      </p:sp>
      <p:sp>
        <p:nvSpPr>
          <p:cNvPr id="37892" name="Rectangle 4"/>
          <p:cNvSpPr>
            <a:spLocks noGrp="1" noChangeArrowheads="1"/>
          </p:cNvSpPr>
          <p:nvPr>
            <p:ph type="ftr" sz="quarter" idx="2"/>
          </p:nvPr>
        </p:nvSpPr>
        <p:spPr bwMode="auto">
          <a:xfrm>
            <a:off x="0" y="8831263"/>
            <a:ext cx="3038475" cy="46513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eaLnBrk="1" hangingPunct="1">
              <a:defRPr sz="1200" smtClean="0"/>
            </a:lvl1pPr>
          </a:lstStyle>
          <a:p>
            <a:pPr>
              <a:defRPr/>
            </a:pPr>
            <a:endParaRPr lang="en-US"/>
          </a:p>
        </p:txBody>
      </p:sp>
      <p:sp>
        <p:nvSpPr>
          <p:cNvPr id="37893" name="Rectangle 5"/>
          <p:cNvSpPr>
            <a:spLocks noGrp="1" noChangeArrowheads="1"/>
          </p:cNvSpPr>
          <p:nvPr>
            <p:ph type="sldNum" sz="quarter" idx="3"/>
          </p:nvPr>
        </p:nvSpPr>
        <p:spPr bwMode="auto">
          <a:xfrm>
            <a:off x="3971925" y="8831263"/>
            <a:ext cx="3038475" cy="46513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eaLnBrk="1" hangingPunct="1">
              <a:defRPr sz="1200" smtClean="0"/>
            </a:lvl1pPr>
          </a:lstStyle>
          <a:p>
            <a:pPr>
              <a:defRPr/>
            </a:pPr>
            <a:fld id="{8BBB7562-1DDE-41F8-AEFB-BF8F2CB75591}" type="slidenum">
              <a:rPr lang="en-US"/>
              <a:pPr>
                <a:defRPr/>
              </a:pPr>
              <a:t>‹#›</a:t>
            </a:fld>
            <a:endParaRPr lang="en-US"/>
          </a:p>
        </p:txBody>
      </p:sp>
    </p:spTree>
    <p:extLst>
      <p:ext uri="{BB962C8B-B14F-4D97-AF65-F5344CB8AC3E}">
        <p14:creationId xmlns:p14="http://schemas.microsoft.com/office/powerpoint/2010/main" val="3645711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eaLnBrk="1" hangingPunct="1">
              <a:defRPr sz="1200" smtClean="0"/>
            </a:lvl1pPr>
          </a:lstStyle>
          <a:p>
            <a:pPr>
              <a:defRPr/>
            </a:pPr>
            <a:endParaRPr lang="en-US"/>
          </a:p>
        </p:txBody>
      </p:sp>
      <p:sp>
        <p:nvSpPr>
          <p:cNvPr id="15363" name="Rectangle 3"/>
          <p:cNvSpPr>
            <a:spLocks noGrp="1" noChangeArrowheads="1"/>
          </p:cNvSpPr>
          <p:nvPr>
            <p:ph type="dt" idx="1"/>
          </p:nvPr>
        </p:nvSpPr>
        <p:spPr bwMode="auto">
          <a:xfrm>
            <a:off x="3970338"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eaLnBrk="1" hangingPunct="1">
              <a:defRPr sz="1200" smtClean="0"/>
            </a:lvl1pPr>
          </a:lstStyle>
          <a:p>
            <a:pPr>
              <a:defRPr/>
            </a:pPr>
            <a:endParaRPr lang="en-US"/>
          </a:p>
        </p:txBody>
      </p:sp>
      <p:sp>
        <p:nvSpPr>
          <p:cNvPr id="18436"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15365" name="Rectangle 5"/>
          <p:cNvSpPr>
            <a:spLocks noGrp="1" noChangeArrowheads="1"/>
          </p:cNvSpPr>
          <p:nvPr>
            <p:ph type="body" sz="quarter" idx="3"/>
          </p:nvPr>
        </p:nvSpPr>
        <p:spPr bwMode="auto">
          <a:xfrm>
            <a:off x="701675" y="4416425"/>
            <a:ext cx="5607050" cy="4183063"/>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5366" name="Rectangle 6"/>
          <p:cNvSpPr>
            <a:spLocks noGrp="1" noChangeArrowheads="1"/>
          </p:cNvSpPr>
          <p:nvPr>
            <p:ph type="ftr" sz="quarter" idx="4"/>
          </p:nvPr>
        </p:nvSpPr>
        <p:spPr bwMode="auto">
          <a:xfrm>
            <a:off x="0"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eaLnBrk="1" hangingPunct="1">
              <a:defRPr sz="1200" smtClean="0"/>
            </a:lvl1pPr>
          </a:lstStyle>
          <a:p>
            <a:pPr>
              <a:defRPr/>
            </a:pPr>
            <a:endParaRPr lang="en-US"/>
          </a:p>
        </p:txBody>
      </p:sp>
      <p:sp>
        <p:nvSpPr>
          <p:cNvPr id="15367" name="Rectangle 7"/>
          <p:cNvSpPr>
            <a:spLocks noGrp="1" noChangeArrowheads="1"/>
          </p:cNvSpPr>
          <p:nvPr>
            <p:ph type="sldNum" sz="quarter" idx="5"/>
          </p:nvPr>
        </p:nvSpPr>
        <p:spPr bwMode="auto">
          <a:xfrm>
            <a:off x="3970338"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eaLnBrk="1" hangingPunct="1">
              <a:defRPr sz="1200" smtClean="0"/>
            </a:lvl1pPr>
          </a:lstStyle>
          <a:p>
            <a:pPr>
              <a:defRPr/>
            </a:pPr>
            <a:fld id="{2076AD14-0383-4F9C-9684-46E1A55ADC2C}" type="slidenum">
              <a:rPr lang="en-US"/>
              <a:pPr>
                <a:defRPr/>
              </a:pPr>
              <a:t>‹#›</a:t>
            </a:fld>
            <a:endParaRPr lang="en-US"/>
          </a:p>
        </p:txBody>
      </p:sp>
    </p:spTree>
    <p:extLst>
      <p:ext uri="{BB962C8B-B14F-4D97-AF65-F5344CB8AC3E}">
        <p14:creationId xmlns:p14="http://schemas.microsoft.com/office/powerpoint/2010/main" val="28695727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B0446CA6-B100-4ADB-A2D1-F7E7237FF489}" type="slidenum">
              <a:rPr lang="en-US"/>
              <a:pPr/>
              <a:t>1</a:t>
            </a:fld>
            <a:endParaRPr lang="en-US"/>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B7E057EF-1BCE-4D62-B49A-27E584B8D8A2}" type="slidenum">
              <a:rPr lang="en-US"/>
              <a:pPr/>
              <a:t>14</a:t>
            </a:fld>
            <a:endParaRPr lang="en-US"/>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88A1219E-9DF5-4931-859A-D63C919AB6DB}" type="slidenum">
              <a:rPr lang="en-US"/>
              <a:pPr/>
              <a:t>2</a:t>
            </a:fld>
            <a:endParaRPr lang="en-US"/>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xfrm>
            <a:off x="701675" y="5113338"/>
            <a:ext cx="5607050" cy="3486150"/>
          </a:xfrm>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F42AC86A-4711-478E-A749-E9CFEB395742}" type="slidenum">
              <a:rPr lang="en-US"/>
              <a:pPr/>
              <a:t>3</a:t>
            </a:fld>
            <a:endParaRPr 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xfrm>
            <a:off x="701675" y="5113338"/>
            <a:ext cx="5607050" cy="3486150"/>
          </a:xfrm>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2076AD14-0383-4F9C-9684-46E1A55ADC2C}"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B0100A5D-061E-4E42-A483-64C26DEFA21B}" type="slidenum">
              <a:rPr lang="en-US"/>
              <a:pPr/>
              <a:t>5</a:t>
            </a:fld>
            <a:endParaRPr lang="en-US"/>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xfrm>
            <a:off x="935038" y="4416425"/>
            <a:ext cx="5140325" cy="4183063"/>
          </a:xfrm>
          <a:noFill/>
          <a:ln/>
        </p:spPr>
        <p:txBody>
          <a:bodyPr/>
          <a:lstStyle/>
          <a:p>
            <a:pPr eaLnBrk="1" hangingPunct="1"/>
            <a:endParaRPr lang="en-US" b="1"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dirty="0"/>
          </a:p>
        </p:txBody>
      </p:sp>
      <p:sp>
        <p:nvSpPr>
          <p:cNvPr id="4" name="Slide Number Placeholder 3"/>
          <p:cNvSpPr>
            <a:spLocks noGrp="1"/>
          </p:cNvSpPr>
          <p:nvPr>
            <p:ph type="sldNum" sz="quarter" idx="10"/>
          </p:nvPr>
        </p:nvSpPr>
        <p:spPr/>
        <p:txBody>
          <a:bodyPr/>
          <a:lstStyle/>
          <a:p>
            <a:pPr>
              <a:defRPr/>
            </a:pPr>
            <a:fld id="{2076AD14-0383-4F9C-9684-46E1A55ADC2C}"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E4CD1F8E-8B63-4138-8AC7-2E5C8D2DCC81}" type="slidenum">
              <a:rPr lang="en-US"/>
              <a:pPr/>
              <a:t>7</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r>
              <a:rPr lang="en-US" smtClean="0"/>
              <a:t>How were indicators chosen:</a:t>
            </a:r>
          </a:p>
          <a:p>
            <a:pPr eaLnBrk="1" hangingPunct="1"/>
            <a:endParaRPr lang="en-US" smtClean="0"/>
          </a:p>
          <a:p>
            <a:pPr eaLnBrk="1" hangingPunct="1"/>
            <a:endParaRPr lang="en-US" smtClean="0"/>
          </a:p>
          <a:p>
            <a:pPr eaLnBrk="1" hangingPunct="1"/>
            <a:r>
              <a:rPr lang="en-US" smtClean="0"/>
              <a:t>Disparity indicates difference and is a comparative term.</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B11F3E7B-50C7-47F7-8D24-683459248BE5}" type="slidenum">
              <a:rPr lang="en-US"/>
              <a:pPr/>
              <a:t>8</a:t>
            </a:fld>
            <a:endParaRPr lang="en-US"/>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r>
              <a:rPr lang="en-US" smtClean="0"/>
              <a:t>How were indicators chosen:</a:t>
            </a:r>
          </a:p>
          <a:p>
            <a:pPr eaLnBrk="1" hangingPunct="1"/>
            <a:endParaRPr lang="en-US" smtClean="0"/>
          </a:p>
          <a:p>
            <a:pPr eaLnBrk="1" hangingPunct="1"/>
            <a:endParaRPr lang="en-US" smtClean="0"/>
          </a:p>
          <a:p>
            <a:pPr eaLnBrk="1" hangingPunct="1"/>
            <a:r>
              <a:rPr lang="en-US" smtClean="0"/>
              <a:t>Disparity indicates difference and is a comparative term.</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2400" dirty="0" smtClean="0"/>
              <a:t>Grades</a:t>
            </a:r>
          </a:p>
          <a:p>
            <a:pPr lvl="1"/>
            <a:r>
              <a:rPr lang="en-US" sz="2400" dirty="0" smtClean="0"/>
              <a:t>Labeling</a:t>
            </a:r>
          </a:p>
          <a:p>
            <a:pPr lvl="1"/>
            <a:r>
              <a:rPr lang="en-US" sz="2400" dirty="0" smtClean="0"/>
              <a:t>Format Changes</a:t>
            </a:r>
          </a:p>
          <a:p>
            <a:pPr lvl="1"/>
            <a:r>
              <a:rPr lang="en-US" sz="2400" dirty="0" smtClean="0"/>
              <a:t>Explanations</a:t>
            </a:r>
            <a:endParaRPr lang="en-US" dirty="0"/>
          </a:p>
        </p:txBody>
      </p:sp>
      <p:sp>
        <p:nvSpPr>
          <p:cNvPr id="4" name="Slide Number Placeholder 3"/>
          <p:cNvSpPr>
            <a:spLocks noGrp="1"/>
          </p:cNvSpPr>
          <p:nvPr>
            <p:ph type="sldNum" sz="quarter" idx="10"/>
          </p:nvPr>
        </p:nvSpPr>
        <p:spPr/>
        <p:txBody>
          <a:bodyPr/>
          <a:lstStyle/>
          <a:p>
            <a:pPr>
              <a:defRPr/>
            </a:pPr>
            <a:fld id="{2076AD14-0383-4F9C-9684-46E1A55ADC2C}" type="slidenum">
              <a:rPr lang="en-US" smtClean="0"/>
              <a:pPr>
                <a:defRPr/>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D0B38C5-8C68-4F36-A8A3-5CFE0CBE837F}"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9486F1E-7B71-4784-9752-4C1785C3CF6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600"/>
            <a:ext cx="2057400" cy="5897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600"/>
            <a:ext cx="6019800" cy="5897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9307F07-556F-4057-B01C-B6ED91D69C2E}"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9D2577D-4E3D-4AF1-B63A-B223426D0116}"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80B4C24-8359-442E-AE37-491566069934}"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75242BF-512E-41B9-B17B-56CC11B624B4}"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AC768906-90AD-4401-BE62-DBC0E32A9AC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DAC07A57-A176-4F82-A6C6-7EC1689C3CE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B106584D-2DFE-4928-AD30-2CB7891FF32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3629333-4226-4C4C-B4E9-B022070828F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077F805-96F5-4B2A-AD13-DB1CDD809055}"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CCECFF"/>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28600"/>
            <a:ext cx="82296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4212" name="Rectangle 4"/>
          <p:cNvSpPr>
            <a:spLocks noGrp="1" noChangeArrowheads="1"/>
          </p:cNvSpPr>
          <p:nvPr>
            <p:ph type="dt" sz="half" idx="2"/>
          </p:nvPr>
        </p:nvSpPr>
        <p:spPr bwMode="auto">
          <a:xfrm>
            <a:off x="457200" y="63817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smtClean="0"/>
            </a:lvl1pPr>
          </a:lstStyle>
          <a:p>
            <a:pPr>
              <a:defRPr/>
            </a:pPr>
            <a:endParaRPr lang="en-US"/>
          </a:p>
        </p:txBody>
      </p:sp>
      <p:sp>
        <p:nvSpPr>
          <p:cNvPr id="94213" name="Rectangle 5"/>
          <p:cNvSpPr>
            <a:spLocks noGrp="1" noChangeArrowheads="1"/>
          </p:cNvSpPr>
          <p:nvPr>
            <p:ph type="ftr" sz="quarter" idx="3"/>
          </p:nvPr>
        </p:nvSpPr>
        <p:spPr bwMode="auto">
          <a:xfrm>
            <a:off x="3124200" y="6381750"/>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smtClean="0"/>
            </a:lvl1pPr>
          </a:lstStyle>
          <a:p>
            <a:pPr>
              <a:defRPr/>
            </a:pPr>
            <a:endParaRPr lang="en-US"/>
          </a:p>
        </p:txBody>
      </p:sp>
      <p:sp>
        <p:nvSpPr>
          <p:cNvPr id="94214" name="Rectangle 6"/>
          <p:cNvSpPr>
            <a:spLocks noGrp="1" noChangeArrowheads="1"/>
          </p:cNvSpPr>
          <p:nvPr>
            <p:ph type="sldNum" sz="quarter" idx="4"/>
          </p:nvPr>
        </p:nvSpPr>
        <p:spPr bwMode="auto">
          <a:xfrm>
            <a:off x="6553200" y="63817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575F630B-4ECA-4D80-A0EF-90AF5EDC01F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Lst>
  <p:hf hdr="0" ftr="0" dt="0"/>
  <p:txStyles>
    <p:titleStyle>
      <a:lvl1pPr algn="ctr" rtl="0" eaLnBrk="0" fontAlgn="base" hangingPunct="0">
        <a:spcBef>
          <a:spcPct val="0"/>
        </a:spcBef>
        <a:spcAft>
          <a:spcPct val="0"/>
        </a:spcAft>
        <a:defRPr sz="4400" b="1">
          <a:solidFill>
            <a:srgbClr val="003366"/>
          </a:solidFill>
          <a:latin typeface="+mj-lt"/>
          <a:ea typeface="+mj-ea"/>
          <a:cs typeface="+mj-cs"/>
        </a:defRPr>
      </a:lvl1pPr>
      <a:lvl2pPr algn="ctr" rtl="0" eaLnBrk="0" fontAlgn="base" hangingPunct="0">
        <a:spcBef>
          <a:spcPct val="0"/>
        </a:spcBef>
        <a:spcAft>
          <a:spcPct val="0"/>
        </a:spcAft>
        <a:defRPr sz="4400" b="1">
          <a:solidFill>
            <a:srgbClr val="003366"/>
          </a:solidFill>
          <a:latin typeface="Times New Roman" pitchFamily="18" charset="0"/>
        </a:defRPr>
      </a:lvl2pPr>
      <a:lvl3pPr algn="ctr" rtl="0" eaLnBrk="0" fontAlgn="base" hangingPunct="0">
        <a:spcBef>
          <a:spcPct val="0"/>
        </a:spcBef>
        <a:spcAft>
          <a:spcPct val="0"/>
        </a:spcAft>
        <a:defRPr sz="4400" b="1">
          <a:solidFill>
            <a:srgbClr val="003366"/>
          </a:solidFill>
          <a:latin typeface="Times New Roman" pitchFamily="18" charset="0"/>
        </a:defRPr>
      </a:lvl3pPr>
      <a:lvl4pPr algn="ctr" rtl="0" eaLnBrk="0" fontAlgn="base" hangingPunct="0">
        <a:spcBef>
          <a:spcPct val="0"/>
        </a:spcBef>
        <a:spcAft>
          <a:spcPct val="0"/>
        </a:spcAft>
        <a:defRPr sz="4400" b="1">
          <a:solidFill>
            <a:srgbClr val="003366"/>
          </a:solidFill>
          <a:latin typeface="Times New Roman" pitchFamily="18" charset="0"/>
        </a:defRPr>
      </a:lvl4pPr>
      <a:lvl5pPr algn="ctr" rtl="0" eaLnBrk="0" fontAlgn="base" hangingPunct="0">
        <a:spcBef>
          <a:spcPct val="0"/>
        </a:spcBef>
        <a:spcAft>
          <a:spcPct val="0"/>
        </a:spcAft>
        <a:defRPr sz="4400" b="1">
          <a:solidFill>
            <a:srgbClr val="003366"/>
          </a:solidFill>
          <a:latin typeface="Times New Roman" pitchFamily="18" charset="0"/>
        </a:defRPr>
      </a:lvl5pPr>
      <a:lvl6pPr marL="457200" algn="ctr" rtl="0" fontAlgn="base">
        <a:spcBef>
          <a:spcPct val="0"/>
        </a:spcBef>
        <a:spcAft>
          <a:spcPct val="0"/>
        </a:spcAft>
        <a:defRPr sz="4400" b="1">
          <a:solidFill>
            <a:srgbClr val="003366"/>
          </a:solidFill>
          <a:latin typeface="Times New Roman" pitchFamily="18" charset="0"/>
        </a:defRPr>
      </a:lvl6pPr>
      <a:lvl7pPr marL="914400" algn="ctr" rtl="0" fontAlgn="base">
        <a:spcBef>
          <a:spcPct val="0"/>
        </a:spcBef>
        <a:spcAft>
          <a:spcPct val="0"/>
        </a:spcAft>
        <a:defRPr sz="4400" b="1">
          <a:solidFill>
            <a:srgbClr val="003366"/>
          </a:solidFill>
          <a:latin typeface="Times New Roman" pitchFamily="18" charset="0"/>
        </a:defRPr>
      </a:lvl7pPr>
      <a:lvl8pPr marL="1371600" algn="ctr" rtl="0" fontAlgn="base">
        <a:spcBef>
          <a:spcPct val="0"/>
        </a:spcBef>
        <a:spcAft>
          <a:spcPct val="0"/>
        </a:spcAft>
        <a:defRPr sz="4400" b="1">
          <a:solidFill>
            <a:srgbClr val="003366"/>
          </a:solidFill>
          <a:latin typeface="Times New Roman" pitchFamily="18" charset="0"/>
        </a:defRPr>
      </a:lvl8pPr>
      <a:lvl9pPr marL="1828800" algn="ctr" rtl="0" fontAlgn="base">
        <a:spcBef>
          <a:spcPct val="0"/>
        </a:spcBef>
        <a:spcAft>
          <a:spcPct val="0"/>
        </a:spcAft>
        <a:defRPr sz="4400" b="1">
          <a:solidFill>
            <a:srgbClr val="003366"/>
          </a:solidFill>
          <a:latin typeface="Times New Roman" pitchFamily="18" charset="0"/>
        </a:defRPr>
      </a:lvl9pPr>
    </p:titleStyle>
    <p:bodyStyle>
      <a:lvl1pPr marL="566738" indent="-566738" algn="l" rtl="0" eaLnBrk="0" fontAlgn="base" hangingPunct="0">
        <a:spcBef>
          <a:spcPct val="20000"/>
        </a:spcBef>
        <a:spcAft>
          <a:spcPct val="0"/>
        </a:spcAft>
        <a:buSzPct val="70000"/>
        <a:buBlip>
          <a:blip r:embed="rId13"/>
        </a:buBlip>
        <a:defRPr sz="2800">
          <a:solidFill>
            <a:schemeClr val="tx1"/>
          </a:solidFill>
          <a:latin typeface="+mn-lt"/>
          <a:ea typeface="+mn-ea"/>
          <a:cs typeface="+mn-cs"/>
        </a:defRPr>
      </a:lvl1pPr>
      <a:lvl2pPr marL="855663" indent="-173038" algn="l" rtl="0" eaLnBrk="0" fontAlgn="base" hangingPunct="0">
        <a:spcBef>
          <a:spcPct val="20000"/>
        </a:spcBef>
        <a:spcAft>
          <a:spcPct val="0"/>
        </a:spcAft>
        <a:buFont typeface="Arial" charset="0"/>
        <a:buChar char="–"/>
        <a:defRPr sz="2800">
          <a:solidFill>
            <a:schemeClr val="tx1"/>
          </a:solidFill>
          <a:latin typeface="+mn-lt"/>
        </a:defRPr>
      </a:lvl2pPr>
      <a:lvl3pPr marL="1262063" indent="-231775" algn="l" rtl="0" eaLnBrk="0" fontAlgn="base" hangingPunct="0">
        <a:spcBef>
          <a:spcPct val="20000"/>
        </a:spcBef>
        <a:spcAft>
          <a:spcPct val="0"/>
        </a:spcAft>
        <a:buChar char="•"/>
        <a:defRPr sz="2400">
          <a:solidFill>
            <a:schemeClr val="tx1"/>
          </a:solidFill>
          <a:latin typeface="+mn-lt"/>
        </a:defRPr>
      </a:lvl3pPr>
      <a:lvl4pPr marL="1712913" indent="-231775" algn="l" rtl="0" eaLnBrk="0" fontAlgn="base" hangingPunct="0">
        <a:spcBef>
          <a:spcPct val="20000"/>
        </a:spcBef>
        <a:spcAft>
          <a:spcPct val="0"/>
        </a:spcAft>
        <a:buChar char="–"/>
        <a:defRPr sz="2000">
          <a:solidFill>
            <a:schemeClr val="tx1"/>
          </a:solidFill>
          <a:latin typeface="+mn-lt"/>
        </a:defRPr>
      </a:lvl4pPr>
      <a:lvl5pPr marL="2176463" indent="-231775" algn="l" rtl="0" eaLnBrk="0" fontAlgn="base" hangingPunct="0">
        <a:spcBef>
          <a:spcPct val="20000"/>
        </a:spcBef>
        <a:spcAft>
          <a:spcPct val="0"/>
        </a:spcAft>
        <a:buChar char="»"/>
        <a:defRPr sz="2000">
          <a:solidFill>
            <a:schemeClr val="tx1"/>
          </a:solidFill>
          <a:latin typeface="+mn-lt"/>
        </a:defRPr>
      </a:lvl5pPr>
      <a:lvl6pPr marL="2633663" indent="-231775" algn="l" rtl="0" fontAlgn="base">
        <a:spcBef>
          <a:spcPct val="20000"/>
        </a:spcBef>
        <a:spcAft>
          <a:spcPct val="0"/>
        </a:spcAft>
        <a:buChar char="»"/>
        <a:defRPr sz="2000">
          <a:solidFill>
            <a:schemeClr val="tx1"/>
          </a:solidFill>
          <a:latin typeface="+mn-lt"/>
        </a:defRPr>
      </a:lvl6pPr>
      <a:lvl7pPr marL="3090863" indent="-231775" algn="l" rtl="0" fontAlgn="base">
        <a:spcBef>
          <a:spcPct val="20000"/>
        </a:spcBef>
        <a:spcAft>
          <a:spcPct val="0"/>
        </a:spcAft>
        <a:buChar char="»"/>
        <a:defRPr sz="2000">
          <a:solidFill>
            <a:schemeClr val="tx1"/>
          </a:solidFill>
          <a:latin typeface="+mn-lt"/>
        </a:defRPr>
      </a:lvl7pPr>
      <a:lvl8pPr marL="3548063" indent="-231775" algn="l" rtl="0" fontAlgn="base">
        <a:spcBef>
          <a:spcPct val="20000"/>
        </a:spcBef>
        <a:spcAft>
          <a:spcPct val="0"/>
        </a:spcAft>
        <a:buChar char="»"/>
        <a:defRPr sz="2000">
          <a:solidFill>
            <a:schemeClr val="tx1"/>
          </a:solidFill>
          <a:latin typeface="+mn-lt"/>
        </a:defRPr>
      </a:lvl8pPr>
      <a:lvl9pPr marL="4005263" indent="-231775"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4.xml.rels><?xml version="1.0" encoding="UTF-8" standalone="yes"?>
<Relationships xmlns="http://schemas.openxmlformats.org/package/2006/relationships"><Relationship Id="rId3" Type="http://schemas.openxmlformats.org/officeDocument/2006/relationships/hyperlink" Target="http://nmhealth.org/dpp/health_disparities.shtml" TargetMode="External"/><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chart" Target="../charts/char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381000" y="2130425"/>
            <a:ext cx="8458200" cy="1470025"/>
          </a:xfrm>
        </p:spPr>
        <p:txBody>
          <a:bodyPr/>
          <a:lstStyle/>
          <a:p>
            <a:pPr eaLnBrk="1" hangingPunct="1"/>
            <a:r>
              <a:rPr lang="en-US" sz="3200" dirty="0" smtClean="0"/>
              <a:t>New Mexico’s Racial and Ethnic Disparities </a:t>
            </a:r>
            <a:br>
              <a:rPr lang="en-US" sz="3200" dirty="0" smtClean="0"/>
            </a:br>
            <a:r>
              <a:rPr lang="en-US" sz="3200" dirty="0" smtClean="0"/>
              <a:t>Report Card</a:t>
            </a:r>
          </a:p>
        </p:txBody>
      </p:sp>
      <p:sp>
        <p:nvSpPr>
          <p:cNvPr id="2051" name="Rectangle 3"/>
          <p:cNvSpPr>
            <a:spLocks noGrp="1" noChangeArrowheads="1"/>
          </p:cNvSpPr>
          <p:nvPr>
            <p:ph type="subTitle" idx="1"/>
          </p:nvPr>
        </p:nvSpPr>
        <p:spPr/>
        <p:txBody>
          <a:bodyPr/>
          <a:lstStyle/>
          <a:p>
            <a:pPr eaLnBrk="1" hangingPunct="1"/>
            <a:r>
              <a:rPr lang="en-US" dirty="0">
                <a:solidFill>
                  <a:srgbClr val="003366"/>
                </a:solidFill>
                <a:latin typeface="Tahoma" pitchFamily="34" charset="0"/>
              </a:rPr>
              <a:t>Vicky Howell, Ph.D., </a:t>
            </a:r>
          </a:p>
          <a:p>
            <a:pPr eaLnBrk="1" hangingPunct="1"/>
            <a:r>
              <a:rPr lang="en-US" dirty="0">
                <a:solidFill>
                  <a:srgbClr val="003366"/>
                </a:solidFill>
                <a:latin typeface="Tahoma" pitchFamily="34" charset="0"/>
              </a:rPr>
              <a:t>Office of Policy and Performance </a:t>
            </a:r>
            <a:br>
              <a:rPr lang="en-US" dirty="0">
                <a:solidFill>
                  <a:srgbClr val="003366"/>
                </a:solidFill>
                <a:latin typeface="Tahoma" pitchFamily="34" charset="0"/>
              </a:rPr>
            </a:br>
            <a:r>
              <a:rPr lang="en-US" dirty="0">
                <a:solidFill>
                  <a:srgbClr val="003366"/>
                </a:solidFill>
                <a:latin typeface="Tahoma" pitchFamily="34" charset="0"/>
              </a:rPr>
              <a:t>New Mexico Department of Health</a:t>
            </a:r>
            <a:br>
              <a:rPr lang="en-US" dirty="0">
                <a:solidFill>
                  <a:srgbClr val="003366"/>
                </a:solidFill>
                <a:latin typeface="Tahoma" pitchFamily="34" charset="0"/>
              </a:rPr>
            </a:br>
            <a:r>
              <a:rPr lang="en-US" dirty="0">
                <a:solidFill>
                  <a:srgbClr val="003366"/>
                </a:solidFill>
                <a:latin typeface="Tahoma" pitchFamily="34" charset="0"/>
              </a:rPr>
              <a:t/>
            </a:r>
            <a:br>
              <a:rPr lang="en-US" dirty="0">
                <a:solidFill>
                  <a:srgbClr val="003366"/>
                </a:solidFill>
                <a:latin typeface="Tahoma" pitchFamily="34" charset="0"/>
              </a:rPr>
            </a:br>
            <a:endParaRPr lang="en-US" dirty="0">
              <a:solidFill>
                <a:srgbClr val="003366"/>
              </a:solidFill>
              <a:latin typeface="Tahoma"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838200"/>
          </a:xfrm>
        </p:spPr>
        <p:txBody>
          <a:bodyPr/>
          <a:lstStyle/>
          <a:p>
            <a:r>
              <a:rPr lang="en-US" sz="3200" dirty="0" smtClean="0"/>
              <a:t>Uses of Report Card</a:t>
            </a:r>
            <a:endParaRPr lang="en-US" sz="3200" dirty="0"/>
          </a:p>
        </p:txBody>
      </p:sp>
      <p:sp>
        <p:nvSpPr>
          <p:cNvPr id="3" name="Content Placeholder 2"/>
          <p:cNvSpPr>
            <a:spLocks noGrp="1"/>
          </p:cNvSpPr>
          <p:nvPr>
            <p:ph idx="1"/>
          </p:nvPr>
        </p:nvSpPr>
        <p:spPr>
          <a:xfrm>
            <a:off x="457200" y="1371600"/>
            <a:ext cx="8229600" cy="4525963"/>
          </a:xfrm>
        </p:spPr>
        <p:txBody>
          <a:bodyPr/>
          <a:lstStyle/>
          <a:p>
            <a:pPr>
              <a:spcBef>
                <a:spcPts val="0"/>
              </a:spcBef>
              <a:spcAft>
                <a:spcPts val="2400"/>
              </a:spcAft>
            </a:pPr>
            <a:r>
              <a:rPr lang="en-US" dirty="0" smtClean="0"/>
              <a:t>Program Planning</a:t>
            </a:r>
          </a:p>
          <a:p>
            <a:pPr>
              <a:spcBef>
                <a:spcPts val="0"/>
              </a:spcBef>
              <a:spcAft>
                <a:spcPts val="2400"/>
              </a:spcAft>
            </a:pPr>
            <a:r>
              <a:rPr lang="en-US" dirty="0" smtClean="0"/>
              <a:t>Grant Writing</a:t>
            </a:r>
          </a:p>
          <a:p>
            <a:pPr>
              <a:spcBef>
                <a:spcPts val="0"/>
              </a:spcBef>
              <a:spcAft>
                <a:spcPts val="2400"/>
              </a:spcAft>
            </a:pPr>
            <a:r>
              <a:rPr lang="en-US" dirty="0" smtClean="0"/>
              <a:t>Academic Classes</a:t>
            </a:r>
          </a:p>
          <a:p>
            <a:pPr>
              <a:spcBef>
                <a:spcPts val="0"/>
              </a:spcBef>
              <a:spcAft>
                <a:spcPts val="2400"/>
              </a:spcAft>
            </a:pPr>
            <a:r>
              <a:rPr lang="en-US" dirty="0" smtClean="0"/>
              <a:t>Conferences</a:t>
            </a:r>
          </a:p>
          <a:p>
            <a:pPr>
              <a:spcBef>
                <a:spcPts val="0"/>
              </a:spcBef>
              <a:spcAft>
                <a:spcPts val="2400"/>
              </a:spcAft>
            </a:pPr>
            <a:r>
              <a:rPr lang="en-US" dirty="0" smtClean="0"/>
              <a:t>Legislative Hearings</a:t>
            </a:r>
          </a:p>
          <a:p>
            <a:pPr>
              <a:spcBef>
                <a:spcPts val="0"/>
              </a:spcBef>
              <a:spcAft>
                <a:spcPts val="2400"/>
              </a:spcAft>
            </a:pPr>
            <a:r>
              <a:rPr lang="en-US" dirty="0" smtClean="0"/>
              <a:t>Public Events</a:t>
            </a:r>
          </a:p>
          <a:p>
            <a:pPr>
              <a:spcBef>
                <a:spcPts val="0"/>
              </a:spcBef>
              <a:spcAft>
                <a:spcPts val="2400"/>
              </a:spcAft>
            </a:pPr>
            <a:r>
              <a:rPr lang="en-US" dirty="0" smtClean="0"/>
              <a:t>Community Awareness/Planning/Activities</a:t>
            </a:r>
            <a:endParaRPr lang="en-US" dirty="0"/>
          </a:p>
        </p:txBody>
      </p:sp>
      <p:sp>
        <p:nvSpPr>
          <p:cNvPr id="4" name="Slide Number Placeholder 3"/>
          <p:cNvSpPr>
            <a:spLocks noGrp="1"/>
          </p:cNvSpPr>
          <p:nvPr>
            <p:ph type="sldNum" sz="quarter" idx="12"/>
          </p:nvPr>
        </p:nvSpPr>
        <p:spPr/>
        <p:txBody>
          <a:bodyPr/>
          <a:lstStyle/>
          <a:p>
            <a:pPr>
              <a:defRPr/>
            </a:pPr>
            <a:fld id="{39D2577D-4E3D-4AF1-B63A-B223426D0116}" type="slidenum">
              <a:rPr lang="en-US" smtClean="0"/>
              <a:pPr>
                <a:defRPr/>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Challenges</a:t>
            </a:r>
            <a:endParaRPr lang="en-US" sz="3200" dirty="0"/>
          </a:p>
        </p:txBody>
      </p:sp>
      <p:sp>
        <p:nvSpPr>
          <p:cNvPr id="3" name="Content Placeholder 2"/>
          <p:cNvSpPr>
            <a:spLocks noGrp="1"/>
          </p:cNvSpPr>
          <p:nvPr>
            <p:ph idx="1"/>
          </p:nvPr>
        </p:nvSpPr>
        <p:spPr>
          <a:xfrm>
            <a:off x="381000" y="1371600"/>
            <a:ext cx="8229600" cy="4525963"/>
          </a:xfrm>
        </p:spPr>
        <p:txBody>
          <a:bodyPr/>
          <a:lstStyle/>
          <a:p>
            <a:r>
              <a:rPr lang="en-US" dirty="0" smtClean="0"/>
              <a:t>Challenges -Grades (love them or hate them)</a:t>
            </a:r>
          </a:p>
          <a:p>
            <a:pPr lvl="1"/>
            <a:r>
              <a:rPr lang="en-US" sz="2400" dirty="0" smtClean="0"/>
              <a:t>Perception of Rating Populations Not Disparities</a:t>
            </a:r>
          </a:p>
          <a:p>
            <a:pPr lvl="1"/>
            <a:r>
              <a:rPr lang="en-US" sz="2400" dirty="0" smtClean="0"/>
              <a:t>Program Perception of Rating Program Performance</a:t>
            </a:r>
          </a:p>
          <a:p>
            <a:pPr lvl="1">
              <a:buNone/>
            </a:pPr>
            <a:endParaRPr lang="en-US" sz="2400" dirty="0" smtClean="0"/>
          </a:p>
          <a:p>
            <a:r>
              <a:rPr lang="en-US" dirty="0" smtClean="0"/>
              <a:t>Small Populations</a:t>
            </a:r>
          </a:p>
          <a:p>
            <a:pPr lvl="1"/>
            <a:r>
              <a:rPr lang="en-US" sz="2400" dirty="0" smtClean="0"/>
              <a:t> Total New Mexico population just over 2 million</a:t>
            </a:r>
          </a:p>
          <a:p>
            <a:pPr lvl="1"/>
            <a:r>
              <a:rPr lang="en-US" sz="2400" dirty="0" smtClean="0"/>
              <a:t> Black/African-American population of &lt;50,000</a:t>
            </a:r>
          </a:p>
          <a:p>
            <a:pPr lvl="1"/>
            <a:r>
              <a:rPr lang="en-US" sz="2400" dirty="0" smtClean="0"/>
              <a:t> Asian population of &lt;30,000</a:t>
            </a:r>
          </a:p>
          <a:p>
            <a:endParaRPr lang="en-US" sz="2400" dirty="0" smtClean="0"/>
          </a:p>
          <a:p>
            <a:endParaRPr lang="en-US" sz="2400" dirty="0" smtClean="0"/>
          </a:p>
          <a:p>
            <a:pPr lvl="1">
              <a:buNone/>
            </a:pPr>
            <a:endParaRPr lang="en-US" sz="2400" dirty="0" smtClean="0"/>
          </a:p>
          <a:p>
            <a:pPr lvl="1" indent="-792163">
              <a:buNone/>
            </a:pPr>
            <a:endParaRPr lang="en-US" dirty="0" smtClean="0"/>
          </a:p>
          <a:p>
            <a:pPr lvl="1" indent="-792163">
              <a:buNone/>
            </a:pPr>
            <a:endParaRPr lang="en-US" dirty="0" smtClean="0"/>
          </a:p>
          <a:p>
            <a:pPr>
              <a:buNone/>
            </a:pPr>
            <a:r>
              <a:rPr lang="en-US" dirty="0" smtClean="0"/>
              <a:t>	</a:t>
            </a:r>
            <a:endParaRPr lang="en-US" dirty="0"/>
          </a:p>
        </p:txBody>
      </p:sp>
      <p:sp>
        <p:nvSpPr>
          <p:cNvPr id="4" name="Slide Number Placeholder 3"/>
          <p:cNvSpPr>
            <a:spLocks noGrp="1"/>
          </p:cNvSpPr>
          <p:nvPr>
            <p:ph type="sldNum" sz="quarter" idx="12"/>
          </p:nvPr>
        </p:nvSpPr>
        <p:spPr/>
        <p:txBody>
          <a:bodyPr/>
          <a:lstStyle/>
          <a:p>
            <a:pPr>
              <a:defRPr/>
            </a:pPr>
            <a:fld id="{39D2577D-4E3D-4AF1-B63A-B223426D0116}" type="slidenum">
              <a:rPr lang="en-US" smtClean="0"/>
              <a:pPr>
                <a:defRPr/>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838200"/>
          </a:xfrm>
        </p:spPr>
        <p:txBody>
          <a:bodyPr/>
          <a:lstStyle/>
          <a:p>
            <a:r>
              <a:rPr lang="en-US" sz="3200" dirty="0" smtClean="0"/>
              <a:t>Lessons Learned</a:t>
            </a:r>
            <a:endParaRPr lang="en-US" sz="3200" dirty="0"/>
          </a:p>
        </p:txBody>
      </p:sp>
      <p:sp>
        <p:nvSpPr>
          <p:cNvPr id="3" name="Content Placeholder 2"/>
          <p:cNvSpPr>
            <a:spLocks noGrp="1"/>
          </p:cNvSpPr>
          <p:nvPr>
            <p:ph idx="1"/>
          </p:nvPr>
        </p:nvSpPr>
        <p:spPr>
          <a:xfrm>
            <a:off x="457200" y="1295400"/>
            <a:ext cx="8229600" cy="4525963"/>
          </a:xfrm>
        </p:spPr>
        <p:txBody>
          <a:bodyPr/>
          <a:lstStyle/>
          <a:p>
            <a:pPr>
              <a:spcBef>
                <a:spcPts val="0"/>
              </a:spcBef>
              <a:spcAft>
                <a:spcPts val="2400"/>
              </a:spcAft>
            </a:pPr>
            <a:r>
              <a:rPr lang="en-US" sz="2400" dirty="0" smtClean="0"/>
              <a:t>Realized that the report card needed to be community-friendly vs. a technical epidemiological report in order for it to be used effectively</a:t>
            </a:r>
          </a:p>
          <a:p>
            <a:pPr>
              <a:spcBef>
                <a:spcPts val="0"/>
              </a:spcBef>
              <a:spcAft>
                <a:spcPts val="2400"/>
              </a:spcAft>
            </a:pPr>
            <a:r>
              <a:rPr lang="en-US" sz="2400" dirty="0" smtClean="0"/>
              <a:t>Consolidation of data on health disparities all in one document increases awareness</a:t>
            </a:r>
          </a:p>
          <a:p>
            <a:pPr>
              <a:spcBef>
                <a:spcPts val="0"/>
              </a:spcBef>
              <a:spcAft>
                <a:spcPts val="2400"/>
              </a:spcAft>
            </a:pPr>
            <a:r>
              <a:rPr lang="en-US" sz="2400" dirty="0" smtClean="0"/>
              <a:t>Serves as a key reference for planning, targeted activities and evaluation </a:t>
            </a:r>
          </a:p>
          <a:p>
            <a:pPr>
              <a:spcBef>
                <a:spcPts val="0"/>
              </a:spcBef>
              <a:spcAft>
                <a:spcPts val="2400"/>
              </a:spcAft>
            </a:pPr>
            <a:r>
              <a:rPr lang="en-US" sz="2400" dirty="0" smtClean="0"/>
              <a:t>Color and pictures help</a:t>
            </a:r>
          </a:p>
          <a:p>
            <a:pPr>
              <a:spcBef>
                <a:spcPts val="0"/>
              </a:spcBef>
              <a:spcAft>
                <a:spcPts val="2400"/>
              </a:spcAft>
            </a:pPr>
            <a:r>
              <a:rPr lang="en-US" sz="2400" dirty="0" smtClean="0"/>
              <a:t>Can’t please everyone (e.g. grades)</a:t>
            </a:r>
          </a:p>
          <a:p>
            <a:endParaRPr lang="en-US" sz="2400" dirty="0" smtClean="0"/>
          </a:p>
          <a:p>
            <a:endParaRPr lang="en-US" sz="2400" dirty="0" smtClean="0"/>
          </a:p>
          <a:p>
            <a:endParaRPr lang="en-US" sz="2400" dirty="0" smtClean="0"/>
          </a:p>
          <a:p>
            <a:endParaRPr lang="en-US" sz="2400" dirty="0" smtClean="0"/>
          </a:p>
        </p:txBody>
      </p:sp>
      <p:sp>
        <p:nvSpPr>
          <p:cNvPr id="4" name="Slide Number Placeholder 3"/>
          <p:cNvSpPr>
            <a:spLocks noGrp="1"/>
          </p:cNvSpPr>
          <p:nvPr>
            <p:ph type="sldNum" sz="quarter" idx="12"/>
          </p:nvPr>
        </p:nvSpPr>
        <p:spPr/>
        <p:txBody>
          <a:bodyPr/>
          <a:lstStyle/>
          <a:p>
            <a:pPr>
              <a:defRPr/>
            </a:pPr>
            <a:fld id="{39D2577D-4E3D-4AF1-B63A-B223426D0116}" type="slidenum">
              <a:rPr lang="en-US" smtClean="0"/>
              <a:pPr>
                <a:defRPr/>
              </a:pPr>
              <a:t>12</a:t>
            </a:fld>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Collaborations</a:t>
            </a:r>
            <a:endParaRPr lang="en-US" dirty="0"/>
          </a:p>
        </p:txBody>
      </p:sp>
      <p:sp>
        <p:nvSpPr>
          <p:cNvPr id="3" name="Content Placeholder 2"/>
          <p:cNvSpPr>
            <a:spLocks noGrp="1"/>
          </p:cNvSpPr>
          <p:nvPr>
            <p:ph idx="1"/>
          </p:nvPr>
        </p:nvSpPr>
        <p:spPr>
          <a:xfrm>
            <a:off x="457200" y="1524000"/>
            <a:ext cx="8229600" cy="4525963"/>
          </a:xfrm>
        </p:spPr>
        <p:txBody>
          <a:bodyPr/>
          <a:lstStyle/>
          <a:p>
            <a:pPr>
              <a:spcBef>
                <a:spcPts val="0"/>
              </a:spcBef>
              <a:spcAft>
                <a:spcPts val="1200"/>
              </a:spcAft>
            </a:pPr>
            <a:r>
              <a:rPr lang="en-US" dirty="0" smtClean="0"/>
              <a:t>Within the Division</a:t>
            </a:r>
          </a:p>
          <a:p>
            <a:pPr marL="977900" lvl="1" indent="-295275">
              <a:spcBef>
                <a:spcPts val="0"/>
              </a:spcBef>
              <a:spcAft>
                <a:spcPts val="1200"/>
              </a:spcAft>
            </a:pPr>
            <a:r>
              <a:rPr lang="en-US" dirty="0" smtClean="0"/>
              <a:t>Policy, data, and desktop publishing perspectives</a:t>
            </a:r>
          </a:p>
          <a:p>
            <a:pPr>
              <a:spcBef>
                <a:spcPts val="0"/>
              </a:spcBef>
              <a:spcAft>
                <a:spcPts val="1200"/>
              </a:spcAft>
              <a:buNone/>
            </a:pPr>
            <a:r>
              <a:rPr lang="en-US" dirty="0" smtClean="0"/>
              <a:t>	</a:t>
            </a:r>
          </a:p>
          <a:p>
            <a:pPr>
              <a:spcBef>
                <a:spcPts val="0"/>
              </a:spcBef>
              <a:spcAft>
                <a:spcPts val="1200"/>
              </a:spcAft>
            </a:pPr>
            <a:r>
              <a:rPr lang="en-US" dirty="0" smtClean="0"/>
              <a:t>External to Division</a:t>
            </a:r>
          </a:p>
          <a:p>
            <a:pPr marL="977900" lvl="1" indent="-295275">
              <a:spcBef>
                <a:spcPts val="0"/>
              </a:spcBef>
              <a:spcAft>
                <a:spcPts val="1200"/>
              </a:spcAft>
            </a:pPr>
            <a:r>
              <a:rPr lang="en-US" dirty="0" smtClean="0"/>
              <a:t>Advisory group</a:t>
            </a:r>
          </a:p>
          <a:p>
            <a:pPr marL="977900" lvl="1" indent="-295275">
              <a:spcBef>
                <a:spcPts val="0"/>
              </a:spcBef>
              <a:spcAft>
                <a:spcPts val="1200"/>
              </a:spcAft>
            </a:pPr>
            <a:r>
              <a:rPr lang="en-US" dirty="0" smtClean="0"/>
              <a:t>Data sources</a:t>
            </a:r>
          </a:p>
          <a:p>
            <a:pPr lvl="1">
              <a:buNone/>
            </a:pPr>
            <a:endParaRPr lang="en-US" dirty="0" smtClean="0"/>
          </a:p>
          <a:p>
            <a:pPr lvl="1"/>
            <a:endParaRPr lang="en-US" dirty="0" smtClean="0"/>
          </a:p>
          <a:p>
            <a:pPr>
              <a:buNone/>
            </a:pPr>
            <a:endParaRPr lang="en-US" dirty="0"/>
          </a:p>
        </p:txBody>
      </p:sp>
      <p:sp>
        <p:nvSpPr>
          <p:cNvPr id="4" name="Slide Number Placeholder 3"/>
          <p:cNvSpPr>
            <a:spLocks noGrp="1"/>
          </p:cNvSpPr>
          <p:nvPr>
            <p:ph type="sldNum" sz="quarter" idx="12"/>
          </p:nvPr>
        </p:nvSpPr>
        <p:spPr/>
        <p:txBody>
          <a:bodyPr/>
          <a:lstStyle/>
          <a:p>
            <a:pPr>
              <a:defRPr/>
            </a:pPr>
            <a:fld id="{39D2577D-4E3D-4AF1-B63A-B223426D0116}" type="slidenum">
              <a:rPr lang="en-US" smtClean="0"/>
              <a:pPr>
                <a:defRPr/>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499100" y="495300"/>
            <a:ext cx="3352800" cy="5143500"/>
          </a:xfrm>
        </p:spPr>
        <p:txBody>
          <a:bodyPr/>
          <a:lstStyle/>
          <a:p>
            <a:r>
              <a:rPr lang="en-US" sz="3200" dirty="0" smtClean="0"/>
              <a:t>Link to </a:t>
            </a:r>
            <a:br>
              <a:rPr lang="en-US" sz="3200" dirty="0" smtClean="0"/>
            </a:br>
            <a:r>
              <a:rPr lang="en-US" sz="3200" dirty="0" smtClean="0"/>
              <a:t>New Mexico’s Racial and Ethnic Health Disparities Report </a:t>
            </a:r>
            <a:r>
              <a:rPr lang="en-US" sz="3200" dirty="0" smtClean="0"/>
              <a:t>Card</a:t>
            </a:r>
            <a:br>
              <a:rPr lang="en-US" sz="3200" dirty="0" smtClean="0"/>
            </a:br>
            <a:r>
              <a:rPr lang="en-US" sz="3200" dirty="0"/>
              <a:t/>
            </a:r>
            <a:br>
              <a:rPr lang="en-US" sz="3200" dirty="0"/>
            </a:br>
            <a:r>
              <a:rPr lang="en-US" sz="2000" dirty="0">
                <a:latin typeface="Times New Roman" pitchFamily="18" charset="0"/>
                <a:hlinkClick r:id="rId3"/>
              </a:rPr>
              <a:t>http://nmhealth.org/dpp/</a:t>
            </a:r>
            <a:r>
              <a:rPr lang="en-US" sz="2000" dirty="0" smtClean="0">
                <a:latin typeface="Times New Roman" pitchFamily="18" charset="0"/>
                <a:hlinkClick r:id="rId3"/>
              </a:rPr>
              <a:t>health_disparities.shtml</a:t>
            </a:r>
            <a:endParaRPr lang="en-US" sz="2000" dirty="0"/>
          </a:p>
        </p:txBody>
      </p:sp>
      <p:sp>
        <p:nvSpPr>
          <p:cNvPr id="3074" name="Slide Number Placeholder 3"/>
          <p:cNvSpPr>
            <a:spLocks noGrp="1"/>
          </p:cNvSpPr>
          <p:nvPr>
            <p:ph type="sldNum" sz="quarter" idx="12"/>
          </p:nvPr>
        </p:nvSpPr>
        <p:spPr>
          <a:noFill/>
        </p:spPr>
        <p:txBody>
          <a:bodyPr/>
          <a:lstStyle/>
          <a:p>
            <a:fld id="{A576F453-C81E-4E49-8425-1D2B9C154C10}" type="slidenum">
              <a:rPr lang="en-US"/>
              <a:pPr/>
              <a:t>14</a:t>
            </a:fld>
            <a:endParaRPr lang="en-US"/>
          </a:p>
        </p:txBody>
      </p:sp>
      <p:pic>
        <p:nvPicPr>
          <p:cNvPr id="9" name="Picture 8" descr="Picture of 2011 cover of New Mexico’s Racial and Ethnic Health Disparities Report Card, 6th Edition with thirteen people from various population groups and ages&#10;"/>
          <p:cNvPicPr>
            <a:picLocks noChangeAspect="1"/>
          </p:cNvPicPr>
          <p:nvPr/>
        </p:nvPicPr>
        <p:blipFill>
          <a:blip r:embed="rId4" cstate="print"/>
          <a:stretch>
            <a:fillRect/>
          </a:stretch>
        </p:blipFill>
        <p:spPr>
          <a:xfrm>
            <a:off x="0" y="0"/>
            <a:ext cx="5257800" cy="68580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p:spPr>
        <p:txBody>
          <a:bodyPr/>
          <a:lstStyle/>
          <a:p>
            <a:fld id="{B8F3E50F-2ABA-4CE2-89A5-600940F03B8A}" type="slidenum">
              <a:rPr lang="en-US"/>
              <a:pPr/>
              <a:t>2</a:t>
            </a:fld>
            <a:endParaRPr lang="en-US"/>
          </a:p>
        </p:txBody>
      </p:sp>
      <p:sp>
        <p:nvSpPr>
          <p:cNvPr id="4099" name="Rectangle 2"/>
          <p:cNvSpPr>
            <a:spLocks noGrp="1" noChangeArrowheads="1"/>
          </p:cNvSpPr>
          <p:nvPr>
            <p:ph type="title"/>
          </p:nvPr>
        </p:nvSpPr>
        <p:spPr>
          <a:xfrm>
            <a:off x="457200" y="228600"/>
            <a:ext cx="8229600" cy="685800"/>
          </a:xfrm>
        </p:spPr>
        <p:txBody>
          <a:bodyPr/>
          <a:lstStyle/>
          <a:p>
            <a:pPr eaLnBrk="1" hangingPunct="1"/>
            <a:r>
              <a:rPr lang="en-US" sz="3200" dirty="0" smtClean="0"/>
              <a:t>Overview of the Report Card</a:t>
            </a:r>
          </a:p>
        </p:txBody>
      </p:sp>
      <p:sp>
        <p:nvSpPr>
          <p:cNvPr id="4100" name="Rectangle 3"/>
          <p:cNvSpPr>
            <a:spLocks noGrp="1" noChangeArrowheads="1"/>
          </p:cNvSpPr>
          <p:nvPr>
            <p:ph type="body" idx="1"/>
          </p:nvPr>
        </p:nvSpPr>
        <p:spPr>
          <a:xfrm>
            <a:off x="457200" y="1219200"/>
            <a:ext cx="8305800" cy="4953000"/>
          </a:xfrm>
        </p:spPr>
        <p:txBody>
          <a:bodyPr/>
          <a:lstStyle/>
          <a:p>
            <a:pPr eaLnBrk="1" hangingPunct="1">
              <a:spcBef>
                <a:spcPct val="0"/>
              </a:spcBef>
              <a:spcAft>
                <a:spcPts val="1800"/>
              </a:spcAft>
              <a:buClr>
                <a:srgbClr val="000000"/>
              </a:buClr>
            </a:pPr>
            <a:r>
              <a:rPr lang="en-US" sz="2400" dirty="0" smtClean="0">
                <a:solidFill>
                  <a:srgbClr val="000000"/>
                </a:solidFill>
                <a:cs typeface="Arial" charset="0"/>
              </a:rPr>
              <a:t>Funded through a State Partnership Grant to Improve Minority Health from the U.S. Department of Health and Human Services, Office of Minority Health</a:t>
            </a:r>
          </a:p>
          <a:p>
            <a:pPr eaLnBrk="1" hangingPunct="1">
              <a:spcBef>
                <a:spcPct val="0"/>
              </a:spcBef>
              <a:spcAft>
                <a:spcPts val="1800"/>
              </a:spcAft>
              <a:buClr>
                <a:srgbClr val="000000"/>
              </a:buClr>
            </a:pPr>
            <a:r>
              <a:rPr lang="en-US" sz="2400" dirty="0" smtClean="0">
                <a:solidFill>
                  <a:srgbClr val="000000"/>
                </a:solidFill>
                <a:cs typeface="Arial" charset="0"/>
              </a:rPr>
              <a:t>Modeled after North Carolina’s report card</a:t>
            </a:r>
          </a:p>
          <a:p>
            <a:pPr eaLnBrk="1" hangingPunct="1">
              <a:spcBef>
                <a:spcPct val="0"/>
              </a:spcBef>
              <a:spcAft>
                <a:spcPts val="1800"/>
              </a:spcAft>
              <a:buClr>
                <a:srgbClr val="000000"/>
              </a:buClr>
            </a:pPr>
            <a:r>
              <a:rPr lang="en-US" sz="2400" dirty="0" smtClean="0">
                <a:solidFill>
                  <a:srgbClr val="000000"/>
                </a:solidFill>
                <a:cs typeface="Times New Roman" pitchFamily="18" charset="0"/>
              </a:rPr>
              <a:t>Developed in a user-friendly format for the public</a:t>
            </a:r>
          </a:p>
          <a:p>
            <a:pPr eaLnBrk="1" hangingPunct="1">
              <a:spcBef>
                <a:spcPct val="0"/>
              </a:spcBef>
              <a:spcAft>
                <a:spcPts val="1800"/>
              </a:spcAft>
              <a:buClr>
                <a:srgbClr val="000000"/>
              </a:buClr>
            </a:pPr>
            <a:r>
              <a:rPr lang="en-US" sz="2400" dirty="0" smtClean="0">
                <a:solidFill>
                  <a:srgbClr val="000000"/>
                </a:solidFill>
                <a:cs typeface="Arial" charset="0"/>
              </a:rPr>
              <a:t>Updated annually</a:t>
            </a:r>
          </a:p>
          <a:p>
            <a:pPr eaLnBrk="1" hangingPunct="1">
              <a:spcBef>
                <a:spcPct val="0"/>
              </a:spcBef>
              <a:spcAft>
                <a:spcPts val="1800"/>
              </a:spcAft>
              <a:buClr>
                <a:srgbClr val="000000"/>
              </a:buClr>
            </a:pPr>
            <a:r>
              <a:rPr lang="en-US" sz="2400" dirty="0" smtClean="0">
                <a:solidFill>
                  <a:srgbClr val="000000"/>
                </a:solidFill>
                <a:cs typeface="Arial" charset="0"/>
              </a:rPr>
              <a:t>Generated the American Indian Health Disparities Report Card</a:t>
            </a:r>
          </a:p>
          <a:p>
            <a:pPr eaLnBrk="1" hangingPunct="1">
              <a:spcBef>
                <a:spcPct val="0"/>
              </a:spcBef>
              <a:spcAft>
                <a:spcPts val="1800"/>
              </a:spcAft>
              <a:buClr>
                <a:srgbClr val="000000"/>
              </a:buClr>
            </a:pPr>
            <a:r>
              <a:rPr lang="en-US" sz="2400" dirty="0" smtClean="0">
                <a:cs typeface="Arial" charset="0"/>
              </a:rPr>
              <a:t>Imitation </a:t>
            </a:r>
            <a:r>
              <a:rPr lang="en-US" sz="2400" dirty="0" smtClean="0">
                <a:solidFill>
                  <a:srgbClr val="000000"/>
                </a:solidFill>
                <a:cs typeface="Arial" charset="0"/>
              </a:rPr>
              <a:t>is the best form of flattery – Delaware used New Mexico’s 2006 format</a:t>
            </a:r>
          </a:p>
          <a:p>
            <a:pPr eaLnBrk="1" hangingPunct="1">
              <a:lnSpc>
                <a:spcPct val="90000"/>
              </a:lnSpc>
              <a:spcBef>
                <a:spcPct val="0"/>
              </a:spcBef>
              <a:spcAft>
                <a:spcPct val="80000"/>
              </a:spcAft>
              <a:buClr>
                <a:srgbClr val="000000"/>
              </a:buClr>
            </a:pPr>
            <a:endParaRPr lang="en-US" sz="2400" dirty="0" smtClean="0">
              <a:solidFill>
                <a:srgbClr val="000000"/>
              </a:solidFill>
              <a:cs typeface="Arial" charset="0"/>
            </a:endParaRPr>
          </a:p>
          <a:p>
            <a:pPr eaLnBrk="1" hangingPunct="1">
              <a:lnSpc>
                <a:spcPct val="90000"/>
              </a:lnSpc>
              <a:spcBef>
                <a:spcPct val="0"/>
              </a:spcBef>
              <a:spcAft>
                <a:spcPct val="80000"/>
              </a:spcAft>
              <a:buClr>
                <a:srgbClr val="000000"/>
              </a:buClr>
            </a:pPr>
            <a:endParaRPr lang="en-US" sz="2400" dirty="0" smtClean="0">
              <a:solidFill>
                <a:srgbClr val="000000"/>
              </a:solidFill>
              <a:cs typeface="Arial" charset="0"/>
            </a:endParaRPr>
          </a:p>
          <a:p>
            <a:pPr eaLnBrk="1" hangingPunct="1">
              <a:lnSpc>
                <a:spcPct val="90000"/>
              </a:lnSpc>
              <a:spcBef>
                <a:spcPct val="0"/>
              </a:spcBef>
              <a:spcAft>
                <a:spcPct val="80000"/>
              </a:spcAft>
              <a:buClr>
                <a:srgbClr val="000000"/>
              </a:buClr>
              <a:buNone/>
            </a:pPr>
            <a:endParaRPr lang="en-US" sz="2400" dirty="0" smtClean="0">
              <a:solidFill>
                <a:srgbClr val="FF0000"/>
              </a:solidFill>
              <a:cs typeface="Times New Roman" pitchFamily="18" charset="0"/>
            </a:endParaRPr>
          </a:p>
          <a:p>
            <a:pPr eaLnBrk="1" hangingPunct="1">
              <a:lnSpc>
                <a:spcPct val="90000"/>
              </a:lnSpc>
              <a:spcBef>
                <a:spcPct val="0"/>
              </a:spcBef>
              <a:spcAft>
                <a:spcPct val="60000"/>
              </a:spcAft>
              <a:buClr>
                <a:srgbClr val="000000"/>
              </a:buClr>
              <a:buFontTx/>
              <a:buNone/>
            </a:pPr>
            <a:endParaRPr lang="en-US" sz="2400" dirty="0" smtClean="0">
              <a:solidFill>
                <a:srgbClr val="000000"/>
              </a:solidFill>
              <a:cs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pPr eaLnBrk="1" hangingPunct="1"/>
            <a:r>
              <a:rPr lang="en-US" sz="3200" dirty="0" smtClean="0"/>
              <a:t>Purpose of the Report Card In New Mexico</a:t>
            </a:r>
          </a:p>
        </p:txBody>
      </p:sp>
      <p:sp>
        <p:nvSpPr>
          <p:cNvPr id="2" name="Content Placeholder 1"/>
          <p:cNvSpPr>
            <a:spLocks noGrp="1"/>
          </p:cNvSpPr>
          <p:nvPr>
            <p:ph idx="1"/>
          </p:nvPr>
        </p:nvSpPr>
        <p:spPr/>
        <p:txBody>
          <a:bodyPr>
            <a:normAutofit fontScale="92500"/>
          </a:bodyPr>
          <a:lstStyle/>
          <a:p>
            <a:pPr eaLnBrk="1" hangingPunct="1">
              <a:spcAft>
                <a:spcPts val="1800"/>
              </a:spcAft>
            </a:pPr>
            <a:r>
              <a:rPr lang="en-US" dirty="0">
                <a:solidFill>
                  <a:srgbClr val="000000"/>
                </a:solidFill>
                <a:cs typeface="Times New Roman" pitchFamily="18" charset="0"/>
              </a:rPr>
              <a:t>Serves as the focal point for planning and activities geared towards reducing health disparities</a:t>
            </a:r>
          </a:p>
          <a:p>
            <a:pPr eaLnBrk="1" hangingPunct="1">
              <a:spcAft>
                <a:spcPts val="1800"/>
              </a:spcAft>
            </a:pPr>
            <a:r>
              <a:rPr lang="en-US" dirty="0">
                <a:solidFill>
                  <a:srgbClr val="000000"/>
                </a:solidFill>
                <a:cs typeface="Times New Roman" pitchFamily="18" charset="0"/>
              </a:rPr>
              <a:t>Creates a cohesive approach to identifying health disparities</a:t>
            </a:r>
          </a:p>
          <a:p>
            <a:pPr eaLnBrk="1" hangingPunct="1">
              <a:spcAft>
                <a:spcPts val="1800"/>
              </a:spcAft>
            </a:pPr>
            <a:r>
              <a:rPr lang="en-US" dirty="0">
                <a:latin typeface="Tahoma" pitchFamily="34" charset="0"/>
              </a:rPr>
              <a:t>Increases awareness of health disparities</a:t>
            </a:r>
          </a:p>
          <a:p>
            <a:pPr eaLnBrk="1" hangingPunct="1">
              <a:spcAft>
                <a:spcPts val="1800"/>
              </a:spcAft>
            </a:pPr>
            <a:r>
              <a:rPr lang="en-US" dirty="0">
                <a:latin typeface="Tahoma" pitchFamily="34" charset="0"/>
              </a:rPr>
              <a:t>Elicits private, public and community input on possible solutions</a:t>
            </a:r>
          </a:p>
          <a:p>
            <a:pPr eaLnBrk="1" hangingPunct="1">
              <a:spcAft>
                <a:spcPts val="1800"/>
              </a:spcAft>
            </a:pPr>
            <a:r>
              <a:rPr lang="en-US" dirty="0">
                <a:solidFill>
                  <a:srgbClr val="000000"/>
                </a:solidFill>
                <a:cs typeface="Times New Roman" pitchFamily="18" charset="0"/>
              </a:rPr>
              <a:t>Drives the activities of the Office of Health </a:t>
            </a:r>
            <a:r>
              <a:rPr lang="en-US" dirty="0" smtClean="0">
                <a:solidFill>
                  <a:srgbClr val="000000"/>
                </a:solidFill>
                <a:cs typeface="Times New Roman" pitchFamily="18" charset="0"/>
              </a:rPr>
              <a:t>Equity</a:t>
            </a:r>
            <a:endParaRPr lang="en-US" dirty="0">
              <a:latin typeface="Tahoma" pitchFamily="34" charset="0"/>
            </a:endParaRPr>
          </a:p>
        </p:txBody>
      </p:sp>
      <p:sp>
        <p:nvSpPr>
          <p:cNvPr id="5122" name="Slide Number Placeholder 5"/>
          <p:cNvSpPr>
            <a:spLocks noGrp="1"/>
          </p:cNvSpPr>
          <p:nvPr>
            <p:ph type="sldNum" sz="quarter" idx="12"/>
          </p:nvPr>
        </p:nvSpPr>
        <p:spPr>
          <a:noFill/>
        </p:spPr>
        <p:txBody>
          <a:bodyPr/>
          <a:lstStyle/>
          <a:p>
            <a:fld id="{56195D22-4A6F-48EF-86D1-0753513A0EEC}" type="slidenum">
              <a:rPr lang="en-US"/>
              <a:pPr/>
              <a:t>3</a:t>
            </a:fld>
            <a:endParaRPr lang="en-US"/>
          </a:p>
        </p:txBody>
      </p:sp>
      <p:sp>
        <p:nvSpPr>
          <p:cNvPr id="5124" name="Rectangle 4"/>
          <p:cNvSpPr>
            <a:spLocks noChangeArrowheads="1"/>
          </p:cNvSpPr>
          <p:nvPr/>
        </p:nvSpPr>
        <p:spPr bwMode="auto">
          <a:xfrm>
            <a:off x="457200" y="3733800"/>
            <a:ext cx="8229600" cy="762000"/>
          </a:xfrm>
          <a:prstGeom prst="rect">
            <a:avLst/>
          </a:prstGeom>
          <a:noFill/>
          <a:ln w="9525">
            <a:noFill/>
            <a:miter lim="800000"/>
            <a:headEnd/>
            <a:tailEnd/>
          </a:ln>
        </p:spPr>
        <p:txBody>
          <a:bodyPr anchor="ctr"/>
          <a:lstStyle/>
          <a:p>
            <a:pPr algn="ctr" eaLnBrk="1" hangingPunct="1"/>
            <a:endParaRPr lang="en-US" sz="3200" b="1">
              <a:solidFill>
                <a:srgbClr val="003366"/>
              </a:solidFill>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838200"/>
          </a:xfrm>
        </p:spPr>
        <p:txBody>
          <a:bodyPr/>
          <a:lstStyle/>
          <a:p>
            <a:r>
              <a:rPr lang="en-US" sz="3200" dirty="0" smtClean="0"/>
              <a:t>Format – Changes over Time</a:t>
            </a:r>
            <a:endParaRPr lang="en-US" sz="3200" dirty="0"/>
          </a:p>
        </p:txBody>
      </p:sp>
      <p:sp>
        <p:nvSpPr>
          <p:cNvPr id="3" name="Content Placeholder 2"/>
          <p:cNvSpPr>
            <a:spLocks noGrp="1"/>
          </p:cNvSpPr>
          <p:nvPr>
            <p:ph idx="1"/>
          </p:nvPr>
        </p:nvSpPr>
        <p:spPr>
          <a:xfrm>
            <a:off x="457200" y="1417637"/>
            <a:ext cx="8229600" cy="4830763"/>
          </a:xfrm>
        </p:spPr>
        <p:txBody>
          <a:bodyPr/>
          <a:lstStyle/>
          <a:p>
            <a:pPr>
              <a:spcBef>
                <a:spcPts val="0"/>
              </a:spcBef>
              <a:spcAft>
                <a:spcPts val="2400"/>
              </a:spcAft>
            </a:pPr>
            <a:r>
              <a:rPr lang="en-US" sz="2400" dirty="0" smtClean="0"/>
              <a:t>Added trend graphs (2007)</a:t>
            </a:r>
          </a:p>
          <a:p>
            <a:pPr>
              <a:spcBef>
                <a:spcPts val="0"/>
              </a:spcBef>
              <a:spcAft>
                <a:spcPts val="2400"/>
              </a:spcAft>
            </a:pPr>
            <a:r>
              <a:rPr lang="en-US" sz="2400" dirty="0" smtClean="0"/>
              <a:t>Added national comparisons and gender data (2007)</a:t>
            </a:r>
          </a:p>
          <a:p>
            <a:pPr>
              <a:spcBef>
                <a:spcPts val="0"/>
              </a:spcBef>
              <a:spcAft>
                <a:spcPts val="2400"/>
              </a:spcAft>
            </a:pPr>
            <a:r>
              <a:rPr lang="en-US" sz="2400" dirty="0" smtClean="0"/>
              <a:t>Added section on changes in disparity (2008)</a:t>
            </a:r>
          </a:p>
          <a:p>
            <a:pPr>
              <a:spcBef>
                <a:spcPts val="0"/>
              </a:spcBef>
              <a:spcAft>
                <a:spcPts val="2400"/>
              </a:spcAft>
            </a:pPr>
            <a:r>
              <a:rPr lang="en-US" sz="2400" dirty="0" smtClean="0"/>
              <a:t>Added Pertussis indicator (2008)</a:t>
            </a:r>
          </a:p>
          <a:p>
            <a:pPr>
              <a:spcBef>
                <a:spcPts val="0"/>
              </a:spcBef>
              <a:spcAft>
                <a:spcPts val="2400"/>
              </a:spcAft>
            </a:pPr>
            <a:r>
              <a:rPr lang="en-US" sz="2400" dirty="0" smtClean="0"/>
              <a:t>Added table of contents (2009)</a:t>
            </a:r>
          </a:p>
          <a:p>
            <a:pPr>
              <a:spcBef>
                <a:spcPts val="0"/>
              </a:spcBef>
              <a:spcAft>
                <a:spcPts val="2400"/>
              </a:spcAft>
            </a:pPr>
            <a:r>
              <a:rPr lang="en-US" sz="2400" dirty="0" smtClean="0"/>
              <a:t>Added summary data (2010)</a:t>
            </a:r>
          </a:p>
          <a:p>
            <a:pPr>
              <a:spcBef>
                <a:spcPts val="0"/>
              </a:spcBef>
              <a:spcAft>
                <a:spcPts val="2400"/>
              </a:spcAft>
            </a:pPr>
            <a:r>
              <a:rPr lang="en-US" sz="2400" dirty="0" smtClean="0"/>
              <a:t>Adding fall-related deaths (2011)</a:t>
            </a:r>
            <a:endParaRPr lang="en-US" sz="2400" dirty="0"/>
          </a:p>
        </p:txBody>
      </p:sp>
      <p:sp>
        <p:nvSpPr>
          <p:cNvPr id="4" name="Slide Number Placeholder 3"/>
          <p:cNvSpPr>
            <a:spLocks noGrp="1"/>
          </p:cNvSpPr>
          <p:nvPr>
            <p:ph type="sldNum" sz="quarter" idx="12"/>
          </p:nvPr>
        </p:nvSpPr>
        <p:spPr/>
        <p:txBody>
          <a:bodyPr/>
          <a:lstStyle/>
          <a:p>
            <a:pPr>
              <a:defRPr/>
            </a:pPr>
            <a:fld id="{39D2577D-4E3D-4AF1-B63A-B223426D0116}" type="slidenum">
              <a:rPr lang="en-US" smtClean="0"/>
              <a:pPr>
                <a:defRPr/>
              </a:pPr>
              <a:t>4</a:t>
            </a:fld>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5"/>
          <p:cNvSpPr>
            <a:spLocks noGrp="1"/>
          </p:cNvSpPr>
          <p:nvPr>
            <p:ph type="sldNum" sz="quarter" idx="12"/>
          </p:nvPr>
        </p:nvSpPr>
        <p:spPr>
          <a:noFill/>
        </p:spPr>
        <p:txBody>
          <a:bodyPr/>
          <a:lstStyle/>
          <a:p>
            <a:fld id="{D5788AE7-B7A0-4A03-8D9F-2850C8B62877}" type="slidenum">
              <a:rPr lang="en-US"/>
              <a:pPr/>
              <a:t>5</a:t>
            </a:fld>
            <a:endParaRPr lang="en-US"/>
          </a:p>
        </p:txBody>
      </p:sp>
      <p:sp>
        <p:nvSpPr>
          <p:cNvPr id="12291" name="Rectangle 2"/>
          <p:cNvSpPr>
            <a:spLocks noGrp="1" noChangeArrowheads="1"/>
          </p:cNvSpPr>
          <p:nvPr>
            <p:ph type="title"/>
          </p:nvPr>
        </p:nvSpPr>
        <p:spPr>
          <a:xfrm>
            <a:off x="457200" y="177800"/>
            <a:ext cx="8229600" cy="762000"/>
          </a:xfrm>
        </p:spPr>
        <p:txBody>
          <a:bodyPr/>
          <a:lstStyle/>
          <a:p>
            <a:pPr eaLnBrk="1" hangingPunct="1"/>
            <a:r>
              <a:rPr lang="en-US" sz="3200" dirty="0" smtClean="0"/>
              <a:t>Topics Covered</a:t>
            </a:r>
          </a:p>
        </p:txBody>
      </p:sp>
      <p:sp>
        <p:nvSpPr>
          <p:cNvPr id="12292" name="Rectangle 3"/>
          <p:cNvSpPr>
            <a:spLocks noGrp="1" noChangeArrowheads="1"/>
          </p:cNvSpPr>
          <p:nvPr>
            <p:ph type="body" idx="1"/>
          </p:nvPr>
        </p:nvSpPr>
        <p:spPr>
          <a:xfrm>
            <a:off x="381000" y="1066800"/>
            <a:ext cx="8305800" cy="5257800"/>
          </a:xfrm>
        </p:spPr>
        <p:txBody>
          <a:bodyPr/>
          <a:lstStyle/>
          <a:p>
            <a:pPr eaLnBrk="1" hangingPunct="1">
              <a:spcBef>
                <a:spcPct val="0"/>
              </a:spcBef>
              <a:spcAft>
                <a:spcPct val="60000"/>
              </a:spcAft>
              <a:buSzPct val="75000"/>
              <a:buFontTx/>
              <a:buAutoNum type="arabicPeriod"/>
            </a:pPr>
            <a:r>
              <a:rPr lang="en-US" dirty="0" smtClean="0">
                <a:cs typeface="Arial" charset="0"/>
              </a:rPr>
              <a:t>Mother and Child Health</a:t>
            </a:r>
            <a:r>
              <a:rPr lang="en-US" sz="2400" dirty="0" smtClean="0">
                <a:cs typeface="Arial" charset="0"/>
              </a:rPr>
              <a:t> </a:t>
            </a:r>
            <a:r>
              <a:rPr lang="en-US" sz="2400" dirty="0" smtClean="0"/>
              <a:t>(prenatal care, infant mortality, teen births)</a:t>
            </a:r>
          </a:p>
          <a:p>
            <a:pPr eaLnBrk="1" hangingPunct="1">
              <a:spcBef>
                <a:spcPct val="0"/>
              </a:spcBef>
              <a:spcAft>
                <a:spcPct val="60000"/>
              </a:spcAft>
              <a:buSzPct val="75000"/>
              <a:buFontTx/>
              <a:buAutoNum type="arabicPeriod" startAt="2"/>
            </a:pPr>
            <a:r>
              <a:rPr lang="en-US" dirty="0" smtClean="0">
                <a:cs typeface="Arial" charset="0"/>
              </a:rPr>
              <a:t>Chronic Disease</a:t>
            </a:r>
            <a:r>
              <a:rPr lang="en-US" sz="2400" dirty="0" smtClean="0"/>
              <a:t> (adults with diabetes not receiving services, diabetes deaths, adult obesity, youth obesity)</a:t>
            </a:r>
          </a:p>
          <a:p>
            <a:pPr eaLnBrk="1" hangingPunct="1">
              <a:spcBef>
                <a:spcPct val="0"/>
              </a:spcBef>
              <a:spcAft>
                <a:spcPct val="60000"/>
              </a:spcAft>
              <a:buSzPct val="75000"/>
              <a:buFontTx/>
              <a:buAutoNum type="arabicPeriod" startAt="3"/>
            </a:pPr>
            <a:r>
              <a:rPr lang="en-US" dirty="0" smtClean="0">
                <a:cs typeface="Arial" charset="0"/>
              </a:rPr>
              <a:t>Infectious Diseases</a:t>
            </a:r>
            <a:r>
              <a:rPr lang="en-US" sz="2400" dirty="0" smtClean="0">
                <a:cs typeface="Arial" charset="0"/>
              </a:rPr>
              <a:t> (adults 65+ no pneumonia vaccination, pneumonia &amp; influenza deaths, Chlamydia, hepatitis B, HIV/AIDS, </a:t>
            </a:r>
            <a:r>
              <a:rPr lang="en-US" sz="2400" dirty="0" err="1" smtClean="0">
                <a:cs typeface="Arial" charset="0"/>
              </a:rPr>
              <a:t>Pertussis</a:t>
            </a:r>
            <a:r>
              <a:rPr lang="en-US" sz="2400" dirty="0" smtClean="0">
                <a:cs typeface="Arial" charset="0"/>
              </a:rPr>
              <a:t>)</a:t>
            </a:r>
          </a:p>
          <a:p>
            <a:pPr eaLnBrk="1" hangingPunct="1">
              <a:spcBef>
                <a:spcPct val="0"/>
              </a:spcBef>
              <a:spcAft>
                <a:spcPct val="60000"/>
              </a:spcAft>
              <a:buSzPct val="75000"/>
              <a:buFontTx/>
              <a:buAutoNum type="arabicPeriod" startAt="4"/>
            </a:pPr>
            <a:r>
              <a:rPr lang="en-US" dirty="0" smtClean="0">
                <a:cs typeface="Arial" charset="0"/>
              </a:rPr>
              <a:t>Violence and Injury</a:t>
            </a:r>
            <a:r>
              <a:rPr lang="en-US" sz="2400" dirty="0" smtClean="0">
                <a:cs typeface="Arial" charset="0"/>
              </a:rPr>
              <a:t> (motor vehicle deaths, suicide, youth suicide, homicide)</a:t>
            </a:r>
          </a:p>
          <a:p>
            <a:pPr eaLnBrk="1" hangingPunct="1">
              <a:spcBef>
                <a:spcPct val="0"/>
              </a:spcBef>
              <a:spcAft>
                <a:spcPct val="60000"/>
              </a:spcAft>
              <a:buSzPct val="75000"/>
              <a:buFontTx/>
              <a:buAutoNum type="arabicPeriod" startAt="5"/>
            </a:pPr>
            <a:r>
              <a:rPr lang="en-US" dirty="0" smtClean="0">
                <a:cs typeface="Times New Roman" pitchFamily="18" charset="0"/>
              </a:rPr>
              <a:t>Risk Behaviors</a:t>
            </a:r>
            <a:r>
              <a:rPr lang="en-US" sz="2400" dirty="0" smtClean="0">
                <a:cs typeface="Times New Roman" pitchFamily="18" charset="0"/>
              </a:rPr>
              <a:t> </a:t>
            </a:r>
            <a:r>
              <a:rPr lang="en-US" sz="2400" dirty="0" smtClean="0"/>
              <a:t>(smoking, drug induced deaths, alcohol-related deaths)</a:t>
            </a:r>
          </a:p>
        </p:txBody>
      </p:sp>
      <p:sp>
        <p:nvSpPr>
          <p:cNvPr id="12293" name="Rectangle 4"/>
          <p:cNvSpPr>
            <a:spLocks noGrp="1" noChangeArrowheads="1"/>
          </p:cNvSpPr>
          <p:nvPr>
            <p:ph type="body" sz="half" idx="4294967295"/>
          </p:nvPr>
        </p:nvSpPr>
        <p:spPr>
          <a:xfrm>
            <a:off x="5334000" y="1981200"/>
            <a:ext cx="3810000" cy="4114800"/>
          </a:xfrm>
        </p:spPr>
        <p:txBody>
          <a:bodyPr/>
          <a:lstStyle/>
          <a:p>
            <a:pPr eaLnBrk="1" hangingPunct="1"/>
            <a:endParaRPr lang="en-US" sz="2400" b="1" smtClean="0">
              <a:latin typeface="Arial" charset="0"/>
              <a:cs typeface="Arial" charset="0"/>
            </a:endParaRPr>
          </a:p>
          <a:p>
            <a:pPr eaLnBrk="1" hangingPunct="1">
              <a:buFontTx/>
              <a:buNone/>
            </a:pPr>
            <a:endParaRPr lang="en-US" sz="2400" b="1" smtClean="0">
              <a:latin typeface="Arial" charset="0"/>
              <a:cs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39D2577D-4E3D-4AF1-B63A-B223426D0116}" type="slidenum">
              <a:rPr lang="en-US" smtClean="0"/>
              <a:pPr>
                <a:defRPr/>
              </a:pPr>
              <a:t>6</a:t>
            </a:fld>
            <a:endParaRPr lang="en-US"/>
          </a:p>
        </p:txBody>
      </p:sp>
      <p:graphicFrame>
        <p:nvGraphicFramePr>
          <p:cNvPr id="5" name="Content Placeholder 4" descr="Graph with 7 lines illustrating the trend in pneumonia and influenza death rates in New Mexico from 2002-2009 in three year rolling averages by population group with comparisons to total New Mexico rate and single year US rate.&#10;&#10;5 lines depict the trend in rates for each population group plus lines for the overall New Mexico rate and the U.S. rate.&#10;The top line depicts the consistently higher death rate experienced by American Indians in New Mexico.&#10;The death rates for American Indians have  ranged  from 29.5 in 2002-2004 to 39.7 in 2007-2009.&#10;During this same time period the death rates for Asians (the bottom line) have ranged from 3.1 to 17.3.   The fluctuation in rates caused by a few events in a small population  is also illustrated by this bottom line.&#10;&#10;The  two lines with markers (in the middle of the graph) represent the New Mexico and national rates and the graph shows that the New Mexico pneumonia and influenza death rates were lower than the national rates at the beginning, but in recent years have surpassed the national rates. &#10;&#10;The graph also illustrates an upward trend in death rates for most population groups."/>
          <p:cNvGraphicFramePr>
            <a:graphicFrameLocks noGrp="1"/>
          </p:cNvGraphicFramePr>
          <p:nvPr>
            <p:ph idx="1"/>
            <p:extLst>
              <p:ext uri="{D42A27DB-BD31-4B8C-83A1-F6EECF244321}">
                <p14:modId xmlns:p14="http://schemas.microsoft.com/office/powerpoint/2010/main" val="805737310"/>
              </p:ext>
            </p:extLst>
          </p:nvPr>
        </p:nvGraphicFramePr>
        <p:xfrm>
          <a:off x="152400" y="152400"/>
          <a:ext cx="8839200" cy="6477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5"/>
          <p:cNvSpPr>
            <a:spLocks noGrp="1"/>
          </p:cNvSpPr>
          <p:nvPr>
            <p:ph type="sldNum" sz="quarter" idx="12"/>
          </p:nvPr>
        </p:nvSpPr>
        <p:spPr>
          <a:noFill/>
        </p:spPr>
        <p:txBody>
          <a:bodyPr/>
          <a:lstStyle/>
          <a:p>
            <a:fld id="{56775050-A007-4B76-9D6D-65C606C00816}" type="slidenum">
              <a:rPr lang="en-US"/>
              <a:pPr/>
              <a:t>7</a:t>
            </a:fld>
            <a:endParaRPr lang="en-US"/>
          </a:p>
        </p:txBody>
      </p:sp>
      <p:sp>
        <p:nvSpPr>
          <p:cNvPr id="6147" name="Rectangle 2"/>
          <p:cNvSpPr>
            <a:spLocks noGrp="1" noChangeArrowheads="1"/>
          </p:cNvSpPr>
          <p:nvPr>
            <p:ph type="title"/>
          </p:nvPr>
        </p:nvSpPr>
        <p:spPr>
          <a:xfrm>
            <a:off x="457200" y="228600"/>
            <a:ext cx="8229600" cy="838200"/>
          </a:xfrm>
        </p:spPr>
        <p:txBody>
          <a:bodyPr/>
          <a:lstStyle/>
          <a:p>
            <a:pPr eaLnBrk="1" hangingPunct="1"/>
            <a:r>
              <a:rPr lang="en-US" sz="3200" dirty="0" smtClean="0"/>
              <a:t>Methodology</a:t>
            </a:r>
          </a:p>
        </p:txBody>
      </p:sp>
      <p:sp>
        <p:nvSpPr>
          <p:cNvPr id="6148" name="Rectangle 3"/>
          <p:cNvSpPr>
            <a:spLocks noGrp="1" noChangeArrowheads="1"/>
          </p:cNvSpPr>
          <p:nvPr>
            <p:ph type="body" idx="1"/>
          </p:nvPr>
        </p:nvSpPr>
        <p:spPr>
          <a:xfrm>
            <a:off x="381000" y="1320800"/>
            <a:ext cx="8229600" cy="4800600"/>
          </a:xfrm>
        </p:spPr>
        <p:txBody>
          <a:bodyPr/>
          <a:lstStyle/>
          <a:p>
            <a:pPr eaLnBrk="1" hangingPunct="1">
              <a:spcBef>
                <a:spcPct val="0"/>
              </a:spcBef>
              <a:spcAft>
                <a:spcPct val="90000"/>
              </a:spcAft>
            </a:pPr>
            <a:r>
              <a:rPr lang="en-US" dirty="0" smtClean="0"/>
              <a:t>Indicators reflect areas in which New Mexico’s rates are higher than the national rate (e.g. suicide), or</a:t>
            </a:r>
          </a:p>
          <a:p>
            <a:pPr eaLnBrk="1" hangingPunct="1">
              <a:spcBef>
                <a:spcPct val="0"/>
              </a:spcBef>
              <a:spcAft>
                <a:spcPct val="90000"/>
              </a:spcAft>
            </a:pPr>
            <a:r>
              <a:rPr lang="en-US" dirty="0" smtClean="0"/>
              <a:t>Demonstrate large disparities between populations (e.g. hepatitis B, infant mortality), or</a:t>
            </a:r>
          </a:p>
          <a:p>
            <a:pPr eaLnBrk="1" hangingPunct="1">
              <a:spcBef>
                <a:spcPct val="0"/>
              </a:spcBef>
              <a:spcAft>
                <a:spcPct val="90000"/>
              </a:spcAft>
            </a:pPr>
            <a:r>
              <a:rPr lang="en-US" dirty="0" smtClean="0"/>
              <a:t>Demonstrate both high New Mexico rates and large disparities between populations (e.g. teen births, drug-induced deaths)</a:t>
            </a: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5"/>
          <p:cNvSpPr>
            <a:spLocks noGrp="1"/>
          </p:cNvSpPr>
          <p:nvPr>
            <p:ph type="sldNum" sz="quarter" idx="12"/>
          </p:nvPr>
        </p:nvSpPr>
        <p:spPr>
          <a:noFill/>
        </p:spPr>
        <p:txBody>
          <a:bodyPr/>
          <a:lstStyle/>
          <a:p>
            <a:fld id="{B69E03F2-1576-4714-9D82-F6136847D89E}" type="slidenum">
              <a:rPr lang="en-US"/>
              <a:pPr/>
              <a:t>8</a:t>
            </a:fld>
            <a:endParaRPr lang="en-US"/>
          </a:p>
        </p:txBody>
      </p:sp>
      <p:sp>
        <p:nvSpPr>
          <p:cNvPr id="7171" name="Rectangle 2"/>
          <p:cNvSpPr>
            <a:spLocks noGrp="1" noChangeArrowheads="1"/>
          </p:cNvSpPr>
          <p:nvPr>
            <p:ph type="title"/>
          </p:nvPr>
        </p:nvSpPr>
        <p:spPr/>
        <p:txBody>
          <a:bodyPr/>
          <a:lstStyle/>
          <a:p>
            <a:pPr eaLnBrk="1" hangingPunct="1"/>
            <a:r>
              <a:rPr lang="en-US" sz="3200" dirty="0" smtClean="0"/>
              <a:t>Methodology</a:t>
            </a:r>
          </a:p>
        </p:txBody>
      </p:sp>
      <p:sp>
        <p:nvSpPr>
          <p:cNvPr id="7172" name="Rectangle 3"/>
          <p:cNvSpPr>
            <a:spLocks noGrp="1" noChangeArrowheads="1"/>
          </p:cNvSpPr>
          <p:nvPr>
            <p:ph type="body" idx="1"/>
          </p:nvPr>
        </p:nvSpPr>
        <p:spPr>
          <a:xfrm>
            <a:off x="381000" y="1320800"/>
            <a:ext cx="8229600" cy="4800600"/>
          </a:xfrm>
        </p:spPr>
        <p:txBody>
          <a:bodyPr/>
          <a:lstStyle/>
          <a:p>
            <a:pPr eaLnBrk="1" hangingPunct="1">
              <a:spcBef>
                <a:spcPts val="0"/>
              </a:spcBef>
              <a:spcAft>
                <a:spcPts val="1200"/>
              </a:spcAft>
            </a:pPr>
            <a:r>
              <a:rPr lang="en-US" dirty="0" smtClean="0"/>
              <a:t>Rates are calculated using standard practice for vital statistics and survey data</a:t>
            </a:r>
          </a:p>
          <a:p>
            <a:pPr>
              <a:spcBef>
                <a:spcPts val="0"/>
              </a:spcBef>
              <a:spcAft>
                <a:spcPts val="1200"/>
              </a:spcAft>
            </a:pPr>
            <a:r>
              <a:rPr lang="en-US" dirty="0" smtClean="0"/>
              <a:t>Handled small populations by using a 3-year rolling average</a:t>
            </a:r>
          </a:p>
          <a:p>
            <a:pPr eaLnBrk="1" hangingPunct="1">
              <a:spcBef>
                <a:spcPts val="0"/>
              </a:spcBef>
              <a:spcAft>
                <a:spcPts val="1200"/>
              </a:spcAft>
            </a:pPr>
            <a:r>
              <a:rPr lang="en-US" dirty="0" smtClean="0"/>
              <a:t>Disparity ratio calculated based on comparison of rates but only for populations with at least 20 cases during time period</a:t>
            </a:r>
          </a:p>
          <a:p>
            <a:pPr eaLnBrk="1" hangingPunct="1">
              <a:spcBef>
                <a:spcPts val="0"/>
              </a:spcBef>
              <a:spcAft>
                <a:spcPts val="1200"/>
              </a:spcAft>
            </a:pPr>
            <a:r>
              <a:rPr lang="en-US" dirty="0" smtClean="0"/>
              <a:t>Reference (comparison) group is determined by using the population with best (lowest) rate and at least 20 cases during time period</a:t>
            </a:r>
          </a:p>
          <a:p>
            <a:pPr eaLnBrk="1" hangingPunct="1">
              <a:lnSpc>
                <a:spcPct val="80000"/>
              </a:lnSpc>
              <a:buFontTx/>
              <a:buNone/>
            </a:pPr>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5"/>
          <p:cNvSpPr>
            <a:spLocks noGrp="1"/>
          </p:cNvSpPr>
          <p:nvPr>
            <p:ph type="sldNum" sz="quarter" idx="12"/>
          </p:nvPr>
        </p:nvSpPr>
        <p:spPr>
          <a:noFill/>
        </p:spPr>
        <p:txBody>
          <a:bodyPr/>
          <a:lstStyle/>
          <a:p>
            <a:fld id="{577C32E6-A330-45DC-8912-2498A7F9F356}" type="slidenum">
              <a:rPr lang="en-US"/>
              <a:pPr/>
              <a:t>9</a:t>
            </a:fld>
            <a:endParaRPr lang="en-US"/>
          </a:p>
        </p:txBody>
      </p:sp>
      <p:sp>
        <p:nvSpPr>
          <p:cNvPr id="17411" name="Rectangle 2"/>
          <p:cNvSpPr>
            <a:spLocks noGrp="1" noChangeArrowheads="1"/>
          </p:cNvSpPr>
          <p:nvPr>
            <p:ph type="title"/>
          </p:nvPr>
        </p:nvSpPr>
        <p:spPr/>
        <p:txBody>
          <a:bodyPr/>
          <a:lstStyle/>
          <a:p>
            <a:pPr eaLnBrk="1" hangingPunct="1"/>
            <a:r>
              <a:rPr lang="en-US" sz="3200" dirty="0" smtClean="0"/>
              <a:t>Sources of Data</a:t>
            </a:r>
          </a:p>
        </p:txBody>
      </p:sp>
      <p:sp>
        <p:nvSpPr>
          <p:cNvPr id="17412" name="Rectangle 3"/>
          <p:cNvSpPr>
            <a:spLocks noGrp="1" noChangeArrowheads="1"/>
          </p:cNvSpPr>
          <p:nvPr>
            <p:ph type="body" idx="1"/>
          </p:nvPr>
        </p:nvSpPr>
        <p:spPr>
          <a:xfrm>
            <a:off x="609600" y="1905000"/>
            <a:ext cx="8077200" cy="4221163"/>
          </a:xfrm>
        </p:spPr>
        <p:txBody>
          <a:bodyPr/>
          <a:lstStyle/>
          <a:p>
            <a:pPr eaLnBrk="1" hangingPunct="1"/>
            <a:r>
              <a:rPr lang="en-US" smtClean="0"/>
              <a:t>Vital Statistics (Birth and Death Certificates)</a:t>
            </a:r>
          </a:p>
          <a:p>
            <a:pPr eaLnBrk="1" hangingPunct="1">
              <a:buFontTx/>
              <a:buNone/>
            </a:pPr>
            <a:endParaRPr lang="en-US" smtClean="0"/>
          </a:p>
          <a:p>
            <a:pPr eaLnBrk="1" hangingPunct="1"/>
            <a:r>
              <a:rPr lang="en-US" smtClean="0"/>
              <a:t>Behavioral Risk Factor Surveillance System</a:t>
            </a:r>
          </a:p>
          <a:p>
            <a:pPr eaLnBrk="1" hangingPunct="1">
              <a:buFontTx/>
              <a:buNone/>
            </a:pPr>
            <a:endParaRPr lang="en-US" smtClean="0"/>
          </a:p>
          <a:p>
            <a:pPr eaLnBrk="1" hangingPunct="1"/>
            <a:r>
              <a:rPr lang="en-US" smtClean="0"/>
              <a:t>Youth Risk and Resiliency Survey</a:t>
            </a:r>
          </a:p>
          <a:p>
            <a:pPr eaLnBrk="1" hangingPunct="1">
              <a:buFontTx/>
              <a:buNone/>
            </a:pPr>
            <a:endParaRPr lang="en-US" smtClean="0"/>
          </a:p>
          <a:p>
            <a:pPr eaLnBrk="1" hangingPunct="1"/>
            <a:r>
              <a:rPr lang="en-US" smtClean="0"/>
              <a:t>Infectious Disease Surveillance</a:t>
            </a: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Times New Roman"/>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1704</TotalTime>
  <Words>653</Words>
  <Application>Microsoft Macintosh PowerPoint</Application>
  <PresentationFormat>On-screen Show (4:3)</PresentationFormat>
  <Paragraphs>126</Paragraphs>
  <Slides>14</Slides>
  <Notes>10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Default Design</vt:lpstr>
      <vt:lpstr>New Mexico’s Racial and Ethnic Disparities  Report Card</vt:lpstr>
      <vt:lpstr>Overview of the Report Card</vt:lpstr>
      <vt:lpstr>Purpose of the Report Card In New Mexico</vt:lpstr>
      <vt:lpstr>Format – Changes over Time</vt:lpstr>
      <vt:lpstr>Topics Covered</vt:lpstr>
      <vt:lpstr>PowerPoint Presentation</vt:lpstr>
      <vt:lpstr>Methodology</vt:lpstr>
      <vt:lpstr>Methodology</vt:lpstr>
      <vt:lpstr>Sources of Data</vt:lpstr>
      <vt:lpstr>Uses of Report Card</vt:lpstr>
      <vt:lpstr>Challenges</vt:lpstr>
      <vt:lpstr>Lessons Learned</vt:lpstr>
      <vt:lpstr>Key Collaborations</vt:lpstr>
      <vt:lpstr>Link to  New Mexico’s Racial and Ethnic Health Disparities Report Card  http://nmhealth.org/dpp/health_disparities.shtml</vt:lpstr>
    </vt:vector>
  </TitlesOfParts>
  <Company>NMDOH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Division/Program Area Name</dc:title>
  <dc:creator>setup</dc:creator>
  <cp:lastModifiedBy>Vanessa Graham</cp:lastModifiedBy>
  <cp:revision>245</cp:revision>
  <dcterms:created xsi:type="dcterms:W3CDTF">2006-09-14T16:17:42Z</dcterms:created>
  <dcterms:modified xsi:type="dcterms:W3CDTF">2011-10-21T16:41:06Z</dcterms:modified>
</cp:coreProperties>
</file>