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6"/>
  </p:notesMasterIdLst>
  <p:sldIdLst>
    <p:sldId id="256" r:id="rId2"/>
    <p:sldId id="331" r:id="rId3"/>
    <p:sldId id="310" r:id="rId4"/>
    <p:sldId id="295" r:id="rId5"/>
    <p:sldId id="340" r:id="rId6"/>
    <p:sldId id="349" r:id="rId7"/>
    <p:sldId id="345" r:id="rId8"/>
    <p:sldId id="348" r:id="rId9"/>
    <p:sldId id="347" r:id="rId10"/>
    <p:sldId id="346" r:id="rId11"/>
    <p:sldId id="341" r:id="rId12"/>
    <p:sldId id="311" r:id="rId13"/>
    <p:sldId id="263" r:id="rId14"/>
    <p:sldId id="309" r:id="rId15"/>
    <p:sldId id="298" r:id="rId16"/>
    <p:sldId id="351" r:id="rId17"/>
    <p:sldId id="352" r:id="rId18"/>
    <p:sldId id="334" r:id="rId19"/>
    <p:sldId id="350" r:id="rId20"/>
    <p:sldId id="267" r:id="rId21"/>
    <p:sldId id="339" r:id="rId22"/>
    <p:sldId id="338" r:id="rId23"/>
    <p:sldId id="353" r:id="rId24"/>
    <p:sldId id="354" r:id="rId2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varScale="1">
        <p:scale>
          <a:sx n="127" d="100"/>
          <a:sy n="127" d="100"/>
        </p:scale>
        <p:origin x="-216" y="-112"/>
      </p:cViewPr>
      <p:guideLst>
        <p:guide orient="horz" pos="2160"/>
        <p:guide pos="2880"/>
      </p:guideLst>
    </p:cSldViewPr>
  </p:slideViewPr>
  <p:outlineViewPr>
    <p:cViewPr>
      <p:scale>
        <a:sx n="33" d="100"/>
        <a:sy n="33" d="100"/>
      </p:scale>
      <p:origin x="0" y="19968"/>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6FFD31-890A-430A-B87A-B5C1A3938692}" type="datetimeFigureOut">
              <a:rPr lang="en-US" smtClean="0"/>
              <a:t>10/21/11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6AAB91-6C67-4771-863D-C29955DE107E}" type="slidenum">
              <a:rPr lang="en-US" smtClean="0"/>
              <a:t>‹#›</a:t>
            </a:fld>
            <a:endParaRPr lang="en-US"/>
          </a:p>
        </p:txBody>
      </p:sp>
    </p:spTree>
    <p:extLst>
      <p:ext uri="{BB962C8B-B14F-4D97-AF65-F5344CB8AC3E}">
        <p14:creationId xmlns:p14="http://schemas.microsoft.com/office/powerpoint/2010/main" val="444682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6AAB91-6C67-4771-863D-C29955DE107E}" type="slidenum">
              <a:rPr lang="en-US" smtClean="0"/>
              <a:t>18</a:t>
            </a:fld>
            <a:endParaRPr lang="en-US"/>
          </a:p>
        </p:txBody>
      </p:sp>
    </p:spTree>
    <p:extLst>
      <p:ext uri="{BB962C8B-B14F-4D97-AF65-F5344CB8AC3E}">
        <p14:creationId xmlns:p14="http://schemas.microsoft.com/office/powerpoint/2010/main" val="3896274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6AAB91-6C67-4771-863D-C29955DE107E}" type="slidenum">
              <a:rPr lang="en-US" smtClean="0"/>
              <a:t>19</a:t>
            </a:fld>
            <a:endParaRPr lang="en-US"/>
          </a:p>
        </p:txBody>
      </p:sp>
    </p:spTree>
    <p:extLst>
      <p:ext uri="{BB962C8B-B14F-4D97-AF65-F5344CB8AC3E}">
        <p14:creationId xmlns:p14="http://schemas.microsoft.com/office/powerpoint/2010/main" val="3896274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6AAB91-6C67-4771-863D-C29955DE107E}"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3896274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6AAB91-6C67-4771-863D-C29955DE107E}"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38962749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6" name="Rectangle 9"/>
            <p:cNvSpPr>
              <a:spLocks noChangeArrowheads="1"/>
            </p:cNvSpPr>
            <p:nvPr userDrawn="1"/>
          </p:nvSpPr>
          <p:spPr bwMode="auto">
            <a:xfrm>
              <a:off x="1952" y="1680"/>
              <a:ext cx="1808" cy="144"/>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7" name="Rectangle 10"/>
            <p:cNvSpPr>
              <a:spLocks noChangeArrowheads="1"/>
            </p:cNvSpPr>
            <p:nvPr userDrawn="1"/>
          </p:nvSpPr>
          <p:spPr bwMode="auto">
            <a:xfrm>
              <a:off x="3760" y="1680"/>
              <a:ext cx="1808" cy="144"/>
            </a:xfrm>
            <a:prstGeom prst="rect">
              <a:avLst/>
            </a:prstGeom>
            <a:solidFill>
              <a:schemeClr val="tx2"/>
            </a:solidFill>
            <a:ln w="9525">
              <a:noFill/>
              <a:miter lim="800000"/>
              <a:headEnd/>
              <a:tailEnd/>
            </a:ln>
            <a:effectLst/>
          </p:spPr>
          <p:txBody>
            <a:bodyPr wrap="none" anchor="ctr"/>
            <a:lstStyle/>
            <a:p>
              <a:pPr>
                <a:defRPr/>
              </a:pPr>
              <a:endParaRPr lang="en-US"/>
            </a:p>
          </p:txBody>
        </p:sp>
      </p:grpSp>
      <p:sp>
        <p:nvSpPr>
          <p:cNvPr id="65538" name="Rectangle 2"/>
          <p:cNvSpPr>
            <a:spLocks noGrp="1" noChangeArrowheads="1"/>
          </p:cNvSpPr>
          <p:nvPr>
            <p:ph type="ctrTitle"/>
          </p:nvPr>
        </p:nvSpPr>
        <p:spPr>
          <a:xfrm>
            <a:off x="685800" y="685800"/>
            <a:ext cx="7772400" cy="2127250"/>
          </a:xfrm>
        </p:spPr>
        <p:txBody>
          <a:bodyPr/>
          <a:lstStyle>
            <a:lvl1pPr algn="ctr">
              <a:defRPr sz="5800"/>
            </a:lvl1pPr>
          </a:lstStyle>
          <a:p>
            <a:r>
              <a:rPr lang="en-US"/>
              <a:t>Click to edit Master title style</a:t>
            </a:r>
          </a:p>
        </p:txBody>
      </p:sp>
      <p:sp>
        <p:nvSpPr>
          <p:cNvPr id="65539"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en-US"/>
              <a:t>Click to edit Master subtitle style</a:t>
            </a:r>
          </a:p>
        </p:txBody>
      </p:sp>
      <p:sp>
        <p:nvSpPr>
          <p:cNvPr id="8" name="Rectangle 4"/>
          <p:cNvSpPr>
            <a:spLocks noGrp="1" noChangeArrowheads="1"/>
          </p:cNvSpPr>
          <p:nvPr>
            <p:ph type="dt" sz="half" idx="10"/>
          </p:nvPr>
        </p:nvSpPr>
        <p:spPr/>
        <p:txBody>
          <a:bodyPr/>
          <a:lstStyle>
            <a:lvl1pPr>
              <a:defRPr/>
            </a:lvl1pPr>
          </a:lstStyle>
          <a:p>
            <a:pPr>
              <a:defRPr/>
            </a:pPr>
            <a:endParaRPr lang="en-US"/>
          </a:p>
        </p:txBody>
      </p:sp>
      <p:sp>
        <p:nvSpPr>
          <p:cNvPr id="9" name="Rectangle 5"/>
          <p:cNvSpPr>
            <a:spLocks noGrp="1" noChangeArrowheads="1"/>
          </p:cNvSpPr>
          <p:nvPr>
            <p:ph type="ftr" sz="quarter" idx="11"/>
          </p:nvPr>
        </p:nvSpPr>
        <p:spPr/>
        <p:txBody>
          <a:bodyPr/>
          <a:lstStyle>
            <a:lvl1pPr>
              <a:defRPr/>
            </a:lvl1pPr>
          </a:lstStyle>
          <a:p>
            <a:pPr>
              <a:defRPr/>
            </a:pPr>
            <a:endParaRPr lang="en-US"/>
          </a:p>
        </p:txBody>
      </p:sp>
      <p:sp>
        <p:nvSpPr>
          <p:cNvPr id="10" name="Rectangle 6"/>
          <p:cNvSpPr>
            <a:spLocks noGrp="1" noChangeArrowheads="1"/>
          </p:cNvSpPr>
          <p:nvPr>
            <p:ph type="sldNum" sz="quarter" idx="12"/>
          </p:nvPr>
        </p:nvSpPr>
        <p:spPr/>
        <p:txBody>
          <a:bodyPr/>
          <a:lstStyle>
            <a:lvl1pPr>
              <a:defRPr/>
            </a:lvl1pPr>
          </a:lstStyle>
          <a:p>
            <a:pPr>
              <a:defRPr/>
            </a:pPr>
            <a:fld id="{131D2F44-4894-4364-9DB1-0E0809A17CA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01CD25E-B884-4142-98A1-BEE37633062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4AB976-AA58-483E-B044-36B89F6AE39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30B3D1A-103B-4E2E-8EE1-CB6B99D2FC3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F79C64B-9C37-4B0F-B564-0538A6155B2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1E3EA03-890C-4989-AC77-88A411AD47E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F9DA953-3884-45E3-93CB-5E9EFC97A5C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611BF91-9280-4BF3-A490-86E07BF0DC9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E18574A3-B2D4-4787-AACB-6232E381CFC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D6AAD10-1D4E-472C-9D44-F7E8E09E7A4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57ABD8F-BC1A-4745-A0AF-C74303FCB28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4516"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pPr>
              <a:defRPr/>
            </a:pPr>
            <a:endParaRPr lang="en-US"/>
          </a:p>
        </p:txBody>
      </p:sp>
      <p:sp>
        <p:nvSpPr>
          <p:cNvPr id="6451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a:defRPr/>
            </a:pPr>
            <a:endParaRPr lang="en-US"/>
          </a:p>
        </p:txBody>
      </p:sp>
      <p:sp>
        <p:nvSpPr>
          <p:cNvPr id="64518"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4E54CFBB-8BC2-458F-9267-1DA9F8771DD6}" type="slidenum">
              <a:rPr lang="en-US"/>
              <a:pPr>
                <a:defRPr/>
              </a:pPr>
              <a:t>‹#›</a:t>
            </a:fld>
            <a:endParaRPr lang="en-US"/>
          </a:p>
        </p:txBody>
      </p:sp>
      <p:sp>
        <p:nvSpPr>
          <p:cNvPr id="64519" name="Rectangle 7"/>
          <p:cNvSpPr>
            <a:spLocks noChangeArrowheads="1"/>
          </p:cNvSpPr>
          <p:nvPr/>
        </p:nvSpPr>
        <p:spPr bwMode="auto">
          <a:xfrm>
            <a:off x="0" y="0"/>
            <a:ext cx="228600" cy="2286000"/>
          </a:xfrm>
          <a:prstGeom prst="rect">
            <a:avLst/>
          </a:prstGeom>
          <a:solidFill>
            <a:schemeClr val="bg2"/>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64520" name="Line 8"/>
          <p:cNvSpPr>
            <a:spLocks noChangeShapeType="1"/>
          </p:cNvSpPr>
          <p:nvPr/>
        </p:nvSpPr>
        <p:spPr bwMode="auto">
          <a:xfrm>
            <a:off x="457200" y="1447800"/>
            <a:ext cx="8077200" cy="0"/>
          </a:xfrm>
          <a:prstGeom prst="line">
            <a:avLst/>
          </a:prstGeom>
          <a:noFill/>
          <a:ln w="19050">
            <a:solidFill>
              <a:schemeClr val="tx2"/>
            </a:solidFill>
            <a:round/>
            <a:headEnd/>
            <a:tailEnd/>
          </a:ln>
          <a:effectLst/>
        </p:spPr>
        <p:txBody>
          <a:bodyPr/>
          <a:lstStyle/>
          <a:p>
            <a:pPr>
              <a:defRPr/>
            </a:pPr>
            <a:endParaRPr lang="en-US"/>
          </a:p>
        </p:txBody>
      </p:sp>
      <p:sp>
        <p:nvSpPr>
          <p:cNvPr id="64521" name="Rectangle 9"/>
          <p:cNvSpPr>
            <a:spLocks noChangeArrowheads="1"/>
          </p:cNvSpPr>
          <p:nvPr/>
        </p:nvSpPr>
        <p:spPr bwMode="auto">
          <a:xfrm>
            <a:off x="0" y="2286000"/>
            <a:ext cx="228600" cy="2286000"/>
          </a:xfrm>
          <a:prstGeom prst="rect">
            <a:avLst/>
          </a:prstGeom>
          <a:solidFill>
            <a:schemeClr val="accent2"/>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
        <p:nvSpPr>
          <p:cNvPr id="64522" name="Rectangle 10"/>
          <p:cNvSpPr>
            <a:spLocks noChangeArrowheads="1"/>
          </p:cNvSpPr>
          <p:nvPr/>
        </p:nvSpPr>
        <p:spPr bwMode="auto">
          <a:xfrm>
            <a:off x="0" y="4572000"/>
            <a:ext cx="228600" cy="2286000"/>
          </a:xfrm>
          <a:prstGeom prst="rect">
            <a:avLst/>
          </a:prstGeom>
          <a:solidFill>
            <a:schemeClr val="tx2"/>
          </a:solidFill>
          <a:ln w="9525">
            <a:noFill/>
            <a:miter lim="800000"/>
            <a:headEnd/>
            <a:tailEnd/>
          </a:ln>
          <a:effectLst/>
        </p:spPr>
        <p:txBody>
          <a:bodyPr wrap="none" anchor="ctr"/>
          <a:lstStyle/>
          <a:p>
            <a:pPr algn="ctr" eaLnBrk="1" hangingPunct="1">
              <a:defRPr/>
            </a:pPr>
            <a:endParaRPr lang="en-US"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sz="2000">
          <a:solidFill>
            <a:schemeClr val="tx1"/>
          </a:solidFill>
          <a:latin typeface="+mn-lt"/>
        </a:defRPr>
      </a:lvl3pPr>
      <a:lvl4pPr marL="1600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52400" y="1295400"/>
            <a:ext cx="8610600" cy="1085850"/>
          </a:xfrm>
        </p:spPr>
        <p:txBody>
          <a:bodyPr/>
          <a:lstStyle/>
          <a:p>
            <a:r>
              <a:rPr lang="en-US" sz="4000" dirty="0" smtClean="0"/>
              <a:t>Human Capital Depreciation and Efficiency in Surgical Care</a:t>
            </a:r>
            <a:endParaRPr lang="en-US" sz="4000" dirty="0"/>
          </a:p>
        </p:txBody>
      </p:sp>
      <p:sp>
        <p:nvSpPr>
          <p:cNvPr id="5123" name="Rectangle 3"/>
          <p:cNvSpPr>
            <a:spLocks noGrp="1" noChangeArrowheads="1"/>
          </p:cNvSpPr>
          <p:nvPr>
            <p:ph type="subTitle" idx="1"/>
          </p:nvPr>
        </p:nvSpPr>
        <p:spPr>
          <a:xfrm>
            <a:off x="304800" y="3276600"/>
            <a:ext cx="8610600" cy="3429000"/>
          </a:xfrm>
        </p:spPr>
        <p:txBody>
          <a:bodyPr/>
          <a:lstStyle/>
          <a:p>
            <a:pPr eaLnBrk="1" hangingPunct="1"/>
            <a:r>
              <a:rPr lang="en-US" sz="2000" dirty="0" smtClean="0"/>
              <a:t>Jason Hockenberry, PhD*</a:t>
            </a:r>
          </a:p>
          <a:p>
            <a:pPr eaLnBrk="1" hangingPunct="1"/>
            <a:r>
              <a:rPr lang="en-US" sz="2000" b="1" dirty="0" smtClean="0"/>
              <a:t> </a:t>
            </a:r>
            <a:r>
              <a:rPr lang="en-US" sz="2000" dirty="0" smtClean="0"/>
              <a:t>and </a:t>
            </a:r>
            <a:r>
              <a:rPr lang="en-US" sz="2000" dirty="0" err="1" smtClean="0"/>
              <a:t>Lorens</a:t>
            </a:r>
            <a:r>
              <a:rPr lang="en-US" sz="2000" dirty="0" smtClean="0"/>
              <a:t> Helmchen, PhD </a:t>
            </a:r>
            <a:endParaRPr lang="en-US" sz="2000" b="1" dirty="0" smtClean="0"/>
          </a:p>
          <a:p>
            <a:pPr algn="l" eaLnBrk="1" hangingPunct="1"/>
            <a:r>
              <a:rPr lang="en-US" b="1" dirty="0" smtClean="0"/>
              <a:t/>
            </a:r>
            <a:br>
              <a:rPr lang="en-US" b="1" dirty="0" smtClean="0"/>
            </a:br>
            <a:endParaRPr lang="en-US" b="1" dirty="0" smtClean="0"/>
          </a:p>
          <a:p>
            <a:pPr algn="l" eaLnBrk="1" hangingPunct="1"/>
            <a:r>
              <a:rPr lang="en-US" sz="1600" dirty="0" smtClean="0"/>
              <a:t>* The authors have benefitted from collaboration and conversations with Peter Cram, MD, MBA and </a:t>
            </a:r>
            <a:r>
              <a:rPr lang="en-US" sz="1600" dirty="0" err="1" smtClean="0"/>
              <a:t>Saket</a:t>
            </a:r>
            <a:r>
              <a:rPr lang="en-US" sz="1600" dirty="0" smtClean="0"/>
              <a:t> </a:t>
            </a:r>
            <a:r>
              <a:rPr lang="en-US" sz="1600" dirty="0" err="1" smtClean="0"/>
              <a:t>Girotra</a:t>
            </a:r>
            <a:r>
              <a:rPr lang="en-US" sz="1600" dirty="0" smtClean="0"/>
              <a:t>, MD.</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n-US" dirty="0"/>
              <a:t>M</a:t>
            </a:r>
            <a:r>
              <a:rPr lang="en-US" dirty="0" smtClean="0"/>
              <a:t>odel of surgical outcomes</a:t>
            </a:r>
          </a:p>
        </p:txBody>
      </p:sp>
      <p:sp>
        <p:nvSpPr>
          <p:cNvPr id="11267" name="Rectangle 3"/>
          <p:cNvSpPr>
            <a:spLocks noGrp="1" noChangeArrowheads="1"/>
          </p:cNvSpPr>
          <p:nvPr>
            <p:ph idx="1"/>
          </p:nvPr>
        </p:nvSpPr>
        <p:spPr>
          <a:xfrm>
            <a:off x="381000" y="1524000"/>
            <a:ext cx="8610600" cy="4953000"/>
          </a:xfrm>
        </p:spPr>
        <p:txBody>
          <a:bodyPr/>
          <a:lstStyle/>
          <a:p>
            <a:pPr eaLnBrk="1" hangingPunct="1">
              <a:lnSpc>
                <a:spcPct val="90000"/>
              </a:lnSpc>
            </a:pPr>
            <a:r>
              <a:rPr lang="en-US" dirty="0" smtClean="0"/>
              <a:t>Consider the </a:t>
            </a:r>
            <a:r>
              <a:rPr lang="en-US" dirty="0" smtClean="0"/>
              <a:t>following</a:t>
            </a:r>
          </a:p>
          <a:p>
            <a:endParaRPr lang="en-US" dirty="0"/>
          </a:p>
          <a:p>
            <a:pPr marL="0" indent="0">
              <a:buNone/>
            </a:pPr>
            <a:r>
              <a:rPr lang="en-US" sz="2000" dirty="0"/>
              <a:t>2. </a:t>
            </a:r>
            <a:r>
              <a:rPr lang="en-US" sz="2000" dirty="0" err="1"/>
              <a:t>Mortality</a:t>
            </a:r>
            <a:r>
              <a:rPr lang="en-US" sz="2000" baseline="-25000" dirty="0" err="1"/>
              <a:t>ijht</a:t>
            </a:r>
            <a:r>
              <a:rPr lang="en-US" sz="2000" dirty="0"/>
              <a:t> = </a:t>
            </a:r>
            <a:r>
              <a:rPr lang="en-US" sz="2000" i="1" dirty="0"/>
              <a:t>b</a:t>
            </a:r>
            <a:r>
              <a:rPr lang="en-US" sz="2000" i="1" baseline="-25000" dirty="0"/>
              <a:t>0</a:t>
            </a:r>
            <a:r>
              <a:rPr lang="en-US" sz="2000" i="1" dirty="0"/>
              <a:t> + b</a:t>
            </a:r>
            <a:r>
              <a:rPr lang="en-US" sz="2000" i="1" baseline="-25000" dirty="0"/>
              <a:t>1</a:t>
            </a:r>
            <a:r>
              <a:rPr lang="en-US" sz="2000" i="1" dirty="0"/>
              <a:t> </a:t>
            </a:r>
            <a:r>
              <a:rPr lang="en-US" sz="2000" i="1" dirty="0" err="1"/>
              <a:t>X</a:t>
            </a:r>
            <a:r>
              <a:rPr lang="en-US" sz="2000" baseline="-25000" dirty="0" err="1"/>
              <a:t>iht</a:t>
            </a:r>
            <a:r>
              <a:rPr lang="en-US" sz="2000" i="1" dirty="0"/>
              <a:t>+ b</a:t>
            </a:r>
            <a:r>
              <a:rPr lang="en-US" sz="2000" i="1" baseline="-25000" dirty="0"/>
              <a:t>2</a:t>
            </a:r>
            <a:r>
              <a:rPr lang="en-US" sz="2000" i="1" dirty="0"/>
              <a:t> Phys. </a:t>
            </a:r>
            <a:r>
              <a:rPr lang="en-US" sz="2000" i="1" dirty="0" err="1"/>
              <a:t>Quality</a:t>
            </a:r>
            <a:r>
              <a:rPr lang="en-US" sz="2000" baseline="-25000" dirty="0" err="1"/>
              <a:t>jt</a:t>
            </a:r>
            <a:r>
              <a:rPr lang="en-US" sz="2000" i="1" dirty="0"/>
              <a:t> + </a:t>
            </a:r>
            <a:r>
              <a:rPr lang="en-US" sz="2000" i="1" dirty="0" err="1"/>
              <a:t>e</a:t>
            </a:r>
            <a:r>
              <a:rPr lang="en-US" sz="2000" baseline="-25000" dirty="0" err="1"/>
              <a:t>ijht</a:t>
            </a:r>
            <a:endParaRPr lang="en-US" sz="2000" baseline="-25000" dirty="0"/>
          </a:p>
          <a:p>
            <a:pPr marL="0" indent="0">
              <a:buNone/>
            </a:pPr>
            <a:endParaRPr lang="en-US" sz="2000" dirty="0"/>
          </a:p>
          <a:p>
            <a:pPr marL="0" indent="0">
              <a:buNone/>
            </a:pPr>
            <a:r>
              <a:rPr lang="en-US" sz="2000" dirty="0"/>
              <a:t>3. </a:t>
            </a:r>
            <a:r>
              <a:rPr lang="en-US" sz="2000" i="1" dirty="0"/>
              <a:t>Phys. </a:t>
            </a:r>
            <a:r>
              <a:rPr lang="en-US" sz="2000" i="1" dirty="0" err="1"/>
              <a:t>Quality</a:t>
            </a:r>
            <a:r>
              <a:rPr lang="en-US" sz="2000" i="1" baseline="-25000" dirty="0" err="1"/>
              <a:t>jt</a:t>
            </a:r>
            <a:r>
              <a:rPr lang="en-US" sz="2000" i="1" baseline="-25000" dirty="0"/>
              <a:t> </a:t>
            </a:r>
            <a:r>
              <a:rPr lang="en-US" sz="2000" dirty="0"/>
              <a:t>= </a:t>
            </a:r>
            <a:r>
              <a:rPr lang="en-US" sz="2000" i="1" dirty="0"/>
              <a:t>a</a:t>
            </a:r>
            <a:r>
              <a:rPr lang="en-US" sz="2000" i="1" baseline="-25000" dirty="0"/>
              <a:t>0</a:t>
            </a:r>
            <a:r>
              <a:rPr lang="en-US" sz="2000" i="1" dirty="0"/>
              <a:t> + a</a:t>
            </a:r>
            <a:r>
              <a:rPr lang="en-US" sz="2000" i="1" baseline="-25000" dirty="0"/>
              <a:t>1</a:t>
            </a:r>
            <a:r>
              <a:rPr lang="en-US" sz="2000" i="1" dirty="0"/>
              <a:t>Physician Vol</a:t>
            </a:r>
            <a:r>
              <a:rPr lang="en-US" sz="2000" i="1" baseline="-25000" dirty="0"/>
              <a:t>jt-1</a:t>
            </a:r>
            <a:r>
              <a:rPr lang="en-US" sz="2000" i="1" dirty="0"/>
              <a:t>+ a</a:t>
            </a:r>
            <a:r>
              <a:rPr lang="en-US" sz="2000" i="1" baseline="-25000" dirty="0"/>
              <a:t>2</a:t>
            </a:r>
            <a:r>
              <a:rPr lang="en-US" sz="2000" i="1" dirty="0"/>
              <a:t> t-(t-1)+ </a:t>
            </a:r>
            <a:r>
              <a:rPr lang="en-US" sz="2000" i="1" dirty="0" err="1"/>
              <a:t>ρ</a:t>
            </a:r>
            <a:r>
              <a:rPr lang="en-US" sz="2000" i="1" baseline="-25000" dirty="0" err="1"/>
              <a:t>j</a:t>
            </a:r>
            <a:r>
              <a:rPr lang="en-US" sz="2000" i="1" dirty="0"/>
              <a:t> + </a:t>
            </a:r>
            <a:r>
              <a:rPr lang="en-US" sz="2000" i="1" dirty="0" err="1"/>
              <a:t>u</a:t>
            </a:r>
            <a:r>
              <a:rPr lang="en-US" sz="2000" i="1" baseline="-25000" dirty="0" err="1"/>
              <a:t>ijht</a:t>
            </a:r>
            <a:endParaRPr lang="en-US" sz="2000" i="1" baseline="-25000" dirty="0"/>
          </a:p>
          <a:p>
            <a:pPr marL="0" indent="0">
              <a:buNone/>
            </a:pPr>
            <a:endParaRPr lang="en-US" sz="2000" i="1" baseline="-25000" dirty="0"/>
          </a:p>
          <a:p>
            <a:pPr marL="0" indent="0">
              <a:buNone/>
            </a:pPr>
            <a:endParaRPr lang="en-US" sz="2000" i="1" baseline="-25000" dirty="0"/>
          </a:p>
          <a:p>
            <a:pPr marL="0" indent="0">
              <a:buNone/>
            </a:pPr>
            <a:r>
              <a:rPr lang="en-US" sz="2000" i="1" dirty="0"/>
              <a:t>SO</a:t>
            </a:r>
            <a:r>
              <a:rPr lang="en-US" sz="2000" dirty="0"/>
              <a:t> by substitution we get</a:t>
            </a:r>
          </a:p>
          <a:p>
            <a:pPr marL="0" indent="0">
              <a:buNone/>
            </a:pPr>
            <a:endParaRPr lang="en-US" sz="2000" baseline="-25000" dirty="0"/>
          </a:p>
          <a:p>
            <a:pPr marL="0" indent="0">
              <a:buNone/>
            </a:pPr>
            <a:r>
              <a:rPr lang="en-US" sz="2000" dirty="0"/>
              <a:t>4. </a:t>
            </a:r>
            <a:r>
              <a:rPr lang="en-US" sz="2000" dirty="0" err="1"/>
              <a:t>Mortality</a:t>
            </a:r>
            <a:r>
              <a:rPr lang="en-US" sz="2000" baseline="-25000" dirty="0" err="1"/>
              <a:t>ijht</a:t>
            </a:r>
            <a:r>
              <a:rPr lang="en-US" sz="2000" dirty="0"/>
              <a:t> = </a:t>
            </a:r>
            <a:r>
              <a:rPr lang="en-US" sz="2000" i="1" dirty="0"/>
              <a:t>d</a:t>
            </a:r>
            <a:r>
              <a:rPr lang="en-US" sz="2000" i="1" baseline="-25000" dirty="0"/>
              <a:t>0</a:t>
            </a:r>
            <a:r>
              <a:rPr lang="en-US" sz="2000" i="1" dirty="0"/>
              <a:t> + d</a:t>
            </a:r>
            <a:r>
              <a:rPr lang="en-US" sz="2000" i="1" baseline="-25000" dirty="0"/>
              <a:t>1</a:t>
            </a:r>
            <a:r>
              <a:rPr lang="en-US" sz="2000" i="1" dirty="0"/>
              <a:t> </a:t>
            </a:r>
            <a:r>
              <a:rPr lang="en-US" sz="2000" i="1" dirty="0" err="1"/>
              <a:t>X</a:t>
            </a:r>
            <a:r>
              <a:rPr lang="en-US" sz="2000" baseline="-25000" dirty="0" err="1"/>
              <a:t>iht</a:t>
            </a:r>
            <a:r>
              <a:rPr lang="en-US" sz="2000" baseline="-25000" dirty="0"/>
              <a:t> </a:t>
            </a:r>
            <a:r>
              <a:rPr lang="en-US" sz="2000" i="1" dirty="0"/>
              <a:t>+ d</a:t>
            </a:r>
            <a:r>
              <a:rPr lang="en-US" sz="2000" i="1" baseline="-25000" dirty="0"/>
              <a:t>2</a:t>
            </a:r>
            <a:r>
              <a:rPr lang="en-US" sz="2000" i="1" dirty="0"/>
              <a:t>MDVol</a:t>
            </a:r>
            <a:r>
              <a:rPr lang="en-US" sz="2000" i="1" baseline="-25000" dirty="0"/>
              <a:t>jt-1</a:t>
            </a:r>
            <a:r>
              <a:rPr lang="en-US" sz="2000" i="1" dirty="0"/>
              <a:t>+ d</a:t>
            </a:r>
            <a:r>
              <a:rPr lang="en-US" sz="2000" i="1" baseline="-25000" dirty="0"/>
              <a:t>3</a:t>
            </a:r>
            <a:r>
              <a:rPr lang="en-US" sz="2000" i="1" dirty="0"/>
              <a:t> t-(t-1)+ </a:t>
            </a:r>
            <a:r>
              <a:rPr lang="en-US" sz="2000" i="1" dirty="0" err="1"/>
              <a:t>ρ</a:t>
            </a:r>
            <a:r>
              <a:rPr lang="en-US" sz="2000" i="1" baseline="-25000" dirty="0" err="1"/>
              <a:t>j</a:t>
            </a:r>
            <a:r>
              <a:rPr lang="en-US" sz="2000" i="1" dirty="0"/>
              <a:t> +</a:t>
            </a:r>
            <a:r>
              <a:rPr lang="en-US" sz="2000" i="1" dirty="0" err="1"/>
              <a:t>v</a:t>
            </a:r>
            <a:r>
              <a:rPr lang="en-US" sz="2000" i="1" baseline="-25000" dirty="0" err="1"/>
              <a:t>ijht</a:t>
            </a:r>
            <a:endParaRPr lang="en-US" sz="2000" dirty="0"/>
          </a:p>
          <a:p>
            <a:pPr eaLnBrk="1" hangingPunct="1">
              <a:lnSpc>
                <a:spcPct val="90000"/>
              </a:lnSpc>
            </a:pPr>
            <a:endParaRPr lang="en-US" baseline="-25000" dirty="0" smtClean="0"/>
          </a:p>
        </p:txBody>
      </p:sp>
    </p:spTree>
    <p:extLst>
      <p:ext uri="{BB962C8B-B14F-4D97-AF65-F5344CB8AC3E}">
        <p14:creationId xmlns:p14="http://schemas.microsoft.com/office/powerpoint/2010/main" val="304535518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n-US" dirty="0" smtClean="0"/>
              <a:t>Model of surgical outcomes</a:t>
            </a:r>
          </a:p>
        </p:txBody>
      </p:sp>
      <p:sp>
        <p:nvSpPr>
          <p:cNvPr id="11267" name="Rectangle 3"/>
          <p:cNvSpPr>
            <a:spLocks noGrp="1" noChangeArrowheads="1"/>
          </p:cNvSpPr>
          <p:nvPr>
            <p:ph idx="1"/>
          </p:nvPr>
        </p:nvSpPr>
        <p:spPr>
          <a:xfrm>
            <a:off x="381000" y="1524000"/>
            <a:ext cx="8610600" cy="4953000"/>
          </a:xfrm>
        </p:spPr>
        <p:txBody>
          <a:bodyPr/>
          <a:lstStyle/>
          <a:p>
            <a:pPr eaLnBrk="1" hangingPunct="1">
              <a:lnSpc>
                <a:spcPct val="90000"/>
              </a:lnSpc>
            </a:pPr>
            <a:r>
              <a:rPr lang="en-US" dirty="0" smtClean="0"/>
              <a:t>Consider the </a:t>
            </a:r>
            <a:r>
              <a:rPr lang="en-US" dirty="0" smtClean="0"/>
              <a:t>following</a:t>
            </a:r>
          </a:p>
          <a:p>
            <a:pPr marL="0" indent="0">
              <a:buNone/>
            </a:pPr>
            <a:r>
              <a:rPr lang="en-US" sz="2000" dirty="0"/>
              <a:t>1. Outcome= f(</a:t>
            </a:r>
            <a:r>
              <a:rPr lang="en-US" sz="2000" i="1" dirty="0" err="1"/>
              <a:t>X,</a:t>
            </a:r>
            <a:r>
              <a:rPr lang="en-US" sz="2000" dirty="0" err="1"/>
              <a:t>MDQuality</a:t>
            </a:r>
            <a:r>
              <a:rPr lang="en-US" sz="2000" i="1" dirty="0" err="1"/>
              <a:t>,e</a:t>
            </a:r>
            <a:r>
              <a:rPr lang="en-US" sz="2000" i="1" dirty="0"/>
              <a:t>)</a:t>
            </a:r>
            <a:endParaRPr lang="en-US" sz="2000" baseline="-25000" dirty="0"/>
          </a:p>
          <a:p>
            <a:pPr marL="0" indent="0">
              <a:buNone/>
            </a:pPr>
            <a:endParaRPr lang="en-US" sz="2000" dirty="0"/>
          </a:p>
          <a:p>
            <a:pPr marL="0" indent="0">
              <a:buNone/>
            </a:pPr>
            <a:r>
              <a:rPr lang="en-US" sz="2000" dirty="0"/>
              <a:t>2. </a:t>
            </a:r>
            <a:r>
              <a:rPr lang="en-US" sz="2000" dirty="0" err="1"/>
              <a:t>Mortality</a:t>
            </a:r>
            <a:r>
              <a:rPr lang="en-US" sz="2000" baseline="-25000" dirty="0" err="1"/>
              <a:t>ijht</a:t>
            </a:r>
            <a:r>
              <a:rPr lang="en-US" sz="2000" dirty="0"/>
              <a:t> = </a:t>
            </a:r>
            <a:r>
              <a:rPr lang="en-US" sz="2000" i="1" dirty="0"/>
              <a:t>b</a:t>
            </a:r>
            <a:r>
              <a:rPr lang="en-US" sz="2000" i="1" baseline="-25000" dirty="0"/>
              <a:t>0</a:t>
            </a:r>
            <a:r>
              <a:rPr lang="en-US" sz="2000" i="1" dirty="0"/>
              <a:t> + b</a:t>
            </a:r>
            <a:r>
              <a:rPr lang="en-US" sz="2000" i="1" baseline="-25000" dirty="0"/>
              <a:t>1</a:t>
            </a:r>
            <a:r>
              <a:rPr lang="en-US" sz="2000" i="1" dirty="0"/>
              <a:t> </a:t>
            </a:r>
            <a:r>
              <a:rPr lang="en-US" sz="2000" i="1" dirty="0" err="1"/>
              <a:t>X</a:t>
            </a:r>
            <a:r>
              <a:rPr lang="en-US" sz="2000" baseline="-25000" dirty="0" err="1"/>
              <a:t>iht</a:t>
            </a:r>
            <a:r>
              <a:rPr lang="en-US" sz="2000" i="1" dirty="0"/>
              <a:t>+ b</a:t>
            </a:r>
            <a:r>
              <a:rPr lang="en-US" sz="2000" i="1" baseline="-25000" dirty="0"/>
              <a:t>2</a:t>
            </a:r>
            <a:r>
              <a:rPr lang="en-US" sz="2000" i="1" dirty="0"/>
              <a:t> Phys. </a:t>
            </a:r>
            <a:r>
              <a:rPr lang="en-US" sz="2000" i="1" dirty="0" err="1"/>
              <a:t>Quality</a:t>
            </a:r>
            <a:r>
              <a:rPr lang="en-US" sz="2000" baseline="-25000" dirty="0" err="1"/>
              <a:t>jt</a:t>
            </a:r>
            <a:r>
              <a:rPr lang="en-US" sz="2000" i="1" dirty="0"/>
              <a:t> + </a:t>
            </a:r>
            <a:r>
              <a:rPr lang="en-US" sz="2000" i="1" dirty="0" err="1"/>
              <a:t>e</a:t>
            </a:r>
            <a:r>
              <a:rPr lang="en-US" sz="2000" baseline="-25000" dirty="0" err="1"/>
              <a:t>ijht</a:t>
            </a:r>
            <a:endParaRPr lang="en-US" sz="2000" baseline="-25000" dirty="0"/>
          </a:p>
          <a:p>
            <a:pPr marL="0" indent="0">
              <a:buNone/>
            </a:pPr>
            <a:endParaRPr lang="en-US" sz="2000" dirty="0"/>
          </a:p>
          <a:p>
            <a:pPr marL="0" indent="0">
              <a:buNone/>
            </a:pPr>
            <a:r>
              <a:rPr lang="en-US" sz="2000" dirty="0"/>
              <a:t>3. </a:t>
            </a:r>
            <a:r>
              <a:rPr lang="en-US" sz="2000" i="1" dirty="0"/>
              <a:t>Phys. </a:t>
            </a:r>
            <a:r>
              <a:rPr lang="en-US" sz="2000" i="1" dirty="0" err="1"/>
              <a:t>Quality</a:t>
            </a:r>
            <a:r>
              <a:rPr lang="en-US" sz="2000" i="1" baseline="-25000" dirty="0" err="1"/>
              <a:t>jt</a:t>
            </a:r>
            <a:r>
              <a:rPr lang="en-US" sz="2000" i="1" baseline="-25000" dirty="0"/>
              <a:t> </a:t>
            </a:r>
            <a:r>
              <a:rPr lang="en-US" sz="2000" dirty="0"/>
              <a:t>= </a:t>
            </a:r>
            <a:r>
              <a:rPr lang="en-US" sz="2000" i="1" dirty="0"/>
              <a:t>a</a:t>
            </a:r>
            <a:r>
              <a:rPr lang="en-US" sz="2000" i="1" baseline="-25000" dirty="0"/>
              <a:t>0</a:t>
            </a:r>
            <a:r>
              <a:rPr lang="en-US" sz="2000" i="1" dirty="0"/>
              <a:t> + a</a:t>
            </a:r>
            <a:r>
              <a:rPr lang="en-US" sz="2000" i="1" baseline="-25000" dirty="0"/>
              <a:t>1</a:t>
            </a:r>
            <a:r>
              <a:rPr lang="en-US" sz="2000" i="1" dirty="0"/>
              <a:t>Physician Vol</a:t>
            </a:r>
            <a:r>
              <a:rPr lang="en-US" sz="2000" i="1" baseline="-25000" dirty="0"/>
              <a:t>jt-1</a:t>
            </a:r>
            <a:r>
              <a:rPr lang="en-US" sz="2000" i="1" dirty="0"/>
              <a:t>+ a</a:t>
            </a:r>
            <a:r>
              <a:rPr lang="en-US" sz="2000" i="1" baseline="-25000" dirty="0"/>
              <a:t>2</a:t>
            </a:r>
            <a:r>
              <a:rPr lang="en-US" sz="2000" i="1" dirty="0"/>
              <a:t> t-(t-1)+ </a:t>
            </a:r>
            <a:r>
              <a:rPr lang="en-US" sz="2000" i="1" dirty="0" err="1"/>
              <a:t>ρ</a:t>
            </a:r>
            <a:r>
              <a:rPr lang="en-US" sz="2000" i="1" baseline="-25000" dirty="0" err="1"/>
              <a:t>j</a:t>
            </a:r>
            <a:r>
              <a:rPr lang="en-US" sz="2000" i="1" dirty="0"/>
              <a:t> + </a:t>
            </a:r>
            <a:r>
              <a:rPr lang="en-US" sz="2000" i="1" dirty="0" err="1"/>
              <a:t>u</a:t>
            </a:r>
            <a:r>
              <a:rPr lang="en-US" sz="2000" i="1" baseline="-25000" dirty="0" err="1"/>
              <a:t>ijht</a:t>
            </a:r>
            <a:endParaRPr lang="en-US" sz="2000" i="1" baseline="-25000" dirty="0"/>
          </a:p>
          <a:p>
            <a:pPr marL="0" indent="0">
              <a:buNone/>
            </a:pPr>
            <a:endParaRPr lang="en-US" sz="2000" i="1" baseline="-25000" dirty="0"/>
          </a:p>
          <a:p>
            <a:pPr marL="0" indent="0">
              <a:buNone/>
            </a:pPr>
            <a:endParaRPr lang="en-US" sz="2000" i="1" baseline="-25000" dirty="0"/>
          </a:p>
          <a:p>
            <a:pPr marL="0" indent="0">
              <a:buNone/>
            </a:pPr>
            <a:r>
              <a:rPr lang="en-US" sz="2000" dirty="0"/>
              <a:t>by substitution we get</a:t>
            </a:r>
          </a:p>
          <a:p>
            <a:pPr marL="0" indent="0">
              <a:buNone/>
            </a:pPr>
            <a:endParaRPr lang="en-US" sz="2000" baseline="-25000" dirty="0"/>
          </a:p>
          <a:p>
            <a:pPr marL="0" indent="0">
              <a:buNone/>
            </a:pPr>
            <a:r>
              <a:rPr lang="en-US" sz="2000" dirty="0"/>
              <a:t>4. </a:t>
            </a:r>
            <a:r>
              <a:rPr lang="en-US" sz="2000" dirty="0" err="1"/>
              <a:t>Mortality</a:t>
            </a:r>
            <a:r>
              <a:rPr lang="en-US" sz="2000" baseline="-25000" dirty="0" err="1"/>
              <a:t>ijht</a:t>
            </a:r>
            <a:r>
              <a:rPr lang="en-US" sz="2000" dirty="0"/>
              <a:t> = </a:t>
            </a:r>
            <a:r>
              <a:rPr lang="en-US" sz="2000" i="1" dirty="0"/>
              <a:t>d</a:t>
            </a:r>
            <a:r>
              <a:rPr lang="en-US" sz="2000" i="1" baseline="-25000" dirty="0"/>
              <a:t>0</a:t>
            </a:r>
            <a:r>
              <a:rPr lang="en-US" sz="2000" i="1" dirty="0"/>
              <a:t> + d</a:t>
            </a:r>
            <a:r>
              <a:rPr lang="en-US" sz="2000" i="1" baseline="-25000" dirty="0"/>
              <a:t>1</a:t>
            </a:r>
            <a:r>
              <a:rPr lang="en-US" sz="2000" i="1" dirty="0"/>
              <a:t> </a:t>
            </a:r>
            <a:r>
              <a:rPr lang="en-US" sz="2000" i="1" dirty="0" err="1"/>
              <a:t>X</a:t>
            </a:r>
            <a:r>
              <a:rPr lang="en-US" sz="2000" baseline="-25000" dirty="0" err="1"/>
              <a:t>iht</a:t>
            </a:r>
            <a:r>
              <a:rPr lang="en-US" sz="2000" baseline="-25000" dirty="0"/>
              <a:t> </a:t>
            </a:r>
            <a:r>
              <a:rPr lang="en-US" sz="2000" i="1" dirty="0"/>
              <a:t>+ d</a:t>
            </a:r>
            <a:r>
              <a:rPr lang="en-US" sz="2000" i="1" baseline="-25000" dirty="0"/>
              <a:t>2</a:t>
            </a:r>
            <a:r>
              <a:rPr lang="en-US" sz="2000" i="1" dirty="0"/>
              <a:t>MDVol</a:t>
            </a:r>
            <a:r>
              <a:rPr lang="en-US" sz="2000" i="1" baseline="-25000" dirty="0"/>
              <a:t>jt-1</a:t>
            </a:r>
            <a:r>
              <a:rPr lang="en-US" sz="2000" i="1" dirty="0"/>
              <a:t>+ d</a:t>
            </a:r>
            <a:r>
              <a:rPr lang="en-US" sz="2000" i="1" baseline="-25000" dirty="0"/>
              <a:t>3</a:t>
            </a:r>
            <a:r>
              <a:rPr lang="en-US" sz="2000" i="1" dirty="0"/>
              <a:t> t-(t-1)+ </a:t>
            </a:r>
            <a:r>
              <a:rPr lang="en-US" sz="2000" i="1" dirty="0" err="1"/>
              <a:t>ρ</a:t>
            </a:r>
            <a:r>
              <a:rPr lang="en-US" sz="2000" i="1" baseline="-25000" dirty="0" err="1"/>
              <a:t>j</a:t>
            </a:r>
            <a:r>
              <a:rPr lang="en-US" sz="2000" i="1" dirty="0"/>
              <a:t> +</a:t>
            </a:r>
            <a:r>
              <a:rPr lang="en-US" sz="2000" i="1" dirty="0" err="1" smtClean="0"/>
              <a:t>v</a:t>
            </a:r>
            <a:r>
              <a:rPr lang="en-US" sz="2000" i="1" baseline="-25000" dirty="0" err="1" smtClean="0"/>
              <a:t>ijht</a:t>
            </a:r>
            <a:endParaRPr lang="en-US" sz="2000" i="1" baseline="-25000" dirty="0" smtClean="0"/>
          </a:p>
          <a:p>
            <a:pPr marL="0" indent="0">
              <a:buNone/>
            </a:pPr>
            <a:endParaRPr lang="en-US" sz="2000" i="1" baseline="-25000" dirty="0"/>
          </a:p>
          <a:p>
            <a:pPr marL="0" indent="0">
              <a:buNone/>
            </a:pPr>
            <a:endParaRPr lang="en-US" sz="2000" i="1" baseline="-25000" dirty="0" smtClean="0"/>
          </a:p>
          <a:p>
            <a:pPr marL="0" indent="0">
              <a:buNone/>
            </a:pPr>
            <a:endParaRPr lang="en-US" sz="2000" i="1" baseline="-25000" dirty="0" smtClean="0"/>
          </a:p>
          <a:p>
            <a:pPr marL="0" indent="0">
              <a:buNone/>
            </a:pPr>
            <a:r>
              <a:rPr lang="en-US" sz="2000" dirty="0">
                <a:solidFill>
                  <a:srgbClr val="FF0000"/>
                </a:solidFill>
              </a:rPr>
              <a:t>And there are, of course, always arguments about whether we have the salient parts of this included in these models.</a:t>
            </a:r>
          </a:p>
          <a:p>
            <a:pPr marL="0" indent="0">
              <a:buNone/>
            </a:pPr>
            <a:endParaRPr lang="en-US" sz="2000" dirty="0"/>
          </a:p>
          <a:p>
            <a:pPr eaLnBrk="1" hangingPunct="1">
              <a:lnSpc>
                <a:spcPct val="90000"/>
              </a:lnSpc>
            </a:pPr>
            <a:endParaRPr lang="en-US" baseline="-25000" dirty="0" smtClean="0"/>
          </a:p>
        </p:txBody>
      </p:sp>
      <p:sp>
        <p:nvSpPr>
          <p:cNvPr id="11" name="Up Arrow 10"/>
          <p:cNvSpPr/>
          <p:nvPr/>
        </p:nvSpPr>
        <p:spPr bwMode="auto">
          <a:xfrm rot="193782">
            <a:off x="3694978" y="5338336"/>
            <a:ext cx="175603" cy="768953"/>
          </a:xfrm>
          <a:prstGeom prs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410595098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Procedure of Interest</a:t>
            </a:r>
            <a:endParaRPr lang="en-US" dirty="0"/>
          </a:p>
        </p:txBody>
      </p:sp>
      <p:sp>
        <p:nvSpPr>
          <p:cNvPr id="3" name="Content Placeholder 2"/>
          <p:cNvSpPr>
            <a:spLocks noGrp="1"/>
          </p:cNvSpPr>
          <p:nvPr>
            <p:ph idx="1"/>
          </p:nvPr>
        </p:nvSpPr>
        <p:spPr>
          <a:xfrm>
            <a:off x="457200" y="1600200"/>
            <a:ext cx="8229600" cy="4953000"/>
          </a:xfrm>
        </p:spPr>
        <p:txBody>
          <a:bodyPr/>
          <a:lstStyle/>
          <a:p>
            <a:pPr marL="0" indent="0">
              <a:buNone/>
            </a:pPr>
            <a:r>
              <a:rPr lang="en-US" dirty="0" smtClean="0"/>
              <a:t>Examining a procedure used to treat Coronary Artery Disease (CAD):</a:t>
            </a:r>
          </a:p>
          <a:p>
            <a:pPr marL="0" indent="0">
              <a:buNone/>
            </a:pPr>
            <a:endParaRPr lang="en-US" dirty="0" smtClean="0"/>
          </a:p>
          <a:p>
            <a:pPr marL="0" indent="0">
              <a:buNone/>
            </a:pPr>
            <a:r>
              <a:rPr lang="en-US" dirty="0" smtClean="0"/>
              <a:t>Percutaneous Coronary Interventions (PCI):</a:t>
            </a:r>
          </a:p>
          <a:p>
            <a:pPr>
              <a:buFont typeface="Wingdings" pitchFamily="2" charset="2"/>
              <a:buChar char="§"/>
            </a:pPr>
            <a:r>
              <a:rPr lang="en-US" sz="2400" dirty="0" smtClean="0"/>
              <a:t>Actual procedure usually involves a single physician.</a:t>
            </a:r>
          </a:p>
          <a:p>
            <a:pPr>
              <a:buFont typeface="Wingdings" pitchFamily="2" charset="2"/>
              <a:buChar char="§"/>
            </a:pPr>
            <a:endParaRPr lang="en-US" sz="2400" dirty="0" smtClean="0"/>
          </a:p>
          <a:p>
            <a:pPr>
              <a:buFont typeface="Wingdings" pitchFamily="2" charset="2"/>
              <a:buChar char="§"/>
            </a:pPr>
            <a:r>
              <a:rPr lang="en-US" sz="2400" dirty="0" smtClean="0"/>
              <a:t>Often performed in emergent situations with little time for planning</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1268053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n-US" dirty="0" smtClean="0"/>
              <a:t>Data</a:t>
            </a:r>
          </a:p>
        </p:txBody>
      </p:sp>
      <p:sp>
        <p:nvSpPr>
          <p:cNvPr id="11267" name="Rectangle 3"/>
          <p:cNvSpPr>
            <a:spLocks noGrp="1" noChangeArrowheads="1"/>
          </p:cNvSpPr>
          <p:nvPr>
            <p:ph idx="1"/>
          </p:nvPr>
        </p:nvSpPr>
        <p:spPr>
          <a:xfrm>
            <a:off x="457200" y="1600200"/>
            <a:ext cx="8534400" cy="4876800"/>
          </a:xfrm>
        </p:spPr>
        <p:txBody>
          <a:bodyPr/>
          <a:lstStyle/>
          <a:p>
            <a:pPr eaLnBrk="1" hangingPunct="1">
              <a:lnSpc>
                <a:spcPct val="90000"/>
              </a:lnSpc>
              <a:buClr>
                <a:schemeClr val="tx1"/>
              </a:buClr>
              <a:buFont typeface="Wingdings" pitchFamily="2" charset="2"/>
              <a:buChar char="§"/>
            </a:pPr>
            <a:r>
              <a:rPr lang="en-US" dirty="0" smtClean="0"/>
              <a:t>Source: Pennsylvania Health Care Cost Containment Council (PHC4) </a:t>
            </a:r>
          </a:p>
          <a:p>
            <a:pPr eaLnBrk="1" hangingPunct="1">
              <a:lnSpc>
                <a:spcPct val="90000"/>
              </a:lnSpc>
              <a:buClr>
                <a:schemeClr val="tx1"/>
              </a:buClr>
              <a:buFont typeface="Wingdings" pitchFamily="2" charset="2"/>
              <a:buChar char="§"/>
            </a:pPr>
            <a:endParaRPr lang="en-US" dirty="0" smtClean="0"/>
          </a:p>
          <a:p>
            <a:pPr eaLnBrk="1" hangingPunct="1">
              <a:lnSpc>
                <a:spcPct val="90000"/>
              </a:lnSpc>
              <a:buClr>
                <a:schemeClr val="tx1"/>
              </a:buClr>
              <a:buFont typeface="Wingdings" pitchFamily="2" charset="2"/>
              <a:buChar char="§"/>
            </a:pPr>
            <a:r>
              <a:rPr lang="en-US" dirty="0" smtClean="0"/>
              <a:t>All inpatient admission claims within PA for the years 2006Q3-2010Q2</a:t>
            </a:r>
          </a:p>
          <a:p>
            <a:pPr eaLnBrk="1" hangingPunct="1">
              <a:lnSpc>
                <a:spcPct val="90000"/>
              </a:lnSpc>
              <a:buClr>
                <a:schemeClr val="tx1"/>
              </a:buClr>
              <a:buFont typeface="Wingdings" pitchFamily="2" charset="2"/>
              <a:buChar char="§"/>
            </a:pPr>
            <a:endParaRPr lang="en-US" dirty="0" smtClean="0"/>
          </a:p>
          <a:p>
            <a:pPr eaLnBrk="1" hangingPunct="1">
              <a:lnSpc>
                <a:spcPct val="90000"/>
              </a:lnSpc>
              <a:buClr>
                <a:schemeClr val="tx1"/>
              </a:buClr>
              <a:buFont typeface="Wingdings" pitchFamily="2" charset="2"/>
              <a:buChar char="§"/>
            </a:pPr>
            <a:r>
              <a:rPr lang="en-US" dirty="0" smtClean="0"/>
              <a:t>These data were augmented with variables calculating time (in number of days) between procedures where the physician was listed as the operator.</a:t>
            </a:r>
          </a:p>
          <a:p>
            <a:pPr eaLnBrk="1" hangingPunct="1">
              <a:lnSpc>
                <a:spcPct val="90000"/>
              </a:lnSpc>
            </a:pPr>
            <a:endParaRPr lang="en-US" dirty="0" smtClean="0"/>
          </a:p>
          <a:p>
            <a:pPr eaLnBrk="1" hangingPunct="1">
              <a:lnSpc>
                <a:spcPct val="90000"/>
              </a:lnSpc>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eaLnBrk="1" hangingPunct="1"/>
            <a:r>
              <a:rPr lang="en-US" dirty="0" smtClean="0"/>
              <a:t>General Estimation Strategy</a:t>
            </a:r>
          </a:p>
        </p:txBody>
      </p:sp>
      <p:sp>
        <p:nvSpPr>
          <p:cNvPr id="12291" name="Rectangle 3"/>
          <p:cNvSpPr>
            <a:spLocks noGrp="1" noChangeArrowheads="1"/>
          </p:cNvSpPr>
          <p:nvPr>
            <p:ph idx="1"/>
          </p:nvPr>
        </p:nvSpPr>
        <p:spPr>
          <a:xfrm>
            <a:off x="457200" y="1600200"/>
            <a:ext cx="8458200" cy="4648200"/>
          </a:xfrm>
        </p:spPr>
        <p:txBody>
          <a:bodyPr/>
          <a:lstStyle/>
          <a:p>
            <a:pPr marL="0" indent="0" eaLnBrk="1" hangingPunct="1">
              <a:lnSpc>
                <a:spcPct val="90000"/>
              </a:lnSpc>
              <a:buClr>
                <a:schemeClr val="tx1"/>
              </a:buClr>
              <a:buNone/>
            </a:pPr>
            <a:endParaRPr lang="en-US" dirty="0" smtClean="0"/>
          </a:p>
          <a:p>
            <a:pPr marL="0" indent="0" eaLnBrk="1" hangingPunct="1">
              <a:lnSpc>
                <a:spcPct val="90000"/>
              </a:lnSpc>
              <a:buClr>
                <a:schemeClr val="tx1"/>
              </a:buClr>
              <a:buNone/>
            </a:pPr>
            <a:endParaRPr lang="en-US" dirty="0" smtClean="0"/>
          </a:p>
          <a:p>
            <a:pPr eaLnBrk="1" hangingPunct="1">
              <a:buNone/>
            </a:pPr>
            <a:endParaRPr lang="en-US" sz="2000" dirty="0" smtClean="0">
              <a:latin typeface="Arial" pitchFamily="34" charset="0"/>
              <a:cs typeface="Arial" pitchFamily="34" charset="0"/>
            </a:endParaRPr>
          </a:p>
          <a:p>
            <a:pPr eaLnBrk="1" hangingPunct="1">
              <a:buNone/>
            </a:pPr>
            <a:r>
              <a:rPr lang="en-US" sz="2000" dirty="0" smtClean="0">
                <a:latin typeface="Arial" pitchFamily="34" charset="0"/>
                <a:cs typeface="Arial" pitchFamily="34" charset="0"/>
              </a:rPr>
              <a:t>m = mortality (</a:t>
            </a:r>
            <a:r>
              <a:rPr lang="en-US" sz="2000" u="sng" dirty="0" smtClean="0">
                <a:latin typeface="Arial" pitchFamily="34" charset="0"/>
                <a:cs typeface="Arial" pitchFamily="34" charset="0"/>
              </a:rPr>
              <a:t>&lt;</a:t>
            </a:r>
            <a:r>
              <a:rPr lang="en-US" sz="2000" dirty="0" smtClean="0">
                <a:latin typeface="Arial" pitchFamily="34" charset="0"/>
                <a:cs typeface="Arial" pitchFamily="34" charset="0"/>
              </a:rPr>
              <a:t> 1 day, in-hospital) </a:t>
            </a:r>
          </a:p>
          <a:p>
            <a:pPr eaLnBrk="1" hangingPunct="1">
              <a:buNone/>
            </a:pPr>
            <a:r>
              <a:rPr lang="en-US" sz="2000" dirty="0" smtClean="0">
                <a:latin typeface="Arial" pitchFamily="34" charset="0"/>
                <a:cs typeface="Arial" pitchFamily="34" charset="0"/>
              </a:rPr>
              <a:t>D = measure of temporal distance of last surgery of surgeon j</a:t>
            </a:r>
          </a:p>
          <a:p>
            <a:pPr eaLnBrk="1" hangingPunct="1">
              <a:buNone/>
            </a:pPr>
            <a:r>
              <a:rPr lang="en-US" sz="2000" dirty="0" smtClean="0">
                <a:latin typeface="Arial" pitchFamily="34" charset="0"/>
                <a:cs typeface="Arial" pitchFamily="34" charset="0"/>
              </a:rPr>
              <a:t>V = vector containing volume of both surgeon j  and hospital k</a:t>
            </a:r>
          </a:p>
          <a:p>
            <a:pPr eaLnBrk="1" hangingPunct="1">
              <a:spcBef>
                <a:spcPct val="0"/>
              </a:spcBef>
              <a:buNone/>
            </a:pPr>
            <a:r>
              <a:rPr lang="en-US" sz="2000" dirty="0" smtClean="0">
                <a:solidFill>
                  <a:srgbClr val="FF0000"/>
                </a:solidFill>
                <a:latin typeface="Arial" pitchFamily="34" charset="0"/>
                <a:cs typeface="Arial" pitchFamily="34" charset="0"/>
              </a:rPr>
              <a:t>S = physician j’s characteristics</a:t>
            </a:r>
          </a:p>
          <a:p>
            <a:pPr eaLnBrk="1" hangingPunct="1">
              <a:spcBef>
                <a:spcPct val="0"/>
              </a:spcBef>
              <a:buNone/>
            </a:pPr>
            <a:r>
              <a:rPr lang="en-US" sz="2000" dirty="0" smtClean="0">
                <a:solidFill>
                  <a:srgbClr val="FF0000"/>
                </a:solidFill>
                <a:latin typeface="Arial" pitchFamily="34" charset="0"/>
                <a:cs typeface="Arial" pitchFamily="34" charset="0"/>
              </a:rPr>
              <a:t>H = hospital k’s characteristics</a:t>
            </a:r>
          </a:p>
          <a:p>
            <a:pPr eaLnBrk="1" hangingPunct="1">
              <a:spcBef>
                <a:spcPct val="0"/>
              </a:spcBef>
              <a:buNone/>
            </a:pPr>
            <a:r>
              <a:rPr lang="en-US" sz="2000" dirty="0" smtClean="0">
                <a:latin typeface="Arial" pitchFamily="34" charset="0"/>
                <a:cs typeface="Arial" pitchFamily="34" charset="0"/>
              </a:rPr>
              <a:t>X = patient </a:t>
            </a:r>
            <a:r>
              <a:rPr lang="en-US" sz="2000" dirty="0" err="1" smtClean="0">
                <a:latin typeface="Arial" pitchFamily="34" charset="0"/>
                <a:cs typeface="Arial" pitchFamily="34" charset="0"/>
              </a:rPr>
              <a:t>i’s</a:t>
            </a:r>
            <a:r>
              <a:rPr lang="en-US" sz="2000" dirty="0" smtClean="0">
                <a:latin typeface="Arial" pitchFamily="34" charset="0"/>
                <a:cs typeface="Arial" pitchFamily="34" charset="0"/>
              </a:rPr>
              <a:t> characteristics</a:t>
            </a:r>
          </a:p>
          <a:p>
            <a:pPr eaLnBrk="1" hangingPunct="1">
              <a:lnSpc>
                <a:spcPct val="90000"/>
              </a:lnSpc>
              <a:buClr>
                <a:schemeClr val="tx1"/>
              </a:buClr>
              <a:buNone/>
            </a:pPr>
            <a:endParaRPr lang="en-US" dirty="0" smtClean="0"/>
          </a:p>
          <a:p>
            <a:pPr lvl="1" eaLnBrk="1" hangingPunct="1">
              <a:lnSpc>
                <a:spcPct val="90000"/>
              </a:lnSpc>
              <a:buClr>
                <a:schemeClr val="tx1"/>
              </a:buClr>
              <a:buFont typeface="Wingdings" pitchFamily="2" charset="2"/>
              <a:buChar char="§"/>
            </a:pPr>
            <a:endParaRPr lang="en-US" dirty="0" smtClean="0"/>
          </a:p>
          <a:p>
            <a:pPr eaLnBrk="1" hangingPunct="1">
              <a:lnSpc>
                <a:spcPct val="90000"/>
              </a:lnSpc>
              <a:buClr>
                <a:schemeClr val="tx1"/>
              </a:buClr>
              <a:buFont typeface="Wingdings" pitchFamily="2" charset="2"/>
              <a:buChar char="§"/>
            </a:pPr>
            <a:endParaRPr lang="en-US" dirty="0" smtClean="0"/>
          </a:p>
          <a:p>
            <a:pPr eaLnBrk="1" hangingPunct="1">
              <a:lnSpc>
                <a:spcPct val="90000"/>
              </a:lnSpc>
              <a:buClr>
                <a:schemeClr val="tx1"/>
              </a:buClr>
              <a:buFont typeface="Wingdings" pitchFamily="2" charset="2"/>
              <a:buNone/>
            </a:pPr>
            <a:endParaRPr lang="en-US" dirty="0" smtClean="0"/>
          </a:p>
        </p:txBody>
      </p:sp>
      <mc:AlternateContent xmlns:mc="http://schemas.openxmlformats.org/markup-compatibility/2006" xmlns:a14="http://schemas.microsoft.com/office/drawing/2010/main">
        <mc:Choice Requires="a14">
          <p:sp>
            <p:nvSpPr>
              <p:cNvPr id="3" name="Rectangle 2"/>
              <p:cNvSpPr/>
              <p:nvPr/>
            </p:nvSpPr>
            <p:spPr>
              <a:xfrm>
                <a:off x="304800" y="1600200"/>
                <a:ext cx="8610600" cy="524567"/>
              </a:xfrm>
              <a:prstGeom prst="rect">
                <a:avLst/>
              </a:prstGeom>
            </p:spPr>
            <p:txBody>
              <a:bodyPr wrap="square">
                <a:spAutoFit/>
              </a:bodyPr>
              <a:lstStyle/>
              <a:p>
                <a14:m>
                  <m:oMathPara xmlns:m="http://schemas.openxmlformats.org/officeDocument/2006/math" xmlns="">
                    <m:oMathParaPr>
                      <m:jc m:val="centerGroup"/>
                    </m:oMathParaPr>
                    <m:oMath xmlns:m="http://schemas.openxmlformats.org/officeDocument/2006/math">
                      <m:sSub>
                        <m:sSubPr>
                          <m:ctrlPr>
                            <a:rPr lang="en-US" sz="2600" i="1">
                              <a:latin typeface="Cambria Math"/>
                            </a:rPr>
                          </m:ctrlPr>
                        </m:sSubPr>
                        <m:e>
                          <m:r>
                            <a:rPr lang="en-US" sz="2600" i="1">
                              <a:latin typeface="Cambria Math"/>
                            </a:rPr>
                            <m:t>𝑚</m:t>
                          </m:r>
                        </m:e>
                        <m:sub>
                          <m:r>
                            <a:rPr lang="en-US" sz="2600" i="1">
                              <a:latin typeface="Cambria Math"/>
                            </a:rPr>
                            <m:t>𝑖𝑗𝑘𝑡</m:t>
                          </m:r>
                        </m:sub>
                      </m:sSub>
                      <m:r>
                        <a:rPr lang="en-US" sz="2600">
                          <a:latin typeface="Cambria Math"/>
                        </a:rPr>
                        <m:t>=</m:t>
                      </m:r>
                      <m:sSub>
                        <m:sSubPr>
                          <m:ctrlPr>
                            <a:rPr lang="en-US" sz="2600" i="1">
                              <a:latin typeface="Cambria Math"/>
                            </a:rPr>
                          </m:ctrlPr>
                        </m:sSubPr>
                        <m:e>
                          <m:r>
                            <a:rPr lang="en-US" sz="2600" i="1">
                              <a:latin typeface="Cambria Math"/>
                            </a:rPr>
                            <m:t>𝛽</m:t>
                          </m:r>
                        </m:e>
                        <m:sub>
                          <m:r>
                            <a:rPr lang="en-US" sz="2600">
                              <a:latin typeface="Cambria Math"/>
                            </a:rPr>
                            <m:t>0</m:t>
                          </m:r>
                        </m:sub>
                      </m:sSub>
                      <m:r>
                        <a:rPr lang="en-US" sz="2600">
                          <a:latin typeface="Cambria Math"/>
                        </a:rPr>
                        <m:t>+</m:t>
                      </m:r>
                      <m:sSub>
                        <m:sSubPr>
                          <m:ctrlPr>
                            <a:rPr lang="en-US" sz="2600" i="1">
                              <a:latin typeface="Cambria Math"/>
                            </a:rPr>
                          </m:ctrlPr>
                        </m:sSubPr>
                        <m:e>
                          <m:r>
                            <a:rPr lang="en-US" sz="2600" i="1">
                              <a:latin typeface="Cambria Math"/>
                            </a:rPr>
                            <m:t>𝛽</m:t>
                          </m:r>
                        </m:e>
                        <m:sub>
                          <m:r>
                            <a:rPr lang="en-US" sz="2600">
                              <a:latin typeface="Cambria Math"/>
                            </a:rPr>
                            <m:t>1</m:t>
                          </m:r>
                        </m:sub>
                      </m:sSub>
                      <m:sSub>
                        <m:sSubPr>
                          <m:ctrlPr>
                            <a:rPr lang="en-US" sz="2600" i="1">
                              <a:latin typeface="Cambria Math"/>
                            </a:rPr>
                          </m:ctrlPr>
                        </m:sSubPr>
                        <m:e>
                          <m:r>
                            <a:rPr lang="en-US" sz="2600" i="1">
                              <a:latin typeface="Cambria Math"/>
                            </a:rPr>
                            <m:t>𝐷</m:t>
                          </m:r>
                        </m:e>
                        <m:sub>
                          <m:r>
                            <a:rPr lang="en-US" sz="2600" i="1">
                              <a:latin typeface="Cambria Math"/>
                            </a:rPr>
                            <m:t>𝑗𝑡</m:t>
                          </m:r>
                        </m:sub>
                      </m:sSub>
                      <m:r>
                        <a:rPr lang="en-US" sz="2600">
                          <a:latin typeface="Cambria Math"/>
                        </a:rPr>
                        <m:t>+</m:t>
                      </m:r>
                      <m:sSub>
                        <m:sSubPr>
                          <m:ctrlPr>
                            <a:rPr lang="en-US" sz="2600" i="1">
                              <a:latin typeface="Cambria Math"/>
                            </a:rPr>
                          </m:ctrlPr>
                        </m:sSubPr>
                        <m:e>
                          <m:r>
                            <a:rPr lang="en-US" sz="2600" i="1">
                              <a:latin typeface="Cambria Math"/>
                            </a:rPr>
                            <m:t>𝛽</m:t>
                          </m:r>
                        </m:e>
                        <m:sub>
                          <m:r>
                            <a:rPr lang="en-US" sz="2600">
                              <a:latin typeface="Cambria Math"/>
                            </a:rPr>
                            <m:t>2</m:t>
                          </m:r>
                        </m:sub>
                      </m:sSub>
                      <m:sSub>
                        <m:sSubPr>
                          <m:ctrlPr>
                            <a:rPr lang="en-US" sz="2600" i="1">
                              <a:latin typeface="Cambria Math"/>
                            </a:rPr>
                          </m:ctrlPr>
                        </m:sSubPr>
                        <m:e>
                          <m:r>
                            <a:rPr lang="en-US" sz="2600" i="1">
                              <a:latin typeface="Cambria Math"/>
                            </a:rPr>
                            <m:t>𝑉</m:t>
                          </m:r>
                        </m:e>
                        <m:sub>
                          <m:r>
                            <a:rPr lang="en-US" sz="2600" i="1">
                              <a:latin typeface="Cambria Math"/>
                            </a:rPr>
                            <m:t>𝑗𝑘𝑡</m:t>
                          </m:r>
                        </m:sub>
                      </m:sSub>
                      <m:r>
                        <a:rPr lang="en-US" sz="2600">
                          <a:latin typeface="Cambria Math"/>
                        </a:rPr>
                        <m:t>+</m:t>
                      </m:r>
                      <m:sSub>
                        <m:sSubPr>
                          <m:ctrlPr>
                            <a:rPr lang="en-US" sz="2600" i="1">
                              <a:latin typeface="Cambria Math"/>
                            </a:rPr>
                          </m:ctrlPr>
                        </m:sSubPr>
                        <m:e>
                          <m:r>
                            <a:rPr lang="en-US" sz="2600" i="1">
                              <a:latin typeface="Cambria Math"/>
                            </a:rPr>
                            <m:t>𝛽</m:t>
                          </m:r>
                        </m:e>
                        <m:sub>
                          <m:r>
                            <a:rPr lang="en-US" sz="2600">
                              <a:latin typeface="Cambria Math"/>
                            </a:rPr>
                            <m:t>3</m:t>
                          </m:r>
                        </m:sub>
                      </m:sSub>
                      <m:sSub>
                        <m:sSubPr>
                          <m:ctrlPr>
                            <a:rPr lang="en-US" sz="2600" i="1">
                              <a:latin typeface="Cambria Math"/>
                            </a:rPr>
                          </m:ctrlPr>
                        </m:sSubPr>
                        <m:e>
                          <m:r>
                            <a:rPr lang="en-US" sz="2600" i="1">
                              <a:latin typeface="Cambria Math"/>
                            </a:rPr>
                            <m:t>𝑆</m:t>
                          </m:r>
                        </m:e>
                        <m:sub>
                          <m:r>
                            <a:rPr lang="en-US" sz="2600" i="1">
                              <a:latin typeface="Cambria Math"/>
                            </a:rPr>
                            <m:t>𝑗𝑡</m:t>
                          </m:r>
                        </m:sub>
                      </m:sSub>
                      <m:r>
                        <a:rPr lang="en-US" sz="2600">
                          <a:latin typeface="Cambria Math"/>
                        </a:rPr>
                        <m:t>+</m:t>
                      </m:r>
                      <m:sSub>
                        <m:sSubPr>
                          <m:ctrlPr>
                            <a:rPr lang="en-US" sz="2600" i="1">
                              <a:latin typeface="Cambria Math"/>
                            </a:rPr>
                          </m:ctrlPr>
                        </m:sSubPr>
                        <m:e>
                          <m:r>
                            <a:rPr lang="en-US" sz="2600" i="1">
                              <a:latin typeface="Cambria Math"/>
                            </a:rPr>
                            <m:t>𝛽</m:t>
                          </m:r>
                        </m:e>
                        <m:sub>
                          <m:r>
                            <a:rPr lang="en-US" sz="2600">
                              <a:latin typeface="Cambria Math"/>
                            </a:rPr>
                            <m:t>4</m:t>
                          </m:r>
                        </m:sub>
                      </m:sSub>
                      <m:sSub>
                        <m:sSubPr>
                          <m:ctrlPr>
                            <a:rPr lang="en-US" sz="2600" i="1">
                              <a:latin typeface="Cambria Math"/>
                            </a:rPr>
                          </m:ctrlPr>
                        </m:sSubPr>
                        <m:e>
                          <m:r>
                            <a:rPr lang="en-US" sz="2600" i="1">
                              <a:latin typeface="Cambria Math"/>
                            </a:rPr>
                            <m:t>𝐻</m:t>
                          </m:r>
                        </m:e>
                        <m:sub>
                          <m:r>
                            <a:rPr lang="en-US" sz="2600" i="1">
                              <a:latin typeface="Cambria Math"/>
                            </a:rPr>
                            <m:t>𝑘𝑡</m:t>
                          </m:r>
                        </m:sub>
                      </m:sSub>
                      <m:r>
                        <a:rPr lang="en-US" sz="2600">
                          <a:latin typeface="Cambria Math"/>
                        </a:rPr>
                        <m:t>+</m:t>
                      </m:r>
                      <m:sSub>
                        <m:sSubPr>
                          <m:ctrlPr>
                            <a:rPr lang="en-US" sz="2600" i="1">
                              <a:latin typeface="Cambria Math"/>
                            </a:rPr>
                          </m:ctrlPr>
                        </m:sSubPr>
                        <m:e>
                          <m:r>
                            <a:rPr lang="en-US" sz="2600" i="1">
                              <a:latin typeface="Cambria Math"/>
                            </a:rPr>
                            <m:t>𝛽</m:t>
                          </m:r>
                        </m:e>
                        <m:sub>
                          <m:r>
                            <a:rPr lang="en-US" sz="2600">
                              <a:latin typeface="Cambria Math"/>
                            </a:rPr>
                            <m:t>5</m:t>
                          </m:r>
                        </m:sub>
                      </m:sSub>
                      <m:sSub>
                        <m:sSubPr>
                          <m:ctrlPr>
                            <a:rPr lang="en-US" sz="2600" i="1">
                              <a:latin typeface="Cambria Math"/>
                            </a:rPr>
                          </m:ctrlPr>
                        </m:sSubPr>
                        <m:e>
                          <m:r>
                            <a:rPr lang="en-US" sz="2600" i="1">
                              <a:latin typeface="Cambria Math"/>
                            </a:rPr>
                            <m:t>𝑋</m:t>
                          </m:r>
                        </m:e>
                        <m:sub>
                          <m:r>
                            <a:rPr lang="en-US" sz="2600" i="1">
                              <a:latin typeface="Cambria Math"/>
                            </a:rPr>
                            <m:t>𝑖𝑡</m:t>
                          </m:r>
                        </m:sub>
                      </m:sSub>
                      <m:r>
                        <a:rPr lang="en-US" sz="2600">
                          <a:latin typeface="Cambria Math"/>
                        </a:rPr>
                        <m:t>+</m:t>
                      </m:r>
                      <m:sSub>
                        <m:sSubPr>
                          <m:ctrlPr>
                            <a:rPr lang="en-US" sz="2600" i="1">
                              <a:latin typeface="Cambria Math"/>
                            </a:rPr>
                          </m:ctrlPr>
                        </m:sSubPr>
                        <m:e>
                          <m:r>
                            <a:rPr lang="en-US" sz="2600" i="1">
                              <a:latin typeface="Cambria Math"/>
                            </a:rPr>
                            <m:t>𝑣</m:t>
                          </m:r>
                        </m:e>
                        <m:sub>
                          <m:r>
                            <a:rPr lang="en-US" sz="2600" i="1">
                              <a:latin typeface="Cambria Math"/>
                            </a:rPr>
                            <m:t>𝑖𝑗𝑘𝑡</m:t>
                          </m:r>
                        </m:sub>
                      </m:sSub>
                    </m:oMath>
                  </m:oMathPara>
                </a14:m>
                <a:endParaRPr lang="en-US" sz="2600" dirty="0"/>
              </a:p>
            </p:txBody>
          </p:sp>
        </mc:Choice>
        <mc:Fallback xmlns="">
          <p:sp>
            <p:nvSpPr>
              <p:cNvPr id="3" name="Rectangle 2"/>
              <p:cNvSpPr>
                <a:spLocks noRot="1" noChangeAspect="1" noMove="1" noResize="1" noEditPoints="1" noAdjustHandles="1" noChangeArrowheads="1" noChangeShapeType="1" noTextEdit="1"/>
              </p:cNvSpPr>
              <p:nvPr/>
            </p:nvSpPr>
            <p:spPr>
              <a:xfrm>
                <a:off x="304800" y="1600200"/>
                <a:ext cx="8610600" cy="524567"/>
              </a:xfrm>
              <a:prstGeom prst="rect">
                <a:avLst/>
              </a:prstGeom>
              <a:blipFill rotWithShape="1">
                <a:blip r:embed="rId2"/>
                <a:stretch>
                  <a:fillRect/>
                </a:stretch>
              </a:blipFill>
            </p:spPr>
            <p:txBody>
              <a:bodyPr/>
              <a:lstStyle/>
              <a:p>
                <a:r>
                  <a:rPr lang="en-US">
                    <a:noFill/>
                  </a:rPr>
                  <a:t> </a:t>
                </a:r>
              </a:p>
            </p:txBody>
          </p:sp>
        </mc:Fallback>
      </mc:AlternateContent>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r>
              <a:rPr lang="en-US" dirty="0" smtClean="0"/>
              <a:t>Temporal Distance Measures</a:t>
            </a:r>
          </a:p>
        </p:txBody>
      </p:sp>
      <p:sp>
        <p:nvSpPr>
          <p:cNvPr id="14339" name="Rectangle 3"/>
          <p:cNvSpPr>
            <a:spLocks noGrp="1" noChangeArrowheads="1"/>
          </p:cNvSpPr>
          <p:nvPr>
            <p:ph idx="1"/>
          </p:nvPr>
        </p:nvSpPr>
        <p:spPr>
          <a:xfrm>
            <a:off x="457200" y="1600200"/>
            <a:ext cx="8686800" cy="4876800"/>
          </a:xfrm>
        </p:spPr>
        <p:txBody>
          <a:bodyPr/>
          <a:lstStyle/>
          <a:p>
            <a:pPr eaLnBrk="1" hangingPunct="1">
              <a:buClr>
                <a:schemeClr val="tx1"/>
              </a:buClr>
              <a:buFontTx/>
              <a:buNone/>
            </a:pPr>
            <a:r>
              <a:rPr lang="en-US" dirty="0"/>
              <a:t> </a:t>
            </a:r>
            <a:r>
              <a:rPr lang="en-US" dirty="0" smtClean="0"/>
              <a:t>  A continuous covariate for temporal distance is not very informative.</a:t>
            </a:r>
          </a:p>
          <a:p>
            <a:pPr eaLnBrk="1" hangingPunct="1">
              <a:buClr>
                <a:schemeClr val="tx1"/>
              </a:buClr>
              <a:buFontTx/>
              <a:buNone/>
            </a:pPr>
            <a:r>
              <a:rPr lang="en-US" dirty="0"/>
              <a:t>	</a:t>
            </a:r>
            <a:endParaRPr lang="en-US" dirty="0" smtClean="0"/>
          </a:p>
          <a:p>
            <a:pPr eaLnBrk="1" hangingPunct="1">
              <a:buClr>
                <a:schemeClr val="tx1"/>
              </a:buClr>
              <a:buFontTx/>
              <a:buNone/>
            </a:pPr>
            <a:r>
              <a:rPr lang="en-US" dirty="0"/>
              <a:t>	</a:t>
            </a:r>
            <a:r>
              <a:rPr lang="en-US" dirty="0" smtClean="0"/>
              <a:t>We define temporal distance indicators </a:t>
            </a:r>
          </a:p>
          <a:p>
            <a:pPr eaLnBrk="1" hangingPunct="1">
              <a:buClr>
                <a:schemeClr val="tx1"/>
              </a:buClr>
              <a:buNone/>
            </a:pPr>
            <a:r>
              <a:rPr lang="en-US" sz="2400" dirty="0" smtClean="0"/>
              <a:t>		0-2 days (ref)</a:t>
            </a:r>
          </a:p>
          <a:p>
            <a:pPr eaLnBrk="1" hangingPunct="1">
              <a:buClr>
                <a:schemeClr val="tx1"/>
              </a:buClr>
              <a:buNone/>
            </a:pPr>
            <a:r>
              <a:rPr lang="en-US" sz="2400" dirty="0" smtClean="0"/>
              <a:t>		3-7 days</a:t>
            </a:r>
          </a:p>
          <a:p>
            <a:pPr eaLnBrk="1" hangingPunct="1">
              <a:buClr>
                <a:schemeClr val="tx1"/>
              </a:buClr>
              <a:buNone/>
            </a:pPr>
            <a:r>
              <a:rPr lang="en-US" sz="2400" dirty="0" smtClean="0"/>
              <a:t>		8-14 days</a:t>
            </a:r>
          </a:p>
          <a:p>
            <a:pPr eaLnBrk="1" hangingPunct="1">
              <a:buClr>
                <a:schemeClr val="tx1"/>
              </a:buClr>
              <a:buNone/>
            </a:pPr>
            <a:r>
              <a:rPr lang="en-US" sz="2400" dirty="0" smtClean="0"/>
              <a:t>		15+ days</a:t>
            </a:r>
          </a:p>
          <a:p>
            <a:pPr eaLnBrk="1" hangingPunct="1">
              <a:buClr>
                <a:schemeClr val="tx1"/>
              </a:buClr>
              <a:buNone/>
            </a:pPr>
            <a:endParaRPr lang="en-US" sz="2000" dirty="0"/>
          </a:p>
          <a:p>
            <a:pPr eaLnBrk="1" hangingPunct="1">
              <a:buClr>
                <a:schemeClr val="tx1"/>
              </a:buClr>
              <a:buNone/>
            </a:pPr>
            <a:r>
              <a:rPr lang="en-US" sz="2000" dirty="0" smtClean="0"/>
              <a:t>	</a:t>
            </a:r>
            <a:r>
              <a:rPr lang="en-US" dirty="0" smtClean="0"/>
              <a:t>We examine both the days since any OR and the days since the specific procedure</a:t>
            </a:r>
            <a:endParaRPr lang="en-US" sz="2000" dirty="0" smtClean="0"/>
          </a:p>
          <a:p>
            <a:pPr lvl="2" eaLnBrk="1" hangingPunct="1">
              <a:buClr>
                <a:schemeClr val="tx1"/>
              </a:buClr>
              <a:buFontTx/>
              <a:buChar char="•"/>
            </a:pPr>
            <a:endParaRPr lang="en-US" dirty="0"/>
          </a:p>
          <a:p>
            <a:pPr marL="0" indent="0" eaLnBrk="1" hangingPunct="1">
              <a:buClr>
                <a:schemeClr val="tx1"/>
              </a:buClr>
              <a:buNone/>
            </a:pPr>
            <a:r>
              <a:rPr lang="en-US" dirty="0" smtClean="0"/>
              <a:t>   </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Select provider characteristics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25869733"/>
              </p:ext>
            </p:extLst>
          </p:nvPr>
        </p:nvGraphicFramePr>
        <p:xfrm>
          <a:off x="457200" y="1639760"/>
          <a:ext cx="8610597" cy="4723216"/>
        </p:xfrm>
        <a:graphic>
          <a:graphicData uri="http://schemas.openxmlformats.org/drawingml/2006/table">
            <a:tbl>
              <a:tblPr firstRow="1" firstCol="1" bandRow="1"/>
              <a:tblGrid>
                <a:gridCol w="1750906"/>
                <a:gridCol w="611294"/>
                <a:gridCol w="762000"/>
                <a:gridCol w="914400"/>
                <a:gridCol w="990600"/>
                <a:gridCol w="838200"/>
                <a:gridCol w="829731"/>
                <a:gridCol w="956733"/>
                <a:gridCol w="956733"/>
              </a:tblGrid>
              <a:tr h="402669">
                <a:tc gridSpan="9">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29371">
                <a:tc>
                  <a:txBody>
                    <a:bodyPr/>
                    <a:lstStyle/>
                    <a:p>
                      <a:pPr marL="0" marR="0">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Temporal Distance</a:t>
                      </a:r>
                    </a:p>
                    <a:p>
                      <a:pPr marL="0" marR="0">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0-2 days</a:t>
                      </a:r>
                      <a:endParaRPr lang="en-US" sz="1600" dirty="0">
                        <a:effectLst/>
                        <a:latin typeface="Calibri" pitchFamily="34" charset="0"/>
                        <a:ea typeface="Calibri"/>
                        <a:cs typeface="Calibri"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3-7 days</a:t>
                      </a:r>
                      <a:endParaRPr lang="en-US" sz="1600" dirty="0">
                        <a:effectLst/>
                        <a:latin typeface="Calibri" pitchFamily="34" charset="0"/>
                        <a:ea typeface="Calibri"/>
                        <a:cs typeface="Calibri"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8+ days</a:t>
                      </a:r>
                      <a:endParaRPr lang="en-US" sz="1600" dirty="0">
                        <a:effectLst/>
                        <a:latin typeface="Calibri" pitchFamily="34" charset="0"/>
                        <a:ea typeface="Calibri"/>
                        <a:cs typeface="Calibri"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Overall</a:t>
                      </a:r>
                      <a:endParaRPr lang="en-US" sz="1600">
                        <a:effectLst/>
                        <a:latin typeface="Calibri" pitchFamily="34" charset="0"/>
                        <a:ea typeface="Calibri"/>
                        <a:cs typeface="Calibri"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r>
              <a:tr h="203751">
                <a:tc>
                  <a:txBody>
                    <a:bodyPr/>
                    <a:lstStyle/>
                    <a:p>
                      <a:pPr marL="0" marR="0">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N=</a:t>
                      </a:r>
                      <a:endParaRPr lang="en-US" sz="1600">
                        <a:effectLst/>
                        <a:latin typeface="Calibri" pitchFamily="34" charset="0"/>
                        <a:ea typeface="Calibri"/>
                        <a:cs typeface="Calibri" pitchFamily="34" charset="0"/>
                      </a:endParaRPr>
                    </a:p>
                  </a:txBody>
                  <a:tcPr marL="68580" marR="68580" marT="0" marB="0" anchor="b">
                    <a:lnL>
                      <a:noFill/>
                    </a:lnL>
                    <a:lnR>
                      <a:noFill/>
                    </a:lnR>
                    <a:lnT>
                      <a:noFill/>
                    </a:lnT>
                    <a:lnB>
                      <a:noFill/>
                    </a:lnB>
                  </a:tcPr>
                </a:tc>
                <a:tc gridSpan="2">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113,980</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24,182</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5,919</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144,081</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endParaRPr lang="en-US"/>
                    </a:p>
                  </a:txBody>
                  <a:tcPr/>
                </a:tc>
              </a:tr>
              <a:tr h="611252">
                <a:tc>
                  <a:txBody>
                    <a:bodyPr/>
                    <a:lstStyle/>
                    <a:p>
                      <a:pPr marL="0" marR="0">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Physician </a:t>
                      </a:r>
                      <a:r>
                        <a:rPr lang="en-US" sz="1600" dirty="0">
                          <a:solidFill>
                            <a:srgbClr val="000000"/>
                          </a:solidFill>
                          <a:effectLst/>
                          <a:latin typeface="Calibri" pitchFamily="34" charset="0"/>
                          <a:ea typeface="Times New Roman"/>
                          <a:cs typeface="Calibri" pitchFamily="34" charset="0"/>
                        </a:rPr>
                        <a:t>annual volume</a:t>
                      </a:r>
                      <a:endParaRPr lang="en-US" sz="1600" dirty="0">
                        <a:effectLst/>
                        <a:latin typeface="Calibri" pitchFamily="34" charset="0"/>
                        <a:ea typeface="Calibri"/>
                        <a:cs typeface="Calibri" pitchFamily="34" charset="0"/>
                      </a:endParaRPr>
                    </a:p>
                  </a:txBody>
                  <a:tcPr marL="68580" marR="68580" marT="0" marB="0" anchor="b">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159.5</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(93.4)</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121.7</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(74.3)</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88.7</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(62.5)</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150.4</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(91.4)</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r>
              <a:tr h="203751">
                <a:tc>
                  <a:txBody>
                    <a:bodyPr/>
                    <a:lstStyle/>
                    <a:p>
                      <a:pPr marL="0" marR="0">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b">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gridSpan="2">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[p&lt;0.000]</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[p&lt;0.000]</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endParaRPr lang="en-US"/>
                    </a:p>
                  </a:txBody>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r>
              <a:tr h="611252">
                <a:tc>
                  <a:txBody>
                    <a:bodyPr/>
                    <a:lstStyle/>
                    <a:p>
                      <a:pPr marL="0" marR="0">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Physician </a:t>
                      </a:r>
                      <a:r>
                        <a:rPr lang="en-US" sz="1600" dirty="0">
                          <a:solidFill>
                            <a:srgbClr val="000000"/>
                          </a:solidFill>
                          <a:effectLst/>
                          <a:latin typeface="Calibri" pitchFamily="34" charset="0"/>
                          <a:ea typeface="Times New Roman"/>
                          <a:cs typeface="Calibri" pitchFamily="34" charset="0"/>
                        </a:rPr>
                        <a:t>years of experience</a:t>
                      </a:r>
                      <a:endParaRPr lang="en-US" sz="1600" dirty="0">
                        <a:effectLst/>
                        <a:latin typeface="Calibri" pitchFamily="34" charset="0"/>
                        <a:ea typeface="Calibri"/>
                        <a:cs typeface="Calibri" pitchFamily="34" charset="0"/>
                      </a:endParaRPr>
                    </a:p>
                  </a:txBody>
                  <a:tcPr marL="68580" marR="68580" marT="0" marB="0" anchor="b">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22.8</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(7.6)</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23.3</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(7.9)</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23.8</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(7.8)</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22.9</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(7.7)</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r>
              <a:tr h="203751">
                <a:tc>
                  <a:txBody>
                    <a:bodyPr/>
                    <a:lstStyle/>
                    <a:p>
                      <a:pPr marL="0" marR="0">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b">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gridSpan="2">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[p&lt;0.000]</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[p&lt;0.000]</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endParaRPr lang="en-US"/>
                    </a:p>
                  </a:txBody>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r>
              <a:tr h="611252">
                <a:tc>
                  <a:txBody>
                    <a:bodyPr/>
                    <a:lstStyle/>
                    <a:p>
                      <a:pPr marL="0" marR="0">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Hospital </a:t>
                      </a:r>
                      <a:r>
                        <a:rPr lang="en-US" sz="1600" dirty="0">
                          <a:solidFill>
                            <a:srgbClr val="000000"/>
                          </a:solidFill>
                          <a:effectLst/>
                          <a:latin typeface="Calibri" pitchFamily="34" charset="0"/>
                          <a:ea typeface="Times New Roman"/>
                          <a:cs typeface="Calibri" pitchFamily="34" charset="0"/>
                        </a:rPr>
                        <a:t>annual volume</a:t>
                      </a:r>
                      <a:endParaRPr lang="en-US" sz="1600" dirty="0">
                        <a:effectLst/>
                        <a:latin typeface="Calibri" pitchFamily="34" charset="0"/>
                        <a:ea typeface="Calibri"/>
                        <a:cs typeface="Calibri" pitchFamily="34" charset="0"/>
                      </a:endParaRPr>
                    </a:p>
                  </a:txBody>
                  <a:tcPr marL="68580" marR="68580" marT="0" marB="0" anchor="b">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863.4</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(562.8)</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893.4</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(683.2)</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889.2</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(679.4)</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869.5</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(589.7)</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r>
              <a:tr h="435756">
                <a:tc>
                  <a:txBody>
                    <a:bodyPr/>
                    <a:lstStyle/>
                    <a:p>
                      <a:pPr marL="0" marR="0">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b">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gridSpan="2">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[p&lt;0.000]</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[p=0.013]</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endParaRPr lang="en-US"/>
                    </a:p>
                  </a:txBody>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r>
              <a:tr h="203751">
                <a:tc>
                  <a:txBody>
                    <a:bodyPr/>
                    <a:lstStyle/>
                    <a:p>
                      <a:pPr marL="0" marR="0">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r">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7104784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Select provider characteristics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05354526"/>
              </p:ext>
            </p:extLst>
          </p:nvPr>
        </p:nvGraphicFramePr>
        <p:xfrm>
          <a:off x="457200" y="1447800"/>
          <a:ext cx="8686800" cy="4757421"/>
        </p:xfrm>
        <a:graphic>
          <a:graphicData uri="http://schemas.openxmlformats.org/drawingml/2006/table">
            <a:tbl>
              <a:tblPr firstRow="1" firstCol="1" bandRow="1"/>
              <a:tblGrid>
                <a:gridCol w="1099369"/>
                <a:gridCol w="1172824"/>
                <a:gridCol w="1506079"/>
                <a:gridCol w="1084721"/>
                <a:gridCol w="228600"/>
                <a:gridCol w="93980"/>
                <a:gridCol w="1185329"/>
                <a:gridCol w="1159091"/>
                <a:gridCol w="1156807"/>
              </a:tblGrid>
              <a:tr h="367764">
                <a:tc>
                  <a:txBody>
                    <a:bodyPr/>
                    <a:lstStyle/>
                    <a:p>
                      <a:pPr marL="0" marR="0">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gridSpan="3">
                  <a:txBody>
                    <a:bodyPr/>
                    <a:lstStyle/>
                    <a:p>
                      <a:pPr marL="0" marR="0" algn="ctr">
                        <a:lnSpc>
                          <a:spcPct val="115000"/>
                        </a:lnSpc>
                        <a:spcBef>
                          <a:spcPts val="0"/>
                        </a:spcBef>
                        <a:spcAft>
                          <a:spcPts val="0"/>
                        </a:spcAft>
                      </a:pPr>
                      <a:r>
                        <a:rPr lang="en-US" sz="1600" dirty="0" err="1">
                          <a:solidFill>
                            <a:srgbClr val="000000"/>
                          </a:solidFill>
                          <a:effectLst/>
                          <a:latin typeface="Calibri" pitchFamily="34" charset="0"/>
                          <a:ea typeface="Times New Roman"/>
                          <a:cs typeface="Calibri" pitchFamily="34" charset="0"/>
                        </a:rPr>
                        <a:t>Peri</a:t>
                      </a:r>
                      <a:r>
                        <a:rPr lang="en-US" sz="1600" dirty="0">
                          <a:solidFill>
                            <a:srgbClr val="000000"/>
                          </a:solidFill>
                          <a:effectLst/>
                          <a:latin typeface="Calibri" pitchFamily="34" charset="0"/>
                          <a:ea typeface="Times New Roman"/>
                          <a:cs typeface="Calibri" pitchFamily="34" charset="0"/>
                        </a:rPr>
                        <a:t>-procedural Mortality</a:t>
                      </a:r>
                      <a:endParaRPr lang="en-US" sz="1600" dirty="0">
                        <a:effectLst/>
                        <a:latin typeface="Calibri" pitchFamily="34" charset="0"/>
                        <a:ea typeface="Calibri"/>
                        <a:cs typeface="Calibri"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gridSpan="4">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In-hospital Mortality</a:t>
                      </a:r>
                      <a:endParaRPr lang="en-US" sz="1600" dirty="0">
                        <a:effectLst/>
                        <a:latin typeface="Calibri" pitchFamily="34" charset="0"/>
                        <a:ea typeface="Calibri"/>
                        <a:cs typeface="Calibri"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pPr marL="0" marR="0" algn="ctr">
                        <a:lnSpc>
                          <a:spcPct val="115000"/>
                        </a:lnSpc>
                        <a:spcBef>
                          <a:spcPts val="0"/>
                        </a:spcBef>
                        <a:spcAft>
                          <a:spcPts val="0"/>
                        </a:spcAft>
                      </a:pPr>
                      <a:endParaRPr lang="en-US" sz="1600">
                        <a:effectLst/>
                        <a:latin typeface="Calibri" pitchFamily="34" charset="0"/>
                        <a:ea typeface="Calibri"/>
                        <a:cs typeface="Calibri" pitchFamily="34"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605165">
                <a:tc>
                  <a:txBody>
                    <a:bodyPr/>
                    <a:lstStyle/>
                    <a:p>
                      <a:pPr marL="0" marR="0">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Temporal distance </a:t>
                      </a:r>
                      <a:endParaRPr lang="en-US" sz="1600">
                        <a:effectLst/>
                        <a:latin typeface="Calibri" pitchFamily="34" charset="0"/>
                        <a:ea typeface="Calibri"/>
                        <a:cs typeface="Calibri" pitchFamily="34" charset="0"/>
                      </a:endParaRPr>
                    </a:p>
                  </a:txBody>
                  <a:tcPr marL="68580" marR="68580" marT="0" marB="0" anchor="b">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0-2</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3-7</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8 +</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lnL>
                      <a:noFill/>
                    </a:lnL>
                    <a:lnR>
                      <a:noFill/>
                    </a:lnR>
                    <a:lnT>
                      <a:noFill/>
                    </a:lnT>
                    <a:lnB>
                      <a:noFill/>
                    </a:lnB>
                  </a:tcPr>
                </a:tc>
                <a:tc gridSpan="2">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0-2</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3-7</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8 +</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r>
              <a:tr h="510283">
                <a:tc>
                  <a:txBody>
                    <a:bodyPr/>
                    <a:lstStyle/>
                    <a:p>
                      <a:pPr marL="0" marR="0">
                        <a:lnSpc>
                          <a:spcPct val="115000"/>
                        </a:lnSpc>
                        <a:spcBef>
                          <a:spcPts val="0"/>
                        </a:spcBef>
                        <a:spcAft>
                          <a:spcPts val="0"/>
                        </a:spcAft>
                      </a:pPr>
                      <a:r>
                        <a:rPr lang="en-US" sz="1600" i="1" u="sng">
                          <a:solidFill>
                            <a:srgbClr val="000000"/>
                          </a:solidFill>
                          <a:effectLst/>
                          <a:latin typeface="Calibri" pitchFamily="34" charset="0"/>
                          <a:ea typeface="Times New Roman"/>
                          <a:cs typeface="Calibri" pitchFamily="34" charset="0"/>
                        </a:rPr>
                        <a:t>Full sample</a:t>
                      </a:r>
                      <a:endParaRPr lang="en-US" sz="1600">
                        <a:effectLst/>
                        <a:latin typeface="Calibri" pitchFamily="34" charset="0"/>
                        <a:ea typeface="Calibri"/>
                        <a:cs typeface="Calibri" pitchFamily="34" charset="0"/>
                      </a:endParaRPr>
                    </a:p>
                  </a:txBody>
                  <a:tcPr marL="68580" marR="68580" marT="0" marB="0" anchor="b">
                    <a:lnL>
                      <a:noFill/>
                    </a:lnL>
                    <a:lnR>
                      <a:noFill/>
                    </a:lnR>
                    <a:lnT>
                      <a:noFill/>
                    </a:lnT>
                    <a:lnB>
                      <a:noFill/>
                    </a:lnB>
                  </a:tcPr>
                </a:tc>
                <a:tc>
                  <a:txBody>
                    <a:bodyPr/>
                    <a:lstStyle/>
                    <a:p>
                      <a:pPr>
                        <a:lnSpc>
                          <a:spcPct val="115000"/>
                        </a:lnSpc>
                      </a:pPr>
                      <a:endParaRPr lang="en-US" sz="1600" dirty="0">
                        <a:effectLst/>
                        <a:latin typeface="Calibri" pitchFamily="34" charset="0"/>
                        <a:cs typeface="Calibri" pitchFamily="34" charset="0"/>
                      </a:endParaRPr>
                    </a:p>
                  </a:txBody>
                  <a:tcPr marL="68580" marR="68580" marT="0" marB="0" anchor="b">
                    <a:lnL>
                      <a:noFill/>
                    </a:lnL>
                    <a:lnR>
                      <a:noFill/>
                    </a:lnR>
                    <a:lnT>
                      <a:noFill/>
                    </a:lnT>
                    <a:lnB>
                      <a:noFill/>
                    </a:lnB>
                  </a:tcPr>
                </a:tc>
                <a:tc>
                  <a:txBody>
                    <a:bodyPr/>
                    <a:lstStyle/>
                    <a:p>
                      <a:endParaRPr lang="en-US" dirty="0"/>
                    </a:p>
                  </a:txBody>
                  <a:tcPr marL="68580" marR="68580" marT="0" marB="0" anchor="b">
                    <a:lnL>
                      <a:noFill/>
                    </a:lnL>
                    <a:lnR>
                      <a:noFill/>
                    </a:lnR>
                    <a:lnT>
                      <a:noFill/>
                    </a:lnT>
                    <a:lnB>
                      <a:noFill/>
                    </a:lnB>
                  </a:tcPr>
                </a:tc>
                <a:tc>
                  <a:txBody>
                    <a:bodyPr/>
                    <a:lstStyle/>
                    <a:p>
                      <a:pPr marL="0" marR="0">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b">
                    <a:lnL>
                      <a:noFill/>
                    </a:lnL>
                    <a:lnR>
                      <a:noFill/>
                    </a:lnR>
                    <a:lnT>
                      <a:noFill/>
                    </a:lnT>
                    <a:lnB>
                      <a:noFill/>
                    </a:lnB>
                  </a:tcPr>
                </a:tc>
                <a:tc>
                  <a:txBody>
                    <a:bodyPr/>
                    <a:lstStyle/>
                    <a:p>
                      <a:pPr marL="0" marR="0">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lnL>
                      <a:noFill/>
                    </a:lnL>
                    <a:lnR>
                      <a:noFill/>
                    </a:lnR>
                    <a:lnT>
                      <a:noFill/>
                    </a:lnT>
                    <a:lnB>
                      <a:noFill/>
                    </a:lnB>
                  </a:tcPr>
                </a:tc>
                <a:tc gridSpan="2">
                  <a:txBody>
                    <a:bodyPr/>
                    <a:lstStyle/>
                    <a:p>
                      <a:pPr marL="0" marR="0">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b">
                    <a:lnL>
                      <a:noFill/>
                    </a:lnL>
                    <a:lnR>
                      <a:noFill/>
                    </a:lnR>
                    <a:lnT>
                      <a:noFill/>
                    </a:lnT>
                    <a:lnB>
                      <a:noFill/>
                    </a:lnB>
                  </a:tcPr>
                </a:tc>
                <a:tc hMerge="1">
                  <a:txBody>
                    <a:bodyPr/>
                    <a:lstStyle/>
                    <a:p>
                      <a:pPr marL="0" marR="0">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b">
                    <a:lnL>
                      <a:noFill/>
                    </a:lnL>
                    <a:lnR>
                      <a:noFill/>
                    </a:lnR>
                    <a:lnT>
                      <a:noFill/>
                    </a:lnT>
                    <a:lnB>
                      <a:noFill/>
                    </a:lnB>
                  </a:tcPr>
                </a:tc>
                <a:tc>
                  <a:txBody>
                    <a:bodyPr/>
                    <a:lstStyle/>
                    <a:p>
                      <a:endParaRPr lang="en-US" dirty="0"/>
                    </a:p>
                  </a:txBody>
                  <a:tcPr marL="68580" marR="68580" marT="0" marB="0" anchor="b">
                    <a:lnL>
                      <a:noFill/>
                    </a:lnL>
                    <a:lnR>
                      <a:noFill/>
                    </a:lnR>
                    <a:lnT>
                      <a:noFill/>
                    </a:lnT>
                    <a:lnB>
                      <a:noFill/>
                    </a:lnB>
                  </a:tcPr>
                </a:tc>
                <a:tc>
                  <a:txBody>
                    <a:bodyPr/>
                    <a:lstStyle/>
                    <a:p>
                      <a:pPr marL="0" marR="0">
                        <a:lnSpc>
                          <a:spcPct val="115000"/>
                        </a:lnSpc>
                        <a:spcBef>
                          <a:spcPts val="0"/>
                        </a:spcBef>
                        <a:spcAft>
                          <a:spcPts val="0"/>
                        </a:spcAft>
                      </a:pPr>
                      <a:r>
                        <a:rPr lang="en-US" sz="1600">
                          <a:solidFill>
                            <a:srgbClr val="000000"/>
                          </a:solidFill>
                          <a:effectLst/>
                          <a:latin typeface="Calibri" pitchFamily="34" charset="0"/>
                          <a:ea typeface="Times New Roman"/>
                          <a:cs typeface="Calibri" pitchFamily="34" charset="0"/>
                        </a:rPr>
                        <a:t> </a:t>
                      </a:r>
                      <a:endParaRPr lang="en-US" sz="1600">
                        <a:effectLst/>
                        <a:latin typeface="Calibri" pitchFamily="34" charset="0"/>
                        <a:ea typeface="Calibri"/>
                        <a:cs typeface="Calibri" pitchFamily="34" charset="0"/>
                      </a:endParaRPr>
                    </a:p>
                  </a:txBody>
                  <a:tcPr marL="68580" marR="68580" marT="0" marB="0" anchor="b">
                    <a:lnL>
                      <a:noFill/>
                    </a:lnL>
                    <a:lnR>
                      <a:noFill/>
                    </a:lnR>
                    <a:lnT>
                      <a:noFill/>
                    </a:lnT>
                    <a:lnB>
                      <a:noFill/>
                    </a:lnB>
                  </a:tcPr>
                </a:tc>
              </a:tr>
              <a:tr h="802790">
                <a:tc>
                  <a:txBody>
                    <a:bodyPr/>
                    <a:lstStyle/>
                    <a:p>
                      <a:pPr marL="0" marR="0" algn="l">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mean </a:t>
                      </a:r>
                      <a:r>
                        <a:rPr lang="en-US" sz="1600" dirty="0" smtClean="0">
                          <a:solidFill>
                            <a:srgbClr val="000000"/>
                          </a:solidFill>
                          <a:effectLst/>
                          <a:latin typeface="Calibri" pitchFamily="34" charset="0"/>
                          <a:ea typeface="Times New Roman"/>
                          <a:cs typeface="Calibri" pitchFamily="34" charset="0"/>
                        </a:rPr>
                        <a:t>(%)</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0.31 </a:t>
                      </a:r>
                      <a:endParaRPr lang="en-US" sz="1600" dirty="0" smtClean="0">
                        <a:solidFill>
                          <a:srgbClr val="000000"/>
                        </a:solidFill>
                        <a:effectLst/>
                        <a:latin typeface="Calibri" pitchFamily="34" charset="0"/>
                        <a:ea typeface="Times New Roman"/>
                        <a:cs typeface="Calibri" pitchFamily="34" charset="0"/>
                      </a:endParaRPr>
                    </a:p>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0.54</a:t>
                      </a:r>
                    </a:p>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0.54</a:t>
                      </a:r>
                    </a:p>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gridSpan="2">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1.00</a:t>
                      </a:r>
                    </a:p>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1.11</a:t>
                      </a:r>
                    </a:p>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1.20 </a:t>
                      </a:r>
                      <a:endParaRPr lang="en-US" sz="1600" dirty="0" smtClean="0">
                        <a:solidFill>
                          <a:srgbClr val="000000"/>
                        </a:solidFill>
                        <a:effectLst/>
                        <a:latin typeface="Calibri" pitchFamily="34" charset="0"/>
                        <a:ea typeface="Times New Roman"/>
                        <a:cs typeface="Calibri" pitchFamily="34" charset="0"/>
                      </a:endParaRPr>
                    </a:p>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r>
              <a:tr h="428442">
                <a:tc>
                  <a:txBody>
                    <a:bodyPr/>
                    <a:lstStyle/>
                    <a:p>
                      <a:pPr marL="0" marR="0" algn="l">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p-value</a:t>
                      </a:r>
                      <a:endParaRPr lang="en-US" sz="1600" dirty="0">
                        <a:effectLst/>
                        <a:latin typeface="Calibri" pitchFamily="34" charset="0"/>
                        <a:ea typeface="Calibri"/>
                        <a:cs typeface="Calibri" pitchFamily="34" charset="0"/>
                      </a:endParaRPr>
                    </a:p>
                  </a:txBody>
                  <a:tcPr marL="68580" marR="68580" marT="0" marB="0" anchor="b">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0.000</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0.002</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gridSpan="2">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0.074</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0.077</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r>
              <a:tr h="367764">
                <a:tc gridSpan="9">
                  <a:txBody>
                    <a:bodyPr/>
                    <a:lstStyle/>
                    <a:p>
                      <a:pPr marL="0" marR="0" algn="l">
                        <a:lnSpc>
                          <a:spcPct val="115000"/>
                        </a:lnSpc>
                        <a:spcBef>
                          <a:spcPts val="0"/>
                        </a:spcBef>
                        <a:spcAft>
                          <a:spcPts val="0"/>
                        </a:spcAft>
                      </a:pPr>
                      <a:r>
                        <a:rPr lang="en-US" sz="1600" i="1" u="sng" dirty="0">
                          <a:solidFill>
                            <a:srgbClr val="000000"/>
                          </a:solidFill>
                          <a:effectLst/>
                          <a:latin typeface="Calibri" pitchFamily="34" charset="0"/>
                          <a:ea typeface="Times New Roman"/>
                          <a:cs typeface="Calibri" pitchFamily="34" charset="0"/>
                        </a:rPr>
                        <a:t>Procedures performed by high volume physicians</a:t>
                      </a:r>
                      <a:r>
                        <a:rPr lang="en-US" sz="1600" i="1" u="sng" baseline="30000" dirty="0">
                          <a:solidFill>
                            <a:srgbClr val="000000"/>
                          </a:solidFill>
                          <a:effectLst/>
                          <a:latin typeface="Calibri" pitchFamily="34" charset="0"/>
                          <a:ea typeface="Times New Roman"/>
                          <a:cs typeface="Calibri" pitchFamily="34" charset="0"/>
                        </a:rPr>
                        <a:t>1</a:t>
                      </a:r>
                      <a:r>
                        <a:rPr lang="en-US" sz="1600" i="1" u="sng" dirty="0">
                          <a:solidFill>
                            <a:srgbClr val="000000"/>
                          </a:solidFill>
                          <a:effectLst/>
                          <a:latin typeface="Calibri" pitchFamily="34" charset="0"/>
                          <a:ea typeface="Times New Roman"/>
                          <a:cs typeface="Calibri" pitchFamily="34" charset="0"/>
                        </a:rPr>
                        <a:t> only</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07748">
                <a:tc>
                  <a:txBody>
                    <a:bodyPr/>
                    <a:lstStyle/>
                    <a:p>
                      <a:pPr marL="0" marR="0" algn="l">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mean </a:t>
                      </a:r>
                      <a:r>
                        <a:rPr lang="en-US" sz="1600" dirty="0" smtClean="0">
                          <a:solidFill>
                            <a:srgbClr val="000000"/>
                          </a:solidFill>
                          <a:effectLst/>
                          <a:latin typeface="Calibri" pitchFamily="34" charset="0"/>
                          <a:ea typeface="Times New Roman"/>
                          <a:cs typeface="Calibri" pitchFamily="34" charset="0"/>
                        </a:rPr>
                        <a:t>(%)</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0.32</a:t>
                      </a:r>
                    </a:p>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0.56</a:t>
                      </a:r>
                    </a:p>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0.63</a:t>
                      </a:r>
                    </a:p>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gridSpan="2">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hMerge="1">
                  <a:txBody>
                    <a:bodyPr/>
                    <a:lstStyle/>
                    <a:p>
                      <a:endParaRPr lang="en-US"/>
                    </a:p>
                  </a:txBody>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1.01</a:t>
                      </a:r>
                    </a:p>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1.11</a:t>
                      </a:r>
                    </a:p>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1.35</a:t>
                      </a:r>
                    </a:p>
                    <a:p>
                      <a:pPr marL="0" marR="0" algn="ctr">
                        <a:lnSpc>
                          <a:spcPct val="115000"/>
                        </a:lnSpc>
                        <a:spcBef>
                          <a:spcPts val="0"/>
                        </a:spcBef>
                        <a:spcAft>
                          <a:spcPts val="0"/>
                        </a:spcAft>
                      </a:pP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a:noFill/>
                    </a:lnB>
                  </a:tcPr>
                </a:tc>
              </a:tr>
              <a:tr h="596618">
                <a:tc>
                  <a:txBody>
                    <a:bodyPr/>
                    <a:lstStyle/>
                    <a:p>
                      <a:pPr marL="0" marR="0" algn="l">
                        <a:lnSpc>
                          <a:spcPct val="115000"/>
                        </a:lnSpc>
                        <a:spcBef>
                          <a:spcPts val="0"/>
                        </a:spcBef>
                        <a:spcAft>
                          <a:spcPts val="0"/>
                        </a:spcAft>
                      </a:pPr>
                      <a:r>
                        <a:rPr lang="en-US" sz="1600" dirty="0" smtClean="0">
                          <a:solidFill>
                            <a:srgbClr val="000000"/>
                          </a:solidFill>
                          <a:effectLst/>
                          <a:latin typeface="Calibri" pitchFamily="34" charset="0"/>
                          <a:ea typeface="Times New Roman"/>
                          <a:cs typeface="Calibri" pitchFamily="34" charset="0"/>
                        </a:rPr>
                        <a:t>p-value</a:t>
                      </a: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0.000</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0.003</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0.122</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 </a:t>
                      </a:r>
                      <a:endParaRPr lang="en-US" sz="1600" dirty="0">
                        <a:effectLst/>
                        <a:latin typeface="Calibri" pitchFamily="34" charset="0"/>
                        <a:ea typeface="Calibri"/>
                        <a:cs typeface="Calibri" pitchFamily="34" charset="0"/>
                      </a:endParaRPr>
                    </a:p>
                    <a:p>
                      <a:pPr marL="0" marR="0" algn="ctr">
                        <a:lnSpc>
                          <a:spcPct val="115000"/>
                        </a:lnSpc>
                        <a:spcBef>
                          <a:spcPts val="0"/>
                        </a:spcBef>
                        <a:spcAft>
                          <a:spcPts val="0"/>
                        </a:spcAft>
                      </a:pPr>
                      <a:r>
                        <a:rPr lang="en-US" sz="1600" dirty="0">
                          <a:solidFill>
                            <a:srgbClr val="000000"/>
                          </a:solidFill>
                          <a:effectLst/>
                          <a:latin typeface="Calibri" pitchFamily="34" charset="0"/>
                          <a:ea typeface="Times New Roman"/>
                          <a:cs typeface="Calibri" pitchFamily="34" charset="0"/>
                        </a:rPr>
                        <a:t>0.038</a:t>
                      </a:r>
                      <a:endParaRPr lang="en-US" sz="1600" dirty="0">
                        <a:effectLst/>
                        <a:latin typeface="Calibri" pitchFamily="34" charset="0"/>
                        <a:ea typeface="Calibri"/>
                        <a:cs typeface="Calibri" pitchFamily="34"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1856992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344"/>
            <a:ext cx="8229600" cy="1139825"/>
          </a:xfrm>
        </p:spPr>
        <p:txBody>
          <a:bodyPr/>
          <a:lstStyle/>
          <a:p>
            <a:pPr algn="ctr"/>
            <a:r>
              <a:rPr lang="en-US" dirty="0" smtClean="0"/>
              <a:t>Outcomes of PCI patients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198823257"/>
              </p:ext>
            </p:extLst>
          </p:nvPr>
        </p:nvGraphicFramePr>
        <p:xfrm>
          <a:off x="304800" y="1447800"/>
          <a:ext cx="8839200" cy="4773929"/>
        </p:xfrm>
        <a:graphic>
          <a:graphicData uri="http://schemas.openxmlformats.org/drawingml/2006/table">
            <a:tbl>
              <a:tblPr/>
              <a:tblGrid>
                <a:gridCol w="1767840"/>
                <a:gridCol w="1767840"/>
                <a:gridCol w="1767840"/>
                <a:gridCol w="1767840"/>
                <a:gridCol w="1767840"/>
              </a:tblGrid>
              <a:tr h="400050">
                <a:tc>
                  <a:txBody>
                    <a:bodyPr/>
                    <a:lstStyle/>
                    <a:p>
                      <a:pPr marL="0" marR="0">
                        <a:lnSpc>
                          <a:spcPct val="115000"/>
                        </a:lnSpc>
                        <a:spcBef>
                          <a:spcPts val="0"/>
                        </a:spcBef>
                        <a:spcAft>
                          <a:spcPts val="0"/>
                        </a:spcAft>
                      </a:pPr>
                      <a:r>
                        <a:rPr lang="en-US" sz="1600" dirty="0">
                          <a:effectLst/>
                          <a:latin typeface="Calibri"/>
                          <a:ea typeface="Times New Roman"/>
                          <a:cs typeface="Calibri"/>
                        </a:rPr>
                        <a:t>Outcome:</a:t>
                      </a:r>
                      <a:endParaRPr lang="en-US" sz="1600" dirty="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Calibri"/>
                          <a:ea typeface="Times New Roman"/>
                          <a:cs typeface="Calibri"/>
                        </a:rPr>
                        <a:t>Perioperative Mortality</a:t>
                      </a:r>
                      <a:endParaRPr lang="en-US" sz="160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Calibri"/>
                          <a:ea typeface="Times New Roman"/>
                          <a:cs typeface="Calibri"/>
                        </a:rPr>
                        <a:t> </a:t>
                      </a:r>
                      <a:endParaRPr lang="en-US" sz="160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Calibri"/>
                          <a:ea typeface="Times New Roman"/>
                          <a:cs typeface="Calibri"/>
                        </a:rPr>
                        <a:t>In-Hospital Mortality</a:t>
                      </a:r>
                      <a:endParaRPr lang="en-US" sz="1600" dirty="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Calibri"/>
                          <a:ea typeface="Times New Roman"/>
                          <a:cs typeface="Calibri"/>
                        </a:rPr>
                        <a:t> </a:t>
                      </a:r>
                      <a:endParaRPr lang="en-US" sz="1600" dirty="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800100">
                <a:tc>
                  <a:txBody>
                    <a:bodyPr/>
                    <a:lstStyle/>
                    <a:p>
                      <a:pPr marL="0" marR="0">
                        <a:lnSpc>
                          <a:spcPct val="115000"/>
                        </a:lnSpc>
                        <a:spcBef>
                          <a:spcPts val="0"/>
                        </a:spcBef>
                        <a:spcAft>
                          <a:spcPts val="0"/>
                        </a:spcAft>
                      </a:pPr>
                      <a:r>
                        <a:rPr lang="en-US" sz="1600" dirty="0">
                          <a:effectLst/>
                          <a:latin typeface="Calibri"/>
                          <a:ea typeface="Times New Roman"/>
                          <a:cs typeface="Calibri"/>
                        </a:rPr>
                        <a:t>3-7 days since last inpatient procedure</a:t>
                      </a:r>
                      <a:endParaRPr lang="en-US" sz="1600" dirty="0">
                        <a:effectLst/>
                        <a:latin typeface="Calibri"/>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1600">
                          <a:effectLst/>
                          <a:latin typeface="Calibri"/>
                          <a:ea typeface="Times New Roman"/>
                          <a:cs typeface="Calibri"/>
                        </a:rPr>
                        <a:t>0.00308***</a:t>
                      </a:r>
                      <a:endParaRPr lang="en-US" sz="1600">
                        <a:effectLst/>
                        <a:latin typeface="Calibri"/>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l">
                        <a:lnSpc>
                          <a:spcPct val="115000"/>
                        </a:lnSpc>
                        <a:spcBef>
                          <a:spcPts val="0"/>
                        </a:spcBef>
                        <a:spcAft>
                          <a:spcPts val="0"/>
                        </a:spcAft>
                      </a:pPr>
                      <a:r>
                        <a:rPr lang="en-US" sz="1600" dirty="0" smtClean="0">
                          <a:effectLst/>
                          <a:latin typeface="Calibri"/>
                          <a:ea typeface="Times New Roman"/>
                          <a:cs typeface="Calibri"/>
                        </a:rPr>
                        <a:t>(0.0004)</a:t>
                      </a:r>
                      <a:endParaRPr lang="en-US" sz="1600" dirty="0">
                        <a:effectLst/>
                        <a:latin typeface="Calibri"/>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1600">
                          <a:effectLst/>
                          <a:latin typeface="Calibri"/>
                          <a:ea typeface="Times New Roman"/>
                          <a:cs typeface="Calibri"/>
                        </a:rPr>
                        <a:t>0.00283***</a:t>
                      </a:r>
                      <a:endParaRPr lang="en-US" sz="1600">
                        <a:effectLst/>
                        <a:latin typeface="Calibri"/>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l">
                        <a:lnSpc>
                          <a:spcPct val="115000"/>
                        </a:lnSpc>
                        <a:spcBef>
                          <a:spcPts val="0"/>
                        </a:spcBef>
                        <a:spcAft>
                          <a:spcPts val="0"/>
                        </a:spcAft>
                      </a:pPr>
                      <a:r>
                        <a:rPr lang="en-US" sz="1600" dirty="0" smtClean="0">
                          <a:effectLst/>
                          <a:latin typeface="Calibri"/>
                          <a:ea typeface="Times New Roman"/>
                          <a:cs typeface="Calibri"/>
                        </a:rPr>
                        <a:t>(0.0007)</a:t>
                      </a:r>
                      <a:endParaRPr lang="en-US" sz="1600" dirty="0">
                        <a:effectLst/>
                        <a:latin typeface="Calibri"/>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800100">
                <a:tc>
                  <a:txBody>
                    <a:bodyPr/>
                    <a:lstStyle/>
                    <a:p>
                      <a:pPr marL="0" marR="0">
                        <a:lnSpc>
                          <a:spcPct val="115000"/>
                        </a:lnSpc>
                        <a:spcBef>
                          <a:spcPts val="0"/>
                        </a:spcBef>
                        <a:spcAft>
                          <a:spcPts val="0"/>
                        </a:spcAft>
                      </a:pPr>
                      <a:r>
                        <a:rPr lang="en-US" sz="1600" dirty="0">
                          <a:effectLst/>
                          <a:latin typeface="Calibri"/>
                          <a:ea typeface="Times New Roman"/>
                          <a:cs typeface="Calibri"/>
                        </a:rPr>
                        <a:t>8 + days since last inpatient procedure</a:t>
                      </a:r>
                      <a:endParaRPr lang="en-US" sz="1600" dirty="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a:effectLst/>
                          <a:latin typeface="Calibri"/>
                          <a:ea typeface="Times New Roman"/>
                          <a:cs typeface="Calibri"/>
                        </a:rPr>
                        <a:t>0.00275***</a:t>
                      </a:r>
                      <a:endParaRPr lang="en-US" sz="1600" dirty="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600" dirty="0" smtClean="0">
                          <a:effectLst/>
                          <a:latin typeface="Calibri"/>
                          <a:ea typeface="Times New Roman"/>
                          <a:cs typeface="Calibri"/>
                        </a:rPr>
                        <a:t>(0.0008)</a:t>
                      </a:r>
                      <a:endParaRPr lang="en-US" sz="1600" dirty="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600">
                          <a:effectLst/>
                          <a:latin typeface="Calibri"/>
                          <a:ea typeface="Times New Roman"/>
                          <a:cs typeface="Calibri"/>
                        </a:rPr>
                        <a:t>0.00328**</a:t>
                      </a:r>
                      <a:endParaRPr lang="en-US" sz="160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600" dirty="0" smtClean="0">
                          <a:effectLst/>
                          <a:latin typeface="Calibri"/>
                          <a:ea typeface="Times New Roman"/>
                          <a:cs typeface="Calibri"/>
                        </a:rPr>
                        <a:t>(0.0014)</a:t>
                      </a:r>
                      <a:endParaRPr lang="en-US" sz="1600" dirty="0">
                        <a:effectLst/>
                        <a:latin typeface="Calibri"/>
                        <a:ea typeface="Times New Roman"/>
                        <a:cs typeface="Times New Roman"/>
                      </a:endParaRPr>
                    </a:p>
                  </a:txBody>
                  <a:tcPr marL="68580" marR="68580" marT="0" marB="0">
                    <a:lnL>
                      <a:noFill/>
                    </a:lnL>
                    <a:lnR>
                      <a:noFill/>
                    </a:lnR>
                    <a:lnT>
                      <a:noFill/>
                    </a:lnT>
                    <a:lnB>
                      <a:noFill/>
                    </a:lnB>
                  </a:tcPr>
                </a:tc>
              </a:tr>
              <a:tr h="930402">
                <a:tc>
                  <a:txBody>
                    <a:bodyPr/>
                    <a:lstStyle/>
                    <a:p>
                      <a:pPr marL="0" marR="0">
                        <a:lnSpc>
                          <a:spcPct val="115000"/>
                        </a:lnSpc>
                        <a:spcBef>
                          <a:spcPts val="0"/>
                        </a:spcBef>
                        <a:spcAft>
                          <a:spcPts val="0"/>
                        </a:spcAft>
                      </a:pPr>
                      <a:r>
                        <a:rPr lang="en-US" sz="1600" dirty="0">
                          <a:effectLst/>
                          <a:latin typeface="Calibri"/>
                          <a:ea typeface="Times New Roman"/>
                          <a:cs typeface="Calibri"/>
                        </a:rPr>
                        <a:t>Increase of </a:t>
                      </a:r>
                      <a:r>
                        <a:rPr lang="en-US" sz="1600" dirty="0" smtClean="0">
                          <a:effectLst/>
                          <a:latin typeface="Calibri"/>
                          <a:ea typeface="Times New Roman"/>
                          <a:cs typeface="Calibri"/>
                        </a:rPr>
                        <a:t>25 </a:t>
                      </a:r>
                      <a:r>
                        <a:rPr lang="en-US" sz="1600" dirty="0">
                          <a:effectLst/>
                          <a:latin typeface="Calibri"/>
                          <a:ea typeface="Times New Roman"/>
                          <a:cs typeface="Calibri"/>
                        </a:rPr>
                        <a:t>PCIs in surgeon 12 month volume</a:t>
                      </a:r>
                      <a:endParaRPr lang="en-US" sz="1600" dirty="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a:effectLst/>
                          <a:latin typeface="Calibri"/>
                          <a:ea typeface="Times New Roman"/>
                          <a:cs typeface="Calibri"/>
                        </a:rPr>
                        <a:t>-0.0000741</a:t>
                      </a:r>
                      <a:endParaRPr lang="en-US" sz="1600" dirty="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600" dirty="0" smtClean="0">
                          <a:effectLst/>
                          <a:latin typeface="Calibri"/>
                          <a:ea typeface="Times New Roman"/>
                          <a:cs typeface="Calibri"/>
                        </a:rPr>
                        <a:t>(0.0003)</a:t>
                      </a:r>
                      <a:endParaRPr lang="en-US" sz="1600" dirty="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600">
                          <a:effectLst/>
                          <a:latin typeface="Calibri"/>
                          <a:ea typeface="Times New Roman"/>
                          <a:cs typeface="Calibri"/>
                        </a:rPr>
                        <a:t>-0.000256</a:t>
                      </a:r>
                      <a:endParaRPr lang="en-US" sz="160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600" dirty="0" smtClean="0">
                          <a:effectLst/>
                          <a:latin typeface="Calibri"/>
                          <a:ea typeface="Times New Roman"/>
                          <a:cs typeface="Calibri"/>
                        </a:rPr>
                        <a:t>(0.0005)</a:t>
                      </a:r>
                      <a:endParaRPr lang="en-US" sz="1600" dirty="0">
                        <a:effectLst/>
                        <a:latin typeface="Calibri"/>
                        <a:ea typeface="Times New Roman"/>
                        <a:cs typeface="Times New Roman"/>
                      </a:endParaRPr>
                    </a:p>
                  </a:txBody>
                  <a:tcPr marL="68580" marR="68580" marT="0" marB="0">
                    <a:lnL>
                      <a:noFill/>
                    </a:lnL>
                    <a:lnR>
                      <a:noFill/>
                    </a:lnR>
                    <a:lnT>
                      <a:noFill/>
                    </a:lnT>
                    <a:lnB>
                      <a:noFill/>
                    </a:lnB>
                  </a:tcPr>
                </a:tc>
              </a:tr>
              <a:tr h="1200150">
                <a:tc>
                  <a:txBody>
                    <a:bodyPr/>
                    <a:lstStyle/>
                    <a:p>
                      <a:pPr marL="0" marR="0">
                        <a:lnSpc>
                          <a:spcPct val="115000"/>
                        </a:lnSpc>
                        <a:spcBef>
                          <a:spcPts val="0"/>
                        </a:spcBef>
                        <a:spcAft>
                          <a:spcPts val="0"/>
                        </a:spcAft>
                      </a:pPr>
                      <a:r>
                        <a:rPr lang="en-US" sz="1600" dirty="0">
                          <a:effectLst/>
                          <a:latin typeface="Calibri"/>
                          <a:ea typeface="Times New Roman"/>
                          <a:cs typeface="Calibri"/>
                        </a:rPr>
                        <a:t>Increase of </a:t>
                      </a:r>
                      <a:r>
                        <a:rPr lang="en-US" sz="1600" dirty="0" smtClean="0">
                          <a:effectLst/>
                          <a:latin typeface="Calibri"/>
                          <a:ea typeface="Times New Roman"/>
                          <a:cs typeface="Calibri"/>
                        </a:rPr>
                        <a:t>25 </a:t>
                      </a:r>
                      <a:r>
                        <a:rPr lang="en-US" sz="1600" dirty="0">
                          <a:effectLst/>
                          <a:latin typeface="Calibri"/>
                          <a:ea typeface="Times New Roman"/>
                          <a:cs typeface="Calibri"/>
                        </a:rPr>
                        <a:t>PCIs in hospital 12 month volume</a:t>
                      </a:r>
                      <a:endParaRPr lang="en-US" sz="1600" dirty="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a:effectLst/>
                          <a:latin typeface="Calibri"/>
                          <a:ea typeface="Times New Roman"/>
                          <a:cs typeface="Calibri"/>
                        </a:rPr>
                        <a:t>0.0000223</a:t>
                      </a:r>
                      <a:endParaRPr lang="en-US" sz="1600" dirty="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600" dirty="0" smtClean="0">
                          <a:effectLst/>
                          <a:latin typeface="Calibri"/>
                          <a:ea typeface="Times New Roman"/>
                          <a:cs typeface="Calibri"/>
                        </a:rPr>
                        <a:t>(0.0001)</a:t>
                      </a:r>
                      <a:endParaRPr lang="en-US" sz="1600" dirty="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600">
                          <a:effectLst/>
                          <a:latin typeface="Calibri"/>
                          <a:ea typeface="Times New Roman"/>
                          <a:cs typeface="Calibri"/>
                        </a:rPr>
                        <a:t>0.0000397</a:t>
                      </a:r>
                      <a:endParaRPr lang="en-US" sz="160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600" dirty="0" smtClean="0">
                          <a:effectLst/>
                          <a:latin typeface="Calibri"/>
                          <a:ea typeface="Times New Roman"/>
                          <a:cs typeface="Calibri"/>
                        </a:rPr>
                        <a:t>(0.0001)</a:t>
                      </a:r>
                      <a:endParaRPr lang="en-US" sz="1600" dirty="0">
                        <a:effectLst/>
                        <a:latin typeface="Calibri"/>
                        <a:ea typeface="Times New Roman"/>
                        <a:cs typeface="Times New Roman"/>
                      </a:endParaRPr>
                    </a:p>
                  </a:txBody>
                  <a:tcPr marL="68580" marR="68580" marT="0" marB="0">
                    <a:lnL>
                      <a:noFill/>
                    </a:lnL>
                    <a:lnR>
                      <a:noFill/>
                    </a:lnR>
                    <a:lnT>
                      <a:noFill/>
                    </a:lnT>
                    <a:lnB>
                      <a:noFill/>
                    </a:lnB>
                  </a:tcPr>
                </a:tc>
              </a:tr>
              <a:tr h="400050">
                <a:tc>
                  <a:txBody>
                    <a:bodyPr/>
                    <a:lstStyle/>
                    <a:p>
                      <a:pPr marL="0" marR="0">
                        <a:lnSpc>
                          <a:spcPct val="115000"/>
                        </a:lnSpc>
                        <a:spcBef>
                          <a:spcPts val="0"/>
                        </a:spcBef>
                        <a:spcAft>
                          <a:spcPts val="0"/>
                        </a:spcAft>
                      </a:pPr>
                      <a:r>
                        <a:rPr lang="en-US" sz="1600" i="1">
                          <a:effectLst/>
                          <a:latin typeface="Calibri"/>
                          <a:ea typeface="Times New Roman"/>
                          <a:cs typeface="Calibri"/>
                        </a:rPr>
                        <a:t>N</a:t>
                      </a:r>
                      <a:endParaRPr lang="en-US" sz="160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Calibri"/>
                          <a:ea typeface="Times New Roman"/>
                          <a:cs typeface="Calibri"/>
                        </a:rPr>
                        <a:t>144081</a:t>
                      </a:r>
                      <a:endParaRPr lang="en-US" sz="1600" dirty="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Calibri"/>
                          <a:ea typeface="Times New Roman"/>
                          <a:cs typeface="Calibri"/>
                        </a:rPr>
                        <a:t> </a:t>
                      </a:r>
                      <a:endParaRPr lang="en-US" sz="1600" dirty="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Calibri"/>
                          <a:ea typeface="Times New Roman"/>
                          <a:cs typeface="Calibri"/>
                        </a:rPr>
                        <a:t>144081</a:t>
                      </a:r>
                      <a:endParaRPr lang="en-US" sz="1600" dirty="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Calibri"/>
                          <a:ea typeface="Times New Roman"/>
                          <a:cs typeface="Calibri"/>
                        </a:rPr>
                        <a:t> </a:t>
                      </a:r>
                      <a:endParaRPr lang="en-US" sz="1600" dirty="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7" name="Rectangle 2"/>
          <p:cNvSpPr>
            <a:spLocks noChangeArrowheads="1"/>
          </p:cNvSpPr>
          <p:nvPr/>
        </p:nvSpPr>
        <p:spPr bwMode="auto">
          <a:xfrm>
            <a:off x="228600" y="6398568"/>
            <a:ext cx="40908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Standard errors clustered at the physician level in </a:t>
            </a:r>
            <a:r>
              <a:rPr lang="en-US" sz="1200" dirty="0" smtClean="0">
                <a:latin typeface="Calibri" pitchFamily="34" charset="0"/>
                <a:ea typeface="Times New Roman" pitchFamily="18" charset="0"/>
                <a:cs typeface="Calibri" pitchFamily="34" charset="0"/>
              </a:rPr>
              <a:t>parentheses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a:t>
            </a:r>
            <a:r>
              <a:rPr kumimoji="0" lang="en-US" sz="1200" b="0" i="1"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p</a:t>
            </a: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&lt; 0.10, ** </a:t>
            </a:r>
            <a:r>
              <a:rPr kumimoji="0" lang="en-US" sz="1200" b="0" i="1"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p</a:t>
            </a: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&lt; 0.05, *** </a:t>
            </a:r>
            <a:r>
              <a:rPr kumimoji="0" lang="en-US" sz="1200" b="0" i="1"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p</a:t>
            </a: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&lt; 0.01</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08590873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39825"/>
          </a:xfrm>
        </p:spPr>
        <p:txBody>
          <a:bodyPr/>
          <a:lstStyle/>
          <a:p>
            <a:pPr algn="ctr"/>
            <a:r>
              <a:rPr lang="en-US" dirty="0" smtClean="0"/>
              <a:t>Outcomes of PCI Patients Treated by High Volume Physicians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04135561"/>
              </p:ext>
            </p:extLst>
          </p:nvPr>
        </p:nvGraphicFramePr>
        <p:xfrm>
          <a:off x="304800" y="1447800"/>
          <a:ext cx="8839200" cy="4607813"/>
        </p:xfrm>
        <a:graphic>
          <a:graphicData uri="http://schemas.openxmlformats.org/drawingml/2006/table">
            <a:tbl>
              <a:tblPr/>
              <a:tblGrid>
                <a:gridCol w="1767840"/>
                <a:gridCol w="1767840"/>
                <a:gridCol w="1767840"/>
                <a:gridCol w="1767840"/>
                <a:gridCol w="1767840"/>
              </a:tblGrid>
              <a:tr h="400050">
                <a:tc>
                  <a:txBody>
                    <a:bodyPr/>
                    <a:lstStyle/>
                    <a:p>
                      <a:pPr marL="0" marR="0">
                        <a:lnSpc>
                          <a:spcPct val="115000"/>
                        </a:lnSpc>
                        <a:spcBef>
                          <a:spcPts val="0"/>
                        </a:spcBef>
                        <a:spcAft>
                          <a:spcPts val="0"/>
                        </a:spcAft>
                      </a:pPr>
                      <a:r>
                        <a:rPr lang="en-US" sz="1600" dirty="0">
                          <a:effectLst/>
                          <a:latin typeface="Calibri"/>
                          <a:ea typeface="Times New Roman"/>
                          <a:cs typeface="Calibri"/>
                        </a:rPr>
                        <a:t>Outcome:</a:t>
                      </a:r>
                      <a:endParaRPr lang="en-US" sz="1600" dirty="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Calibri"/>
                          <a:ea typeface="Times New Roman"/>
                          <a:cs typeface="Calibri"/>
                        </a:rPr>
                        <a:t>Perioperative Mortality</a:t>
                      </a:r>
                      <a:endParaRPr lang="en-US" sz="160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Calibri"/>
                          <a:ea typeface="Times New Roman"/>
                          <a:cs typeface="Calibri"/>
                        </a:rPr>
                        <a:t> </a:t>
                      </a:r>
                      <a:endParaRPr lang="en-US" sz="160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Calibri"/>
                          <a:ea typeface="Times New Roman"/>
                          <a:cs typeface="Calibri"/>
                        </a:rPr>
                        <a:t>In-Hospital Mortality</a:t>
                      </a:r>
                      <a:endParaRPr lang="en-US" sz="1600" dirty="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Calibri"/>
                          <a:ea typeface="Times New Roman"/>
                          <a:cs typeface="Calibri"/>
                        </a:rPr>
                        <a:t> </a:t>
                      </a:r>
                      <a:endParaRPr lang="en-US" sz="1600" dirty="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800100">
                <a:tc>
                  <a:txBody>
                    <a:bodyPr/>
                    <a:lstStyle/>
                    <a:p>
                      <a:pPr marL="0" marR="0">
                        <a:lnSpc>
                          <a:spcPct val="115000"/>
                        </a:lnSpc>
                        <a:spcBef>
                          <a:spcPts val="0"/>
                        </a:spcBef>
                        <a:spcAft>
                          <a:spcPts val="0"/>
                        </a:spcAft>
                      </a:pPr>
                      <a:r>
                        <a:rPr lang="en-US" sz="1600" dirty="0">
                          <a:effectLst/>
                          <a:latin typeface="Calibri"/>
                          <a:ea typeface="Times New Roman"/>
                          <a:cs typeface="Calibri"/>
                        </a:rPr>
                        <a:t>3-7 days since last inpatient procedure</a:t>
                      </a:r>
                      <a:endParaRPr lang="en-US" sz="1600" dirty="0">
                        <a:effectLst/>
                        <a:latin typeface="Calibri"/>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1600" dirty="0">
                          <a:effectLst/>
                          <a:latin typeface="Calibri" pitchFamily="34" charset="0"/>
                          <a:ea typeface="Times New Roman"/>
                          <a:cs typeface="Calibri" pitchFamily="34" charset="0"/>
                        </a:rPr>
                        <a:t>0.00318***</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l">
                        <a:lnSpc>
                          <a:spcPct val="115000"/>
                        </a:lnSpc>
                        <a:spcBef>
                          <a:spcPts val="0"/>
                        </a:spcBef>
                        <a:spcAft>
                          <a:spcPts val="0"/>
                        </a:spcAft>
                      </a:pPr>
                      <a:r>
                        <a:rPr lang="en-US" sz="1600" dirty="0" smtClean="0">
                          <a:effectLst/>
                          <a:latin typeface="Calibri" pitchFamily="34" charset="0"/>
                          <a:ea typeface="Times New Roman"/>
                          <a:cs typeface="Calibri" pitchFamily="34" charset="0"/>
                        </a:rPr>
                        <a:t>(0.0006)</a:t>
                      </a:r>
                      <a:endParaRPr lang="en-US" sz="1600" dirty="0">
                        <a:effectLst/>
                        <a:latin typeface="Calibri" pitchFamily="34" charset="0"/>
                        <a:ea typeface="Times New Roman"/>
                        <a:cs typeface="Calibri"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1600">
                          <a:effectLst/>
                          <a:latin typeface="Calibri" pitchFamily="34" charset="0"/>
                          <a:ea typeface="Times New Roman"/>
                          <a:cs typeface="Calibri" pitchFamily="34" charset="0"/>
                        </a:rPr>
                        <a:t>0.00300***</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l">
                        <a:lnSpc>
                          <a:spcPct val="115000"/>
                        </a:lnSpc>
                        <a:spcBef>
                          <a:spcPts val="0"/>
                        </a:spcBef>
                        <a:spcAft>
                          <a:spcPts val="0"/>
                        </a:spcAft>
                      </a:pPr>
                      <a:r>
                        <a:rPr lang="en-US" sz="1600" dirty="0" smtClean="0">
                          <a:effectLst/>
                          <a:latin typeface="Calibri" pitchFamily="34" charset="0"/>
                          <a:ea typeface="Times New Roman"/>
                          <a:cs typeface="Calibri" pitchFamily="34" charset="0"/>
                        </a:rPr>
                        <a:t>(0.0009)</a:t>
                      </a:r>
                      <a:endParaRPr lang="en-US" sz="1600" dirty="0">
                        <a:effectLst/>
                        <a:latin typeface="Calibri" pitchFamily="34" charset="0"/>
                        <a:ea typeface="Times New Roman"/>
                        <a:cs typeface="Calibri"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883920">
                <a:tc>
                  <a:txBody>
                    <a:bodyPr/>
                    <a:lstStyle/>
                    <a:p>
                      <a:pPr marL="0" marR="0">
                        <a:lnSpc>
                          <a:spcPct val="115000"/>
                        </a:lnSpc>
                        <a:spcBef>
                          <a:spcPts val="0"/>
                        </a:spcBef>
                        <a:spcAft>
                          <a:spcPts val="0"/>
                        </a:spcAft>
                      </a:pPr>
                      <a:r>
                        <a:rPr lang="en-US" sz="1600" dirty="0">
                          <a:effectLst/>
                          <a:latin typeface="Calibri"/>
                          <a:ea typeface="Times New Roman"/>
                          <a:cs typeface="Calibri"/>
                        </a:rPr>
                        <a:t>8 + days since last inpatient procedure</a:t>
                      </a:r>
                      <a:endParaRPr lang="en-US" sz="1600" dirty="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a:effectLst/>
                          <a:latin typeface="Calibri" pitchFamily="34" charset="0"/>
                          <a:ea typeface="Times New Roman"/>
                          <a:cs typeface="Calibri" pitchFamily="34" charset="0"/>
                        </a:rPr>
                        <a:t>0.00521***</a:t>
                      </a: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600" dirty="0" smtClean="0">
                          <a:effectLst/>
                          <a:latin typeface="Calibri" pitchFamily="34" charset="0"/>
                          <a:ea typeface="Times New Roman"/>
                          <a:cs typeface="Calibri" pitchFamily="34" charset="0"/>
                        </a:rPr>
                        <a:t>(0.0013)</a:t>
                      </a:r>
                      <a:endParaRPr lang="en-US" sz="1600" dirty="0">
                        <a:effectLst/>
                        <a:latin typeface="Calibri" pitchFamily="34" charset="0"/>
                        <a:ea typeface="Times New Roman"/>
                        <a:cs typeface="Calibri" pitchFamily="34" charset="0"/>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a:effectLst/>
                          <a:latin typeface="Calibri" pitchFamily="34" charset="0"/>
                          <a:ea typeface="Times New Roman"/>
                          <a:cs typeface="Calibri" pitchFamily="34" charset="0"/>
                        </a:rPr>
                        <a:t>0.00605***</a:t>
                      </a: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600" dirty="0" smtClean="0">
                          <a:effectLst/>
                          <a:latin typeface="Calibri" pitchFamily="34" charset="0"/>
                          <a:ea typeface="Times New Roman"/>
                          <a:cs typeface="Calibri" pitchFamily="34" charset="0"/>
                        </a:rPr>
                        <a:t>(0.0023)</a:t>
                      </a:r>
                      <a:endParaRPr lang="en-US" sz="1600" dirty="0">
                        <a:effectLst/>
                        <a:latin typeface="Calibri" pitchFamily="34" charset="0"/>
                        <a:ea typeface="Times New Roman"/>
                        <a:cs typeface="Calibri" pitchFamily="34" charset="0"/>
                      </a:endParaRPr>
                    </a:p>
                  </a:txBody>
                  <a:tcPr marL="68580" marR="68580" marT="0" marB="0">
                    <a:lnL>
                      <a:noFill/>
                    </a:lnL>
                    <a:lnR>
                      <a:noFill/>
                    </a:lnR>
                    <a:lnT>
                      <a:noFill/>
                    </a:lnT>
                    <a:lnB>
                      <a:noFill/>
                    </a:lnB>
                  </a:tcPr>
                </a:tc>
              </a:tr>
              <a:tr h="838200">
                <a:tc>
                  <a:txBody>
                    <a:bodyPr/>
                    <a:lstStyle/>
                    <a:p>
                      <a:pPr marL="0" marR="0">
                        <a:lnSpc>
                          <a:spcPct val="115000"/>
                        </a:lnSpc>
                        <a:spcBef>
                          <a:spcPts val="0"/>
                        </a:spcBef>
                        <a:spcAft>
                          <a:spcPts val="0"/>
                        </a:spcAft>
                      </a:pPr>
                      <a:r>
                        <a:rPr lang="en-US" sz="1600" dirty="0">
                          <a:effectLst/>
                          <a:latin typeface="Calibri"/>
                          <a:ea typeface="Times New Roman"/>
                          <a:cs typeface="Calibri"/>
                        </a:rPr>
                        <a:t>Increase of </a:t>
                      </a:r>
                      <a:r>
                        <a:rPr lang="en-US" sz="1600" dirty="0" smtClean="0">
                          <a:effectLst/>
                          <a:latin typeface="Calibri"/>
                          <a:ea typeface="Times New Roman"/>
                          <a:cs typeface="Calibri"/>
                        </a:rPr>
                        <a:t>25 </a:t>
                      </a:r>
                      <a:r>
                        <a:rPr lang="en-US" sz="1600" dirty="0">
                          <a:effectLst/>
                          <a:latin typeface="Calibri"/>
                          <a:ea typeface="Times New Roman"/>
                          <a:cs typeface="Calibri"/>
                        </a:rPr>
                        <a:t>PCIs in surgeon 12 month volume</a:t>
                      </a:r>
                      <a:endParaRPr lang="en-US" sz="1600" dirty="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a:effectLst/>
                          <a:latin typeface="Calibri" pitchFamily="34" charset="0"/>
                          <a:ea typeface="Times New Roman"/>
                          <a:cs typeface="Calibri" pitchFamily="34" charset="0"/>
                        </a:rPr>
                        <a:t>-0.0000521</a:t>
                      </a: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600" dirty="0" smtClean="0">
                          <a:effectLst/>
                          <a:latin typeface="Calibri" pitchFamily="34" charset="0"/>
                          <a:ea typeface="Times New Roman"/>
                          <a:cs typeface="Calibri" pitchFamily="34" charset="0"/>
                        </a:rPr>
                        <a:t>(0.0003)</a:t>
                      </a:r>
                      <a:endParaRPr lang="en-US" sz="1600" dirty="0">
                        <a:effectLst/>
                        <a:latin typeface="Calibri" pitchFamily="34" charset="0"/>
                        <a:ea typeface="Times New Roman"/>
                        <a:cs typeface="Calibri" pitchFamily="34" charset="0"/>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a:effectLst/>
                          <a:latin typeface="Calibri" pitchFamily="34" charset="0"/>
                          <a:ea typeface="Times New Roman"/>
                          <a:cs typeface="Calibri" pitchFamily="34" charset="0"/>
                        </a:rPr>
                        <a:t>-0.000274</a:t>
                      </a: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600" dirty="0" smtClean="0">
                          <a:effectLst/>
                          <a:latin typeface="Calibri" pitchFamily="34" charset="0"/>
                          <a:ea typeface="Times New Roman"/>
                          <a:cs typeface="Calibri" pitchFamily="34" charset="0"/>
                        </a:rPr>
                        <a:t>(0.0006)</a:t>
                      </a:r>
                      <a:endParaRPr lang="en-US" sz="1600" dirty="0">
                        <a:effectLst/>
                        <a:latin typeface="Calibri" pitchFamily="34" charset="0"/>
                        <a:ea typeface="Times New Roman"/>
                        <a:cs typeface="Calibri" pitchFamily="34" charset="0"/>
                      </a:endParaRPr>
                    </a:p>
                  </a:txBody>
                  <a:tcPr marL="68580" marR="68580" marT="0" marB="0">
                    <a:lnL>
                      <a:noFill/>
                    </a:lnL>
                    <a:lnR>
                      <a:noFill/>
                    </a:lnR>
                    <a:lnT>
                      <a:noFill/>
                    </a:lnT>
                    <a:lnB>
                      <a:noFill/>
                    </a:lnB>
                  </a:tcPr>
                </a:tc>
              </a:tr>
              <a:tr h="1200150">
                <a:tc>
                  <a:txBody>
                    <a:bodyPr/>
                    <a:lstStyle/>
                    <a:p>
                      <a:pPr marL="0" marR="0">
                        <a:lnSpc>
                          <a:spcPct val="115000"/>
                        </a:lnSpc>
                        <a:spcBef>
                          <a:spcPts val="0"/>
                        </a:spcBef>
                        <a:spcAft>
                          <a:spcPts val="0"/>
                        </a:spcAft>
                      </a:pPr>
                      <a:r>
                        <a:rPr lang="en-US" sz="1600" dirty="0">
                          <a:effectLst/>
                          <a:latin typeface="Calibri"/>
                          <a:ea typeface="Times New Roman"/>
                          <a:cs typeface="Calibri"/>
                        </a:rPr>
                        <a:t>Increase of </a:t>
                      </a:r>
                      <a:r>
                        <a:rPr lang="en-US" sz="1600" dirty="0" smtClean="0">
                          <a:effectLst/>
                          <a:latin typeface="Calibri"/>
                          <a:ea typeface="Times New Roman"/>
                          <a:cs typeface="Calibri"/>
                        </a:rPr>
                        <a:t>25 </a:t>
                      </a:r>
                      <a:r>
                        <a:rPr lang="en-US" sz="1600" dirty="0">
                          <a:effectLst/>
                          <a:latin typeface="Calibri"/>
                          <a:ea typeface="Times New Roman"/>
                          <a:cs typeface="Calibri"/>
                        </a:rPr>
                        <a:t>PCIs in hospital 12 month volume</a:t>
                      </a:r>
                      <a:endParaRPr lang="en-US" sz="1600" dirty="0">
                        <a:effectLst/>
                        <a:latin typeface="Calibri"/>
                        <a:ea typeface="Times New Roman"/>
                        <a:cs typeface="Times New Roman"/>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a:effectLst/>
                          <a:latin typeface="Calibri" pitchFamily="34" charset="0"/>
                          <a:ea typeface="Times New Roman"/>
                          <a:cs typeface="Calibri" pitchFamily="34" charset="0"/>
                        </a:rPr>
                        <a:t>0.00000293</a:t>
                      </a: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600" dirty="0" smtClean="0">
                          <a:effectLst/>
                          <a:latin typeface="Calibri" pitchFamily="34" charset="0"/>
                          <a:ea typeface="Times New Roman"/>
                          <a:cs typeface="Calibri" pitchFamily="34" charset="0"/>
                        </a:rPr>
                        <a:t>(0.0001)</a:t>
                      </a:r>
                      <a:endParaRPr lang="en-US" sz="1600" dirty="0">
                        <a:effectLst/>
                        <a:latin typeface="Calibri" pitchFamily="34" charset="0"/>
                        <a:ea typeface="Times New Roman"/>
                        <a:cs typeface="Calibri" pitchFamily="34" charset="0"/>
                      </a:endParaRP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a:effectLst/>
                          <a:latin typeface="Calibri" pitchFamily="34" charset="0"/>
                          <a:ea typeface="Times New Roman"/>
                          <a:cs typeface="Calibri" pitchFamily="34" charset="0"/>
                        </a:rPr>
                        <a:t>0.0000259</a:t>
                      </a:r>
                    </a:p>
                  </a:txBody>
                  <a:tcPr marL="68580" marR="68580" marT="0" marB="0">
                    <a:lnL>
                      <a:noFill/>
                    </a:lnL>
                    <a:lnR>
                      <a:noFill/>
                    </a:lnR>
                    <a:lnT>
                      <a:noFill/>
                    </a:lnT>
                    <a:lnB>
                      <a:noFill/>
                    </a:lnB>
                  </a:tcPr>
                </a:tc>
                <a:tc>
                  <a:txBody>
                    <a:bodyPr/>
                    <a:lstStyle/>
                    <a:p>
                      <a:pPr marL="0" marR="0" algn="l">
                        <a:lnSpc>
                          <a:spcPct val="115000"/>
                        </a:lnSpc>
                        <a:spcBef>
                          <a:spcPts val="0"/>
                        </a:spcBef>
                        <a:spcAft>
                          <a:spcPts val="0"/>
                        </a:spcAft>
                      </a:pPr>
                      <a:r>
                        <a:rPr lang="en-US" sz="1600" dirty="0" smtClean="0">
                          <a:effectLst/>
                          <a:latin typeface="Calibri" pitchFamily="34" charset="0"/>
                          <a:ea typeface="Times New Roman"/>
                          <a:cs typeface="Calibri" pitchFamily="34" charset="0"/>
                        </a:rPr>
                        <a:t>(0.0001)</a:t>
                      </a:r>
                      <a:endParaRPr lang="en-US" sz="1600" dirty="0">
                        <a:effectLst/>
                        <a:latin typeface="Calibri" pitchFamily="34" charset="0"/>
                        <a:ea typeface="Times New Roman"/>
                        <a:cs typeface="Calibri" pitchFamily="34" charset="0"/>
                      </a:endParaRPr>
                    </a:p>
                  </a:txBody>
                  <a:tcPr marL="68580" marR="68580" marT="0" marB="0">
                    <a:lnL>
                      <a:noFill/>
                    </a:lnL>
                    <a:lnR>
                      <a:noFill/>
                    </a:lnR>
                    <a:lnT>
                      <a:noFill/>
                    </a:lnT>
                    <a:lnB>
                      <a:noFill/>
                    </a:lnB>
                  </a:tcPr>
                </a:tc>
              </a:tr>
              <a:tr h="266700">
                <a:tc>
                  <a:txBody>
                    <a:bodyPr/>
                    <a:lstStyle/>
                    <a:p>
                      <a:pPr marL="0" marR="0">
                        <a:lnSpc>
                          <a:spcPct val="115000"/>
                        </a:lnSpc>
                        <a:spcBef>
                          <a:spcPts val="0"/>
                        </a:spcBef>
                        <a:spcAft>
                          <a:spcPts val="0"/>
                        </a:spcAft>
                      </a:pPr>
                      <a:r>
                        <a:rPr lang="en-US" sz="1600" i="1">
                          <a:effectLst/>
                          <a:latin typeface="Calibri"/>
                          <a:ea typeface="Times New Roman"/>
                          <a:cs typeface="Calibri"/>
                        </a:rPr>
                        <a:t>N</a:t>
                      </a:r>
                      <a:endParaRPr lang="en-US" sz="1600">
                        <a:effectLst/>
                        <a:latin typeface="Calibri"/>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Calibri" pitchFamily="34" charset="0"/>
                          <a:ea typeface="Times New Roman"/>
                          <a:cs typeface="Calibri" pitchFamily="34" charset="0"/>
                        </a:rPr>
                        <a:t>95634</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Calibri" pitchFamily="34" charset="0"/>
                          <a:ea typeface="Times New Roman"/>
                          <a:cs typeface="Calibri" pitchFamily="34" charset="0"/>
                        </a:rPr>
                        <a:t> </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Calibri" pitchFamily="34" charset="0"/>
                          <a:ea typeface="Times New Roman"/>
                          <a:cs typeface="Calibri" pitchFamily="34" charset="0"/>
                        </a:rPr>
                        <a:t>95634</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effectLst/>
                          <a:latin typeface="Calibri" pitchFamily="34" charset="0"/>
                          <a:ea typeface="Times New Roman"/>
                          <a:cs typeface="Calibri" pitchFamily="34" charset="0"/>
                        </a:rPr>
                        <a:t> </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6" name="Rectangle 2"/>
          <p:cNvSpPr>
            <a:spLocks noChangeArrowheads="1"/>
          </p:cNvSpPr>
          <p:nvPr/>
        </p:nvSpPr>
        <p:spPr bwMode="auto">
          <a:xfrm>
            <a:off x="228600" y="6398568"/>
            <a:ext cx="40908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Standard errors clustered at the physician level in </a:t>
            </a:r>
            <a:r>
              <a:rPr lang="en-US" sz="1200" dirty="0" smtClean="0">
                <a:latin typeface="Calibri" pitchFamily="34" charset="0"/>
                <a:ea typeface="Times New Roman" pitchFamily="18" charset="0"/>
                <a:cs typeface="Calibri" pitchFamily="34" charset="0"/>
              </a:rPr>
              <a:t>parentheses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a:t>
            </a:r>
            <a:r>
              <a:rPr kumimoji="0" lang="en-US" sz="1200" b="0" i="1"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p</a:t>
            </a: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&lt; 0.10, ** </a:t>
            </a:r>
            <a:r>
              <a:rPr kumimoji="0" lang="en-US" sz="1200" b="0" i="1"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p</a:t>
            </a: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&lt; 0.05, *** </a:t>
            </a:r>
            <a:r>
              <a:rPr kumimoji="0" lang="en-US" sz="1200" b="0" i="1"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p</a:t>
            </a: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&lt; 0.01</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58338588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a:xfrm>
            <a:off x="457200" y="1600200"/>
            <a:ext cx="8229600" cy="5257800"/>
          </a:xfrm>
        </p:spPr>
        <p:txBody>
          <a:bodyPr/>
          <a:lstStyle/>
          <a:p>
            <a:pPr eaLnBrk="1" hangingPunct="1"/>
            <a:endParaRPr lang="en-US" sz="2000" dirty="0" smtClean="0">
              <a:latin typeface="Arial" pitchFamily="34" charset="0"/>
              <a:cs typeface="Arial" pitchFamily="34" charset="0"/>
            </a:endParaRPr>
          </a:p>
          <a:p>
            <a:pPr eaLnBrk="1" hangingPunct="1"/>
            <a:r>
              <a:rPr lang="en-US" sz="2000" dirty="0" smtClean="0">
                <a:latin typeface="Arial" pitchFamily="34" charset="0"/>
                <a:cs typeface="Arial" pitchFamily="34" charset="0"/>
              </a:rPr>
              <a:t>This </a:t>
            </a:r>
            <a:r>
              <a:rPr lang="en-US" sz="2000" dirty="0">
                <a:latin typeface="Arial" pitchFamily="34" charset="0"/>
                <a:cs typeface="Arial" pitchFamily="34" charset="0"/>
              </a:rPr>
              <a:t>research was supported by grant number 1 R03 HS019743-01 (</a:t>
            </a:r>
            <a:r>
              <a:rPr lang="en-US" sz="2000" dirty="0" err="1">
                <a:latin typeface="Arial" pitchFamily="34" charset="0"/>
                <a:cs typeface="Arial" pitchFamily="34" charset="0"/>
              </a:rPr>
              <a:t>PI:Hockenberry</a:t>
            </a:r>
            <a:r>
              <a:rPr lang="en-US" sz="2000" dirty="0">
                <a:latin typeface="Arial" pitchFamily="34" charset="0"/>
                <a:cs typeface="Arial" pitchFamily="34" charset="0"/>
              </a:rPr>
              <a:t>) from the Agency for Healthcare Research and Quality. The content is solely the responsibility of the presenter and does not necessarily represent the official views of the Agency for Healthcare Research and Quality</a:t>
            </a:r>
            <a:r>
              <a:rPr lang="en-US" sz="2000" dirty="0" smtClean="0">
                <a:latin typeface="Arial" pitchFamily="34" charset="0"/>
                <a:cs typeface="Arial" pitchFamily="34" charset="0"/>
              </a:rPr>
              <a:t>.</a:t>
            </a:r>
          </a:p>
          <a:p>
            <a:pPr eaLnBrk="1" hangingPunct="1"/>
            <a:endParaRPr lang="en-US" sz="2000" dirty="0">
              <a:latin typeface="Arial" pitchFamily="34" charset="0"/>
              <a:cs typeface="Arial" pitchFamily="34" charset="0"/>
            </a:endParaRPr>
          </a:p>
          <a:p>
            <a:r>
              <a:rPr lang="en-US" sz="2000" dirty="0">
                <a:latin typeface="Arial" pitchFamily="34" charset="0"/>
                <a:cs typeface="Arial" pitchFamily="34" charset="0"/>
              </a:rPr>
              <a:t>The data used in this presentation are from PHC4. </a:t>
            </a:r>
            <a:r>
              <a:rPr lang="en-US" sz="2000" dirty="0" smtClean="0">
                <a:latin typeface="Arial" pitchFamily="34" charset="0"/>
                <a:cs typeface="Arial" pitchFamily="34" charset="0"/>
              </a:rPr>
              <a:t>This </a:t>
            </a:r>
            <a:r>
              <a:rPr lang="en-US" sz="2000" dirty="0">
                <a:latin typeface="Arial" pitchFamily="34" charset="0"/>
                <a:cs typeface="Arial" pitchFamily="34" charset="0"/>
              </a:rPr>
              <a:t>analysis was not prepared by PHC4.  It was performed by the authors listed above.  PHC4, its agents and staff bear no responsibility or liability for the results of the analysis, which are solely the opinion of the authors</a:t>
            </a:r>
            <a:r>
              <a:rPr lang="en-US" sz="2000" dirty="0" smtClean="0">
                <a:latin typeface="Arial" pitchFamily="34" charset="0"/>
                <a:cs typeface="Arial" pitchFamily="34" charset="0"/>
              </a:rPr>
              <a:t>.</a:t>
            </a:r>
          </a:p>
          <a:p>
            <a:endParaRPr lang="en-US" sz="2000" dirty="0">
              <a:latin typeface="Arial" pitchFamily="34" charset="0"/>
              <a:cs typeface="Arial" pitchFamily="34" charset="0"/>
            </a:endParaRPr>
          </a:p>
          <a:p>
            <a:r>
              <a:rPr lang="en-US" sz="2000" dirty="0" smtClean="0">
                <a:latin typeface="Arial" pitchFamily="34" charset="0"/>
                <a:cs typeface="Arial" pitchFamily="34" charset="0"/>
              </a:rPr>
              <a:t>The authors have no conflicts of interest to declare.</a:t>
            </a:r>
            <a:endParaRPr lang="en-US" sz="2000" dirty="0">
              <a:latin typeface="Arial" pitchFamily="34" charset="0"/>
              <a:cs typeface="Arial" pitchFamily="34" charset="0"/>
            </a:endParaRPr>
          </a:p>
          <a:p>
            <a:pPr marL="0" indent="0">
              <a:buNone/>
            </a:pPr>
            <a:endParaRPr lang="en-US" sz="1400" dirty="0"/>
          </a:p>
        </p:txBody>
      </p:sp>
    </p:spTree>
    <p:extLst>
      <p:ext uri="{BB962C8B-B14F-4D97-AF65-F5344CB8AC3E}">
        <p14:creationId xmlns:p14="http://schemas.microsoft.com/office/powerpoint/2010/main" val="309152686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en-US" dirty="0" smtClean="0"/>
              <a:t>Does Surgeon Human Capital Depreciate?</a:t>
            </a:r>
          </a:p>
        </p:txBody>
      </p:sp>
      <p:sp>
        <p:nvSpPr>
          <p:cNvPr id="19459" name="Rectangle 3"/>
          <p:cNvSpPr>
            <a:spLocks noGrp="1" noChangeArrowheads="1"/>
          </p:cNvSpPr>
          <p:nvPr>
            <p:ph idx="1"/>
          </p:nvPr>
        </p:nvSpPr>
        <p:spPr/>
        <p:txBody>
          <a:bodyPr/>
          <a:lstStyle/>
          <a:p>
            <a:pPr eaLnBrk="1" hangingPunct="1">
              <a:buClr>
                <a:schemeClr val="tx1"/>
              </a:buClr>
              <a:buFont typeface="Wingdings" pitchFamily="2" charset="2"/>
              <a:buChar char="§"/>
            </a:pPr>
            <a:r>
              <a:rPr lang="en-US" dirty="0" smtClean="0"/>
              <a:t>Survival after surgery appears to be negatively associated with temporal distance to an extent.</a:t>
            </a:r>
          </a:p>
          <a:p>
            <a:pPr eaLnBrk="1" hangingPunct="1">
              <a:buClr>
                <a:schemeClr val="tx1"/>
              </a:buClr>
              <a:buFont typeface="Wingdings" pitchFamily="2" charset="2"/>
              <a:buChar char="§"/>
            </a:pPr>
            <a:endParaRPr lang="en-US" dirty="0" smtClean="0"/>
          </a:p>
          <a:p>
            <a:pPr eaLnBrk="1" hangingPunct="1">
              <a:buClr>
                <a:schemeClr val="tx1"/>
              </a:buClr>
              <a:buFont typeface="Wingdings" pitchFamily="2" charset="2"/>
              <a:buChar char="§"/>
            </a:pPr>
            <a:r>
              <a:rPr lang="en-US" dirty="0" smtClean="0"/>
              <a:t>The question is the ‘root’ of this effect.</a:t>
            </a:r>
          </a:p>
          <a:p>
            <a:pPr lvl="1" eaLnBrk="1" hangingPunct="1">
              <a:buClr>
                <a:schemeClr val="tx1"/>
              </a:buClr>
              <a:buFont typeface="Wingdings" pitchFamily="2" charset="2"/>
              <a:buChar char="§"/>
            </a:pPr>
            <a:r>
              <a:rPr lang="en-US" dirty="0" smtClean="0"/>
              <a:t>Cognitive processes?</a:t>
            </a:r>
          </a:p>
          <a:p>
            <a:pPr lvl="1" eaLnBrk="1" hangingPunct="1">
              <a:buClr>
                <a:schemeClr val="tx1"/>
              </a:buClr>
              <a:buFont typeface="Wingdings" pitchFamily="2" charset="2"/>
              <a:buChar char="§"/>
            </a:pPr>
            <a:r>
              <a:rPr lang="en-US" dirty="0" smtClean="0"/>
              <a:t>Manual dexterity?</a:t>
            </a:r>
          </a:p>
          <a:p>
            <a:pPr lvl="1" eaLnBrk="1" hangingPunct="1">
              <a:buClr>
                <a:schemeClr val="tx1"/>
              </a:buClr>
              <a:buFont typeface="Wingdings" pitchFamily="2" charset="2"/>
              <a:buChar char="§"/>
            </a:pPr>
            <a:r>
              <a:rPr lang="en-US" dirty="0" smtClean="0"/>
              <a:t>Team coordination/mindfulness?</a:t>
            </a:r>
          </a:p>
          <a:p>
            <a:pPr eaLnBrk="1" hangingPunct="1">
              <a:buClr>
                <a:schemeClr val="tx1"/>
              </a:buClr>
              <a:buFont typeface="Wingdings" pitchFamily="2" charset="2"/>
              <a:buChar char="§"/>
            </a:pPr>
            <a:endParaRPr lang="en-US" dirty="0" smtClean="0"/>
          </a:p>
          <a:p>
            <a:pPr marL="0" indent="0" eaLnBrk="1" hangingPunct="1">
              <a:buClr>
                <a:schemeClr val="tx1"/>
              </a:buClr>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Resource Use  </a:t>
            </a:r>
            <a:endParaRPr lang="en-US" dirty="0"/>
          </a:p>
        </p:txBody>
      </p:sp>
      <p:sp>
        <p:nvSpPr>
          <p:cNvPr id="4" name="Content Placeholder 3"/>
          <p:cNvSpPr>
            <a:spLocks noGrp="1"/>
          </p:cNvSpPr>
          <p:nvPr>
            <p:ph idx="1"/>
          </p:nvPr>
        </p:nvSpPr>
        <p:spPr/>
        <p:txBody>
          <a:bodyPr/>
          <a:lstStyle/>
          <a:p>
            <a:pPr marL="0" indent="0">
              <a:buNone/>
            </a:pPr>
            <a:r>
              <a:rPr lang="en-US" dirty="0" smtClean="0"/>
              <a:t>We are also thinking about what temporal distance does to resource use</a:t>
            </a:r>
          </a:p>
          <a:p>
            <a:pPr marL="0" indent="0">
              <a:buNone/>
            </a:pPr>
            <a:endParaRPr lang="en-US" dirty="0" smtClean="0"/>
          </a:p>
          <a:p>
            <a:pPr>
              <a:buFont typeface="Arial" pitchFamily="34" charset="0"/>
              <a:buChar char="•"/>
            </a:pPr>
            <a:r>
              <a:rPr lang="en-US" sz="2400" dirty="0" smtClean="0"/>
              <a:t>Increased temporal distance could increase resource use because of labor-capital tradeoffs</a:t>
            </a:r>
          </a:p>
          <a:p>
            <a:pPr>
              <a:buFont typeface="Arial" pitchFamily="34" charset="0"/>
              <a:buChar char="•"/>
            </a:pPr>
            <a:endParaRPr lang="en-US" sz="2400" dirty="0"/>
          </a:p>
          <a:p>
            <a:pPr>
              <a:buFont typeface="Arial" pitchFamily="34" charset="0"/>
              <a:buChar char="•"/>
            </a:pPr>
            <a:r>
              <a:rPr lang="en-US" sz="2400" dirty="0" smtClean="0"/>
              <a:t>On the other hand it could reduce resource because more anomalies go unnoticed and therefore untreated, reducing resource use</a:t>
            </a:r>
          </a:p>
          <a:p>
            <a:pPr marL="0" indent="0">
              <a:buNone/>
            </a:pPr>
            <a:endParaRPr lang="en-US" dirty="0" smtClean="0"/>
          </a:p>
          <a:p>
            <a:pPr marL="0" indent="0">
              <a:buNone/>
            </a:pPr>
            <a:r>
              <a:rPr lang="en-US" dirty="0"/>
              <a:t>	</a:t>
            </a:r>
          </a:p>
        </p:txBody>
      </p:sp>
    </p:spTree>
    <p:extLst>
      <p:ext uri="{BB962C8B-B14F-4D97-AF65-F5344CB8AC3E}">
        <p14:creationId xmlns:p14="http://schemas.microsoft.com/office/powerpoint/2010/main" val="118597626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use</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832460991"/>
              </p:ext>
            </p:extLst>
          </p:nvPr>
        </p:nvGraphicFramePr>
        <p:xfrm>
          <a:off x="685800" y="1426492"/>
          <a:ext cx="7543799" cy="4745713"/>
        </p:xfrm>
        <a:graphic>
          <a:graphicData uri="http://schemas.openxmlformats.org/drawingml/2006/table">
            <a:tbl>
              <a:tblPr/>
              <a:tblGrid>
                <a:gridCol w="2971799"/>
                <a:gridCol w="2286000"/>
                <a:gridCol w="2286000"/>
              </a:tblGrid>
              <a:tr h="735086">
                <a:tc>
                  <a:txBody>
                    <a:bodyPr/>
                    <a:lstStyle/>
                    <a:p>
                      <a:pPr marL="0" marR="0">
                        <a:lnSpc>
                          <a:spcPct val="115000"/>
                        </a:lnSpc>
                        <a:spcBef>
                          <a:spcPts val="0"/>
                        </a:spcBef>
                        <a:spcAft>
                          <a:spcPts val="0"/>
                        </a:spcAft>
                      </a:pPr>
                      <a:r>
                        <a:rPr lang="en-US" sz="1600" dirty="0">
                          <a:effectLst/>
                          <a:latin typeface="Calibri" pitchFamily="34" charset="0"/>
                          <a:ea typeface="Calibri"/>
                          <a:cs typeface="Calibri" pitchFamily="34" charset="0"/>
                        </a:rPr>
                        <a:t> </a:t>
                      </a:r>
                    </a:p>
                  </a:txBody>
                  <a:tcPr marL="44770" marR="4477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Calibri" pitchFamily="34" charset="0"/>
                          <a:ea typeface="Calibri"/>
                          <a:cs typeface="Calibri" pitchFamily="34" charset="0"/>
                        </a:rPr>
                        <a:t>Total charges</a:t>
                      </a:r>
                    </a:p>
                  </a:txBody>
                  <a:tcPr marL="44770" marR="4477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Calibri" pitchFamily="34" charset="0"/>
                          <a:ea typeface="Calibri"/>
                          <a:cs typeface="Calibri" pitchFamily="34" charset="0"/>
                        </a:rPr>
                        <a:t>Total charges net of bed charges</a:t>
                      </a:r>
                    </a:p>
                  </a:txBody>
                  <a:tcPr marL="44770" marR="44770" marT="0" marB="0">
                    <a:lnL>
                      <a:noFill/>
                    </a:lnL>
                    <a:lnR>
                      <a:noFill/>
                    </a:lnR>
                    <a:lnT>
                      <a:noFill/>
                    </a:lnT>
                    <a:lnB w="12700" cap="flat" cmpd="sng" algn="ctr">
                      <a:solidFill>
                        <a:srgbClr val="000000"/>
                      </a:solidFill>
                      <a:prstDash val="solid"/>
                      <a:round/>
                      <a:headEnd type="none" w="med" len="med"/>
                      <a:tailEnd type="none" w="med" len="med"/>
                    </a:lnB>
                  </a:tcPr>
                </a:tc>
              </a:tr>
              <a:tr h="490058">
                <a:tc>
                  <a:txBody>
                    <a:bodyPr/>
                    <a:lstStyle/>
                    <a:p>
                      <a:pPr marL="0" marR="0">
                        <a:lnSpc>
                          <a:spcPct val="115000"/>
                        </a:lnSpc>
                        <a:spcBef>
                          <a:spcPts val="0"/>
                        </a:spcBef>
                        <a:spcAft>
                          <a:spcPts val="0"/>
                        </a:spcAft>
                      </a:pPr>
                      <a:r>
                        <a:rPr lang="en-US" sz="1600">
                          <a:effectLst/>
                          <a:latin typeface="Calibri" pitchFamily="34" charset="0"/>
                          <a:ea typeface="Calibri"/>
                          <a:cs typeface="Calibri" pitchFamily="34" charset="0"/>
                        </a:rPr>
                        <a:t>Mean of reference group</a:t>
                      </a:r>
                    </a:p>
                  </a:txBody>
                  <a:tcPr marL="44770" marR="4477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Calibri" pitchFamily="34" charset="0"/>
                          <a:ea typeface="Calibri"/>
                          <a:cs typeface="Calibri" pitchFamily="34" charset="0"/>
                        </a:rPr>
                        <a:t>66,381</a:t>
                      </a:r>
                    </a:p>
                  </a:txBody>
                  <a:tcPr marL="44770" marR="4477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effectLst/>
                          <a:latin typeface="Calibri" pitchFamily="34" charset="0"/>
                          <a:ea typeface="Calibri"/>
                          <a:cs typeface="Calibri" pitchFamily="34" charset="0"/>
                        </a:rPr>
                        <a:t>64,089</a:t>
                      </a:r>
                    </a:p>
                  </a:txBody>
                  <a:tcPr marL="44770" marR="4477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94">
                <a:tc>
                  <a:txBody>
                    <a:bodyPr/>
                    <a:lstStyle/>
                    <a:p>
                      <a:pPr marL="0" marR="0">
                        <a:lnSpc>
                          <a:spcPct val="115000"/>
                        </a:lnSpc>
                        <a:spcBef>
                          <a:spcPts val="0"/>
                        </a:spcBef>
                        <a:spcAft>
                          <a:spcPts val="0"/>
                        </a:spcAft>
                      </a:pPr>
                      <a:r>
                        <a:rPr lang="en-US" sz="1600" dirty="0">
                          <a:effectLst/>
                          <a:latin typeface="Calibri" pitchFamily="34" charset="0"/>
                          <a:ea typeface="Calibri"/>
                          <a:cs typeface="Calibri" pitchFamily="34" charset="0"/>
                        </a:rPr>
                        <a:t>3-7 days</a:t>
                      </a:r>
                    </a:p>
                  </a:txBody>
                  <a:tcPr marL="44770" marR="4477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1600" dirty="0">
                          <a:effectLst/>
                          <a:latin typeface="Calibri" pitchFamily="34" charset="0"/>
                          <a:ea typeface="Calibri"/>
                          <a:cs typeface="Calibri" pitchFamily="34" charset="0"/>
                        </a:rPr>
                        <a:t>-</a:t>
                      </a:r>
                      <a:r>
                        <a:rPr lang="en-US" sz="1600" dirty="0" smtClean="0">
                          <a:effectLst/>
                          <a:latin typeface="Calibri" pitchFamily="34" charset="0"/>
                          <a:ea typeface="Calibri"/>
                          <a:cs typeface="Calibri" pitchFamily="34" charset="0"/>
                        </a:rPr>
                        <a:t>4148***</a:t>
                      </a:r>
                      <a:endParaRPr lang="en-US" sz="1600" dirty="0">
                        <a:effectLst/>
                        <a:latin typeface="Calibri" pitchFamily="34" charset="0"/>
                        <a:ea typeface="Calibri"/>
                        <a:cs typeface="Calibri" pitchFamily="34" charset="0"/>
                      </a:endParaRPr>
                    </a:p>
                  </a:txBody>
                  <a:tcPr marL="44770" marR="4477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1600" dirty="0">
                          <a:effectLst/>
                          <a:latin typeface="Calibri" pitchFamily="34" charset="0"/>
                          <a:ea typeface="Calibri"/>
                          <a:cs typeface="Calibri" pitchFamily="34" charset="0"/>
                        </a:rPr>
                        <a:t>-</a:t>
                      </a:r>
                      <a:r>
                        <a:rPr lang="en-US" sz="1600" dirty="0" smtClean="0">
                          <a:effectLst/>
                          <a:latin typeface="Calibri" pitchFamily="34" charset="0"/>
                          <a:ea typeface="Calibri"/>
                          <a:cs typeface="Calibri" pitchFamily="34" charset="0"/>
                        </a:rPr>
                        <a:t>3888***</a:t>
                      </a:r>
                      <a:endParaRPr lang="en-US" sz="1600" dirty="0">
                        <a:effectLst/>
                        <a:latin typeface="Calibri" pitchFamily="34" charset="0"/>
                        <a:ea typeface="Calibri"/>
                        <a:cs typeface="Calibri" pitchFamily="34" charset="0"/>
                      </a:endParaRPr>
                    </a:p>
                  </a:txBody>
                  <a:tcPr marL="44770" marR="44770" marT="0" marB="0">
                    <a:lnL>
                      <a:noFill/>
                    </a:lnL>
                    <a:lnR>
                      <a:noFill/>
                    </a:lnR>
                    <a:lnT w="12700" cap="flat" cmpd="sng" algn="ctr">
                      <a:solidFill>
                        <a:srgbClr val="000000"/>
                      </a:solidFill>
                      <a:prstDash val="solid"/>
                      <a:round/>
                      <a:headEnd type="none" w="med" len="med"/>
                      <a:tailEnd type="none" w="med" len="med"/>
                    </a:lnT>
                    <a:lnB>
                      <a:noFill/>
                    </a:lnB>
                  </a:tcPr>
                </a:tc>
              </a:tr>
              <a:tr h="288094">
                <a:tc>
                  <a:txBody>
                    <a:bodyPr/>
                    <a:lstStyle/>
                    <a:p>
                      <a:pPr marL="0" marR="0">
                        <a:lnSpc>
                          <a:spcPct val="115000"/>
                        </a:lnSpc>
                        <a:spcBef>
                          <a:spcPts val="0"/>
                        </a:spcBef>
                        <a:spcAft>
                          <a:spcPts val="0"/>
                        </a:spcAft>
                      </a:pPr>
                      <a:r>
                        <a:rPr lang="en-US" sz="1600" dirty="0">
                          <a:effectLst/>
                          <a:latin typeface="Calibri" pitchFamily="34" charset="0"/>
                          <a:ea typeface="Calibri"/>
                          <a:cs typeface="Calibri" pitchFamily="34" charset="0"/>
                        </a:rPr>
                        <a:t> </a:t>
                      </a:r>
                    </a:p>
                  </a:txBody>
                  <a:tcPr marL="44770" marR="4477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smtClean="0">
                          <a:effectLst/>
                          <a:latin typeface="Calibri" pitchFamily="34" charset="0"/>
                          <a:ea typeface="Calibri"/>
                          <a:cs typeface="Calibri" pitchFamily="34" charset="0"/>
                        </a:rPr>
                        <a:t>(0.0000)</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smtClean="0">
                          <a:effectLst/>
                          <a:latin typeface="Calibri" pitchFamily="34" charset="0"/>
                          <a:ea typeface="Calibri"/>
                          <a:cs typeface="Calibri" pitchFamily="34" charset="0"/>
                        </a:rPr>
                        <a:t>(0.0000)</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a:noFill/>
                    </a:lnB>
                  </a:tcPr>
                </a:tc>
              </a:tr>
              <a:tr h="288094">
                <a:tc>
                  <a:txBody>
                    <a:bodyPr/>
                    <a:lstStyle/>
                    <a:p>
                      <a:pPr marL="0" marR="0">
                        <a:lnSpc>
                          <a:spcPct val="115000"/>
                        </a:lnSpc>
                        <a:spcBef>
                          <a:spcPts val="0"/>
                        </a:spcBef>
                        <a:spcAft>
                          <a:spcPts val="0"/>
                        </a:spcAft>
                      </a:pPr>
                      <a:r>
                        <a:rPr lang="en-US" sz="1600">
                          <a:effectLst/>
                          <a:latin typeface="Calibri" pitchFamily="34" charset="0"/>
                          <a:ea typeface="Calibri"/>
                          <a:cs typeface="Calibri" pitchFamily="34" charset="0"/>
                        </a:rPr>
                        <a:t> </a:t>
                      </a:r>
                    </a:p>
                  </a:txBody>
                  <a:tcPr marL="44770" marR="44770" marT="0" marB="0">
                    <a:lnL>
                      <a:noFill/>
                    </a:lnL>
                    <a:lnR>
                      <a:noFill/>
                    </a:lnR>
                    <a:lnT>
                      <a:noFill/>
                    </a:lnT>
                    <a:lnB>
                      <a:noFill/>
                    </a:lnB>
                  </a:tcPr>
                </a:tc>
                <a:tc>
                  <a:txBody>
                    <a:bodyPr/>
                    <a:lstStyle/>
                    <a:p>
                      <a:pPr marL="0" marR="0">
                        <a:lnSpc>
                          <a:spcPct val="115000"/>
                        </a:lnSpc>
                        <a:spcBef>
                          <a:spcPts val="0"/>
                        </a:spcBef>
                        <a:spcAft>
                          <a:spcPts val="0"/>
                        </a:spcAft>
                      </a:pPr>
                      <a:r>
                        <a:rPr lang="en-US" sz="1600">
                          <a:effectLst/>
                          <a:latin typeface="Calibri" pitchFamily="34" charset="0"/>
                          <a:ea typeface="Calibri"/>
                          <a:cs typeface="Calibri" pitchFamily="34" charset="0"/>
                        </a:rPr>
                        <a:t> </a:t>
                      </a:r>
                    </a:p>
                  </a:txBody>
                  <a:tcPr marL="44770" marR="44770" marT="0" marB="0">
                    <a:lnL>
                      <a:noFill/>
                    </a:lnL>
                    <a:lnR>
                      <a:noFill/>
                    </a:lnR>
                    <a:lnT>
                      <a:noFill/>
                    </a:lnT>
                    <a:lnB>
                      <a:noFill/>
                    </a:lnB>
                  </a:tcPr>
                </a:tc>
                <a:tc>
                  <a:txBody>
                    <a:bodyPr/>
                    <a:lstStyle/>
                    <a:p>
                      <a:pPr marL="0" marR="0">
                        <a:lnSpc>
                          <a:spcPct val="115000"/>
                        </a:lnSpc>
                        <a:spcBef>
                          <a:spcPts val="0"/>
                        </a:spcBef>
                        <a:spcAft>
                          <a:spcPts val="0"/>
                        </a:spcAft>
                      </a:pPr>
                      <a:r>
                        <a:rPr lang="en-US" sz="1600">
                          <a:effectLst/>
                          <a:latin typeface="Calibri" pitchFamily="34" charset="0"/>
                          <a:ea typeface="Calibri"/>
                          <a:cs typeface="Calibri" pitchFamily="34" charset="0"/>
                        </a:rPr>
                        <a:t> </a:t>
                      </a:r>
                    </a:p>
                  </a:txBody>
                  <a:tcPr marL="44770" marR="44770" marT="0" marB="0">
                    <a:lnL>
                      <a:noFill/>
                    </a:lnL>
                    <a:lnR>
                      <a:noFill/>
                    </a:lnR>
                    <a:lnT>
                      <a:noFill/>
                    </a:lnT>
                    <a:lnB>
                      <a:noFill/>
                    </a:lnB>
                  </a:tcPr>
                </a:tc>
              </a:tr>
              <a:tr h="288094">
                <a:tc>
                  <a:txBody>
                    <a:bodyPr/>
                    <a:lstStyle/>
                    <a:p>
                      <a:pPr marL="0" marR="0">
                        <a:lnSpc>
                          <a:spcPct val="115000"/>
                        </a:lnSpc>
                        <a:spcBef>
                          <a:spcPts val="0"/>
                        </a:spcBef>
                        <a:spcAft>
                          <a:spcPts val="0"/>
                        </a:spcAft>
                      </a:pPr>
                      <a:r>
                        <a:rPr lang="en-US" sz="1600" dirty="0" smtClean="0">
                          <a:effectLst/>
                          <a:latin typeface="Calibri" pitchFamily="34" charset="0"/>
                          <a:ea typeface="Calibri"/>
                          <a:cs typeface="Calibri" pitchFamily="34" charset="0"/>
                        </a:rPr>
                        <a:t>8</a:t>
                      </a:r>
                      <a:r>
                        <a:rPr lang="en-US" sz="1600" baseline="0" dirty="0" smtClean="0">
                          <a:effectLst/>
                          <a:latin typeface="Calibri" pitchFamily="34" charset="0"/>
                          <a:ea typeface="Calibri"/>
                          <a:cs typeface="Calibri" pitchFamily="34" charset="0"/>
                        </a:rPr>
                        <a:t> +</a:t>
                      </a:r>
                      <a:r>
                        <a:rPr lang="en-US" sz="1600" dirty="0" smtClean="0">
                          <a:effectLst/>
                          <a:latin typeface="Calibri" pitchFamily="34" charset="0"/>
                          <a:ea typeface="Calibri"/>
                          <a:cs typeface="Calibri" pitchFamily="34" charset="0"/>
                        </a:rPr>
                        <a:t> </a:t>
                      </a:r>
                      <a:r>
                        <a:rPr lang="en-US" sz="1600" dirty="0">
                          <a:effectLst/>
                          <a:latin typeface="Calibri" pitchFamily="34" charset="0"/>
                          <a:ea typeface="Calibri"/>
                          <a:cs typeface="Calibri" pitchFamily="34" charset="0"/>
                        </a:rPr>
                        <a:t>days</a:t>
                      </a:r>
                    </a:p>
                  </a:txBody>
                  <a:tcPr marL="44770" marR="4477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a:effectLst/>
                          <a:latin typeface="Calibri" pitchFamily="34" charset="0"/>
                          <a:ea typeface="Calibri"/>
                          <a:cs typeface="Calibri" pitchFamily="34" charset="0"/>
                        </a:rPr>
                        <a:t>-</a:t>
                      </a:r>
                      <a:r>
                        <a:rPr lang="en-US" sz="1600" dirty="0" smtClean="0">
                          <a:effectLst/>
                          <a:latin typeface="Calibri" pitchFamily="34" charset="0"/>
                          <a:ea typeface="Calibri"/>
                          <a:cs typeface="Calibri" pitchFamily="34" charset="0"/>
                        </a:rPr>
                        <a:t>2910***</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a:effectLst/>
                          <a:latin typeface="Calibri" pitchFamily="34" charset="0"/>
                          <a:ea typeface="Calibri"/>
                          <a:cs typeface="Calibri" pitchFamily="34" charset="0"/>
                        </a:rPr>
                        <a:t>-</a:t>
                      </a:r>
                      <a:r>
                        <a:rPr lang="en-US" sz="1600" dirty="0" smtClean="0">
                          <a:effectLst/>
                          <a:latin typeface="Calibri" pitchFamily="34" charset="0"/>
                          <a:ea typeface="Calibri"/>
                          <a:cs typeface="Calibri" pitchFamily="34" charset="0"/>
                        </a:rPr>
                        <a:t>2615***</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a:noFill/>
                    </a:lnB>
                  </a:tcPr>
                </a:tc>
              </a:tr>
              <a:tr h="288094">
                <a:tc>
                  <a:txBody>
                    <a:bodyPr/>
                    <a:lstStyle/>
                    <a:p>
                      <a:pPr marL="0" marR="0">
                        <a:lnSpc>
                          <a:spcPct val="115000"/>
                        </a:lnSpc>
                        <a:spcBef>
                          <a:spcPts val="0"/>
                        </a:spcBef>
                        <a:spcAft>
                          <a:spcPts val="0"/>
                        </a:spcAft>
                      </a:pPr>
                      <a:r>
                        <a:rPr lang="en-US" sz="1600" dirty="0">
                          <a:effectLst/>
                          <a:latin typeface="Calibri" pitchFamily="34" charset="0"/>
                          <a:ea typeface="Calibri"/>
                          <a:cs typeface="Calibri" pitchFamily="34" charset="0"/>
                        </a:rPr>
                        <a:t> </a:t>
                      </a:r>
                    </a:p>
                  </a:txBody>
                  <a:tcPr marL="44770" marR="4477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smtClean="0">
                          <a:effectLst/>
                          <a:latin typeface="Calibri" pitchFamily="34" charset="0"/>
                          <a:ea typeface="Calibri"/>
                          <a:cs typeface="Calibri" pitchFamily="34" charset="0"/>
                        </a:rPr>
                        <a:t>(0.0002)</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smtClean="0">
                          <a:effectLst/>
                          <a:latin typeface="Calibri" pitchFamily="34" charset="0"/>
                          <a:ea typeface="Calibri"/>
                          <a:cs typeface="Calibri" pitchFamily="34" charset="0"/>
                        </a:rPr>
                        <a:t>(0.0006)</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a:noFill/>
                    </a:lnB>
                  </a:tcPr>
                </a:tc>
              </a:tr>
              <a:tr h="288094">
                <a:tc>
                  <a:txBody>
                    <a:bodyPr/>
                    <a:lstStyle/>
                    <a:p>
                      <a:pPr marL="0" marR="0">
                        <a:lnSpc>
                          <a:spcPct val="115000"/>
                        </a:lnSpc>
                        <a:spcBef>
                          <a:spcPts val="0"/>
                        </a:spcBef>
                        <a:spcAft>
                          <a:spcPts val="0"/>
                        </a:spcAft>
                      </a:pPr>
                      <a:r>
                        <a:rPr lang="en-US" sz="1600" dirty="0">
                          <a:effectLst/>
                          <a:latin typeface="Calibri" pitchFamily="34" charset="0"/>
                          <a:ea typeface="Calibri"/>
                          <a:cs typeface="Calibri" pitchFamily="34" charset="0"/>
                        </a:rPr>
                        <a:t> </a:t>
                      </a:r>
                    </a:p>
                  </a:txBody>
                  <a:tcPr marL="44770" marR="44770" marT="0" marB="0">
                    <a:lnL>
                      <a:noFill/>
                    </a:lnL>
                    <a:lnR>
                      <a:noFill/>
                    </a:lnR>
                    <a:lnT>
                      <a:noFill/>
                    </a:lnT>
                    <a:lnB>
                      <a:noFill/>
                    </a:lnB>
                  </a:tcPr>
                </a:tc>
                <a:tc>
                  <a:txBody>
                    <a:bodyPr/>
                    <a:lstStyle/>
                    <a:p>
                      <a:pPr marL="0" marR="0">
                        <a:lnSpc>
                          <a:spcPct val="115000"/>
                        </a:lnSpc>
                        <a:spcBef>
                          <a:spcPts val="0"/>
                        </a:spcBef>
                        <a:spcAft>
                          <a:spcPts val="0"/>
                        </a:spcAft>
                      </a:pPr>
                      <a:r>
                        <a:rPr lang="en-US" sz="1600" dirty="0">
                          <a:effectLst/>
                          <a:latin typeface="Calibri" pitchFamily="34" charset="0"/>
                          <a:ea typeface="Calibri"/>
                          <a:cs typeface="Calibri" pitchFamily="34" charset="0"/>
                        </a:rPr>
                        <a:t> </a:t>
                      </a:r>
                    </a:p>
                  </a:txBody>
                  <a:tcPr marL="44770" marR="44770" marT="0" marB="0">
                    <a:lnL>
                      <a:noFill/>
                    </a:lnL>
                    <a:lnR>
                      <a:noFill/>
                    </a:lnR>
                    <a:lnT>
                      <a:noFill/>
                    </a:lnT>
                    <a:lnB>
                      <a:noFill/>
                    </a:lnB>
                  </a:tcPr>
                </a:tc>
                <a:tc>
                  <a:txBody>
                    <a:bodyPr/>
                    <a:lstStyle/>
                    <a:p>
                      <a:pPr marL="0" marR="0">
                        <a:lnSpc>
                          <a:spcPct val="115000"/>
                        </a:lnSpc>
                        <a:spcBef>
                          <a:spcPts val="0"/>
                        </a:spcBef>
                        <a:spcAft>
                          <a:spcPts val="0"/>
                        </a:spcAft>
                      </a:pPr>
                      <a:r>
                        <a:rPr lang="en-US" sz="1600">
                          <a:effectLst/>
                          <a:latin typeface="Calibri" pitchFamily="34" charset="0"/>
                          <a:ea typeface="Calibri"/>
                          <a:cs typeface="Calibri" pitchFamily="34" charset="0"/>
                        </a:rPr>
                        <a:t> </a:t>
                      </a:r>
                    </a:p>
                  </a:txBody>
                  <a:tcPr marL="44770" marR="44770" marT="0" marB="0">
                    <a:lnL>
                      <a:noFill/>
                    </a:lnL>
                    <a:lnR>
                      <a:noFill/>
                    </a:lnR>
                    <a:lnT>
                      <a:noFill/>
                    </a:lnT>
                    <a:lnB>
                      <a:noFill/>
                    </a:lnB>
                  </a:tcPr>
                </a:tc>
              </a:tr>
              <a:tr h="288094">
                <a:tc>
                  <a:txBody>
                    <a:bodyPr/>
                    <a:lstStyle/>
                    <a:p>
                      <a:pPr marL="0" marR="0">
                        <a:lnSpc>
                          <a:spcPct val="115000"/>
                        </a:lnSpc>
                        <a:spcBef>
                          <a:spcPts val="0"/>
                        </a:spcBef>
                        <a:spcAft>
                          <a:spcPts val="0"/>
                        </a:spcAft>
                      </a:pPr>
                      <a:r>
                        <a:rPr lang="en-US" sz="1600" dirty="0">
                          <a:effectLst/>
                          <a:latin typeface="Calibri" pitchFamily="34" charset="0"/>
                          <a:ea typeface="Calibri"/>
                          <a:cs typeface="Calibri" pitchFamily="34" charset="0"/>
                        </a:rPr>
                        <a:t>phys. </a:t>
                      </a:r>
                      <a:r>
                        <a:rPr lang="en-US" sz="1600" dirty="0" smtClean="0">
                          <a:effectLst/>
                          <a:latin typeface="Calibri" pitchFamily="34" charset="0"/>
                          <a:ea typeface="Calibri"/>
                          <a:cs typeface="Calibri" pitchFamily="34" charset="0"/>
                        </a:rPr>
                        <a:t>PCI </a:t>
                      </a:r>
                      <a:r>
                        <a:rPr lang="en-US" sz="1600" dirty="0">
                          <a:effectLst/>
                          <a:latin typeface="Calibri" pitchFamily="34" charset="0"/>
                          <a:ea typeface="Calibri"/>
                          <a:cs typeface="Calibri" pitchFamily="34" charset="0"/>
                        </a:rPr>
                        <a:t>volume </a:t>
                      </a:r>
                    </a:p>
                  </a:txBody>
                  <a:tcPr marL="44770" marR="4477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smtClean="0">
                          <a:effectLst/>
                          <a:latin typeface="Calibri" pitchFamily="34" charset="0"/>
                          <a:ea typeface="Calibri"/>
                          <a:cs typeface="Calibri" pitchFamily="34" charset="0"/>
                        </a:rPr>
                        <a:t>61</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smtClean="0">
                          <a:effectLst/>
                          <a:latin typeface="Calibri" pitchFamily="34" charset="0"/>
                          <a:ea typeface="Calibri"/>
                          <a:cs typeface="Calibri" pitchFamily="34" charset="0"/>
                        </a:rPr>
                        <a:t>54</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a:noFill/>
                    </a:lnB>
                  </a:tcPr>
                </a:tc>
              </a:tr>
              <a:tr h="288094">
                <a:tc>
                  <a:txBody>
                    <a:bodyPr/>
                    <a:lstStyle/>
                    <a:p>
                      <a:pPr marL="0" marR="0">
                        <a:lnSpc>
                          <a:spcPct val="115000"/>
                        </a:lnSpc>
                        <a:spcBef>
                          <a:spcPts val="0"/>
                        </a:spcBef>
                        <a:spcAft>
                          <a:spcPts val="0"/>
                        </a:spcAft>
                      </a:pPr>
                      <a:r>
                        <a:rPr lang="en-US" sz="1600" dirty="0">
                          <a:effectLst/>
                          <a:latin typeface="Calibri" pitchFamily="34" charset="0"/>
                          <a:ea typeface="Calibri"/>
                          <a:cs typeface="Calibri" pitchFamily="34" charset="0"/>
                        </a:rPr>
                        <a:t>in previous 4 quarters</a:t>
                      </a:r>
                    </a:p>
                  </a:txBody>
                  <a:tcPr marL="44770" marR="4477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smtClean="0">
                          <a:effectLst/>
                          <a:latin typeface="Calibri" pitchFamily="34" charset="0"/>
                          <a:ea typeface="Calibri"/>
                          <a:cs typeface="Calibri" pitchFamily="34" charset="0"/>
                        </a:rPr>
                        <a:t>(0.6857)</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smtClean="0">
                          <a:effectLst/>
                          <a:latin typeface="Calibri" pitchFamily="34" charset="0"/>
                          <a:ea typeface="Calibri"/>
                          <a:cs typeface="Calibri" pitchFamily="34" charset="0"/>
                        </a:rPr>
                        <a:t>(0.7000)</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a:noFill/>
                    </a:lnB>
                  </a:tcPr>
                </a:tc>
              </a:tr>
              <a:tr h="288094">
                <a:tc>
                  <a:txBody>
                    <a:bodyPr/>
                    <a:lstStyle/>
                    <a:p>
                      <a:pPr marL="0" marR="0">
                        <a:lnSpc>
                          <a:spcPct val="115000"/>
                        </a:lnSpc>
                        <a:spcBef>
                          <a:spcPts val="0"/>
                        </a:spcBef>
                        <a:spcAft>
                          <a:spcPts val="0"/>
                        </a:spcAft>
                      </a:pPr>
                      <a:r>
                        <a:rPr lang="en-US" sz="1600" dirty="0">
                          <a:effectLst/>
                          <a:latin typeface="Calibri" pitchFamily="34" charset="0"/>
                          <a:ea typeface="Calibri"/>
                          <a:cs typeface="Calibri" pitchFamily="34" charset="0"/>
                        </a:rPr>
                        <a:t> </a:t>
                      </a:r>
                    </a:p>
                  </a:txBody>
                  <a:tcPr marL="44770" marR="44770" marT="0" marB="0">
                    <a:lnL>
                      <a:noFill/>
                    </a:lnL>
                    <a:lnR>
                      <a:noFill/>
                    </a:lnR>
                    <a:lnT>
                      <a:noFill/>
                    </a:lnT>
                    <a:lnB>
                      <a:noFill/>
                    </a:lnB>
                  </a:tcPr>
                </a:tc>
                <a:tc>
                  <a:txBody>
                    <a:bodyPr/>
                    <a:lstStyle/>
                    <a:p>
                      <a:pPr marL="0" marR="0">
                        <a:lnSpc>
                          <a:spcPct val="115000"/>
                        </a:lnSpc>
                        <a:spcBef>
                          <a:spcPts val="0"/>
                        </a:spcBef>
                        <a:spcAft>
                          <a:spcPts val="0"/>
                        </a:spcAft>
                      </a:pPr>
                      <a:r>
                        <a:rPr lang="en-US" sz="1600">
                          <a:effectLst/>
                          <a:latin typeface="Calibri" pitchFamily="34" charset="0"/>
                          <a:ea typeface="Calibri"/>
                          <a:cs typeface="Calibri" pitchFamily="34" charset="0"/>
                        </a:rPr>
                        <a:t> </a:t>
                      </a:r>
                    </a:p>
                  </a:txBody>
                  <a:tcPr marL="44770" marR="44770" marT="0" marB="0">
                    <a:lnL>
                      <a:noFill/>
                    </a:lnL>
                    <a:lnR>
                      <a:noFill/>
                    </a:lnR>
                    <a:lnT>
                      <a:noFill/>
                    </a:lnT>
                    <a:lnB>
                      <a:noFill/>
                    </a:lnB>
                  </a:tcPr>
                </a:tc>
                <a:tc>
                  <a:txBody>
                    <a:bodyPr/>
                    <a:lstStyle/>
                    <a:p>
                      <a:pPr marL="0" marR="0">
                        <a:lnSpc>
                          <a:spcPct val="115000"/>
                        </a:lnSpc>
                        <a:spcBef>
                          <a:spcPts val="0"/>
                        </a:spcBef>
                        <a:spcAft>
                          <a:spcPts val="0"/>
                        </a:spcAft>
                      </a:pPr>
                      <a:r>
                        <a:rPr lang="en-US" sz="1600">
                          <a:effectLst/>
                          <a:latin typeface="Calibri" pitchFamily="34" charset="0"/>
                          <a:ea typeface="Calibri"/>
                          <a:cs typeface="Calibri" pitchFamily="34" charset="0"/>
                        </a:rPr>
                        <a:t> </a:t>
                      </a:r>
                    </a:p>
                  </a:txBody>
                  <a:tcPr marL="44770" marR="44770" marT="0" marB="0">
                    <a:lnL>
                      <a:noFill/>
                    </a:lnL>
                    <a:lnR>
                      <a:noFill/>
                    </a:lnR>
                    <a:lnT>
                      <a:noFill/>
                    </a:lnT>
                    <a:lnB>
                      <a:noFill/>
                    </a:lnB>
                  </a:tcPr>
                </a:tc>
              </a:tr>
              <a:tr h="288094">
                <a:tc>
                  <a:txBody>
                    <a:bodyPr/>
                    <a:lstStyle/>
                    <a:p>
                      <a:pPr marL="0" marR="0">
                        <a:lnSpc>
                          <a:spcPct val="115000"/>
                        </a:lnSpc>
                        <a:spcBef>
                          <a:spcPts val="0"/>
                        </a:spcBef>
                        <a:spcAft>
                          <a:spcPts val="0"/>
                        </a:spcAft>
                      </a:pPr>
                      <a:r>
                        <a:rPr lang="en-US" sz="1600" dirty="0">
                          <a:effectLst/>
                          <a:latin typeface="Calibri" pitchFamily="34" charset="0"/>
                          <a:ea typeface="Calibri"/>
                          <a:cs typeface="Calibri" pitchFamily="34" charset="0"/>
                        </a:rPr>
                        <a:t>hosp. </a:t>
                      </a:r>
                      <a:r>
                        <a:rPr lang="en-US" sz="1600" dirty="0" smtClean="0">
                          <a:effectLst/>
                          <a:latin typeface="Calibri" pitchFamily="34" charset="0"/>
                          <a:ea typeface="Calibri"/>
                          <a:cs typeface="Calibri" pitchFamily="34" charset="0"/>
                        </a:rPr>
                        <a:t>PCI </a:t>
                      </a:r>
                      <a:r>
                        <a:rPr lang="en-US" sz="1600" dirty="0">
                          <a:effectLst/>
                          <a:latin typeface="Calibri" pitchFamily="34" charset="0"/>
                          <a:ea typeface="Calibri"/>
                          <a:cs typeface="Calibri" pitchFamily="34" charset="0"/>
                        </a:rPr>
                        <a:t>volume </a:t>
                      </a:r>
                    </a:p>
                  </a:txBody>
                  <a:tcPr marL="44770" marR="4477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smtClean="0">
                          <a:effectLst/>
                          <a:latin typeface="Calibri" pitchFamily="34" charset="0"/>
                          <a:ea typeface="Calibri"/>
                          <a:cs typeface="Calibri" pitchFamily="34" charset="0"/>
                        </a:rPr>
                        <a:t>-156***</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a:noFill/>
                    </a:lnB>
                  </a:tcPr>
                </a:tc>
                <a:tc>
                  <a:txBody>
                    <a:bodyPr/>
                    <a:lstStyle/>
                    <a:p>
                      <a:pPr marL="0" marR="0" algn="ctr">
                        <a:lnSpc>
                          <a:spcPct val="115000"/>
                        </a:lnSpc>
                        <a:spcBef>
                          <a:spcPts val="0"/>
                        </a:spcBef>
                        <a:spcAft>
                          <a:spcPts val="0"/>
                        </a:spcAft>
                      </a:pPr>
                      <a:r>
                        <a:rPr lang="en-US" sz="1600" dirty="0" smtClean="0">
                          <a:effectLst/>
                          <a:latin typeface="Calibri" pitchFamily="34" charset="0"/>
                          <a:ea typeface="Calibri"/>
                          <a:cs typeface="Calibri" pitchFamily="34" charset="0"/>
                        </a:rPr>
                        <a:t>-125***</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a:noFill/>
                    </a:lnB>
                  </a:tcPr>
                </a:tc>
              </a:tr>
              <a:tr h="351535">
                <a:tc>
                  <a:txBody>
                    <a:bodyPr/>
                    <a:lstStyle/>
                    <a:p>
                      <a:pPr marL="0" marR="0">
                        <a:lnSpc>
                          <a:spcPct val="115000"/>
                        </a:lnSpc>
                        <a:spcBef>
                          <a:spcPts val="0"/>
                        </a:spcBef>
                        <a:spcAft>
                          <a:spcPts val="0"/>
                        </a:spcAft>
                      </a:pPr>
                      <a:r>
                        <a:rPr lang="en-US" sz="1600">
                          <a:effectLst/>
                          <a:latin typeface="Calibri" pitchFamily="34" charset="0"/>
                          <a:ea typeface="Calibri"/>
                          <a:cs typeface="Calibri" pitchFamily="34" charset="0"/>
                        </a:rPr>
                        <a:t>in previous 4 quarters</a:t>
                      </a:r>
                    </a:p>
                  </a:txBody>
                  <a:tcPr marL="44770" marR="4477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effectLst/>
                          <a:latin typeface="Calibri" pitchFamily="34" charset="0"/>
                          <a:ea typeface="Calibri"/>
                          <a:cs typeface="Calibri" pitchFamily="34" charset="0"/>
                        </a:rPr>
                        <a:t>(0.0001)</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effectLst/>
                          <a:latin typeface="Calibri" pitchFamily="34" charset="0"/>
                          <a:ea typeface="Calibri"/>
                          <a:cs typeface="Calibri" pitchFamily="34" charset="0"/>
                        </a:rPr>
                        <a:t>(0.0002)</a:t>
                      </a:r>
                      <a:endParaRPr lang="en-US" sz="1600" dirty="0">
                        <a:effectLst/>
                        <a:latin typeface="Calibri" pitchFamily="34" charset="0"/>
                        <a:ea typeface="Calibri"/>
                        <a:cs typeface="Calibri" pitchFamily="34" charset="0"/>
                      </a:endParaRPr>
                    </a:p>
                  </a:txBody>
                  <a:tcPr marL="44770" marR="44770" marT="0" marB="0">
                    <a:lnL>
                      <a:noFill/>
                    </a:lnL>
                    <a:lnR>
                      <a:noFill/>
                    </a:lnR>
                    <a:lnT>
                      <a:noFill/>
                    </a:lnT>
                    <a:lnB w="12700" cap="flat" cmpd="sng" algn="ctr">
                      <a:solidFill>
                        <a:srgbClr val="000000"/>
                      </a:solidFill>
                      <a:prstDash val="solid"/>
                      <a:round/>
                      <a:headEnd type="none" w="med" len="med"/>
                      <a:tailEnd type="none" w="med" len="med"/>
                    </a:lnB>
                  </a:tcPr>
                </a:tc>
              </a:tr>
              <a:tr h="288094">
                <a:tc>
                  <a:txBody>
                    <a:bodyPr/>
                    <a:lstStyle/>
                    <a:p>
                      <a:pPr marL="0" marR="0">
                        <a:lnSpc>
                          <a:spcPct val="115000"/>
                        </a:lnSpc>
                        <a:spcBef>
                          <a:spcPts val="0"/>
                        </a:spcBef>
                        <a:spcAft>
                          <a:spcPts val="0"/>
                        </a:spcAft>
                      </a:pPr>
                      <a:r>
                        <a:rPr lang="en-US" sz="1600" i="1">
                          <a:effectLst/>
                          <a:latin typeface="Calibri" pitchFamily="34" charset="0"/>
                          <a:ea typeface="Calibri"/>
                          <a:cs typeface="Calibri" pitchFamily="34" charset="0"/>
                        </a:rPr>
                        <a:t>N</a:t>
                      </a:r>
                      <a:endParaRPr lang="en-US" sz="1600">
                        <a:effectLst/>
                        <a:latin typeface="Calibri" pitchFamily="34" charset="0"/>
                        <a:ea typeface="Calibri"/>
                        <a:cs typeface="Calibri" pitchFamily="34" charset="0"/>
                      </a:endParaRPr>
                    </a:p>
                  </a:txBody>
                  <a:tcPr marL="44770" marR="4477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effectLst/>
                          <a:latin typeface="Calibri" pitchFamily="34" charset="0"/>
                          <a:ea typeface="Times New Roman"/>
                          <a:cs typeface="Calibri" pitchFamily="34" charset="0"/>
                        </a:rPr>
                        <a:t>144081</a:t>
                      </a:r>
                      <a:endParaRPr lang="en-US" sz="1600" dirty="0">
                        <a:effectLst/>
                        <a:latin typeface="Calibri" pitchFamily="34" charset="0"/>
                        <a:ea typeface="Times New Roman"/>
                        <a:cs typeface="Calibri" pitchFamily="34" charset="0"/>
                      </a:endParaRPr>
                    </a:p>
                  </a:txBody>
                  <a:tcPr marL="44770" marR="4477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effectLst/>
                          <a:latin typeface="Calibri" pitchFamily="34" charset="0"/>
                          <a:ea typeface="Times New Roman"/>
                          <a:cs typeface="Calibri" pitchFamily="34" charset="0"/>
                        </a:rPr>
                        <a:t>144081</a:t>
                      </a:r>
                      <a:endParaRPr lang="en-US" sz="1600" dirty="0">
                        <a:effectLst/>
                        <a:latin typeface="Calibri" pitchFamily="34" charset="0"/>
                        <a:ea typeface="Times New Roman"/>
                        <a:cs typeface="Calibri" pitchFamily="34" charset="0"/>
                      </a:endParaRPr>
                    </a:p>
                  </a:txBody>
                  <a:tcPr marL="44770" marR="4477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2"/>
          <p:cNvSpPr>
            <a:spLocks noChangeArrowheads="1"/>
          </p:cNvSpPr>
          <p:nvPr/>
        </p:nvSpPr>
        <p:spPr bwMode="auto">
          <a:xfrm>
            <a:off x="228600" y="6398568"/>
            <a:ext cx="54183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P-values derived from standard errors clustered at the physician level in </a:t>
            </a:r>
            <a:r>
              <a:rPr lang="en-US" sz="1200" dirty="0" smtClean="0">
                <a:latin typeface="Calibri" pitchFamily="34" charset="0"/>
                <a:ea typeface="Times New Roman" pitchFamily="18" charset="0"/>
                <a:cs typeface="Calibri" pitchFamily="34" charset="0"/>
              </a:rPr>
              <a:t>parentheses</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a:t>
            </a:r>
            <a:r>
              <a:rPr kumimoji="0" lang="en-US" sz="1200" b="0" i="1"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p</a:t>
            </a: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&lt; 0.10, ** </a:t>
            </a:r>
            <a:r>
              <a:rPr kumimoji="0" lang="en-US" sz="1200" b="0" i="1"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p</a:t>
            </a: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&lt; 0.05, *** </a:t>
            </a:r>
            <a:r>
              <a:rPr kumimoji="0" lang="en-US" sz="1200" b="0" i="1"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p</a:t>
            </a: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&lt; 0.01</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79247316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Simulation-Back of the envelope	</a:t>
            </a:r>
            <a:endParaRPr lang="en-US" dirty="0"/>
          </a:p>
        </p:txBody>
      </p:sp>
      <p:sp>
        <p:nvSpPr>
          <p:cNvPr id="5" name="Content Placeholder 4"/>
          <p:cNvSpPr>
            <a:spLocks noGrp="1"/>
          </p:cNvSpPr>
          <p:nvPr>
            <p:ph idx="1"/>
          </p:nvPr>
        </p:nvSpPr>
        <p:spPr/>
        <p:txBody>
          <a:bodyPr/>
          <a:lstStyle/>
          <a:p>
            <a:pPr marL="0" indent="0">
              <a:buNone/>
            </a:pPr>
            <a:r>
              <a:rPr lang="en-US" dirty="0"/>
              <a:t>About </a:t>
            </a:r>
            <a:r>
              <a:rPr lang="en-US" dirty="0" smtClean="0"/>
              <a:t>94 </a:t>
            </a:r>
            <a:r>
              <a:rPr lang="en-US" dirty="0"/>
              <a:t>lives would have been preserved over 4 years in PA if all </a:t>
            </a:r>
            <a:r>
              <a:rPr lang="en-US" dirty="0" smtClean="0"/>
              <a:t>PCI patients </a:t>
            </a:r>
            <a:r>
              <a:rPr lang="en-US" dirty="0"/>
              <a:t>were treated by those with </a:t>
            </a:r>
            <a:r>
              <a:rPr lang="en-US" dirty="0" smtClean="0"/>
              <a:t>higher </a:t>
            </a:r>
            <a:r>
              <a:rPr lang="en-US" dirty="0"/>
              <a:t>levels of human </a:t>
            </a:r>
            <a:r>
              <a:rPr lang="en-US" dirty="0" smtClean="0"/>
              <a:t>capital (i.e. those operating w/ a 0-2 day temporal distance).</a:t>
            </a:r>
            <a:endParaRPr lang="en-US" dirty="0"/>
          </a:p>
          <a:p>
            <a:pPr marL="0" indent="0">
              <a:buNone/>
            </a:pPr>
            <a:endParaRPr lang="en-US" dirty="0" smtClean="0"/>
          </a:p>
          <a:p>
            <a:pPr marL="0" indent="0">
              <a:buNone/>
            </a:pPr>
            <a:r>
              <a:rPr lang="en-US" dirty="0" smtClean="0"/>
              <a:t>Extending these lives would have led to $117.5 M in total charges in treating PCI patients (about a 1.22% increase), or a cost of life extended of about $1.24M</a:t>
            </a:r>
            <a:endParaRPr lang="en-US" dirty="0"/>
          </a:p>
        </p:txBody>
      </p:sp>
    </p:spTree>
    <p:extLst>
      <p:ext uri="{BB962C8B-B14F-4D97-AF65-F5344CB8AC3E}">
        <p14:creationId xmlns:p14="http://schemas.microsoft.com/office/powerpoint/2010/main" val="22561929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Limitations and extensions	</a:t>
            </a:r>
            <a:endParaRPr lang="en-US" dirty="0"/>
          </a:p>
        </p:txBody>
      </p:sp>
      <p:sp>
        <p:nvSpPr>
          <p:cNvPr id="5" name="Content Placeholder 4"/>
          <p:cNvSpPr>
            <a:spLocks noGrp="1"/>
          </p:cNvSpPr>
          <p:nvPr>
            <p:ph idx="1"/>
          </p:nvPr>
        </p:nvSpPr>
        <p:spPr/>
        <p:txBody>
          <a:bodyPr/>
          <a:lstStyle/>
          <a:p>
            <a:pPr marL="0" indent="0">
              <a:buNone/>
            </a:pPr>
            <a:r>
              <a:rPr lang="en-US" dirty="0" smtClean="0"/>
              <a:t>We have access to dates but not time of day of procedures.</a:t>
            </a:r>
          </a:p>
          <a:p>
            <a:pPr marL="0" indent="0">
              <a:buNone/>
            </a:pPr>
            <a:endParaRPr lang="en-US" dirty="0"/>
          </a:p>
          <a:p>
            <a:pPr marL="0" indent="0">
              <a:buNone/>
            </a:pPr>
            <a:r>
              <a:rPr lang="en-US" dirty="0" smtClean="0"/>
              <a:t>We do not know the reason for these breaks from the OR</a:t>
            </a:r>
          </a:p>
          <a:p>
            <a:pPr marL="0" indent="0">
              <a:buNone/>
            </a:pPr>
            <a:endParaRPr lang="en-US" dirty="0"/>
          </a:p>
          <a:p>
            <a:pPr marL="0" indent="0">
              <a:buNone/>
            </a:pPr>
            <a:r>
              <a:rPr lang="en-US" dirty="0" smtClean="0"/>
              <a:t>Further work is needed to ascertain the nature of this effect</a:t>
            </a:r>
            <a:endParaRPr lang="en-US" dirty="0"/>
          </a:p>
        </p:txBody>
      </p:sp>
    </p:spTree>
    <p:extLst>
      <p:ext uri="{BB962C8B-B14F-4D97-AF65-F5344CB8AC3E}">
        <p14:creationId xmlns:p14="http://schemas.microsoft.com/office/powerpoint/2010/main" val="1295084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eaLnBrk="1" hangingPunct="1"/>
            <a:r>
              <a:rPr lang="en-US" dirty="0" smtClean="0"/>
              <a:t>Background</a:t>
            </a:r>
          </a:p>
        </p:txBody>
      </p:sp>
      <p:sp>
        <p:nvSpPr>
          <p:cNvPr id="7171" name="Rectangle 3"/>
          <p:cNvSpPr>
            <a:spLocks noGrp="1" noChangeArrowheads="1"/>
          </p:cNvSpPr>
          <p:nvPr>
            <p:ph idx="1"/>
          </p:nvPr>
        </p:nvSpPr>
        <p:spPr>
          <a:xfrm>
            <a:off x="457200" y="1524000"/>
            <a:ext cx="8229600" cy="4987925"/>
          </a:xfrm>
        </p:spPr>
        <p:txBody>
          <a:bodyPr/>
          <a:lstStyle/>
          <a:p>
            <a:pPr marL="0" indent="0" eaLnBrk="1" hangingPunct="1">
              <a:buClr>
                <a:schemeClr val="tx1"/>
              </a:buClr>
              <a:buNone/>
            </a:pPr>
            <a:r>
              <a:rPr lang="en-US" dirty="0" smtClean="0"/>
              <a:t>Organizational forgetting and human capital effects have received more attention from health economists recently</a:t>
            </a:r>
          </a:p>
          <a:p>
            <a:pPr eaLnBrk="1" hangingPunct="1">
              <a:buClr>
                <a:schemeClr val="tx1"/>
              </a:buClr>
              <a:buFont typeface="Wingdings" pitchFamily="2" charset="2"/>
              <a:buChar char="§"/>
            </a:pPr>
            <a:r>
              <a:rPr lang="en-US" dirty="0" smtClean="0"/>
              <a:t>Gaynor</a:t>
            </a:r>
            <a:r>
              <a:rPr lang="en-US" dirty="0"/>
              <a:t>, </a:t>
            </a:r>
            <a:r>
              <a:rPr lang="en-US" dirty="0" err="1"/>
              <a:t>Seider</a:t>
            </a:r>
            <a:r>
              <a:rPr lang="en-US" dirty="0"/>
              <a:t> and Vogt (2005</a:t>
            </a:r>
            <a:r>
              <a:rPr lang="en-US" dirty="0" smtClean="0"/>
              <a:t>)</a:t>
            </a:r>
          </a:p>
          <a:p>
            <a:pPr eaLnBrk="1" hangingPunct="1">
              <a:buClr>
                <a:schemeClr val="tx1"/>
              </a:buClr>
              <a:buFont typeface="Wingdings" pitchFamily="2" charset="2"/>
              <a:buChar char="§"/>
            </a:pPr>
            <a:r>
              <a:rPr lang="en-US" dirty="0" err="1" smtClean="0"/>
              <a:t>Gowrisankaran</a:t>
            </a:r>
            <a:r>
              <a:rPr lang="en-US" dirty="0" smtClean="0"/>
              <a:t>, Ho and Town (2006)</a:t>
            </a:r>
          </a:p>
          <a:p>
            <a:pPr eaLnBrk="1" hangingPunct="1">
              <a:buClr>
                <a:schemeClr val="tx1"/>
              </a:buClr>
              <a:buFont typeface="Wingdings" pitchFamily="2" charset="2"/>
              <a:buChar char="§"/>
            </a:pPr>
            <a:r>
              <a:rPr lang="en-US" dirty="0" err="1" smtClean="0"/>
              <a:t>Huckman</a:t>
            </a:r>
            <a:r>
              <a:rPr lang="en-US" dirty="0" smtClean="0"/>
              <a:t> and Pisano (2006)</a:t>
            </a:r>
            <a:endParaRPr lang="en-US" dirty="0"/>
          </a:p>
          <a:p>
            <a:pPr eaLnBrk="1" hangingPunct="1">
              <a:buClr>
                <a:schemeClr val="tx1"/>
              </a:buClr>
              <a:buFont typeface="Wingdings" pitchFamily="2" charset="2"/>
              <a:buChar char="§"/>
            </a:pPr>
            <a:r>
              <a:rPr lang="en-US" dirty="0" err="1"/>
              <a:t>Hockenberry</a:t>
            </a:r>
            <a:r>
              <a:rPr lang="en-US" dirty="0"/>
              <a:t>, Lien and Chou (2008)</a:t>
            </a:r>
          </a:p>
          <a:p>
            <a:pPr eaLnBrk="1" hangingPunct="1">
              <a:buClr>
                <a:schemeClr val="tx1"/>
              </a:buClr>
              <a:buFont typeface="Wingdings" pitchFamily="2" charset="2"/>
              <a:buChar char="§"/>
            </a:pPr>
            <a:r>
              <a:rPr lang="en-US" dirty="0" err="1"/>
              <a:t>Sfekas</a:t>
            </a:r>
            <a:r>
              <a:rPr lang="en-US" dirty="0"/>
              <a:t> (2009)</a:t>
            </a:r>
          </a:p>
          <a:p>
            <a:pPr eaLnBrk="1" hangingPunct="1">
              <a:buClr>
                <a:schemeClr val="tx1"/>
              </a:buClr>
              <a:buFont typeface="Wingdings" pitchFamily="2" charset="2"/>
              <a:buChar char="§"/>
            </a:pPr>
            <a:r>
              <a:rPr lang="en-US" dirty="0"/>
              <a:t>David and </a:t>
            </a:r>
            <a:r>
              <a:rPr lang="en-US" dirty="0" err="1"/>
              <a:t>Brachet</a:t>
            </a:r>
            <a:r>
              <a:rPr lang="en-US" dirty="0"/>
              <a:t> (2009</a:t>
            </a:r>
            <a:r>
              <a:rPr lang="en-US" dirty="0" smtClean="0"/>
              <a:t>)</a:t>
            </a:r>
            <a:endParaRPr lang="en-US" dirty="0"/>
          </a:p>
          <a:p>
            <a:pPr eaLnBrk="1" hangingPunct="1">
              <a:buClr>
                <a:schemeClr val="tx1"/>
              </a:buClr>
              <a:buNone/>
            </a:pPr>
            <a:endParaRPr lang="en-US" sz="2800" dirty="0" smtClean="0"/>
          </a:p>
        </p:txBody>
      </p:sp>
    </p:spTree>
    <p:extLst>
      <p:ext uri="{BB962C8B-B14F-4D97-AF65-F5344CB8AC3E}">
        <p14:creationId xmlns:p14="http://schemas.microsoft.com/office/powerpoint/2010/main" val="209608256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304800"/>
            <a:ext cx="8229600" cy="1139825"/>
          </a:xfrm>
        </p:spPr>
        <p:txBody>
          <a:bodyPr/>
          <a:lstStyle/>
          <a:p>
            <a:pPr algn="ctr" eaLnBrk="1" hangingPunct="1"/>
            <a:r>
              <a:rPr lang="en-US" dirty="0" smtClean="0"/>
              <a:t>The Theory</a:t>
            </a:r>
          </a:p>
        </p:txBody>
      </p:sp>
      <p:sp>
        <p:nvSpPr>
          <p:cNvPr id="6147" name="Rectangle 3"/>
          <p:cNvSpPr>
            <a:spLocks noGrp="1" noChangeArrowheads="1"/>
          </p:cNvSpPr>
          <p:nvPr>
            <p:ph idx="1"/>
          </p:nvPr>
        </p:nvSpPr>
        <p:spPr>
          <a:xfrm>
            <a:off x="304800" y="1600200"/>
            <a:ext cx="8534400" cy="4530725"/>
          </a:xfrm>
        </p:spPr>
        <p:txBody>
          <a:bodyPr/>
          <a:lstStyle/>
          <a:p>
            <a:pPr eaLnBrk="1" hangingPunct="1">
              <a:buClr>
                <a:schemeClr val="tx1"/>
              </a:buClr>
              <a:buFontTx/>
              <a:buNone/>
            </a:pPr>
            <a:r>
              <a:rPr lang="en-US" dirty="0" smtClean="0"/>
              <a:t>	Human Capital is accumulated through experience and education, interacts with endowments and is aggregated within organizations</a:t>
            </a:r>
          </a:p>
          <a:p>
            <a:pPr eaLnBrk="1" hangingPunct="1">
              <a:buClr>
                <a:schemeClr val="tx1"/>
              </a:buClr>
              <a:buFontTx/>
              <a:buNone/>
            </a:pPr>
            <a:endParaRPr lang="en-US" dirty="0" smtClean="0"/>
          </a:p>
          <a:p>
            <a:pPr lvl="1" eaLnBrk="1" hangingPunct="1">
              <a:buClr>
                <a:schemeClr val="tx1"/>
              </a:buClr>
              <a:buFont typeface="Wingdings" pitchFamily="2" charset="2"/>
              <a:buChar char="§"/>
            </a:pPr>
            <a:r>
              <a:rPr lang="en-US" sz="2800" dirty="0" smtClean="0"/>
              <a:t>Human Capital accumulation leads to increases in productivity </a:t>
            </a:r>
          </a:p>
          <a:p>
            <a:pPr lvl="1" eaLnBrk="1" hangingPunct="1">
              <a:buClr>
                <a:schemeClr val="tx1"/>
              </a:buClr>
              <a:buFontTx/>
              <a:buChar char="•"/>
            </a:pPr>
            <a:endParaRPr lang="en-US" sz="2800" dirty="0" smtClean="0"/>
          </a:p>
          <a:p>
            <a:pPr lvl="1" eaLnBrk="1" hangingPunct="1">
              <a:buClr>
                <a:schemeClr val="tx1"/>
              </a:buClr>
              <a:buFont typeface="Wingdings" pitchFamily="2" charset="2"/>
              <a:buChar char="§"/>
            </a:pPr>
            <a:r>
              <a:rPr lang="en-US" sz="2800" dirty="0" smtClean="0"/>
              <a:t>Breaks in production can lead to the depreciation of this capital (so-called forgetting) and reductions in productivity</a:t>
            </a:r>
          </a:p>
          <a:p>
            <a:pPr lvl="1" eaLnBrk="1" hangingPunct="1">
              <a:buClr>
                <a:schemeClr val="tx1"/>
              </a:buClr>
              <a:buFontTx/>
              <a:buNone/>
            </a:pPr>
            <a:endParaRPr lang="en-US" dirty="0" smtClean="0"/>
          </a:p>
          <a:p>
            <a:pPr lvl="1" eaLnBrk="1" hangingPunct="1">
              <a:buClr>
                <a:schemeClr val="tx1"/>
              </a:buClr>
              <a:buFontTx/>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n-US" dirty="0" smtClean="0"/>
              <a:t>Model of surgical outcomes</a:t>
            </a:r>
          </a:p>
        </p:txBody>
      </p:sp>
      <p:sp>
        <p:nvSpPr>
          <p:cNvPr id="2" name="Content Placeholder 1"/>
          <p:cNvSpPr>
            <a:spLocks noGrp="1"/>
          </p:cNvSpPr>
          <p:nvPr>
            <p:ph idx="1"/>
          </p:nvPr>
        </p:nvSpPr>
        <p:spPr>
          <a:xfrm>
            <a:off x="457200" y="5486400"/>
            <a:ext cx="8229600" cy="644525"/>
          </a:xfrm>
        </p:spPr>
        <p:txBody>
          <a:bodyPr/>
          <a:lstStyle/>
          <a:p>
            <a:pPr marL="0" indent="0">
              <a:buNone/>
            </a:pPr>
            <a:r>
              <a:rPr lang="en-US" dirty="0"/>
              <a:t>What do surgeons produce? Surgeries, or something else?</a:t>
            </a:r>
          </a:p>
          <a:p>
            <a:pPr marL="0" indent="0">
              <a:buNone/>
            </a:pPr>
            <a:endParaRPr lang="en-US" dirty="0"/>
          </a:p>
        </p:txBody>
      </p:sp>
      <p:pic>
        <p:nvPicPr>
          <p:cNvPr id="12" name="Picture 2" descr="Model of surgical outcomes"/>
          <p:cNvPicPr>
            <a:picLocks noChangeAspect="1" noChangeArrowheads="1"/>
          </p:cNvPicPr>
          <p:nvPr/>
        </p:nvPicPr>
        <p:blipFill>
          <a:blip r:embed="rId2" cstate="print"/>
          <a:srcRect/>
          <a:stretch>
            <a:fillRect/>
          </a:stretch>
        </p:blipFill>
        <p:spPr bwMode="auto">
          <a:xfrm>
            <a:off x="228600" y="2133600"/>
            <a:ext cx="8527859" cy="3124200"/>
          </a:xfrm>
          <a:prstGeom prst="rect">
            <a:avLst/>
          </a:prstGeom>
          <a:noFill/>
          <a:ln w="9525">
            <a:noFill/>
            <a:miter lim="800000"/>
            <a:headEnd/>
            <a:tailEnd/>
          </a:ln>
        </p:spPr>
      </p:pic>
    </p:spTree>
    <p:extLst>
      <p:ext uri="{BB962C8B-B14F-4D97-AF65-F5344CB8AC3E}">
        <p14:creationId xmlns:p14="http://schemas.microsoft.com/office/powerpoint/2010/main" val="425996484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n-US" dirty="0" smtClean="0"/>
              <a:t>Model of surgical outcomes</a:t>
            </a:r>
          </a:p>
        </p:txBody>
      </p:sp>
      <p:sp>
        <p:nvSpPr>
          <p:cNvPr id="11267" name="Rectangle 3"/>
          <p:cNvSpPr>
            <a:spLocks noGrp="1" noChangeArrowheads="1"/>
          </p:cNvSpPr>
          <p:nvPr>
            <p:ph idx="1"/>
          </p:nvPr>
        </p:nvSpPr>
        <p:spPr>
          <a:xfrm>
            <a:off x="381000" y="1524000"/>
            <a:ext cx="8610600" cy="4953000"/>
          </a:xfrm>
        </p:spPr>
        <p:txBody>
          <a:bodyPr/>
          <a:lstStyle/>
          <a:p>
            <a:pPr eaLnBrk="1" hangingPunct="1">
              <a:lnSpc>
                <a:spcPct val="90000"/>
              </a:lnSpc>
            </a:pPr>
            <a:r>
              <a:rPr lang="en-US" dirty="0" smtClean="0"/>
              <a:t>Consider the </a:t>
            </a:r>
            <a:r>
              <a:rPr lang="en-US" dirty="0" smtClean="0"/>
              <a:t>following</a:t>
            </a:r>
          </a:p>
          <a:p>
            <a:pPr eaLnBrk="1" hangingPunct="1">
              <a:lnSpc>
                <a:spcPct val="90000"/>
              </a:lnSpc>
            </a:pPr>
            <a:endParaRPr lang="en-US" baseline="-25000" dirty="0"/>
          </a:p>
          <a:p>
            <a:pPr marL="0" indent="0" eaLnBrk="1" hangingPunct="1">
              <a:lnSpc>
                <a:spcPct val="90000"/>
              </a:lnSpc>
              <a:buNone/>
            </a:pPr>
            <a:r>
              <a:rPr lang="en-US" sz="2000" dirty="0"/>
              <a:t>1. Outcome= f(</a:t>
            </a:r>
            <a:r>
              <a:rPr lang="en-US" sz="2000" i="1" dirty="0" err="1"/>
              <a:t>X,</a:t>
            </a:r>
            <a:r>
              <a:rPr lang="en-US" sz="2000" dirty="0" err="1"/>
              <a:t>MDQuality</a:t>
            </a:r>
            <a:r>
              <a:rPr lang="en-US" sz="2000" i="1" dirty="0" err="1"/>
              <a:t>,e</a:t>
            </a:r>
            <a:r>
              <a:rPr lang="en-US" sz="2000" i="1" dirty="0" smtClean="0"/>
              <a:t>)</a:t>
            </a:r>
            <a:endParaRPr lang="en-US" sz="2000" baseline="-25000" dirty="0"/>
          </a:p>
        </p:txBody>
      </p:sp>
    </p:spTree>
    <p:extLst>
      <p:ext uri="{BB962C8B-B14F-4D97-AF65-F5344CB8AC3E}">
        <p14:creationId xmlns:p14="http://schemas.microsoft.com/office/powerpoint/2010/main" val="424031469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n-US" dirty="0" smtClean="0"/>
              <a:t>Model of surgical outcomes</a:t>
            </a:r>
          </a:p>
        </p:txBody>
      </p:sp>
      <p:sp>
        <p:nvSpPr>
          <p:cNvPr id="11267" name="Rectangle 3"/>
          <p:cNvSpPr>
            <a:spLocks noGrp="1" noChangeArrowheads="1"/>
          </p:cNvSpPr>
          <p:nvPr>
            <p:ph idx="1"/>
          </p:nvPr>
        </p:nvSpPr>
        <p:spPr>
          <a:xfrm>
            <a:off x="381000" y="1524000"/>
            <a:ext cx="8610600" cy="4953000"/>
          </a:xfrm>
        </p:spPr>
        <p:txBody>
          <a:bodyPr/>
          <a:lstStyle/>
          <a:p>
            <a:pPr eaLnBrk="1" hangingPunct="1">
              <a:lnSpc>
                <a:spcPct val="90000"/>
              </a:lnSpc>
            </a:pPr>
            <a:r>
              <a:rPr lang="en-US" dirty="0" smtClean="0"/>
              <a:t>Consider the </a:t>
            </a:r>
            <a:r>
              <a:rPr lang="en-US" dirty="0" smtClean="0"/>
              <a:t>following</a:t>
            </a:r>
          </a:p>
          <a:p>
            <a:pPr eaLnBrk="1" hangingPunct="1">
              <a:lnSpc>
                <a:spcPct val="90000"/>
              </a:lnSpc>
            </a:pPr>
            <a:endParaRPr lang="en-US" baseline="-25000" dirty="0"/>
          </a:p>
          <a:p>
            <a:pPr marL="0" indent="0">
              <a:buNone/>
            </a:pPr>
            <a:r>
              <a:rPr lang="en-US" sz="2000" dirty="0"/>
              <a:t>1. Outcome= f(</a:t>
            </a:r>
            <a:r>
              <a:rPr lang="en-US" sz="2000" i="1" dirty="0" err="1"/>
              <a:t>X,</a:t>
            </a:r>
            <a:r>
              <a:rPr lang="en-US" sz="2000" dirty="0" err="1"/>
              <a:t>MDQuality</a:t>
            </a:r>
            <a:r>
              <a:rPr lang="en-US" sz="2000" i="1" dirty="0" err="1"/>
              <a:t>,e</a:t>
            </a:r>
            <a:r>
              <a:rPr lang="en-US" sz="2000" i="1" dirty="0"/>
              <a:t>)</a:t>
            </a:r>
            <a:endParaRPr lang="en-US" sz="2000" baseline="-25000" dirty="0"/>
          </a:p>
          <a:p>
            <a:pPr marL="0" indent="0">
              <a:buNone/>
            </a:pPr>
            <a:endParaRPr lang="en-US" sz="2000" dirty="0"/>
          </a:p>
          <a:p>
            <a:pPr marL="0" indent="0">
              <a:buNone/>
            </a:pPr>
            <a:r>
              <a:rPr lang="en-US" sz="2000" dirty="0"/>
              <a:t>2. </a:t>
            </a:r>
            <a:r>
              <a:rPr lang="en-US" sz="2000" dirty="0" err="1"/>
              <a:t>Mortality</a:t>
            </a:r>
            <a:r>
              <a:rPr lang="en-US" sz="2000" baseline="-25000" dirty="0" err="1"/>
              <a:t>ijht</a:t>
            </a:r>
            <a:r>
              <a:rPr lang="en-US" sz="2000" dirty="0"/>
              <a:t> = </a:t>
            </a:r>
            <a:r>
              <a:rPr lang="en-US" sz="2000" i="1" dirty="0"/>
              <a:t>b</a:t>
            </a:r>
            <a:r>
              <a:rPr lang="en-US" sz="2000" i="1" baseline="-25000" dirty="0"/>
              <a:t>0</a:t>
            </a:r>
            <a:r>
              <a:rPr lang="en-US" sz="2000" i="1" dirty="0"/>
              <a:t> + b</a:t>
            </a:r>
            <a:r>
              <a:rPr lang="en-US" sz="2000" i="1" baseline="-25000" dirty="0"/>
              <a:t>1</a:t>
            </a:r>
            <a:r>
              <a:rPr lang="en-US" sz="2000" i="1" dirty="0"/>
              <a:t> </a:t>
            </a:r>
            <a:r>
              <a:rPr lang="en-US" sz="2000" i="1" dirty="0" err="1"/>
              <a:t>X</a:t>
            </a:r>
            <a:r>
              <a:rPr lang="en-US" sz="2000" baseline="-25000" dirty="0" err="1"/>
              <a:t>iht</a:t>
            </a:r>
            <a:r>
              <a:rPr lang="en-US" sz="2000" i="1" dirty="0"/>
              <a:t>+ b</a:t>
            </a:r>
            <a:r>
              <a:rPr lang="en-US" sz="2000" i="1" baseline="-25000" dirty="0"/>
              <a:t>2</a:t>
            </a:r>
            <a:r>
              <a:rPr lang="en-US" sz="2000" i="1" dirty="0"/>
              <a:t> Phys. </a:t>
            </a:r>
            <a:r>
              <a:rPr lang="en-US" sz="2000" i="1" dirty="0" err="1"/>
              <a:t>Quality</a:t>
            </a:r>
            <a:r>
              <a:rPr lang="en-US" sz="2000" baseline="-25000" dirty="0" err="1"/>
              <a:t>jt</a:t>
            </a:r>
            <a:r>
              <a:rPr lang="en-US" sz="2000" i="1" dirty="0"/>
              <a:t> + </a:t>
            </a:r>
            <a:r>
              <a:rPr lang="en-US" sz="2000" i="1" dirty="0" err="1"/>
              <a:t>e</a:t>
            </a:r>
            <a:r>
              <a:rPr lang="en-US" sz="2000" baseline="-25000" dirty="0" err="1"/>
              <a:t>ijht</a:t>
            </a:r>
            <a:endParaRPr lang="en-US" sz="2000" baseline="-25000" dirty="0"/>
          </a:p>
          <a:p>
            <a:pPr eaLnBrk="1" hangingPunct="1">
              <a:lnSpc>
                <a:spcPct val="90000"/>
              </a:lnSpc>
            </a:pPr>
            <a:endParaRPr lang="en-US" baseline="-25000" dirty="0" smtClean="0"/>
          </a:p>
        </p:txBody>
      </p:sp>
    </p:spTree>
    <p:extLst>
      <p:ext uri="{BB962C8B-B14F-4D97-AF65-F5344CB8AC3E}">
        <p14:creationId xmlns:p14="http://schemas.microsoft.com/office/powerpoint/2010/main" val="25898417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n-US" dirty="0" smtClean="0"/>
              <a:t>Model of surgical outcomes</a:t>
            </a:r>
          </a:p>
        </p:txBody>
      </p:sp>
      <p:sp>
        <p:nvSpPr>
          <p:cNvPr id="11267" name="Rectangle 3"/>
          <p:cNvSpPr>
            <a:spLocks noGrp="1" noChangeArrowheads="1"/>
          </p:cNvSpPr>
          <p:nvPr>
            <p:ph idx="1"/>
          </p:nvPr>
        </p:nvSpPr>
        <p:spPr>
          <a:xfrm>
            <a:off x="381000" y="1524000"/>
            <a:ext cx="8610600" cy="4953000"/>
          </a:xfrm>
        </p:spPr>
        <p:txBody>
          <a:bodyPr/>
          <a:lstStyle/>
          <a:p>
            <a:pPr eaLnBrk="1" hangingPunct="1">
              <a:lnSpc>
                <a:spcPct val="90000"/>
              </a:lnSpc>
            </a:pPr>
            <a:r>
              <a:rPr lang="en-US" dirty="0" smtClean="0"/>
              <a:t>Consider the </a:t>
            </a:r>
            <a:r>
              <a:rPr lang="en-US" dirty="0" smtClean="0"/>
              <a:t>following</a:t>
            </a:r>
          </a:p>
          <a:p>
            <a:pPr eaLnBrk="1" hangingPunct="1">
              <a:lnSpc>
                <a:spcPct val="90000"/>
              </a:lnSpc>
            </a:pPr>
            <a:endParaRPr lang="en-US" baseline="-25000" dirty="0"/>
          </a:p>
          <a:p>
            <a:pPr marL="0" indent="0">
              <a:buNone/>
            </a:pPr>
            <a:r>
              <a:rPr lang="en-US" sz="2000" dirty="0"/>
              <a:t>1. Outcome= f(</a:t>
            </a:r>
            <a:r>
              <a:rPr lang="en-US" sz="2000" i="1" dirty="0" err="1"/>
              <a:t>X,</a:t>
            </a:r>
            <a:r>
              <a:rPr lang="en-US" sz="2000" dirty="0" err="1"/>
              <a:t>MDQuality</a:t>
            </a:r>
            <a:r>
              <a:rPr lang="en-US" sz="2000" i="1" dirty="0" err="1"/>
              <a:t>,e</a:t>
            </a:r>
            <a:r>
              <a:rPr lang="en-US" sz="2000" i="1" dirty="0"/>
              <a:t>)</a:t>
            </a:r>
            <a:endParaRPr lang="en-US" sz="2000" baseline="-25000" dirty="0"/>
          </a:p>
          <a:p>
            <a:pPr marL="0" indent="0">
              <a:buNone/>
            </a:pPr>
            <a:endParaRPr lang="en-US" sz="2000" dirty="0"/>
          </a:p>
          <a:p>
            <a:pPr marL="0" indent="0">
              <a:buNone/>
            </a:pPr>
            <a:r>
              <a:rPr lang="en-US" sz="2000" dirty="0"/>
              <a:t>2. </a:t>
            </a:r>
            <a:r>
              <a:rPr lang="en-US" sz="2000" dirty="0" err="1"/>
              <a:t>Mortality</a:t>
            </a:r>
            <a:r>
              <a:rPr lang="en-US" sz="2000" baseline="-25000" dirty="0" err="1"/>
              <a:t>ijht</a:t>
            </a:r>
            <a:r>
              <a:rPr lang="en-US" sz="2000" dirty="0"/>
              <a:t> = </a:t>
            </a:r>
            <a:r>
              <a:rPr lang="en-US" sz="2000" i="1" dirty="0"/>
              <a:t>b</a:t>
            </a:r>
            <a:r>
              <a:rPr lang="en-US" sz="2000" i="1" baseline="-25000" dirty="0"/>
              <a:t>0</a:t>
            </a:r>
            <a:r>
              <a:rPr lang="en-US" sz="2000" i="1" dirty="0"/>
              <a:t> + b</a:t>
            </a:r>
            <a:r>
              <a:rPr lang="en-US" sz="2000" i="1" baseline="-25000" dirty="0"/>
              <a:t>1</a:t>
            </a:r>
            <a:r>
              <a:rPr lang="en-US" sz="2000" i="1" dirty="0"/>
              <a:t> </a:t>
            </a:r>
            <a:r>
              <a:rPr lang="en-US" sz="2000" i="1" dirty="0" err="1"/>
              <a:t>X</a:t>
            </a:r>
            <a:r>
              <a:rPr lang="en-US" sz="2000" baseline="-25000" dirty="0" err="1"/>
              <a:t>iht</a:t>
            </a:r>
            <a:r>
              <a:rPr lang="en-US" sz="2000" i="1" dirty="0"/>
              <a:t>+ b</a:t>
            </a:r>
            <a:r>
              <a:rPr lang="en-US" sz="2000" i="1" baseline="-25000" dirty="0"/>
              <a:t>2</a:t>
            </a:r>
            <a:r>
              <a:rPr lang="en-US" sz="2000" i="1" dirty="0"/>
              <a:t> Phys. </a:t>
            </a:r>
            <a:r>
              <a:rPr lang="en-US" sz="2000" i="1" dirty="0" err="1"/>
              <a:t>Quality</a:t>
            </a:r>
            <a:r>
              <a:rPr lang="en-US" sz="2000" baseline="-25000" dirty="0" err="1"/>
              <a:t>jt</a:t>
            </a:r>
            <a:r>
              <a:rPr lang="en-US" sz="2000" i="1" dirty="0"/>
              <a:t> + </a:t>
            </a:r>
            <a:r>
              <a:rPr lang="en-US" sz="2000" i="1" dirty="0" err="1"/>
              <a:t>e</a:t>
            </a:r>
            <a:r>
              <a:rPr lang="en-US" sz="2000" baseline="-25000" dirty="0" err="1"/>
              <a:t>ijht</a:t>
            </a:r>
            <a:endParaRPr lang="en-US" sz="2000" baseline="-25000" dirty="0"/>
          </a:p>
          <a:p>
            <a:pPr marL="0" indent="0">
              <a:buNone/>
            </a:pPr>
            <a:endParaRPr lang="en-US" sz="2000" dirty="0"/>
          </a:p>
          <a:p>
            <a:pPr marL="0" indent="0">
              <a:buNone/>
            </a:pPr>
            <a:r>
              <a:rPr lang="en-US" sz="2000" dirty="0"/>
              <a:t>3. </a:t>
            </a:r>
            <a:r>
              <a:rPr lang="en-US" sz="2000" i="1" dirty="0"/>
              <a:t>Phys. </a:t>
            </a:r>
            <a:r>
              <a:rPr lang="en-US" sz="2000" i="1" dirty="0" err="1"/>
              <a:t>Quality</a:t>
            </a:r>
            <a:r>
              <a:rPr lang="en-US" sz="2000" i="1" baseline="-25000" dirty="0" err="1"/>
              <a:t>jt</a:t>
            </a:r>
            <a:r>
              <a:rPr lang="en-US" sz="2000" i="1" baseline="-25000" dirty="0"/>
              <a:t> </a:t>
            </a:r>
            <a:r>
              <a:rPr lang="en-US" sz="2000" dirty="0"/>
              <a:t>= </a:t>
            </a:r>
            <a:r>
              <a:rPr lang="en-US" sz="2000" i="1" dirty="0"/>
              <a:t>a</a:t>
            </a:r>
            <a:r>
              <a:rPr lang="en-US" sz="2000" i="1" baseline="-25000" dirty="0"/>
              <a:t>0</a:t>
            </a:r>
            <a:r>
              <a:rPr lang="en-US" sz="2000" i="1" dirty="0"/>
              <a:t> + a</a:t>
            </a:r>
            <a:r>
              <a:rPr lang="en-US" sz="2000" i="1" baseline="-25000" dirty="0"/>
              <a:t>1</a:t>
            </a:r>
            <a:r>
              <a:rPr lang="en-US" sz="2000" i="1" dirty="0"/>
              <a:t>Physician Vol</a:t>
            </a:r>
            <a:r>
              <a:rPr lang="en-US" sz="2000" i="1" baseline="-25000" dirty="0"/>
              <a:t>jt-1</a:t>
            </a:r>
            <a:r>
              <a:rPr lang="en-US" sz="2000" i="1" dirty="0"/>
              <a:t>+ a</a:t>
            </a:r>
            <a:r>
              <a:rPr lang="en-US" sz="2000" i="1" baseline="-25000" dirty="0"/>
              <a:t>2</a:t>
            </a:r>
            <a:r>
              <a:rPr lang="en-US" sz="2000" i="1" dirty="0"/>
              <a:t> t-(t-1)+ </a:t>
            </a:r>
            <a:r>
              <a:rPr lang="en-US" sz="2000" i="1" dirty="0" err="1"/>
              <a:t>ρ</a:t>
            </a:r>
            <a:r>
              <a:rPr lang="en-US" sz="2000" i="1" baseline="-25000" dirty="0" err="1"/>
              <a:t>j</a:t>
            </a:r>
            <a:r>
              <a:rPr lang="en-US" sz="2000" i="1" dirty="0"/>
              <a:t> + </a:t>
            </a:r>
            <a:r>
              <a:rPr lang="en-US" sz="2000" i="1" dirty="0" err="1"/>
              <a:t>u</a:t>
            </a:r>
            <a:r>
              <a:rPr lang="en-US" sz="2000" i="1" baseline="-25000" dirty="0" err="1"/>
              <a:t>ijht</a:t>
            </a:r>
            <a:endParaRPr lang="en-US" sz="2000" i="1" baseline="-25000" dirty="0"/>
          </a:p>
          <a:p>
            <a:pPr eaLnBrk="1" hangingPunct="1">
              <a:lnSpc>
                <a:spcPct val="90000"/>
              </a:lnSpc>
            </a:pPr>
            <a:endParaRPr lang="en-US" baseline="-25000" dirty="0" smtClean="0"/>
          </a:p>
        </p:txBody>
      </p:sp>
    </p:spTree>
    <p:extLst>
      <p:ext uri="{BB962C8B-B14F-4D97-AF65-F5344CB8AC3E}">
        <p14:creationId xmlns:p14="http://schemas.microsoft.com/office/powerpoint/2010/main" val="27337198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n-US" dirty="0"/>
              <a:t>M</a:t>
            </a:r>
            <a:r>
              <a:rPr lang="en-US" dirty="0" smtClean="0"/>
              <a:t>odel of surgical outcomes</a:t>
            </a:r>
          </a:p>
        </p:txBody>
      </p:sp>
      <p:sp>
        <p:nvSpPr>
          <p:cNvPr id="11267" name="Rectangle 3"/>
          <p:cNvSpPr>
            <a:spLocks noGrp="1" noChangeArrowheads="1"/>
          </p:cNvSpPr>
          <p:nvPr>
            <p:ph idx="1"/>
          </p:nvPr>
        </p:nvSpPr>
        <p:spPr>
          <a:xfrm>
            <a:off x="381000" y="1524000"/>
            <a:ext cx="8610600" cy="4953000"/>
          </a:xfrm>
        </p:spPr>
        <p:txBody>
          <a:bodyPr/>
          <a:lstStyle/>
          <a:p>
            <a:pPr eaLnBrk="1" hangingPunct="1">
              <a:lnSpc>
                <a:spcPct val="90000"/>
              </a:lnSpc>
            </a:pPr>
            <a:r>
              <a:rPr lang="en-US" dirty="0" smtClean="0"/>
              <a:t>Consider the </a:t>
            </a:r>
            <a:r>
              <a:rPr lang="en-US" dirty="0" smtClean="0"/>
              <a:t>following</a:t>
            </a:r>
            <a:endParaRPr lang="en-US" sz="3200" dirty="0"/>
          </a:p>
          <a:p>
            <a:pPr marL="0" indent="0">
              <a:buNone/>
            </a:pPr>
            <a:r>
              <a:rPr lang="en-US" sz="2000" dirty="0"/>
              <a:t>1. Outcome= f(</a:t>
            </a:r>
            <a:r>
              <a:rPr lang="en-US" sz="2000" i="1" dirty="0" err="1"/>
              <a:t>X,</a:t>
            </a:r>
            <a:r>
              <a:rPr lang="en-US" sz="2000" dirty="0" err="1"/>
              <a:t>MDQuality</a:t>
            </a:r>
            <a:r>
              <a:rPr lang="en-US" sz="2000" i="1" dirty="0" err="1"/>
              <a:t>,e</a:t>
            </a:r>
            <a:r>
              <a:rPr lang="en-US" sz="2000" i="1" dirty="0"/>
              <a:t>)</a:t>
            </a:r>
            <a:endParaRPr lang="en-US" sz="2000" baseline="-25000" dirty="0"/>
          </a:p>
          <a:p>
            <a:pPr marL="0" indent="0">
              <a:buNone/>
            </a:pPr>
            <a:endParaRPr lang="en-US" sz="2000" dirty="0"/>
          </a:p>
          <a:p>
            <a:pPr marL="0" indent="0">
              <a:buNone/>
            </a:pPr>
            <a:r>
              <a:rPr lang="en-US" sz="2000" dirty="0"/>
              <a:t>2. </a:t>
            </a:r>
            <a:r>
              <a:rPr lang="en-US" sz="2000" dirty="0" err="1"/>
              <a:t>Mortality</a:t>
            </a:r>
            <a:r>
              <a:rPr lang="en-US" sz="2000" baseline="-25000" dirty="0" err="1"/>
              <a:t>ijht</a:t>
            </a:r>
            <a:r>
              <a:rPr lang="en-US" sz="2000" dirty="0"/>
              <a:t> = </a:t>
            </a:r>
            <a:r>
              <a:rPr lang="en-US" sz="2000" i="1" dirty="0"/>
              <a:t>b</a:t>
            </a:r>
            <a:r>
              <a:rPr lang="en-US" sz="2000" i="1" baseline="-25000" dirty="0"/>
              <a:t>0</a:t>
            </a:r>
            <a:r>
              <a:rPr lang="en-US" sz="2000" i="1" dirty="0"/>
              <a:t> + b</a:t>
            </a:r>
            <a:r>
              <a:rPr lang="en-US" sz="2000" i="1" baseline="-25000" dirty="0"/>
              <a:t>1</a:t>
            </a:r>
            <a:r>
              <a:rPr lang="en-US" sz="2000" i="1" dirty="0"/>
              <a:t> </a:t>
            </a:r>
            <a:r>
              <a:rPr lang="en-US" sz="2000" i="1" dirty="0" err="1"/>
              <a:t>X</a:t>
            </a:r>
            <a:r>
              <a:rPr lang="en-US" sz="2000" baseline="-25000" dirty="0" err="1"/>
              <a:t>iht</a:t>
            </a:r>
            <a:r>
              <a:rPr lang="en-US" sz="2000" i="1" dirty="0"/>
              <a:t>+ b</a:t>
            </a:r>
            <a:r>
              <a:rPr lang="en-US" sz="2000" i="1" baseline="-25000" dirty="0"/>
              <a:t>2</a:t>
            </a:r>
            <a:r>
              <a:rPr lang="en-US" sz="2000" i="1" dirty="0"/>
              <a:t> Phys. </a:t>
            </a:r>
            <a:r>
              <a:rPr lang="en-US" sz="2000" i="1" dirty="0" err="1"/>
              <a:t>Quality</a:t>
            </a:r>
            <a:r>
              <a:rPr lang="en-US" sz="2000" baseline="-25000" dirty="0" err="1"/>
              <a:t>jt</a:t>
            </a:r>
            <a:r>
              <a:rPr lang="en-US" sz="2000" i="1" dirty="0"/>
              <a:t> + </a:t>
            </a:r>
            <a:r>
              <a:rPr lang="en-US" sz="2000" i="1" dirty="0" err="1"/>
              <a:t>e</a:t>
            </a:r>
            <a:r>
              <a:rPr lang="en-US" sz="2000" baseline="-25000" dirty="0" err="1"/>
              <a:t>ijht</a:t>
            </a:r>
            <a:endParaRPr lang="en-US" sz="2000" baseline="-25000" dirty="0"/>
          </a:p>
          <a:p>
            <a:pPr marL="0" indent="0">
              <a:buNone/>
            </a:pPr>
            <a:endParaRPr lang="en-US" sz="2000" dirty="0"/>
          </a:p>
          <a:p>
            <a:pPr marL="0" indent="0">
              <a:buNone/>
            </a:pPr>
            <a:r>
              <a:rPr lang="en-US" sz="2000" dirty="0"/>
              <a:t>3. </a:t>
            </a:r>
            <a:r>
              <a:rPr lang="en-US" sz="2000" i="1" dirty="0"/>
              <a:t>Phys. </a:t>
            </a:r>
            <a:r>
              <a:rPr lang="en-US" sz="2000" i="1" dirty="0" err="1"/>
              <a:t>Quality</a:t>
            </a:r>
            <a:r>
              <a:rPr lang="en-US" sz="2000" i="1" baseline="-25000" dirty="0" err="1"/>
              <a:t>jt</a:t>
            </a:r>
            <a:r>
              <a:rPr lang="en-US" sz="2000" i="1" baseline="-25000" dirty="0"/>
              <a:t> </a:t>
            </a:r>
            <a:r>
              <a:rPr lang="en-US" sz="2000" dirty="0"/>
              <a:t>= </a:t>
            </a:r>
            <a:r>
              <a:rPr lang="en-US" sz="2000" i="1" dirty="0"/>
              <a:t>a</a:t>
            </a:r>
            <a:r>
              <a:rPr lang="en-US" sz="2000" i="1" baseline="-25000" dirty="0"/>
              <a:t>0</a:t>
            </a:r>
            <a:r>
              <a:rPr lang="en-US" sz="2000" i="1" dirty="0"/>
              <a:t> + a</a:t>
            </a:r>
            <a:r>
              <a:rPr lang="en-US" sz="2000" i="1" baseline="-25000" dirty="0"/>
              <a:t>1</a:t>
            </a:r>
            <a:r>
              <a:rPr lang="en-US" sz="2000" i="1" dirty="0"/>
              <a:t>Physician Vol</a:t>
            </a:r>
            <a:r>
              <a:rPr lang="en-US" sz="2000" i="1" baseline="-25000" dirty="0"/>
              <a:t>jt-1</a:t>
            </a:r>
            <a:r>
              <a:rPr lang="en-US" sz="2000" i="1" dirty="0"/>
              <a:t>+ a</a:t>
            </a:r>
            <a:r>
              <a:rPr lang="en-US" sz="2000" i="1" baseline="-25000" dirty="0"/>
              <a:t>2</a:t>
            </a:r>
            <a:r>
              <a:rPr lang="en-US" sz="2000" i="1" dirty="0"/>
              <a:t> t-(t-1)+ </a:t>
            </a:r>
            <a:r>
              <a:rPr lang="en-US" sz="2000" i="1" dirty="0" err="1"/>
              <a:t>ρ</a:t>
            </a:r>
            <a:r>
              <a:rPr lang="en-US" sz="2000" i="1" baseline="-25000" dirty="0" err="1"/>
              <a:t>j</a:t>
            </a:r>
            <a:r>
              <a:rPr lang="en-US" sz="2000" i="1" dirty="0"/>
              <a:t> + </a:t>
            </a:r>
            <a:r>
              <a:rPr lang="en-US" sz="2000" i="1" dirty="0" err="1"/>
              <a:t>u</a:t>
            </a:r>
            <a:r>
              <a:rPr lang="en-US" sz="2000" i="1" baseline="-25000" dirty="0" err="1"/>
              <a:t>ijht</a:t>
            </a:r>
            <a:endParaRPr lang="en-US" sz="2000" i="1" baseline="-25000" dirty="0"/>
          </a:p>
          <a:p>
            <a:pPr eaLnBrk="1" hangingPunct="1">
              <a:lnSpc>
                <a:spcPct val="90000"/>
              </a:lnSpc>
            </a:pPr>
            <a:endParaRPr lang="en-US" baseline="-25000" dirty="0" smtClean="0"/>
          </a:p>
        </p:txBody>
      </p:sp>
      <p:sp>
        <p:nvSpPr>
          <p:cNvPr id="5" name="TextBox 4"/>
          <p:cNvSpPr txBox="1"/>
          <p:nvPr/>
        </p:nvSpPr>
        <p:spPr>
          <a:xfrm>
            <a:off x="4228056" y="4552888"/>
            <a:ext cx="2536272" cy="646331"/>
          </a:xfrm>
          <a:prstGeom prst="rect">
            <a:avLst/>
          </a:prstGeom>
          <a:noFill/>
        </p:spPr>
        <p:txBody>
          <a:bodyPr wrap="none" rtlCol="0">
            <a:spAutoFit/>
          </a:bodyPr>
          <a:lstStyle/>
          <a:p>
            <a:r>
              <a:rPr lang="en-US" dirty="0" smtClean="0">
                <a:solidFill>
                  <a:srgbClr val="003217"/>
                </a:solidFill>
              </a:rPr>
              <a:t>Temporal distance</a:t>
            </a:r>
          </a:p>
          <a:p>
            <a:r>
              <a:rPr lang="en-US" dirty="0">
                <a:solidFill>
                  <a:srgbClr val="003217"/>
                </a:solidFill>
              </a:rPr>
              <a:t>b</a:t>
            </a:r>
            <a:r>
              <a:rPr lang="en-US" dirty="0" smtClean="0">
                <a:solidFill>
                  <a:srgbClr val="003217"/>
                </a:solidFill>
              </a:rPr>
              <a:t>etween procedures</a:t>
            </a:r>
            <a:endParaRPr lang="en-US" dirty="0">
              <a:solidFill>
                <a:srgbClr val="003217"/>
              </a:solidFill>
            </a:endParaRPr>
          </a:p>
        </p:txBody>
      </p:sp>
      <p:sp>
        <p:nvSpPr>
          <p:cNvPr id="6" name="Up Arrow 5"/>
          <p:cNvSpPr/>
          <p:nvPr/>
        </p:nvSpPr>
        <p:spPr bwMode="auto">
          <a:xfrm rot="1989724">
            <a:off x="6386986" y="3831529"/>
            <a:ext cx="162556" cy="833714"/>
          </a:xfrm>
          <a:prstGeom prs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Verdana" pitchFamily="34" charset="0"/>
            </a:endParaRPr>
          </a:p>
        </p:txBody>
      </p:sp>
      <p:sp>
        <p:nvSpPr>
          <p:cNvPr id="7" name="Up Arrow 6"/>
          <p:cNvSpPr/>
          <p:nvPr/>
        </p:nvSpPr>
        <p:spPr bwMode="auto">
          <a:xfrm>
            <a:off x="7626910" y="4096808"/>
            <a:ext cx="146204" cy="1089999"/>
          </a:xfrm>
          <a:prstGeom prs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Verdana" pitchFamily="34" charset="0"/>
            </a:endParaRPr>
          </a:p>
        </p:txBody>
      </p:sp>
      <p:sp>
        <p:nvSpPr>
          <p:cNvPr id="8" name="TextBox 7"/>
          <p:cNvSpPr txBox="1"/>
          <p:nvPr/>
        </p:nvSpPr>
        <p:spPr>
          <a:xfrm>
            <a:off x="6358774" y="5351619"/>
            <a:ext cx="2632324" cy="923330"/>
          </a:xfrm>
          <a:prstGeom prst="rect">
            <a:avLst/>
          </a:prstGeom>
          <a:noFill/>
        </p:spPr>
        <p:txBody>
          <a:bodyPr wrap="none" rtlCol="0">
            <a:spAutoFit/>
          </a:bodyPr>
          <a:lstStyle/>
          <a:p>
            <a:r>
              <a:rPr lang="en-US" dirty="0" smtClean="0">
                <a:solidFill>
                  <a:srgbClr val="003217"/>
                </a:solidFill>
              </a:rPr>
              <a:t>Physician fixed effect</a:t>
            </a:r>
          </a:p>
          <a:p>
            <a:r>
              <a:rPr lang="en-US" dirty="0">
                <a:solidFill>
                  <a:srgbClr val="003217"/>
                </a:solidFill>
              </a:rPr>
              <a:t>w</a:t>
            </a:r>
            <a:r>
              <a:rPr lang="en-US" dirty="0" smtClean="0">
                <a:solidFill>
                  <a:srgbClr val="003217"/>
                </a:solidFill>
              </a:rPr>
              <a:t>hich captures the</a:t>
            </a:r>
          </a:p>
          <a:p>
            <a:r>
              <a:rPr lang="en-US" dirty="0" smtClean="0">
                <a:solidFill>
                  <a:srgbClr val="003217"/>
                </a:solidFill>
              </a:rPr>
              <a:t>endowment</a:t>
            </a:r>
            <a:endParaRPr lang="en-US" dirty="0">
              <a:solidFill>
                <a:srgbClr val="003217"/>
              </a:solidFill>
            </a:endParaRPr>
          </a:p>
        </p:txBody>
      </p:sp>
    </p:spTree>
    <p:extLst>
      <p:ext uri="{BB962C8B-B14F-4D97-AF65-F5344CB8AC3E}">
        <p14:creationId xmlns:p14="http://schemas.microsoft.com/office/powerpoint/2010/main" val="265128307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Level">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Level">
      <a:majorFont>
        <a:latin typeface="Garamon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9">
        <a:dk1>
          <a:srgbClr val="000000"/>
        </a:dk1>
        <a:lt1>
          <a:srgbClr val="FFFFFF"/>
        </a:lt1>
        <a:dk2>
          <a:srgbClr val="999900"/>
        </a:dk2>
        <a:lt2>
          <a:srgbClr val="626402"/>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10">
        <a:dk1>
          <a:srgbClr val="000000"/>
        </a:dk1>
        <a:lt1>
          <a:srgbClr val="FFFFFF"/>
        </a:lt1>
        <a:dk2>
          <a:srgbClr val="999900"/>
        </a:dk2>
        <a:lt2>
          <a:srgbClr val="663300"/>
        </a:lt2>
        <a:accent1>
          <a:srgbClr val="663300"/>
        </a:accent1>
        <a:accent2>
          <a:srgbClr val="663300"/>
        </a:accent2>
        <a:accent3>
          <a:srgbClr val="FFFFFF"/>
        </a:accent3>
        <a:accent4>
          <a:srgbClr val="000000"/>
        </a:accent4>
        <a:accent5>
          <a:srgbClr val="B8ADAA"/>
        </a:accent5>
        <a:accent6>
          <a:srgbClr val="5C2D00"/>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11">
        <a:dk1>
          <a:srgbClr val="000000"/>
        </a:dk1>
        <a:lt1>
          <a:srgbClr val="FFFFFF"/>
        </a:lt1>
        <a:dk2>
          <a:srgbClr val="FFFF00"/>
        </a:dk2>
        <a:lt2>
          <a:srgbClr val="663300"/>
        </a:lt2>
        <a:accent1>
          <a:srgbClr val="663300"/>
        </a:accent1>
        <a:accent2>
          <a:srgbClr val="663300"/>
        </a:accent2>
        <a:accent3>
          <a:srgbClr val="FFFFFF"/>
        </a:accent3>
        <a:accent4>
          <a:srgbClr val="000000"/>
        </a:accent4>
        <a:accent5>
          <a:srgbClr val="B8ADAA"/>
        </a:accent5>
        <a:accent6>
          <a:srgbClr val="5C2D00"/>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12">
        <a:dk1>
          <a:srgbClr val="000000"/>
        </a:dk1>
        <a:lt1>
          <a:srgbClr val="FFFFFF"/>
        </a:lt1>
        <a:dk2>
          <a:srgbClr val="FFFF00"/>
        </a:dk2>
        <a:lt2>
          <a:srgbClr val="FFFF00"/>
        </a:lt2>
        <a:accent1>
          <a:srgbClr val="663300"/>
        </a:accent1>
        <a:accent2>
          <a:srgbClr val="663300"/>
        </a:accent2>
        <a:accent3>
          <a:srgbClr val="FFFFFF"/>
        </a:accent3>
        <a:accent4>
          <a:srgbClr val="000000"/>
        </a:accent4>
        <a:accent5>
          <a:srgbClr val="B8ADAA"/>
        </a:accent5>
        <a:accent6>
          <a:srgbClr val="5C2D00"/>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13">
        <a:dk1>
          <a:srgbClr val="000000"/>
        </a:dk1>
        <a:lt1>
          <a:srgbClr val="FFFFFF"/>
        </a:lt1>
        <a:dk2>
          <a:srgbClr val="663300"/>
        </a:dk2>
        <a:lt2>
          <a:srgbClr val="FFFF00"/>
        </a:lt2>
        <a:accent1>
          <a:srgbClr val="663300"/>
        </a:accent1>
        <a:accent2>
          <a:srgbClr val="663300"/>
        </a:accent2>
        <a:accent3>
          <a:srgbClr val="FFFFFF"/>
        </a:accent3>
        <a:accent4>
          <a:srgbClr val="000000"/>
        </a:accent4>
        <a:accent5>
          <a:srgbClr val="B8ADAA"/>
        </a:accent5>
        <a:accent6>
          <a:srgbClr val="5C2D00"/>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14">
        <a:dk1>
          <a:srgbClr val="000000"/>
        </a:dk1>
        <a:lt1>
          <a:srgbClr val="FFFFFF"/>
        </a:lt1>
        <a:dk2>
          <a:srgbClr val="663300"/>
        </a:dk2>
        <a:lt2>
          <a:srgbClr val="FFFF66"/>
        </a:lt2>
        <a:accent1>
          <a:srgbClr val="663300"/>
        </a:accent1>
        <a:accent2>
          <a:srgbClr val="663300"/>
        </a:accent2>
        <a:accent3>
          <a:srgbClr val="FFFFFF"/>
        </a:accent3>
        <a:accent4>
          <a:srgbClr val="000000"/>
        </a:accent4>
        <a:accent5>
          <a:srgbClr val="B8ADAA"/>
        </a:accent5>
        <a:accent6>
          <a:srgbClr val="5C2D00"/>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Level 15">
        <a:dk1>
          <a:srgbClr val="000000"/>
        </a:dk1>
        <a:lt1>
          <a:srgbClr val="FFFFFF"/>
        </a:lt1>
        <a:dk2>
          <a:srgbClr val="663300"/>
        </a:dk2>
        <a:lt2>
          <a:srgbClr val="FFFF66"/>
        </a:lt2>
        <a:accent1>
          <a:srgbClr val="996633"/>
        </a:accent1>
        <a:accent2>
          <a:srgbClr val="996633"/>
        </a:accent2>
        <a:accent3>
          <a:srgbClr val="FFFFFF"/>
        </a:accent3>
        <a:accent4>
          <a:srgbClr val="000000"/>
        </a:accent4>
        <a:accent5>
          <a:srgbClr val="CAB8AD"/>
        </a:accent5>
        <a:accent6>
          <a:srgbClr val="8A5C2D"/>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3111</TotalTime>
  <Words>1559</Words>
  <Application>Microsoft Macintosh PowerPoint</Application>
  <PresentationFormat>On-screen Show (4:3)</PresentationFormat>
  <Paragraphs>401</Paragraphs>
  <Slides>24</Slides>
  <Notes>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Level</vt:lpstr>
      <vt:lpstr>Human Capital Depreciation and Efficiency in Surgical Care</vt:lpstr>
      <vt:lpstr>Acknowledgements</vt:lpstr>
      <vt:lpstr>Background</vt:lpstr>
      <vt:lpstr>The Theory</vt:lpstr>
      <vt:lpstr>Model of surgical outcomes</vt:lpstr>
      <vt:lpstr>Model of surgical outcomes</vt:lpstr>
      <vt:lpstr>Model of surgical outcomes</vt:lpstr>
      <vt:lpstr>Model of surgical outcomes</vt:lpstr>
      <vt:lpstr>Model of surgical outcomes</vt:lpstr>
      <vt:lpstr>Model of surgical outcomes</vt:lpstr>
      <vt:lpstr>Model of surgical outcomes</vt:lpstr>
      <vt:lpstr>Procedure of Interest</vt:lpstr>
      <vt:lpstr>Data</vt:lpstr>
      <vt:lpstr>General Estimation Strategy</vt:lpstr>
      <vt:lpstr>Temporal Distance Measures</vt:lpstr>
      <vt:lpstr>Select provider characteristics</vt:lpstr>
      <vt:lpstr>Select provider characteristics</vt:lpstr>
      <vt:lpstr>Outcomes of PCI patients</vt:lpstr>
      <vt:lpstr>Outcomes of PCI Patients Treated by High Volume Physicians</vt:lpstr>
      <vt:lpstr>Does Surgeon Human Capital Depreciate?</vt:lpstr>
      <vt:lpstr>Resource Use  </vt:lpstr>
      <vt:lpstr>Resource use</vt:lpstr>
      <vt:lpstr>Simulation-Back of the envelope </vt:lpstr>
      <vt:lpstr>Limitations and extensions </vt:lpstr>
    </vt:vector>
  </TitlesOfParts>
  <Company>Lehigh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have you done lately?” An Investigation of Recent Surgical Volume on Patient Health Outcomes</dc:title>
  <dc:creator>jason hockenberry</dc:creator>
  <cp:lastModifiedBy>Vanessa Graham</cp:lastModifiedBy>
  <cp:revision>115</cp:revision>
  <dcterms:created xsi:type="dcterms:W3CDTF">2006-11-27T13:59:39Z</dcterms:created>
  <dcterms:modified xsi:type="dcterms:W3CDTF">2011-10-21T18:45:24Z</dcterms:modified>
</cp:coreProperties>
</file>