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8"/>
  </p:notesMasterIdLst>
  <p:handoutMasterIdLst>
    <p:handoutMasterId r:id="rId29"/>
  </p:handoutMasterIdLst>
  <p:sldIdLst>
    <p:sldId id="256" r:id="rId2"/>
    <p:sldId id="296" r:id="rId3"/>
    <p:sldId id="267" r:id="rId4"/>
    <p:sldId id="294" r:id="rId5"/>
    <p:sldId id="295" r:id="rId6"/>
    <p:sldId id="273" r:id="rId7"/>
    <p:sldId id="268" r:id="rId8"/>
    <p:sldId id="269" r:id="rId9"/>
    <p:sldId id="270" r:id="rId10"/>
    <p:sldId id="271" r:id="rId11"/>
    <p:sldId id="272" r:id="rId12"/>
    <p:sldId id="288" r:id="rId13"/>
    <p:sldId id="292" r:id="rId14"/>
    <p:sldId id="293" r:id="rId15"/>
    <p:sldId id="282" r:id="rId16"/>
    <p:sldId id="276" r:id="rId17"/>
    <p:sldId id="277" r:id="rId18"/>
    <p:sldId id="278" r:id="rId19"/>
    <p:sldId id="274" r:id="rId20"/>
    <p:sldId id="280" r:id="rId21"/>
    <p:sldId id="279" r:id="rId22"/>
    <p:sldId id="281" r:id="rId23"/>
    <p:sldId id="275" r:id="rId24"/>
    <p:sldId id="297" r:id="rId25"/>
    <p:sldId id="283" r:id="rId26"/>
    <p:sldId id="284"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gray"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snapToGrid="0" snapToObjects="1">
      <p:cViewPr varScale="1">
        <p:scale>
          <a:sx n="127" d="100"/>
          <a:sy n="127" d="100"/>
        </p:scale>
        <p:origin x="-216" y="-112"/>
      </p:cViewPr>
      <p:guideLst>
        <p:guide orient="horz" pos="2160"/>
        <p:guide pos="2880"/>
      </p:guideLst>
    </p:cSldViewPr>
  </p:slideViewPr>
  <p:outlineViewPr>
    <p:cViewPr>
      <p:scale>
        <a:sx n="33" d="100"/>
        <a:sy n="33" d="100"/>
      </p:scale>
      <p:origin x="0" y="1492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 Id="rId2"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 Id="rId2"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Careful with HC dollars</c:v>
                </c:pt>
              </c:strCache>
            </c:strRef>
          </c:tx>
          <c:invertIfNegative val="0"/>
          <c:cat>
            <c:strRef>
              <c:f>Sheet1!$A$2:$A$4</c:f>
              <c:strCache>
                <c:ptCount val="3"/>
                <c:pt idx="0">
                  <c:v>No Quality Signal***</c:v>
                </c:pt>
                <c:pt idx="1">
                  <c:v>Weak Quality Signal***</c:v>
                </c:pt>
                <c:pt idx="2">
                  <c:v>Strong Quality Signal*</c:v>
                </c:pt>
              </c:strCache>
            </c:strRef>
          </c:cat>
          <c:val>
            <c:numRef>
              <c:f>Sheet1!$B$2:$B$4</c:f>
              <c:numCache>
                <c:formatCode>General</c:formatCode>
                <c:ptCount val="3"/>
                <c:pt idx="0">
                  <c:v>80.6</c:v>
                </c:pt>
                <c:pt idx="1">
                  <c:v>84.8</c:v>
                </c:pt>
                <c:pt idx="2">
                  <c:v>90.8</c:v>
                </c:pt>
              </c:numCache>
            </c:numRef>
          </c:val>
        </c:ser>
        <c:ser>
          <c:idx val="1"/>
          <c:order val="1"/>
          <c:tx>
            <c:strRef>
              <c:f>Sheet1!$C$1</c:f>
              <c:strCache>
                <c:ptCount val="1"/>
                <c:pt idx="0">
                  <c:v>Dollar Amount</c:v>
                </c:pt>
              </c:strCache>
            </c:strRef>
          </c:tx>
          <c:invertIfNegative val="0"/>
          <c:cat>
            <c:strRef>
              <c:f>Sheet1!$A$2:$A$4</c:f>
              <c:strCache>
                <c:ptCount val="3"/>
                <c:pt idx="0">
                  <c:v>No Quality Signal***</c:v>
                </c:pt>
                <c:pt idx="1">
                  <c:v>Weak Quality Signal***</c:v>
                </c:pt>
                <c:pt idx="2">
                  <c:v>Strong Quality Signal*</c:v>
                </c:pt>
              </c:strCache>
            </c:strRef>
          </c:cat>
          <c:val>
            <c:numRef>
              <c:f>Sheet1!$C$2:$C$4</c:f>
              <c:numCache>
                <c:formatCode>General</c:formatCode>
                <c:ptCount val="3"/>
                <c:pt idx="0">
                  <c:v>84.4</c:v>
                </c:pt>
                <c:pt idx="1">
                  <c:v>81.8</c:v>
                </c:pt>
                <c:pt idx="2">
                  <c:v>93.1</c:v>
                </c:pt>
              </c:numCache>
            </c:numRef>
          </c:val>
        </c:ser>
        <c:ser>
          <c:idx val="2"/>
          <c:order val="2"/>
          <c:tx>
            <c:strRef>
              <c:f>Sheet1!$D$1</c:f>
              <c:strCache>
                <c:ptCount val="1"/>
                <c:pt idx="0">
                  <c:v>Dollar signs</c:v>
                </c:pt>
              </c:strCache>
            </c:strRef>
          </c:tx>
          <c:invertIfNegative val="0"/>
          <c:cat>
            <c:strRef>
              <c:f>Sheet1!$A$2:$A$4</c:f>
              <c:strCache>
                <c:ptCount val="3"/>
                <c:pt idx="0">
                  <c:v>No Quality Signal***</c:v>
                </c:pt>
                <c:pt idx="1">
                  <c:v>Weak Quality Signal***</c:v>
                </c:pt>
                <c:pt idx="2">
                  <c:v>Strong Quality Signal*</c:v>
                </c:pt>
              </c:strCache>
            </c:strRef>
          </c:cat>
          <c:val>
            <c:numRef>
              <c:f>Sheet1!$D$2:$D$4</c:f>
              <c:numCache>
                <c:formatCode>General</c:formatCode>
                <c:ptCount val="3"/>
                <c:pt idx="0">
                  <c:v>64.7</c:v>
                </c:pt>
                <c:pt idx="1">
                  <c:v>69.8</c:v>
                </c:pt>
                <c:pt idx="2">
                  <c:v>88.3</c:v>
                </c:pt>
              </c:numCache>
            </c:numRef>
          </c:val>
        </c:ser>
        <c:dLbls>
          <c:showLegendKey val="0"/>
          <c:showVal val="0"/>
          <c:showCatName val="0"/>
          <c:showSerName val="0"/>
          <c:showPercent val="0"/>
          <c:showBubbleSize val="0"/>
        </c:dLbls>
        <c:gapWidth val="150"/>
        <c:axId val="456175192"/>
        <c:axId val="707863336"/>
      </c:barChart>
      <c:catAx>
        <c:axId val="456175192"/>
        <c:scaling>
          <c:orientation val="minMax"/>
        </c:scaling>
        <c:delete val="0"/>
        <c:axPos val="b"/>
        <c:majorTickMark val="out"/>
        <c:minorTickMark val="none"/>
        <c:tickLblPos val="nextTo"/>
        <c:crossAx val="707863336"/>
        <c:crosses val="autoZero"/>
        <c:auto val="1"/>
        <c:lblAlgn val="ctr"/>
        <c:lblOffset val="100"/>
        <c:noMultiLvlLbl val="0"/>
      </c:catAx>
      <c:valAx>
        <c:axId val="707863336"/>
        <c:scaling>
          <c:orientation val="minMax"/>
        </c:scaling>
        <c:delete val="0"/>
        <c:axPos val="l"/>
        <c:majorGridlines/>
        <c:numFmt formatCode="General" sourceLinked="1"/>
        <c:majorTickMark val="out"/>
        <c:minorTickMark val="none"/>
        <c:tickLblPos val="nextTo"/>
        <c:crossAx val="456175192"/>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Sheet1!$A$2</c:f>
              <c:strCache>
                <c:ptCount val="1"/>
                <c:pt idx="0">
                  <c:v>No quality signal</c:v>
                </c:pt>
              </c:strCache>
            </c:strRef>
          </c:tx>
          <c:invertIfNegative val="0"/>
          <c:cat>
            <c:strRef>
              <c:f>Sheet1!$B$1:$D$1</c:f>
              <c:strCache>
                <c:ptCount val="3"/>
                <c:pt idx="0">
                  <c:v>Careful with HC dollars*</c:v>
                </c:pt>
                <c:pt idx="1">
                  <c:v>Dollar Amount*</c:v>
                </c:pt>
                <c:pt idx="2">
                  <c:v>Dollar Signs****</c:v>
                </c:pt>
              </c:strCache>
            </c:strRef>
          </c:cat>
          <c:val>
            <c:numRef>
              <c:f>Sheet1!$B$2:$D$2</c:f>
              <c:numCache>
                <c:formatCode>General</c:formatCode>
                <c:ptCount val="3"/>
                <c:pt idx="0">
                  <c:v>2.2</c:v>
                </c:pt>
                <c:pt idx="1">
                  <c:v>1.8</c:v>
                </c:pt>
                <c:pt idx="2">
                  <c:v>1.9</c:v>
                </c:pt>
              </c:numCache>
            </c:numRef>
          </c:val>
        </c:ser>
        <c:ser>
          <c:idx val="1"/>
          <c:order val="1"/>
          <c:tx>
            <c:strRef>
              <c:f>Sheet1!$A$3</c:f>
              <c:strCache>
                <c:ptCount val="1"/>
                <c:pt idx="0">
                  <c:v>Weak quality signal</c:v>
                </c:pt>
              </c:strCache>
            </c:strRef>
          </c:tx>
          <c:invertIfNegative val="0"/>
          <c:cat>
            <c:strRef>
              <c:f>Sheet1!$B$1:$D$1</c:f>
              <c:strCache>
                <c:ptCount val="3"/>
                <c:pt idx="0">
                  <c:v>Careful with HC dollars*</c:v>
                </c:pt>
                <c:pt idx="1">
                  <c:v>Dollar Amount*</c:v>
                </c:pt>
                <c:pt idx="2">
                  <c:v>Dollar Signs****</c:v>
                </c:pt>
              </c:strCache>
            </c:strRef>
          </c:cat>
          <c:val>
            <c:numRef>
              <c:f>Sheet1!$B$3:$D$3</c:f>
              <c:numCache>
                <c:formatCode>General</c:formatCode>
                <c:ptCount val="3"/>
                <c:pt idx="0">
                  <c:v>2.7</c:v>
                </c:pt>
                <c:pt idx="1">
                  <c:v>2.6</c:v>
                </c:pt>
                <c:pt idx="2">
                  <c:v>2.6</c:v>
                </c:pt>
              </c:numCache>
            </c:numRef>
          </c:val>
        </c:ser>
        <c:ser>
          <c:idx val="2"/>
          <c:order val="2"/>
          <c:tx>
            <c:strRef>
              <c:f>Sheet1!$A$4</c:f>
              <c:strCache>
                <c:ptCount val="1"/>
                <c:pt idx="0">
                  <c:v>Strong quality signal</c:v>
                </c:pt>
              </c:strCache>
            </c:strRef>
          </c:tx>
          <c:invertIfNegative val="0"/>
          <c:cat>
            <c:strRef>
              <c:f>Sheet1!$B$1:$D$1</c:f>
              <c:strCache>
                <c:ptCount val="3"/>
                <c:pt idx="0">
                  <c:v>Careful with HC dollars*</c:v>
                </c:pt>
                <c:pt idx="1">
                  <c:v>Dollar Amount*</c:v>
                </c:pt>
                <c:pt idx="2">
                  <c:v>Dollar Signs****</c:v>
                </c:pt>
              </c:strCache>
            </c:strRef>
          </c:cat>
          <c:val>
            <c:numRef>
              <c:f>Sheet1!$B$4:$D$4</c:f>
              <c:numCache>
                <c:formatCode>General</c:formatCode>
                <c:ptCount val="3"/>
                <c:pt idx="0">
                  <c:v>2.9</c:v>
                </c:pt>
                <c:pt idx="1">
                  <c:v>3.3</c:v>
                </c:pt>
                <c:pt idx="2">
                  <c:v>3.4</c:v>
                </c:pt>
              </c:numCache>
            </c:numRef>
          </c:val>
        </c:ser>
        <c:dLbls>
          <c:showLegendKey val="0"/>
          <c:showVal val="0"/>
          <c:showCatName val="0"/>
          <c:showSerName val="0"/>
          <c:showPercent val="0"/>
          <c:showBubbleSize val="0"/>
        </c:dLbls>
        <c:gapWidth val="150"/>
        <c:axId val="474460616"/>
        <c:axId val="582188216"/>
      </c:barChart>
      <c:catAx>
        <c:axId val="474460616"/>
        <c:scaling>
          <c:orientation val="minMax"/>
        </c:scaling>
        <c:delete val="0"/>
        <c:axPos val="b"/>
        <c:majorTickMark val="out"/>
        <c:minorTickMark val="none"/>
        <c:tickLblPos val="nextTo"/>
        <c:crossAx val="582188216"/>
        <c:crosses val="autoZero"/>
        <c:auto val="1"/>
        <c:lblAlgn val="ctr"/>
        <c:lblOffset val="100"/>
        <c:noMultiLvlLbl val="0"/>
      </c:catAx>
      <c:valAx>
        <c:axId val="582188216"/>
        <c:scaling>
          <c:orientation val="minMax"/>
          <c:max val="5.0"/>
          <c:min val="1.0"/>
        </c:scaling>
        <c:delete val="0"/>
        <c:axPos val="l"/>
        <c:majorGridlines/>
        <c:numFmt formatCode="General" sourceLinked="1"/>
        <c:majorTickMark val="out"/>
        <c:minorTickMark val="none"/>
        <c:tickLblPos val="nextTo"/>
        <c:crossAx val="47446061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Careful with HC Dollars</c:v>
                </c:pt>
              </c:strCache>
            </c:strRef>
          </c:tx>
          <c:invertIfNegative val="0"/>
          <c:cat>
            <c:strRef>
              <c:f>Sheet1!$A$2:$A$4</c:f>
              <c:strCache>
                <c:ptCount val="3"/>
                <c:pt idx="0">
                  <c:v>No Quality signal</c:v>
                </c:pt>
                <c:pt idx="1">
                  <c:v>Weak Quality signal</c:v>
                </c:pt>
                <c:pt idx="2">
                  <c:v>Strong Quality signal</c:v>
                </c:pt>
              </c:strCache>
            </c:strRef>
          </c:cat>
          <c:val>
            <c:numRef>
              <c:f>Sheet1!$B$2:$B$4</c:f>
              <c:numCache>
                <c:formatCode>General</c:formatCode>
                <c:ptCount val="3"/>
                <c:pt idx="0">
                  <c:v>8.3</c:v>
                </c:pt>
                <c:pt idx="1">
                  <c:v>5.2</c:v>
                </c:pt>
                <c:pt idx="2">
                  <c:v>5.6</c:v>
                </c:pt>
              </c:numCache>
            </c:numRef>
          </c:val>
        </c:ser>
        <c:ser>
          <c:idx val="1"/>
          <c:order val="1"/>
          <c:tx>
            <c:strRef>
              <c:f>Sheet1!$C$1</c:f>
              <c:strCache>
                <c:ptCount val="1"/>
                <c:pt idx="0">
                  <c:v>Dollar Amount</c:v>
                </c:pt>
              </c:strCache>
            </c:strRef>
          </c:tx>
          <c:invertIfNegative val="0"/>
          <c:cat>
            <c:strRef>
              <c:f>Sheet1!$A$2:$A$4</c:f>
              <c:strCache>
                <c:ptCount val="3"/>
                <c:pt idx="0">
                  <c:v>No Quality signal</c:v>
                </c:pt>
                <c:pt idx="1">
                  <c:v>Weak Quality signal</c:v>
                </c:pt>
                <c:pt idx="2">
                  <c:v>Strong Quality signal</c:v>
                </c:pt>
              </c:strCache>
            </c:strRef>
          </c:cat>
          <c:val>
            <c:numRef>
              <c:f>Sheet1!$C$2:$C$4</c:f>
              <c:numCache>
                <c:formatCode>General</c:formatCode>
                <c:ptCount val="3"/>
                <c:pt idx="0">
                  <c:v>13.0</c:v>
                </c:pt>
                <c:pt idx="1">
                  <c:v>9.200000000000001</c:v>
                </c:pt>
                <c:pt idx="2">
                  <c:v>7.1</c:v>
                </c:pt>
              </c:numCache>
            </c:numRef>
          </c:val>
        </c:ser>
        <c:ser>
          <c:idx val="2"/>
          <c:order val="2"/>
          <c:tx>
            <c:strRef>
              <c:f>Sheet1!$D$1</c:f>
              <c:strCache>
                <c:ptCount val="1"/>
                <c:pt idx="0">
                  <c:v>Dollar Signs</c:v>
                </c:pt>
              </c:strCache>
            </c:strRef>
          </c:tx>
          <c:invertIfNegative val="0"/>
          <c:cat>
            <c:strRef>
              <c:f>Sheet1!$A$2:$A$4</c:f>
              <c:strCache>
                <c:ptCount val="3"/>
                <c:pt idx="0">
                  <c:v>No Quality signal</c:v>
                </c:pt>
                <c:pt idx="1">
                  <c:v>Weak Quality signal</c:v>
                </c:pt>
                <c:pt idx="2">
                  <c:v>Strong Quality signal</c:v>
                </c:pt>
              </c:strCache>
            </c:strRef>
          </c:cat>
          <c:val>
            <c:numRef>
              <c:f>Sheet1!$D$2:$D$4</c:f>
              <c:numCache>
                <c:formatCode>General</c:formatCode>
                <c:ptCount val="3"/>
                <c:pt idx="0">
                  <c:v>16.4</c:v>
                </c:pt>
                <c:pt idx="1">
                  <c:v>10.8</c:v>
                </c:pt>
                <c:pt idx="2">
                  <c:v>9.1</c:v>
                </c:pt>
              </c:numCache>
            </c:numRef>
          </c:val>
        </c:ser>
        <c:dLbls>
          <c:showLegendKey val="0"/>
          <c:showVal val="0"/>
          <c:showCatName val="0"/>
          <c:showSerName val="0"/>
          <c:showPercent val="0"/>
          <c:showBubbleSize val="0"/>
        </c:dLbls>
        <c:gapWidth val="150"/>
        <c:axId val="577730376"/>
        <c:axId val="5865528"/>
      </c:barChart>
      <c:catAx>
        <c:axId val="577730376"/>
        <c:scaling>
          <c:orientation val="minMax"/>
        </c:scaling>
        <c:delete val="0"/>
        <c:axPos val="b"/>
        <c:majorTickMark val="out"/>
        <c:minorTickMark val="none"/>
        <c:tickLblPos val="nextTo"/>
        <c:crossAx val="5865528"/>
        <c:crosses val="autoZero"/>
        <c:auto val="1"/>
        <c:lblAlgn val="ctr"/>
        <c:lblOffset val="100"/>
        <c:noMultiLvlLbl val="0"/>
      </c:catAx>
      <c:valAx>
        <c:axId val="5865528"/>
        <c:scaling>
          <c:orientation val="minMax"/>
        </c:scaling>
        <c:delete val="0"/>
        <c:axPos val="l"/>
        <c:majorGridlines/>
        <c:numFmt formatCode="General" sourceLinked="1"/>
        <c:majorTickMark val="out"/>
        <c:minorTickMark val="none"/>
        <c:tickLblPos val="nextTo"/>
        <c:crossAx val="57773037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11809646081367"/>
          <c:y val="0.0536443148688047"/>
          <c:w val="0.54554061582466"/>
          <c:h val="0.749909322559171"/>
        </c:manualLayout>
      </c:layout>
      <c:barChart>
        <c:barDir val="col"/>
        <c:grouping val="clustered"/>
        <c:varyColors val="0"/>
        <c:ser>
          <c:idx val="0"/>
          <c:order val="0"/>
          <c:tx>
            <c:strRef>
              <c:f>Sheet1!$B$1</c:f>
              <c:strCache>
                <c:ptCount val="1"/>
                <c:pt idx="0">
                  <c:v>More/Less</c:v>
                </c:pt>
              </c:strCache>
            </c:strRef>
          </c:tx>
          <c:invertIfNegative val="0"/>
          <c:cat>
            <c:numRef>
              <c:f>Sheet1!$A$2</c:f>
              <c:numCache>
                <c:formatCode>General</c:formatCode>
                <c:ptCount val="1"/>
              </c:numCache>
            </c:numRef>
          </c:cat>
          <c:val>
            <c:numRef>
              <c:f>Sheet1!$B$2</c:f>
              <c:numCache>
                <c:formatCode>General</c:formatCode>
                <c:ptCount val="1"/>
                <c:pt idx="0">
                  <c:v>13.5</c:v>
                </c:pt>
              </c:numCache>
            </c:numRef>
          </c:val>
        </c:ser>
        <c:ser>
          <c:idx val="1"/>
          <c:order val="1"/>
          <c:tx>
            <c:strRef>
              <c:f>Sheet1!$C$1</c:f>
              <c:strCache>
                <c:ptCount val="1"/>
                <c:pt idx="0">
                  <c:v>More/Less with Frame</c:v>
                </c:pt>
              </c:strCache>
            </c:strRef>
          </c:tx>
          <c:invertIfNegative val="0"/>
          <c:cat>
            <c:numRef>
              <c:f>Sheet1!$A$2</c:f>
              <c:numCache>
                <c:formatCode>General</c:formatCode>
                <c:ptCount val="1"/>
              </c:numCache>
            </c:numRef>
          </c:cat>
          <c:val>
            <c:numRef>
              <c:f>Sheet1!$C$2</c:f>
              <c:numCache>
                <c:formatCode>General</c:formatCode>
                <c:ptCount val="1"/>
                <c:pt idx="0">
                  <c:v>27.0</c:v>
                </c:pt>
              </c:numCache>
            </c:numRef>
          </c:val>
        </c:ser>
        <c:ser>
          <c:idx val="2"/>
          <c:order val="2"/>
          <c:tx>
            <c:strRef>
              <c:f>Sheet1!$D$1</c:f>
              <c:strCache>
                <c:ptCount val="1"/>
                <c:pt idx="0">
                  <c:v>Appropriate Use</c:v>
                </c:pt>
              </c:strCache>
            </c:strRef>
          </c:tx>
          <c:invertIfNegative val="0"/>
          <c:cat>
            <c:numRef>
              <c:f>Sheet1!$A$2</c:f>
              <c:numCache>
                <c:formatCode>General</c:formatCode>
                <c:ptCount val="1"/>
              </c:numCache>
            </c:numRef>
          </c:cat>
          <c:val>
            <c:numRef>
              <c:f>Sheet1!$D$2</c:f>
              <c:numCache>
                <c:formatCode>General</c:formatCode>
                <c:ptCount val="1"/>
                <c:pt idx="0">
                  <c:v>83.0</c:v>
                </c:pt>
              </c:numCache>
            </c:numRef>
          </c:val>
        </c:ser>
        <c:dLbls>
          <c:showLegendKey val="0"/>
          <c:showVal val="0"/>
          <c:showCatName val="0"/>
          <c:showSerName val="0"/>
          <c:showPercent val="0"/>
          <c:showBubbleSize val="0"/>
        </c:dLbls>
        <c:gapWidth val="150"/>
        <c:axId val="6154584"/>
        <c:axId val="628492616"/>
      </c:barChart>
      <c:catAx>
        <c:axId val="6154584"/>
        <c:scaling>
          <c:orientation val="minMax"/>
        </c:scaling>
        <c:delete val="0"/>
        <c:axPos val="b"/>
        <c:numFmt formatCode="General" sourceLinked="1"/>
        <c:majorTickMark val="out"/>
        <c:minorTickMark val="none"/>
        <c:tickLblPos val="nextTo"/>
        <c:crossAx val="628492616"/>
        <c:crosses val="autoZero"/>
        <c:auto val="1"/>
        <c:lblAlgn val="ctr"/>
        <c:lblOffset val="100"/>
        <c:noMultiLvlLbl val="0"/>
      </c:catAx>
      <c:valAx>
        <c:axId val="628492616"/>
        <c:scaling>
          <c:orientation val="minMax"/>
        </c:scaling>
        <c:delete val="0"/>
        <c:axPos val="l"/>
        <c:majorGridlines/>
        <c:numFmt formatCode="General" sourceLinked="1"/>
        <c:majorTickMark val="out"/>
        <c:minorTickMark val="none"/>
        <c:tickLblPos val="nextTo"/>
        <c:crossAx val="6154584"/>
        <c:crosses val="autoZero"/>
        <c:crossBetween val="between"/>
      </c:valAx>
    </c:plotArea>
    <c:legend>
      <c:legendPos val="r"/>
      <c:layout>
        <c:manualLayout>
          <c:xMode val="edge"/>
          <c:yMode val="edge"/>
          <c:x val="0.663979637897741"/>
          <c:y val="0.345089414843553"/>
          <c:w val="0.336020362102259"/>
          <c:h val="0.309821170312895"/>
        </c:manualLayout>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Cost </c:v>
                </c:pt>
              </c:strCache>
            </c:strRef>
          </c:tx>
          <c:invertIfNegative val="0"/>
          <c:cat>
            <c:numRef>
              <c:f>Sheet1!$A$2</c:f>
              <c:numCache>
                <c:formatCode>General</c:formatCode>
                <c:ptCount val="1"/>
              </c:numCache>
            </c:numRef>
          </c:cat>
          <c:val>
            <c:numRef>
              <c:f>Sheet1!$B$2</c:f>
              <c:numCache>
                <c:formatCode>General</c:formatCode>
                <c:ptCount val="1"/>
                <c:pt idx="0">
                  <c:v>59.3</c:v>
                </c:pt>
              </c:numCache>
            </c:numRef>
          </c:val>
        </c:ser>
        <c:ser>
          <c:idx val="1"/>
          <c:order val="1"/>
          <c:tx>
            <c:strRef>
              <c:f>Sheet1!$C$1</c:f>
              <c:strCache>
                <c:ptCount val="1"/>
                <c:pt idx="0">
                  <c:v>Cost &amp; Quality</c:v>
                </c:pt>
              </c:strCache>
            </c:strRef>
          </c:tx>
          <c:invertIfNegative val="0"/>
          <c:cat>
            <c:numRef>
              <c:f>Sheet1!$A$2</c:f>
              <c:numCache>
                <c:formatCode>General</c:formatCode>
                <c:ptCount val="1"/>
              </c:numCache>
            </c:numRef>
          </c:cat>
          <c:val>
            <c:numRef>
              <c:f>Sheet1!$C$2</c:f>
              <c:numCache>
                <c:formatCode>General</c:formatCode>
                <c:ptCount val="1"/>
                <c:pt idx="0">
                  <c:v>61.5</c:v>
                </c:pt>
              </c:numCache>
            </c:numRef>
          </c:val>
        </c:ser>
        <c:ser>
          <c:idx val="2"/>
          <c:order val="2"/>
          <c:tx>
            <c:strRef>
              <c:f>Sheet1!$D$1</c:f>
              <c:strCache>
                <c:ptCount val="1"/>
                <c:pt idx="0">
                  <c:v>Cost, Quality, and Best Value</c:v>
                </c:pt>
              </c:strCache>
            </c:strRef>
          </c:tx>
          <c:invertIfNegative val="0"/>
          <c:cat>
            <c:numRef>
              <c:f>Sheet1!$A$2</c:f>
              <c:numCache>
                <c:formatCode>General</c:formatCode>
                <c:ptCount val="1"/>
              </c:numCache>
            </c:numRef>
          </c:cat>
          <c:val>
            <c:numRef>
              <c:f>Sheet1!$D$2</c:f>
              <c:numCache>
                <c:formatCode>General</c:formatCode>
                <c:ptCount val="1"/>
                <c:pt idx="0">
                  <c:v>85.2</c:v>
                </c:pt>
              </c:numCache>
            </c:numRef>
          </c:val>
        </c:ser>
        <c:dLbls>
          <c:showLegendKey val="0"/>
          <c:showVal val="0"/>
          <c:showCatName val="0"/>
          <c:showSerName val="0"/>
          <c:showPercent val="0"/>
          <c:showBubbleSize val="0"/>
        </c:dLbls>
        <c:gapWidth val="150"/>
        <c:axId val="582216200"/>
        <c:axId val="582896552"/>
      </c:barChart>
      <c:catAx>
        <c:axId val="582216200"/>
        <c:scaling>
          <c:orientation val="minMax"/>
        </c:scaling>
        <c:delete val="0"/>
        <c:axPos val="b"/>
        <c:numFmt formatCode="General" sourceLinked="1"/>
        <c:majorTickMark val="out"/>
        <c:minorTickMark val="none"/>
        <c:tickLblPos val="nextTo"/>
        <c:crossAx val="582896552"/>
        <c:crosses val="autoZero"/>
        <c:auto val="1"/>
        <c:lblAlgn val="ctr"/>
        <c:lblOffset val="100"/>
        <c:noMultiLvlLbl val="0"/>
      </c:catAx>
      <c:valAx>
        <c:axId val="582896552"/>
        <c:scaling>
          <c:orientation val="minMax"/>
        </c:scaling>
        <c:delete val="0"/>
        <c:axPos val="l"/>
        <c:majorGridlines/>
        <c:numFmt formatCode="General" sourceLinked="1"/>
        <c:majorTickMark val="out"/>
        <c:minorTickMark val="none"/>
        <c:tickLblPos val="nextTo"/>
        <c:crossAx val="58221620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0.45062</cdr:x>
      <cdr:y>0.22635</cdr:y>
    </cdr:from>
    <cdr:to>
      <cdr:x>0.56173</cdr:x>
      <cdr:y>0.42839</cdr:y>
    </cdr:to>
    <cdr:sp macro="" textlink="">
      <cdr:nvSpPr>
        <cdr:cNvPr id="2" name="TextBox 1"/>
        <cdr:cNvSpPr txBox="1"/>
      </cdr:nvSpPr>
      <cdr:spPr>
        <a:xfrm xmlns:a="http://schemas.openxmlformats.org/drawingml/2006/main">
          <a:off x="3708400" y="1024467"/>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0.5</cdr:x>
      <cdr:y>0.20016</cdr:y>
    </cdr:from>
    <cdr:to>
      <cdr:x>0.61111</cdr:x>
      <cdr:y>0.41716</cdr:y>
    </cdr:to>
    <cdr:sp macro="" textlink="">
      <cdr:nvSpPr>
        <cdr:cNvPr id="3" name="TextBox 2"/>
        <cdr:cNvSpPr txBox="1"/>
      </cdr:nvSpPr>
      <cdr:spPr>
        <a:xfrm xmlns:a="http://schemas.openxmlformats.org/drawingml/2006/main">
          <a:off x="4114800" y="905933"/>
          <a:ext cx="914400" cy="982134"/>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0.45679</cdr:x>
      <cdr:y>0.25628</cdr:y>
    </cdr:from>
    <cdr:to>
      <cdr:x>0.5679</cdr:x>
      <cdr:y>0.45832</cdr:y>
    </cdr:to>
    <cdr:sp macro="" textlink="">
      <cdr:nvSpPr>
        <cdr:cNvPr id="4" name="TextBox 3"/>
        <cdr:cNvSpPr txBox="1"/>
      </cdr:nvSpPr>
      <cdr:spPr>
        <a:xfrm xmlns:a="http://schemas.openxmlformats.org/drawingml/2006/main">
          <a:off x="3759200" y="1159933"/>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0.62753</cdr:x>
      <cdr:y>0.21482</cdr:y>
    </cdr:from>
    <cdr:to>
      <cdr:x>1</cdr:x>
      <cdr:y>0.4947</cdr:y>
    </cdr:to>
    <cdr:sp macro="" textlink="">
      <cdr:nvSpPr>
        <cdr:cNvPr id="2" name="TextBox 1"/>
        <cdr:cNvSpPr txBox="1"/>
      </cdr:nvSpPr>
      <cdr:spPr>
        <a:xfrm xmlns:a="http://schemas.openxmlformats.org/drawingml/2006/main">
          <a:off x="4808676" y="701847"/>
          <a:ext cx="2854187" cy="914389"/>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800" dirty="0" smtClean="0"/>
            <a:t>***P&lt;.000</a:t>
          </a:r>
          <a:endParaRPr lang="en-US" sz="1800" dirty="0"/>
        </a:p>
      </cdr:txBody>
    </cdr:sp>
  </cdr:relSizeAnchor>
  <cdr:relSizeAnchor xmlns:cdr="http://schemas.openxmlformats.org/drawingml/2006/chartDrawing">
    <cdr:from>
      <cdr:x>0.8559</cdr:x>
      <cdr:y>0.16454</cdr:y>
    </cdr:from>
    <cdr:to>
      <cdr:x>0.97523</cdr:x>
      <cdr:y>0.44442</cdr:y>
    </cdr:to>
    <cdr:sp macro="" textlink="">
      <cdr:nvSpPr>
        <cdr:cNvPr id="3" name="TextBox 2"/>
        <cdr:cNvSpPr txBox="1"/>
      </cdr:nvSpPr>
      <cdr:spPr>
        <a:xfrm xmlns:a="http://schemas.openxmlformats.org/drawingml/2006/main">
          <a:off x="6558679" y="537563"/>
          <a:ext cx="914400" cy="9144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en-US"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0.58274</cdr:x>
      <cdr:y>0</cdr:y>
    </cdr:from>
    <cdr:to>
      <cdr:x>0.8814</cdr:x>
      <cdr:y>0.33542</cdr:y>
    </cdr:to>
    <cdr:sp macro="" textlink="">
      <cdr:nvSpPr>
        <cdr:cNvPr id="2" name="TextBox 1"/>
        <cdr:cNvSpPr txBox="1"/>
      </cdr:nvSpPr>
      <cdr:spPr>
        <a:xfrm xmlns:a="http://schemas.openxmlformats.org/drawingml/2006/main">
          <a:off x="4465431" y="0"/>
          <a:ext cx="2288617" cy="1095833"/>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2000" dirty="0" smtClean="0"/>
            <a:t>***P&lt;.000</a:t>
          </a:r>
        </a:p>
        <a:p xmlns:a="http://schemas.openxmlformats.org/drawingml/2006/main">
          <a:endParaRPr 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9A2B13-335A-3F4C-AC3E-D000CC0B521A}" type="datetimeFigureOut">
              <a:rPr lang="en-US" smtClean="0"/>
              <a:pPr/>
              <a:t>10/20/11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7296610-1616-814A-A48A-628F21CD3877}" type="slidenum">
              <a:rPr lang="en-US" smtClean="0"/>
              <a:pPr/>
              <a:t>‹#›</a:t>
            </a:fld>
            <a:endParaRPr lang="en-US"/>
          </a:p>
        </p:txBody>
      </p:sp>
    </p:spTree>
    <p:extLst>
      <p:ext uri="{BB962C8B-B14F-4D97-AF65-F5344CB8AC3E}">
        <p14:creationId xmlns:p14="http://schemas.microsoft.com/office/powerpoint/2010/main" val="840287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814010-ECD3-2C42-828F-463623298E46}" type="datetimeFigureOut">
              <a:rPr lang="en-US" smtClean="0"/>
              <a:pPr/>
              <a:t>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9B2B77-DFA4-AC49-9BCF-F730F810FF91}" type="slidenum">
              <a:rPr lang="en-US" smtClean="0"/>
              <a:pPr/>
              <a:t>‹#›</a:t>
            </a:fld>
            <a:endParaRPr lang="en-US"/>
          </a:p>
        </p:txBody>
      </p:sp>
    </p:spTree>
    <p:extLst>
      <p:ext uri="{BB962C8B-B14F-4D97-AF65-F5344CB8AC3E}">
        <p14:creationId xmlns:p14="http://schemas.microsoft.com/office/powerpoint/2010/main" val="80691633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49B2B77-DFA4-AC49-9BCF-F730F810FF91}"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55DF073-EA9B-574A-ACAA-5383E946168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699CF-2CBF-D445-8ADC-060BE50423B2}"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DF073-EA9B-574A-ACAA-5383E9461684}" type="datetimeFigureOut">
              <a:rPr lang="en-US" smtClean="0"/>
              <a:pPr/>
              <a:t>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7699CF-2CBF-D445-8ADC-060BE50423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US" smtClean="0"/>
              <a:t>Click icon to add picture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US" smtClean="0"/>
              <a:t>Click icon to add picture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US" smtClean="0"/>
              <a:t>Click icon to add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5DF073-EA9B-574A-ACAA-5383E946168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5DF073-EA9B-574A-ACAA-5383E946168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55DF073-EA9B-574A-ACAA-5383E9461684}"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7699CF-2CBF-D445-8ADC-060BE50423B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55DF073-EA9B-574A-ACAA-5383E946168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155DF073-EA9B-574A-ACAA-5383E9461684}" type="datetimeFigureOut">
              <a:rPr lang="en-US" smtClean="0"/>
              <a:pPr/>
              <a:t>10/20/11</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627699CF-2CBF-D445-8ADC-060BE50423B2}"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55DF073-EA9B-574A-ACAA-5383E9461684}" type="datetimeFigureOut">
              <a:rPr lang="en-US" smtClean="0"/>
              <a:pPr/>
              <a:t>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55DF073-EA9B-574A-ACAA-5383E946168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7699CF-2CBF-D445-8ADC-060BE50423B2}"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55DF073-EA9B-574A-ACAA-5383E9461684}"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7699CF-2CBF-D445-8ADC-060BE50423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155DF073-EA9B-574A-ACAA-5383E9461684}" type="datetimeFigureOut">
              <a:rPr lang="en-US" smtClean="0"/>
              <a:pPr/>
              <a:t>10/20/11</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627699CF-2CBF-D445-8ADC-060BE50423B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199" y="446616"/>
            <a:ext cx="8228013" cy="3014659"/>
          </a:xfrm>
        </p:spPr>
        <p:txBody>
          <a:bodyPr/>
          <a:lstStyle/>
          <a:p>
            <a:r>
              <a:rPr lang="en-US" sz="3200" dirty="0" smtClean="0"/>
              <a:t>Communicating with Consumers </a:t>
            </a:r>
            <a:br>
              <a:rPr lang="en-US" sz="3200" dirty="0" smtClean="0"/>
            </a:br>
            <a:r>
              <a:rPr lang="en-US" sz="3200" dirty="0" smtClean="0"/>
              <a:t>About Health Care Value :   </a:t>
            </a:r>
            <a:br>
              <a:rPr lang="en-US" sz="3200" dirty="0" smtClean="0"/>
            </a:br>
            <a:r>
              <a:rPr lang="en-US" sz="3200" dirty="0" smtClean="0"/>
              <a:t>A Controlled Experiment</a:t>
            </a:r>
            <a:br>
              <a:rPr lang="en-US" sz="3200" dirty="0" smtClean="0"/>
            </a:br>
            <a:r>
              <a:rPr lang="en-US" sz="3200" dirty="0" smtClean="0"/>
              <a:t/>
            </a:r>
            <a:br>
              <a:rPr lang="en-US" sz="3200" dirty="0" smtClean="0"/>
            </a:br>
            <a:r>
              <a:rPr lang="en-US" sz="3200" dirty="0" smtClean="0"/>
              <a:t/>
            </a:r>
            <a:br>
              <a:rPr lang="en-US" sz="3200" dirty="0" smtClean="0"/>
            </a:br>
            <a:endParaRPr lang="en-US" sz="3200" dirty="0"/>
          </a:p>
        </p:txBody>
      </p:sp>
      <p:sp>
        <p:nvSpPr>
          <p:cNvPr id="3" name="Subtitle 2"/>
          <p:cNvSpPr>
            <a:spLocks noGrp="1"/>
          </p:cNvSpPr>
          <p:nvPr>
            <p:ph type="subTitle" idx="1"/>
          </p:nvPr>
        </p:nvSpPr>
        <p:spPr>
          <a:xfrm>
            <a:off x="457199" y="2903005"/>
            <a:ext cx="8228013" cy="3614799"/>
          </a:xfrm>
        </p:spPr>
        <p:txBody>
          <a:bodyPr>
            <a:noAutofit/>
          </a:bodyPr>
          <a:lstStyle/>
          <a:p>
            <a:r>
              <a:rPr lang="en-US" sz="2000" dirty="0" smtClean="0"/>
              <a:t>Judith Hibbard and Jessica Greene,  University of Oregon</a:t>
            </a:r>
          </a:p>
          <a:p>
            <a:r>
              <a:rPr lang="en-US" sz="2000" dirty="0" smtClean="0"/>
              <a:t>Shoshanna </a:t>
            </a:r>
            <a:r>
              <a:rPr lang="en-US" sz="2000" dirty="0" err="1" smtClean="0"/>
              <a:t>Sofaer</a:t>
            </a:r>
            <a:r>
              <a:rPr lang="en-US" sz="2000" dirty="0" smtClean="0"/>
              <a:t> and Kirsten </a:t>
            </a:r>
            <a:r>
              <a:rPr lang="en-US" sz="2000" dirty="0" err="1" smtClean="0"/>
              <a:t>Firminger</a:t>
            </a:r>
            <a:r>
              <a:rPr lang="en-US" sz="2000" dirty="0" smtClean="0"/>
              <a:t>,  Baruch College</a:t>
            </a:r>
          </a:p>
          <a:p>
            <a:r>
              <a:rPr lang="en-US" sz="2000" dirty="0" smtClean="0"/>
              <a:t>Judy Hirsh, Health Improvement </a:t>
            </a:r>
          </a:p>
          <a:p>
            <a:r>
              <a:rPr lang="en-US" sz="2000" dirty="0" smtClean="0"/>
              <a:t>Collaborative of Greater Cincinnati</a:t>
            </a:r>
          </a:p>
          <a:p>
            <a:endParaRPr lang="en-US" sz="2000" dirty="0" smtClean="0"/>
          </a:p>
          <a:p>
            <a:r>
              <a:rPr lang="en-US" sz="2000" dirty="0" smtClean="0"/>
              <a:t>Funded by AHRQ</a:t>
            </a:r>
          </a:p>
          <a:p>
            <a:r>
              <a:rPr lang="en-US" sz="2000" dirty="0" smtClean="0"/>
              <a:t>Data collected in collaboration with MHQP</a:t>
            </a:r>
          </a:p>
          <a:p>
            <a:endParaRPr lang="en-US" sz="2000" dirty="0" smtClean="0"/>
          </a:p>
          <a:p>
            <a:endParaRPr lang="en-US" sz="2000" dirty="0" smtClean="0"/>
          </a:p>
          <a:p>
            <a:r>
              <a:rPr lang="en-US" sz="2000" dirty="0" smtClean="0"/>
              <a:t>Funded by AHRQ</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3</a:t>
            </a:r>
            <a:br>
              <a:rPr lang="en-US" sz="4000" dirty="0" smtClean="0"/>
            </a:br>
            <a:r>
              <a:rPr lang="en-US" sz="4000" dirty="0" smtClean="0"/>
              <a:t>Dollar Signs</a:t>
            </a:r>
            <a:br>
              <a:rPr lang="en-US" sz="4000" dirty="0" smtClean="0"/>
            </a:br>
            <a:r>
              <a:rPr lang="en-US" sz="4000" dirty="0" smtClean="0"/>
              <a:t> Quality Signal: Weak</a:t>
            </a:r>
            <a:endParaRPr lang="en-US" sz="4000" dirty="0"/>
          </a:p>
        </p:txBody>
      </p:sp>
      <p:pic>
        <p:nvPicPr>
          <p:cNvPr id="4" name="Content Placeholder 3" title="Group 3 Dollar Signs  Quality Signal: Weak"/>
          <p:cNvPicPr>
            <a:picLocks noGrp="1"/>
          </p:cNvPicPr>
          <p:nvPr>
            <p:ph idx="1"/>
          </p:nvPr>
        </p:nvPicPr>
        <p:blipFill>
          <a:blip r:embed="rId2" cstate="print"/>
          <a:srcRect l="-15673" r="-15673"/>
          <a:stretch>
            <a:fillRect/>
          </a:stretch>
        </p:blipFill>
        <p:spPr>
          <a:xfrm>
            <a:off x="152400" y="2438400"/>
            <a:ext cx="8716554" cy="438265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3</a:t>
            </a:r>
            <a:br>
              <a:rPr lang="en-US" sz="4000" dirty="0" smtClean="0"/>
            </a:br>
            <a:r>
              <a:rPr lang="en-US" sz="4000" dirty="0" smtClean="0"/>
              <a:t>Dollar Signs</a:t>
            </a:r>
            <a:br>
              <a:rPr lang="en-US" sz="4000" dirty="0" smtClean="0"/>
            </a:br>
            <a:r>
              <a:rPr lang="en-US" sz="4000" dirty="0" smtClean="0"/>
              <a:t>Quality Signal: Strong</a:t>
            </a:r>
            <a:endParaRPr lang="en-US" sz="4000" dirty="0"/>
          </a:p>
        </p:txBody>
      </p:sp>
      <p:pic>
        <p:nvPicPr>
          <p:cNvPr id="4" name="Content Placeholder 3" title="Group 3 Dollar Signs Quality Signal: Strong"/>
          <p:cNvPicPr>
            <a:picLocks noGrp="1"/>
          </p:cNvPicPr>
          <p:nvPr>
            <p:ph idx="1"/>
          </p:nvPr>
        </p:nvPicPr>
        <p:blipFill>
          <a:blip r:embed="rId2" cstate="print"/>
          <a:srcRect l="-15673" r="-15673"/>
          <a:stretch>
            <a:fillRect/>
          </a:stretch>
        </p:blipFill>
        <p:spPr>
          <a:xfrm>
            <a:off x="457200" y="2531204"/>
            <a:ext cx="8436572" cy="41486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Percent Choosing </a:t>
            </a:r>
            <a:br>
              <a:rPr lang="en-US" sz="4000" dirty="0" smtClean="0"/>
            </a:br>
            <a:r>
              <a:rPr lang="en-US" sz="4000" dirty="0" smtClean="0"/>
              <a:t>High Value (lower cost) Provider</a:t>
            </a:r>
            <a:endParaRPr lang="en-US" sz="4000" dirty="0"/>
          </a:p>
        </p:txBody>
      </p:sp>
      <p:graphicFrame>
        <p:nvGraphicFramePr>
          <p:cNvPr id="4" name="Content Placeholder 3" title="Percent Choosing  High Value (lower cost) Provider"/>
          <p:cNvGraphicFramePr>
            <a:graphicFrameLocks noGrp="1"/>
          </p:cNvGraphicFramePr>
          <p:nvPr>
            <p:ph idx="1"/>
            <p:extLst>
              <p:ext uri="{D42A27DB-BD31-4B8C-83A1-F6EECF244321}">
                <p14:modId xmlns:p14="http://schemas.microsoft.com/office/powerpoint/2010/main" val="3019194236"/>
              </p:ext>
            </p:extLst>
          </p:nvPr>
        </p:nvGraphicFramePr>
        <p:xfrm>
          <a:off x="739775" y="2770188"/>
          <a:ext cx="7662863" cy="3267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5141"/>
            <a:ext cx="8229600" cy="1551392"/>
          </a:xfrm>
        </p:spPr>
        <p:txBody>
          <a:bodyPr/>
          <a:lstStyle/>
          <a:p>
            <a:r>
              <a:rPr lang="en-US" sz="4000" dirty="0" smtClean="0"/>
              <a:t>Average Score on </a:t>
            </a:r>
            <a:br>
              <a:rPr lang="en-US" sz="4000" dirty="0" smtClean="0"/>
            </a:br>
            <a:r>
              <a:rPr lang="en-US" sz="4000" dirty="0" smtClean="0"/>
              <a:t>Confidence in Choice</a:t>
            </a:r>
            <a:r>
              <a:rPr lang="en-US" dirty="0" smtClean="0"/>
              <a:t/>
            </a:r>
            <a:br>
              <a:rPr lang="en-US" dirty="0" smtClean="0"/>
            </a:br>
            <a:endParaRPr lang="en-US" dirty="0"/>
          </a:p>
        </p:txBody>
      </p:sp>
      <p:graphicFrame>
        <p:nvGraphicFramePr>
          <p:cNvPr id="4" name="Content Placeholder 3" title="Average Score on  Confidence in Choice"/>
          <p:cNvGraphicFramePr>
            <a:graphicFrameLocks noGrp="1"/>
          </p:cNvGraphicFramePr>
          <p:nvPr>
            <p:ph idx="1"/>
            <p:extLst>
              <p:ext uri="{D42A27DB-BD31-4B8C-83A1-F6EECF244321}">
                <p14:modId xmlns:p14="http://schemas.microsoft.com/office/powerpoint/2010/main" val="3408439592"/>
              </p:ext>
            </p:extLst>
          </p:nvPr>
        </p:nvGraphicFramePr>
        <p:xfrm>
          <a:off x="739775" y="2770188"/>
          <a:ext cx="7947025" cy="326707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467708" y="6211669"/>
            <a:ext cx="3993175" cy="646331"/>
          </a:xfrm>
          <a:prstGeom prst="rect">
            <a:avLst/>
          </a:prstGeom>
          <a:noFill/>
        </p:spPr>
        <p:txBody>
          <a:bodyPr wrap="none" rtlCol="0">
            <a:spAutoFit/>
          </a:bodyPr>
          <a:lstStyle/>
          <a:p>
            <a:r>
              <a:rPr lang="en-US" dirty="0" smtClean="0"/>
              <a:t>1= low confidence; 4=high confidence</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Percent That Believe </a:t>
            </a:r>
            <a:br>
              <a:rPr lang="en-US" sz="4000" dirty="0" smtClean="0"/>
            </a:br>
            <a:r>
              <a:rPr lang="en-US" sz="4000" dirty="0" smtClean="0"/>
              <a:t>High Cost Option is Best Quality</a:t>
            </a:r>
            <a:endParaRPr lang="en-US" sz="4000" dirty="0"/>
          </a:p>
        </p:txBody>
      </p:sp>
      <p:graphicFrame>
        <p:nvGraphicFramePr>
          <p:cNvPr id="4" name="Content Placeholder 3" title="Percent That Believe  High Cost Option is Best Quality"/>
          <p:cNvGraphicFramePr>
            <a:graphicFrameLocks noGrp="1"/>
          </p:cNvGraphicFramePr>
          <p:nvPr>
            <p:ph idx="1"/>
            <p:extLst>
              <p:ext uri="{D42A27DB-BD31-4B8C-83A1-F6EECF244321}">
                <p14:modId xmlns:p14="http://schemas.microsoft.com/office/powerpoint/2010/main" val="747351794"/>
              </p:ext>
            </p:extLst>
          </p:nvPr>
        </p:nvGraphicFramePr>
        <p:xfrm>
          <a:off x="739775" y="2770188"/>
          <a:ext cx="7662863" cy="3267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Part 2</a:t>
            </a:r>
            <a:br>
              <a:rPr lang="en-US" dirty="0" smtClean="0"/>
            </a:br>
            <a:r>
              <a:rPr lang="en-US" dirty="0" smtClean="0"/>
              <a:t>Reporting on Resource Use </a:t>
            </a:r>
            <a:endParaRPr lang="en-US" dirty="0"/>
          </a:p>
        </p:txBody>
      </p:sp>
      <p:sp>
        <p:nvSpPr>
          <p:cNvPr id="4" name="Content Placeholder 3"/>
          <p:cNvSpPr>
            <a:spLocks noGrp="1"/>
          </p:cNvSpPr>
          <p:nvPr>
            <p:ph idx="1"/>
          </p:nvPr>
        </p:nvSpPr>
        <p:spPr>
          <a:xfrm>
            <a:off x="926275" y="2606634"/>
            <a:ext cx="7338951" cy="4251366"/>
          </a:xfrm>
        </p:spPr>
        <p:txBody>
          <a:bodyPr>
            <a:normAutofit fontScale="85000" lnSpcReduction="20000"/>
          </a:bodyPr>
          <a:lstStyle/>
          <a:p>
            <a:r>
              <a:rPr lang="en-US" dirty="0" smtClean="0">
                <a:solidFill>
                  <a:schemeClr val="bg2">
                    <a:lumMod val="25000"/>
                  </a:schemeClr>
                </a:solidFill>
              </a:rPr>
              <a:t>Experimental design with respondents randomized to view one of groups:</a:t>
            </a:r>
          </a:p>
          <a:p>
            <a:pPr lvl="1"/>
            <a:r>
              <a:rPr lang="en-US" dirty="0" smtClean="0">
                <a:solidFill>
                  <a:schemeClr val="bg2">
                    <a:lumMod val="25000"/>
                  </a:schemeClr>
                </a:solidFill>
              </a:rPr>
              <a:t>Physicians who use a low, medium, or high number of MRI’s and CAT scans</a:t>
            </a:r>
          </a:p>
          <a:p>
            <a:pPr lvl="1"/>
            <a:r>
              <a:rPr lang="en-US" dirty="0" smtClean="0">
                <a:solidFill>
                  <a:schemeClr val="bg2">
                    <a:lumMod val="25000"/>
                  </a:schemeClr>
                </a:solidFill>
              </a:rPr>
              <a:t> Physicians who use a low, medium, or high number of MRI’s and CAT scans (data shown with a framing statement, suggesting more is not always better)</a:t>
            </a:r>
          </a:p>
          <a:p>
            <a:pPr lvl="1"/>
            <a:r>
              <a:rPr lang="en-US" dirty="0" smtClean="0">
                <a:solidFill>
                  <a:schemeClr val="bg2">
                    <a:lumMod val="25000"/>
                  </a:schemeClr>
                </a:solidFill>
              </a:rPr>
              <a:t>Physicians who use the appropriate number of MRI’s and CAT scans</a:t>
            </a:r>
          </a:p>
          <a:p>
            <a:r>
              <a:rPr lang="en-US" dirty="0" smtClean="0">
                <a:solidFill>
                  <a:schemeClr val="bg2">
                    <a:lumMod val="25000"/>
                  </a:schemeClr>
                </a:solidFill>
              </a:rPr>
              <a:t>Experimental design with respondents randomized to view one of three groups:</a:t>
            </a:r>
          </a:p>
          <a:p>
            <a:pPr lvl="1"/>
            <a:r>
              <a:rPr lang="en-US" dirty="0" smtClean="0">
                <a:solidFill>
                  <a:schemeClr val="bg2">
                    <a:lumMod val="25000"/>
                  </a:schemeClr>
                </a:solidFill>
              </a:rPr>
              <a:t>Hospitals with cost and quality information</a:t>
            </a:r>
          </a:p>
          <a:p>
            <a:pPr lvl="1"/>
            <a:r>
              <a:rPr lang="en-US" dirty="0" smtClean="0">
                <a:solidFill>
                  <a:schemeClr val="bg2">
                    <a:lumMod val="25000"/>
                  </a:schemeClr>
                </a:solidFill>
              </a:rPr>
              <a:t>Hospitals with cost, quality, and  best value</a:t>
            </a:r>
          </a:p>
          <a:p>
            <a:pPr lvl="1"/>
            <a:r>
              <a:rPr lang="en-US" dirty="0" smtClean="0">
                <a:solidFill>
                  <a:schemeClr val="bg2">
                    <a:lumMod val="25000"/>
                  </a:schemeClr>
                </a:solidFill>
              </a:rPr>
              <a:t>Hospitals with cost</a:t>
            </a:r>
          </a:p>
          <a:p>
            <a:pPr lvl="1">
              <a:buNone/>
            </a:pPr>
            <a:r>
              <a:rPr lang="en-US" dirty="0" smtClean="0">
                <a:solidFill>
                  <a:schemeClr val="bg2">
                    <a:lumMod val="50000"/>
                  </a:schemeClr>
                </a:solidFill>
              </a:rPr>
              <a:t> </a:t>
            </a:r>
          </a:p>
          <a:p>
            <a:pPr lvl="1"/>
            <a:endParaRPr lang="en-US" dirty="0" smtClean="0"/>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01449" cy="1143000"/>
          </a:xfrm>
        </p:spPr>
        <p:txBody>
          <a:bodyPr/>
          <a:lstStyle/>
          <a:p>
            <a:r>
              <a:rPr lang="en-US" dirty="0" smtClean="0"/>
              <a:t> </a:t>
            </a:r>
            <a:br>
              <a:rPr lang="en-US" dirty="0" smtClean="0"/>
            </a:br>
            <a:r>
              <a:rPr lang="en-US" dirty="0" smtClean="0"/>
              <a:t> </a:t>
            </a:r>
            <a:r>
              <a:rPr lang="en-US" sz="4000" dirty="0" smtClean="0"/>
              <a:t>Group 1 </a:t>
            </a:r>
            <a:br>
              <a:rPr lang="en-US" sz="4000" dirty="0" smtClean="0"/>
            </a:br>
            <a:r>
              <a:rPr lang="en-US" sz="4000" dirty="0" smtClean="0"/>
              <a:t>Resource Use</a:t>
            </a:r>
            <a:r>
              <a:rPr lang="en-US" dirty="0" smtClean="0"/>
              <a:t/>
            </a:r>
            <a:br>
              <a:rPr lang="en-US" dirty="0" smtClean="0"/>
            </a:br>
            <a:endParaRPr lang="en-US" dirty="0"/>
          </a:p>
        </p:txBody>
      </p:sp>
      <p:pic>
        <p:nvPicPr>
          <p:cNvPr id="4" name="Content Placeholder 3" title="Group 1  Resource Use"/>
          <p:cNvPicPr>
            <a:picLocks noGrp="1"/>
          </p:cNvPicPr>
          <p:nvPr>
            <p:ph idx="1"/>
          </p:nvPr>
        </p:nvPicPr>
        <p:blipFill>
          <a:blip r:embed="rId2" cstate="print"/>
          <a:srcRect l="-15673" r="-15673"/>
          <a:stretch>
            <a:fillRect/>
          </a:stretch>
        </p:blipFill>
        <p:spPr>
          <a:xfrm>
            <a:off x="739775" y="2559680"/>
            <a:ext cx="7662864" cy="377516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2 </a:t>
            </a:r>
            <a:br>
              <a:rPr lang="en-US" sz="4000" dirty="0" smtClean="0"/>
            </a:br>
            <a:r>
              <a:rPr lang="en-US" sz="4000" dirty="0" smtClean="0"/>
              <a:t>Resource Use With Framing</a:t>
            </a:r>
            <a:endParaRPr lang="en-US" sz="4000" dirty="0"/>
          </a:p>
        </p:txBody>
      </p:sp>
      <p:pic>
        <p:nvPicPr>
          <p:cNvPr id="5" name="Content Placeholder 4" title="Group 2  Resource Use With Framing"/>
          <p:cNvPicPr>
            <a:picLocks noGrp="1"/>
          </p:cNvPicPr>
          <p:nvPr>
            <p:ph idx="4294967295"/>
          </p:nvPr>
        </p:nvPicPr>
        <p:blipFill>
          <a:blip r:embed="rId2" cstate="print"/>
          <a:srcRect l="-15673" r="-15673"/>
          <a:stretch>
            <a:fillRect/>
          </a:stretch>
        </p:blipFill>
        <p:spPr>
          <a:xfrm>
            <a:off x="732350" y="3206269"/>
            <a:ext cx="7662863" cy="3267075"/>
          </a:xfrm>
          <a:prstGeom prst="rect">
            <a:avLst/>
          </a:prstGeom>
        </p:spPr>
      </p:pic>
      <p:sp>
        <p:nvSpPr>
          <p:cNvPr id="3" name="Vertical Text Placeholder 2"/>
          <p:cNvSpPr>
            <a:spLocks noGrp="1"/>
          </p:cNvSpPr>
          <p:nvPr>
            <p:ph type="body" orient="vert" idx="1"/>
          </p:nvPr>
        </p:nvSpPr>
        <p:spPr>
          <a:xfrm>
            <a:off x="457200" y="2368368"/>
            <a:ext cx="8228013" cy="3468875"/>
          </a:xfrm>
        </p:spPr>
        <p:txBody>
          <a:bodyPr vert="horz"/>
          <a:lstStyle/>
          <a:p>
            <a:pPr marL="0" indent="0" algn="ctr">
              <a:buNone/>
            </a:pPr>
            <a:r>
              <a:rPr lang="en-US" sz="2000" b="1" dirty="0">
                <a:solidFill>
                  <a:schemeClr val="bg2">
                    <a:lumMod val="25000"/>
                  </a:schemeClr>
                </a:solidFill>
              </a:rPr>
              <a:t>More isn’t always better:  </a:t>
            </a:r>
          </a:p>
          <a:p>
            <a:pPr marL="0" indent="0" algn="ctr">
              <a:buNone/>
            </a:pPr>
            <a:r>
              <a:rPr lang="en-US" sz="2000" b="1" dirty="0">
                <a:solidFill>
                  <a:schemeClr val="bg2">
                    <a:lumMod val="25000"/>
                  </a:schemeClr>
                </a:solidFill>
              </a:rPr>
              <a:t>Too many imaging tests can be harmful</a:t>
            </a:r>
            <a:endParaRPr lang="en-US" sz="2000" dirty="0">
              <a:solidFill>
                <a:schemeClr val="bg2">
                  <a:lumMod val="25000"/>
                </a:schemeClr>
              </a:solidFill>
            </a:endParaRPr>
          </a:p>
          <a:p>
            <a:pPr marL="0" indent="0">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4016"/>
            <a:ext cx="8229600" cy="1143000"/>
          </a:xfrm>
        </p:spPr>
        <p:txBody>
          <a:bodyPr/>
          <a:lstStyle/>
          <a:p>
            <a:r>
              <a:rPr lang="en-US" sz="4000" dirty="0" smtClean="0"/>
              <a:t>Group 3 </a:t>
            </a:r>
            <a:br>
              <a:rPr lang="en-US" sz="4000" dirty="0" smtClean="0"/>
            </a:br>
            <a:r>
              <a:rPr lang="en-US" sz="4000" dirty="0" smtClean="0"/>
              <a:t>Resource Use, with a label that interprets data</a:t>
            </a:r>
            <a:r>
              <a:rPr lang="en-US" dirty="0" smtClean="0"/>
              <a:t/>
            </a:r>
            <a:br>
              <a:rPr lang="en-US" dirty="0" smtClean="0"/>
            </a:br>
            <a:endParaRPr lang="en-US" dirty="0"/>
          </a:p>
        </p:txBody>
      </p:sp>
      <p:pic>
        <p:nvPicPr>
          <p:cNvPr id="19" name="Picture 18" title="Group 3  Resource Use, with a label that interprets data"/>
          <p:cNvPicPr/>
          <p:nvPr/>
        </p:nvPicPr>
        <p:blipFill>
          <a:blip r:embed="rId2"/>
          <a:srcRect l="23237" t="24615" r="23237" b="21282"/>
          <a:stretch>
            <a:fillRect/>
          </a:stretch>
        </p:blipFill>
        <p:spPr bwMode="auto">
          <a:xfrm>
            <a:off x="1603786" y="2424112"/>
            <a:ext cx="6633215" cy="4190444"/>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4000" dirty="0" smtClean="0"/>
              <a:t>Percent Selecting </a:t>
            </a:r>
            <a:br>
              <a:rPr lang="en-US" sz="4000" dirty="0" smtClean="0"/>
            </a:br>
            <a:r>
              <a:rPr lang="en-US" sz="4000" dirty="0" smtClean="0"/>
              <a:t>High Value Provider</a:t>
            </a:r>
            <a:endParaRPr lang="en-US" dirty="0"/>
          </a:p>
        </p:txBody>
      </p:sp>
      <p:graphicFrame>
        <p:nvGraphicFramePr>
          <p:cNvPr id="4" name="Content Placeholder 3" title="Percent Selecting  High Value Provider"/>
          <p:cNvGraphicFramePr>
            <a:graphicFrameLocks noGrp="1"/>
          </p:cNvGraphicFramePr>
          <p:nvPr>
            <p:ph idx="1"/>
            <p:extLst>
              <p:ext uri="{D42A27DB-BD31-4B8C-83A1-F6EECF244321}">
                <p14:modId xmlns:p14="http://schemas.microsoft.com/office/powerpoint/2010/main" val="3160068423"/>
              </p:ext>
            </p:extLst>
          </p:nvPr>
        </p:nvGraphicFramePr>
        <p:xfrm>
          <a:off x="739774" y="2770188"/>
          <a:ext cx="7662863" cy="3267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Communicating about Cost and Resource </a:t>
            </a:r>
            <a:endParaRPr lang="en-US" dirty="0"/>
          </a:p>
        </p:txBody>
      </p:sp>
      <p:sp>
        <p:nvSpPr>
          <p:cNvPr id="3" name="Content Placeholder 2"/>
          <p:cNvSpPr>
            <a:spLocks noGrp="1"/>
          </p:cNvSpPr>
          <p:nvPr>
            <p:ph idx="1"/>
          </p:nvPr>
        </p:nvSpPr>
        <p:spPr/>
        <p:txBody>
          <a:bodyPr/>
          <a:lstStyle/>
          <a:p>
            <a:r>
              <a:rPr lang="en-US" dirty="0" smtClean="0"/>
              <a:t>Consumers tend to think that when it comes to medical care, that more is better</a:t>
            </a:r>
          </a:p>
          <a:p>
            <a:r>
              <a:rPr lang="en-US" dirty="0" smtClean="0"/>
              <a:t>Some consumers may equate higher cost with higher quality care</a:t>
            </a:r>
          </a:p>
          <a:p>
            <a:r>
              <a:rPr lang="en-US" dirty="0" smtClean="0"/>
              <a:t>We explore communication strategies that overcome these beliefs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1 </a:t>
            </a:r>
            <a:br>
              <a:rPr lang="en-US" sz="4000" dirty="0" smtClean="0"/>
            </a:br>
            <a:r>
              <a:rPr lang="en-US" sz="4000" dirty="0" smtClean="0"/>
              <a:t>Selecting Hospitals– Cost only</a:t>
            </a:r>
            <a:endParaRPr lang="en-US" sz="4000" dirty="0"/>
          </a:p>
        </p:txBody>
      </p:sp>
      <p:pic>
        <p:nvPicPr>
          <p:cNvPr id="4" name="Content Placeholder 3" title="Group 1  Selecting Hospitals– Cost only"/>
          <p:cNvPicPr>
            <a:picLocks noGrp="1"/>
          </p:cNvPicPr>
          <p:nvPr>
            <p:ph idx="1"/>
          </p:nvPr>
        </p:nvPicPr>
        <p:blipFill>
          <a:blip r:embed="rId2" cstate="print"/>
          <a:srcRect l="-15673" r="-15673"/>
          <a:stretch>
            <a:fillRect/>
          </a:stretch>
        </p:blipFill>
        <p:spPr>
          <a:xfrm>
            <a:off x="457200" y="2649614"/>
            <a:ext cx="7945439" cy="338764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2 </a:t>
            </a:r>
            <a:br>
              <a:rPr lang="en-US" sz="4000" dirty="0" smtClean="0"/>
            </a:br>
            <a:r>
              <a:rPr lang="en-US" sz="4000" dirty="0" smtClean="0"/>
              <a:t>Selecting Hospitals– </a:t>
            </a:r>
            <a:br>
              <a:rPr lang="en-US" sz="4000" dirty="0" smtClean="0"/>
            </a:br>
            <a:r>
              <a:rPr lang="en-US" sz="4000" dirty="0" smtClean="0"/>
              <a:t>Cost and Quality</a:t>
            </a:r>
            <a:endParaRPr lang="en-US" sz="4000" dirty="0"/>
          </a:p>
        </p:txBody>
      </p:sp>
      <p:pic>
        <p:nvPicPr>
          <p:cNvPr id="4" name="Content Placeholder 3" title="Group 2  Selecting Hospitals–  Cost and Quality"/>
          <p:cNvPicPr>
            <a:picLocks noGrp="1"/>
          </p:cNvPicPr>
          <p:nvPr>
            <p:ph idx="1"/>
          </p:nvPr>
        </p:nvPicPr>
        <p:blipFill>
          <a:blip r:embed="rId2" cstate="print"/>
          <a:srcRect l="-15673" r="-15673"/>
          <a:stretch>
            <a:fillRect/>
          </a:stretch>
        </p:blipFill>
        <p:spPr>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3 </a:t>
            </a:r>
            <a:br>
              <a:rPr lang="en-US" sz="4000" dirty="0" smtClean="0"/>
            </a:br>
            <a:r>
              <a:rPr lang="en-US" sz="4000" dirty="0" smtClean="0"/>
              <a:t>Selecting Hospitals– </a:t>
            </a:r>
            <a:br>
              <a:rPr lang="en-US" sz="4000" dirty="0" smtClean="0"/>
            </a:br>
            <a:r>
              <a:rPr lang="en-US" sz="4000" dirty="0" smtClean="0"/>
              <a:t>Cost, Quality &amp; Best Value</a:t>
            </a:r>
            <a:endParaRPr lang="en-US" sz="4000" dirty="0"/>
          </a:p>
        </p:txBody>
      </p:sp>
      <p:pic>
        <p:nvPicPr>
          <p:cNvPr id="4" name="Content Placeholder 3" title="Group 3  Selecting Hospitals–  Cost, Quality &amp; Best Value"/>
          <p:cNvPicPr>
            <a:picLocks noGrp="1"/>
          </p:cNvPicPr>
          <p:nvPr>
            <p:ph idx="1"/>
          </p:nvPr>
        </p:nvPicPr>
        <p:blipFill>
          <a:blip r:embed="rId2" cstate="print"/>
          <a:srcRect l="-15673" r="-15673"/>
          <a:stretch>
            <a:fillRect/>
          </a:stretch>
        </p:blipFill>
        <p:spPr>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Percent Selecting </a:t>
            </a:r>
            <a:br>
              <a:rPr lang="en-US" sz="4000" dirty="0" smtClean="0"/>
            </a:br>
            <a:r>
              <a:rPr lang="en-US" sz="4000" dirty="0" smtClean="0"/>
              <a:t>High Value Hospital</a:t>
            </a:r>
            <a:endParaRPr lang="en-US" sz="4000" dirty="0"/>
          </a:p>
        </p:txBody>
      </p:sp>
      <p:graphicFrame>
        <p:nvGraphicFramePr>
          <p:cNvPr id="4" name="Content Placeholder 3" title="Percent Selecting  High Value Hospital"/>
          <p:cNvGraphicFramePr>
            <a:graphicFrameLocks noGrp="1"/>
          </p:cNvGraphicFramePr>
          <p:nvPr>
            <p:ph idx="1"/>
            <p:extLst>
              <p:ext uri="{D42A27DB-BD31-4B8C-83A1-F6EECF244321}">
                <p14:modId xmlns:p14="http://schemas.microsoft.com/office/powerpoint/2010/main" val="3593634534"/>
              </p:ext>
            </p:extLst>
          </p:nvPr>
        </p:nvGraphicFramePr>
        <p:xfrm>
          <a:off x="739775" y="2770188"/>
          <a:ext cx="7662863" cy="32670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findings</a:t>
            </a:r>
            <a:endParaRPr lang="en-US" dirty="0"/>
          </a:p>
        </p:txBody>
      </p:sp>
      <p:sp>
        <p:nvSpPr>
          <p:cNvPr id="3" name="Content Placeholder 2"/>
          <p:cNvSpPr>
            <a:spLocks noGrp="1"/>
          </p:cNvSpPr>
          <p:nvPr>
            <p:ph idx="1"/>
          </p:nvPr>
        </p:nvSpPr>
        <p:spPr/>
        <p:txBody>
          <a:bodyPr/>
          <a:lstStyle/>
          <a:p>
            <a:r>
              <a:rPr lang="en-US" dirty="0" smtClean="0"/>
              <a:t>Findings do not differ for those in a high deductible plan </a:t>
            </a:r>
            <a:r>
              <a:rPr lang="en-US" dirty="0" err="1" smtClean="0"/>
              <a:t>vs</a:t>
            </a:r>
            <a:r>
              <a:rPr lang="en-US" dirty="0" smtClean="0"/>
              <a:t> traditional PPO or HMO</a:t>
            </a:r>
          </a:p>
          <a:p>
            <a:r>
              <a:rPr lang="en-US" dirty="0" smtClean="0"/>
              <a:t>Finding do not differ by demographics</a:t>
            </a:r>
          </a:p>
          <a:p>
            <a:r>
              <a:rPr lang="en-US" dirty="0" smtClean="0"/>
              <a:t>Findings do not differ based on health status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2533134"/>
            <a:ext cx="8229599" cy="4324866"/>
          </a:xfrm>
        </p:spPr>
        <p:txBody>
          <a:bodyPr>
            <a:normAutofit fontScale="85000" lnSpcReduction="10000"/>
          </a:bodyPr>
          <a:lstStyle/>
          <a:p>
            <a:r>
              <a:rPr lang="en-US" sz="2300" dirty="0" smtClean="0">
                <a:solidFill>
                  <a:schemeClr val="bg2">
                    <a:lumMod val="25000"/>
                  </a:schemeClr>
                </a:solidFill>
              </a:rPr>
              <a:t>A significant minority of consumers view cost as a proxy for quality and/or avoid low cost providers</a:t>
            </a:r>
          </a:p>
          <a:p>
            <a:r>
              <a:rPr lang="en-US" sz="2300" dirty="0" smtClean="0">
                <a:solidFill>
                  <a:schemeClr val="bg2">
                    <a:lumMod val="25000"/>
                  </a:schemeClr>
                </a:solidFill>
              </a:rPr>
              <a:t>How cost is portrayed does make a difference in how it is interpreted and used.  Use of dollar signs ($$) least effective approach</a:t>
            </a:r>
          </a:p>
          <a:p>
            <a:r>
              <a:rPr lang="en-US" sz="2300" dirty="0" smtClean="0">
                <a:solidFill>
                  <a:schemeClr val="bg2">
                    <a:lumMod val="25000"/>
                  </a:schemeClr>
                </a:solidFill>
              </a:rPr>
              <a:t>When a strong quality signal is paired with cost information, consumers are more likely to choose the high value option.  They also report higher confidence in their choice.</a:t>
            </a:r>
          </a:p>
          <a:p>
            <a:r>
              <a:rPr lang="en-US" sz="2300" dirty="0" smtClean="0">
                <a:solidFill>
                  <a:schemeClr val="bg2">
                    <a:lumMod val="25000"/>
                  </a:schemeClr>
                </a:solidFill>
              </a:rPr>
              <a:t>Consumers need help interpreting data– particularly when it comes to resource use.  When labels that interpreting data are used, consumers are more likely to choose high value provider.  (e.g. Careful with your health care dollars; Appropriate MRI use; High value hospital). It helps consumers to “call out” high value providers in the data display</a:t>
            </a:r>
          </a:p>
          <a:p>
            <a:endParaRPr lang="en-US" dirty="0" smtClean="0">
              <a:solidFill>
                <a:srgbClr val="0000FF"/>
              </a:solidFill>
            </a:endParaRPr>
          </a:p>
          <a:p>
            <a:endParaRPr lang="en-US" dirty="0" smtClean="0"/>
          </a:p>
          <a:p>
            <a:pPr>
              <a:buNone/>
            </a:pPr>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solidFill>
                  <a:schemeClr val="bg2">
                    <a:lumMod val="25000"/>
                  </a:schemeClr>
                </a:solidFill>
              </a:rPr>
              <a:t>Considering cost information is new for consumers.  </a:t>
            </a:r>
          </a:p>
          <a:p>
            <a:r>
              <a:rPr lang="en-US" smtClean="0">
                <a:solidFill>
                  <a:schemeClr val="bg2">
                    <a:lumMod val="25000"/>
                  </a:schemeClr>
                </a:solidFill>
              </a:rPr>
              <a:t>They </a:t>
            </a:r>
            <a:r>
              <a:rPr lang="en-US" dirty="0" smtClean="0">
                <a:solidFill>
                  <a:schemeClr val="bg2">
                    <a:lumMod val="25000"/>
                  </a:schemeClr>
                </a:solidFill>
              </a:rPr>
              <a:t>need help in interpreting the information-</a:t>
            </a:r>
          </a:p>
          <a:p>
            <a:r>
              <a:rPr lang="en-US" dirty="0" smtClean="0">
                <a:solidFill>
                  <a:schemeClr val="bg2">
                    <a:lumMod val="25000"/>
                  </a:schemeClr>
                </a:solidFill>
              </a:rPr>
              <a:t>Failure to send a strong quality signal along with cost information could undermine our efforts to stimulate high value choices among consumers.</a:t>
            </a:r>
            <a:endParaRPr lang="en-US" dirty="0">
              <a:solidFill>
                <a:schemeClr val="bg2">
                  <a:lumMod val="2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3" name="Content Placeholder 2"/>
          <p:cNvSpPr>
            <a:spLocks noGrp="1"/>
          </p:cNvSpPr>
          <p:nvPr>
            <p:ph idx="1"/>
          </p:nvPr>
        </p:nvSpPr>
        <p:spPr/>
        <p:txBody>
          <a:bodyPr>
            <a:normAutofit fontScale="25000" lnSpcReduction="20000"/>
          </a:bodyPr>
          <a:lstStyle/>
          <a:p>
            <a:pPr lvl="0"/>
            <a:r>
              <a:rPr lang="en-US" sz="9600" dirty="0" smtClean="0">
                <a:solidFill>
                  <a:schemeClr val="bg2">
                    <a:lumMod val="25000"/>
                  </a:schemeClr>
                </a:solidFill>
              </a:rPr>
              <a:t>Are there more and less effective ways to present data about cost so that consumers choose high value providers?  </a:t>
            </a:r>
          </a:p>
          <a:p>
            <a:pPr lvl="1"/>
            <a:r>
              <a:rPr lang="en-US" sz="9600" dirty="0" smtClean="0">
                <a:solidFill>
                  <a:schemeClr val="bg2">
                    <a:lumMod val="25000"/>
                  </a:schemeClr>
                </a:solidFill>
              </a:rPr>
              <a:t>Does the labeling of cost impact consumer likelihood of valuing it?</a:t>
            </a:r>
          </a:p>
          <a:p>
            <a:pPr lvl="1"/>
            <a:r>
              <a:rPr lang="en-US" sz="9600" dirty="0" smtClean="0">
                <a:solidFill>
                  <a:schemeClr val="bg2">
                    <a:lumMod val="25000"/>
                  </a:schemeClr>
                </a:solidFill>
              </a:rPr>
              <a:t>Is cost data more likely to be correctly interpreted when there is a strong quality signal?</a:t>
            </a:r>
          </a:p>
          <a:p>
            <a:r>
              <a:rPr lang="en-US" sz="9600" dirty="0" smtClean="0">
                <a:solidFill>
                  <a:schemeClr val="bg2">
                    <a:lumMod val="25000"/>
                  </a:schemeClr>
                </a:solidFill>
              </a:rPr>
              <a:t>Are there more and less effective ways to present resource use measures – such as “imaging” for improving choices and comprehension of concept?</a:t>
            </a:r>
          </a:p>
          <a:p>
            <a:pPr lvl="0">
              <a:buNone/>
            </a:pPr>
            <a:r>
              <a:rPr lang="en-US" sz="9600" dirty="0" smtClean="0">
                <a:solidFill>
                  <a:srgbClr val="0000FF"/>
                </a:solidFill>
              </a:rPr>
              <a: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Population</a:t>
            </a:r>
            <a:endParaRPr lang="en-US" dirty="0"/>
          </a:p>
        </p:txBody>
      </p:sp>
      <p:sp>
        <p:nvSpPr>
          <p:cNvPr id="3" name="Content Placeholder 2"/>
          <p:cNvSpPr>
            <a:spLocks noGrp="1"/>
          </p:cNvSpPr>
          <p:nvPr>
            <p:ph idx="1"/>
          </p:nvPr>
        </p:nvSpPr>
        <p:spPr/>
        <p:txBody>
          <a:bodyPr/>
          <a:lstStyle/>
          <a:p>
            <a:r>
              <a:rPr lang="en-US" dirty="0" smtClean="0"/>
              <a:t>Employees from 2 large employers (</a:t>
            </a:r>
            <a:r>
              <a:rPr lang="en-US" dirty="0" err="1" smtClean="0"/>
              <a:t>n</a:t>
            </a:r>
            <a:r>
              <a:rPr lang="en-US" dirty="0" smtClean="0"/>
              <a:t>=1421)</a:t>
            </a:r>
          </a:p>
          <a:p>
            <a:r>
              <a:rPr lang="en-US" dirty="0" smtClean="0"/>
              <a:t>Data collected by 2 employers and sponsored by MHQP</a:t>
            </a:r>
          </a:p>
          <a:p>
            <a:pPr lvl="1"/>
            <a:r>
              <a:rPr lang="en-US" dirty="0" smtClean="0"/>
              <a:t>Respondents randomly assigned into 3 groups</a:t>
            </a:r>
          </a:p>
          <a:p>
            <a:pPr lvl="1"/>
            <a:r>
              <a:rPr lang="en-US" dirty="0" smtClean="0"/>
              <a:t>On-line survey, data collected April – June 2011</a:t>
            </a:r>
          </a:p>
          <a:p>
            <a:pPr lvl="1"/>
            <a:endParaRPr lang="en-US" dirty="0" smtClean="0"/>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Population</a:t>
            </a:r>
            <a:endParaRPr lang="en-US" dirty="0"/>
          </a:p>
        </p:txBody>
      </p:sp>
      <p:sp>
        <p:nvSpPr>
          <p:cNvPr id="3" name="Content Placeholder 2"/>
          <p:cNvSpPr>
            <a:spLocks noGrp="1"/>
          </p:cNvSpPr>
          <p:nvPr>
            <p:ph idx="1"/>
          </p:nvPr>
        </p:nvSpPr>
        <p:spPr/>
        <p:txBody>
          <a:bodyPr/>
          <a:lstStyle/>
          <a:p>
            <a:r>
              <a:rPr lang="en-US" dirty="0" smtClean="0"/>
              <a:t>No Differences in demographic characteristics across the three study groups</a:t>
            </a:r>
          </a:p>
          <a:p>
            <a:pPr lvl="1"/>
            <a:r>
              <a:rPr lang="en-US" dirty="0" smtClean="0"/>
              <a:t>Average age 45</a:t>
            </a:r>
          </a:p>
          <a:p>
            <a:pPr lvl="1"/>
            <a:r>
              <a:rPr lang="en-US" dirty="0" smtClean="0"/>
              <a:t>62% male, 81% white</a:t>
            </a:r>
          </a:p>
          <a:p>
            <a:pPr lvl="1"/>
            <a:r>
              <a:rPr lang="en-US" dirty="0" smtClean="0"/>
              <a:t>70% have college education</a:t>
            </a:r>
          </a:p>
          <a:p>
            <a:pPr lvl="1"/>
            <a:r>
              <a:rPr lang="en-US" dirty="0" smtClean="0"/>
              <a:t>38% had at least one chronic illness</a:t>
            </a:r>
          </a:p>
          <a:p>
            <a:pPr lvl="1"/>
            <a:r>
              <a:rPr lang="en-US" dirty="0" smtClean="0"/>
              <a:t>22% in high deductible health plans</a:t>
            </a:r>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Part 1 </a:t>
            </a:r>
            <a:endParaRPr lang="en-US" dirty="0"/>
          </a:p>
        </p:txBody>
      </p:sp>
      <p:sp>
        <p:nvSpPr>
          <p:cNvPr id="4" name="Content Placeholder 3"/>
          <p:cNvSpPr>
            <a:spLocks noGrp="1"/>
          </p:cNvSpPr>
          <p:nvPr>
            <p:ph idx="1"/>
          </p:nvPr>
        </p:nvSpPr>
        <p:spPr>
          <a:xfrm>
            <a:off x="926275" y="2398816"/>
            <a:ext cx="7338951" cy="4251366"/>
          </a:xfrm>
        </p:spPr>
        <p:txBody>
          <a:bodyPr>
            <a:normAutofit/>
          </a:bodyPr>
          <a:lstStyle/>
          <a:p>
            <a:r>
              <a:rPr lang="en-US" dirty="0" smtClean="0">
                <a:solidFill>
                  <a:schemeClr val="bg2">
                    <a:lumMod val="25000"/>
                  </a:schemeClr>
                </a:solidFill>
              </a:rPr>
              <a:t>Experimental design with respondents randomized to view one of three cost labels</a:t>
            </a:r>
          </a:p>
          <a:p>
            <a:pPr lvl="1"/>
            <a:r>
              <a:rPr lang="en-US" dirty="0" smtClean="0">
                <a:solidFill>
                  <a:schemeClr val="bg2">
                    <a:lumMod val="25000"/>
                  </a:schemeClr>
                </a:solidFill>
              </a:rPr>
              <a:t>Careful with your health care dollars</a:t>
            </a:r>
          </a:p>
          <a:p>
            <a:pPr lvl="1"/>
            <a:r>
              <a:rPr lang="en-US" dirty="0" smtClean="0">
                <a:solidFill>
                  <a:schemeClr val="bg2">
                    <a:lumMod val="25000"/>
                  </a:schemeClr>
                </a:solidFill>
              </a:rPr>
              <a:t>Average cost of office visit (dollar amount)</a:t>
            </a:r>
          </a:p>
          <a:p>
            <a:pPr lvl="1"/>
            <a:r>
              <a:rPr lang="en-US" dirty="0" smtClean="0">
                <a:solidFill>
                  <a:schemeClr val="bg2">
                    <a:lumMod val="25000"/>
                  </a:schemeClr>
                </a:solidFill>
              </a:rPr>
              <a:t>Average cost of office visit ($,$$,$$$)</a:t>
            </a:r>
          </a:p>
          <a:p>
            <a:r>
              <a:rPr lang="en-US" dirty="0" smtClean="0">
                <a:solidFill>
                  <a:schemeClr val="bg2">
                    <a:lumMod val="25000"/>
                  </a:schemeClr>
                </a:solidFill>
              </a:rPr>
              <a:t>Each respondent viewed 3 comparative PCP tables</a:t>
            </a:r>
          </a:p>
          <a:p>
            <a:pPr lvl="1"/>
            <a:r>
              <a:rPr lang="en-US" dirty="0" smtClean="0">
                <a:solidFill>
                  <a:schemeClr val="bg2">
                    <a:lumMod val="25000"/>
                  </a:schemeClr>
                </a:solidFill>
              </a:rPr>
              <a:t>No quality signal (only convenience measures)</a:t>
            </a:r>
          </a:p>
          <a:p>
            <a:pPr lvl="1"/>
            <a:r>
              <a:rPr lang="en-US" dirty="0" smtClean="0">
                <a:solidFill>
                  <a:schemeClr val="bg2">
                    <a:lumMod val="25000"/>
                  </a:schemeClr>
                </a:solidFill>
              </a:rPr>
              <a:t>Weak quality signal (detailed measures with percentages)</a:t>
            </a:r>
          </a:p>
          <a:p>
            <a:pPr lvl="1"/>
            <a:r>
              <a:rPr lang="en-US" dirty="0" smtClean="0">
                <a:solidFill>
                  <a:schemeClr val="bg2">
                    <a:lumMod val="25000"/>
                  </a:schemeClr>
                </a:solidFill>
              </a:rPr>
              <a:t>Strong quality signal (summary measures with word icons)</a:t>
            </a:r>
          </a:p>
          <a:p>
            <a:pPr lvl="1"/>
            <a:endParaRPr lang="en-US" dirty="0" smtClean="0"/>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1 </a:t>
            </a:r>
            <a:br>
              <a:rPr lang="en-US" sz="4000" dirty="0" smtClean="0"/>
            </a:br>
            <a:r>
              <a:rPr lang="en-US" sz="4000" dirty="0" smtClean="0"/>
              <a:t>Careful with your health care dollars</a:t>
            </a:r>
            <a:br>
              <a:rPr lang="en-US" sz="4000" dirty="0" smtClean="0"/>
            </a:br>
            <a:r>
              <a:rPr lang="en-US" sz="4000" dirty="0" smtClean="0"/>
              <a:t>No Quality Signal</a:t>
            </a:r>
            <a:endParaRPr lang="en-US" sz="4000" dirty="0"/>
          </a:p>
        </p:txBody>
      </p:sp>
      <p:pic>
        <p:nvPicPr>
          <p:cNvPr id="4" name="Content Placeholder 3" title="Group 1  Careful with your health care dollars No Quality Signal"/>
          <p:cNvPicPr>
            <a:picLocks noGrp="1"/>
          </p:cNvPicPr>
          <p:nvPr>
            <p:ph idx="1"/>
          </p:nvPr>
        </p:nvPicPr>
        <p:blipFill>
          <a:blip r:embed="rId2" cstate="print"/>
          <a:srcRect l="-15673" r="-15673" b="4792"/>
          <a:stretch>
            <a:fillRect/>
          </a:stretch>
        </p:blipFill>
        <p:spPr>
          <a:xfrm>
            <a:off x="149142" y="2375065"/>
            <a:ext cx="9124145" cy="448293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9775" y="180769"/>
            <a:ext cx="8229600" cy="1422400"/>
          </a:xfrm>
        </p:spPr>
        <p:txBody>
          <a:bodyPr/>
          <a:lstStyle/>
          <a:p>
            <a:r>
              <a:rPr lang="en-US" sz="4000" dirty="0" smtClean="0"/>
              <a:t>Group 2</a:t>
            </a:r>
            <a:br>
              <a:rPr lang="en-US" sz="4000" dirty="0" smtClean="0"/>
            </a:br>
            <a:r>
              <a:rPr lang="en-US" sz="4000" dirty="0" smtClean="0"/>
              <a:t>Dollar Amount</a:t>
            </a:r>
            <a:br>
              <a:rPr lang="en-US" sz="4000" dirty="0" smtClean="0"/>
            </a:br>
            <a:r>
              <a:rPr lang="en-US" sz="4000" dirty="0" smtClean="0"/>
              <a:t>No Quality Signal</a:t>
            </a:r>
            <a:endParaRPr lang="en-US" sz="4000" dirty="0"/>
          </a:p>
        </p:txBody>
      </p:sp>
      <p:pic>
        <p:nvPicPr>
          <p:cNvPr id="4" name="Content Placeholder 3" title="Group 2 Dollar Amount No Quality Signal"/>
          <p:cNvPicPr>
            <a:picLocks noGrp="1"/>
          </p:cNvPicPr>
          <p:nvPr>
            <p:ph idx="1"/>
          </p:nvPr>
        </p:nvPicPr>
        <p:blipFill>
          <a:blip r:embed="rId2" cstate="print"/>
          <a:srcRect l="-15673" r="-15673" b="5031"/>
          <a:stretch>
            <a:fillRect/>
          </a:stretch>
        </p:blipFill>
        <p:spPr>
          <a:xfrm>
            <a:off x="605381" y="2150533"/>
            <a:ext cx="8538619" cy="470746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Group 3</a:t>
            </a:r>
            <a:br>
              <a:rPr lang="en-US" sz="4000" dirty="0" smtClean="0"/>
            </a:br>
            <a:r>
              <a:rPr lang="en-US" sz="4000" dirty="0" smtClean="0"/>
              <a:t>Dollar Signs</a:t>
            </a:r>
            <a:br>
              <a:rPr lang="en-US" sz="4000" dirty="0" smtClean="0"/>
            </a:br>
            <a:r>
              <a:rPr lang="en-US" sz="4000" dirty="0" smtClean="0"/>
              <a:t>No Quality Signal</a:t>
            </a:r>
            <a:endParaRPr lang="en-US" sz="4000" dirty="0"/>
          </a:p>
        </p:txBody>
      </p:sp>
      <p:pic>
        <p:nvPicPr>
          <p:cNvPr id="4" name="Content Placeholder 3" title="Group 3 Dollar Signs No Quality Signal"/>
          <p:cNvPicPr>
            <a:picLocks noGrp="1"/>
          </p:cNvPicPr>
          <p:nvPr>
            <p:ph idx="1"/>
          </p:nvPr>
        </p:nvPicPr>
        <p:blipFill>
          <a:blip r:embed="rId2" cstate="print"/>
          <a:srcRect l="-15673" r="-15673"/>
          <a:stretch>
            <a:fillRect/>
          </a:stretch>
        </p:blipFill>
        <p:spPr>
          <a:xfrm>
            <a:off x="0" y="2446537"/>
            <a:ext cx="8872557" cy="4411463"/>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majorFont>
      <a:minorFont>
        <a:latin typeface="Calisto MT"/>
        <a:ea typeface=""/>
        <a:cs typeface=""/>
        <a:font script="Jpan" typeface="ＭＳ 明朝"/>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17937</TotalTime>
  <Words>709</Words>
  <Application>Microsoft Macintosh PowerPoint</Application>
  <PresentationFormat>On-screen Show (4:3)</PresentationFormat>
  <Paragraphs>89</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Genesis</vt:lpstr>
      <vt:lpstr>Communicating with Consumers  About Health Care Value :    A Controlled Experiment   </vt:lpstr>
      <vt:lpstr>Communicating about Cost and Resource </vt:lpstr>
      <vt:lpstr>Research Questions</vt:lpstr>
      <vt:lpstr>Study Population</vt:lpstr>
      <vt:lpstr>Study Population</vt:lpstr>
      <vt:lpstr>Design, Part 1 </vt:lpstr>
      <vt:lpstr>Group 1  Careful with your health care dollars No Quality Signal</vt:lpstr>
      <vt:lpstr>Group 2 Dollar Amount No Quality Signal</vt:lpstr>
      <vt:lpstr>Group 3 Dollar Signs No Quality Signal</vt:lpstr>
      <vt:lpstr>Group 3 Dollar Signs  Quality Signal: Weak</vt:lpstr>
      <vt:lpstr>Group 3 Dollar Signs Quality Signal: Strong</vt:lpstr>
      <vt:lpstr>Percent Choosing  High Value (lower cost) Provider</vt:lpstr>
      <vt:lpstr>Average Score on  Confidence in Choice </vt:lpstr>
      <vt:lpstr>Percent That Believe  High Cost Option is Best Quality</vt:lpstr>
      <vt:lpstr>Design, Part 2 Reporting on Resource Use </vt:lpstr>
      <vt:lpstr>   Group 1  Resource Use </vt:lpstr>
      <vt:lpstr>Group 2  Resource Use With Framing</vt:lpstr>
      <vt:lpstr>Group 3  Resource Use, with a label that interprets data </vt:lpstr>
      <vt:lpstr>  Percent Selecting  High Value Provider</vt:lpstr>
      <vt:lpstr>Group 1  Selecting Hospitals– Cost only</vt:lpstr>
      <vt:lpstr>Group 2  Selecting Hospitals–  Cost and Quality</vt:lpstr>
      <vt:lpstr>Group 3  Selecting Hospitals–  Cost, Quality &amp; Best Value</vt:lpstr>
      <vt:lpstr>Percent Selecting  High Value Hospital</vt:lpstr>
      <vt:lpstr>Other findings</vt:lpstr>
      <vt:lpstr>Summary</vt:lpstr>
      <vt:lpstr>Conclusions</vt:lpstr>
    </vt:vector>
  </TitlesOfParts>
  <Company>uo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uo</dc:creator>
  <cp:lastModifiedBy>Vanessa Graham</cp:lastModifiedBy>
  <cp:revision>67</cp:revision>
  <cp:lastPrinted>2011-09-16T23:50:50Z</cp:lastPrinted>
  <dcterms:created xsi:type="dcterms:W3CDTF">2011-09-20T00:55:55Z</dcterms:created>
  <dcterms:modified xsi:type="dcterms:W3CDTF">2011-10-20T18:44:34Z</dcterms:modified>
</cp:coreProperties>
</file>