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1" r:id="rId1"/>
  </p:sldMasterIdLst>
  <p:notesMasterIdLst>
    <p:notesMasterId r:id="rId25"/>
  </p:notesMasterIdLst>
  <p:handoutMasterIdLst>
    <p:handoutMasterId r:id="rId26"/>
  </p:handoutMasterIdLst>
  <p:sldIdLst>
    <p:sldId id="488" r:id="rId2"/>
    <p:sldId id="489" r:id="rId3"/>
    <p:sldId id="490" r:id="rId4"/>
    <p:sldId id="491" r:id="rId5"/>
    <p:sldId id="494" r:id="rId6"/>
    <p:sldId id="495" r:id="rId7"/>
    <p:sldId id="496" r:id="rId8"/>
    <p:sldId id="497" r:id="rId9"/>
    <p:sldId id="498" r:id="rId10"/>
    <p:sldId id="482" r:id="rId11"/>
    <p:sldId id="466" r:id="rId12"/>
    <p:sldId id="505" r:id="rId13"/>
    <p:sldId id="502" r:id="rId14"/>
    <p:sldId id="467" r:id="rId15"/>
    <p:sldId id="470" r:id="rId16"/>
    <p:sldId id="471" r:id="rId17"/>
    <p:sldId id="477" r:id="rId18"/>
    <p:sldId id="473" r:id="rId19"/>
    <p:sldId id="478" r:id="rId20"/>
    <p:sldId id="507" r:id="rId21"/>
    <p:sldId id="484" r:id="rId22"/>
    <p:sldId id="480" r:id="rId23"/>
    <p:sldId id="504" r:id="rId2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B600"/>
    <a:srgbClr val="FFDC2D"/>
    <a:srgbClr val="CD5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583" cy="480388"/>
          </a:xfrm>
          <a:prstGeom prst="rect">
            <a:avLst/>
          </a:prstGeom>
        </p:spPr>
        <p:txBody>
          <a:bodyPr vert="horz" lIns="94823" tIns="47411" rIns="94823" bIns="4741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4" y="0"/>
            <a:ext cx="3170583" cy="480388"/>
          </a:xfrm>
          <a:prstGeom prst="rect">
            <a:avLst/>
          </a:prstGeom>
        </p:spPr>
        <p:txBody>
          <a:bodyPr vert="horz" lIns="94823" tIns="47411" rIns="94823" bIns="4741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F79E6DF-7100-444B-978F-1E45474857AB}" type="datetimeFigureOut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119173"/>
            <a:ext cx="3170583" cy="480388"/>
          </a:xfrm>
          <a:prstGeom prst="rect">
            <a:avLst/>
          </a:prstGeom>
        </p:spPr>
        <p:txBody>
          <a:bodyPr vert="horz" lIns="94823" tIns="47411" rIns="94823" bIns="4741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4" y="9119173"/>
            <a:ext cx="3170583" cy="480388"/>
          </a:xfrm>
          <a:prstGeom prst="rect">
            <a:avLst/>
          </a:prstGeom>
        </p:spPr>
        <p:txBody>
          <a:bodyPr vert="horz" lIns="94823" tIns="47411" rIns="94823" bIns="4741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C82008-C81B-4274-8E97-D1AA53F458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7311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0583" cy="480388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2964" y="0"/>
            <a:ext cx="3170583" cy="480388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6CCE0E-72C6-4C18-930A-C81B08290382}" type="datetimeFigureOut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4" tIns="48313" rIns="96624" bIns="4831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2185" y="4561228"/>
            <a:ext cx="5850835" cy="4320213"/>
          </a:xfrm>
          <a:prstGeom prst="rect">
            <a:avLst/>
          </a:prstGeom>
        </p:spPr>
        <p:txBody>
          <a:bodyPr vert="horz" lIns="96624" tIns="48313" rIns="96624" bIns="48313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173"/>
            <a:ext cx="3170583" cy="480388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2964" y="9119173"/>
            <a:ext cx="3170583" cy="480388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E9E73E-5B3D-4C06-894C-0351E579AE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6729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D318A8-0BFF-4B5D-90EB-3BCBF751040F}" type="slidenum">
              <a:rPr lang="en-US" smtClean="0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solidFill>
                <a:srgbClr val="6600FF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Accountability for results</a:t>
            </a:r>
          </a:p>
          <a:p>
            <a:r>
              <a:rPr lang="en-US" dirty="0" smtClean="0"/>
              <a:t>Need</a:t>
            </a:r>
            <a:r>
              <a:rPr lang="en-US" baseline="0" dirty="0" smtClean="0"/>
              <a:t> buy in by all participants</a:t>
            </a:r>
          </a:p>
          <a:p>
            <a:r>
              <a:rPr lang="en-US" baseline="0" dirty="0" smtClean="0"/>
              <a:t>Senior centers, soup kitchens</a:t>
            </a:r>
          </a:p>
          <a:p>
            <a:pPr defTabSz="948507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/>
              <a:t>Journal</a:t>
            </a:r>
            <a:r>
              <a:rPr lang="en-US" baseline="0" dirty="0" smtClean="0"/>
              <a:t> articles, newspapers, radio spots</a:t>
            </a:r>
            <a:endParaRPr lang="en-US" dirty="0" smtClean="0"/>
          </a:p>
          <a:p>
            <a:endParaRPr lang="en-US" baseline="0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71FD31-C9E4-4FC5-A416-0887C6B3D87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E94AE-2814-4B06-9AAE-73A53D92B042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A5F96-D47C-4462-987C-44D466EBF5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B1FA4-591B-4A17-854F-6D1A37FEB49A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D87C5-5B00-42E0-821C-7DDFE2FBBE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F9FAF-80F7-447F-B4B5-4764034AD271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1FA61-1FE6-4E80-AEA5-544B2B6371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 userDrawn="1"/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bIns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BEE92BD-C16E-4029-A2CE-6CEB04D847D9}" type="slidenum">
              <a:rPr lang="en-US" smtClean="0"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latin typeface="+mn-lt"/>
            </a:endParaRPr>
          </a:p>
        </p:txBody>
      </p:sp>
      <p:sp>
        <p:nvSpPr>
          <p:cNvPr id="5" name="Working Draft"/>
          <p:cNvSpPr txBox="1">
            <a:spLocks noChangeArrowheads="1"/>
          </p:cNvSpPr>
          <p:nvPr userDrawn="1"/>
        </p:nvSpPr>
        <p:spPr bwMode="auto">
          <a:xfrm rot="5400000">
            <a:off x="7148513" y="3624262"/>
            <a:ext cx="3479800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+mn-lt"/>
              </a:rPr>
              <a:t>Working Draft - Last Modified  </a:t>
            </a:r>
            <a:fld id="{DDDB383C-991C-40E4-AD5C-31C111512391}" type="datetime9">
              <a:rPr lang="en-US" sz="600"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10/21/11 8:55 AM</a:t>
            </a:fld>
            <a:endParaRPr lang="en-US" sz="1600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C693A-5187-4791-B927-C96D56682CC7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E116C-A8AB-4615-9D7A-B1E9021509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5774C-A621-4A3F-B501-49E15985B59F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DDA85-A729-4D12-B50D-C2D1F19416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23D69-2853-405C-BE48-44A40127AD1F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4386-3356-42F0-9A01-7A509456F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BE14B-5F95-4FE4-BB7D-A214857DB5AA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A3BFA-E25F-4AA6-BD8A-23FC7A7BB2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8EE6B-FB22-42B5-B837-237073F0F5F1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26C0A-91EE-4F72-97CD-14CE532309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C5EC5-96D1-44C8-8D41-E75C1958B6CF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C28A9-44B1-4F3D-98CC-CF5E54306D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F7004-B029-4B95-9CA1-6B9D717F894A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9E955-8232-4DDC-A4B6-0188812A56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95AB2-FAF0-4A4D-8A02-C7098629E6B5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63BB4-40D1-473B-A285-9C6349FCED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1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3E7A7B5-F397-4758-AEC9-0013F7EDF1F6}" type="datetime1">
              <a:rPr lang="en-US"/>
              <a:pPr>
                <a:defRPr/>
              </a:pPr>
              <a:t>10/21/11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345D4E8-C1B7-4A4F-B113-497A00058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2" r:id="rId4"/>
    <p:sldLayoutId id="2147483793" r:id="rId5"/>
    <p:sldLayoutId id="2147483794" r:id="rId6"/>
    <p:sldLayoutId id="2147483799" r:id="rId7"/>
    <p:sldLayoutId id="2147483800" r:id="rId8"/>
    <p:sldLayoutId id="2147483801" r:id="rId9"/>
    <p:sldLayoutId id="2147483795" r:id="rId10"/>
    <p:sldLayoutId id="2147483802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chemeClr val="bg1"/>
          </a:solidFill>
          <a:latin typeface="Corbel" pitchFamily="34" charset="0"/>
        </a:defRPr>
      </a:lvl9pPr>
      <a:extLst/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97BAFF"/>
        </a:buClr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D5E3FF"/>
        </a:buClr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D5E3FF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althcare.gov/center/programs/partnership/join/index.html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oa.gov/" TargetMode="External"/><Relationship Id="rId3" Type="http://schemas.openxmlformats.org/officeDocument/2006/relationships/hyperlink" Target="http://www.aoa.gov/Aging_Statistics/Health_care_reform.aspx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fmc.org/caretransitions" TargetMode="External"/><Relationship Id="rId3" Type="http://schemas.openxmlformats.org/officeDocument/2006/relationships/hyperlink" Target="x-apple-data-detectors://0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althcare.gov/partnershipforpatients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hyperlink" Target="http://www.nytimes.com/2010/06/22/business/22geisinger.html?_r=1&amp;pagewanted=1&amp;emc=eta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0" y="381000"/>
            <a:ext cx="9144000" cy="47244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Innovations in Care Transitions</a:t>
            </a:r>
            <a:r>
              <a:rPr lang="en-US" sz="4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An Overview</a:t>
            </a:r>
            <a:b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Jim Hester</a:t>
            </a:r>
            <a:b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Acting Director</a:t>
            </a:r>
            <a:b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Population Health Models Group</a:t>
            </a:r>
            <a:b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Innovation Center</a:t>
            </a:r>
            <a:b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r>
              <a:rPr lang="en-US" sz="24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>CMS</a:t>
            </a:r>
            <a: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  <a:t/>
            </a:r>
            <a:br>
              <a:rPr lang="en-US" sz="3600" dirty="0" smtClean="0">
                <a:solidFill>
                  <a:schemeClr val="tx1"/>
                </a:solidFill>
                <a:latin typeface="Myriad Pro" charset="0"/>
                <a:ea typeface="ＭＳ Ｐゴシック" pitchFamily="34" charset="-128"/>
              </a:rPr>
            </a:br>
            <a:endParaRPr lang="en-US" sz="4400" dirty="0" smtClean="0">
              <a:solidFill>
                <a:schemeClr val="tx1"/>
              </a:solidFill>
              <a:latin typeface="Myriad Pro" charset="0"/>
              <a:ea typeface="ＭＳ Ｐゴシック" pitchFamily="34" charset="-128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121285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AHRQ</a:t>
            </a:r>
          </a:p>
          <a:p>
            <a:pPr eaLnBrk="1" hangingPunct="1"/>
            <a:r>
              <a:rPr lang="en-US" dirty="0" smtClean="0"/>
              <a:t>September 21, 2011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>
              <a:defRPr/>
            </a:pPr>
            <a:r>
              <a:rPr lang="en-US" sz="4000" dirty="0" smtClean="0"/>
              <a:t>II. Partnership For Patients: Roadmap For Care Transitions</a:t>
            </a:r>
            <a:endParaRPr lang="en-US" sz="3800" i="1" dirty="0"/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225082" y="1702191"/>
            <a:ext cx="8707903" cy="4389120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buNone/>
            </a:pPr>
            <a:r>
              <a:rPr lang="en-US" i="1" dirty="0" smtClean="0">
                <a:ea typeface="ＭＳ Ｐゴシック" pitchFamily="34" charset="-128"/>
              </a:rPr>
              <a:t>New nationwide public-private partnership to tackle all forms of harm to patients.  Our goals:</a:t>
            </a:r>
            <a:endParaRPr lang="en-US" b="1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600" b="1" dirty="0" smtClean="0"/>
              <a:t>40% Reduction in Preventable Hospital Acquired Conditions over three years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200" dirty="0" smtClean="0"/>
              <a:t>1.8 Million Fewer Injuries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200" dirty="0" smtClean="0"/>
              <a:t>60,000 Lives Saves</a:t>
            </a:r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600" b="1" dirty="0" smtClean="0"/>
              <a:t>20% Reduction in 30-Day Readmissions in Three Years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</a:pPr>
            <a:r>
              <a:rPr lang="en-US" sz="2200" dirty="0" smtClean="0"/>
              <a:t>1.6 Million Patients Recover Without Readmission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600" b="1" dirty="0" smtClean="0"/>
              <a:t>$35 Billion Dollars Saved in Three Years</a:t>
            </a:r>
          </a:p>
          <a:p>
            <a:endParaRPr lang="en-US" sz="2600" dirty="0" smtClean="0"/>
          </a:p>
          <a:p>
            <a:endParaRPr lang="en-US" sz="26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Care Transitions: The Problem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0" dirty="0" smtClean="0"/>
              <a:t>Transitions </a:t>
            </a:r>
            <a:r>
              <a:rPr lang="en-US" b="0" dirty="0"/>
              <a:t>from one source of care to another </a:t>
            </a:r>
            <a:r>
              <a:rPr lang="en-US" dirty="0" smtClean="0"/>
              <a:t>have </a:t>
            </a:r>
            <a:r>
              <a:rPr lang="en-US" b="0" dirty="0" smtClean="0"/>
              <a:t>high </a:t>
            </a:r>
            <a:r>
              <a:rPr lang="en-US" b="0" dirty="0"/>
              <a:t>risk for communications failures, procedural errors, and unimplemented plan.</a:t>
            </a:r>
          </a:p>
          <a:p>
            <a:r>
              <a:rPr lang="en-US" b="0" dirty="0"/>
              <a:t>People with chronic conditions, organ system failure, and frailty are at highest risk because their care is more complicated and they are less resilient when failures occur.</a:t>
            </a:r>
          </a:p>
          <a:p>
            <a:r>
              <a:rPr lang="en-US" b="0" dirty="0"/>
              <a:t>Strong evidence shows that we can significantly reduce hospital readmissions caused by flawed transitions.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cs typeface="Calibri" pitchFamily="34" charset="0"/>
              </a:rPr>
              <a:t>Why</a:t>
            </a:r>
            <a:r>
              <a:rPr lang="en-US" sz="6600" dirty="0" smtClean="0">
                <a:cs typeface="Calibri" pitchFamily="34" charset="0"/>
              </a:rPr>
              <a:t> </a:t>
            </a:r>
            <a:r>
              <a:rPr lang="en-US" sz="4000" b="0" dirty="0" smtClean="0">
                <a:cs typeface="Calibri" pitchFamily="34" charset="0"/>
              </a:rPr>
              <a:t>are people readmitted?</a:t>
            </a:r>
            <a:endParaRPr lang="en-US" sz="3000" dirty="0" smtClean="0"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buNone/>
            </a:pPr>
            <a:r>
              <a:rPr lang="en-US" sz="4000" b="1" dirty="0" smtClean="0"/>
              <a:t>	Provider</a:t>
            </a:r>
            <a:r>
              <a:rPr lang="en-US" sz="4000" b="1" dirty="0"/>
              <a:t>-Patient interface</a:t>
            </a:r>
          </a:p>
          <a:p>
            <a:pPr marL="119062" indent="0">
              <a:spcBef>
                <a:spcPts val="60"/>
              </a:spcBef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2400" dirty="0" smtClean="0"/>
              <a:t>Unmanaged  </a:t>
            </a:r>
            <a:r>
              <a:rPr lang="en-US" sz="2400" dirty="0"/>
              <a:t>condition worsening</a:t>
            </a:r>
          </a:p>
          <a:p>
            <a:pPr marL="119062" indent="0">
              <a:spcBef>
                <a:spcPts val="6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	Use </a:t>
            </a:r>
            <a:r>
              <a:rPr lang="en-US" sz="2400" dirty="0"/>
              <a:t>of suboptimal medication regimens</a:t>
            </a:r>
          </a:p>
          <a:p>
            <a:pPr marL="119062" indent="0">
              <a:spcBef>
                <a:spcPts val="6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	Return </a:t>
            </a:r>
            <a:r>
              <a:rPr lang="en-US" sz="2400" dirty="0"/>
              <a:t>to an emergency </a:t>
            </a:r>
            <a:r>
              <a:rPr lang="en-US" sz="2400" dirty="0" smtClean="0"/>
              <a:t>department</a:t>
            </a:r>
          </a:p>
          <a:p>
            <a:pPr marL="119062" indent="0">
              <a:buNone/>
            </a:pPr>
            <a:r>
              <a:rPr lang="en-US" sz="4000" b="1" dirty="0" smtClean="0"/>
              <a:t>		Unreliable </a:t>
            </a:r>
            <a:r>
              <a:rPr lang="en-US" sz="4000" b="1" dirty="0"/>
              <a:t>system support</a:t>
            </a:r>
          </a:p>
          <a:p>
            <a:pPr marL="119062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Lack </a:t>
            </a:r>
            <a:r>
              <a:rPr lang="en-US" sz="2400" dirty="0"/>
              <a:t>of standard and known processes</a:t>
            </a:r>
          </a:p>
          <a:p>
            <a:pPr marL="119062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Unreliable </a:t>
            </a:r>
            <a:r>
              <a:rPr lang="en-US" sz="2400" dirty="0"/>
              <a:t>information transfer</a:t>
            </a:r>
          </a:p>
          <a:p>
            <a:pPr marL="119062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		Unsupported </a:t>
            </a:r>
            <a:r>
              <a:rPr lang="en-US" sz="2400" dirty="0"/>
              <a:t>patient activation during </a:t>
            </a:r>
            <a:r>
              <a:rPr lang="en-US" sz="2400" dirty="0" smtClean="0"/>
              <a:t>			transfers</a:t>
            </a:r>
          </a:p>
          <a:p>
            <a:pPr marL="119062" indent="0">
              <a:buNone/>
            </a:pP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No 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infrastructure for </a:t>
            </a:r>
            <a:r>
              <a:rPr lang="en-US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achieving 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goals</a:t>
            </a:r>
          </a:p>
          <a:p>
            <a:pPr marL="119062" indent="0">
              <a:buNone/>
            </a:pPr>
            <a:endParaRPr lang="en-US" sz="2400" dirty="0"/>
          </a:p>
          <a:p>
            <a:pPr marL="119062" indent="0">
              <a:spcBef>
                <a:spcPts val="60"/>
              </a:spcBef>
              <a:buNone/>
            </a:pPr>
            <a:endParaRPr lang="en-US" sz="24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CE048FF5-D4D9-405E-ABC5-1B6DA2E548F3}" type="slidenum">
              <a:rPr lang="en-US" smtClean="0"/>
              <a:pPr algn="r"/>
              <a:t>11</a:t>
            </a:fld>
            <a:endParaRPr lang="en-US" dirty="0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28600" y="2133600"/>
            <a:ext cx="2827465" cy="3402012"/>
            <a:chOff x="612648" y="2312990"/>
            <a:chExt cx="2827465" cy="3402012"/>
          </a:xfrm>
        </p:grpSpPr>
        <p:sp>
          <p:nvSpPr>
            <p:cNvPr id="8" name="Bent-Up Arrow 7"/>
            <p:cNvSpPr/>
            <p:nvPr/>
          </p:nvSpPr>
          <p:spPr bwMode="auto">
            <a:xfrm rot="5400000">
              <a:off x="2000250" y="4275139"/>
              <a:ext cx="1684338" cy="1195388"/>
            </a:xfrm>
            <a:prstGeom prst="bent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945" tIns="41473" rIns="82945" bIns="41473"/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US" sz="1600" dirty="0"/>
            </a:p>
          </p:txBody>
        </p:sp>
        <p:sp>
          <p:nvSpPr>
            <p:cNvPr id="9" name="Bent-Up Arrow 8"/>
            <p:cNvSpPr/>
            <p:nvPr/>
          </p:nvSpPr>
          <p:spPr bwMode="auto">
            <a:xfrm rot="5400000">
              <a:off x="471425" y="2454213"/>
              <a:ext cx="1573212" cy="1290765"/>
            </a:xfrm>
            <a:prstGeom prst="bent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945" tIns="41473" rIns="82945" bIns="41473"/>
            <a:lstStyle/>
            <a:p>
              <a:pPr defTabSz="414726" hangingPunct="0">
                <a:lnSpc>
                  <a:spcPct val="93000"/>
                </a:lnSpc>
                <a:buClr>
                  <a:srgbClr val="000000"/>
                </a:buClr>
                <a:buSzPct val="100000"/>
                <a:defRPr/>
              </a:pP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Vision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A care system in which each patient with complex needs has a care plan that</a:t>
            </a:r>
          </a:p>
          <a:p>
            <a:pPr lvl="1"/>
            <a:r>
              <a:rPr lang="en-US" b="0" dirty="0" smtClean="0"/>
              <a:t>Guides all care</a:t>
            </a:r>
          </a:p>
          <a:p>
            <a:pPr lvl="1"/>
            <a:r>
              <a:rPr lang="en-US" b="0" dirty="0" smtClean="0"/>
              <a:t>Moves with the patient across settings of care and time.</a:t>
            </a:r>
          </a:p>
          <a:p>
            <a:pPr lvl="1"/>
            <a:r>
              <a:rPr lang="en-US" b="0" dirty="0" smtClean="0"/>
              <a:t>Reflects the priorities of patient and family, and</a:t>
            </a:r>
          </a:p>
          <a:p>
            <a:pPr lvl="1"/>
            <a:r>
              <a:rPr lang="en-US" b="0" dirty="0" smtClean="0"/>
              <a:t>Meets the needs of persons living with serious chronic conditions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Safe, Effective Transitions Require: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b="0" dirty="0" smtClean="0"/>
              <a:t>Patient and caregiver involvement</a:t>
            </a:r>
          </a:p>
          <a:p>
            <a:pPr lvl="0"/>
            <a:r>
              <a:rPr lang="en-US" b="0" dirty="0" smtClean="0"/>
              <a:t>Person-centered care plans that are shared across settings of care </a:t>
            </a:r>
          </a:p>
          <a:p>
            <a:pPr lvl="0"/>
            <a:r>
              <a:rPr lang="en-US" b="0" dirty="0" smtClean="0"/>
              <a:t>Standardized and accurate communication and information exchange between the transferring and the receiving provider </a:t>
            </a:r>
          </a:p>
          <a:p>
            <a:pPr lvl="0"/>
            <a:r>
              <a:rPr lang="en-US" b="0" dirty="0" smtClean="0"/>
              <a:t>Medication reconciliation and safe medication practices </a:t>
            </a:r>
          </a:p>
          <a:p>
            <a:pPr lvl="0"/>
            <a:r>
              <a:rPr lang="en-US" b="0" dirty="0" smtClean="0"/>
              <a:t>The sending provider maintaining responsibility for the care of the patient until the receiving clinician/location confirms the transfer and assumes responsibility. 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13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Care Transitions: The Approach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dirty="0" smtClean="0"/>
              <a:t>Build on evidence from research and pilots.</a:t>
            </a:r>
          </a:p>
          <a:p>
            <a:r>
              <a:rPr lang="en-US" b="0" dirty="0" smtClean="0"/>
              <a:t>Support existing local coalitions of hospitals, nursing homes, physicians, home health, consumer groups, and other stakeholders.</a:t>
            </a:r>
          </a:p>
          <a:p>
            <a:r>
              <a:rPr lang="en-US" b="0" dirty="0" smtClean="0"/>
              <a:t>Encourage formation of new coalitions where needed.</a:t>
            </a:r>
          </a:p>
          <a:p>
            <a:r>
              <a:rPr lang="en-US" b="0" dirty="0" smtClean="0"/>
              <a:t>Provide data, technical support, payment mechanisms, consumer information</a:t>
            </a:r>
            <a:r>
              <a:rPr lang="en-US" dirty="0" smtClean="0"/>
              <a:t> and</a:t>
            </a:r>
            <a:r>
              <a:rPr lang="en-US" b="0" dirty="0" smtClean="0"/>
              <a:t> training</a:t>
            </a:r>
            <a:r>
              <a:rPr lang="en-US" dirty="0" smtClean="0"/>
              <a:t> to</a:t>
            </a:r>
            <a:r>
              <a:rPr lang="en-US" b="0" dirty="0" smtClean="0"/>
              <a:t> move toward seamless transitions.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Care Transitions: Strategy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9362"/>
          </a:xfrm>
        </p:spPr>
        <p:txBody>
          <a:bodyPr>
            <a:normAutofit fontScale="92500" lnSpcReduction="20000"/>
          </a:bodyPr>
          <a:lstStyle/>
          <a:p>
            <a:r>
              <a:rPr lang="en-US" sz="3000" b="0" dirty="0" smtClean="0"/>
              <a:t>Create a broad based public/private partnership</a:t>
            </a:r>
          </a:p>
          <a:p>
            <a:r>
              <a:rPr lang="en-US" sz="3000" b="0" dirty="0" smtClean="0"/>
              <a:t>Tailor support to where providers are in their quality journey - match support to needs:</a:t>
            </a:r>
          </a:p>
          <a:p>
            <a:pPr lvl="1"/>
            <a:r>
              <a:rPr lang="en-US" dirty="0" smtClean="0"/>
              <a:t>‘Walkers’: little track record, but interested in starting e.g. using QIO or AoA programs</a:t>
            </a:r>
          </a:p>
          <a:p>
            <a:pPr lvl="1"/>
            <a:r>
              <a:rPr lang="en-US" dirty="0" smtClean="0"/>
              <a:t>‘Joggers”: proven track record, eligible for S 3026</a:t>
            </a:r>
          </a:p>
          <a:p>
            <a:pPr lvl="1"/>
            <a:r>
              <a:rPr lang="en-US" dirty="0" smtClean="0"/>
              <a:t>‘Marathoners’: established, mature coalitions eligible for S 3022 ACO support</a:t>
            </a:r>
          </a:p>
          <a:p>
            <a:r>
              <a:rPr lang="en-US" sz="3000" b="0" dirty="0" smtClean="0"/>
              <a:t>Build a national network of 2600 community focused care transition coalitions which partner hospitals with community resources</a:t>
            </a:r>
          </a:p>
          <a:p>
            <a:r>
              <a:rPr lang="en-US" sz="3000" dirty="0" smtClean="0"/>
              <a:t>Create a ‘roadmap’ to help guide partnerships on their journey</a:t>
            </a:r>
            <a:endParaRPr lang="en-US" sz="3000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Care Transitions Initiatives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“Walkers”</a:t>
            </a:r>
          </a:p>
          <a:p>
            <a:pPr lvl="1"/>
            <a:r>
              <a:rPr lang="en-US" dirty="0" err="1" smtClean="0"/>
              <a:t>AoA</a:t>
            </a:r>
            <a:endParaRPr lang="en-US" dirty="0" smtClean="0"/>
          </a:p>
          <a:p>
            <a:pPr lvl="1"/>
            <a:r>
              <a:rPr lang="en-US" dirty="0" smtClean="0"/>
              <a:t>QIO 10</a:t>
            </a:r>
            <a:r>
              <a:rPr lang="en-US" baseline="30000" dirty="0" smtClean="0"/>
              <a:t>th</a:t>
            </a:r>
            <a:r>
              <a:rPr lang="en-US" dirty="0" smtClean="0"/>
              <a:t>  Statement of Work</a:t>
            </a:r>
          </a:p>
          <a:p>
            <a:pPr lvl="1"/>
            <a:r>
              <a:rPr lang="en-US" dirty="0" smtClean="0"/>
              <a:t>HRSA Patient Safety Pharmacy Collaborative</a:t>
            </a:r>
          </a:p>
          <a:p>
            <a:r>
              <a:rPr lang="en-US" dirty="0" smtClean="0"/>
              <a:t>“Joggers”</a:t>
            </a:r>
          </a:p>
          <a:p>
            <a:pPr lvl="1"/>
            <a:r>
              <a:rPr lang="en-US" dirty="0" smtClean="0"/>
              <a:t>S 3026 Community Based Care Transitions</a:t>
            </a:r>
          </a:p>
          <a:p>
            <a:r>
              <a:rPr lang="en-US" dirty="0" smtClean="0"/>
              <a:t>“Marathoners”</a:t>
            </a:r>
          </a:p>
          <a:p>
            <a:pPr lvl="1"/>
            <a:r>
              <a:rPr lang="en-US" dirty="0" smtClean="0"/>
              <a:t>Bundled payments for care redesign</a:t>
            </a:r>
          </a:p>
          <a:p>
            <a:pPr lvl="1"/>
            <a:r>
              <a:rPr lang="en-US" dirty="0" smtClean="0"/>
              <a:t>ACO</a:t>
            </a:r>
          </a:p>
          <a:p>
            <a:pPr marL="438150" lvl="1" indent="-319088">
              <a:spcBef>
                <a:spcPct val="0"/>
              </a:spcBef>
              <a:buClr>
                <a:schemeClr val="accent1"/>
              </a:buClr>
              <a:buSzPct val="80000"/>
              <a:buFont typeface="Wingdings 2" pitchFamily="18" charset="2"/>
              <a:buChar char=""/>
            </a:pPr>
            <a:r>
              <a:rPr lang="en-US" dirty="0" smtClean="0"/>
              <a:t>Resource: PFP campaign website </a:t>
            </a:r>
            <a:r>
              <a:rPr lang="en-US" sz="2400" u="sng" dirty="0" smtClean="0">
                <a:hlinkClick r:id="rId2"/>
              </a:rPr>
              <a:t>http://www.healthcare.gov/center/programs/partnership/join/index.html</a:t>
            </a:r>
            <a:endParaRPr lang="en-US" sz="2400" u="sng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“Walkers”: Administration on 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 2011, </a:t>
            </a:r>
            <a:r>
              <a:rPr lang="en-US" dirty="0" err="1" smtClean="0"/>
              <a:t>AoA</a:t>
            </a:r>
            <a:r>
              <a:rPr lang="en-US" dirty="0" smtClean="0"/>
              <a:t> sponsored a series of webinars and conference calls related to care transitions,</a:t>
            </a:r>
          </a:p>
          <a:p>
            <a:pPr lvl="0"/>
            <a:r>
              <a:rPr lang="en-US" dirty="0" smtClean="0"/>
              <a:t>Recordings, slides, and transcripts from all 5 webinars are archived on the </a:t>
            </a:r>
            <a:r>
              <a:rPr lang="en-US" dirty="0" err="1" smtClean="0"/>
              <a:t>AoA</a:t>
            </a:r>
            <a:r>
              <a:rPr lang="en-US" dirty="0" smtClean="0"/>
              <a:t> web site.  </a:t>
            </a:r>
            <a:r>
              <a:rPr lang="en-US" u="sng" dirty="0" smtClean="0">
                <a:hlinkClick r:id="rId2"/>
              </a:rPr>
              <a:t>http://www.aoa.gov/</a:t>
            </a:r>
            <a:r>
              <a:rPr lang="en-US" dirty="0" smtClean="0"/>
              <a:t>, </a:t>
            </a:r>
            <a:endParaRPr lang="en-US" dirty="0" smtClean="0"/>
          </a:p>
          <a:p>
            <a:r>
              <a:rPr lang="en-US" dirty="0" smtClean="0"/>
              <a:t>The direct link is </a:t>
            </a:r>
            <a:r>
              <a:rPr lang="en-US" u="sng" dirty="0" smtClean="0">
                <a:hlinkClick r:id="rId3"/>
              </a:rPr>
              <a:t>http://www.aoa.gov/Aging_Statistics/Health_care_reform.aspx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40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”Walkers”: Quality Improvement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86251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2008, QIOs launched community-based Care Transitions projects in 14 areas to pioneer new ways to bring communities and care teams together to reduce readmissions for Medicare beneficiaries.  </a:t>
            </a:r>
          </a:p>
          <a:p>
            <a:r>
              <a:rPr lang="en-US" dirty="0" smtClean="0"/>
              <a:t>Resources including a comprehensive toolkit and information on care transitions learning sessions can be found at </a:t>
            </a:r>
            <a:r>
              <a:rPr lang="en-US" u="sng" dirty="0" smtClean="0">
                <a:hlinkClick r:id="rId2"/>
              </a:rPr>
              <a:t>http://www.cfmc.org/caretransitions</a:t>
            </a:r>
            <a:r>
              <a:rPr lang="en-US" dirty="0" smtClean="0"/>
              <a:t> </a:t>
            </a:r>
          </a:p>
          <a:p>
            <a:r>
              <a:rPr lang="en-US" dirty="0" smtClean="0"/>
              <a:t>Many QIOs will continue in their next contract cycle (beginning </a:t>
            </a:r>
            <a:r>
              <a:rPr lang="en-US" u="sng" dirty="0" smtClean="0">
                <a:hlinkClick r:id="rId3"/>
              </a:rPr>
              <a:t>8/1/11</a:t>
            </a:r>
            <a:r>
              <a:rPr lang="en-US" dirty="0" smtClean="0"/>
              <a:t>) to give focused technical assistance to support communities nationwide in strengthening care transitions.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CE048FF5-D4D9-405E-ABC5-1B6DA2E548F3}" type="slidenum">
              <a:rPr lang="en-US" smtClean="0"/>
              <a:pPr algn="r"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Context	</a:t>
            </a:r>
          </a:p>
          <a:p>
            <a:pPr lvl="1"/>
            <a:r>
              <a:rPr lang="en-US" dirty="0" smtClean="0"/>
              <a:t>Care transitions as key element of health reform</a:t>
            </a:r>
          </a:p>
          <a:p>
            <a:pPr lvl="1"/>
            <a:r>
              <a:rPr lang="en-US" dirty="0" smtClean="0"/>
              <a:t>Overview of  the CMS Innovation Center</a:t>
            </a:r>
          </a:p>
          <a:p>
            <a:r>
              <a:rPr lang="en-US" dirty="0" smtClean="0"/>
              <a:t>Roadmap for care transitions initiatives</a:t>
            </a:r>
          </a:p>
          <a:p>
            <a:r>
              <a:rPr lang="en-US" dirty="0" smtClean="0"/>
              <a:t>Some issues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b="1" dirty="0" smtClean="0"/>
              <a:t>Lessons Learned from the 14 Communities in the QIO 9</a:t>
            </a:r>
            <a:r>
              <a:rPr lang="en-US" sz="3200" b="1" baseline="30000" dirty="0" smtClean="0"/>
              <a:t>th</a:t>
            </a:r>
            <a:r>
              <a:rPr lang="en-US" sz="3200" b="1" dirty="0" smtClean="0"/>
              <a:t> SOW Care Transitions Theme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3920" cy="495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Importance of community collaboration</a:t>
            </a:r>
          </a:p>
          <a:p>
            <a:pPr lvl="1"/>
            <a:r>
              <a:rPr lang="en-US" sz="2800" dirty="0" smtClean="0"/>
              <a:t>Providers talking, visiting each other, sharing</a:t>
            </a:r>
          </a:p>
          <a:p>
            <a:r>
              <a:rPr lang="en-US" sz="3600" dirty="0" smtClean="0"/>
              <a:t>Tailor solutions to fit community priorities</a:t>
            </a:r>
          </a:p>
          <a:p>
            <a:pPr lvl="1"/>
            <a:r>
              <a:rPr lang="en-US" sz="2800" dirty="0" smtClean="0"/>
              <a:t>Community needs determine change</a:t>
            </a:r>
          </a:p>
          <a:p>
            <a:r>
              <a:rPr lang="en-US" sz="3600" dirty="0" smtClean="0"/>
              <a:t>Include patients and families</a:t>
            </a:r>
          </a:p>
          <a:p>
            <a:pPr lvl="1"/>
            <a:r>
              <a:rPr lang="en-US" sz="2800" dirty="0" smtClean="0"/>
              <a:t>Incorporate beneficiaries when they are sick and healthy</a:t>
            </a:r>
            <a:endParaRPr lang="en-US" sz="3400" dirty="0" smtClean="0"/>
          </a:p>
          <a:p>
            <a:r>
              <a:rPr lang="en-US" sz="3600" dirty="0" smtClean="0"/>
              <a:t>Public outreach activities</a:t>
            </a:r>
          </a:p>
          <a:p>
            <a:pPr lvl="1"/>
            <a:r>
              <a:rPr lang="en-US" sz="2800" dirty="0" smtClean="0"/>
              <a:t>Storytelling to support data</a:t>
            </a:r>
          </a:p>
          <a:p>
            <a:pPr eaLnBrk="1" hangingPunct="1"/>
            <a:endParaRPr lang="en-US" sz="3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 algn="r"/>
            <a:fld id="{CE048FF5-D4D9-405E-ABC5-1B6DA2E548F3}" type="slidenum">
              <a:rPr lang="en-US" smtClean="0"/>
              <a:pPr algn="r"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“Joggers”: Community-based Care </a:t>
            </a:r>
            <a:br>
              <a:rPr lang="en-US" sz="4000" dirty="0" smtClean="0"/>
            </a:br>
            <a:r>
              <a:rPr lang="en-US" sz="4000" dirty="0" smtClean="0"/>
              <a:t>Transitions Program (CCTP)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83" y="1800664"/>
            <a:ext cx="8693834" cy="475253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The CCTP, mandated by section 3026 of the Affordable Care Act, provides the opportunity for community based organizations to partners with hospitals to improve  transitions between care settings</a:t>
            </a:r>
            <a:endParaRPr lang="en-US" dirty="0" smtClean="0">
              <a:ea typeface="ＭＳ Ｐゴシック"/>
              <a:cs typeface="ＭＳ Ｐゴシック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ea typeface="ＭＳ Ｐゴシック"/>
                <a:cs typeface="ＭＳ Ｐゴシック"/>
              </a:rPr>
              <a:t>$500 million available for </a:t>
            </a:r>
            <a:r>
              <a:rPr lang="en-US" dirty="0" smtClean="0"/>
              <a:t>community-based organizations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ea typeface="ＭＳ Ｐゴシック"/>
                <a:cs typeface="ＭＳ Ｐゴシック"/>
              </a:rPr>
              <a:t>Applications now being accepted and awarded on a rolling basis</a:t>
            </a:r>
          </a:p>
          <a:p>
            <a:r>
              <a:rPr lang="en-US" sz="2000" dirty="0" smtClean="0"/>
              <a:t>The goals of the Community-based Care Transitions Program are to: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Improve transitions of beneficiaries from the inpatient hospital   setting to home or other care settings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Reduce readmissions for high risk beneficiaries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Document measurable savings to the Medicare program</a:t>
            </a:r>
          </a:p>
          <a:p>
            <a:r>
              <a:rPr lang="en-US" sz="2000" dirty="0" smtClean="0"/>
              <a:t>Learn more: </a:t>
            </a:r>
            <a:r>
              <a:rPr lang="en-US" sz="2000" dirty="0" smtClean="0">
                <a:hlinkClick r:id="rId2"/>
              </a:rPr>
              <a:t>http://www.healthcare.gov/partnershipforpatients</a:t>
            </a:r>
            <a:endParaRPr lang="en-US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200" i="1" dirty="0" smtClean="0">
                <a:ea typeface="ＭＳ Ｐゴシック"/>
                <a:cs typeface="ＭＳ Ｐゴシック"/>
              </a:rPr>
              <a:t>“Marathoners”: The Medicare Shared Savings Program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193183" y="1815921"/>
            <a:ext cx="8757634" cy="390561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Section 3022 of the Affordable Care Act requires the Centers for Medicare &amp; Medicaid Services (CMS) to establish a shared savings program to facilitate coordination and cooperation among providers to improve the quality of care for Medicare fee-for-service beneficiaries and reduce unnecessary costs.  </a:t>
            </a:r>
          </a:p>
          <a:p>
            <a:r>
              <a:rPr lang="en-US" sz="1700" dirty="0" smtClean="0">
                <a:latin typeface="Arial" pitchFamily="34" charset="0"/>
                <a:cs typeface="Arial" pitchFamily="34" charset="0"/>
              </a:rPr>
              <a:t>The Shared Savings Program is designed to improve beneficiary outcomes and increase value of care by:</a:t>
            </a:r>
          </a:p>
          <a:p>
            <a:pPr lvl="1"/>
            <a:r>
              <a:rPr lang="en-US" sz="1700" dirty="0" smtClean="0">
                <a:latin typeface="Arial" pitchFamily="34" charset="0"/>
                <a:cs typeface="Arial" pitchFamily="34" charset="0"/>
              </a:rPr>
              <a:t>Promoting accountability for the care of Medicare fee-for-service beneficiaries</a:t>
            </a:r>
          </a:p>
          <a:p>
            <a:pPr lvl="1"/>
            <a:r>
              <a:rPr lang="en-US" sz="1700" dirty="0" smtClean="0">
                <a:latin typeface="Arial" pitchFamily="34" charset="0"/>
                <a:cs typeface="Arial" pitchFamily="34" charset="0"/>
              </a:rPr>
              <a:t>Requiring coordinated care for all services provided under Medicare Fee-For-Service</a:t>
            </a:r>
          </a:p>
          <a:p>
            <a:pPr lvl="1">
              <a:spcAft>
                <a:spcPts val="1200"/>
              </a:spcAft>
            </a:pPr>
            <a:r>
              <a:rPr lang="en-US" sz="1700" dirty="0" smtClean="0">
                <a:latin typeface="Arial" pitchFamily="34" charset="0"/>
                <a:cs typeface="Arial" pitchFamily="34" charset="0"/>
              </a:rPr>
              <a:t>Encouraging investment in infrastructure and redesigned care processes</a:t>
            </a:r>
          </a:p>
          <a:p>
            <a:r>
              <a:rPr lang="en-US" sz="1700" dirty="0" smtClean="0">
                <a:latin typeface="Arial" pitchFamily="34" charset="0"/>
                <a:cs typeface="Arial" pitchFamily="34" charset="0"/>
              </a:rPr>
              <a:t>Eligible providers, hospitals and suppliers may participate in the Shared Savings Program by creating or joining an </a:t>
            </a:r>
            <a:r>
              <a:rPr lang="en-US" sz="1700" b="1" dirty="0" smtClean="0">
                <a:latin typeface="Arial" pitchFamily="34" charset="0"/>
                <a:cs typeface="Arial" pitchFamily="34" charset="0"/>
              </a:rPr>
              <a:t>Accountable Care Organization</a:t>
            </a:r>
            <a:r>
              <a:rPr lang="en-US" sz="1700" dirty="0" smtClean="0">
                <a:latin typeface="Arial" pitchFamily="34" charset="0"/>
                <a:cs typeface="Arial" pitchFamily="34" charset="0"/>
              </a:rPr>
              <a:t>, also called an ACO.</a:t>
            </a:r>
            <a:endParaRPr lang="en-US" sz="1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III. </a:t>
            </a:r>
            <a:r>
              <a:rPr lang="en-US" smtClean="0"/>
              <a:t>Some </a:t>
            </a:r>
            <a:r>
              <a:rPr lang="en-US" dirty="0" smtClean="0"/>
              <a:t>Issues for Care 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to build an effective partnerships? </a:t>
            </a:r>
          </a:p>
          <a:p>
            <a:pPr lvl="1"/>
            <a:r>
              <a:rPr lang="en-US" dirty="0" smtClean="0"/>
              <a:t>public/private </a:t>
            </a:r>
          </a:p>
          <a:p>
            <a:pPr lvl="1"/>
            <a:r>
              <a:rPr lang="en-US" dirty="0" smtClean="0"/>
              <a:t>Hospital/CBO</a:t>
            </a:r>
          </a:p>
          <a:p>
            <a:r>
              <a:rPr lang="en-US" dirty="0" smtClean="0"/>
              <a:t>How to develop and implement broader measures of effective care transitions?</a:t>
            </a:r>
          </a:p>
          <a:p>
            <a:r>
              <a:rPr lang="en-US" dirty="0" smtClean="0"/>
              <a:t>What are the key elements of a care plan?</a:t>
            </a:r>
          </a:p>
          <a:p>
            <a:r>
              <a:rPr lang="en-US" dirty="0" smtClean="0"/>
              <a:t>What payment policy changes are required to sustain better care transitions?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116013" y="2513013"/>
            <a:ext cx="6904037" cy="26733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7000" smtClean="0">
                <a:ea typeface="ＭＳ Ｐゴシック"/>
                <a:cs typeface="ＭＳ Ｐゴシック"/>
              </a:rPr>
              <a:t>Why Innovate?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8077200" cy="1673352"/>
          </a:xfrm>
        </p:spPr>
        <p:txBody>
          <a:bodyPr/>
          <a:lstStyle/>
          <a:p>
            <a:r>
              <a:rPr lang="en-US" sz="4200" i="1" dirty="0" smtClean="0">
                <a:solidFill>
                  <a:srgbClr val="FFFFFF"/>
                </a:solidFill>
                <a:ea typeface="ＭＳ Ｐゴシック"/>
                <a:cs typeface="ＭＳ Ｐゴシック"/>
              </a:rPr>
              <a:t>The Opportunity</a:t>
            </a:r>
            <a:endParaRPr lang="en-US" sz="3600" i="1" dirty="0" smtClean="0">
              <a:ea typeface="ＭＳ Ｐゴシック"/>
              <a:cs typeface="ＭＳ Ｐゴシック"/>
            </a:endParaRPr>
          </a:p>
        </p:txBody>
      </p:sp>
      <p:pic>
        <p:nvPicPr>
          <p:cNvPr id="20482" name="Picture 6" descr="two wome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066800"/>
            <a:ext cx="3787775" cy="2241550"/>
          </a:xfrm>
        </p:spPr>
      </p:pic>
      <p:sp>
        <p:nvSpPr>
          <p:cNvPr id="20485" name="Text Box 10"/>
          <p:cNvSpPr txBox="1">
            <a:spLocks noChangeArrowheads="1"/>
          </p:cNvSpPr>
          <p:nvPr/>
        </p:nvSpPr>
        <p:spPr bwMode="auto">
          <a:xfrm>
            <a:off x="769938" y="5661025"/>
            <a:ext cx="77930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en-US" sz="800" dirty="0">
                <a:solidFill>
                  <a:srgbClr val="00427E"/>
                </a:solidFill>
              </a:rPr>
              <a:t>New York Times, June 21</a:t>
            </a:r>
            <a:r>
              <a:rPr lang="en-US" sz="800" baseline="30000" dirty="0">
                <a:solidFill>
                  <a:srgbClr val="00427E"/>
                </a:solidFill>
              </a:rPr>
              <a:t>st</a:t>
            </a:r>
            <a:r>
              <a:rPr lang="en-US" sz="800" dirty="0">
                <a:solidFill>
                  <a:srgbClr val="00427E"/>
                </a:solidFill>
              </a:rPr>
              <a:t> 2010 An Insurer Pays more to Save </a:t>
            </a:r>
            <a:r>
              <a:rPr lang="en-US" sz="800" dirty="0">
                <a:solidFill>
                  <a:srgbClr val="00427E"/>
                </a:solidFill>
                <a:hlinkClick r:id="rId3"/>
              </a:rPr>
              <a:t>http://</a:t>
            </a:r>
            <a:r>
              <a:rPr lang="en-US" sz="800" dirty="0" err="1">
                <a:solidFill>
                  <a:srgbClr val="00427E"/>
                </a:solidFill>
                <a:hlinkClick r:id="rId3"/>
              </a:rPr>
              <a:t>www.nytimes.com</a:t>
            </a:r>
            <a:r>
              <a:rPr lang="en-US" sz="800" dirty="0">
                <a:solidFill>
                  <a:srgbClr val="00427E"/>
                </a:solidFill>
                <a:hlinkClick r:id="rId3"/>
              </a:rPr>
              <a:t>/2010/06/22/business/22geisinger.html?_r=1&amp;pagewanted=1&amp;emc=eta1</a:t>
            </a:r>
            <a:endParaRPr lang="en-US" sz="800" dirty="0">
              <a:solidFill>
                <a:srgbClr val="00427E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85800" y="1066800"/>
            <a:ext cx="8077200" cy="1499616"/>
          </a:xfrm>
        </p:spPr>
        <p:txBody>
          <a:bodyPr anchor="t"/>
          <a:lstStyle/>
          <a:p>
            <a:pPr algn="r"/>
            <a:r>
              <a:rPr lang="en-US" sz="3200" dirty="0"/>
              <a:t>Dedicated nurse </a:t>
            </a:r>
            <a:r>
              <a:rPr lang="en-US" sz="3200" dirty="0" smtClean="0"/>
              <a:t>case</a:t>
            </a:r>
          </a:p>
          <a:p>
            <a:pPr algn="r"/>
            <a:r>
              <a:rPr lang="en-US" sz="3200" dirty="0" smtClean="0"/>
              <a:t>manager </a:t>
            </a:r>
            <a:r>
              <a:rPr lang="en-US" sz="3200" dirty="0"/>
              <a:t>for </a:t>
            </a:r>
            <a:r>
              <a:rPr lang="en-US" sz="3200" dirty="0" smtClean="0"/>
              <a:t>high</a:t>
            </a:r>
          </a:p>
          <a:p>
            <a:pPr algn="r"/>
            <a:r>
              <a:rPr lang="en-US" sz="3200" dirty="0" smtClean="0"/>
              <a:t>risk </a:t>
            </a:r>
            <a:r>
              <a:rPr lang="en-US" sz="3200" dirty="0"/>
              <a:t>patients</a:t>
            </a:r>
            <a:r>
              <a:rPr lang="en-US" sz="3200" dirty="0" smtClean="0"/>
              <a:t>.</a:t>
            </a:r>
          </a:p>
          <a:p>
            <a:pPr algn="r"/>
            <a:endParaRPr lang="en-US" sz="3200" dirty="0"/>
          </a:p>
          <a:p>
            <a:pPr algn="r"/>
            <a:endParaRPr lang="en-US" sz="3200" dirty="0" smtClean="0"/>
          </a:p>
          <a:p>
            <a:r>
              <a:rPr lang="en-US" sz="2400" dirty="0"/>
              <a:t>“The idea of the program is to keep me healthy, keep me out of the hospital and keep costs down.  I don’t think I would still be here without this program.  It has been my lifeline.” – Marie </a:t>
            </a:r>
          </a:p>
          <a:p>
            <a:pPr algn="r"/>
            <a:endParaRPr lang="en-US" sz="32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i="1" dirty="0" smtClean="0"/>
              <a:t>Innovation Center Mission</a:t>
            </a: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879" y="1924050"/>
            <a:ext cx="6645275" cy="3932238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cs typeface="Arial" pitchFamily="34" charset="0"/>
              </a:rPr>
              <a:t>A trustworthy partner to identify, validate and diffuse new models of care and payment that improve health and healthcare and reduce the total cost of care.</a:t>
            </a:r>
            <a:endParaRPr lang="en-US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sz="4200" i="1" dirty="0" smtClean="0">
                <a:solidFill>
                  <a:srgbClr val="FFFFFF"/>
                </a:solidFill>
                <a:ea typeface="ＭＳ Ｐゴシック"/>
                <a:cs typeface="ＭＳ Ｐゴシック"/>
              </a:rPr>
              <a:t>The Innovation Center</a:t>
            </a:r>
            <a:endParaRPr lang="en-US" sz="4200" dirty="0" smtClean="0">
              <a:ea typeface="ＭＳ Ｐゴシック"/>
              <a:cs typeface="ＭＳ Ｐゴシック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274638" y="1636713"/>
            <a:ext cx="8594725" cy="4270375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spcAft>
                <a:spcPts val="800"/>
              </a:spcAft>
            </a:pPr>
            <a:r>
              <a:rPr lang="en-US" b="1" dirty="0" smtClean="0">
                <a:ea typeface="ＭＳ Ｐゴシック"/>
                <a:cs typeface="ＭＳ Ｐゴシック"/>
              </a:rPr>
              <a:t>Resources</a:t>
            </a:r>
            <a:r>
              <a:rPr lang="en-US" dirty="0" smtClean="0">
                <a:ea typeface="ＭＳ Ｐゴシック"/>
                <a:cs typeface="ＭＳ Ｐゴシック"/>
              </a:rPr>
              <a:t> - $10 Billion in funding for FY2011 through 2019</a:t>
            </a:r>
          </a:p>
          <a:p>
            <a:pPr>
              <a:spcBef>
                <a:spcPct val="0"/>
              </a:spcBef>
              <a:spcAft>
                <a:spcPts val="800"/>
              </a:spcAft>
            </a:pPr>
            <a:r>
              <a:rPr lang="en-US" b="1" dirty="0" smtClean="0">
                <a:ea typeface="ＭＳ Ｐゴシック"/>
                <a:cs typeface="ＭＳ Ｐゴシック"/>
              </a:rPr>
              <a:t>Opportunity to “scale up</a:t>
            </a:r>
            <a:r>
              <a:rPr lang="en-US" dirty="0" smtClean="0">
                <a:ea typeface="ＭＳ Ｐゴシック"/>
                <a:cs typeface="ＭＳ Ｐゴシック"/>
              </a:rPr>
              <a:t>”: HHS Secretary authority to expand successful models to the national level</a:t>
            </a:r>
          </a:p>
          <a:p>
            <a:endParaRPr lang="en-US" sz="2200" dirty="0" smtClean="0">
              <a:ea typeface="ＭＳ Ｐゴシック"/>
              <a:cs typeface="ＭＳ Ｐゴシック"/>
            </a:endParaRPr>
          </a:p>
          <a:p>
            <a:pPr>
              <a:buFont typeface="Arial" charset="0"/>
              <a:buNone/>
            </a:pPr>
            <a:endParaRPr lang="en-US" sz="1600" dirty="0" smtClean="0">
              <a:ea typeface="ＭＳ Ｐゴシック"/>
              <a:cs typeface="ＭＳ Ｐゴシック"/>
            </a:endParaRPr>
          </a:p>
          <a:p>
            <a:pPr>
              <a:buFont typeface="Arial" charset="0"/>
              <a:buNone/>
            </a:pPr>
            <a:endParaRPr lang="en-US" sz="1800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i="1" dirty="0" smtClean="0">
                <a:solidFill>
                  <a:srgbClr val="FFFFFF"/>
                </a:solidFill>
                <a:ea typeface="ＭＳ Ｐゴシック"/>
                <a:cs typeface="ＭＳ Ｐゴシック"/>
              </a:rPr>
              <a:t>Our Work</a:t>
            </a: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b="1" dirty="0">
                <a:latin typeface="Myriad Pro"/>
              </a:rPr>
              <a:t>Patient Care Models </a:t>
            </a:r>
            <a:r>
              <a:rPr lang="en-US" dirty="0">
                <a:latin typeface="Myriad Pro"/>
              </a:rPr>
              <a:t>-</a:t>
            </a:r>
            <a:r>
              <a:rPr lang="en-US" b="1" dirty="0">
                <a:latin typeface="Myriad Pro"/>
              </a:rPr>
              <a:t> </a:t>
            </a:r>
            <a:r>
              <a:rPr lang="en-US" dirty="0">
                <a:latin typeface="Myriad Pro"/>
              </a:rPr>
              <a:t>The right care at the right time, in the right setting – every time</a:t>
            </a:r>
            <a:r>
              <a:rPr lang="en-US" b="1" dirty="0">
                <a:latin typeface="Myriad Pro"/>
              </a:rPr>
              <a:t>.</a:t>
            </a:r>
            <a:endParaRPr lang="en-US" dirty="0">
              <a:latin typeface="Myriad Pro"/>
            </a:endParaRPr>
          </a:p>
          <a:p>
            <a:pPr marL="119062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b="1" dirty="0">
                <a:latin typeface="Myriad Pro"/>
              </a:rPr>
              <a:t>Seamless Coordinated Care Models </a:t>
            </a:r>
            <a:r>
              <a:rPr lang="en-US" dirty="0">
                <a:latin typeface="Myriad Pro"/>
              </a:rPr>
              <a:t>-</a:t>
            </a:r>
            <a:r>
              <a:rPr lang="en-US" b="1" dirty="0">
                <a:latin typeface="Myriad Pro"/>
              </a:rPr>
              <a:t> </a:t>
            </a:r>
            <a:r>
              <a:rPr lang="en-US" dirty="0">
                <a:latin typeface="Myriad Pro"/>
              </a:rPr>
              <a:t>Coordinating Care to Improve Health Outcomes for Patients</a:t>
            </a:r>
          </a:p>
          <a:p>
            <a:pPr marL="119062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b="1" dirty="0">
                <a:latin typeface="Myriad Pro"/>
              </a:rPr>
              <a:t>Community and Population Health Models</a:t>
            </a:r>
            <a:r>
              <a:rPr lang="en-US" dirty="0">
                <a:latin typeface="Myriad Pro"/>
              </a:rPr>
              <a:t> -  Keeping families and communities healthy</a:t>
            </a:r>
          </a:p>
          <a:p>
            <a:pPr marL="119062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i="1" dirty="0" smtClean="0">
                <a:ea typeface="ＭＳ Ｐゴシック"/>
                <a:cs typeface="ＭＳ Ｐゴシック"/>
              </a:rPr>
              <a:t>Measures of Success</a:t>
            </a:r>
            <a:endParaRPr lang="en-US" sz="4200" dirty="0" smtClean="0">
              <a:ea typeface="ＭＳ Ｐゴシック"/>
              <a:cs typeface="ＭＳ Ｐゴシック"/>
            </a:endParaRP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704850" y="1803400"/>
            <a:ext cx="7689850" cy="3856038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2000" b="1" smtClean="0">
                <a:ea typeface="ＭＳ Ｐゴシック"/>
                <a:cs typeface="ＭＳ Ｐゴシック"/>
              </a:rPr>
              <a:t>Better healthcare </a:t>
            </a:r>
            <a:r>
              <a:rPr lang="en-US" sz="2000" smtClean="0">
                <a:ea typeface="ＭＳ Ｐゴシック"/>
                <a:cs typeface="ＭＳ Ｐゴシック"/>
              </a:rPr>
              <a:t>- Improve individual patient experiences of care along the IOM 6 domains of quality: </a:t>
            </a:r>
            <a:r>
              <a:rPr lang="en-US" sz="2000" i="1" smtClean="0">
                <a:ea typeface="ＭＳ Ｐゴシック"/>
                <a:cs typeface="ＭＳ Ｐゴシック"/>
              </a:rPr>
              <a:t>Safety, Effectiveness, Patient-Centeredness, Timeliness, Efficiency, </a:t>
            </a:r>
            <a:r>
              <a:rPr lang="en-US" sz="2000" smtClean="0">
                <a:ea typeface="ＭＳ Ｐゴシック"/>
                <a:cs typeface="ＭＳ Ｐゴシック"/>
              </a:rPr>
              <a:t>and</a:t>
            </a:r>
            <a:r>
              <a:rPr lang="en-US" sz="2000" i="1" smtClean="0">
                <a:ea typeface="ＭＳ Ｐゴシック"/>
                <a:cs typeface="ＭＳ Ｐゴシック"/>
              </a:rPr>
              <a:t> Equity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US" sz="2000" smtClean="0">
              <a:ea typeface="ＭＳ Ｐゴシック"/>
              <a:cs typeface="ＭＳ Ｐゴシック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2000" b="1" smtClean="0">
                <a:ea typeface="ＭＳ Ｐゴシック"/>
                <a:cs typeface="ＭＳ Ｐゴシック"/>
              </a:rPr>
              <a:t>Better health - </a:t>
            </a:r>
            <a:r>
              <a:rPr lang="en-US" sz="2000" smtClean="0">
                <a:ea typeface="ＭＳ Ｐゴシック"/>
                <a:cs typeface="ＭＳ Ｐゴシック"/>
              </a:rPr>
              <a:t>Focus on the overall health outcomes of populations by addressing underlying causes of poor health, such as: physical inactivity, behavioral risk factors, lack of preventive care, and poor nutrition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en-US" sz="2000" b="1" smtClean="0">
              <a:ea typeface="ＭＳ Ｐゴシック"/>
              <a:cs typeface="ＭＳ Ｐゴシック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sz="2000" b="1" smtClean="0">
                <a:ea typeface="ＭＳ Ｐゴシック"/>
                <a:cs typeface="ＭＳ Ｐゴシック"/>
              </a:rPr>
              <a:t>Reduced costs -</a:t>
            </a:r>
            <a:r>
              <a:rPr lang="en-US" sz="2000" smtClean="0">
                <a:ea typeface="ＭＳ Ｐゴシック"/>
                <a:cs typeface="ＭＳ Ｐゴシック"/>
              </a:rPr>
              <a:t> Lower the total cost of care resulting in reduced monthly expenditures for each Medicare, Medicaid or CHIP beneficiaries by improving care</a:t>
            </a:r>
            <a:endParaRPr lang="en-US" sz="2000" b="1" smtClean="0">
              <a:ea typeface="ＭＳ Ｐゴシック"/>
              <a:cs typeface="ＭＳ Ｐゴシック"/>
            </a:endParaRPr>
          </a:p>
          <a:p>
            <a:pPr>
              <a:buFont typeface="Arial" charset="0"/>
              <a:buNone/>
            </a:pPr>
            <a:endParaRPr lang="en-US" b="1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>
                <a:ea typeface="ＭＳ Ｐゴシック"/>
                <a:cs typeface="ＭＳ Ｐゴシック"/>
              </a:rPr>
              <a:t>Our Process</a:t>
            </a:r>
            <a:endParaRPr lang="en-US" sz="4000" dirty="0" smtClean="0">
              <a:ea typeface="ＭＳ Ｐゴシック"/>
              <a:cs typeface="ＭＳ Ｐゴシック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1284288" y="2176463"/>
            <a:ext cx="6729412" cy="357505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3000" smtClean="0">
                <a:ea typeface="Geneva"/>
                <a:cs typeface="Geneva"/>
              </a:rPr>
              <a:t>Solicit ideas for new models</a:t>
            </a:r>
          </a:p>
          <a:p>
            <a:pPr>
              <a:spcAft>
                <a:spcPts val="1200"/>
              </a:spcAft>
            </a:pPr>
            <a:r>
              <a:rPr lang="en-US" sz="3000" smtClean="0">
                <a:ea typeface="Geneva"/>
                <a:cs typeface="Geneva"/>
              </a:rPr>
              <a:t>Select the most promising model</a:t>
            </a:r>
          </a:p>
          <a:p>
            <a:pPr>
              <a:spcAft>
                <a:spcPts val="1200"/>
              </a:spcAft>
            </a:pPr>
            <a:r>
              <a:rPr lang="en-US" sz="3000" smtClean="0">
                <a:ea typeface="Geneva"/>
                <a:cs typeface="Geneva"/>
              </a:rPr>
              <a:t>Test and evaluate the models</a:t>
            </a:r>
          </a:p>
          <a:p>
            <a:pPr>
              <a:spcAft>
                <a:spcPts val="1200"/>
              </a:spcAft>
            </a:pPr>
            <a:r>
              <a:rPr lang="en-US" sz="3000" smtClean="0">
                <a:ea typeface="Geneva"/>
                <a:cs typeface="Geneva"/>
              </a:rPr>
              <a:t>Spread successful models</a:t>
            </a:r>
          </a:p>
          <a:p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3">
      <a:dk1>
        <a:srgbClr val="002166"/>
      </a:dk1>
      <a:lt1>
        <a:sysClr val="window" lastClr="FFFFFF"/>
      </a:lt1>
      <a:dk2>
        <a:srgbClr val="97BAFF"/>
      </a:dk2>
      <a:lt2>
        <a:srgbClr val="97BAFF"/>
      </a:lt2>
      <a:accent1>
        <a:srgbClr val="0F5DFF"/>
      </a:accent1>
      <a:accent2>
        <a:srgbClr val="97BAFF"/>
      </a:accent2>
      <a:accent3>
        <a:srgbClr val="97BAFF"/>
      </a:accent3>
      <a:accent4>
        <a:srgbClr val="D5E3FF"/>
      </a:accent4>
      <a:accent5>
        <a:srgbClr val="D5E3FF"/>
      </a:accent5>
      <a:accent6>
        <a:srgbClr val="97BAFF"/>
      </a:accent6>
      <a:hlink>
        <a:srgbClr val="699AFF"/>
      </a:hlink>
      <a:folHlink>
        <a:srgbClr val="002D8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3">
    <a:dk1>
      <a:srgbClr val="002166"/>
    </a:dk1>
    <a:lt1>
      <a:sysClr val="window" lastClr="FFFFFF"/>
    </a:lt1>
    <a:dk2>
      <a:srgbClr val="97BAFF"/>
    </a:dk2>
    <a:lt2>
      <a:srgbClr val="97BAFF"/>
    </a:lt2>
    <a:accent1>
      <a:srgbClr val="0F5DFF"/>
    </a:accent1>
    <a:accent2>
      <a:srgbClr val="97BAFF"/>
    </a:accent2>
    <a:accent3>
      <a:srgbClr val="97BAFF"/>
    </a:accent3>
    <a:accent4>
      <a:srgbClr val="D5E3FF"/>
    </a:accent4>
    <a:accent5>
      <a:srgbClr val="D5E3FF"/>
    </a:accent5>
    <a:accent6>
      <a:srgbClr val="97BAFF"/>
    </a:accent6>
    <a:hlink>
      <a:srgbClr val="699AFF"/>
    </a:hlink>
    <a:folHlink>
      <a:srgbClr val="002D89"/>
    </a:folHlink>
  </a:clrScheme>
</a:themeOverride>
</file>

<file path=ppt/theme/themeOverride2.xml><?xml version="1.0" encoding="utf-8"?>
<a:themeOverride xmlns:a="http://schemas.openxmlformats.org/drawingml/2006/main">
  <a:clrScheme name="Custom 3">
    <a:dk1>
      <a:srgbClr val="002166"/>
    </a:dk1>
    <a:lt1>
      <a:sysClr val="window" lastClr="FFFFFF"/>
    </a:lt1>
    <a:dk2>
      <a:srgbClr val="97BAFF"/>
    </a:dk2>
    <a:lt2>
      <a:srgbClr val="97BAFF"/>
    </a:lt2>
    <a:accent1>
      <a:srgbClr val="0F5DFF"/>
    </a:accent1>
    <a:accent2>
      <a:srgbClr val="97BAFF"/>
    </a:accent2>
    <a:accent3>
      <a:srgbClr val="97BAFF"/>
    </a:accent3>
    <a:accent4>
      <a:srgbClr val="D5E3FF"/>
    </a:accent4>
    <a:accent5>
      <a:srgbClr val="D5E3FF"/>
    </a:accent5>
    <a:accent6>
      <a:srgbClr val="97BAFF"/>
    </a:accent6>
    <a:hlink>
      <a:srgbClr val="699AFF"/>
    </a:hlink>
    <a:folHlink>
      <a:srgbClr val="002D8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6442</TotalTime>
  <Words>1177</Words>
  <Application>Microsoft Macintosh PowerPoint</Application>
  <PresentationFormat>On-screen Show (4:3)</PresentationFormat>
  <Paragraphs>160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Module</vt:lpstr>
      <vt:lpstr>Innovations in Care Transitions An Overview   Jim Hester Acting Director Population Health Models Group Innovation Center CMS </vt:lpstr>
      <vt:lpstr>Outline</vt:lpstr>
      <vt:lpstr>PowerPoint Presentation</vt:lpstr>
      <vt:lpstr>The Opportunity</vt:lpstr>
      <vt:lpstr>Innovation Center Mission</vt:lpstr>
      <vt:lpstr>The Innovation Center</vt:lpstr>
      <vt:lpstr>Our Work</vt:lpstr>
      <vt:lpstr>Measures of Success</vt:lpstr>
      <vt:lpstr>Our Process</vt:lpstr>
      <vt:lpstr>II. Partnership For Patients: Roadmap For Care Transitions</vt:lpstr>
      <vt:lpstr>Care Transitions: The Problem</vt:lpstr>
      <vt:lpstr>Why are people readmitted?</vt:lpstr>
      <vt:lpstr>Vision</vt:lpstr>
      <vt:lpstr>Safe, Effective Transitions Require:</vt:lpstr>
      <vt:lpstr>Care Transitions: The Approach</vt:lpstr>
      <vt:lpstr>Care Transitions: Strategy </vt:lpstr>
      <vt:lpstr>Care Transitions Initiatives </vt:lpstr>
      <vt:lpstr>“Walkers”: Administration on Aging</vt:lpstr>
      <vt:lpstr>”Walkers”: Quality Improvement Organizations</vt:lpstr>
      <vt:lpstr>Lessons Learned from the 14 Communities in the QIO 9th SOW Care Transitions Theme </vt:lpstr>
      <vt:lpstr>“Joggers”: Community-based Care  Transitions Program (CCTP)</vt:lpstr>
      <vt:lpstr>“Marathoners”: The Medicare Shared Savings Program</vt:lpstr>
      <vt:lpstr>III. Some Issues for Care Transitions</vt:lpstr>
    </vt:vector>
  </TitlesOfParts>
  <Company>CMS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Innovation Center Accelerating Delivery Reform</dc:title>
  <dc:creator>CMS</dc:creator>
  <cp:lastModifiedBy>Vanessa Graham</cp:lastModifiedBy>
  <cp:revision>604</cp:revision>
  <dcterms:created xsi:type="dcterms:W3CDTF">2011-01-21T20:45:45Z</dcterms:created>
  <dcterms:modified xsi:type="dcterms:W3CDTF">2011-10-21T16:01:31Z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-720839017</vt:i4>
  </property>
  <property fmtid="{D5CDD505-2E9C-101B-9397-08002B2CF9AE}" pid="3" name="_NewReviewCycle">
    <vt:lpwstr/>
  </property>
  <property fmtid="{D5CDD505-2E9C-101B-9397-08002B2CF9AE}" pid="4" name="_EmailSubject">
    <vt:lpwstr>2011 AHRQ Annual Conference: September 19-21, 2011</vt:lpwstr>
  </property>
  <property fmtid="{D5CDD505-2E9C-101B-9397-08002B2CF9AE}" pid="5" name="_AuthorEmail">
    <vt:lpwstr>James.Hester@cms.hhs.gov</vt:lpwstr>
  </property>
  <property fmtid="{D5CDD505-2E9C-101B-9397-08002B2CF9AE}" pid="6" name="_AuthorEmailDisplayName">
    <vt:lpwstr>Hester, James (CMS/CMMI)</vt:lpwstr>
  </property>
  <property fmtid="{D5CDD505-2E9C-101B-9397-08002B2CF9AE}" pid="7" name="_PreviousAdHocReviewCycleID">
    <vt:i4>1781360713</vt:i4>
  </property>
</Properties>
</file>