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9" r:id="rId1"/>
  </p:sldMasterIdLst>
  <p:notesMasterIdLst>
    <p:notesMasterId r:id="rId17"/>
  </p:notesMasterIdLst>
  <p:sldIdLst>
    <p:sldId id="256" r:id="rId2"/>
    <p:sldId id="341" r:id="rId3"/>
    <p:sldId id="342" r:id="rId4"/>
    <p:sldId id="344" r:id="rId5"/>
    <p:sldId id="346" r:id="rId6"/>
    <p:sldId id="347" r:id="rId7"/>
    <p:sldId id="348" r:id="rId8"/>
    <p:sldId id="350" r:id="rId9"/>
    <p:sldId id="351" r:id="rId10"/>
    <p:sldId id="352" r:id="rId11"/>
    <p:sldId id="353" r:id="rId12"/>
    <p:sldId id="355" r:id="rId13"/>
    <p:sldId id="356" r:id="rId14"/>
    <p:sldId id="361" r:id="rId15"/>
    <p:sldId id="360" r:id="rId16"/>
  </p:sldIdLst>
  <p:sldSz cx="9601200" cy="6858000"/>
  <p:notesSz cx="6858000" cy="9144000"/>
  <p:defaultTextStyle>
    <a:defPPr>
      <a:defRPr lang="en-US"/>
    </a:defPPr>
    <a:lvl1pPr algn="ctr" rtl="0" fontAlgn="base">
      <a:spcBef>
        <a:spcPct val="0"/>
      </a:spcBef>
      <a:spcAft>
        <a:spcPct val="0"/>
      </a:spcAft>
      <a:defRPr sz="3200" kern="1200">
        <a:solidFill>
          <a:srgbClr val="FFFFFF"/>
        </a:solidFill>
        <a:latin typeface="Times New Roman" charset="0"/>
        <a:ea typeface="ヒラギノ明朝 ProN W3" charset="0"/>
        <a:cs typeface="ヒラギノ明朝 ProN W3" charset="0"/>
        <a:sym typeface="Times New Roman" charset="0"/>
      </a:defRPr>
    </a:lvl1pPr>
    <a:lvl2pPr marL="457200" algn="ctr" rtl="0" fontAlgn="base">
      <a:spcBef>
        <a:spcPct val="0"/>
      </a:spcBef>
      <a:spcAft>
        <a:spcPct val="0"/>
      </a:spcAft>
      <a:defRPr sz="3200" kern="1200">
        <a:solidFill>
          <a:srgbClr val="FFFFFF"/>
        </a:solidFill>
        <a:latin typeface="Times New Roman" charset="0"/>
        <a:ea typeface="ヒラギノ明朝 ProN W3" charset="0"/>
        <a:cs typeface="ヒラギノ明朝 ProN W3" charset="0"/>
        <a:sym typeface="Times New Roman" charset="0"/>
      </a:defRPr>
    </a:lvl2pPr>
    <a:lvl3pPr marL="914400" algn="ctr" rtl="0" fontAlgn="base">
      <a:spcBef>
        <a:spcPct val="0"/>
      </a:spcBef>
      <a:spcAft>
        <a:spcPct val="0"/>
      </a:spcAft>
      <a:defRPr sz="3200" kern="1200">
        <a:solidFill>
          <a:srgbClr val="FFFFFF"/>
        </a:solidFill>
        <a:latin typeface="Times New Roman" charset="0"/>
        <a:ea typeface="ヒラギノ明朝 ProN W3" charset="0"/>
        <a:cs typeface="ヒラギノ明朝 ProN W3" charset="0"/>
        <a:sym typeface="Times New Roman" charset="0"/>
      </a:defRPr>
    </a:lvl3pPr>
    <a:lvl4pPr marL="1371600" algn="ctr" rtl="0" fontAlgn="base">
      <a:spcBef>
        <a:spcPct val="0"/>
      </a:spcBef>
      <a:spcAft>
        <a:spcPct val="0"/>
      </a:spcAft>
      <a:defRPr sz="3200" kern="1200">
        <a:solidFill>
          <a:srgbClr val="FFFFFF"/>
        </a:solidFill>
        <a:latin typeface="Times New Roman" charset="0"/>
        <a:ea typeface="ヒラギノ明朝 ProN W3" charset="0"/>
        <a:cs typeface="ヒラギノ明朝 ProN W3" charset="0"/>
        <a:sym typeface="Times New Roman" charset="0"/>
      </a:defRPr>
    </a:lvl4pPr>
    <a:lvl5pPr marL="1828800" algn="ctr" rtl="0" fontAlgn="base">
      <a:spcBef>
        <a:spcPct val="0"/>
      </a:spcBef>
      <a:spcAft>
        <a:spcPct val="0"/>
      </a:spcAft>
      <a:defRPr sz="3200" kern="1200">
        <a:solidFill>
          <a:srgbClr val="FFFFFF"/>
        </a:solidFill>
        <a:latin typeface="Times New Roman" charset="0"/>
        <a:ea typeface="ヒラギノ明朝 ProN W3" charset="0"/>
        <a:cs typeface="ヒラギノ明朝 ProN W3" charset="0"/>
        <a:sym typeface="Times New Roman" charset="0"/>
      </a:defRPr>
    </a:lvl5pPr>
    <a:lvl6pPr marL="2286000" algn="l" defTabSz="457200" rtl="0" eaLnBrk="1" latinLnBrk="0" hangingPunct="1">
      <a:defRPr sz="3200" kern="1200">
        <a:solidFill>
          <a:srgbClr val="FFFFFF"/>
        </a:solidFill>
        <a:latin typeface="Times New Roman" charset="0"/>
        <a:ea typeface="ヒラギノ明朝 ProN W3" charset="0"/>
        <a:cs typeface="ヒラギノ明朝 ProN W3" charset="0"/>
        <a:sym typeface="Times New Roman" charset="0"/>
      </a:defRPr>
    </a:lvl6pPr>
    <a:lvl7pPr marL="2743200" algn="l" defTabSz="457200" rtl="0" eaLnBrk="1" latinLnBrk="0" hangingPunct="1">
      <a:defRPr sz="3200" kern="1200">
        <a:solidFill>
          <a:srgbClr val="FFFFFF"/>
        </a:solidFill>
        <a:latin typeface="Times New Roman" charset="0"/>
        <a:ea typeface="ヒラギノ明朝 ProN W3" charset="0"/>
        <a:cs typeface="ヒラギノ明朝 ProN W3" charset="0"/>
        <a:sym typeface="Times New Roman" charset="0"/>
      </a:defRPr>
    </a:lvl7pPr>
    <a:lvl8pPr marL="3200400" algn="l" defTabSz="457200" rtl="0" eaLnBrk="1" latinLnBrk="0" hangingPunct="1">
      <a:defRPr sz="3200" kern="1200">
        <a:solidFill>
          <a:srgbClr val="FFFFFF"/>
        </a:solidFill>
        <a:latin typeface="Times New Roman" charset="0"/>
        <a:ea typeface="ヒラギノ明朝 ProN W3" charset="0"/>
        <a:cs typeface="ヒラギノ明朝 ProN W3" charset="0"/>
        <a:sym typeface="Times New Roman" charset="0"/>
      </a:defRPr>
    </a:lvl8pPr>
    <a:lvl9pPr marL="3657600" algn="l" defTabSz="457200" rtl="0" eaLnBrk="1" latinLnBrk="0" hangingPunct="1">
      <a:defRPr sz="3200" kern="1200">
        <a:solidFill>
          <a:srgbClr val="FFFFFF"/>
        </a:solidFill>
        <a:latin typeface="Times New Roman" charset="0"/>
        <a:ea typeface="ヒラギノ明朝 ProN W3" charset="0"/>
        <a:cs typeface="ヒラギノ明朝 ProN W3" charset="0"/>
        <a:sym typeface="Times New Roman"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ECB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34554" autoAdjust="0"/>
    <p:restoredTop sz="86374" autoAdjust="0"/>
  </p:normalViewPr>
  <p:slideViewPr>
    <p:cSldViewPr>
      <p:cViewPr varScale="1">
        <p:scale>
          <a:sx n="110" d="100"/>
          <a:sy n="110" d="100"/>
        </p:scale>
        <p:origin x="-432" y="-90"/>
      </p:cViewPr>
      <p:guideLst>
        <p:guide orient="horz" pos="2160"/>
        <p:guide pos="3024"/>
      </p:guideLst>
    </p:cSldViewPr>
  </p:slideViewPr>
  <p:outlineViewPr>
    <p:cViewPr>
      <p:scale>
        <a:sx n="33" d="100"/>
        <a:sy n="33" d="100"/>
      </p:scale>
      <p:origin x="0" y="7696"/>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69" name="Rectangle 1"/>
          <p:cNvSpPr>
            <a:spLocks noGrp="1" noRot="1" noChangeAspect="1" noChangeArrowheads="1" noTextEdit="1"/>
          </p:cNvSpPr>
          <p:nvPr>
            <p:ph type="sldImg"/>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 uri="{53640926-AAD7-44d8-BBD7-CCE9431645EC}">
              <a14:shadowObscured xmlns:a14="http://schemas.microsoft.com/office/drawing/2010/main" xmlns="" val="1"/>
            </a:ext>
          </a:extLst>
        </p:spPr>
      </p:sp>
      <p:sp>
        <p:nvSpPr>
          <p:cNvPr id="7170" name="Rectangle 2"/>
          <p:cNvSpPr>
            <a:spLocks noGrp="1" noChangeArrowheads="1"/>
          </p:cNvSpPr>
          <p:nvPr>
            <p:ph type="body" sz="quarter" idx="1"/>
          </p:nvPr>
        </p:nvSpPr>
        <p:spPr bwMode="auto">
          <a:xfrm>
            <a:off x="685800" y="4343400"/>
            <a:ext cx="5486400" cy="41148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 uri="{53640926-AAD7-44d8-BBD7-CCE9431645EC}">
              <a14:shadowObscured xmlns:a14="http://schemas.microsoft.com/office/drawing/2010/main" xmlns="" val="1"/>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Tree>
    <p:extLst>
      <p:ext uri="{BB962C8B-B14F-4D97-AF65-F5344CB8AC3E}">
        <p14:creationId xmlns:p14="http://schemas.microsoft.com/office/powerpoint/2010/main" xmlns="" val="3781765368"/>
      </p:ext>
    </p:extLst>
  </p:cSld>
  <p:clrMap bg1="lt1" tx1="dk1" bg2="lt2" tx2="dk2" accent1="accent1" accent2="accent2" accent3="accent3" accent4="accent4" accent5="accent5" accent6="accent6" hlink="hlink" folHlink="folHlink"/>
  <p:notesStyle>
    <a:lvl1pPr algn="l" rtl="0" eaLnBrk="0" fontAlgn="base" hangingPunct="0">
      <a:spcBef>
        <a:spcPct val="0"/>
      </a:spcBef>
      <a:spcAft>
        <a:spcPct val="0"/>
      </a:spcAft>
      <a:defRPr sz="1200" kern="1200">
        <a:solidFill>
          <a:schemeClr val="tx1"/>
        </a:solidFill>
        <a:latin typeface="Times New Roman" charset="0"/>
        <a:ea typeface="ＭＳ Ｐゴシック" charset="0"/>
        <a:cs typeface="ＭＳ Ｐゴシック" charset="0"/>
      </a:defRPr>
    </a:lvl1pPr>
    <a:lvl2pPr marL="457200" algn="l" rtl="0" eaLnBrk="0" fontAlgn="base" hangingPunct="0">
      <a:spcBef>
        <a:spcPct val="0"/>
      </a:spcBef>
      <a:spcAft>
        <a:spcPct val="0"/>
      </a:spcAft>
      <a:defRPr sz="1200" kern="1200">
        <a:solidFill>
          <a:schemeClr val="tx1"/>
        </a:solidFill>
        <a:latin typeface="Times New Roman" charset="0"/>
        <a:ea typeface="ＭＳ Ｐゴシック" charset="0"/>
        <a:cs typeface="+mn-cs"/>
      </a:defRPr>
    </a:lvl2pPr>
    <a:lvl3pPr marL="914400" algn="l" rtl="0" eaLnBrk="0" fontAlgn="base" hangingPunct="0">
      <a:spcBef>
        <a:spcPct val="0"/>
      </a:spcBef>
      <a:spcAft>
        <a:spcPct val="0"/>
      </a:spcAft>
      <a:defRPr sz="1200" kern="1200">
        <a:solidFill>
          <a:schemeClr val="tx1"/>
        </a:solidFill>
        <a:latin typeface="Times New Roman" charset="0"/>
        <a:ea typeface="ＭＳ Ｐゴシック" charset="0"/>
        <a:cs typeface="+mn-cs"/>
      </a:defRPr>
    </a:lvl3pPr>
    <a:lvl4pPr marL="1371600" algn="l" rtl="0" eaLnBrk="0" fontAlgn="base" hangingPunct="0">
      <a:spcBef>
        <a:spcPct val="0"/>
      </a:spcBef>
      <a:spcAft>
        <a:spcPct val="0"/>
      </a:spcAft>
      <a:defRPr sz="1200" kern="1200">
        <a:solidFill>
          <a:schemeClr val="tx1"/>
        </a:solidFill>
        <a:latin typeface="Times New Roman" charset="0"/>
        <a:ea typeface="ＭＳ Ｐゴシック" charset="0"/>
        <a:cs typeface="+mn-cs"/>
      </a:defRPr>
    </a:lvl4pPr>
    <a:lvl5pPr marL="1828800" algn="l" rtl="0" eaLnBrk="0" fontAlgn="base" hangingPunct="0">
      <a:spcBef>
        <a:spcPct val="0"/>
      </a:spcBef>
      <a:spcAft>
        <a:spcPct val="0"/>
      </a:spcAft>
      <a:defRPr sz="1200" kern="1200">
        <a:solidFill>
          <a:schemeClr val="tx1"/>
        </a:solidFill>
        <a:latin typeface="Times New Roman" charset="0"/>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
          <p:cNvSpPr>
            <a:spLocks noGrp="1" noRot="1" noChangeAspect="1" noChangeArrowheads="1"/>
          </p:cNvSpPr>
          <p:nvPr>
            <p:ph type="sldImg"/>
          </p:nvPr>
        </p:nvSpPr>
        <p:spPr>
          <a:xfrm>
            <a:off x="1028700" y="685800"/>
            <a:ext cx="4800600" cy="3429000"/>
          </a:xfrm>
          <a:solidFill>
            <a:srgbClr val="FFFFFF"/>
          </a:solidFill>
          <a:ln/>
        </p:spPr>
      </p:sp>
      <p:sp>
        <p:nvSpPr>
          <p:cNvPr id="8194" name="Rectangle 2"/>
          <p:cNvSpPr>
            <a:spLocks noGrp="1" noChangeArrowheads="1"/>
          </p:cNvSpPr>
          <p:nvPr>
            <p:ph type="body" idx="1"/>
          </p:nvPr>
        </p:nvSpPr>
        <p:spPr>
          <a:ln/>
        </p:spPr>
        <p:txBody>
          <a:bodyPr/>
          <a:lstStyle/>
          <a:p>
            <a:pPr marL="38100" eaLnBrk="1" hangingPunct="1">
              <a:spcBef>
                <a:spcPts val="450"/>
              </a:spcBef>
              <a:defRPr/>
            </a:pPr>
            <a:r>
              <a:rPr lang="en-US" sz="1400" dirty="0" smtClean="0">
                <a:solidFill>
                  <a:srgbClr val="000000"/>
                </a:solidFill>
                <a:cs typeface="Times New Roman" charset="0"/>
                <a:sym typeface="Times New Roman" charset="0"/>
              </a:rPr>
              <a:t>It is a pleasure to have the chance to present Grand Rounds today. My VA clinic is on Fridays so it is a special treat to be here with you here in person.</a:t>
            </a:r>
          </a:p>
          <a:p>
            <a:pPr marL="38100" eaLnBrk="1" hangingPunct="1">
              <a:spcBef>
                <a:spcPts val="450"/>
              </a:spcBef>
              <a:defRPr/>
            </a:pPr>
            <a:endParaRPr lang="en-US" sz="1400" dirty="0" smtClean="0">
              <a:solidFill>
                <a:srgbClr val="000000"/>
              </a:solidFill>
              <a:cs typeface="Times New Roman" charset="0"/>
              <a:sym typeface="Times New Roman" charset="0"/>
            </a:endParaRPr>
          </a:p>
          <a:p>
            <a:pPr marL="38100" eaLnBrk="1" hangingPunct="1">
              <a:spcBef>
                <a:spcPts val="450"/>
              </a:spcBef>
              <a:defRPr/>
            </a:pPr>
            <a:r>
              <a:rPr lang="en-US" sz="1400" dirty="0" smtClean="0">
                <a:solidFill>
                  <a:srgbClr val="000000"/>
                </a:solidFill>
                <a:cs typeface="Times New Roman" charset="0"/>
                <a:sym typeface="Times New Roman" charset="0"/>
              </a:rPr>
              <a:t>In my talk today I am going to discuss different approaches to improving health care beyond the clinic--to EXTENDING health care in effective and affordable ways. In particular, I</a:t>
            </a:r>
            <a:r>
              <a:rPr lang="ja-JP" altLang="en-US" sz="1400" dirty="0" smtClean="0">
                <a:solidFill>
                  <a:srgbClr val="000000"/>
                </a:solidFill>
                <a:latin typeface="Arial"/>
                <a:cs typeface="Times New Roman" charset="0"/>
                <a:sym typeface="Times New Roman" charset="0"/>
              </a:rPr>
              <a:t>’</a:t>
            </a:r>
            <a:r>
              <a:rPr lang="en-US" sz="1400" dirty="0" smtClean="0">
                <a:solidFill>
                  <a:srgbClr val="000000"/>
                </a:solidFill>
                <a:cs typeface="Times New Roman" charset="0"/>
                <a:sym typeface="Times New Roman" charset="0"/>
              </a:rPr>
              <a:t>m going to focus on three approaches-- mobilizing the support of peers, partners like family members and friends, and using low-cost technologies, in particular web-based strategies--thus the pixels of my title.</a:t>
            </a:r>
          </a:p>
          <a:p>
            <a:pPr marL="38100" eaLnBrk="1" hangingPunct="1">
              <a:spcBef>
                <a:spcPts val="450"/>
              </a:spcBef>
              <a:defRPr/>
            </a:pPr>
            <a:endParaRPr lang="en-US" sz="1400" dirty="0" smtClean="0">
              <a:solidFill>
                <a:srgbClr val="000000"/>
              </a:solidFill>
              <a:cs typeface="Times New Roman" charset="0"/>
              <a:sym typeface="Times New Roman" charset="0"/>
            </a:endParaRPr>
          </a:p>
          <a:p>
            <a:pPr marL="38100" eaLnBrk="1" hangingPunct="1">
              <a:spcBef>
                <a:spcPts val="450"/>
              </a:spcBef>
              <a:defRPr/>
            </a:pPr>
            <a:r>
              <a:rPr lang="en-US" sz="1400" dirty="0" smtClean="0">
                <a:solidFill>
                  <a:srgbClr val="000000"/>
                </a:solidFill>
                <a:cs typeface="Times New Roman" charset="0"/>
                <a:sym typeface="Times New Roman" charset="0"/>
              </a:rPr>
              <a:t>To start, I</a:t>
            </a:r>
            <a:r>
              <a:rPr lang="ja-JP" altLang="en-US" sz="1400" dirty="0" smtClean="0">
                <a:solidFill>
                  <a:srgbClr val="000000"/>
                </a:solidFill>
                <a:latin typeface="Arial"/>
                <a:cs typeface="Times New Roman" charset="0"/>
                <a:sym typeface="Times New Roman" charset="0"/>
              </a:rPr>
              <a:t>’</a:t>
            </a:r>
            <a:r>
              <a:rPr lang="en-US" sz="1400" dirty="0" smtClean="0">
                <a:solidFill>
                  <a:srgbClr val="000000"/>
                </a:solidFill>
                <a:cs typeface="Times New Roman" charset="0"/>
                <a:sym typeface="Times New Roman" charset="0"/>
              </a:rPr>
              <a:t>d like to present three common patient scenarios.</a:t>
            </a:r>
          </a:p>
          <a:p>
            <a:pPr marL="38100" eaLnBrk="1" hangingPunct="1">
              <a:spcBef>
                <a:spcPts val="450"/>
              </a:spcBef>
              <a:defRPr/>
            </a:pPr>
            <a:endParaRPr lang="en-US" sz="1400" dirty="0" smtClean="0">
              <a:solidFill>
                <a:srgbClr val="000000"/>
              </a:solidFill>
              <a:cs typeface="Times New Roman" charset="0"/>
              <a:sym typeface="Times New Roman"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a:xfrm>
            <a:off x="1028700" y="685800"/>
            <a:ext cx="4800600" cy="3429000"/>
          </a:xfrm>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48131" name="Notes Placeholder 2"/>
          <p:cNvSpPr>
            <a:spLocks noGrp="1"/>
          </p:cNvSpPr>
          <p:nvPr>
            <p:ph type="body" idx="1"/>
          </p:nvPr>
        </p:nvSpPr>
        <p:spPr/>
        <p:txBody>
          <a:bodyPr/>
          <a:lstStyle/>
          <a:p>
            <a:pPr>
              <a:defRPr/>
            </a:pPr>
            <a:r>
              <a:rPr lang="en-US">
                <a:latin typeface="Calibri" charset="0"/>
              </a:rPr>
              <a:t>In conclusion – our experience to date with RE-AIM Plus is that it is READ SLIDE</a:t>
            </a:r>
          </a:p>
          <a:p>
            <a:pPr>
              <a:defRPr/>
            </a:pPr>
            <a:endParaRPr lang="en-US">
              <a:latin typeface="Calibri" charset="0"/>
            </a:endParaRPr>
          </a:p>
          <a:p>
            <a:pPr>
              <a:defRPr/>
            </a:pPr>
            <a:r>
              <a:rPr lang="en-US">
                <a:latin typeface="Calibri" charset="0"/>
              </a:rPr>
              <a:t>Qual methods very useful when there</a:t>
            </a:r>
            <a:r>
              <a:rPr lang="ja-JP" altLang="en-US">
                <a:latin typeface="Calibri" charset="0"/>
              </a:rPr>
              <a:t>’</a:t>
            </a:r>
            <a:r>
              <a:rPr lang="en-US">
                <a:latin typeface="Calibri" charset="0"/>
              </a:rPr>
              <a:t>s no way to measure implementation of a key component of an intervention quantitatively.</a:t>
            </a:r>
          </a:p>
        </p:txBody>
      </p:sp>
      <p:sp>
        <p:nvSpPr>
          <p:cNvPr id="27651" name="Slide Number Placeholder 3"/>
          <p:cNvSpPr>
            <a:spLocks noGrp="1"/>
          </p:cNvSpPr>
          <p:nvPr>
            <p:ph type="sldNum" sz="quarter" idx="4294967295"/>
          </p:nvPr>
        </p:nvSpPr>
        <p:spPr bwMode="auto">
          <a:xfrm>
            <a:off x="3884613" y="8685213"/>
            <a:ext cx="2971800" cy="457200"/>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3200">
                <a:solidFill>
                  <a:srgbClr val="FFFFFF"/>
                </a:solidFill>
                <a:latin typeface="Times New Roman" charset="0"/>
                <a:ea typeface="ヒラギノ明朝 ProN W3" charset="0"/>
                <a:cs typeface="ヒラギノ明朝 ProN W3" charset="0"/>
                <a:sym typeface="Times New Roman" charset="0"/>
              </a:defRPr>
            </a:lvl1pPr>
            <a:lvl2pPr marL="742950" indent="-285750" eaLnBrk="0" hangingPunct="0">
              <a:defRPr sz="3200">
                <a:solidFill>
                  <a:srgbClr val="FFFFFF"/>
                </a:solidFill>
                <a:latin typeface="Times New Roman" charset="0"/>
                <a:ea typeface="ヒラギノ明朝 ProN W3" charset="0"/>
                <a:cs typeface="ヒラギノ明朝 ProN W3" charset="0"/>
                <a:sym typeface="Times New Roman" charset="0"/>
              </a:defRPr>
            </a:lvl2pPr>
            <a:lvl3pPr marL="1143000" indent="-228600" eaLnBrk="0" hangingPunct="0">
              <a:defRPr sz="3200">
                <a:solidFill>
                  <a:srgbClr val="FFFFFF"/>
                </a:solidFill>
                <a:latin typeface="Times New Roman" charset="0"/>
                <a:ea typeface="ヒラギノ明朝 ProN W3" charset="0"/>
                <a:cs typeface="ヒラギノ明朝 ProN W3" charset="0"/>
                <a:sym typeface="Times New Roman" charset="0"/>
              </a:defRPr>
            </a:lvl3pPr>
            <a:lvl4pPr marL="1600200" indent="-228600" eaLnBrk="0" hangingPunct="0">
              <a:defRPr sz="3200">
                <a:solidFill>
                  <a:srgbClr val="FFFFFF"/>
                </a:solidFill>
                <a:latin typeface="Times New Roman" charset="0"/>
                <a:ea typeface="ヒラギノ明朝 ProN W3" charset="0"/>
                <a:cs typeface="ヒラギノ明朝 ProN W3" charset="0"/>
                <a:sym typeface="Times New Roman" charset="0"/>
              </a:defRPr>
            </a:lvl4pPr>
            <a:lvl5pPr marL="2057400" indent="-228600" eaLnBrk="0" hangingPunct="0">
              <a:defRPr sz="3200">
                <a:solidFill>
                  <a:srgbClr val="FFFFFF"/>
                </a:solidFill>
                <a:latin typeface="Times New Roman" charset="0"/>
                <a:ea typeface="ヒラギノ明朝 ProN W3" charset="0"/>
                <a:cs typeface="ヒラギノ明朝 ProN W3" charset="0"/>
                <a:sym typeface="Times New Roman" charset="0"/>
              </a:defRPr>
            </a:lvl5pPr>
            <a:lvl6pPr marL="2514600" indent="-228600" algn="ctr" eaLnBrk="0" fontAlgn="base" hangingPunct="0">
              <a:spcBef>
                <a:spcPct val="0"/>
              </a:spcBef>
              <a:spcAft>
                <a:spcPct val="0"/>
              </a:spcAft>
              <a:defRPr sz="3200">
                <a:solidFill>
                  <a:srgbClr val="FFFFFF"/>
                </a:solidFill>
                <a:latin typeface="Times New Roman" charset="0"/>
                <a:ea typeface="ヒラギノ明朝 ProN W3" charset="0"/>
                <a:cs typeface="ヒラギノ明朝 ProN W3" charset="0"/>
                <a:sym typeface="Times New Roman" charset="0"/>
              </a:defRPr>
            </a:lvl6pPr>
            <a:lvl7pPr marL="2971800" indent="-228600" algn="ctr" eaLnBrk="0" fontAlgn="base" hangingPunct="0">
              <a:spcBef>
                <a:spcPct val="0"/>
              </a:spcBef>
              <a:spcAft>
                <a:spcPct val="0"/>
              </a:spcAft>
              <a:defRPr sz="3200">
                <a:solidFill>
                  <a:srgbClr val="FFFFFF"/>
                </a:solidFill>
                <a:latin typeface="Times New Roman" charset="0"/>
                <a:ea typeface="ヒラギノ明朝 ProN W3" charset="0"/>
                <a:cs typeface="ヒラギノ明朝 ProN W3" charset="0"/>
                <a:sym typeface="Times New Roman" charset="0"/>
              </a:defRPr>
            </a:lvl7pPr>
            <a:lvl8pPr marL="3429000" indent="-228600" algn="ctr" eaLnBrk="0" fontAlgn="base" hangingPunct="0">
              <a:spcBef>
                <a:spcPct val="0"/>
              </a:spcBef>
              <a:spcAft>
                <a:spcPct val="0"/>
              </a:spcAft>
              <a:defRPr sz="3200">
                <a:solidFill>
                  <a:srgbClr val="FFFFFF"/>
                </a:solidFill>
                <a:latin typeface="Times New Roman" charset="0"/>
                <a:ea typeface="ヒラギノ明朝 ProN W3" charset="0"/>
                <a:cs typeface="ヒラギノ明朝 ProN W3" charset="0"/>
                <a:sym typeface="Times New Roman" charset="0"/>
              </a:defRPr>
            </a:lvl8pPr>
            <a:lvl9pPr marL="3886200" indent="-228600" algn="ctr" eaLnBrk="0" fontAlgn="base" hangingPunct="0">
              <a:spcBef>
                <a:spcPct val="0"/>
              </a:spcBef>
              <a:spcAft>
                <a:spcPct val="0"/>
              </a:spcAft>
              <a:defRPr sz="3200">
                <a:solidFill>
                  <a:srgbClr val="FFFFFF"/>
                </a:solidFill>
                <a:latin typeface="Times New Roman" charset="0"/>
                <a:ea typeface="ヒラギノ明朝 ProN W3" charset="0"/>
                <a:cs typeface="ヒラギノ明朝 ProN W3" charset="0"/>
                <a:sym typeface="Times New Roman" charset="0"/>
              </a:defRPr>
            </a:lvl9pPr>
          </a:lstStyle>
          <a:p>
            <a:pPr eaLnBrk="1" hangingPunct="1"/>
            <a:fld id="{EEDC91DD-143A-CF43-A9C9-7993E501AA16}" type="slidenum">
              <a:rPr lang="en-US">
                <a:solidFill>
                  <a:schemeClr val="tx1"/>
                </a:solidFill>
                <a:latin typeface="Arial" charset="0"/>
                <a:ea typeface="ＭＳ Ｐゴシック" charset="0"/>
                <a:cs typeface="ＭＳ Ｐゴシック" charset="0"/>
              </a:rPr>
              <a:pPr eaLnBrk="1" hangingPunct="1"/>
              <a:t>15</a:t>
            </a:fld>
            <a:endParaRPr lang="en-US">
              <a:solidFill>
                <a:schemeClr val="tx1"/>
              </a:solidFill>
              <a:latin typeface="Arial" charset="0"/>
              <a:ea typeface="ＭＳ Ｐゴシック" charset="0"/>
              <a:cs typeface="ＭＳ Ｐゴシック"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5" name="Rectangle 1"/>
          <p:cNvSpPr>
            <a:spLocks noGrp="1" noRot="1" noChangeAspect="1" noChangeArrowheads="1"/>
          </p:cNvSpPr>
          <p:nvPr>
            <p:ph type="sldImg"/>
          </p:nvPr>
        </p:nvSpPr>
        <p:spPr>
          <a:xfrm>
            <a:off x="1028700" y="685800"/>
            <a:ext cx="4800600" cy="3429000"/>
          </a:xfrm>
          <a:solidFill>
            <a:srgbClr val="FFFFFF"/>
          </a:solidFill>
          <a:ln/>
        </p:spPr>
      </p:sp>
      <p:sp>
        <p:nvSpPr>
          <p:cNvPr id="159746" name="Rectangle 2"/>
          <p:cNvSpPr>
            <a:spLocks noGrp="1" noChangeArrowheads="1"/>
          </p:cNvSpPr>
          <p:nvPr>
            <p:ph type="body" idx="1"/>
          </p:nvPr>
        </p:nvSpPr>
        <p:spPr>
          <a:ln/>
        </p:spPr>
        <p:txBody>
          <a:bodyPr/>
          <a:lstStyle/>
          <a:p>
            <a:pPr eaLnBrk="1" hangingPunct="1">
              <a:defRPr/>
            </a:pPr>
            <a:endParaRPr lang="en-US" dirty="0" smtClean="0">
              <a:latin typeface="Helvetica" charset="0"/>
              <a:cs typeface="Helvetica" charset="0"/>
              <a:sym typeface="Helvetica"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a:xfrm>
            <a:off x="1028700" y="685800"/>
            <a:ext cx="4800600" cy="3429000"/>
          </a:xfrm>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34819" name="Notes Placeholder 2"/>
          <p:cNvSpPr>
            <a:spLocks noGrp="1"/>
          </p:cNvSpPr>
          <p:nvPr>
            <p:ph type="body" idx="1"/>
          </p:nvPr>
        </p:nvSpPr>
        <p:spPr/>
        <p:txBody>
          <a:bodyPr/>
          <a:lstStyle/>
          <a:p>
            <a:pPr>
              <a:lnSpc>
                <a:spcPct val="70000"/>
              </a:lnSpc>
              <a:defRPr/>
            </a:pPr>
            <a:r>
              <a:rPr lang="en-US" sz="600"/>
              <a:t>RE-AIM began as a purely quantitative framework.  Investigators have  begun to add a qualitative methods component to RE-AIM to aid in implementation evaluation.  For example, </a:t>
            </a:r>
            <a:r>
              <a:rPr lang="en-US" sz="600">
                <a:latin typeface="Calibri" charset="0"/>
              </a:rPr>
              <a:t>In the CDC</a:t>
            </a:r>
            <a:r>
              <a:rPr lang="ja-JP" altLang="en-US" sz="600">
                <a:latin typeface="Calibri" charset="0"/>
              </a:rPr>
              <a:t>’</a:t>
            </a:r>
            <a:r>
              <a:rPr lang="en-US" sz="600">
                <a:latin typeface="Calibri" charset="0"/>
              </a:rPr>
              <a:t>s WISEWOMAN program, the goal of which was to increase lifestyle intervention services among low-income and uninsured women, they used RE-AIM measures to select high and low performing sites.  They then used qualitative methods, including interviews, observation, and focus groups to identify best practices.</a:t>
            </a:r>
          </a:p>
          <a:p>
            <a:pPr>
              <a:lnSpc>
                <a:spcPct val="70000"/>
              </a:lnSpc>
              <a:defRPr/>
            </a:pPr>
            <a:endParaRPr lang="en-US" sz="600">
              <a:latin typeface="Calibri" charset="0"/>
            </a:endParaRPr>
          </a:p>
          <a:p>
            <a:pPr>
              <a:lnSpc>
                <a:spcPct val="70000"/>
              </a:lnSpc>
              <a:defRPr/>
            </a:pPr>
            <a:r>
              <a:rPr lang="en-US" sz="600">
                <a:latin typeface="Calibri" charset="0"/>
              </a:rPr>
              <a:t>What do qualitative methods add to implementation evaluation? </a:t>
            </a:r>
            <a:endParaRPr lang="en-US" sz="600"/>
          </a:p>
          <a:p>
            <a:pPr>
              <a:lnSpc>
                <a:spcPct val="70000"/>
              </a:lnSpc>
              <a:defRPr/>
            </a:pPr>
            <a:endParaRPr lang="en-US" sz="600"/>
          </a:p>
          <a:p>
            <a:pPr>
              <a:lnSpc>
                <a:spcPct val="70000"/>
              </a:lnSpc>
              <a:defRPr/>
            </a:pPr>
            <a:r>
              <a:rPr lang="en-US" sz="600"/>
              <a:t>Qualitative methods use open-ended techniques, such as interviews and observation, to collect data and nonstatistical techniques to analyze it, provide detailed, diverse insights of individuals, useful quotes that bring a realism to applied research, and information about how different health care settings operate.</a:t>
            </a:r>
            <a:endParaRPr lang="en-US" sz="600">
              <a:latin typeface="Calibri" charset="0"/>
            </a:endParaRPr>
          </a:p>
          <a:p>
            <a:pPr>
              <a:lnSpc>
                <a:spcPct val="70000"/>
              </a:lnSpc>
              <a:defRPr/>
            </a:pPr>
            <a:endParaRPr lang="en-US" sz="600">
              <a:latin typeface="Calibri" charset="0"/>
            </a:endParaRPr>
          </a:p>
          <a:p>
            <a:pPr>
              <a:lnSpc>
                <a:spcPct val="70000"/>
              </a:lnSpc>
              <a:defRPr/>
            </a:pPr>
            <a:r>
              <a:rPr lang="en-US" sz="600">
                <a:latin typeface="Calibri" charset="0"/>
              </a:rPr>
              <a:t>Sites considering implementation of an intervention are interested in how study findings can be applied locally.  Quantitative measures provide evidence of effectiveness in real-world settings.   Qualitative results can </a:t>
            </a:r>
            <a:r>
              <a:rPr lang="ja-JP" altLang="en-US" sz="600">
                <a:latin typeface="Calibri" charset="0"/>
              </a:rPr>
              <a:t>“</a:t>
            </a:r>
            <a:r>
              <a:rPr lang="en-US" sz="600">
                <a:latin typeface="Calibri" charset="0"/>
              </a:rPr>
              <a:t>get into the black box</a:t>
            </a:r>
            <a:r>
              <a:rPr lang="ja-JP" altLang="en-US" sz="600">
                <a:latin typeface="Calibri" charset="0"/>
              </a:rPr>
              <a:t>”</a:t>
            </a:r>
            <a:r>
              <a:rPr lang="en-US" sz="600">
                <a:latin typeface="Calibri" charset="0"/>
              </a:rPr>
              <a:t>: READ SLIDE&gt;  They provide details about the settings studied and explanations of why and how things worked the way they did in each of those settings. New sites can use this information to both know in advance problems that may arise and potential solutions, and to tailor the intervention and its implementation using that knowledge.  </a:t>
            </a:r>
          </a:p>
          <a:p>
            <a:pPr>
              <a:lnSpc>
                <a:spcPct val="70000"/>
              </a:lnSpc>
              <a:defRPr/>
            </a:pPr>
            <a:endParaRPr lang="en-US" sz="600">
              <a:latin typeface="Calibri" charset="0"/>
            </a:endParaRPr>
          </a:p>
          <a:p>
            <a:pPr>
              <a:lnSpc>
                <a:spcPct val="70000"/>
              </a:lnSpc>
              <a:defRPr/>
            </a:pPr>
            <a:endParaRPr lang="en-US" sz="600">
              <a:latin typeface="Calibri" charset="0"/>
            </a:endParaRPr>
          </a:p>
        </p:txBody>
      </p:sp>
      <p:sp>
        <p:nvSpPr>
          <p:cNvPr id="13315" name="Slide Number Placeholder 3"/>
          <p:cNvSpPr>
            <a:spLocks noGrp="1"/>
          </p:cNvSpPr>
          <p:nvPr>
            <p:ph type="sldNum" sz="quarter" idx="4294967295"/>
          </p:nvPr>
        </p:nvSpPr>
        <p:spPr bwMode="auto">
          <a:xfrm>
            <a:off x="3884613" y="8685213"/>
            <a:ext cx="2971800" cy="457200"/>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3200">
                <a:solidFill>
                  <a:srgbClr val="FFFFFF"/>
                </a:solidFill>
                <a:latin typeface="Times New Roman" charset="0"/>
                <a:ea typeface="ヒラギノ明朝 ProN W3" charset="0"/>
                <a:cs typeface="ヒラギノ明朝 ProN W3" charset="0"/>
                <a:sym typeface="Times New Roman" charset="0"/>
              </a:defRPr>
            </a:lvl1pPr>
            <a:lvl2pPr marL="742950" indent="-285750" eaLnBrk="0" hangingPunct="0">
              <a:defRPr sz="3200">
                <a:solidFill>
                  <a:srgbClr val="FFFFFF"/>
                </a:solidFill>
                <a:latin typeface="Times New Roman" charset="0"/>
                <a:ea typeface="ヒラギノ明朝 ProN W3" charset="0"/>
                <a:cs typeface="ヒラギノ明朝 ProN W3" charset="0"/>
                <a:sym typeface="Times New Roman" charset="0"/>
              </a:defRPr>
            </a:lvl2pPr>
            <a:lvl3pPr marL="1143000" indent="-228600" eaLnBrk="0" hangingPunct="0">
              <a:defRPr sz="3200">
                <a:solidFill>
                  <a:srgbClr val="FFFFFF"/>
                </a:solidFill>
                <a:latin typeface="Times New Roman" charset="0"/>
                <a:ea typeface="ヒラギノ明朝 ProN W3" charset="0"/>
                <a:cs typeface="ヒラギノ明朝 ProN W3" charset="0"/>
                <a:sym typeface="Times New Roman" charset="0"/>
              </a:defRPr>
            </a:lvl3pPr>
            <a:lvl4pPr marL="1600200" indent="-228600" eaLnBrk="0" hangingPunct="0">
              <a:defRPr sz="3200">
                <a:solidFill>
                  <a:srgbClr val="FFFFFF"/>
                </a:solidFill>
                <a:latin typeface="Times New Roman" charset="0"/>
                <a:ea typeface="ヒラギノ明朝 ProN W3" charset="0"/>
                <a:cs typeface="ヒラギノ明朝 ProN W3" charset="0"/>
                <a:sym typeface="Times New Roman" charset="0"/>
              </a:defRPr>
            </a:lvl4pPr>
            <a:lvl5pPr marL="2057400" indent="-228600" eaLnBrk="0" hangingPunct="0">
              <a:defRPr sz="3200">
                <a:solidFill>
                  <a:srgbClr val="FFFFFF"/>
                </a:solidFill>
                <a:latin typeface="Times New Roman" charset="0"/>
                <a:ea typeface="ヒラギノ明朝 ProN W3" charset="0"/>
                <a:cs typeface="ヒラギノ明朝 ProN W3" charset="0"/>
                <a:sym typeface="Times New Roman" charset="0"/>
              </a:defRPr>
            </a:lvl5pPr>
            <a:lvl6pPr marL="2514600" indent="-228600" algn="ctr" eaLnBrk="0" fontAlgn="base" hangingPunct="0">
              <a:spcBef>
                <a:spcPct val="0"/>
              </a:spcBef>
              <a:spcAft>
                <a:spcPct val="0"/>
              </a:spcAft>
              <a:defRPr sz="3200">
                <a:solidFill>
                  <a:srgbClr val="FFFFFF"/>
                </a:solidFill>
                <a:latin typeface="Times New Roman" charset="0"/>
                <a:ea typeface="ヒラギノ明朝 ProN W3" charset="0"/>
                <a:cs typeface="ヒラギノ明朝 ProN W3" charset="0"/>
                <a:sym typeface="Times New Roman" charset="0"/>
              </a:defRPr>
            </a:lvl6pPr>
            <a:lvl7pPr marL="2971800" indent="-228600" algn="ctr" eaLnBrk="0" fontAlgn="base" hangingPunct="0">
              <a:spcBef>
                <a:spcPct val="0"/>
              </a:spcBef>
              <a:spcAft>
                <a:spcPct val="0"/>
              </a:spcAft>
              <a:defRPr sz="3200">
                <a:solidFill>
                  <a:srgbClr val="FFFFFF"/>
                </a:solidFill>
                <a:latin typeface="Times New Roman" charset="0"/>
                <a:ea typeface="ヒラギノ明朝 ProN W3" charset="0"/>
                <a:cs typeface="ヒラギノ明朝 ProN W3" charset="0"/>
                <a:sym typeface="Times New Roman" charset="0"/>
              </a:defRPr>
            </a:lvl7pPr>
            <a:lvl8pPr marL="3429000" indent="-228600" algn="ctr" eaLnBrk="0" fontAlgn="base" hangingPunct="0">
              <a:spcBef>
                <a:spcPct val="0"/>
              </a:spcBef>
              <a:spcAft>
                <a:spcPct val="0"/>
              </a:spcAft>
              <a:defRPr sz="3200">
                <a:solidFill>
                  <a:srgbClr val="FFFFFF"/>
                </a:solidFill>
                <a:latin typeface="Times New Roman" charset="0"/>
                <a:ea typeface="ヒラギノ明朝 ProN W3" charset="0"/>
                <a:cs typeface="ヒラギノ明朝 ProN W3" charset="0"/>
                <a:sym typeface="Times New Roman" charset="0"/>
              </a:defRPr>
            </a:lvl8pPr>
            <a:lvl9pPr marL="3886200" indent="-228600" algn="ctr" eaLnBrk="0" fontAlgn="base" hangingPunct="0">
              <a:spcBef>
                <a:spcPct val="0"/>
              </a:spcBef>
              <a:spcAft>
                <a:spcPct val="0"/>
              </a:spcAft>
              <a:defRPr sz="3200">
                <a:solidFill>
                  <a:srgbClr val="FFFFFF"/>
                </a:solidFill>
                <a:latin typeface="Times New Roman" charset="0"/>
                <a:ea typeface="ヒラギノ明朝 ProN W3" charset="0"/>
                <a:cs typeface="ヒラギノ明朝 ProN W3" charset="0"/>
                <a:sym typeface="Times New Roman" charset="0"/>
              </a:defRPr>
            </a:lvl9pPr>
          </a:lstStyle>
          <a:p>
            <a:pPr eaLnBrk="1" hangingPunct="1"/>
            <a:fld id="{180CC182-4FF3-D34D-A493-0332843A6E69}" type="slidenum">
              <a:rPr lang="en-US">
                <a:solidFill>
                  <a:schemeClr val="tx1"/>
                </a:solidFill>
                <a:latin typeface="Arial" charset="0"/>
                <a:ea typeface="ＭＳ Ｐゴシック" charset="0"/>
                <a:cs typeface="ＭＳ Ｐゴシック" charset="0"/>
              </a:rPr>
              <a:pPr eaLnBrk="1" hangingPunct="1"/>
              <a:t>8</a:t>
            </a:fld>
            <a:endParaRPr lang="en-US">
              <a:solidFill>
                <a:schemeClr val="tx1"/>
              </a:solidFill>
              <a:latin typeface="Arial" charset="0"/>
              <a:ea typeface="ＭＳ Ｐゴシック" charset="0"/>
              <a:cs typeface="ＭＳ Ｐゴシック"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a:xfrm>
            <a:off x="1028700" y="685800"/>
            <a:ext cx="4800600" cy="3429000"/>
          </a:xfrm>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38915" name="Notes Placeholder 2"/>
          <p:cNvSpPr>
            <a:spLocks noGrp="1"/>
          </p:cNvSpPr>
          <p:nvPr>
            <p:ph type="body" idx="1"/>
          </p:nvPr>
        </p:nvSpPr>
        <p:spPr/>
        <p:txBody>
          <a:bodyPr/>
          <a:lstStyle/>
          <a:p>
            <a:pPr defTabSz="560388" eaLnBrk="1" hangingPunct="1">
              <a:buFontTx/>
              <a:buChar char="•"/>
              <a:defRPr/>
            </a:pPr>
            <a:r>
              <a:rPr lang="en-US" sz="2200" dirty="0">
                <a:latin typeface="Calibri" charset="0"/>
              </a:rPr>
              <a:t>READ SLIDE</a:t>
            </a:r>
          </a:p>
          <a:p>
            <a:pPr defTabSz="560388" eaLnBrk="1" hangingPunct="1">
              <a:defRPr/>
            </a:pPr>
            <a:r>
              <a:rPr lang="en-US" dirty="0">
                <a:latin typeface="Calibri" charset="0"/>
              </a:rPr>
              <a:t>Some of these questions were tied to specific RE-AIM measures; others were free-standing questions that were designed to identify issues in each domain.</a:t>
            </a:r>
            <a:r>
              <a:rPr lang="en-US" sz="2400" dirty="0">
                <a:latin typeface="Calibri" charset="0"/>
              </a:rPr>
              <a:t> </a:t>
            </a:r>
          </a:p>
          <a:p>
            <a:pPr defTabSz="560388" eaLnBrk="1" hangingPunct="1">
              <a:defRPr/>
            </a:pPr>
            <a:endParaRPr lang="en-US" sz="2400" dirty="0">
              <a:latin typeface="Calibri" charset="0"/>
            </a:endParaRPr>
          </a:p>
          <a:p>
            <a:pPr defTabSz="560388" eaLnBrk="1" hangingPunct="1">
              <a:defRPr/>
            </a:pPr>
            <a:r>
              <a:rPr lang="en-US" sz="2400" dirty="0">
                <a:latin typeface="Calibri" charset="0"/>
              </a:rPr>
              <a:t>We then referred to this framework as the intervention proceeded to guide our evaluation.</a:t>
            </a:r>
            <a:endParaRPr lang="en-US" sz="2200" dirty="0">
              <a:latin typeface="Calibri" charset="0"/>
            </a:endParaRPr>
          </a:p>
          <a:p>
            <a:pPr defTabSz="560388" eaLnBrk="1" hangingPunct="1">
              <a:lnSpc>
                <a:spcPct val="80000"/>
              </a:lnSpc>
              <a:defRPr/>
            </a:pPr>
            <a:endParaRPr lang="en-US" sz="2400" dirty="0">
              <a:latin typeface="Calibri" charset="0"/>
            </a:endParaRPr>
          </a:p>
          <a:p>
            <a:pPr defTabSz="560388" eaLnBrk="1" hangingPunct="1">
              <a:buFontTx/>
              <a:buChar char="•"/>
              <a:defRPr/>
            </a:pPr>
            <a:r>
              <a:rPr lang="en-US" sz="2200" dirty="0" smtClean="0">
                <a:latin typeface="Calibri" charset="0"/>
              </a:rPr>
              <a:t>I</a:t>
            </a:r>
            <a:r>
              <a:rPr lang="ja-JP" altLang="en-US" sz="2200" dirty="0" smtClean="0">
                <a:latin typeface="Calibri" charset="0"/>
              </a:rPr>
              <a:t>’</a:t>
            </a:r>
            <a:r>
              <a:rPr lang="en-US" sz="2200" dirty="0" err="1" smtClean="0">
                <a:latin typeface="Calibri" charset="0"/>
              </a:rPr>
              <a:t>ll</a:t>
            </a:r>
            <a:r>
              <a:rPr lang="en-US" sz="2200" dirty="0" smtClean="0">
                <a:latin typeface="Calibri" charset="0"/>
              </a:rPr>
              <a:t> </a:t>
            </a:r>
            <a:r>
              <a:rPr lang="en-US" sz="2200" dirty="0">
                <a:latin typeface="Calibri" charset="0"/>
              </a:rPr>
              <a:t>go through each dimension to illustrate the kinds of quantitative measures and qualitative questions we included.</a:t>
            </a:r>
          </a:p>
          <a:p>
            <a:pPr defTabSz="560388" eaLnBrk="1" hangingPunct="1">
              <a:defRPr/>
            </a:pPr>
            <a:endParaRPr lang="en-US" sz="2200" dirty="0">
              <a:latin typeface="Calibri" charset="0"/>
            </a:endParaRPr>
          </a:p>
        </p:txBody>
      </p:sp>
      <p:sp>
        <p:nvSpPr>
          <p:cNvPr id="15363" name="Slide Number Placeholder 3"/>
          <p:cNvSpPr>
            <a:spLocks noGrp="1"/>
          </p:cNvSpPr>
          <p:nvPr>
            <p:ph type="sldNum" sz="quarter" idx="4294967295"/>
          </p:nvPr>
        </p:nvSpPr>
        <p:spPr bwMode="auto">
          <a:xfrm>
            <a:off x="3884613" y="8685213"/>
            <a:ext cx="2971800" cy="457200"/>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3200">
                <a:solidFill>
                  <a:srgbClr val="FFFFFF"/>
                </a:solidFill>
                <a:latin typeface="Times New Roman" charset="0"/>
                <a:ea typeface="ヒラギノ明朝 ProN W3" charset="0"/>
                <a:cs typeface="ヒラギノ明朝 ProN W3" charset="0"/>
                <a:sym typeface="Times New Roman" charset="0"/>
              </a:defRPr>
            </a:lvl1pPr>
            <a:lvl2pPr marL="742950" indent="-285750" eaLnBrk="0" hangingPunct="0">
              <a:defRPr sz="3200">
                <a:solidFill>
                  <a:srgbClr val="FFFFFF"/>
                </a:solidFill>
                <a:latin typeface="Times New Roman" charset="0"/>
                <a:ea typeface="ヒラギノ明朝 ProN W3" charset="0"/>
                <a:cs typeface="ヒラギノ明朝 ProN W3" charset="0"/>
                <a:sym typeface="Times New Roman" charset="0"/>
              </a:defRPr>
            </a:lvl2pPr>
            <a:lvl3pPr marL="1143000" indent="-228600" eaLnBrk="0" hangingPunct="0">
              <a:defRPr sz="3200">
                <a:solidFill>
                  <a:srgbClr val="FFFFFF"/>
                </a:solidFill>
                <a:latin typeface="Times New Roman" charset="0"/>
                <a:ea typeface="ヒラギノ明朝 ProN W3" charset="0"/>
                <a:cs typeface="ヒラギノ明朝 ProN W3" charset="0"/>
                <a:sym typeface="Times New Roman" charset="0"/>
              </a:defRPr>
            </a:lvl3pPr>
            <a:lvl4pPr marL="1600200" indent="-228600" eaLnBrk="0" hangingPunct="0">
              <a:defRPr sz="3200">
                <a:solidFill>
                  <a:srgbClr val="FFFFFF"/>
                </a:solidFill>
                <a:latin typeface="Times New Roman" charset="0"/>
                <a:ea typeface="ヒラギノ明朝 ProN W3" charset="0"/>
                <a:cs typeface="ヒラギノ明朝 ProN W3" charset="0"/>
                <a:sym typeface="Times New Roman" charset="0"/>
              </a:defRPr>
            </a:lvl4pPr>
            <a:lvl5pPr marL="2057400" indent="-228600" eaLnBrk="0" hangingPunct="0">
              <a:defRPr sz="3200">
                <a:solidFill>
                  <a:srgbClr val="FFFFFF"/>
                </a:solidFill>
                <a:latin typeface="Times New Roman" charset="0"/>
                <a:ea typeface="ヒラギノ明朝 ProN W3" charset="0"/>
                <a:cs typeface="ヒラギノ明朝 ProN W3" charset="0"/>
                <a:sym typeface="Times New Roman" charset="0"/>
              </a:defRPr>
            </a:lvl5pPr>
            <a:lvl6pPr marL="2514600" indent="-228600" algn="ctr" eaLnBrk="0" fontAlgn="base" hangingPunct="0">
              <a:spcBef>
                <a:spcPct val="0"/>
              </a:spcBef>
              <a:spcAft>
                <a:spcPct val="0"/>
              </a:spcAft>
              <a:defRPr sz="3200">
                <a:solidFill>
                  <a:srgbClr val="FFFFFF"/>
                </a:solidFill>
                <a:latin typeface="Times New Roman" charset="0"/>
                <a:ea typeface="ヒラギノ明朝 ProN W3" charset="0"/>
                <a:cs typeface="ヒラギノ明朝 ProN W3" charset="0"/>
                <a:sym typeface="Times New Roman" charset="0"/>
              </a:defRPr>
            </a:lvl6pPr>
            <a:lvl7pPr marL="2971800" indent="-228600" algn="ctr" eaLnBrk="0" fontAlgn="base" hangingPunct="0">
              <a:spcBef>
                <a:spcPct val="0"/>
              </a:spcBef>
              <a:spcAft>
                <a:spcPct val="0"/>
              </a:spcAft>
              <a:defRPr sz="3200">
                <a:solidFill>
                  <a:srgbClr val="FFFFFF"/>
                </a:solidFill>
                <a:latin typeface="Times New Roman" charset="0"/>
                <a:ea typeface="ヒラギノ明朝 ProN W3" charset="0"/>
                <a:cs typeface="ヒラギノ明朝 ProN W3" charset="0"/>
                <a:sym typeface="Times New Roman" charset="0"/>
              </a:defRPr>
            </a:lvl7pPr>
            <a:lvl8pPr marL="3429000" indent="-228600" algn="ctr" eaLnBrk="0" fontAlgn="base" hangingPunct="0">
              <a:spcBef>
                <a:spcPct val="0"/>
              </a:spcBef>
              <a:spcAft>
                <a:spcPct val="0"/>
              </a:spcAft>
              <a:defRPr sz="3200">
                <a:solidFill>
                  <a:srgbClr val="FFFFFF"/>
                </a:solidFill>
                <a:latin typeface="Times New Roman" charset="0"/>
                <a:ea typeface="ヒラギノ明朝 ProN W3" charset="0"/>
                <a:cs typeface="ヒラギノ明朝 ProN W3" charset="0"/>
                <a:sym typeface="Times New Roman" charset="0"/>
              </a:defRPr>
            </a:lvl8pPr>
            <a:lvl9pPr marL="3886200" indent="-228600" algn="ctr" eaLnBrk="0" fontAlgn="base" hangingPunct="0">
              <a:spcBef>
                <a:spcPct val="0"/>
              </a:spcBef>
              <a:spcAft>
                <a:spcPct val="0"/>
              </a:spcAft>
              <a:defRPr sz="3200">
                <a:solidFill>
                  <a:srgbClr val="FFFFFF"/>
                </a:solidFill>
                <a:latin typeface="Times New Roman" charset="0"/>
                <a:ea typeface="ヒラギノ明朝 ProN W3" charset="0"/>
                <a:cs typeface="ヒラギノ明朝 ProN W3" charset="0"/>
                <a:sym typeface="Times New Roman" charset="0"/>
              </a:defRPr>
            </a:lvl9pPr>
          </a:lstStyle>
          <a:p>
            <a:pPr eaLnBrk="1" hangingPunct="1"/>
            <a:fld id="{281A5382-E7DF-D14C-86D2-DF90F32721BE}" type="slidenum">
              <a:rPr lang="en-US">
                <a:solidFill>
                  <a:schemeClr val="tx1"/>
                </a:solidFill>
                <a:latin typeface="Arial" charset="0"/>
                <a:ea typeface="ＭＳ Ｐゴシック" charset="0"/>
                <a:cs typeface="ＭＳ Ｐゴシック" charset="0"/>
              </a:rPr>
              <a:pPr eaLnBrk="1" hangingPunct="1"/>
              <a:t>9</a:t>
            </a:fld>
            <a:endParaRPr lang="en-US">
              <a:solidFill>
                <a:schemeClr val="tx1"/>
              </a:solidFill>
              <a:latin typeface="Arial" charset="0"/>
              <a:ea typeface="ＭＳ Ｐゴシック" charset="0"/>
              <a:cs typeface="ＭＳ Ｐゴシック"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7"/>
          <p:cNvSpPr>
            <a:spLocks noGrp="1" noChangeArrowheads="1"/>
          </p:cNvSpPr>
          <p:nvPr>
            <p:ph type="sldNum" sz="quarter" idx="4294967295"/>
          </p:nvPr>
        </p:nvSpPr>
        <p:spPr bwMode="auto">
          <a:xfrm>
            <a:off x="3884613" y="8685213"/>
            <a:ext cx="2971800" cy="457200"/>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3200">
                <a:solidFill>
                  <a:srgbClr val="FFFFFF"/>
                </a:solidFill>
                <a:latin typeface="Times New Roman" charset="0"/>
                <a:ea typeface="ヒラギノ明朝 ProN W3" charset="0"/>
                <a:cs typeface="ヒラギノ明朝 ProN W3" charset="0"/>
                <a:sym typeface="Times New Roman" charset="0"/>
              </a:defRPr>
            </a:lvl1pPr>
            <a:lvl2pPr marL="742950" indent="-285750" eaLnBrk="0" hangingPunct="0">
              <a:defRPr sz="3200">
                <a:solidFill>
                  <a:srgbClr val="FFFFFF"/>
                </a:solidFill>
                <a:latin typeface="Times New Roman" charset="0"/>
                <a:ea typeface="ヒラギノ明朝 ProN W3" charset="0"/>
                <a:cs typeface="ヒラギノ明朝 ProN W3" charset="0"/>
                <a:sym typeface="Times New Roman" charset="0"/>
              </a:defRPr>
            </a:lvl2pPr>
            <a:lvl3pPr marL="1143000" indent="-228600" eaLnBrk="0" hangingPunct="0">
              <a:defRPr sz="3200">
                <a:solidFill>
                  <a:srgbClr val="FFFFFF"/>
                </a:solidFill>
                <a:latin typeface="Times New Roman" charset="0"/>
                <a:ea typeface="ヒラギノ明朝 ProN W3" charset="0"/>
                <a:cs typeface="ヒラギノ明朝 ProN W3" charset="0"/>
                <a:sym typeface="Times New Roman" charset="0"/>
              </a:defRPr>
            </a:lvl3pPr>
            <a:lvl4pPr marL="1600200" indent="-228600" eaLnBrk="0" hangingPunct="0">
              <a:defRPr sz="3200">
                <a:solidFill>
                  <a:srgbClr val="FFFFFF"/>
                </a:solidFill>
                <a:latin typeface="Times New Roman" charset="0"/>
                <a:ea typeface="ヒラギノ明朝 ProN W3" charset="0"/>
                <a:cs typeface="ヒラギノ明朝 ProN W3" charset="0"/>
                <a:sym typeface="Times New Roman" charset="0"/>
              </a:defRPr>
            </a:lvl4pPr>
            <a:lvl5pPr marL="2057400" indent="-228600" eaLnBrk="0" hangingPunct="0">
              <a:defRPr sz="3200">
                <a:solidFill>
                  <a:srgbClr val="FFFFFF"/>
                </a:solidFill>
                <a:latin typeface="Times New Roman" charset="0"/>
                <a:ea typeface="ヒラギノ明朝 ProN W3" charset="0"/>
                <a:cs typeface="ヒラギノ明朝 ProN W3" charset="0"/>
                <a:sym typeface="Times New Roman" charset="0"/>
              </a:defRPr>
            </a:lvl5pPr>
            <a:lvl6pPr marL="2514600" indent="-228600" algn="ctr" eaLnBrk="0" fontAlgn="base" hangingPunct="0">
              <a:spcBef>
                <a:spcPct val="0"/>
              </a:spcBef>
              <a:spcAft>
                <a:spcPct val="0"/>
              </a:spcAft>
              <a:defRPr sz="3200">
                <a:solidFill>
                  <a:srgbClr val="FFFFFF"/>
                </a:solidFill>
                <a:latin typeface="Times New Roman" charset="0"/>
                <a:ea typeface="ヒラギノ明朝 ProN W3" charset="0"/>
                <a:cs typeface="ヒラギノ明朝 ProN W3" charset="0"/>
                <a:sym typeface="Times New Roman" charset="0"/>
              </a:defRPr>
            </a:lvl6pPr>
            <a:lvl7pPr marL="2971800" indent="-228600" algn="ctr" eaLnBrk="0" fontAlgn="base" hangingPunct="0">
              <a:spcBef>
                <a:spcPct val="0"/>
              </a:spcBef>
              <a:spcAft>
                <a:spcPct val="0"/>
              </a:spcAft>
              <a:defRPr sz="3200">
                <a:solidFill>
                  <a:srgbClr val="FFFFFF"/>
                </a:solidFill>
                <a:latin typeface="Times New Roman" charset="0"/>
                <a:ea typeface="ヒラギノ明朝 ProN W3" charset="0"/>
                <a:cs typeface="ヒラギノ明朝 ProN W3" charset="0"/>
                <a:sym typeface="Times New Roman" charset="0"/>
              </a:defRPr>
            </a:lvl7pPr>
            <a:lvl8pPr marL="3429000" indent="-228600" algn="ctr" eaLnBrk="0" fontAlgn="base" hangingPunct="0">
              <a:spcBef>
                <a:spcPct val="0"/>
              </a:spcBef>
              <a:spcAft>
                <a:spcPct val="0"/>
              </a:spcAft>
              <a:defRPr sz="3200">
                <a:solidFill>
                  <a:srgbClr val="FFFFFF"/>
                </a:solidFill>
                <a:latin typeface="Times New Roman" charset="0"/>
                <a:ea typeface="ヒラギノ明朝 ProN W3" charset="0"/>
                <a:cs typeface="ヒラギノ明朝 ProN W3" charset="0"/>
                <a:sym typeface="Times New Roman" charset="0"/>
              </a:defRPr>
            </a:lvl8pPr>
            <a:lvl9pPr marL="3886200" indent="-228600" algn="ctr" eaLnBrk="0" fontAlgn="base" hangingPunct="0">
              <a:spcBef>
                <a:spcPct val="0"/>
              </a:spcBef>
              <a:spcAft>
                <a:spcPct val="0"/>
              </a:spcAft>
              <a:defRPr sz="3200">
                <a:solidFill>
                  <a:srgbClr val="FFFFFF"/>
                </a:solidFill>
                <a:latin typeface="Times New Roman" charset="0"/>
                <a:ea typeface="ヒラギノ明朝 ProN W3" charset="0"/>
                <a:cs typeface="ヒラギノ明朝 ProN W3" charset="0"/>
                <a:sym typeface="Times New Roman" charset="0"/>
              </a:defRPr>
            </a:lvl9pPr>
          </a:lstStyle>
          <a:p>
            <a:pPr eaLnBrk="1" hangingPunct="1"/>
            <a:fld id="{199CBF1A-815A-C349-8C84-9F932CAD8A5A}" type="slidenum">
              <a:rPr lang="en-US">
                <a:solidFill>
                  <a:schemeClr val="tx1"/>
                </a:solidFill>
                <a:latin typeface="Arial" charset="0"/>
                <a:ea typeface="ＭＳ Ｐゴシック" charset="0"/>
                <a:cs typeface="ＭＳ Ｐゴシック" charset="0"/>
              </a:rPr>
              <a:pPr eaLnBrk="1" hangingPunct="1"/>
              <a:t>10</a:t>
            </a:fld>
            <a:endParaRPr lang="en-US">
              <a:solidFill>
                <a:schemeClr val="tx1"/>
              </a:solidFill>
              <a:latin typeface="Arial" charset="0"/>
              <a:ea typeface="ＭＳ Ｐゴシック" charset="0"/>
              <a:cs typeface="ＭＳ Ｐゴシック" charset="0"/>
            </a:endParaRPr>
          </a:p>
        </p:txBody>
      </p:sp>
      <p:sp>
        <p:nvSpPr>
          <p:cNvPr id="40963" name="Rectangle 2"/>
          <p:cNvSpPr>
            <a:spLocks noGrp="1" noRot="1" noChangeAspect="1" noChangeArrowheads="1" noTextEdit="1"/>
          </p:cNvSpPr>
          <p:nvPr>
            <p:ph type="sldImg"/>
          </p:nvPr>
        </p:nvSpPr>
        <p:spPr>
          <a:xfrm>
            <a:off x="1028700" y="685800"/>
            <a:ext cx="4800600" cy="3429000"/>
          </a:xfrm>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40964" name="Rectangle 3"/>
          <p:cNvSpPr>
            <a:spLocks noGrp="1" noChangeArrowheads="1"/>
          </p:cNvSpPr>
          <p:nvPr>
            <p:ph type="body" idx="1"/>
          </p:nvPr>
        </p:nvSpPr>
        <p:spPr/>
        <p:txBody>
          <a:bodyPr/>
          <a:lstStyle/>
          <a:p>
            <a:pPr eaLnBrk="1" hangingPunct="1">
              <a:defRPr/>
            </a:pPr>
            <a:endParaRPr lang="en-US" sz="700">
              <a:latin typeface="Calibri" charset="0"/>
            </a:endParaRPr>
          </a:p>
          <a:p>
            <a:pPr eaLnBrk="1" hangingPunct="1">
              <a:defRPr/>
            </a:pPr>
            <a:endParaRPr lang="en-US" sz="800">
              <a:latin typeface="Calibri" charset="0"/>
            </a:endParaRPr>
          </a:p>
          <a:p>
            <a:pPr eaLnBrk="1" hangingPunct="1">
              <a:defRPr/>
            </a:pPr>
            <a:r>
              <a:rPr lang="en-US" sz="800">
                <a:latin typeface="Calibri" charset="0"/>
              </a:rPr>
              <a:t>I</a:t>
            </a:r>
            <a:r>
              <a:rPr lang="ja-JP" altLang="en-US" sz="800">
                <a:latin typeface="Calibri" charset="0"/>
              </a:rPr>
              <a:t>’</a:t>
            </a:r>
            <a:r>
              <a:rPr lang="en-US" sz="800">
                <a:latin typeface="Calibri" charset="0"/>
              </a:rPr>
              <a:t>ll go through each dimension and provide examples of the kinds things we measured and explored qualitatively.</a:t>
            </a:r>
          </a:p>
          <a:p>
            <a:pPr eaLnBrk="1" hangingPunct="1">
              <a:defRPr/>
            </a:pPr>
            <a:endParaRPr lang="en-US" sz="800">
              <a:latin typeface="Calibri" charset="0"/>
            </a:endParaRPr>
          </a:p>
          <a:p>
            <a:pPr eaLnBrk="1" hangingPunct="1">
              <a:defRPr/>
            </a:pPr>
            <a:r>
              <a:rPr lang="en-US" sz="800">
                <a:latin typeface="Calibri" charset="0"/>
              </a:rPr>
              <a:t>In the Reach dimension, we asked READ SLIDE.  Measures were.</a:t>
            </a:r>
            <a:endParaRPr lang="en-US" sz="700">
              <a:latin typeface="Calibri" charset="0"/>
            </a:endParaRPr>
          </a:p>
          <a:p>
            <a:pPr eaLnBrk="1" hangingPunct="1">
              <a:defRPr/>
            </a:pPr>
            <a:endParaRPr lang="en-US" sz="700">
              <a:latin typeface="Calibri" charset="0"/>
            </a:endParaRPr>
          </a:p>
          <a:p>
            <a:pPr eaLnBrk="1" hangingPunct="1">
              <a:defRPr/>
            </a:pPr>
            <a:endParaRPr lang="en-US" sz="700">
              <a:latin typeface="Calibri" charset="0"/>
            </a:endParaRPr>
          </a:p>
          <a:p>
            <a:pPr eaLnBrk="1" hangingPunct="1">
              <a:defRPr/>
            </a:pPr>
            <a:r>
              <a:rPr lang="en-US" sz="700">
                <a:latin typeface="Calibri" charset="0"/>
              </a:rPr>
              <a:t>62 interviews to date over entire intervention period</a:t>
            </a:r>
          </a:p>
          <a:p>
            <a:pPr eaLnBrk="1" hangingPunct="1">
              <a:defRPr/>
            </a:pPr>
            <a:endParaRPr lang="en-US" sz="700">
              <a:latin typeface="Calibri" charset="0"/>
            </a:endParaRPr>
          </a:p>
          <a:p>
            <a:pPr eaLnBrk="1" hangingPunct="1">
              <a:defRPr/>
            </a:pPr>
            <a:endParaRPr lang="en-US" sz="700">
              <a:latin typeface="Calibri" charset="0"/>
            </a:endParaRPr>
          </a:p>
          <a:p>
            <a:pPr eaLnBrk="1" hangingPunct="1">
              <a:defRPr/>
            </a:pPr>
            <a:endParaRPr lang="en-US" sz="700">
              <a:latin typeface="Calibri"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7"/>
          <p:cNvSpPr>
            <a:spLocks noGrp="1" noChangeArrowheads="1"/>
          </p:cNvSpPr>
          <p:nvPr>
            <p:ph type="sldNum" sz="quarter" idx="4294967295"/>
          </p:nvPr>
        </p:nvSpPr>
        <p:spPr bwMode="auto">
          <a:xfrm>
            <a:off x="3884613" y="8685213"/>
            <a:ext cx="2971800" cy="457200"/>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3200">
                <a:solidFill>
                  <a:srgbClr val="FFFFFF"/>
                </a:solidFill>
                <a:latin typeface="Times New Roman" charset="0"/>
                <a:ea typeface="ヒラギノ明朝 ProN W3" charset="0"/>
                <a:cs typeface="ヒラギノ明朝 ProN W3" charset="0"/>
                <a:sym typeface="Times New Roman" charset="0"/>
              </a:defRPr>
            </a:lvl1pPr>
            <a:lvl2pPr marL="742950" indent="-285750" eaLnBrk="0" hangingPunct="0">
              <a:defRPr sz="3200">
                <a:solidFill>
                  <a:srgbClr val="FFFFFF"/>
                </a:solidFill>
                <a:latin typeface="Times New Roman" charset="0"/>
                <a:ea typeface="ヒラギノ明朝 ProN W3" charset="0"/>
                <a:cs typeface="ヒラギノ明朝 ProN W3" charset="0"/>
                <a:sym typeface="Times New Roman" charset="0"/>
              </a:defRPr>
            </a:lvl2pPr>
            <a:lvl3pPr marL="1143000" indent="-228600" eaLnBrk="0" hangingPunct="0">
              <a:defRPr sz="3200">
                <a:solidFill>
                  <a:srgbClr val="FFFFFF"/>
                </a:solidFill>
                <a:latin typeface="Times New Roman" charset="0"/>
                <a:ea typeface="ヒラギノ明朝 ProN W3" charset="0"/>
                <a:cs typeface="ヒラギノ明朝 ProN W3" charset="0"/>
                <a:sym typeface="Times New Roman" charset="0"/>
              </a:defRPr>
            </a:lvl3pPr>
            <a:lvl4pPr marL="1600200" indent="-228600" eaLnBrk="0" hangingPunct="0">
              <a:defRPr sz="3200">
                <a:solidFill>
                  <a:srgbClr val="FFFFFF"/>
                </a:solidFill>
                <a:latin typeface="Times New Roman" charset="0"/>
                <a:ea typeface="ヒラギノ明朝 ProN W3" charset="0"/>
                <a:cs typeface="ヒラギノ明朝 ProN W3" charset="0"/>
                <a:sym typeface="Times New Roman" charset="0"/>
              </a:defRPr>
            </a:lvl4pPr>
            <a:lvl5pPr marL="2057400" indent="-228600" eaLnBrk="0" hangingPunct="0">
              <a:defRPr sz="3200">
                <a:solidFill>
                  <a:srgbClr val="FFFFFF"/>
                </a:solidFill>
                <a:latin typeface="Times New Roman" charset="0"/>
                <a:ea typeface="ヒラギノ明朝 ProN W3" charset="0"/>
                <a:cs typeface="ヒラギノ明朝 ProN W3" charset="0"/>
                <a:sym typeface="Times New Roman" charset="0"/>
              </a:defRPr>
            </a:lvl5pPr>
            <a:lvl6pPr marL="2514600" indent="-228600" algn="ctr" eaLnBrk="0" fontAlgn="base" hangingPunct="0">
              <a:spcBef>
                <a:spcPct val="0"/>
              </a:spcBef>
              <a:spcAft>
                <a:spcPct val="0"/>
              </a:spcAft>
              <a:defRPr sz="3200">
                <a:solidFill>
                  <a:srgbClr val="FFFFFF"/>
                </a:solidFill>
                <a:latin typeface="Times New Roman" charset="0"/>
                <a:ea typeface="ヒラギノ明朝 ProN W3" charset="0"/>
                <a:cs typeface="ヒラギノ明朝 ProN W3" charset="0"/>
                <a:sym typeface="Times New Roman" charset="0"/>
              </a:defRPr>
            </a:lvl6pPr>
            <a:lvl7pPr marL="2971800" indent="-228600" algn="ctr" eaLnBrk="0" fontAlgn="base" hangingPunct="0">
              <a:spcBef>
                <a:spcPct val="0"/>
              </a:spcBef>
              <a:spcAft>
                <a:spcPct val="0"/>
              </a:spcAft>
              <a:defRPr sz="3200">
                <a:solidFill>
                  <a:srgbClr val="FFFFFF"/>
                </a:solidFill>
                <a:latin typeface="Times New Roman" charset="0"/>
                <a:ea typeface="ヒラギノ明朝 ProN W3" charset="0"/>
                <a:cs typeface="ヒラギノ明朝 ProN W3" charset="0"/>
                <a:sym typeface="Times New Roman" charset="0"/>
              </a:defRPr>
            </a:lvl7pPr>
            <a:lvl8pPr marL="3429000" indent="-228600" algn="ctr" eaLnBrk="0" fontAlgn="base" hangingPunct="0">
              <a:spcBef>
                <a:spcPct val="0"/>
              </a:spcBef>
              <a:spcAft>
                <a:spcPct val="0"/>
              </a:spcAft>
              <a:defRPr sz="3200">
                <a:solidFill>
                  <a:srgbClr val="FFFFFF"/>
                </a:solidFill>
                <a:latin typeface="Times New Roman" charset="0"/>
                <a:ea typeface="ヒラギノ明朝 ProN W3" charset="0"/>
                <a:cs typeface="ヒラギノ明朝 ProN W3" charset="0"/>
                <a:sym typeface="Times New Roman" charset="0"/>
              </a:defRPr>
            </a:lvl8pPr>
            <a:lvl9pPr marL="3886200" indent="-228600" algn="ctr" eaLnBrk="0" fontAlgn="base" hangingPunct="0">
              <a:spcBef>
                <a:spcPct val="0"/>
              </a:spcBef>
              <a:spcAft>
                <a:spcPct val="0"/>
              </a:spcAft>
              <a:defRPr sz="3200">
                <a:solidFill>
                  <a:srgbClr val="FFFFFF"/>
                </a:solidFill>
                <a:latin typeface="Times New Roman" charset="0"/>
                <a:ea typeface="ヒラギノ明朝 ProN W3" charset="0"/>
                <a:cs typeface="ヒラギノ明朝 ProN W3" charset="0"/>
                <a:sym typeface="Times New Roman" charset="0"/>
              </a:defRPr>
            </a:lvl9pPr>
          </a:lstStyle>
          <a:p>
            <a:pPr eaLnBrk="1" hangingPunct="1"/>
            <a:fld id="{2734CD8E-7CF4-694F-9E90-9244CEF4FBDD}" type="slidenum">
              <a:rPr lang="en-US">
                <a:solidFill>
                  <a:schemeClr val="tx1"/>
                </a:solidFill>
                <a:latin typeface="Arial" charset="0"/>
                <a:ea typeface="ＭＳ Ｐゴシック" charset="0"/>
                <a:cs typeface="ＭＳ Ｐゴシック" charset="0"/>
              </a:rPr>
              <a:pPr eaLnBrk="1" hangingPunct="1"/>
              <a:t>11</a:t>
            </a:fld>
            <a:endParaRPr lang="en-US">
              <a:solidFill>
                <a:schemeClr val="tx1"/>
              </a:solidFill>
              <a:latin typeface="Arial" charset="0"/>
              <a:ea typeface="ＭＳ Ｐゴシック" charset="0"/>
              <a:cs typeface="ＭＳ Ｐゴシック" charset="0"/>
            </a:endParaRPr>
          </a:p>
        </p:txBody>
      </p:sp>
      <p:sp>
        <p:nvSpPr>
          <p:cNvPr id="41987" name="Rectangle 2"/>
          <p:cNvSpPr>
            <a:spLocks noGrp="1" noRot="1" noChangeAspect="1" noChangeArrowheads="1" noTextEdit="1"/>
          </p:cNvSpPr>
          <p:nvPr>
            <p:ph type="sldImg"/>
          </p:nvPr>
        </p:nvSpPr>
        <p:spPr>
          <a:xfrm>
            <a:off x="1028700" y="685800"/>
            <a:ext cx="4800600" cy="3429000"/>
          </a:xfrm>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41988" name="Rectangle 3"/>
          <p:cNvSpPr>
            <a:spLocks noGrp="1" noChangeArrowheads="1"/>
          </p:cNvSpPr>
          <p:nvPr>
            <p:ph type="body" idx="1"/>
          </p:nvPr>
        </p:nvSpPr>
        <p:spPr/>
        <p:txBody>
          <a:bodyPr/>
          <a:lstStyle/>
          <a:p>
            <a:pPr eaLnBrk="1" hangingPunct="1">
              <a:defRPr/>
            </a:pPr>
            <a:endParaRPr lang="en-US" sz="700">
              <a:latin typeface="Calibri" charset="0"/>
            </a:endParaRPr>
          </a:p>
          <a:p>
            <a:pPr eaLnBrk="1" hangingPunct="1">
              <a:defRPr/>
            </a:pPr>
            <a:r>
              <a:rPr lang="en-US" sz="700">
                <a:latin typeface="Calibri" charset="0"/>
              </a:rPr>
              <a:t>During the intervention, we READ SLIDE</a:t>
            </a:r>
          </a:p>
          <a:p>
            <a:pPr eaLnBrk="1" hangingPunct="1">
              <a:defRPr/>
            </a:pPr>
            <a:endParaRPr lang="en-US" sz="700">
              <a:latin typeface="Calibri"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7"/>
          <p:cNvSpPr>
            <a:spLocks noGrp="1" noChangeArrowheads="1"/>
          </p:cNvSpPr>
          <p:nvPr>
            <p:ph type="sldNum" sz="quarter" idx="4294967295"/>
          </p:nvPr>
        </p:nvSpPr>
        <p:spPr bwMode="auto">
          <a:xfrm>
            <a:off x="3884613" y="8685213"/>
            <a:ext cx="2971800" cy="457200"/>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3200">
                <a:solidFill>
                  <a:srgbClr val="FFFFFF"/>
                </a:solidFill>
                <a:latin typeface="Times New Roman" charset="0"/>
                <a:ea typeface="ヒラギノ明朝 ProN W3" charset="0"/>
                <a:cs typeface="ヒラギノ明朝 ProN W3" charset="0"/>
                <a:sym typeface="Times New Roman" charset="0"/>
              </a:defRPr>
            </a:lvl1pPr>
            <a:lvl2pPr marL="742950" indent="-285750" eaLnBrk="0" hangingPunct="0">
              <a:defRPr sz="3200">
                <a:solidFill>
                  <a:srgbClr val="FFFFFF"/>
                </a:solidFill>
                <a:latin typeface="Times New Roman" charset="0"/>
                <a:ea typeface="ヒラギノ明朝 ProN W3" charset="0"/>
                <a:cs typeface="ヒラギノ明朝 ProN W3" charset="0"/>
                <a:sym typeface="Times New Roman" charset="0"/>
              </a:defRPr>
            </a:lvl2pPr>
            <a:lvl3pPr marL="1143000" indent="-228600" eaLnBrk="0" hangingPunct="0">
              <a:defRPr sz="3200">
                <a:solidFill>
                  <a:srgbClr val="FFFFFF"/>
                </a:solidFill>
                <a:latin typeface="Times New Roman" charset="0"/>
                <a:ea typeface="ヒラギノ明朝 ProN W3" charset="0"/>
                <a:cs typeface="ヒラギノ明朝 ProN W3" charset="0"/>
                <a:sym typeface="Times New Roman" charset="0"/>
              </a:defRPr>
            </a:lvl3pPr>
            <a:lvl4pPr marL="1600200" indent="-228600" eaLnBrk="0" hangingPunct="0">
              <a:defRPr sz="3200">
                <a:solidFill>
                  <a:srgbClr val="FFFFFF"/>
                </a:solidFill>
                <a:latin typeface="Times New Roman" charset="0"/>
                <a:ea typeface="ヒラギノ明朝 ProN W3" charset="0"/>
                <a:cs typeface="ヒラギノ明朝 ProN W3" charset="0"/>
                <a:sym typeface="Times New Roman" charset="0"/>
              </a:defRPr>
            </a:lvl4pPr>
            <a:lvl5pPr marL="2057400" indent="-228600" eaLnBrk="0" hangingPunct="0">
              <a:defRPr sz="3200">
                <a:solidFill>
                  <a:srgbClr val="FFFFFF"/>
                </a:solidFill>
                <a:latin typeface="Times New Roman" charset="0"/>
                <a:ea typeface="ヒラギノ明朝 ProN W3" charset="0"/>
                <a:cs typeface="ヒラギノ明朝 ProN W3" charset="0"/>
                <a:sym typeface="Times New Roman" charset="0"/>
              </a:defRPr>
            </a:lvl5pPr>
            <a:lvl6pPr marL="2514600" indent="-228600" algn="ctr" eaLnBrk="0" fontAlgn="base" hangingPunct="0">
              <a:spcBef>
                <a:spcPct val="0"/>
              </a:spcBef>
              <a:spcAft>
                <a:spcPct val="0"/>
              </a:spcAft>
              <a:defRPr sz="3200">
                <a:solidFill>
                  <a:srgbClr val="FFFFFF"/>
                </a:solidFill>
                <a:latin typeface="Times New Roman" charset="0"/>
                <a:ea typeface="ヒラギノ明朝 ProN W3" charset="0"/>
                <a:cs typeface="ヒラギノ明朝 ProN W3" charset="0"/>
                <a:sym typeface="Times New Roman" charset="0"/>
              </a:defRPr>
            </a:lvl6pPr>
            <a:lvl7pPr marL="2971800" indent="-228600" algn="ctr" eaLnBrk="0" fontAlgn="base" hangingPunct="0">
              <a:spcBef>
                <a:spcPct val="0"/>
              </a:spcBef>
              <a:spcAft>
                <a:spcPct val="0"/>
              </a:spcAft>
              <a:defRPr sz="3200">
                <a:solidFill>
                  <a:srgbClr val="FFFFFF"/>
                </a:solidFill>
                <a:latin typeface="Times New Roman" charset="0"/>
                <a:ea typeface="ヒラギノ明朝 ProN W3" charset="0"/>
                <a:cs typeface="ヒラギノ明朝 ProN W3" charset="0"/>
                <a:sym typeface="Times New Roman" charset="0"/>
              </a:defRPr>
            </a:lvl7pPr>
            <a:lvl8pPr marL="3429000" indent="-228600" algn="ctr" eaLnBrk="0" fontAlgn="base" hangingPunct="0">
              <a:spcBef>
                <a:spcPct val="0"/>
              </a:spcBef>
              <a:spcAft>
                <a:spcPct val="0"/>
              </a:spcAft>
              <a:defRPr sz="3200">
                <a:solidFill>
                  <a:srgbClr val="FFFFFF"/>
                </a:solidFill>
                <a:latin typeface="Times New Roman" charset="0"/>
                <a:ea typeface="ヒラギノ明朝 ProN W3" charset="0"/>
                <a:cs typeface="ヒラギノ明朝 ProN W3" charset="0"/>
                <a:sym typeface="Times New Roman" charset="0"/>
              </a:defRPr>
            </a:lvl8pPr>
            <a:lvl9pPr marL="3886200" indent="-228600" algn="ctr" eaLnBrk="0" fontAlgn="base" hangingPunct="0">
              <a:spcBef>
                <a:spcPct val="0"/>
              </a:spcBef>
              <a:spcAft>
                <a:spcPct val="0"/>
              </a:spcAft>
              <a:defRPr sz="3200">
                <a:solidFill>
                  <a:srgbClr val="FFFFFF"/>
                </a:solidFill>
                <a:latin typeface="Times New Roman" charset="0"/>
                <a:ea typeface="ヒラギノ明朝 ProN W3" charset="0"/>
                <a:cs typeface="ヒラギノ明朝 ProN W3" charset="0"/>
                <a:sym typeface="Times New Roman" charset="0"/>
              </a:defRPr>
            </a:lvl9pPr>
          </a:lstStyle>
          <a:p>
            <a:pPr eaLnBrk="1" hangingPunct="1"/>
            <a:fld id="{2D2001F8-AFD5-3D4B-9F54-15F75FFF9628}" type="slidenum">
              <a:rPr lang="en-US">
                <a:solidFill>
                  <a:schemeClr val="tx1"/>
                </a:solidFill>
                <a:latin typeface="Arial" charset="0"/>
                <a:ea typeface="ＭＳ Ｐゴシック" charset="0"/>
                <a:cs typeface="ＭＳ Ｐゴシック" charset="0"/>
              </a:rPr>
              <a:pPr eaLnBrk="1" hangingPunct="1"/>
              <a:t>12</a:t>
            </a:fld>
            <a:endParaRPr lang="en-US">
              <a:solidFill>
                <a:schemeClr val="tx1"/>
              </a:solidFill>
              <a:latin typeface="Arial" charset="0"/>
              <a:ea typeface="ＭＳ Ｐゴシック" charset="0"/>
              <a:cs typeface="ＭＳ Ｐゴシック" charset="0"/>
            </a:endParaRPr>
          </a:p>
        </p:txBody>
      </p:sp>
      <p:sp>
        <p:nvSpPr>
          <p:cNvPr id="44035" name="Rectangle 2"/>
          <p:cNvSpPr>
            <a:spLocks noGrp="1" noRot="1" noChangeAspect="1" noChangeArrowheads="1" noTextEdit="1"/>
          </p:cNvSpPr>
          <p:nvPr>
            <p:ph type="sldImg"/>
          </p:nvPr>
        </p:nvSpPr>
        <p:spPr>
          <a:xfrm>
            <a:off x="1028700" y="685800"/>
            <a:ext cx="4800600" cy="3429000"/>
          </a:xfrm>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44036" name="Rectangle 3"/>
          <p:cNvSpPr>
            <a:spLocks noGrp="1" noChangeArrowheads="1"/>
          </p:cNvSpPr>
          <p:nvPr>
            <p:ph type="body" idx="1"/>
          </p:nvPr>
        </p:nvSpPr>
        <p:spPr/>
        <p:txBody>
          <a:bodyPr/>
          <a:lstStyle/>
          <a:p>
            <a:pPr>
              <a:defRPr/>
            </a:pPr>
            <a:r>
              <a:rPr lang="en-US" sz="800" dirty="0">
                <a:latin typeface="Calibri" charset="0"/>
              </a:rPr>
              <a:t>We added pre-implementation assessment to RE-AIM to identify site-specific barriers to implementation.  Before the intervention was implemented, we conducted site visits and key informant interviews to identify possible barriers to implementation, and used this information to address these barriers at each site</a:t>
            </a:r>
          </a:p>
          <a:p>
            <a:pPr>
              <a:defRPr/>
            </a:pPr>
            <a:endParaRPr lang="en-US" sz="800" dirty="0">
              <a:latin typeface="Calibri" charset="0"/>
            </a:endParaRPr>
          </a:p>
          <a:p>
            <a:pPr>
              <a:defRPr/>
            </a:pPr>
            <a:r>
              <a:rPr lang="en-US" sz="800" dirty="0" smtClean="0">
                <a:latin typeface="Calibri" charset="0"/>
              </a:rPr>
              <a:t>We </a:t>
            </a:r>
            <a:r>
              <a:rPr lang="en-US" sz="800" dirty="0">
                <a:latin typeface="Calibri" charset="0"/>
              </a:rPr>
              <a:t>also expanded the implementation dimension by incorporating the Consolidated Framework for Implementation Research, or CFIR.  We used CFIR, which embodies multiple theories related to implementation, and assesses contextual barriers and facilitators to implementation, to guide data collection and analyses. Feldstein and </a:t>
            </a:r>
            <a:r>
              <a:rPr lang="en-US" sz="1800" dirty="0">
                <a:solidFill>
                  <a:srgbClr val="000000"/>
                </a:solidFill>
                <a:latin typeface="Calibri" charset="0"/>
              </a:rPr>
              <a:t>Glasgow and colleagues have similarly developed their PRISM model to assess context.  Laura </a:t>
            </a:r>
            <a:r>
              <a:rPr lang="en-US" sz="1800" dirty="0" err="1">
                <a:solidFill>
                  <a:srgbClr val="000000"/>
                </a:solidFill>
                <a:latin typeface="Calibri" charset="0"/>
              </a:rPr>
              <a:t>Damschroder</a:t>
            </a:r>
            <a:r>
              <a:rPr lang="en-US" sz="1800" dirty="0">
                <a:solidFill>
                  <a:srgbClr val="000000"/>
                </a:solidFill>
                <a:latin typeface="Calibri" charset="0"/>
              </a:rPr>
              <a:t> who, along with her colleagues developed CFIR, is conducting a think tank on it at this very moment in a concurrent session.</a:t>
            </a:r>
            <a:endParaRPr lang="en-US" sz="700" dirty="0">
              <a:latin typeface="Calibri" charset="0"/>
            </a:endParaRPr>
          </a:p>
          <a:p>
            <a:pPr eaLnBrk="1" hangingPunct="1">
              <a:defRPr/>
            </a:pPr>
            <a:endParaRPr lang="en-US" sz="700" dirty="0">
              <a:latin typeface="Calibri"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7"/>
          <p:cNvSpPr>
            <a:spLocks noGrp="1" noChangeArrowheads="1"/>
          </p:cNvSpPr>
          <p:nvPr>
            <p:ph type="sldNum" sz="quarter" idx="4294967295"/>
          </p:nvPr>
        </p:nvSpPr>
        <p:spPr bwMode="auto">
          <a:xfrm>
            <a:off x="3884613" y="8685213"/>
            <a:ext cx="2971800" cy="457200"/>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3200">
                <a:solidFill>
                  <a:srgbClr val="FFFFFF"/>
                </a:solidFill>
                <a:latin typeface="Times New Roman" charset="0"/>
                <a:ea typeface="ヒラギノ明朝 ProN W3" charset="0"/>
                <a:cs typeface="ヒラギノ明朝 ProN W3" charset="0"/>
                <a:sym typeface="Times New Roman" charset="0"/>
              </a:defRPr>
            </a:lvl1pPr>
            <a:lvl2pPr marL="742950" indent="-285750" eaLnBrk="0" hangingPunct="0">
              <a:defRPr sz="3200">
                <a:solidFill>
                  <a:srgbClr val="FFFFFF"/>
                </a:solidFill>
                <a:latin typeface="Times New Roman" charset="0"/>
                <a:ea typeface="ヒラギノ明朝 ProN W3" charset="0"/>
                <a:cs typeface="ヒラギノ明朝 ProN W3" charset="0"/>
                <a:sym typeface="Times New Roman" charset="0"/>
              </a:defRPr>
            </a:lvl2pPr>
            <a:lvl3pPr marL="1143000" indent="-228600" eaLnBrk="0" hangingPunct="0">
              <a:defRPr sz="3200">
                <a:solidFill>
                  <a:srgbClr val="FFFFFF"/>
                </a:solidFill>
                <a:latin typeface="Times New Roman" charset="0"/>
                <a:ea typeface="ヒラギノ明朝 ProN W3" charset="0"/>
                <a:cs typeface="ヒラギノ明朝 ProN W3" charset="0"/>
                <a:sym typeface="Times New Roman" charset="0"/>
              </a:defRPr>
            </a:lvl3pPr>
            <a:lvl4pPr marL="1600200" indent="-228600" eaLnBrk="0" hangingPunct="0">
              <a:defRPr sz="3200">
                <a:solidFill>
                  <a:srgbClr val="FFFFFF"/>
                </a:solidFill>
                <a:latin typeface="Times New Roman" charset="0"/>
                <a:ea typeface="ヒラギノ明朝 ProN W3" charset="0"/>
                <a:cs typeface="ヒラギノ明朝 ProN W3" charset="0"/>
                <a:sym typeface="Times New Roman" charset="0"/>
              </a:defRPr>
            </a:lvl4pPr>
            <a:lvl5pPr marL="2057400" indent="-228600" eaLnBrk="0" hangingPunct="0">
              <a:defRPr sz="3200">
                <a:solidFill>
                  <a:srgbClr val="FFFFFF"/>
                </a:solidFill>
                <a:latin typeface="Times New Roman" charset="0"/>
                <a:ea typeface="ヒラギノ明朝 ProN W3" charset="0"/>
                <a:cs typeface="ヒラギノ明朝 ProN W3" charset="0"/>
                <a:sym typeface="Times New Roman" charset="0"/>
              </a:defRPr>
            </a:lvl5pPr>
            <a:lvl6pPr marL="2514600" indent="-228600" algn="ctr" eaLnBrk="0" fontAlgn="base" hangingPunct="0">
              <a:spcBef>
                <a:spcPct val="0"/>
              </a:spcBef>
              <a:spcAft>
                <a:spcPct val="0"/>
              </a:spcAft>
              <a:defRPr sz="3200">
                <a:solidFill>
                  <a:srgbClr val="FFFFFF"/>
                </a:solidFill>
                <a:latin typeface="Times New Roman" charset="0"/>
                <a:ea typeface="ヒラギノ明朝 ProN W3" charset="0"/>
                <a:cs typeface="ヒラギノ明朝 ProN W3" charset="0"/>
                <a:sym typeface="Times New Roman" charset="0"/>
              </a:defRPr>
            </a:lvl6pPr>
            <a:lvl7pPr marL="2971800" indent="-228600" algn="ctr" eaLnBrk="0" fontAlgn="base" hangingPunct="0">
              <a:spcBef>
                <a:spcPct val="0"/>
              </a:spcBef>
              <a:spcAft>
                <a:spcPct val="0"/>
              </a:spcAft>
              <a:defRPr sz="3200">
                <a:solidFill>
                  <a:srgbClr val="FFFFFF"/>
                </a:solidFill>
                <a:latin typeface="Times New Roman" charset="0"/>
                <a:ea typeface="ヒラギノ明朝 ProN W3" charset="0"/>
                <a:cs typeface="ヒラギノ明朝 ProN W3" charset="0"/>
                <a:sym typeface="Times New Roman" charset="0"/>
              </a:defRPr>
            </a:lvl7pPr>
            <a:lvl8pPr marL="3429000" indent="-228600" algn="ctr" eaLnBrk="0" fontAlgn="base" hangingPunct="0">
              <a:spcBef>
                <a:spcPct val="0"/>
              </a:spcBef>
              <a:spcAft>
                <a:spcPct val="0"/>
              </a:spcAft>
              <a:defRPr sz="3200">
                <a:solidFill>
                  <a:srgbClr val="FFFFFF"/>
                </a:solidFill>
                <a:latin typeface="Times New Roman" charset="0"/>
                <a:ea typeface="ヒラギノ明朝 ProN W3" charset="0"/>
                <a:cs typeface="ヒラギノ明朝 ProN W3" charset="0"/>
                <a:sym typeface="Times New Roman" charset="0"/>
              </a:defRPr>
            </a:lvl8pPr>
            <a:lvl9pPr marL="3886200" indent="-228600" algn="ctr" eaLnBrk="0" fontAlgn="base" hangingPunct="0">
              <a:spcBef>
                <a:spcPct val="0"/>
              </a:spcBef>
              <a:spcAft>
                <a:spcPct val="0"/>
              </a:spcAft>
              <a:defRPr sz="3200">
                <a:solidFill>
                  <a:srgbClr val="FFFFFF"/>
                </a:solidFill>
                <a:latin typeface="Times New Roman" charset="0"/>
                <a:ea typeface="ヒラギノ明朝 ProN W3" charset="0"/>
                <a:cs typeface="ヒラギノ明朝 ProN W3" charset="0"/>
                <a:sym typeface="Times New Roman" charset="0"/>
              </a:defRPr>
            </a:lvl9pPr>
          </a:lstStyle>
          <a:p>
            <a:pPr eaLnBrk="1" hangingPunct="1"/>
            <a:fld id="{239E4F0F-3387-1746-9A5F-032E4DF3481B}" type="slidenum">
              <a:rPr lang="en-US">
                <a:solidFill>
                  <a:schemeClr val="tx1"/>
                </a:solidFill>
                <a:latin typeface="Arial" charset="0"/>
                <a:ea typeface="ＭＳ Ｐゴシック" charset="0"/>
                <a:cs typeface="ＭＳ Ｐゴシック" charset="0"/>
              </a:rPr>
              <a:pPr eaLnBrk="1" hangingPunct="1"/>
              <a:t>13</a:t>
            </a:fld>
            <a:endParaRPr lang="en-US">
              <a:solidFill>
                <a:schemeClr val="tx1"/>
              </a:solidFill>
              <a:latin typeface="Arial" charset="0"/>
              <a:ea typeface="ＭＳ Ｐゴシック" charset="0"/>
              <a:cs typeface="ＭＳ Ｐゴシック" charset="0"/>
            </a:endParaRPr>
          </a:p>
        </p:txBody>
      </p:sp>
      <p:sp>
        <p:nvSpPr>
          <p:cNvPr id="45059" name="Rectangle 2"/>
          <p:cNvSpPr>
            <a:spLocks noGrp="1" noRot="1" noChangeAspect="1" noChangeArrowheads="1" noTextEdit="1"/>
          </p:cNvSpPr>
          <p:nvPr>
            <p:ph type="sldImg"/>
          </p:nvPr>
        </p:nvSpPr>
        <p:spPr>
          <a:xfrm>
            <a:off x="1028700" y="685800"/>
            <a:ext cx="4800600" cy="3429000"/>
          </a:xfrm>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45060" name="Rectangle 3"/>
          <p:cNvSpPr>
            <a:spLocks noGrp="1" noChangeArrowheads="1"/>
          </p:cNvSpPr>
          <p:nvPr>
            <p:ph type="body" idx="1"/>
          </p:nvPr>
        </p:nvSpPr>
        <p:spPr/>
        <p:txBody>
          <a:bodyPr/>
          <a:lstStyle/>
          <a:p>
            <a:pPr eaLnBrk="1" hangingPunct="1">
              <a:defRPr/>
            </a:pPr>
            <a:r>
              <a:rPr lang="en-US">
                <a:latin typeface="Calibri" charset="0"/>
              </a:rPr>
              <a:t>We designed AIM as a 15-month intervention, so did not include measures of sustainability of the intervention at our sites.  However,  we are conducting post-implementation interviews with key informants that address, for example, feasibility of retaining program-specific staff to continue AIM activities and perception of program value.  </a:t>
            </a:r>
          </a:p>
          <a:p>
            <a:pPr eaLnBrk="1" hangingPunct="1">
              <a:defRPr/>
            </a:pPr>
            <a:endParaRPr lang="en-US">
              <a:latin typeface="Calibri" charset="0"/>
            </a:endParaRPr>
          </a:p>
          <a:p>
            <a:pPr eaLnBrk="1" hangingPunct="1">
              <a:defRPr/>
            </a:pPr>
            <a:endParaRPr lang="en-US" sz="700">
              <a:latin typeface="Calibri" charset="0"/>
            </a:endParaRPr>
          </a:p>
          <a:p>
            <a:pPr eaLnBrk="1" hangingPunct="1">
              <a:defRPr/>
            </a:pPr>
            <a:endParaRPr lang="en-US" sz="700">
              <a:latin typeface="Calibri"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a:xfrm>
            <a:off x="1028700" y="685800"/>
            <a:ext cx="4800600" cy="3429000"/>
          </a:xfrm>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49155" name="Notes Placeholder 2"/>
          <p:cNvSpPr>
            <a:spLocks noGrp="1"/>
          </p:cNvSpPr>
          <p:nvPr>
            <p:ph type="body" idx="1"/>
          </p:nvPr>
        </p:nvSpPr>
        <p:spPr/>
        <p:txBody>
          <a:bodyPr/>
          <a:lstStyle/>
          <a:p>
            <a:pPr>
              <a:defRPr/>
            </a:pPr>
            <a:endParaRPr lang="en-US" dirty="0">
              <a:latin typeface="Calibri" charset="0"/>
            </a:endParaRPr>
          </a:p>
        </p:txBody>
      </p:sp>
      <p:sp>
        <p:nvSpPr>
          <p:cNvPr id="25603" name="Slide Number Placeholder 3"/>
          <p:cNvSpPr>
            <a:spLocks noGrp="1"/>
          </p:cNvSpPr>
          <p:nvPr>
            <p:ph type="sldNum" sz="quarter" idx="4294967295"/>
          </p:nvPr>
        </p:nvSpPr>
        <p:spPr bwMode="auto">
          <a:xfrm>
            <a:off x="3884613" y="8685213"/>
            <a:ext cx="2971800" cy="457200"/>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3200">
                <a:solidFill>
                  <a:srgbClr val="FFFFFF"/>
                </a:solidFill>
                <a:latin typeface="Times New Roman" charset="0"/>
                <a:ea typeface="ヒラギノ明朝 ProN W3" charset="0"/>
                <a:cs typeface="ヒラギノ明朝 ProN W3" charset="0"/>
                <a:sym typeface="Times New Roman" charset="0"/>
              </a:defRPr>
            </a:lvl1pPr>
            <a:lvl2pPr marL="742950" indent="-285750" eaLnBrk="0" hangingPunct="0">
              <a:defRPr sz="3200">
                <a:solidFill>
                  <a:srgbClr val="FFFFFF"/>
                </a:solidFill>
                <a:latin typeface="Times New Roman" charset="0"/>
                <a:ea typeface="ヒラギノ明朝 ProN W3" charset="0"/>
                <a:cs typeface="ヒラギノ明朝 ProN W3" charset="0"/>
                <a:sym typeface="Times New Roman" charset="0"/>
              </a:defRPr>
            </a:lvl2pPr>
            <a:lvl3pPr marL="1143000" indent="-228600" eaLnBrk="0" hangingPunct="0">
              <a:defRPr sz="3200">
                <a:solidFill>
                  <a:srgbClr val="FFFFFF"/>
                </a:solidFill>
                <a:latin typeface="Times New Roman" charset="0"/>
                <a:ea typeface="ヒラギノ明朝 ProN W3" charset="0"/>
                <a:cs typeface="ヒラギノ明朝 ProN W3" charset="0"/>
                <a:sym typeface="Times New Roman" charset="0"/>
              </a:defRPr>
            </a:lvl3pPr>
            <a:lvl4pPr marL="1600200" indent="-228600" eaLnBrk="0" hangingPunct="0">
              <a:defRPr sz="3200">
                <a:solidFill>
                  <a:srgbClr val="FFFFFF"/>
                </a:solidFill>
                <a:latin typeface="Times New Roman" charset="0"/>
                <a:ea typeface="ヒラギノ明朝 ProN W3" charset="0"/>
                <a:cs typeface="ヒラギノ明朝 ProN W3" charset="0"/>
                <a:sym typeface="Times New Roman" charset="0"/>
              </a:defRPr>
            </a:lvl4pPr>
            <a:lvl5pPr marL="2057400" indent="-228600" eaLnBrk="0" hangingPunct="0">
              <a:defRPr sz="3200">
                <a:solidFill>
                  <a:srgbClr val="FFFFFF"/>
                </a:solidFill>
                <a:latin typeface="Times New Roman" charset="0"/>
                <a:ea typeface="ヒラギノ明朝 ProN W3" charset="0"/>
                <a:cs typeface="ヒラギノ明朝 ProN W3" charset="0"/>
                <a:sym typeface="Times New Roman" charset="0"/>
              </a:defRPr>
            </a:lvl5pPr>
            <a:lvl6pPr marL="2514600" indent="-228600" algn="ctr" eaLnBrk="0" fontAlgn="base" hangingPunct="0">
              <a:spcBef>
                <a:spcPct val="0"/>
              </a:spcBef>
              <a:spcAft>
                <a:spcPct val="0"/>
              </a:spcAft>
              <a:defRPr sz="3200">
                <a:solidFill>
                  <a:srgbClr val="FFFFFF"/>
                </a:solidFill>
                <a:latin typeface="Times New Roman" charset="0"/>
                <a:ea typeface="ヒラギノ明朝 ProN W3" charset="0"/>
                <a:cs typeface="ヒラギノ明朝 ProN W3" charset="0"/>
                <a:sym typeface="Times New Roman" charset="0"/>
              </a:defRPr>
            </a:lvl6pPr>
            <a:lvl7pPr marL="2971800" indent="-228600" algn="ctr" eaLnBrk="0" fontAlgn="base" hangingPunct="0">
              <a:spcBef>
                <a:spcPct val="0"/>
              </a:spcBef>
              <a:spcAft>
                <a:spcPct val="0"/>
              </a:spcAft>
              <a:defRPr sz="3200">
                <a:solidFill>
                  <a:srgbClr val="FFFFFF"/>
                </a:solidFill>
                <a:latin typeface="Times New Roman" charset="0"/>
                <a:ea typeface="ヒラギノ明朝 ProN W3" charset="0"/>
                <a:cs typeface="ヒラギノ明朝 ProN W3" charset="0"/>
                <a:sym typeface="Times New Roman" charset="0"/>
              </a:defRPr>
            </a:lvl7pPr>
            <a:lvl8pPr marL="3429000" indent="-228600" algn="ctr" eaLnBrk="0" fontAlgn="base" hangingPunct="0">
              <a:spcBef>
                <a:spcPct val="0"/>
              </a:spcBef>
              <a:spcAft>
                <a:spcPct val="0"/>
              </a:spcAft>
              <a:defRPr sz="3200">
                <a:solidFill>
                  <a:srgbClr val="FFFFFF"/>
                </a:solidFill>
                <a:latin typeface="Times New Roman" charset="0"/>
                <a:ea typeface="ヒラギノ明朝 ProN W3" charset="0"/>
                <a:cs typeface="ヒラギノ明朝 ProN W3" charset="0"/>
                <a:sym typeface="Times New Roman" charset="0"/>
              </a:defRPr>
            </a:lvl8pPr>
            <a:lvl9pPr marL="3886200" indent="-228600" algn="ctr" eaLnBrk="0" fontAlgn="base" hangingPunct="0">
              <a:spcBef>
                <a:spcPct val="0"/>
              </a:spcBef>
              <a:spcAft>
                <a:spcPct val="0"/>
              </a:spcAft>
              <a:defRPr sz="3200">
                <a:solidFill>
                  <a:srgbClr val="FFFFFF"/>
                </a:solidFill>
                <a:latin typeface="Times New Roman" charset="0"/>
                <a:ea typeface="ヒラギノ明朝 ProN W3" charset="0"/>
                <a:cs typeface="ヒラギノ明朝 ProN W3" charset="0"/>
                <a:sym typeface="Times New Roman" charset="0"/>
              </a:defRPr>
            </a:lvl9pPr>
          </a:lstStyle>
          <a:p>
            <a:pPr eaLnBrk="1" hangingPunct="1"/>
            <a:fld id="{0CD7F14A-A3E5-794A-99AE-8E72004391B3}" type="slidenum">
              <a:rPr lang="en-US">
                <a:solidFill>
                  <a:schemeClr val="tx1"/>
                </a:solidFill>
                <a:latin typeface="Arial" charset="0"/>
                <a:ea typeface="ＭＳ Ｐゴシック" charset="0"/>
                <a:cs typeface="ＭＳ Ｐゴシック" charset="0"/>
              </a:rPr>
              <a:pPr eaLnBrk="1" hangingPunct="1"/>
              <a:t>14</a:t>
            </a:fld>
            <a:endParaRPr lang="en-US">
              <a:solidFill>
                <a:schemeClr val="tx1"/>
              </a:solidFill>
              <a:latin typeface="Arial" charset="0"/>
              <a:ea typeface="ＭＳ Ｐゴシック" charset="0"/>
              <a:cs typeface="ＭＳ Ｐゴシック"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20725" y="2130425"/>
            <a:ext cx="815975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439863" y="3886200"/>
            <a:ext cx="6721475"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xmlns="" val="271342305"/>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xmlns="" val="3817108524"/>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8150" y="127000"/>
            <a:ext cx="2127250" cy="6731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06400" y="127000"/>
            <a:ext cx="6229350" cy="6731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xmlns="" val="354670377"/>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xmlns="" val="971267379"/>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58825" y="4406900"/>
            <a:ext cx="8161338"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58825" y="2906713"/>
            <a:ext cx="8161338"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xmlns="" val="4197167854"/>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06400" y="1587500"/>
            <a:ext cx="4178300" cy="5270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37100" y="1587500"/>
            <a:ext cx="4178300" cy="5270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xmlns="" val="947874772"/>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9425" y="274638"/>
            <a:ext cx="864235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79425" y="1535113"/>
            <a:ext cx="4243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79425" y="2174875"/>
            <a:ext cx="4243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876800" y="1535113"/>
            <a:ext cx="42449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876800" y="2174875"/>
            <a:ext cx="42449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xmlns="" val="717380311"/>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xmlns="" val="1577096299"/>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2507677875"/>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9425" y="273050"/>
            <a:ext cx="3159125"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754438" y="273050"/>
            <a:ext cx="53673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79425" y="1435100"/>
            <a:ext cx="3159125"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xmlns="" val="2105323740"/>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81188" y="4800600"/>
            <a:ext cx="5761037"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881188" y="612775"/>
            <a:ext cx="5761037"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Arial" charset="0"/>
            </a:endParaRPr>
          </a:p>
        </p:txBody>
      </p:sp>
      <p:sp>
        <p:nvSpPr>
          <p:cNvPr id="4" name="Text Placeholder 3"/>
          <p:cNvSpPr>
            <a:spLocks noGrp="1"/>
          </p:cNvSpPr>
          <p:nvPr>
            <p:ph type="body" sz="half" idx="2"/>
          </p:nvPr>
        </p:nvSpPr>
        <p:spPr>
          <a:xfrm>
            <a:off x="1881188" y="5367338"/>
            <a:ext cx="5761037"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xmlns="" val="2173325968"/>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049" name="Rectangle 1"/>
          <p:cNvSpPr>
            <a:spLocks noGrp="1" noChangeArrowheads="1"/>
          </p:cNvSpPr>
          <p:nvPr>
            <p:ph type="title"/>
          </p:nvPr>
        </p:nvSpPr>
        <p:spPr bwMode="auto">
          <a:xfrm>
            <a:off x="1066800" y="127000"/>
            <a:ext cx="7454900" cy="11684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xmlns="" val="1"/>
            </a:ext>
          </a:extLst>
        </p:spPr>
        <p:txBody>
          <a:bodyPr vert="horz" wrap="square" lIns="50800" tIns="50800" rIns="91440" bIns="50800" numCol="1" anchor="b" anchorCtr="0" compatLnSpc="1">
            <a:prstTxWarp prst="textNoShape">
              <a:avLst/>
            </a:prstTxWarp>
          </a:bodyPr>
          <a:lstStyle/>
          <a:p>
            <a:pPr lvl="0"/>
            <a:r>
              <a:rPr lang="en-US">
                <a:sym typeface="Arial Bold" charset="0"/>
              </a:rPr>
              <a:t>Click to edit Master title style</a:t>
            </a:r>
          </a:p>
        </p:txBody>
      </p:sp>
      <p:sp>
        <p:nvSpPr>
          <p:cNvPr id="2050" name="Rectangle 2"/>
          <p:cNvSpPr>
            <a:spLocks noGrp="1" noChangeArrowheads="1"/>
          </p:cNvSpPr>
          <p:nvPr>
            <p:ph type="body" idx="1"/>
          </p:nvPr>
        </p:nvSpPr>
        <p:spPr bwMode="auto">
          <a:xfrm>
            <a:off x="406400" y="1587500"/>
            <a:ext cx="8509000" cy="52705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xmlns="" val="1"/>
            </a:ext>
          </a:extLst>
        </p:spPr>
        <p:txBody>
          <a:bodyPr vert="horz" wrap="square" lIns="50800" tIns="50800" rIns="91440" bIns="50800" numCol="1" anchor="t" anchorCtr="0" compatLnSpc="1">
            <a:prstTxWarp prst="textNoShape">
              <a:avLst/>
            </a:prstTxWarp>
          </a:bodyPr>
          <a:lstStyle/>
          <a:p>
            <a:pPr lvl="0"/>
            <a:r>
              <a:rPr lang="en-US">
                <a:sym typeface="Arial" charset="0"/>
              </a:rPr>
              <a:t>Click to edit Master text styles</a:t>
            </a:r>
          </a:p>
          <a:p>
            <a:pPr lvl="1"/>
            <a:r>
              <a:rPr lang="en-US">
                <a:sym typeface="Arial" charset="0"/>
              </a:rPr>
              <a:t>Second level</a:t>
            </a:r>
          </a:p>
          <a:p>
            <a:pPr lvl="2"/>
            <a:r>
              <a:rPr lang="en-US">
                <a:sym typeface="Arial" charset="0"/>
              </a:rPr>
              <a:t>Third level</a:t>
            </a:r>
          </a:p>
          <a:p>
            <a:pPr lvl="3"/>
            <a:r>
              <a:rPr lang="en-US">
                <a:sym typeface="Arial" charset="0"/>
              </a:rPr>
              <a:t>Fourth level</a:t>
            </a:r>
          </a:p>
          <a:p>
            <a:pPr lvl="4"/>
            <a:r>
              <a:rPr lang="en-US">
                <a:sym typeface="Arial" charset="0"/>
              </a:rPr>
              <a:t>Fifth level</a:t>
            </a:r>
          </a:p>
        </p:txBody>
      </p:sp>
    </p:spTree>
  </p:cSld>
  <p:clrMap bg1="dk1" tx1="lt1" bg2="dk2" tx2="lt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ransition/>
  <p:txStyles>
    <p:titleStyle>
      <a:lvl1pPr marL="39688" indent="-39688" algn="ctr" rtl="0" eaLnBrk="0" fontAlgn="base" hangingPunct="0">
        <a:lnSpc>
          <a:spcPct val="85000"/>
        </a:lnSpc>
        <a:spcBef>
          <a:spcPct val="0"/>
        </a:spcBef>
        <a:spcAft>
          <a:spcPct val="0"/>
        </a:spcAft>
        <a:defRPr sz="3600">
          <a:solidFill>
            <a:srgbClr val="FDCC00"/>
          </a:solidFill>
          <a:latin typeface="+mj-lt"/>
          <a:ea typeface="+mj-ea"/>
          <a:cs typeface="+mj-cs"/>
          <a:sym typeface="Arial Bold" charset="0"/>
        </a:defRPr>
      </a:lvl1pPr>
      <a:lvl2pPr marL="39688" indent="-39688" algn="ctr" rtl="0" eaLnBrk="0" fontAlgn="base" hangingPunct="0">
        <a:lnSpc>
          <a:spcPct val="85000"/>
        </a:lnSpc>
        <a:spcBef>
          <a:spcPct val="0"/>
        </a:spcBef>
        <a:spcAft>
          <a:spcPct val="0"/>
        </a:spcAft>
        <a:defRPr sz="3600">
          <a:solidFill>
            <a:srgbClr val="FDCC00"/>
          </a:solidFill>
          <a:latin typeface="Arial Bold" charset="0"/>
          <a:ea typeface="ヒラギノ角ゴ ProN W6" charset="0"/>
          <a:cs typeface="ヒラギノ角ゴ ProN W6" charset="0"/>
          <a:sym typeface="Arial Bold" charset="0"/>
        </a:defRPr>
      </a:lvl2pPr>
      <a:lvl3pPr marL="39688" indent="-39688" algn="ctr" rtl="0" eaLnBrk="0" fontAlgn="base" hangingPunct="0">
        <a:lnSpc>
          <a:spcPct val="85000"/>
        </a:lnSpc>
        <a:spcBef>
          <a:spcPct val="0"/>
        </a:spcBef>
        <a:spcAft>
          <a:spcPct val="0"/>
        </a:spcAft>
        <a:defRPr sz="3600">
          <a:solidFill>
            <a:srgbClr val="FDCC00"/>
          </a:solidFill>
          <a:latin typeface="Arial Bold" charset="0"/>
          <a:ea typeface="ヒラギノ角ゴ ProN W6" charset="0"/>
          <a:cs typeface="ヒラギノ角ゴ ProN W6" charset="0"/>
          <a:sym typeface="Arial Bold" charset="0"/>
        </a:defRPr>
      </a:lvl3pPr>
      <a:lvl4pPr marL="39688" indent="-39688" algn="ctr" rtl="0" eaLnBrk="0" fontAlgn="base" hangingPunct="0">
        <a:lnSpc>
          <a:spcPct val="85000"/>
        </a:lnSpc>
        <a:spcBef>
          <a:spcPct val="0"/>
        </a:spcBef>
        <a:spcAft>
          <a:spcPct val="0"/>
        </a:spcAft>
        <a:defRPr sz="3600">
          <a:solidFill>
            <a:srgbClr val="FDCC00"/>
          </a:solidFill>
          <a:latin typeface="Arial Bold" charset="0"/>
          <a:ea typeface="ヒラギノ角ゴ ProN W6" charset="0"/>
          <a:cs typeface="ヒラギノ角ゴ ProN W6" charset="0"/>
          <a:sym typeface="Arial Bold" charset="0"/>
        </a:defRPr>
      </a:lvl4pPr>
      <a:lvl5pPr marL="39688" indent="-39688" algn="ctr" rtl="0" eaLnBrk="0" fontAlgn="base" hangingPunct="0">
        <a:lnSpc>
          <a:spcPct val="85000"/>
        </a:lnSpc>
        <a:spcBef>
          <a:spcPct val="0"/>
        </a:spcBef>
        <a:spcAft>
          <a:spcPct val="0"/>
        </a:spcAft>
        <a:defRPr sz="3600">
          <a:solidFill>
            <a:srgbClr val="FDCC00"/>
          </a:solidFill>
          <a:latin typeface="Arial Bold" charset="0"/>
          <a:ea typeface="ヒラギノ角ゴ ProN W6" charset="0"/>
          <a:cs typeface="ヒラギノ角ゴ ProN W6" charset="0"/>
          <a:sym typeface="Arial Bold" charset="0"/>
        </a:defRPr>
      </a:lvl5pPr>
      <a:lvl6pPr marL="496888" algn="ctr" rtl="0" fontAlgn="base">
        <a:lnSpc>
          <a:spcPct val="85000"/>
        </a:lnSpc>
        <a:spcBef>
          <a:spcPct val="0"/>
        </a:spcBef>
        <a:spcAft>
          <a:spcPct val="0"/>
        </a:spcAft>
        <a:defRPr sz="3600">
          <a:solidFill>
            <a:srgbClr val="FDCC00"/>
          </a:solidFill>
          <a:latin typeface="Arial Bold" charset="0"/>
          <a:ea typeface="ヒラギノ角ゴ ProN W6" charset="0"/>
          <a:cs typeface="ヒラギノ角ゴ ProN W6" charset="0"/>
          <a:sym typeface="Arial Bold" charset="0"/>
        </a:defRPr>
      </a:lvl6pPr>
      <a:lvl7pPr marL="954088" algn="ctr" rtl="0" fontAlgn="base">
        <a:lnSpc>
          <a:spcPct val="85000"/>
        </a:lnSpc>
        <a:spcBef>
          <a:spcPct val="0"/>
        </a:spcBef>
        <a:spcAft>
          <a:spcPct val="0"/>
        </a:spcAft>
        <a:defRPr sz="3600">
          <a:solidFill>
            <a:srgbClr val="FDCC00"/>
          </a:solidFill>
          <a:latin typeface="Arial Bold" charset="0"/>
          <a:ea typeface="ヒラギノ角ゴ ProN W6" charset="0"/>
          <a:cs typeface="ヒラギノ角ゴ ProN W6" charset="0"/>
          <a:sym typeface="Arial Bold" charset="0"/>
        </a:defRPr>
      </a:lvl7pPr>
      <a:lvl8pPr marL="1411288" algn="ctr" rtl="0" fontAlgn="base">
        <a:lnSpc>
          <a:spcPct val="85000"/>
        </a:lnSpc>
        <a:spcBef>
          <a:spcPct val="0"/>
        </a:spcBef>
        <a:spcAft>
          <a:spcPct val="0"/>
        </a:spcAft>
        <a:defRPr sz="3600">
          <a:solidFill>
            <a:srgbClr val="FDCC00"/>
          </a:solidFill>
          <a:latin typeface="Arial Bold" charset="0"/>
          <a:ea typeface="ヒラギノ角ゴ ProN W6" charset="0"/>
          <a:cs typeface="ヒラギノ角ゴ ProN W6" charset="0"/>
          <a:sym typeface="Arial Bold" charset="0"/>
        </a:defRPr>
      </a:lvl8pPr>
      <a:lvl9pPr marL="1868488" algn="ctr" rtl="0" fontAlgn="base">
        <a:lnSpc>
          <a:spcPct val="85000"/>
        </a:lnSpc>
        <a:spcBef>
          <a:spcPct val="0"/>
        </a:spcBef>
        <a:spcAft>
          <a:spcPct val="0"/>
        </a:spcAft>
        <a:defRPr sz="3600">
          <a:solidFill>
            <a:srgbClr val="FDCC00"/>
          </a:solidFill>
          <a:latin typeface="Arial Bold" charset="0"/>
          <a:ea typeface="ヒラギノ角ゴ ProN W6" charset="0"/>
          <a:cs typeface="ヒラギノ角ゴ ProN W6" charset="0"/>
          <a:sym typeface="Arial Bold" charset="0"/>
        </a:defRPr>
      </a:lvl9pPr>
    </p:titleStyle>
    <p:bodyStyle>
      <a:lvl1pPr marL="496888" indent="-457200" algn="l" rtl="0" eaLnBrk="0" fontAlgn="base" hangingPunct="0">
        <a:lnSpc>
          <a:spcPct val="90000"/>
        </a:lnSpc>
        <a:spcBef>
          <a:spcPts val="1700"/>
        </a:spcBef>
        <a:spcAft>
          <a:spcPct val="0"/>
        </a:spcAft>
        <a:buClr>
          <a:srgbClr val="FFCC00"/>
        </a:buClr>
        <a:buSzPct val="80000"/>
        <a:buFont typeface="Arial Bold" charset="0"/>
        <a:buChar char="•"/>
        <a:defRPr sz="3000">
          <a:solidFill>
            <a:schemeClr val="tx1"/>
          </a:solidFill>
          <a:latin typeface="+mn-lt"/>
          <a:ea typeface="+mn-ea"/>
          <a:cs typeface="+mn-cs"/>
          <a:sym typeface="Arial" charset="0"/>
        </a:defRPr>
      </a:lvl1pPr>
      <a:lvl2pPr marL="788988" indent="-228600" algn="l" rtl="0" eaLnBrk="0" fontAlgn="base" hangingPunct="0">
        <a:spcBef>
          <a:spcPts val="700"/>
        </a:spcBef>
        <a:spcAft>
          <a:spcPct val="0"/>
        </a:spcAft>
        <a:buSzPct val="100000"/>
        <a:buFont typeface="Arial Bold" charset="0"/>
        <a:buChar char="–"/>
        <a:defRPr sz="2800">
          <a:solidFill>
            <a:schemeClr val="tx1"/>
          </a:solidFill>
          <a:latin typeface="+mn-lt"/>
          <a:ea typeface="+mn-ea"/>
          <a:cs typeface="+mn-cs"/>
          <a:sym typeface="Arial" charset="0"/>
        </a:defRPr>
      </a:lvl2pPr>
      <a:lvl3pPr marL="1131888" indent="-228600" algn="l" rtl="0" eaLnBrk="0" fontAlgn="base" hangingPunct="0">
        <a:spcBef>
          <a:spcPts val="600"/>
        </a:spcBef>
        <a:spcAft>
          <a:spcPct val="0"/>
        </a:spcAft>
        <a:buSzPct val="100000"/>
        <a:buFont typeface="Arial Bold" charset="0"/>
        <a:buChar char="•"/>
        <a:defRPr sz="2400">
          <a:solidFill>
            <a:schemeClr val="tx1"/>
          </a:solidFill>
          <a:latin typeface="+mn-lt"/>
          <a:ea typeface="+mn-ea"/>
          <a:cs typeface="+mn-cs"/>
          <a:sym typeface="Arial" charset="0"/>
        </a:defRPr>
      </a:lvl3pPr>
      <a:lvl4pPr marL="1531938" indent="-171450" algn="l" rtl="0" eaLnBrk="0" fontAlgn="base" hangingPunct="0">
        <a:spcBef>
          <a:spcPts val="500"/>
        </a:spcBef>
        <a:spcAft>
          <a:spcPct val="0"/>
        </a:spcAft>
        <a:buSzPct val="100000"/>
        <a:buFont typeface="Arial Bold" charset="0"/>
        <a:buChar char="–"/>
        <a:defRPr sz="2000">
          <a:solidFill>
            <a:schemeClr val="tx1"/>
          </a:solidFill>
          <a:latin typeface="+mn-lt"/>
          <a:ea typeface="+mn-ea"/>
          <a:cs typeface="+mn-cs"/>
          <a:sym typeface="Arial" charset="0"/>
        </a:defRPr>
      </a:lvl4pPr>
      <a:lvl5pPr marL="1989138" indent="-171450" algn="l" rtl="0" eaLnBrk="0" fontAlgn="base" hangingPunct="0">
        <a:spcBef>
          <a:spcPts val="500"/>
        </a:spcBef>
        <a:spcAft>
          <a:spcPct val="0"/>
        </a:spcAft>
        <a:buSzPct val="100000"/>
        <a:buFont typeface="Arial Bold" charset="0"/>
        <a:buChar char="»"/>
        <a:defRPr sz="2000">
          <a:solidFill>
            <a:schemeClr val="tx1"/>
          </a:solidFill>
          <a:latin typeface="+mn-lt"/>
          <a:ea typeface="+mn-ea"/>
          <a:cs typeface="+mn-cs"/>
          <a:sym typeface="Arial" charset="0"/>
        </a:defRPr>
      </a:lvl5pPr>
      <a:lvl6pPr marL="2446338" indent="-171450" algn="l" rtl="0" fontAlgn="base">
        <a:spcBef>
          <a:spcPts val="500"/>
        </a:spcBef>
        <a:spcAft>
          <a:spcPct val="0"/>
        </a:spcAft>
        <a:buSzPct val="100000"/>
        <a:buFont typeface="Arial Bold" charset="0"/>
        <a:buChar char="»"/>
        <a:defRPr sz="2000">
          <a:solidFill>
            <a:schemeClr val="tx1"/>
          </a:solidFill>
          <a:latin typeface="+mn-lt"/>
          <a:ea typeface="+mn-ea"/>
          <a:cs typeface="+mn-cs"/>
          <a:sym typeface="Arial" charset="0"/>
        </a:defRPr>
      </a:lvl6pPr>
      <a:lvl7pPr marL="2903538" indent="-171450" algn="l" rtl="0" fontAlgn="base">
        <a:spcBef>
          <a:spcPts val="500"/>
        </a:spcBef>
        <a:spcAft>
          <a:spcPct val="0"/>
        </a:spcAft>
        <a:buSzPct val="100000"/>
        <a:buFont typeface="Arial Bold" charset="0"/>
        <a:buChar char="»"/>
        <a:defRPr sz="2000">
          <a:solidFill>
            <a:schemeClr val="tx1"/>
          </a:solidFill>
          <a:latin typeface="+mn-lt"/>
          <a:ea typeface="+mn-ea"/>
          <a:cs typeface="+mn-cs"/>
          <a:sym typeface="Arial" charset="0"/>
        </a:defRPr>
      </a:lvl7pPr>
      <a:lvl8pPr marL="3360738" indent="-171450" algn="l" rtl="0" fontAlgn="base">
        <a:spcBef>
          <a:spcPts val="500"/>
        </a:spcBef>
        <a:spcAft>
          <a:spcPct val="0"/>
        </a:spcAft>
        <a:buSzPct val="100000"/>
        <a:buFont typeface="Arial Bold" charset="0"/>
        <a:buChar char="»"/>
        <a:defRPr sz="2000">
          <a:solidFill>
            <a:schemeClr val="tx1"/>
          </a:solidFill>
          <a:latin typeface="+mn-lt"/>
          <a:ea typeface="+mn-ea"/>
          <a:cs typeface="+mn-cs"/>
          <a:sym typeface="Arial" charset="0"/>
        </a:defRPr>
      </a:lvl8pPr>
      <a:lvl9pPr marL="3817938" indent="-171450" algn="l" rtl="0" fontAlgn="base">
        <a:spcBef>
          <a:spcPts val="500"/>
        </a:spcBef>
        <a:spcAft>
          <a:spcPct val="0"/>
        </a:spcAft>
        <a:buSzPct val="100000"/>
        <a:buFont typeface="Arial Bold" charset="0"/>
        <a:buChar char="»"/>
        <a:defRPr sz="2000">
          <a:solidFill>
            <a:schemeClr val="tx1"/>
          </a:solidFill>
          <a:latin typeface="+mn-lt"/>
          <a:ea typeface="+mn-ea"/>
          <a:cs typeface="+mn-cs"/>
          <a:sym typeface="Arial"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Line 1"/>
          <p:cNvSpPr>
            <a:spLocks noChangeShapeType="1"/>
          </p:cNvSpPr>
          <p:nvPr/>
        </p:nvSpPr>
        <p:spPr bwMode="auto">
          <a:xfrm>
            <a:off x="241300" y="1282700"/>
            <a:ext cx="8724900" cy="1588"/>
          </a:xfrm>
          <a:prstGeom prst="line">
            <a:avLst/>
          </a:prstGeom>
          <a:noFill/>
          <a:ln w="28575">
            <a:solidFill>
              <a:srgbClr val="FFCC00"/>
            </a:solidFill>
            <a:round/>
            <a:headEnd/>
            <a:tailEnd/>
          </a:ln>
          <a:extLst>
            <a:ext uri="{909E8E84-426E-40dd-AFC4-6F175D3DCCD1}">
              <a14:hiddenFill xmlns:a14="http://schemas.microsoft.com/office/drawing/2010/main" xmlns="">
                <a:noFill/>
              </a14:hiddenFill>
            </a:ext>
          </a:extLst>
        </p:spPr>
        <p:txBody>
          <a:bodyPr lIns="0" tIns="0" rIns="0" bIns="0"/>
          <a:lstStyle/>
          <a:p>
            <a:endParaRPr lang="en-US"/>
          </a:p>
        </p:txBody>
      </p:sp>
      <p:sp>
        <p:nvSpPr>
          <p:cNvPr id="3074" name="Line 2"/>
          <p:cNvSpPr>
            <a:spLocks noChangeShapeType="1"/>
          </p:cNvSpPr>
          <p:nvPr/>
        </p:nvSpPr>
        <p:spPr bwMode="auto">
          <a:xfrm>
            <a:off x="241300" y="1282700"/>
            <a:ext cx="8724900" cy="1588"/>
          </a:xfrm>
          <a:prstGeom prst="line">
            <a:avLst/>
          </a:prstGeom>
          <a:noFill/>
          <a:ln w="28575">
            <a:solidFill>
              <a:srgbClr val="FFCC00"/>
            </a:solidFill>
            <a:round/>
            <a:headEnd/>
            <a:tailEnd/>
          </a:ln>
          <a:extLst>
            <a:ext uri="{909E8E84-426E-40dd-AFC4-6F175D3DCCD1}">
              <a14:hiddenFill xmlns:a14="http://schemas.microsoft.com/office/drawing/2010/main" xmlns="">
                <a:noFill/>
              </a14:hiddenFill>
            </a:ext>
          </a:extLst>
        </p:spPr>
        <p:txBody>
          <a:bodyPr lIns="0" tIns="0" rIns="0" bIns="0"/>
          <a:lstStyle/>
          <a:p>
            <a:endParaRPr lang="en-US"/>
          </a:p>
        </p:txBody>
      </p:sp>
      <p:pic>
        <p:nvPicPr>
          <p:cNvPr id="3075" name="Picture 3" descr="University of Michegan Logo"/>
          <p:cNvPicPr>
            <a:picLocks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271463" y="280988"/>
            <a:ext cx="1209675" cy="885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148" name="Rectangle 4"/>
          <p:cNvSpPr>
            <a:spLocks noGrp="1" noChangeArrowheads="1"/>
          </p:cNvSpPr>
          <p:nvPr>
            <p:ph type="title"/>
          </p:nvPr>
        </p:nvSpPr>
        <p:spPr>
          <a:xfrm>
            <a:off x="457200" y="0"/>
            <a:ext cx="8763000" cy="3392488"/>
          </a:xfrm>
        </p:spPr>
        <p:txBody>
          <a:bodyPr rIns="132080"/>
          <a:lstStyle/>
          <a:p>
            <a:pPr indent="0" eaLnBrk="1" hangingPunct="1">
              <a:defRPr/>
            </a:pPr>
            <a:r>
              <a:rPr lang="en-US" sz="3200" dirty="0" smtClean="0"/>
              <a:t/>
            </a:r>
            <a:br>
              <a:rPr lang="en-US" sz="3200" dirty="0" smtClean="0"/>
            </a:br>
            <a:r>
              <a:rPr lang="en-US" sz="4000" b="1" dirty="0" smtClean="0">
                <a:solidFill>
                  <a:srgbClr val="FFCC00"/>
                </a:solidFill>
                <a:latin typeface="Arial"/>
                <a:cs typeface="Arial"/>
              </a:rPr>
              <a:t>RE-</a:t>
            </a:r>
            <a:r>
              <a:rPr lang="en-US" sz="4000" b="1" dirty="0" smtClean="0">
                <a:solidFill>
                  <a:srgbClr val="FECB00"/>
                </a:solidFill>
                <a:latin typeface="Arial"/>
                <a:cs typeface="Arial"/>
              </a:rPr>
              <a:t>AIM</a:t>
            </a:r>
            <a:r>
              <a:rPr lang="en-US" sz="4000" b="1" dirty="0" smtClean="0">
                <a:solidFill>
                  <a:srgbClr val="FFCC00"/>
                </a:solidFill>
                <a:latin typeface="Arial"/>
                <a:cs typeface="Arial"/>
              </a:rPr>
              <a:t> </a:t>
            </a:r>
            <a:r>
              <a:rPr lang="en-US" sz="4000" b="1" i="1" dirty="0" smtClean="0">
                <a:solidFill>
                  <a:srgbClr val="FFCC00"/>
                </a:solidFill>
                <a:latin typeface="Arial"/>
                <a:cs typeface="Arial"/>
              </a:rPr>
              <a:t>Plus</a:t>
            </a:r>
            <a:r>
              <a:rPr lang="en-US" sz="4000" b="1" dirty="0" smtClean="0">
                <a:solidFill>
                  <a:srgbClr val="FFCC00"/>
                </a:solidFill>
                <a:latin typeface="Arial"/>
                <a:cs typeface="Arial"/>
              </a:rPr>
              <a:t> To Evaluate Effective Dissemination of </a:t>
            </a:r>
            <a:r>
              <a:rPr lang="en-US" sz="4000" b="1" dirty="0" smtClean="0">
                <a:solidFill>
                  <a:srgbClr val="FECB00"/>
                </a:solidFill>
                <a:latin typeface="Arial"/>
                <a:cs typeface="Arial"/>
              </a:rPr>
              <a:t>AHRQ </a:t>
            </a:r>
            <a:r>
              <a:rPr lang="en-US" sz="4000" b="1" dirty="0">
                <a:solidFill>
                  <a:srgbClr val="FECB00"/>
                </a:solidFill>
                <a:latin typeface="Arial"/>
                <a:cs typeface="Arial"/>
              </a:rPr>
              <a:t>CER </a:t>
            </a:r>
            <a:r>
              <a:rPr lang="en-US" sz="4000" b="1" dirty="0" smtClean="0">
                <a:solidFill>
                  <a:srgbClr val="FECB00"/>
                </a:solidFill>
                <a:latin typeface="Arial"/>
                <a:cs typeface="Arial"/>
              </a:rPr>
              <a:t>Products</a:t>
            </a:r>
            <a:endParaRPr lang="en-US" sz="4000" b="1" dirty="0" smtClean="0">
              <a:solidFill>
                <a:srgbClr val="FECB00"/>
              </a:solidFill>
              <a:latin typeface="Arial"/>
              <a:ea typeface="ヒラギノ角ゴ ProN W6" charset="0"/>
              <a:cs typeface="Arial"/>
            </a:endParaRPr>
          </a:p>
        </p:txBody>
      </p:sp>
      <p:sp>
        <p:nvSpPr>
          <p:cNvPr id="6149" name="Rectangle 5"/>
          <p:cNvSpPr>
            <a:spLocks noGrp="1" noChangeArrowheads="1"/>
          </p:cNvSpPr>
          <p:nvPr>
            <p:ph idx="1"/>
          </p:nvPr>
        </p:nvSpPr>
        <p:spPr>
          <a:xfrm>
            <a:off x="1524000" y="4395788"/>
            <a:ext cx="6299200" cy="2462212"/>
          </a:xfrm>
        </p:spPr>
        <p:txBody>
          <a:bodyPr rIns="132080"/>
          <a:lstStyle/>
          <a:p>
            <a:pPr marL="39688" indent="0" algn="ctr" eaLnBrk="1" hangingPunct="1">
              <a:buFont typeface="Times New Roman" charset="0"/>
              <a:buNone/>
              <a:defRPr/>
            </a:pPr>
            <a:r>
              <a:rPr lang="en-US" sz="2800" dirty="0" smtClean="0">
                <a:latin typeface="Arial Bold" charset="0"/>
                <a:cs typeface="Arial Bold" charset="0"/>
                <a:sym typeface="Arial Bold" charset="0"/>
              </a:rPr>
              <a:t>Michele Heisler, MD, MPA</a:t>
            </a:r>
            <a:endParaRPr lang="en-US" sz="2800" dirty="0" smtClean="0">
              <a:latin typeface="Arial Bold" charset="0"/>
              <a:ea typeface="ヒラギノ角ゴ ProN W6" charset="0"/>
              <a:cs typeface="ヒラギノ角ゴ ProN W6" charset="0"/>
              <a:sym typeface="Arial Bold" charset="0"/>
            </a:endParaRPr>
          </a:p>
          <a:p>
            <a:pPr marL="39688" indent="0" algn="ctr" eaLnBrk="1" hangingPunct="1">
              <a:buFont typeface="Times New Roman" charset="0"/>
              <a:buNone/>
              <a:defRPr/>
            </a:pPr>
            <a:r>
              <a:rPr lang="en-US" dirty="0" smtClean="0">
                <a:latin typeface="Arial" charset="0"/>
                <a:cs typeface="Arial" charset="0"/>
              </a:rPr>
              <a:t>September, 2011</a:t>
            </a:r>
            <a:endParaRPr lang="en-US" dirty="0" smtClean="0">
              <a:latin typeface="Arial" charset="0"/>
              <a:ea typeface="ヒラギノ角ゴ ProN W3" charset="0"/>
              <a:cs typeface="ヒラギノ角ゴ ProN W3" charset="0"/>
            </a:endParaRPr>
          </a:p>
        </p:txBody>
      </p:sp>
      <p:pic>
        <p:nvPicPr>
          <p:cNvPr id="3078" name="Picture 6" descr="logo"/>
          <p:cNvPicPr>
            <a:picLocks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7800975" y="336550"/>
            <a:ext cx="1089025" cy="8001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079" name="Rectangle 1"/>
          <p:cNvSpPr>
            <a:spLocks noChangeArrowheads="1"/>
          </p:cNvSpPr>
          <p:nvPr/>
        </p:nvSpPr>
        <p:spPr bwMode="auto">
          <a:xfrm>
            <a:off x="4708525" y="3136900"/>
            <a:ext cx="184150" cy="584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r>
              <a:rPr lang="en-US"/>
              <a:t> </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0085" name="Group 53"/>
          <p:cNvGraphicFramePr>
            <a:graphicFrameLocks noGrp="1"/>
          </p:cNvGraphicFramePr>
          <p:nvPr>
            <p:ph idx="4294967295"/>
            <p:extLst>
              <p:ext uri="{D42A27DB-BD31-4B8C-83A1-F6EECF244321}">
                <p14:modId xmlns:p14="http://schemas.microsoft.com/office/powerpoint/2010/main" xmlns="" val="1725832199"/>
              </p:ext>
            </p:extLst>
          </p:nvPr>
        </p:nvGraphicFramePr>
        <p:xfrm>
          <a:off x="0" y="762000"/>
          <a:ext cx="9642475" cy="6554788"/>
        </p:xfrm>
        <a:graphic>
          <a:graphicData uri="http://schemas.openxmlformats.org/drawingml/2006/table">
            <a:tbl>
              <a:tblPr/>
              <a:tblGrid>
                <a:gridCol w="4122012"/>
                <a:gridCol w="5520463"/>
              </a:tblGrid>
              <a:tr h="822987">
                <a:tc>
                  <a:txBody>
                    <a:bodyPr/>
                    <a:lstStyle/>
                    <a:p>
                      <a:pPr marL="342900" marR="0" lvl="0" indent="-342900" algn="l" defTabSz="914400" rtl="0" eaLnBrk="1" fontAlgn="base" latinLnBrk="0" hangingPunct="1">
                        <a:lnSpc>
                          <a:spcPct val="100000"/>
                        </a:lnSpc>
                        <a:spcBef>
                          <a:spcPct val="0"/>
                        </a:spcBef>
                        <a:spcAft>
                          <a:spcPct val="0"/>
                        </a:spcAft>
                        <a:buClr>
                          <a:schemeClr val="bg1"/>
                        </a:buClr>
                        <a:buSzPct val="70000"/>
                        <a:buFont typeface="Times New Roman" pitchFamily="18" charset="0"/>
                        <a:buNone/>
                        <a:tabLst/>
                      </a:pPr>
                      <a:r>
                        <a:rPr kumimoji="0" lang="en-US" sz="2400" b="0" i="0" u="none" strike="noStrike" cap="none" normalizeH="0" baseline="0" dirty="0" smtClean="0">
                          <a:ln>
                            <a:noFill/>
                          </a:ln>
                          <a:solidFill>
                            <a:srgbClr val="FECB00"/>
                          </a:solidFill>
                          <a:effectLst/>
                          <a:latin typeface="Arial"/>
                          <a:ea typeface="ＭＳ Ｐゴシック" pitchFamily="34" charset="-128"/>
                          <a:cs typeface="Arial"/>
                        </a:rPr>
                        <a:t>QUANTITATIVE MEASURES</a:t>
                      </a:r>
                    </a:p>
                  </a:txBody>
                  <a:tcPr marL="96008" marR="96008" marT="45716" marB="4571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
                          <a:schemeClr val="bg1"/>
                        </a:buClr>
                        <a:buSzPct val="70000"/>
                        <a:buFont typeface="Times New Roman" pitchFamily="18" charset="0"/>
                        <a:buNone/>
                        <a:tabLst/>
                      </a:pPr>
                      <a:r>
                        <a:rPr kumimoji="0" lang="en-US" sz="2000" b="0" i="0" u="none" strike="noStrike" cap="none" normalizeH="0" baseline="0" dirty="0" smtClean="0">
                          <a:ln>
                            <a:noFill/>
                          </a:ln>
                          <a:solidFill>
                            <a:schemeClr val="tx1"/>
                          </a:solidFill>
                          <a:effectLst/>
                          <a:latin typeface="Gill Sans MT" charset="0"/>
                          <a:ea typeface="ＭＳ Ｐゴシック" pitchFamily="34" charset="-128"/>
                          <a:cs typeface="Times New Roman" pitchFamily="18" charset="0"/>
                        </a:rPr>
                        <a:t>      </a:t>
                      </a:r>
                      <a:r>
                        <a:rPr kumimoji="0" lang="en-US" sz="2400" b="0" i="0" u="none" strike="noStrike" cap="none" normalizeH="0" baseline="0" dirty="0" smtClean="0">
                          <a:ln>
                            <a:noFill/>
                          </a:ln>
                          <a:solidFill>
                            <a:srgbClr val="FECB00"/>
                          </a:solidFill>
                          <a:effectLst/>
                          <a:latin typeface="Arial"/>
                          <a:ea typeface="ＭＳ Ｐゴシック" pitchFamily="34" charset="-128"/>
                          <a:cs typeface="Arial"/>
                        </a:rPr>
                        <a:t>QUALITATIVE INQUIRY</a:t>
                      </a:r>
                    </a:p>
                    <a:p>
                      <a:pPr marL="342900" marR="0" lvl="0" indent="-342900" algn="l" defTabSz="914400" rtl="0" eaLnBrk="1" fontAlgn="base" latinLnBrk="0" hangingPunct="1">
                        <a:lnSpc>
                          <a:spcPct val="100000"/>
                        </a:lnSpc>
                        <a:spcBef>
                          <a:spcPct val="0"/>
                        </a:spcBef>
                        <a:spcAft>
                          <a:spcPct val="0"/>
                        </a:spcAft>
                        <a:buClr>
                          <a:schemeClr val="bg1"/>
                        </a:buClr>
                        <a:buSzPct val="70000"/>
                        <a:buFont typeface="Times New Roman" pitchFamily="18" charset="0"/>
                        <a:buNone/>
                        <a:tabLst/>
                      </a:pPr>
                      <a:r>
                        <a:rPr kumimoji="0" lang="en-US" sz="2400" b="0" i="0" u="none" strike="noStrike" cap="none" normalizeH="0" baseline="0" dirty="0" smtClean="0">
                          <a:ln>
                            <a:noFill/>
                          </a:ln>
                          <a:solidFill>
                            <a:srgbClr val="FECB00"/>
                          </a:solidFill>
                          <a:effectLst/>
                          <a:latin typeface="Arial"/>
                          <a:ea typeface="ＭＳ Ｐゴシック" pitchFamily="34" charset="-128"/>
                          <a:cs typeface="Arial"/>
                        </a:rPr>
                        <a:t>      </a:t>
                      </a:r>
                    </a:p>
                  </a:txBody>
                  <a:tcPr marL="96008" marR="96008" marT="45716" marB="45716"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321">
                <a:tc gridSpan="2">
                  <a:txBody>
                    <a:bodyPr/>
                    <a:lstStyle/>
                    <a:p>
                      <a:pPr marL="342900" marR="0" lvl="0" indent="-342900" algn="l" defTabSz="914400" rtl="0" eaLnBrk="1" fontAlgn="base" latinLnBrk="0" hangingPunct="1">
                        <a:lnSpc>
                          <a:spcPct val="100000"/>
                        </a:lnSpc>
                        <a:spcBef>
                          <a:spcPct val="0"/>
                        </a:spcBef>
                        <a:spcAft>
                          <a:spcPct val="0"/>
                        </a:spcAft>
                        <a:buClr>
                          <a:schemeClr val="bg1"/>
                        </a:buClr>
                        <a:buSzPct val="70000"/>
                        <a:buFont typeface="Times New Roman" pitchFamily="18" charset="0"/>
                        <a:buNone/>
                        <a:tabLst/>
                      </a:pPr>
                      <a:endParaRPr kumimoji="0" lang="en-US" sz="1200" b="0" i="0" u="none" strike="noStrike" cap="none" normalizeH="0" baseline="0" dirty="0" smtClean="0">
                        <a:ln>
                          <a:noFill/>
                        </a:ln>
                        <a:solidFill>
                          <a:schemeClr val="tx1"/>
                        </a:solidFill>
                        <a:effectLst>
                          <a:outerShdw blurRad="38100" dist="38100" dir="2700000" algn="tl">
                            <a:srgbClr val="FFFFFF"/>
                          </a:outerShdw>
                        </a:effectLst>
                        <a:latin typeface="Gill Sans MT" charset="0"/>
                        <a:ea typeface="ＭＳ Ｐゴシック" pitchFamily="34" charset="-128"/>
                        <a:cs typeface="Times New Roman" pitchFamily="18" charset="0"/>
                      </a:endParaRPr>
                    </a:p>
                  </a:txBody>
                  <a:tcPr marL="96008" marR="96008" marT="45716" marB="45716"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solidFill>
                      <a:srgbClr val="F5D3D3">
                        <a:alpha val="78038"/>
                      </a:srgbClr>
                    </a:solidFill>
                  </a:tcPr>
                </a:tc>
                <a:tc hMerge="1">
                  <a:txBody>
                    <a:bodyPr/>
                    <a:lstStyle/>
                    <a:p>
                      <a:endParaRPr lang="en-US"/>
                    </a:p>
                  </a:txBody>
                  <a:tcPr/>
                </a:tc>
              </a:tr>
              <a:tr h="5457480">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70000"/>
                        <a:buFont typeface="Wingdings" pitchFamily="2" charset="2"/>
                        <a:buNone/>
                        <a:tabLst>
                          <a:tab pos="1103313" algn="l"/>
                          <a:tab pos="1998663" algn="l"/>
                        </a:tabLst>
                      </a:pPr>
                      <a:r>
                        <a:rPr kumimoji="0" lang="en-US" sz="1800" b="0" i="0" u="none" strike="noStrike" cap="none" normalizeH="0" baseline="0" dirty="0" smtClean="0">
                          <a:ln>
                            <a:noFill/>
                          </a:ln>
                          <a:solidFill>
                            <a:schemeClr val="tx1"/>
                          </a:solidFill>
                          <a:effectLst/>
                          <a:latin typeface="Gill Sans MT" charset="0"/>
                          <a:ea typeface="ＭＳ Ｐゴシック" pitchFamily="34" charset="-128"/>
                        </a:rPr>
                        <a:t> </a:t>
                      </a:r>
                      <a:r>
                        <a:rPr kumimoji="0" lang="en-US" sz="2000" b="0" i="0" u="none" strike="noStrike" cap="none" normalizeH="0" baseline="0" dirty="0" smtClean="0">
                          <a:ln>
                            <a:noFill/>
                          </a:ln>
                          <a:solidFill>
                            <a:schemeClr val="tx1"/>
                          </a:solidFill>
                          <a:effectLst/>
                          <a:latin typeface="Arial"/>
                          <a:ea typeface="ＭＳ Ｐゴシック" pitchFamily="34" charset="-128"/>
                          <a:cs typeface="Arial"/>
                        </a:rPr>
                        <a:t>How many and what proportion of  target population is being contacted and participating?</a:t>
                      </a:r>
                    </a:p>
                    <a:p>
                      <a:pPr marL="342900" marR="0" lvl="0" indent="-342900" algn="l" defTabSz="914400" rtl="0" eaLnBrk="1" fontAlgn="base" latinLnBrk="0" hangingPunct="1">
                        <a:lnSpc>
                          <a:spcPct val="100000"/>
                        </a:lnSpc>
                        <a:spcBef>
                          <a:spcPct val="20000"/>
                        </a:spcBef>
                        <a:spcAft>
                          <a:spcPct val="0"/>
                        </a:spcAft>
                        <a:buClr>
                          <a:schemeClr val="hlink"/>
                        </a:buClr>
                        <a:buSzPct val="70000"/>
                        <a:buFont typeface="Wingdings" pitchFamily="2" charset="2"/>
                        <a:buChar char="n"/>
                        <a:tabLst>
                          <a:tab pos="1103313" algn="l"/>
                          <a:tab pos="1998663" algn="l"/>
                        </a:tabLst>
                      </a:pPr>
                      <a:r>
                        <a:rPr kumimoji="0" lang="en-US" sz="2000" b="0" i="0" u="none" strike="noStrike" cap="none" normalizeH="0" baseline="0" dirty="0" smtClean="0">
                          <a:ln>
                            <a:noFill/>
                          </a:ln>
                          <a:solidFill>
                            <a:srgbClr val="FECB00"/>
                          </a:solidFill>
                          <a:effectLst/>
                          <a:latin typeface="Arial"/>
                          <a:ea typeface="ＭＳ Ｐゴシック" pitchFamily="34" charset="-128"/>
                          <a:cs typeface="Arial"/>
                        </a:rPr>
                        <a:t>Measures</a:t>
                      </a:r>
                    </a:p>
                    <a:p>
                      <a:pPr marL="457200" marR="0" lvl="1"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Char char="n"/>
                        <a:tabLst>
                          <a:tab pos="1103313" algn="l"/>
                          <a:tab pos="1998663" algn="l"/>
                        </a:tabLst>
                      </a:pPr>
                      <a:r>
                        <a:rPr kumimoji="0" lang="en-US" sz="2000" b="0" i="0" u="none" strike="noStrike" cap="none" normalizeH="0" baseline="0" dirty="0" smtClean="0">
                          <a:ln>
                            <a:noFill/>
                          </a:ln>
                          <a:solidFill>
                            <a:schemeClr val="tx1"/>
                          </a:solidFill>
                          <a:effectLst/>
                          <a:latin typeface="Arial"/>
                          <a:ea typeface="ＭＳ Ｐゴシック" pitchFamily="34" charset="-128"/>
                          <a:cs typeface="Arial"/>
                        </a:rPr>
                        <a:t># </a:t>
                      </a:r>
                      <a:r>
                        <a:rPr kumimoji="0" lang="en-US" sz="2000" b="0" i="0" u="none" strike="noStrike" cap="none" normalizeH="0" baseline="0" dirty="0" err="1" smtClean="0">
                          <a:ln>
                            <a:noFill/>
                          </a:ln>
                          <a:solidFill>
                            <a:schemeClr val="tx1"/>
                          </a:solidFill>
                          <a:effectLst/>
                          <a:latin typeface="Arial"/>
                          <a:ea typeface="ＭＳ Ｐゴシック" pitchFamily="34" charset="-128"/>
                          <a:cs typeface="Arial"/>
                        </a:rPr>
                        <a:t>eligibles</a:t>
                      </a:r>
                      <a:r>
                        <a:rPr kumimoji="0" lang="en-US" sz="2000" b="0" i="0" u="none" strike="noStrike" cap="none" normalizeH="0" baseline="0" dirty="0" smtClean="0">
                          <a:ln>
                            <a:noFill/>
                          </a:ln>
                          <a:solidFill>
                            <a:schemeClr val="tx1"/>
                          </a:solidFill>
                          <a:effectLst/>
                          <a:latin typeface="Arial"/>
                          <a:ea typeface="ＭＳ Ｐゴシック" pitchFamily="34" charset="-128"/>
                          <a:cs typeface="Arial"/>
                        </a:rPr>
                        <a:t> contacted/# </a:t>
                      </a:r>
                      <a:r>
                        <a:rPr kumimoji="0" lang="en-US" sz="2000" b="0" i="0" u="none" strike="noStrike" cap="none" normalizeH="0" baseline="0" dirty="0" err="1" smtClean="0">
                          <a:ln>
                            <a:noFill/>
                          </a:ln>
                          <a:solidFill>
                            <a:schemeClr val="tx1"/>
                          </a:solidFill>
                          <a:effectLst/>
                          <a:latin typeface="Arial"/>
                          <a:ea typeface="ＭＳ Ｐゴシック" pitchFamily="34" charset="-128"/>
                          <a:cs typeface="Arial"/>
                        </a:rPr>
                        <a:t>eligibles</a:t>
                      </a:r>
                      <a:endParaRPr kumimoji="0" lang="en-US" sz="2000" b="0" i="0" u="none" strike="noStrike" cap="none" normalizeH="0" baseline="0" dirty="0" smtClean="0">
                        <a:ln>
                          <a:noFill/>
                        </a:ln>
                        <a:solidFill>
                          <a:schemeClr val="tx1"/>
                        </a:solidFill>
                        <a:effectLst/>
                        <a:latin typeface="Arial"/>
                        <a:ea typeface="ＭＳ Ｐゴシック" pitchFamily="34" charset="-128"/>
                        <a:cs typeface="Arial"/>
                      </a:endParaRPr>
                    </a:p>
                    <a:p>
                      <a:pPr marL="457200" marR="0" lvl="1"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Char char="n"/>
                        <a:tabLst>
                          <a:tab pos="1103313" algn="l"/>
                          <a:tab pos="1998663" algn="l"/>
                        </a:tabLst>
                      </a:pPr>
                      <a:r>
                        <a:rPr kumimoji="0" lang="en-US" sz="2000" b="0" i="0" u="none" strike="noStrike" cap="none" normalizeH="0" baseline="0" dirty="0" smtClean="0">
                          <a:ln>
                            <a:noFill/>
                          </a:ln>
                          <a:solidFill>
                            <a:schemeClr val="tx1"/>
                          </a:solidFill>
                          <a:effectLst/>
                          <a:latin typeface="Arial"/>
                          <a:ea typeface="ＭＳ Ｐゴシック" pitchFamily="34" charset="-128"/>
                          <a:cs typeface="Arial"/>
                        </a:rPr>
                        <a:t># </a:t>
                      </a:r>
                      <a:r>
                        <a:rPr kumimoji="0" lang="en-US" sz="2000" b="0" i="0" u="none" strike="noStrike" cap="none" normalizeH="0" baseline="0" dirty="0" err="1" smtClean="0">
                          <a:ln>
                            <a:noFill/>
                          </a:ln>
                          <a:solidFill>
                            <a:schemeClr val="tx1"/>
                          </a:solidFill>
                          <a:effectLst/>
                          <a:latin typeface="Arial"/>
                          <a:ea typeface="ＭＳ Ｐゴシック" pitchFamily="34" charset="-128"/>
                          <a:cs typeface="Arial"/>
                        </a:rPr>
                        <a:t>eligibles</a:t>
                      </a:r>
                      <a:r>
                        <a:rPr kumimoji="0" lang="en-US" sz="2000" b="0" i="0" u="none" strike="noStrike" cap="none" normalizeH="0" baseline="0" dirty="0" smtClean="0">
                          <a:ln>
                            <a:noFill/>
                          </a:ln>
                          <a:solidFill>
                            <a:schemeClr val="tx1"/>
                          </a:solidFill>
                          <a:effectLst/>
                          <a:latin typeface="Arial"/>
                          <a:ea typeface="ＭＳ Ｐゴシック" pitchFamily="34" charset="-128"/>
                          <a:cs typeface="Arial"/>
                        </a:rPr>
                        <a:t> participating/# </a:t>
                      </a:r>
                      <a:r>
                        <a:rPr kumimoji="0" lang="en-US" sz="2000" b="0" i="0" u="none" strike="noStrike" cap="none" normalizeH="0" baseline="0" dirty="0" err="1" smtClean="0">
                          <a:ln>
                            <a:noFill/>
                          </a:ln>
                          <a:solidFill>
                            <a:schemeClr val="tx1"/>
                          </a:solidFill>
                          <a:effectLst/>
                          <a:latin typeface="Arial"/>
                          <a:ea typeface="ＭＳ Ｐゴシック" pitchFamily="34" charset="-128"/>
                          <a:cs typeface="Arial"/>
                        </a:rPr>
                        <a:t>eligibles</a:t>
                      </a:r>
                      <a:endParaRPr kumimoji="0" lang="en-US" sz="2000" b="0" i="0" u="none" strike="noStrike" cap="none" normalizeH="0" baseline="0" dirty="0" smtClean="0">
                        <a:ln>
                          <a:noFill/>
                        </a:ln>
                        <a:solidFill>
                          <a:schemeClr val="tx1"/>
                        </a:solidFill>
                        <a:effectLst/>
                        <a:latin typeface="Arial"/>
                        <a:ea typeface="ＭＳ Ｐゴシック" pitchFamily="34" charset="-128"/>
                        <a:cs typeface="Arial"/>
                      </a:endParaRPr>
                    </a:p>
                    <a:p>
                      <a:pPr marL="342900" marR="0" lvl="0" indent="-342900" algn="l" defTabSz="914400" rtl="0" eaLnBrk="1" fontAlgn="base" latinLnBrk="0" hangingPunct="1">
                        <a:lnSpc>
                          <a:spcPct val="100000"/>
                        </a:lnSpc>
                        <a:spcBef>
                          <a:spcPct val="20000"/>
                        </a:spcBef>
                        <a:spcAft>
                          <a:spcPct val="0"/>
                        </a:spcAft>
                        <a:buClr>
                          <a:schemeClr val="hlink"/>
                        </a:buClr>
                        <a:buSzPct val="70000"/>
                        <a:buFont typeface="Wingdings" pitchFamily="2" charset="2"/>
                        <a:buChar char="n"/>
                        <a:tabLst>
                          <a:tab pos="1103313" algn="l"/>
                          <a:tab pos="1998663" algn="l"/>
                        </a:tabLst>
                      </a:pPr>
                      <a:r>
                        <a:rPr kumimoji="0" lang="en-US" sz="2000" b="0" i="0" u="none" strike="noStrike" cap="none" normalizeH="0" baseline="0" dirty="0" smtClean="0">
                          <a:ln>
                            <a:noFill/>
                          </a:ln>
                          <a:solidFill>
                            <a:schemeClr val="tx1"/>
                          </a:solidFill>
                          <a:effectLst/>
                          <a:latin typeface="Arial"/>
                          <a:ea typeface="ＭＳ Ｐゴシック" pitchFamily="34" charset="-128"/>
                          <a:cs typeface="Arial"/>
                        </a:rPr>
                        <a:t>Use measures to track patient contact and participation </a:t>
                      </a:r>
                    </a:p>
                    <a:p>
                      <a:pPr marL="342900" marR="0" lvl="0" indent="-342900" algn="l" defTabSz="914400" rtl="0" eaLnBrk="1" fontAlgn="base" latinLnBrk="0" hangingPunct="1">
                        <a:lnSpc>
                          <a:spcPct val="100000"/>
                        </a:lnSpc>
                        <a:spcBef>
                          <a:spcPct val="20000"/>
                        </a:spcBef>
                        <a:spcAft>
                          <a:spcPct val="0"/>
                        </a:spcAft>
                        <a:buClr>
                          <a:schemeClr val="hlink"/>
                        </a:buClr>
                        <a:buSzPct val="70000"/>
                        <a:buFont typeface="Wingdings" pitchFamily="2" charset="2"/>
                        <a:buChar char="n"/>
                        <a:tabLst>
                          <a:tab pos="1103313" algn="l"/>
                          <a:tab pos="1998663" algn="l"/>
                        </a:tabLst>
                      </a:pPr>
                      <a:r>
                        <a:rPr kumimoji="0" lang="en-US" sz="2000" b="0" i="0" u="none" strike="noStrike" cap="none" normalizeH="0" baseline="0" dirty="0" smtClean="0">
                          <a:ln>
                            <a:noFill/>
                          </a:ln>
                          <a:solidFill>
                            <a:schemeClr val="tx1"/>
                          </a:solidFill>
                          <a:effectLst/>
                          <a:latin typeface="Arial"/>
                          <a:ea typeface="ＭＳ Ｐゴシック" pitchFamily="34" charset="-128"/>
                          <a:cs typeface="Arial"/>
                        </a:rPr>
                        <a:t>Look at variation across sites</a:t>
                      </a:r>
                    </a:p>
                    <a:p>
                      <a:pPr marL="342900" marR="0" lvl="0" indent="-342900" algn="l" defTabSz="914400" rtl="0" eaLnBrk="1" fontAlgn="base" latinLnBrk="0" hangingPunct="1">
                        <a:lnSpc>
                          <a:spcPct val="100000"/>
                        </a:lnSpc>
                        <a:spcBef>
                          <a:spcPct val="20000"/>
                        </a:spcBef>
                        <a:spcAft>
                          <a:spcPct val="0"/>
                        </a:spcAft>
                        <a:buClr>
                          <a:schemeClr val="hlink"/>
                        </a:buClr>
                        <a:buSzPct val="70000"/>
                        <a:buFont typeface="Wingdings" pitchFamily="2" charset="2"/>
                        <a:buChar char="n"/>
                        <a:tabLst>
                          <a:tab pos="1103313" algn="l"/>
                          <a:tab pos="1998663" algn="l"/>
                        </a:tabLst>
                      </a:pPr>
                      <a:r>
                        <a:rPr kumimoji="0" lang="en-US" sz="2000" b="0" i="0" u="none" strike="noStrike" cap="none" normalizeH="0" baseline="0" dirty="0" smtClean="0">
                          <a:ln>
                            <a:noFill/>
                          </a:ln>
                          <a:solidFill>
                            <a:srgbClr val="FECB00"/>
                          </a:solidFill>
                          <a:effectLst/>
                          <a:latin typeface="Arial"/>
                          <a:ea typeface="ＭＳ Ｐゴシック" pitchFamily="34" charset="-128"/>
                          <a:cs typeface="Arial"/>
                        </a:rPr>
                        <a:t>Data Source</a:t>
                      </a:r>
                    </a:p>
                    <a:p>
                      <a:pPr marL="800100" marR="0" lvl="1" indent="-342900" algn="l" defTabSz="914400" rtl="0" eaLnBrk="1" fontAlgn="base" latinLnBrk="0" hangingPunct="1">
                        <a:lnSpc>
                          <a:spcPct val="100000"/>
                        </a:lnSpc>
                        <a:spcBef>
                          <a:spcPct val="20000"/>
                        </a:spcBef>
                        <a:spcAft>
                          <a:spcPct val="0"/>
                        </a:spcAft>
                        <a:buClr>
                          <a:schemeClr val="hlink"/>
                        </a:buClr>
                        <a:buSzPct val="70000"/>
                        <a:buFont typeface="Wingdings" pitchFamily="2" charset="2"/>
                        <a:buChar char="n"/>
                        <a:tabLst>
                          <a:tab pos="1103313" algn="l"/>
                          <a:tab pos="1998663" algn="l"/>
                        </a:tabLst>
                      </a:pPr>
                      <a:r>
                        <a:rPr kumimoji="0" lang="en-US" sz="2000" b="0" i="0" u="none" strike="noStrike" kern="1200" cap="none" normalizeH="0" baseline="0" dirty="0" smtClean="0">
                          <a:ln>
                            <a:noFill/>
                          </a:ln>
                          <a:solidFill>
                            <a:schemeClr val="tx1"/>
                          </a:solidFill>
                          <a:effectLst/>
                          <a:latin typeface="Arial"/>
                          <a:ea typeface="ＭＳ Ｐゴシック" pitchFamily="34" charset="-128"/>
                          <a:cs typeface="Arial"/>
                        </a:rPr>
                        <a:t>Clinic data, recruitment, and activity data sets</a:t>
                      </a:r>
                    </a:p>
                    <a:p>
                      <a:pPr marL="342900" marR="0" lvl="0" indent="-342900" algn="l" defTabSz="914400" rtl="0" eaLnBrk="1" fontAlgn="base" latinLnBrk="0" hangingPunct="1">
                        <a:lnSpc>
                          <a:spcPct val="100000"/>
                        </a:lnSpc>
                        <a:spcBef>
                          <a:spcPct val="20000"/>
                        </a:spcBef>
                        <a:spcAft>
                          <a:spcPct val="0"/>
                        </a:spcAft>
                        <a:buClr>
                          <a:schemeClr val="hlink"/>
                        </a:buClr>
                        <a:buSzPct val="70000"/>
                        <a:buFont typeface="Wingdings" pitchFamily="2" charset="2"/>
                        <a:buChar char="n"/>
                        <a:tabLst>
                          <a:tab pos="1103313" algn="l"/>
                          <a:tab pos="1998663" algn="l"/>
                        </a:tabLst>
                      </a:pPr>
                      <a:endParaRPr kumimoji="0" lang="en-US" sz="1800" b="0" i="0" u="none" strike="noStrike" cap="none" normalizeH="0" baseline="0" dirty="0" smtClean="0">
                        <a:ln>
                          <a:noFill/>
                        </a:ln>
                        <a:solidFill>
                          <a:schemeClr val="tx1"/>
                        </a:solidFill>
                        <a:effectLst/>
                        <a:latin typeface="Gill Sans MT" charset="0"/>
                        <a:ea typeface="ＭＳ Ｐゴシック" pitchFamily="34" charset="-128"/>
                      </a:endParaRPr>
                    </a:p>
                  </a:txBody>
                  <a:tcPr marL="96008" marR="96008" marT="45716" marB="45716" horzOverflow="overflow">
                    <a:lnL>
                      <a:noFill/>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2000" b="0" i="0" u="none" strike="noStrike" cap="none" normalizeH="0" baseline="0" dirty="0" smtClean="0">
                          <a:ln>
                            <a:noFill/>
                          </a:ln>
                          <a:solidFill>
                            <a:schemeClr val="tx1"/>
                          </a:solidFill>
                          <a:effectLst/>
                          <a:latin typeface="Arial"/>
                          <a:ea typeface="ＭＳ Ｐゴシック" pitchFamily="34" charset="-128"/>
                          <a:cs typeface="Arial"/>
                        </a:rPr>
                        <a:t>What explains variation across sites?</a:t>
                      </a: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2000" b="0" i="0" u="none" strike="noStrike" cap="none" normalizeH="0" baseline="0" dirty="0" smtClean="0">
                          <a:ln>
                            <a:noFill/>
                          </a:ln>
                          <a:solidFill>
                            <a:schemeClr val="tx1"/>
                          </a:solidFill>
                          <a:effectLst/>
                          <a:latin typeface="Arial"/>
                          <a:ea typeface="ＭＳ Ｐゴシック" pitchFamily="34" charset="-128"/>
                          <a:cs typeface="Arial"/>
                        </a:rPr>
                        <a:t>What are factors and processes underlying barriers to contacting patients and patient participation, and how do we address them? </a:t>
                      </a: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0" lang="en-US" sz="2000" b="0" i="0" u="none" strike="noStrike" cap="none" normalizeH="0" baseline="0" dirty="0" smtClean="0">
                        <a:ln>
                          <a:noFill/>
                        </a:ln>
                        <a:solidFill>
                          <a:schemeClr val="tx1"/>
                        </a:solidFill>
                        <a:effectLst/>
                        <a:latin typeface="Arial"/>
                        <a:ea typeface="ＭＳ Ｐゴシック" pitchFamily="34" charset="-128"/>
                        <a:cs typeface="Arial"/>
                      </a:endParaRP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2000" b="0" i="0" u="none" strike="noStrike" cap="none" normalizeH="0" baseline="0" dirty="0" smtClean="0">
                          <a:ln>
                            <a:noFill/>
                          </a:ln>
                          <a:solidFill>
                            <a:srgbClr val="FECB00"/>
                          </a:solidFill>
                          <a:effectLst/>
                          <a:latin typeface="Arial"/>
                          <a:ea typeface="ＭＳ Ｐゴシック" pitchFamily="34" charset="-128"/>
                          <a:cs typeface="Arial"/>
                        </a:rPr>
                        <a:t>Data Sources:</a:t>
                      </a:r>
                      <a:endParaRPr kumimoji="0" lang="en-US" sz="2000" b="0" i="0" u="none" strike="noStrike" cap="none" normalizeH="0" baseline="0" dirty="0" smtClean="0">
                        <a:ln>
                          <a:noFill/>
                        </a:ln>
                        <a:solidFill>
                          <a:schemeClr val="tx1"/>
                        </a:solidFill>
                        <a:effectLst/>
                        <a:latin typeface="Arial"/>
                        <a:ea typeface="ＭＳ Ｐゴシック" pitchFamily="34" charset="-128"/>
                        <a:cs typeface="Arial"/>
                      </a:endParaRP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Char char="n"/>
                        <a:tabLst/>
                      </a:pPr>
                      <a:r>
                        <a:rPr kumimoji="0" lang="en-US" sz="2000" b="0" i="0" u="none" strike="noStrike" cap="none" normalizeH="0" baseline="0" dirty="0" smtClean="0">
                          <a:ln>
                            <a:noFill/>
                          </a:ln>
                          <a:solidFill>
                            <a:schemeClr val="tx1"/>
                          </a:solidFill>
                          <a:effectLst/>
                          <a:latin typeface="Arial"/>
                          <a:ea typeface="ＭＳ Ｐゴシック" pitchFamily="34" charset="-128"/>
                          <a:cs typeface="Arial"/>
                        </a:rPr>
                        <a:t>Semi-structured interviews with Key Informants</a:t>
                      </a: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Char char="n"/>
                        <a:tabLst/>
                      </a:pPr>
                      <a:r>
                        <a:rPr kumimoji="0" lang="en-US" sz="2000" b="0" i="0" u="none" strike="noStrike" cap="none" normalizeH="0" baseline="0" dirty="0" smtClean="0">
                          <a:ln>
                            <a:noFill/>
                          </a:ln>
                          <a:solidFill>
                            <a:schemeClr val="tx1"/>
                          </a:solidFill>
                          <a:effectLst/>
                          <a:latin typeface="Arial"/>
                          <a:ea typeface="ＭＳ Ｐゴシック" pitchFamily="34" charset="-128"/>
                          <a:cs typeface="Arial"/>
                        </a:rPr>
                        <a:t> Site visits and observations</a:t>
                      </a: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Char char="n"/>
                        <a:tabLst/>
                      </a:pPr>
                      <a:r>
                        <a:rPr kumimoji="0" lang="en-US" sz="2000" b="0" i="0" u="none" strike="noStrike" cap="none" normalizeH="0" baseline="0" dirty="0" smtClean="0">
                          <a:ln>
                            <a:noFill/>
                          </a:ln>
                          <a:solidFill>
                            <a:schemeClr val="tx1"/>
                          </a:solidFill>
                          <a:effectLst/>
                          <a:latin typeface="Arial"/>
                          <a:ea typeface="ＭＳ Ｐゴシック" pitchFamily="34" charset="-128"/>
                          <a:cs typeface="Arial"/>
                        </a:rPr>
                        <a:t>E-mails between stakeholders and research staff</a:t>
                      </a: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Char char="n"/>
                        <a:tabLst/>
                      </a:pPr>
                      <a:endParaRPr kumimoji="0" lang="en-US" sz="1800" b="0" i="0" u="none" strike="noStrike" cap="none" normalizeH="0" baseline="0" dirty="0" smtClean="0">
                        <a:ln>
                          <a:noFill/>
                        </a:ln>
                        <a:solidFill>
                          <a:schemeClr val="tx1"/>
                        </a:solidFill>
                        <a:effectLst/>
                        <a:latin typeface="Gill Sans MT" charset="0"/>
                        <a:ea typeface="ＭＳ Ｐゴシック" pitchFamily="34" charset="-128"/>
                      </a:endParaRP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Char char="n"/>
                        <a:tabLst/>
                      </a:pPr>
                      <a:endParaRPr kumimoji="0" lang="en-US" sz="1800" b="0" i="0" u="none" strike="noStrike" cap="none" normalizeH="0" baseline="0" dirty="0" smtClean="0">
                        <a:ln>
                          <a:noFill/>
                        </a:ln>
                        <a:solidFill>
                          <a:schemeClr val="tx1"/>
                        </a:solidFill>
                        <a:effectLst/>
                        <a:latin typeface="Gill Sans MT" charset="0"/>
                        <a:ea typeface="ＭＳ Ｐゴシック" pitchFamily="34" charset="-128"/>
                      </a:endParaRP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Char char="n"/>
                        <a:tabLst/>
                      </a:pPr>
                      <a:endParaRPr kumimoji="0" lang="en-US" sz="1800" b="0" i="0" u="none" strike="noStrike" cap="none" normalizeH="0" baseline="0" dirty="0" smtClean="0">
                        <a:ln>
                          <a:noFill/>
                        </a:ln>
                        <a:solidFill>
                          <a:schemeClr val="tx1"/>
                        </a:solidFill>
                        <a:effectLst/>
                        <a:latin typeface="Gill Sans MT" charset="0"/>
                        <a:ea typeface="ＭＳ Ｐゴシック" pitchFamily="34" charset="-128"/>
                      </a:endParaRP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Char char="n"/>
                        <a:tabLst/>
                      </a:pPr>
                      <a:endParaRPr kumimoji="0" lang="en-US" sz="1800" b="0" i="0" u="none" strike="noStrike" cap="none" normalizeH="0" baseline="0" dirty="0" smtClean="0">
                        <a:ln>
                          <a:noFill/>
                        </a:ln>
                        <a:solidFill>
                          <a:schemeClr val="tx1"/>
                        </a:solidFill>
                        <a:effectLst/>
                        <a:latin typeface="Gill Sans MT" charset="0"/>
                        <a:ea typeface="ＭＳ Ｐゴシック" pitchFamily="34" charset="-128"/>
                      </a:endParaRPr>
                    </a:p>
                  </a:txBody>
                  <a:tcPr marL="96008" marR="96008" marT="45716" marB="45716" horzOverflow="overflow">
                    <a:lnL w="12700" cap="flat" cmpd="sng" algn="ctr">
                      <a:solidFill>
                        <a:schemeClr val="tx1"/>
                      </a:solidFill>
                      <a:prstDash val="solid"/>
                      <a:round/>
                      <a:headEnd type="none" w="med" len="med"/>
                      <a:tailEnd type="none" w="med" len="med"/>
                    </a:lnL>
                    <a:lnR>
                      <a:noFill/>
                    </a:lnR>
                    <a:lnT>
                      <a:noFill/>
                    </a:lnT>
                    <a:lnB>
                      <a:noFill/>
                    </a:lnB>
                    <a:lnTlToBr>
                      <a:noFill/>
                    </a:lnTlToBr>
                    <a:lnBlToTr>
                      <a:noFill/>
                    </a:lnBlToTr>
                    <a:noFill/>
                  </a:tcPr>
                </a:tc>
              </a:tr>
            </a:tbl>
          </a:graphicData>
        </a:graphic>
      </p:graphicFrame>
      <p:sp>
        <p:nvSpPr>
          <p:cNvPr id="16397" name="Text Box 2"/>
          <p:cNvSpPr txBox="1">
            <a:spLocks noChangeArrowheads="1"/>
          </p:cNvSpPr>
          <p:nvPr/>
        </p:nvSpPr>
        <p:spPr bwMode="auto">
          <a:xfrm>
            <a:off x="400050" y="1811338"/>
            <a:ext cx="8801100" cy="666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3200">
                <a:solidFill>
                  <a:srgbClr val="FFFFFF"/>
                </a:solidFill>
                <a:latin typeface="Times New Roman" charset="0"/>
                <a:ea typeface="ヒラギノ明朝 ProN W3" charset="0"/>
                <a:cs typeface="ヒラギノ明朝 ProN W3" charset="0"/>
                <a:sym typeface="Times New Roman" charset="0"/>
              </a:defRPr>
            </a:lvl1pPr>
            <a:lvl2pPr marL="742950" indent="-285750" eaLnBrk="0" hangingPunct="0">
              <a:defRPr sz="3200">
                <a:solidFill>
                  <a:srgbClr val="FFFFFF"/>
                </a:solidFill>
                <a:latin typeface="Times New Roman" charset="0"/>
                <a:ea typeface="ヒラギノ明朝 ProN W3" charset="0"/>
                <a:cs typeface="ヒラギノ明朝 ProN W3" charset="0"/>
                <a:sym typeface="Times New Roman" charset="0"/>
              </a:defRPr>
            </a:lvl2pPr>
            <a:lvl3pPr marL="1143000" indent="-228600" eaLnBrk="0" hangingPunct="0">
              <a:defRPr sz="3200">
                <a:solidFill>
                  <a:srgbClr val="FFFFFF"/>
                </a:solidFill>
                <a:latin typeface="Times New Roman" charset="0"/>
                <a:ea typeface="ヒラギノ明朝 ProN W3" charset="0"/>
                <a:cs typeface="ヒラギノ明朝 ProN W3" charset="0"/>
                <a:sym typeface="Times New Roman" charset="0"/>
              </a:defRPr>
            </a:lvl3pPr>
            <a:lvl4pPr marL="1600200" indent="-228600" eaLnBrk="0" hangingPunct="0">
              <a:defRPr sz="3200">
                <a:solidFill>
                  <a:srgbClr val="FFFFFF"/>
                </a:solidFill>
                <a:latin typeface="Times New Roman" charset="0"/>
                <a:ea typeface="ヒラギノ明朝 ProN W3" charset="0"/>
                <a:cs typeface="ヒラギノ明朝 ProN W3" charset="0"/>
                <a:sym typeface="Times New Roman" charset="0"/>
              </a:defRPr>
            </a:lvl4pPr>
            <a:lvl5pPr marL="2057400" indent="-228600" eaLnBrk="0" hangingPunct="0">
              <a:defRPr sz="3200">
                <a:solidFill>
                  <a:srgbClr val="FFFFFF"/>
                </a:solidFill>
                <a:latin typeface="Times New Roman" charset="0"/>
                <a:ea typeface="ヒラギノ明朝 ProN W3" charset="0"/>
                <a:cs typeface="ヒラギノ明朝 ProN W3" charset="0"/>
                <a:sym typeface="Times New Roman" charset="0"/>
              </a:defRPr>
            </a:lvl5pPr>
            <a:lvl6pPr marL="2514600" indent="-228600" algn="ctr" eaLnBrk="0" fontAlgn="base" hangingPunct="0">
              <a:spcBef>
                <a:spcPct val="0"/>
              </a:spcBef>
              <a:spcAft>
                <a:spcPct val="0"/>
              </a:spcAft>
              <a:defRPr sz="3200">
                <a:solidFill>
                  <a:srgbClr val="FFFFFF"/>
                </a:solidFill>
                <a:latin typeface="Times New Roman" charset="0"/>
                <a:ea typeface="ヒラギノ明朝 ProN W3" charset="0"/>
                <a:cs typeface="ヒラギノ明朝 ProN W3" charset="0"/>
                <a:sym typeface="Times New Roman" charset="0"/>
              </a:defRPr>
            </a:lvl6pPr>
            <a:lvl7pPr marL="2971800" indent="-228600" algn="ctr" eaLnBrk="0" fontAlgn="base" hangingPunct="0">
              <a:spcBef>
                <a:spcPct val="0"/>
              </a:spcBef>
              <a:spcAft>
                <a:spcPct val="0"/>
              </a:spcAft>
              <a:defRPr sz="3200">
                <a:solidFill>
                  <a:srgbClr val="FFFFFF"/>
                </a:solidFill>
                <a:latin typeface="Times New Roman" charset="0"/>
                <a:ea typeface="ヒラギノ明朝 ProN W3" charset="0"/>
                <a:cs typeface="ヒラギノ明朝 ProN W3" charset="0"/>
                <a:sym typeface="Times New Roman" charset="0"/>
              </a:defRPr>
            </a:lvl7pPr>
            <a:lvl8pPr marL="3429000" indent="-228600" algn="ctr" eaLnBrk="0" fontAlgn="base" hangingPunct="0">
              <a:spcBef>
                <a:spcPct val="0"/>
              </a:spcBef>
              <a:spcAft>
                <a:spcPct val="0"/>
              </a:spcAft>
              <a:defRPr sz="3200">
                <a:solidFill>
                  <a:srgbClr val="FFFFFF"/>
                </a:solidFill>
                <a:latin typeface="Times New Roman" charset="0"/>
                <a:ea typeface="ヒラギノ明朝 ProN W3" charset="0"/>
                <a:cs typeface="ヒラギノ明朝 ProN W3" charset="0"/>
                <a:sym typeface="Times New Roman" charset="0"/>
              </a:defRPr>
            </a:lvl8pPr>
            <a:lvl9pPr marL="3886200" indent="-228600" algn="ctr" eaLnBrk="0" fontAlgn="base" hangingPunct="0">
              <a:spcBef>
                <a:spcPct val="0"/>
              </a:spcBef>
              <a:spcAft>
                <a:spcPct val="0"/>
              </a:spcAft>
              <a:defRPr sz="3200">
                <a:solidFill>
                  <a:srgbClr val="FFFFFF"/>
                </a:solidFill>
                <a:latin typeface="Times New Roman" charset="0"/>
                <a:ea typeface="ヒラギノ明朝 ProN W3" charset="0"/>
                <a:cs typeface="ヒラギノ明朝 ProN W3" charset="0"/>
                <a:sym typeface="Times New Roman" charset="0"/>
              </a:defRPr>
            </a:lvl9pPr>
          </a:lstStyle>
          <a:p>
            <a:pPr eaLnBrk="1" hangingPunct="1">
              <a:spcBef>
                <a:spcPct val="50000"/>
              </a:spcBef>
            </a:pPr>
            <a:endParaRPr lang="en-US">
              <a:solidFill>
                <a:schemeClr val="tx1"/>
              </a:solidFill>
              <a:latin typeface="Arial" charset="0"/>
              <a:ea typeface="ＭＳ Ｐゴシック" charset="0"/>
              <a:cs typeface="ＭＳ Ｐゴシック" charset="0"/>
            </a:endParaRPr>
          </a:p>
        </p:txBody>
      </p:sp>
      <p:sp>
        <p:nvSpPr>
          <p:cNvPr id="2" name="Title 1"/>
          <p:cNvSpPr>
            <a:spLocks noGrp="1"/>
          </p:cNvSpPr>
          <p:nvPr>
            <p:ph type="title" idx="4294967295"/>
          </p:nvPr>
        </p:nvSpPr>
        <p:spPr>
          <a:xfrm>
            <a:off x="1143000" y="76200"/>
            <a:ext cx="7454900" cy="635000"/>
          </a:xfrm>
        </p:spPr>
        <p:txBody>
          <a:bodyPr/>
          <a:lstStyle/>
          <a:p>
            <a:r>
              <a:rPr lang="en-US" dirty="0" smtClean="0"/>
              <a:t>RE-AIM </a:t>
            </a:r>
            <a:r>
              <a:rPr lang="en-US" i="1" dirty="0" smtClean="0"/>
              <a:t>Plus</a:t>
            </a:r>
            <a:r>
              <a:rPr lang="en-US" dirty="0" smtClean="0"/>
              <a:t>: Reach</a:t>
            </a:r>
            <a:endParaRPr lang="en-US" dirty="0"/>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0085" name="Group 53"/>
          <p:cNvGraphicFramePr>
            <a:graphicFrameLocks noGrp="1"/>
          </p:cNvGraphicFramePr>
          <p:nvPr>
            <p:ph idx="4294967295"/>
            <p:extLst>
              <p:ext uri="{D42A27DB-BD31-4B8C-83A1-F6EECF244321}">
                <p14:modId xmlns:p14="http://schemas.microsoft.com/office/powerpoint/2010/main" xmlns="" val="180036918"/>
              </p:ext>
            </p:extLst>
          </p:nvPr>
        </p:nvGraphicFramePr>
        <p:xfrm>
          <a:off x="0" y="762000"/>
          <a:ext cx="9642475" cy="6554789"/>
        </p:xfrm>
        <a:graphic>
          <a:graphicData uri="http://schemas.openxmlformats.org/drawingml/2006/table">
            <a:tbl>
              <a:tblPr/>
              <a:tblGrid>
                <a:gridCol w="4122738"/>
                <a:gridCol w="5519737"/>
              </a:tblGrid>
              <a:tr h="822955">
                <a:tc>
                  <a:txBody>
                    <a:bodyPr/>
                    <a:lstStyle/>
                    <a:p>
                      <a:pPr marL="342900" marR="0" lvl="0" indent="-342900" algn="l" defTabSz="914400" rtl="0" eaLnBrk="1" fontAlgn="base" latinLnBrk="0" hangingPunct="1">
                        <a:lnSpc>
                          <a:spcPct val="100000"/>
                        </a:lnSpc>
                        <a:spcBef>
                          <a:spcPct val="0"/>
                        </a:spcBef>
                        <a:spcAft>
                          <a:spcPct val="0"/>
                        </a:spcAft>
                        <a:buClr>
                          <a:schemeClr val="bg1"/>
                        </a:buClr>
                        <a:buSzPct val="70000"/>
                        <a:buFont typeface="Times New Roman" charset="0"/>
                        <a:buNone/>
                        <a:tabLst/>
                      </a:pPr>
                      <a:r>
                        <a:rPr kumimoji="0" lang="en-US" sz="2400" b="0" i="0" u="none" strike="noStrike" cap="none" normalizeH="0" baseline="0" dirty="0">
                          <a:ln>
                            <a:noFill/>
                          </a:ln>
                          <a:solidFill>
                            <a:srgbClr val="FECB00"/>
                          </a:solidFill>
                          <a:effectLst/>
                          <a:latin typeface="Arial"/>
                          <a:ea typeface="ＭＳ Ｐゴシック" charset="0"/>
                          <a:cs typeface="Arial"/>
                          <a:sym typeface="Times New Roman" charset="0"/>
                        </a:rPr>
                        <a:t>QUANTITATIVE MEASURES</a:t>
                      </a:r>
                    </a:p>
                  </a:txBody>
                  <a:tcPr marL="96012" marR="96012" marT="45718" marB="4571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
                          <a:schemeClr val="bg1"/>
                        </a:buClr>
                        <a:buSzPct val="70000"/>
                        <a:buFont typeface="Times New Roman" charset="0"/>
                        <a:buNone/>
                        <a:tabLst/>
                      </a:pPr>
                      <a:r>
                        <a:rPr kumimoji="0" lang="en-US" sz="2000" b="0" i="0" u="none" strike="noStrike" cap="none" normalizeH="0" baseline="0" dirty="0">
                          <a:ln>
                            <a:noFill/>
                          </a:ln>
                          <a:solidFill>
                            <a:schemeClr val="tx1"/>
                          </a:solidFill>
                          <a:effectLst/>
                          <a:latin typeface="Gill Sans MT" charset="0"/>
                          <a:ea typeface="ＭＳ Ｐゴシック" charset="0"/>
                          <a:sym typeface="Times New Roman" charset="0"/>
                        </a:rPr>
                        <a:t>      </a:t>
                      </a:r>
                      <a:r>
                        <a:rPr kumimoji="0" lang="en-US" sz="2400" b="0" i="0" u="none" strike="noStrike" cap="none" normalizeH="0" baseline="0" dirty="0">
                          <a:ln>
                            <a:noFill/>
                          </a:ln>
                          <a:solidFill>
                            <a:srgbClr val="FECB00"/>
                          </a:solidFill>
                          <a:effectLst/>
                          <a:latin typeface="Arial"/>
                          <a:ea typeface="ＭＳ Ｐゴシック" charset="0"/>
                          <a:cs typeface="Arial"/>
                          <a:sym typeface="Times New Roman" charset="0"/>
                        </a:rPr>
                        <a:t>QUALITATIVE INQUIRY</a:t>
                      </a:r>
                    </a:p>
                    <a:p>
                      <a:pPr marL="342900" marR="0" lvl="0" indent="-342900" algn="l" defTabSz="914400" rtl="0" eaLnBrk="1" fontAlgn="base" latinLnBrk="0" hangingPunct="1">
                        <a:lnSpc>
                          <a:spcPct val="100000"/>
                        </a:lnSpc>
                        <a:spcBef>
                          <a:spcPct val="0"/>
                        </a:spcBef>
                        <a:spcAft>
                          <a:spcPct val="0"/>
                        </a:spcAft>
                        <a:buClr>
                          <a:schemeClr val="bg1"/>
                        </a:buClr>
                        <a:buSzPct val="70000"/>
                        <a:buFont typeface="Times New Roman" charset="0"/>
                        <a:buNone/>
                        <a:tabLst/>
                      </a:pPr>
                      <a:r>
                        <a:rPr kumimoji="0" lang="en-US" sz="2400" b="0" i="0" u="none" strike="noStrike" cap="none" normalizeH="0" baseline="0" dirty="0">
                          <a:ln>
                            <a:noFill/>
                          </a:ln>
                          <a:solidFill>
                            <a:srgbClr val="FECB00"/>
                          </a:solidFill>
                          <a:effectLst/>
                          <a:latin typeface="Arial"/>
                          <a:ea typeface="ＭＳ Ｐゴシック" charset="0"/>
                          <a:cs typeface="Arial"/>
                          <a:sym typeface="Times New Roman" charset="0"/>
                        </a:rPr>
                        <a:t>      </a:t>
                      </a:r>
                    </a:p>
                  </a:txBody>
                  <a:tcPr marL="96012" marR="96012" marT="45718" marB="45718"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316">
                <a:tc gridSpan="2">
                  <a:txBody>
                    <a:bodyPr/>
                    <a:lstStyle/>
                    <a:p>
                      <a:pPr marL="342900" marR="0" lvl="0" indent="-342900" algn="l" defTabSz="914400" rtl="0" eaLnBrk="1" fontAlgn="base" latinLnBrk="0" hangingPunct="1">
                        <a:lnSpc>
                          <a:spcPct val="100000"/>
                        </a:lnSpc>
                        <a:spcBef>
                          <a:spcPct val="0"/>
                        </a:spcBef>
                        <a:spcAft>
                          <a:spcPct val="0"/>
                        </a:spcAft>
                        <a:buClr>
                          <a:schemeClr val="bg1"/>
                        </a:buClr>
                        <a:buSzPct val="70000"/>
                        <a:buFont typeface="Times New Roman" charset="0"/>
                        <a:buNone/>
                        <a:tabLst/>
                      </a:pPr>
                      <a:endParaRPr kumimoji="0" lang="en-US" sz="1200" b="0" i="0" u="none" strike="noStrike" cap="none" normalizeH="0" baseline="0">
                        <a:ln>
                          <a:noFill/>
                        </a:ln>
                        <a:solidFill>
                          <a:schemeClr val="tx1"/>
                        </a:solidFill>
                        <a:effectLst>
                          <a:outerShdw blurRad="38100" dist="38100" dir="2700000" algn="tl">
                            <a:srgbClr val="000000"/>
                          </a:outerShdw>
                        </a:effectLst>
                        <a:latin typeface="Gill Sans MT" charset="0"/>
                        <a:ea typeface="ＭＳ Ｐゴシック" charset="0"/>
                        <a:sym typeface="Times New Roman" charset="0"/>
                      </a:endParaRPr>
                    </a:p>
                  </a:txBody>
                  <a:tcPr marL="96012" marR="96012" marT="45718" marB="4571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solidFill>
                      <a:srgbClr val="F5D3D3">
                        <a:alpha val="78038"/>
                      </a:srgbClr>
                    </a:solidFill>
                  </a:tcPr>
                </a:tc>
                <a:tc hMerge="1">
                  <a:txBody>
                    <a:bodyPr/>
                    <a:lstStyle/>
                    <a:p>
                      <a:endParaRPr lang="en-US"/>
                    </a:p>
                  </a:txBody>
                  <a:tcPr/>
                </a:tc>
              </a:tr>
              <a:tr h="5457517">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70000"/>
                        <a:buFont typeface="Wingdings" charset="0"/>
                        <a:buNone/>
                        <a:tabLst>
                          <a:tab pos="1103313" algn="l"/>
                          <a:tab pos="1998663" algn="l"/>
                        </a:tabLst>
                      </a:pPr>
                      <a:r>
                        <a:rPr kumimoji="0" lang="en-US" sz="1800" b="0" i="0" u="none" strike="noStrike" cap="none" normalizeH="0" baseline="0" dirty="0">
                          <a:ln>
                            <a:noFill/>
                          </a:ln>
                          <a:solidFill>
                            <a:schemeClr val="tx1"/>
                          </a:solidFill>
                          <a:effectLst/>
                          <a:latin typeface="Gill Sans MT" charset="0"/>
                          <a:ea typeface="ＭＳ Ｐゴシック" charset="0"/>
                          <a:cs typeface="ＭＳ Ｐゴシック" charset="0"/>
                          <a:sym typeface="Times New Roman" charset="0"/>
                        </a:rPr>
                        <a:t> </a:t>
                      </a:r>
                      <a:r>
                        <a:rPr kumimoji="0" lang="en-US" sz="2000" b="0" i="0" u="none" strike="noStrike" cap="none" normalizeH="0" baseline="0" dirty="0" smtClean="0">
                          <a:ln>
                            <a:noFill/>
                          </a:ln>
                          <a:solidFill>
                            <a:schemeClr val="tx1"/>
                          </a:solidFill>
                          <a:effectLst/>
                          <a:latin typeface="Arial"/>
                          <a:ea typeface="ＭＳ Ｐゴシック" charset="0"/>
                          <a:cs typeface="Arial"/>
                          <a:sym typeface="Times New Roman" charset="0"/>
                        </a:rPr>
                        <a:t>Evaluate </a:t>
                      </a:r>
                      <a:r>
                        <a:rPr kumimoji="0" lang="en-US" sz="2000" b="0" i="0" u="none" strike="noStrike" cap="none" normalizeH="0" baseline="0" dirty="0">
                          <a:ln>
                            <a:noFill/>
                          </a:ln>
                          <a:solidFill>
                            <a:schemeClr val="tx1"/>
                          </a:solidFill>
                          <a:effectLst/>
                          <a:latin typeface="Arial"/>
                          <a:ea typeface="ＭＳ Ｐゴシック" charset="0"/>
                          <a:cs typeface="Arial"/>
                          <a:sym typeface="Times New Roman" charset="0"/>
                        </a:rPr>
                        <a:t>effects of </a:t>
                      </a:r>
                      <a:r>
                        <a:rPr kumimoji="0" lang="en-US" sz="2000" b="0" i="0" u="none" strike="noStrike" cap="none" normalizeH="0" baseline="0" dirty="0" smtClean="0">
                          <a:ln>
                            <a:noFill/>
                          </a:ln>
                          <a:solidFill>
                            <a:schemeClr val="tx1"/>
                          </a:solidFill>
                          <a:effectLst/>
                          <a:latin typeface="Arial"/>
                          <a:ea typeface="ＭＳ Ｐゴシック" charset="0"/>
                          <a:cs typeface="Arial"/>
                          <a:sym typeface="Times New Roman" charset="0"/>
                        </a:rPr>
                        <a:t> </a:t>
                      </a:r>
                      <a:r>
                        <a:rPr kumimoji="0" lang="en-US" sz="2000" b="0" i="0" u="none" strike="noStrike" cap="none" normalizeH="0" baseline="0" dirty="0">
                          <a:ln>
                            <a:noFill/>
                          </a:ln>
                          <a:solidFill>
                            <a:schemeClr val="tx1"/>
                          </a:solidFill>
                          <a:effectLst/>
                          <a:latin typeface="Arial"/>
                          <a:ea typeface="ＭＳ Ｐゴシック" charset="0"/>
                          <a:cs typeface="Arial"/>
                          <a:sym typeface="Times New Roman" charset="0"/>
                        </a:rPr>
                        <a:t>intervention on </a:t>
                      </a:r>
                      <a:r>
                        <a:rPr kumimoji="0" lang="en-US" sz="2000" b="0" i="0" u="none" strike="noStrike" cap="none" normalizeH="0" baseline="0" dirty="0" smtClean="0">
                          <a:ln>
                            <a:noFill/>
                          </a:ln>
                          <a:solidFill>
                            <a:schemeClr val="tx1"/>
                          </a:solidFill>
                          <a:effectLst/>
                          <a:latin typeface="Arial"/>
                          <a:ea typeface="ＭＳ Ｐゴシック" charset="0"/>
                          <a:cs typeface="Arial"/>
                          <a:sym typeface="Times New Roman" charset="0"/>
                        </a:rPr>
                        <a:t>outcomes</a:t>
                      </a:r>
                    </a:p>
                    <a:p>
                      <a:pPr marL="342900" marR="0" lvl="0" indent="-342900" algn="l" defTabSz="914400" rtl="0" eaLnBrk="1" fontAlgn="base" latinLnBrk="0" hangingPunct="1">
                        <a:lnSpc>
                          <a:spcPct val="100000"/>
                        </a:lnSpc>
                        <a:spcBef>
                          <a:spcPct val="0"/>
                        </a:spcBef>
                        <a:spcAft>
                          <a:spcPct val="0"/>
                        </a:spcAft>
                        <a:buClr>
                          <a:schemeClr val="hlink"/>
                        </a:buClr>
                        <a:buSzPct val="70000"/>
                        <a:buFont typeface="Wingdings" charset="0"/>
                        <a:buNone/>
                        <a:tabLst>
                          <a:tab pos="1103313" algn="l"/>
                          <a:tab pos="1998663" algn="l"/>
                        </a:tabLst>
                      </a:pPr>
                      <a:endParaRPr kumimoji="0" lang="en-US" sz="2000" b="0" i="0" u="none" strike="noStrike" cap="none" normalizeH="0" baseline="0" dirty="0">
                        <a:ln>
                          <a:noFill/>
                        </a:ln>
                        <a:solidFill>
                          <a:schemeClr val="tx1"/>
                        </a:solidFill>
                        <a:effectLst/>
                        <a:latin typeface="Arial"/>
                        <a:ea typeface="ＭＳ Ｐゴシック" charset="0"/>
                        <a:cs typeface="Arial"/>
                        <a:sym typeface="Times New Roman" charset="0"/>
                      </a:endParaRPr>
                    </a:p>
                    <a:p>
                      <a:pPr marL="342900" marR="0" lvl="0" indent="-342900" algn="l" defTabSz="914400" rtl="0" eaLnBrk="1" fontAlgn="base" latinLnBrk="0" hangingPunct="1">
                        <a:lnSpc>
                          <a:spcPct val="100000"/>
                        </a:lnSpc>
                        <a:spcBef>
                          <a:spcPct val="20000"/>
                        </a:spcBef>
                        <a:spcAft>
                          <a:spcPct val="0"/>
                        </a:spcAft>
                        <a:buClr>
                          <a:schemeClr val="hlink"/>
                        </a:buClr>
                        <a:buSzPct val="70000"/>
                        <a:buFont typeface="Wingdings" charset="0"/>
                        <a:buChar char="n"/>
                        <a:tabLst>
                          <a:tab pos="1103313" algn="l"/>
                          <a:tab pos="1998663" algn="l"/>
                        </a:tabLst>
                      </a:pPr>
                      <a:r>
                        <a:rPr kumimoji="0" lang="en-US" sz="2000" b="0" i="0" u="none" strike="noStrike" cap="none" normalizeH="0" baseline="0" dirty="0">
                          <a:ln>
                            <a:noFill/>
                          </a:ln>
                          <a:solidFill>
                            <a:srgbClr val="FECB00"/>
                          </a:solidFill>
                          <a:effectLst/>
                          <a:latin typeface="Arial"/>
                          <a:ea typeface="ＭＳ Ｐゴシック" charset="0"/>
                          <a:cs typeface="Arial"/>
                          <a:sym typeface="Times New Roman" charset="0"/>
                        </a:rPr>
                        <a:t>Measure</a:t>
                      </a:r>
                      <a:r>
                        <a:rPr kumimoji="0" lang="en-US" sz="2000" b="0" i="0" u="none" strike="noStrike" cap="none" normalizeH="0" baseline="0" dirty="0" smtClean="0">
                          <a:ln>
                            <a:noFill/>
                          </a:ln>
                          <a:solidFill>
                            <a:srgbClr val="FECB00"/>
                          </a:solidFill>
                          <a:effectLst/>
                          <a:latin typeface="Arial"/>
                          <a:ea typeface="ＭＳ Ｐゴシック" charset="0"/>
                          <a:cs typeface="Arial"/>
                          <a:sym typeface="Times New Roman" charset="0"/>
                        </a:rPr>
                        <a:t>:</a:t>
                      </a:r>
                      <a:endParaRPr kumimoji="0" lang="en-US" sz="2000" b="0" i="0" u="none" strike="noStrike" cap="none" normalizeH="0" baseline="0" dirty="0">
                        <a:ln>
                          <a:noFill/>
                        </a:ln>
                        <a:solidFill>
                          <a:srgbClr val="FECB00"/>
                        </a:solidFill>
                        <a:effectLst/>
                        <a:latin typeface="Arial"/>
                        <a:ea typeface="ＭＳ Ｐゴシック" charset="0"/>
                        <a:cs typeface="Arial"/>
                        <a:sym typeface="Times New Roman" charset="0"/>
                      </a:endParaRPr>
                    </a:p>
                    <a:p>
                      <a:pPr marL="457200" marR="0" lvl="1" indent="0" algn="l" defTabSz="914400" rtl="0" eaLnBrk="1" fontAlgn="base" latinLnBrk="0" hangingPunct="1">
                        <a:lnSpc>
                          <a:spcPct val="100000"/>
                        </a:lnSpc>
                        <a:spcBef>
                          <a:spcPct val="20000"/>
                        </a:spcBef>
                        <a:spcAft>
                          <a:spcPct val="0"/>
                        </a:spcAft>
                        <a:buClr>
                          <a:schemeClr val="hlink"/>
                        </a:buClr>
                        <a:buSzPct val="70000"/>
                        <a:buFont typeface="Wingdings" charset="0"/>
                        <a:buChar char="n"/>
                        <a:tabLst>
                          <a:tab pos="1103313" algn="l"/>
                          <a:tab pos="1998663" algn="l"/>
                        </a:tabLst>
                      </a:pPr>
                      <a:r>
                        <a:rPr kumimoji="0" lang="en-US" sz="2000" b="0" i="0" u="none" strike="noStrike" cap="none" normalizeH="0" baseline="0" dirty="0">
                          <a:ln>
                            <a:noFill/>
                          </a:ln>
                          <a:solidFill>
                            <a:schemeClr val="tx1"/>
                          </a:solidFill>
                          <a:effectLst/>
                          <a:latin typeface="Arial"/>
                          <a:ea typeface="ＭＳ Ｐゴシック" charset="0"/>
                          <a:cs typeface="Arial"/>
                          <a:sym typeface="Times New Roman" charset="0"/>
                        </a:rPr>
                        <a:t> Changes between baseline and follow-up in survey measures and A1cs</a:t>
                      </a:r>
                    </a:p>
                    <a:p>
                      <a:pPr marL="342900" marR="0" lvl="0" indent="-342900" algn="l" defTabSz="914400" rtl="0" eaLnBrk="1" fontAlgn="base" latinLnBrk="0" hangingPunct="1">
                        <a:lnSpc>
                          <a:spcPct val="100000"/>
                        </a:lnSpc>
                        <a:spcBef>
                          <a:spcPct val="20000"/>
                        </a:spcBef>
                        <a:spcAft>
                          <a:spcPct val="0"/>
                        </a:spcAft>
                        <a:buClr>
                          <a:schemeClr val="hlink"/>
                        </a:buClr>
                        <a:buSzPct val="70000"/>
                        <a:buFont typeface="Wingdings" charset="0"/>
                        <a:buChar char="n"/>
                        <a:tabLst>
                          <a:tab pos="1103313" algn="l"/>
                          <a:tab pos="1998663" algn="l"/>
                        </a:tabLst>
                      </a:pPr>
                      <a:r>
                        <a:rPr kumimoji="0" lang="en-US" sz="2000" b="0" i="0" u="none" strike="noStrike" cap="none" normalizeH="0" baseline="0" dirty="0">
                          <a:ln>
                            <a:noFill/>
                          </a:ln>
                          <a:solidFill>
                            <a:srgbClr val="FECB00"/>
                          </a:solidFill>
                          <a:effectLst/>
                          <a:latin typeface="Arial"/>
                          <a:ea typeface="ＭＳ Ｐゴシック" charset="0"/>
                          <a:cs typeface="Arial"/>
                          <a:sym typeface="Times New Roman" charset="0"/>
                        </a:rPr>
                        <a:t>Data Source</a:t>
                      </a:r>
                    </a:p>
                    <a:p>
                      <a:pPr marL="457200" marR="0" lvl="1" indent="0" algn="l" defTabSz="914400" rtl="0" eaLnBrk="1" fontAlgn="base" latinLnBrk="0" hangingPunct="1">
                        <a:lnSpc>
                          <a:spcPct val="100000"/>
                        </a:lnSpc>
                        <a:spcBef>
                          <a:spcPct val="20000"/>
                        </a:spcBef>
                        <a:spcAft>
                          <a:spcPct val="0"/>
                        </a:spcAft>
                        <a:buClr>
                          <a:schemeClr val="hlink"/>
                        </a:buClr>
                        <a:buSzPct val="70000"/>
                        <a:buFont typeface="Wingdings" charset="0"/>
                        <a:buChar char="n"/>
                        <a:tabLst>
                          <a:tab pos="1103313" algn="l"/>
                          <a:tab pos="1998663" algn="l"/>
                        </a:tabLst>
                      </a:pPr>
                      <a:r>
                        <a:rPr kumimoji="0" lang="en-US" sz="2000" b="0" i="0" u="none" strike="noStrike" cap="none" normalizeH="0" baseline="0" dirty="0">
                          <a:ln>
                            <a:noFill/>
                          </a:ln>
                          <a:solidFill>
                            <a:schemeClr val="tx1"/>
                          </a:solidFill>
                          <a:effectLst/>
                          <a:latin typeface="Arial"/>
                          <a:ea typeface="ＭＳ Ｐゴシック" charset="0"/>
                          <a:cs typeface="Arial"/>
                          <a:sym typeface="Times New Roman" charset="0"/>
                        </a:rPr>
                        <a:t> Surveys and point-of-service A1cs</a:t>
                      </a:r>
                    </a:p>
                    <a:p>
                      <a:pPr marL="342900" marR="0" lvl="0" indent="-342900" algn="l" defTabSz="914400" rtl="0" eaLnBrk="1" fontAlgn="base" latinLnBrk="0" hangingPunct="1">
                        <a:lnSpc>
                          <a:spcPct val="100000"/>
                        </a:lnSpc>
                        <a:spcBef>
                          <a:spcPct val="20000"/>
                        </a:spcBef>
                        <a:spcAft>
                          <a:spcPct val="0"/>
                        </a:spcAft>
                        <a:buClr>
                          <a:schemeClr val="hlink"/>
                        </a:buClr>
                        <a:buSzPct val="70000"/>
                        <a:buFont typeface="Wingdings" charset="0"/>
                        <a:buNone/>
                        <a:tabLst>
                          <a:tab pos="1103313" algn="l"/>
                          <a:tab pos="1998663" algn="l"/>
                        </a:tabLst>
                      </a:pPr>
                      <a:endParaRPr kumimoji="0" lang="en-US" sz="1800" b="0" i="0" u="none" strike="noStrike" cap="none" normalizeH="0" baseline="0" dirty="0">
                        <a:ln>
                          <a:noFill/>
                        </a:ln>
                        <a:solidFill>
                          <a:schemeClr val="tx1"/>
                        </a:solidFill>
                        <a:effectLst/>
                        <a:latin typeface="Gill Sans MT" charset="0"/>
                        <a:ea typeface="ＭＳ Ｐゴシック" charset="0"/>
                        <a:cs typeface="ＭＳ Ｐゴシック" charset="0"/>
                        <a:sym typeface="Times New Roman" charset="0"/>
                      </a:endParaRPr>
                    </a:p>
                  </a:txBody>
                  <a:tcPr marL="96012" marR="96012" marT="45718" marB="45718" horzOverflow="overflow">
                    <a:lnL>
                      <a:noFill/>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a:ln>
                            <a:noFill/>
                          </a:ln>
                          <a:solidFill>
                            <a:schemeClr val="tx1"/>
                          </a:solidFill>
                          <a:effectLst/>
                          <a:latin typeface="Arial"/>
                          <a:ea typeface="ＭＳ Ｐゴシック" charset="0"/>
                          <a:cs typeface="Arial"/>
                          <a:sym typeface="Times New Roman" charset="0"/>
                        </a:rPr>
                        <a:t>Explain summative </a:t>
                      </a:r>
                      <a:r>
                        <a:rPr kumimoji="0" lang="en-US" sz="2000" b="0" i="0" u="none" strike="noStrike" cap="none" normalizeH="0" baseline="0" dirty="0" smtClean="0">
                          <a:ln>
                            <a:noFill/>
                          </a:ln>
                          <a:solidFill>
                            <a:schemeClr val="tx1"/>
                          </a:solidFill>
                          <a:effectLst/>
                          <a:latin typeface="Arial"/>
                          <a:ea typeface="ＭＳ Ｐゴシック" charset="0"/>
                          <a:cs typeface="Arial"/>
                          <a:sym typeface="Times New Roman" charset="0"/>
                        </a:rPr>
                        <a:t>outcomes</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dirty="0">
                        <a:ln>
                          <a:noFill/>
                        </a:ln>
                        <a:solidFill>
                          <a:schemeClr val="tx1"/>
                        </a:solidFill>
                        <a:effectLst/>
                        <a:latin typeface="Arial"/>
                        <a:ea typeface="ＭＳ Ｐゴシック" charset="0"/>
                        <a:cs typeface="Arial"/>
                        <a:sym typeface="Times New Roman"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dirty="0">
                        <a:ln>
                          <a:noFill/>
                        </a:ln>
                        <a:solidFill>
                          <a:schemeClr val="tx1"/>
                        </a:solidFill>
                        <a:effectLst/>
                        <a:latin typeface="Arial"/>
                        <a:ea typeface="ＭＳ Ｐゴシック" charset="0"/>
                        <a:cs typeface="Arial"/>
                        <a:sym typeface="Times New Roman" charset="0"/>
                      </a:endParaRP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charset="0"/>
                        <a:buChar char="n"/>
                        <a:tabLst/>
                      </a:pPr>
                      <a:r>
                        <a:rPr kumimoji="0" lang="en-US" sz="2000" b="0" i="0" u="none" strike="noStrike" cap="none" normalizeH="0" baseline="0" dirty="0">
                          <a:ln>
                            <a:noFill/>
                          </a:ln>
                          <a:solidFill>
                            <a:schemeClr val="tx1"/>
                          </a:solidFill>
                          <a:effectLst/>
                          <a:latin typeface="Arial"/>
                          <a:ea typeface="ＭＳ Ｐゴシック" charset="0"/>
                          <a:cs typeface="Arial"/>
                          <a:sym typeface="Times New Roman" charset="0"/>
                        </a:rPr>
                        <a:t>What are the conditions and mechanisms that lead to effectiveness</a:t>
                      </a:r>
                      <a:r>
                        <a:rPr kumimoji="0" lang="en-US" sz="2000" b="0" i="0" u="none" strike="noStrike" cap="none" normalizeH="0" baseline="0" dirty="0" smtClean="0">
                          <a:ln>
                            <a:noFill/>
                          </a:ln>
                          <a:solidFill>
                            <a:schemeClr val="tx1"/>
                          </a:solidFill>
                          <a:effectLst/>
                          <a:latin typeface="Arial"/>
                          <a:ea typeface="ＭＳ Ｐゴシック" charset="0"/>
                          <a:cs typeface="Arial"/>
                          <a:sym typeface="Times New Roman" charset="0"/>
                        </a:rPr>
                        <a:t>?</a:t>
                      </a: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charset="0"/>
                        <a:buChar char="n"/>
                        <a:tabLst/>
                      </a:pPr>
                      <a:r>
                        <a:rPr kumimoji="0" lang="en-US" sz="2000" b="0" i="0" u="none" strike="noStrike" cap="none" normalizeH="0" baseline="0" dirty="0">
                          <a:ln>
                            <a:noFill/>
                          </a:ln>
                          <a:solidFill>
                            <a:schemeClr val="tx1"/>
                          </a:solidFill>
                          <a:effectLst/>
                          <a:latin typeface="Arial"/>
                          <a:ea typeface="ＭＳ Ｐゴシック" charset="0"/>
                          <a:cs typeface="Arial"/>
                          <a:sym typeface="Times New Roman" charset="0"/>
                        </a:rPr>
                        <a:t> Why did the intervention work?  Why not</a:t>
                      </a:r>
                      <a:r>
                        <a:rPr kumimoji="0" lang="en-US" sz="2000" b="0" i="0" u="none" strike="noStrike" cap="none" normalizeH="0" baseline="0" dirty="0" smtClean="0">
                          <a:ln>
                            <a:noFill/>
                          </a:ln>
                          <a:solidFill>
                            <a:schemeClr val="tx1"/>
                          </a:solidFill>
                          <a:effectLst/>
                          <a:latin typeface="Arial"/>
                          <a:ea typeface="ＭＳ Ｐゴシック" charset="0"/>
                          <a:cs typeface="Arial"/>
                          <a:sym typeface="Times New Roman" charset="0"/>
                        </a:rPr>
                        <a:t>?</a:t>
                      </a: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charset="0"/>
                        <a:buChar char="n"/>
                        <a:tabLst/>
                      </a:pPr>
                      <a:r>
                        <a:rPr kumimoji="0" lang="en-US" sz="2000" b="0" i="0" u="none" strike="noStrike" cap="none" normalizeH="0" baseline="0" dirty="0" smtClean="0">
                          <a:ln>
                            <a:noFill/>
                          </a:ln>
                          <a:solidFill>
                            <a:schemeClr val="tx1"/>
                          </a:solidFill>
                          <a:effectLst/>
                          <a:latin typeface="Arial"/>
                          <a:ea typeface="ＭＳ Ｐゴシック" charset="0"/>
                          <a:cs typeface="Arial"/>
                          <a:sym typeface="Times New Roman" charset="0"/>
                        </a:rPr>
                        <a:t> </a:t>
                      </a:r>
                      <a:r>
                        <a:rPr kumimoji="0" lang="en-US" sz="2000" b="0" i="0" u="none" strike="noStrike" cap="none" normalizeH="0" baseline="0" dirty="0">
                          <a:ln>
                            <a:noFill/>
                          </a:ln>
                          <a:solidFill>
                            <a:schemeClr val="tx1"/>
                          </a:solidFill>
                          <a:effectLst/>
                          <a:latin typeface="Arial"/>
                          <a:ea typeface="ＭＳ Ｐゴシック" charset="0"/>
                          <a:cs typeface="Arial"/>
                          <a:sym typeface="Times New Roman" charset="0"/>
                        </a:rPr>
                        <a:t>What explains variation across sites?</a:t>
                      </a: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charset="0"/>
                        <a:buChar char="n"/>
                        <a:tabLst/>
                      </a:pPr>
                      <a:r>
                        <a:rPr kumimoji="0" lang="en-US" sz="2000" b="0" i="0" u="none" strike="noStrike" cap="none" normalizeH="0" baseline="0" dirty="0">
                          <a:ln>
                            <a:noFill/>
                          </a:ln>
                          <a:solidFill>
                            <a:schemeClr val="tx1"/>
                          </a:solidFill>
                          <a:effectLst/>
                          <a:latin typeface="Arial"/>
                          <a:ea typeface="ＭＳ Ｐゴシック" charset="0"/>
                          <a:cs typeface="Arial"/>
                          <a:sym typeface="Times New Roman" charset="0"/>
                        </a:rPr>
                        <a:t>What are </a:t>
                      </a:r>
                      <a:r>
                        <a:rPr kumimoji="0" lang="en-US" sz="2000" b="0" i="0" u="none" strike="noStrike" cap="none" normalizeH="0" baseline="0" dirty="0" smtClean="0">
                          <a:ln>
                            <a:noFill/>
                          </a:ln>
                          <a:solidFill>
                            <a:schemeClr val="tx1"/>
                          </a:solidFill>
                          <a:effectLst/>
                          <a:latin typeface="Arial"/>
                          <a:ea typeface="ＭＳ Ｐゴシック" charset="0"/>
                          <a:cs typeface="Arial"/>
                          <a:sym typeface="Times New Roman" charset="0"/>
                        </a:rPr>
                        <a:t>factors </a:t>
                      </a:r>
                      <a:r>
                        <a:rPr kumimoji="0" lang="en-US" sz="2000" b="0" i="0" u="none" strike="noStrike" cap="none" normalizeH="0" baseline="0" dirty="0">
                          <a:ln>
                            <a:noFill/>
                          </a:ln>
                          <a:solidFill>
                            <a:schemeClr val="tx1"/>
                          </a:solidFill>
                          <a:effectLst/>
                          <a:latin typeface="Arial"/>
                          <a:ea typeface="ＭＳ Ｐゴシック" charset="0"/>
                          <a:cs typeface="Arial"/>
                          <a:sym typeface="Times New Roman" charset="0"/>
                        </a:rPr>
                        <a:t>and processes underlying barriers to implementation, and how did we address them?</a:t>
                      </a: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charset="0"/>
                        <a:buNone/>
                        <a:tabLst/>
                      </a:pPr>
                      <a:endParaRPr kumimoji="0" lang="en-US" sz="2000" b="0" i="0" u="none" strike="noStrike" cap="none" normalizeH="0" baseline="0" dirty="0">
                        <a:ln>
                          <a:noFill/>
                        </a:ln>
                        <a:solidFill>
                          <a:schemeClr val="tx1"/>
                        </a:solidFill>
                        <a:effectLst/>
                        <a:latin typeface="Arial"/>
                        <a:ea typeface="ＭＳ Ｐゴシック" charset="0"/>
                        <a:cs typeface="Arial"/>
                        <a:sym typeface="Times New Roman" charset="0"/>
                      </a:endParaRP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charset="0"/>
                        <a:buNone/>
                        <a:tabLst/>
                      </a:pPr>
                      <a:r>
                        <a:rPr kumimoji="0" lang="en-US" sz="2000" b="0" i="0" u="none" strike="noStrike" cap="none" normalizeH="0" baseline="0" dirty="0">
                          <a:ln>
                            <a:noFill/>
                          </a:ln>
                          <a:solidFill>
                            <a:srgbClr val="FECB00"/>
                          </a:solidFill>
                          <a:effectLst/>
                          <a:latin typeface="Arial"/>
                          <a:ea typeface="ＭＳ Ｐゴシック" charset="0"/>
                          <a:cs typeface="Arial"/>
                          <a:sym typeface="Times New Roman" charset="0"/>
                        </a:rPr>
                        <a:t>Data Sources</a:t>
                      </a:r>
                      <a:r>
                        <a:rPr kumimoji="0" lang="en-US" sz="2000" b="0" i="0" u="none" strike="noStrike" cap="none" normalizeH="0" baseline="0" dirty="0">
                          <a:ln>
                            <a:noFill/>
                          </a:ln>
                          <a:solidFill>
                            <a:schemeClr val="tx1"/>
                          </a:solidFill>
                          <a:effectLst/>
                          <a:latin typeface="Arial"/>
                          <a:ea typeface="ＭＳ Ｐゴシック" charset="0"/>
                          <a:cs typeface="Arial"/>
                          <a:sym typeface="Times New Roman" charset="0"/>
                        </a:rPr>
                        <a:t>:   All</a:t>
                      </a:r>
                    </a:p>
                  </a:txBody>
                  <a:tcPr marL="96012" marR="96012" marT="45718" marB="45718" horzOverflow="overflow">
                    <a:lnL w="12700" cap="flat" cmpd="sng" algn="ctr">
                      <a:solidFill>
                        <a:schemeClr val="tx1"/>
                      </a:solidFill>
                      <a:prstDash val="solid"/>
                      <a:round/>
                      <a:headEnd type="none" w="med" len="med"/>
                      <a:tailEnd type="none" w="med" len="med"/>
                    </a:lnL>
                    <a:lnR>
                      <a:noFill/>
                    </a:lnR>
                    <a:lnT>
                      <a:noFill/>
                    </a:lnT>
                    <a:lnB>
                      <a:noFill/>
                    </a:lnB>
                    <a:lnTlToBr>
                      <a:noFill/>
                    </a:lnTlToBr>
                    <a:lnBlToTr>
                      <a:noFill/>
                    </a:lnBlToTr>
                    <a:noFill/>
                  </a:tcPr>
                </a:tc>
              </a:tr>
            </a:tbl>
          </a:graphicData>
        </a:graphic>
      </p:graphicFrame>
      <p:sp>
        <p:nvSpPr>
          <p:cNvPr id="2" name="Title 1"/>
          <p:cNvSpPr>
            <a:spLocks noGrp="1"/>
          </p:cNvSpPr>
          <p:nvPr>
            <p:ph type="title" idx="4294967295"/>
          </p:nvPr>
        </p:nvSpPr>
        <p:spPr>
          <a:xfrm>
            <a:off x="1066800" y="127000"/>
            <a:ext cx="7454900" cy="558800"/>
          </a:xfrm>
        </p:spPr>
        <p:txBody>
          <a:bodyPr/>
          <a:lstStyle/>
          <a:p>
            <a:r>
              <a:rPr lang="en-US" dirty="0" smtClean="0"/>
              <a:t>RE-AIM </a:t>
            </a:r>
            <a:r>
              <a:rPr lang="en-US" i="1" dirty="0" smtClean="0"/>
              <a:t>Plus</a:t>
            </a:r>
            <a:r>
              <a:rPr lang="en-US" dirty="0" smtClean="0"/>
              <a:t>: Effectiveness</a:t>
            </a:r>
            <a:endParaRPr lang="en-US" dirty="0"/>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0085" name="Group 53"/>
          <p:cNvGraphicFramePr>
            <a:graphicFrameLocks noGrp="1"/>
          </p:cNvGraphicFramePr>
          <p:nvPr>
            <p:ph idx="4294967295"/>
            <p:extLst>
              <p:ext uri="{D42A27DB-BD31-4B8C-83A1-F6EECF244321}">
                <p14:modId xmlns:p14="http://schemas.microsoft.com/office/powerpoint/2010/main" xmlns="" val="2239081957"/>
              </p:ext>
            </p:extLst>
          </p:nvPr>
        </p:nvGraphicFramePr>
        <p:xfrm>
          <a:off x="0" y="762000"/>
          <a:ext cx="9642475" cy="7680325"/>
        </p:xfrm>
        <a:graphic>
          <a:graphicData uri="http://schemas.openxmlformats.org/drawingml/2006/table">
            <a:tbl>
              <a:tblPr/>
              <a:tblGrid>
                <a:gridCol w="4122012"/>
                <a:gridCol w="5520463"/>
              </a:tblGrid>
              <a:tr h="826863">
                <a:tc>
                  <a:txBody>
                    <a:bodyPr/>
                    <a:lstStyle/>
                    <a:p>
                      <a:pPr marL="342900" marR="0" lvl="0" indent="-342900" algn="l" defTabSz="914400" rtl="0" eaLnBrk="1" fontAlgn="base" latinLnBrk="0" hangingPunct="1">
                        <a:lnSpc>
                          <a:spcPct val="100000"/>
                        </a:lnSpc>
                        <a:spcBef>
                          <a:spcPct val="0"/>
                        </a:spcBef>
                        <a:spcAft>
                          <a:spcPct val="0"/>
                        </a:spcAft>
                        <a:buClr>
                          <a:schemeClr val="bg1"/>
                        </a:buClr>
                        <a:buSzPct val="70000"/>
                        <a:buFont typeface="Times New Roman" pitchFamily="18" charset="0"/>
                        <a:buNone/>
                        <a:tabLst/>
                      </a:pPr>
                      <a:r>
                        <a:rPr kumimoji="0" lang="en-US" sz="2400" b="0" i="0" u="none" strike="noStrike" cap="none" normalizeH="0" baseline="0" dirty="0" smtClean="0">
                          <a:ln>
                            <a:noFill/>
                          </a:ln>
                          <a:solidFill>
                            <a:srgbClr val="FECB00"/>
                          </a:solidFill>
                          <a:effectLst/>
                          <a:latin typeface="Arial"/>
                          <a:ea typeface="ＭＳ Ｐゴシック" pitchFamily="34" charset="-128"/>
                          <a:cs typeface="Arial"/>
                        </a:rPr>
                        <a:t>QUANTITATIVE MEASURES</a:t>
                      </a:r>
                    </a:p>
                  </a:txBody>
                  <a:tcPr marL="96008" marR="96008" marT="47645" marB="4764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
                          <a:schemeClr val="bg1"/>
                        </a:buClr>
                        <a:buSzPct val="70000"/>
                        <a:buFont typeface="Times New Roman" pitchFamily="18" charset="0"/>
                        <a:buNone/>
                        <a:tabLst/>
                      </a:pPr>
                      <a:r>
                        <a:rPr kumimoji="0" lang="en-US" sz="2100" b="0" i="0" u="none" strike="noStrike" cap="none" normalizeH="0" baseline="0" dirty="0" smtClean="0">
                          <a:ln>
                            <a:noFill/>
                          </a:ln>
                          <a:solidFill>
                            <a:schemeClr val="tx1"/>
                          </a:solidFill>
                          <a:effectLst/>
                          <a:latin typeface="Gill Sans MT" charset="0"/>
                          <a:ea typeface="ＭＳ Ｐゴシック" pitchFamily="34" charset="-128"/>
                          <a:cs typeface="Times New Roman" pitchFamily="18" charset="0"/>
                        </a:rPr>
                        <a:t>     </a:t>
                      </a:r>
                      <a:r>
                        <a:rPr kumimoji="0" lang="en-US" sz="2400" b="0" i="0" u="none" strike="noStrike" cap="none" normalizeH="0" baseline="0" dirty="0" smtClean="0">
                          <a:ln>
                            <a:noFill/>
                          </a:ln>
                          <a:solidFill>
                            <a:srgbClr val="FECB00"/>
                          </a:solidFill>
                          <a:effectLst/>
                          <a:latin typeface="Arial"/>
                          <a:ea typeface="ＭＳ Ｐゴシック" pitchFamily="34" charset="-128"/>
                          <a:cs typeface="Arial"/>
                        </a:rPr>
                        <a:t> QUALITATIVE INQUIRY</a:t>
                      </a:r>
                    </a:p>
                    <a:p>
                      <a:pPr marL="342900" marR="0" lvl="0" indent="-342900" algn="l" defTabSz="914400" rtl="0" eaLnBrk="1" fontAlgn="base" latinLnBrk="0" hangingPunct="1">
                        <a:lnSpc>
                          <a:spcPct val="100000"/>
                        </a:lnSpc>
                        <a:spcBef>
                          <a:spcPct val="0"/>
                        </a:spcBef>
                        <a:spcAft>
                          <a:spcPct val="0"/>
                        </a:spcAft>
                        <a:buClr>
                          <a:schemeClr val="bg1"/>
                        </a:buClr>
                        <a:buSzPct val="70000"/>
                        <a:buFont typeface="Times New Roman" pitchFamily="18" charset="0"/>
                        <a:buNone/>
                        <a:tabLst/>
                      </a:pPr>
                      <a:r>
                        <a:rPr kumimoji="0" lang="en-US" sz="2400" b="0" i="0" u="none" strike="noStrike" cap="none" normalizeH="0" baseline="0" dirty="0" smtClean="0">
                          <a:ln>
                            <a:noFill/>
                          </a:ln>
                          <a:solidFill>
                            <a:srgbClr val="FECB00"/>
                          </a:solidFill>
                          <a:effectLst/>
                          <a:latin typeface="Arial"/>
                          <a:ea typeface="ＭＳ Ｐゴシック" pitchFamily="34" charset="-128"/>
                          <a:cs typeface="Arial"/>
                        </a:rPr>
                        <a:t>     </a:t>
                      </a:r>
                      <a:r>
                        <a:rPr kumimoji="0" lang="en-US" sz="2100" b="0" i="0" u="none" strike="noStrike" cap="none" normalizeH="0" baseline="0" dirty="0" smtClean="0">
                          <a:ln>
                            <a:noFill/>
                          </a:ln>
                          <a:solidFill>
                            <a:schemeClr val="tx1"/>
                          </a:solidFill>
                          <a:effectLst/>
                          <a:latin typeface="Gill Sans MT" charset="0"/>
                          <a:ea typeface="ＭＳ Ｐゴシック" pitchFamily="34" charset="-128"/>
                          <a:cs typeface="Times New Roman" pitchFamily="18" charset="0"/>
                        </a:rPr>
                        <a:t> </a:t>
                      </a:r>
                    </a:p>
                  </a:txBody>
                  <a:tcPr marL="96008" marR="96008" marT="47645" marB="47645"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93424">
                <a:tc gridSpan="2">
                  <a:txBody>
                    <a:bodyPr/>
                    <a:lstStyle/>
                    <a:p>
                      <a:pPr marL="342900" marR="0" lvl="0" indent="-342900" algn="l" defTabSz="914400" rtl="0" eaLnBrk="1" fontAlgn="base" latinLnBrk="0" hangingPunct="1">
                        <a:lnSpc>
                          <a:spcPct val="100000"/>
                        </a:lnSpc>
                        <a:spcBef>
                          <a:spcPct val="0"/>
                        </a:spcBef>
                        <a:spcAft>
                          <a:spcPct val="0"/>
                        </a:spcAft>
                        <a:buClr>
                          <a:schemeClr val="bg1"/>
                        </a:buClr>
                        <a:buSzPct val="70000"/>
                        <a:buFont typeface="Times New Roman" pitchFamily="18" charset="0"/>
                        <a:buNone/>
                        <a:tabLst/>
                      </a:pPr>
                      <a:endParaRPr kumimoji="0" lang="en-US" sz="1300" b="0" i="0" u="none" strike="noStrike" cap="none" normalizeH="0" baseline="0" dirty="0" smtClean="0">
                        <a:ln>
                          <a:noFill/>
                        </a:ln>
                        <a:solidFill>
                          <a:schemeClr val="tx1"/>
                        </a:solidFill>
                        <a:effectLst>
                          <a:outerShdw blurRad="38100" dist="38100" dir="2700000" algn="tl">
                            <a:srgbClr val="FFFFFF"/>
                          </a:outerShdw>
                        </a:effectLst>
                        <a:latin typeface="Gill Sans MT" charset="0"/>
                        <a:ea typeface="ＭＳ Ｐゴシック" pitchFamily="34" charset="-128"/>
                        <a:cs typeface="Times New Roman" pitchFamily="18" charset="0"/>
                      </a:endParaRPr>
                    </a:p>
                  </a:txBody>
                  <a:tcPr marL="96008" marR="96008" marT="47645" marB="4764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solidFill>
                      <a:srgbClr val="F5D3D3">
                        <a:alpha val="78038"/>
                      </a:srgbClr>
                    </a:solidFill>
                  </a:tcPr>
                </a:tc>
                <a:tc hMerge="1">
                  <a:txBody>
                    <a:bodyPr/>
                    <a:lstStyle/>
                    <a:p>
                      <a:endParaRPr lang="en-US"/>
                    </a:p>
                  </a:txBody>
                  <a:tcPr/>
                </a:tc>
              </a:tr>
              <a:tr h="65600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200" b="0" i="0" u="none" strike="noStrike" cap="none" normalizeH="0" baseline="0" dirty="0" smtClean="0">
                          <a:ln>
                            <a:noFill/>
                          </a:ln>
                          <a:solidFill>
                            <a:srgbClr val="FECB00"/>
                          </a:solidFill>
                          <a:effectLst/>
                          <a:latin typeface="Arial"/>
                          <a:ea typeface="ＭＳ Ｐゴシック" pitchFamily="34" charset="-128"/>
                          <a:cs typeface="Arial"/>
                        </a:rPr>
                        <a:t>I</a:t>
                      </a:r>
                      <a:r>
                        <a:rPr kumimoji="0" lang="en-US" sz="2100" b="0" i="0" u="none" strike="noStrike" cap="none" normalizeH="0" baseline="0" dirty="0" smtClean="0">
                          <a:ln>
                            <a:noFill/>
                          </a:ln>
                          <a:solidFill>
                            <a:srgbClr val="FECB00"/>
                          </a:solidFill>
                          <a:effectLst/>
                          <a:latin typeface="Gill Sans MT" charset="0"/>
                          <a:ea typeface="ＭＳ Ｐゴシック" pitchFamily="34" charset="-128"/>
                        </a:rPr>
                        <a:t>mplementation</a:t>
                      </a:r>
                      <a:r>
                        <a:rPr kumimoji="0" lang="en-US" sz="2100" b="0" i="0" u="none" strike="noStrike" cap="none" normalizeH="0" baseline="0" dirty="0" smtClean="0">
                          <a:ln>
                            <a:noFill/>
                          </a:ln>
                          <a:solidFill>
                            <a:schemeClr val="tx1"/>
                          </a:solidFill>
                          <a:effectLst/>
                          <a:latin typeface="Gill Sans MT" charset="0"/>
                          <a:ea typeface="ＭＳ Ｐゴシック" pitchFamily="34" charset="-128"/>
                        </a:rPr>
                        <a:t>:</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100" b="0" i="0" u="none" strike="noStrike" cap="none" normalizeH="0" baseline="0" dirty="0" smtClean="0">
                          <a:ln>
                            <a:noFill/>
                          </a:ln>
                          <a:solidFill>
                            <a:schemeClr val="tx1"/>
                          </a:solidFill>
                          <a:effectLst/>
                          <a:latin typeface="Gill Sans MT" charset="0"/>
                          <a:ea typeface="ＭＳ Ｐゴシック" pitchFamily="34" charset="-128"/>
                        </a:rPr>
                        <a:t>Did CHWs use the decision aid with participants as anticipated?</a:t>
                      </a:r>
                    </a:p>
                    <a:p>
                      <a:pPr marL="0" marR="0" lvl="0" indent="0" algn="l"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endParaRPr kumimoji="0" lang="en-US" sz="2100" b="0" i="0" u="none" strike="noStrike" cap="none" normalizeH="0" baseline="0" dirty="0" smtClean="0">
                        <a:ln>
                          <a:noFill/>
                        </a:ln>
                        <a:solidFill>
                          <a:schemeClr val="tx1"/>
                        </a:solidFill>
                        <a:effectLst/>
                        <a:latin typeface="Gill Sans MT" charset="0"/>
                        <a:ea typeface="ＭＳ Ｐゴシック" pitchFamily="34" charset="-128"/>
                      </a:endParaRP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Char char="n"/>
                        <a:tabLst/>
                      </a:pPr>
                      <a:r>
                        <a:rPr kumimoji="0" lang="en-US" sz="2100" b="0" i="0" u="none" strike="noStrike" cap="none" normalizeH="0" baseline="0" dirty="0" smtClean="0">
                          <a:ln>
                            <a:noFill/>
                          </a:ln>
                          <a:solidFill>
                            <a:srgbClr val="FECB00"/>
                          </a:solidFill>
                          <a:effectLst/>
                          <a:latin typeface="Gill Sans MT" charset="0"/>
                          <a:ea typeface="ＭＳ Ｐゴシック" pitchFamily="34" charset="-128"/>
                        </a:rPr>
                        <a:t>Measures</a:t>
                      </a:r>
                      <a:r>
                        <a:rPr kumimoji="0" lang="en-US" sz="2100" b="0" i="0" u="none" strike="noStrike" cap="none" normalizeH="0" baseline="0" dirty="0" smtClean="0">
                          <a:ln>
                            <a:noFill/>
                          </a:ln>
                          <a:solidFill>
                            <a:schemeClr val="tx1"/>
                          </a:solidFill>
                          <a:effectLst/>
                          <a:latin typeface="Gill Sans MT" charset="0"/>
                          <a:ea typeface="ＭＳ Ｐゴシック" pitchFamily="34" charset="-128"/>
                        </a:rPr>
                        <a:t> </a:t>
                      </a:r>
                    </a:p>
                    <a:p>
                      <a:pPr marL="457200" marR="0" lvl="1"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Char char="n"/>
                        <a:tabLst/>
                      </a:pPr>
                      <a:r>
                        <a:rPr kumimoji="0" lang="en-US" sz="2100" b="0" i="0" u="none" strike="noStrike" kern="1200" cap="none" normalizeH="0" baseline="0" dirty="0" smtClean="0">
                          <a:ln>
                            <a:noFill/>
                          </a:ln>
                          <a:solidFill>
                            <a:schemeClr val="tx1"/>
                          </a:solidFill>
                          <a:effectLst/>
                          <a:latin typeface="Gill Sans MT" charset="0"/>
                          <a:ea typeface="ＭＳ Ｐゴシック" pitchFamily="34" charset="-128"/>
                          <a:cs typeface="+mn-cs"/>
                        </a:rPr>
                        <a:t>% of enrolled patients with decision aid session</a:t>
                      </a:r>
                    </a:p>
                    <a:p>
                      <a:pPr marL="457200" marR="0" lvl="1"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Char char="n"/>
                        <a:tabLst/>
                      </a:pPr>
                      <a:r>
                        <a:rPr kumimoji="0" lang="en-US" sz="2100" b="0" i="0" u="none" strike="noStrike" kern="1200" cap="none" normalizeH="0" baseline="0" dirty="0" smtClean="0">
                          <a:ln>
                            <a:noFill/>
                          </a:ln>
                          <a:solidFill>
                            <a:schemeClr val="tx1"/>
                          </a:solidFill>
                          <a:effectLst/>
                          <a:latin typeface="Gill Sans MT" charset="0"/>
                          <a:ea typeface="ＭＳ Ｐゴシック" pitchFamily="34" charset="-128"/>
                          <a:cs typeface="+mn-cs"/>
                        </a:rPr>
                        <a:t>% of enrolled patients who received follow-up call</a:t>
                      </a:r>
                    </a:p>
                    <a:p>
                      <a:pPr marL="457200" marR="0" lvl="1"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Char char="n"/>
                        <a:tabLst/>
                      </a:pPr>
                      <a:r>
                        <a:rPr kumimoji="0" lang="en-US" sz="2100" b="0" i="0" u="none" strike="noStrike" kern="1200" cap="none" normalizeH="0" baseline="0" dirty="0" smtClean="0">
                          <a:ln>
                            <a:noFill/>
                          </a:ln>
                          <a:solidFill>
                            <a:schemeClr val="tx1"/>
                          </a:solidFill>
                          <a:effectLst/>
                          <a:latin typeface="Gill Sans MT" charset="0"/>
                          <a:ea typeface="ＭＳ Ｐゴシック" pitchFamily="34" charset="-128"/>
                          <a:cs typeface="+mn-cs"/>
                        </a:rPr>
                        <a:t>% of enrolled patients who discussed questions/concerns with MDs</a:t>
                      </a:r>
                      <a:endParaRPr kumimoji="0" lang="en-US" sz="2100" b="0" i="0" u="none" strike="noStrike" cap="none" normalizeH="0" baseline="0" dirty="0" smtClean="0">
                        <a:ln>
                          <a:noFill/>
                        </a:ln>
                        <a:solidFill>
                          <a:schemeClr val="tx1"/>
                        </a:solidFill>
                        <a:effectLst/>
                        <a:latin typeface="Gill Sans MT" charset="0"/>
                        <a:ea typeface="ＭＳ Ｐゴシック" pitchFamily="34" charset="-128"/>
                      </a:endParaRP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Char char="n"/>
                        <a:tabLst/>
                      </a:pPr>
                      <a:r>
                        <a:rPr kumimoji="0" lang="en-US" sz="2100" b="0" i="0" u="none" strike="noStrike" cap="none" normalizeH="0" baseline="0" dirty="0" smtClean="0">
                          <a:ln>
                            <a:noFill/>
                          </a:ln>
                          <a:solidFill>
                            <a:schemeClr val="tx1"/>
                          </a:solidFill>
                          <a:effectLst/>
                          <a:latin typeface="Gill Sans MT" charset="0"/>
                          <a:ea typeface="ＭＳ Ｐゴシック" pitchFamily="34" charset="-128"/>
                        </a:rPr>
                        <a:t> </a:t>
                      </a:r>
                      <a:r>
                        <a:rPr kumimoji="0" lang="en-US" sz="2100" b="0" i="0" u="none" strike="noStrike" cap="none" normalizeH="0" baseline="0" dirty="0" smtClean="0">
                          <a:ln>
                            <a:noFill/>
                          </a:ln>
                          <a:solidFill>
                            <a:srgbClr val="FECB00"/>
                          </a:solidFill>
                          <a:effectLst/>
                          <a:latin typeface="Gill Sans MT" charset="0"/>
                          <a:ea typeface="ＭＳ Ｐゴシック" pitchFamily="34" charset="-128"/>
                        </a:rPr>
                        <a:t>Data Source</a:t>
                      </a:r>
                    </a:p>
                    <a:p>
                      <a:pPr marL="457200" marR="0" lvl="1"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Char char="n"/>
                        <a:tabLst/>
                      </a:pPr>
                      <a:r>
                        <a:rPr kumimoji="0" lang="en-US" sz="2100" b="0" i="0" u="none" strike="noStrike" cap="none" normalizeH="0" baseline="0" dirty="0" smtClean="0">
                          <a:ln>
                            <a:noFill/>
                          </a:ln>
                          <a:solidFill>
                            <a:schemeClr val="tx1"/>
                          </a:solidFill>
                          <a:effectLst/>
                          <a:latin typeface="Gill Sans MT" charset="0"/>
                          <a:ea typeface="ＭＳ Ｐゴシック" pitchFamily="34" charset="-128"/>
                        </a:rPr>
                        <a:t> Activity reports/Surveys</a:t>
                      </a: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Char char="n"/>
                        <a:tabLst/>
                      </a:pPr>
                      <a:endParaRPr kumimoji="0" lang="en-US" sz="1900" b="0" i="0" u="none" strike="noStrike" cap="none" normalizeH="0" baseline="0" dirty="0" smtClean="0">
                        <a:ln>
                          <a:noFill/>
                        </a:ln>
                        <a:solidFill>
                          <a:schemeClr val="tx1"/>
                        </a:solidFill>
                        <a:effectLst/>
                        <a:latin typeface="Gill Sans MT" charset="0"/>
                        <a:ea typeface="ＭＳ Ｐゴシック" pitchFamily="34" charset="-128"/>
                      </a:endParaRPr>
                    </a:p>
                  </a:txBody>
                  <a:tcPr marL="96008" marR="96008" marT="47645" marB="47645" horzOverflow="overflow">
                    <a:lnL>
                      <a:noFill/>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2100" b="0" i="0" u="none" strike="noStrike" cap="none" normalizeH="0" baseline="0" dirty="0" smtClean="0">
                          <a:ln>
                            <a:noFill/>
                          </a:ln>
                          <a:solidFill>
                            <a:srgbClr val="FECB00"/>
                          </a:solidFill>
                          <a:effectLst/>
                          <a:latin typeface="Gill Sans MT" charset="0"/>
                          <a:ea typeface="ＭＳ Ｐゴシック" pitchFamily="34" charset="-128"/>
                        </a:rPr>
                        <a:t>Pre-implementation:</a:t>
                      </a: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2100" b="0" i="0" u="none" strike="noStrike" cap="none" normalizeH="0" baseline="0" dirty="0" smtClean="0">
                          <a:ln>
                            <a:noFill/>
                          </a:ln>
                          <a:solidFill>
                            <a:schemeClr val="tx1"/>
                          </a:solidFill>
                          <a:effectLst/>
                          <a:latin typeface="Gill Sans MT" charset="0"/>
                          <a:ea typeface="ＭＳ Ｐゴシック" pitchFamily="34" charset="-128"/>
                        </a:rPr>
                        <a:t>What are site-specific issues that might influence implementation?  What modifications do we need to make and how do we make them?</a:t>
                      </a: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0" lang="en-US" sz="2100" b="0" i="0" u="none" strike="noStrike" cap="none" normalizeH="0" baseline="0" dirty="0" smtClean="0">
                        <a:ln>
                          <a:noFill/>
                        </a:ln>
                        <a:solidFill>
                          <a:schemeClr val="tx1"/>
                        </a:solidFill>
                        <a:effectLst/>
                        <a:latin typeface="Gill Sans MT" charset="0"/>
                        <a:ea typeface="ＭＳ Ｐゴシック" pitchFamily="34" charset="-128"/>
                      </a:endParaRP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2100" b="0" i="0" u="none" strike="noStrike" cap="none" normalizeH="0" baseline="0" dirty="0" smtClean="0">
                          <a:ln>
                            <a:noFill/>
                          </a:ln>
                          <a:solidFill>
                            <a:srgbClr val="FECB00"/>
                          </a:solidFill>
                          <a:effectLst/>
                          <a:latin typeface="Gill Sans MT" charset="0"/>
                          <a:ea typeface="ＭＳ Ｐゴシック" pitchFamily="34" charset="-128"/>
                        </a:rPr>
                        <a:t>Implementation:</a:t>
                      </a: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Char char="n"/>
                        <a:tabLst/>
                      </a:pPr>
                      <a:r>
                        <a:rPr kumimoji="0" lang="en-US" sz="2100" b="0" i="0" u="none" strike="noStrike" kern="1200" cap="none" normalizeH="0" baseline="0" dirty="0" smtClean="0">
                          <a:ln>
                            <a:noFill/>
                          </a:ln>
                          <a:solidFill>
                            <a:schemeClr val="tx1"/>
                          </a:solidFill>
                          <a:effectLst/>
                          <a:latin typeface="Gill Sans MT" charset="0"/>
                          <a:ea typeface="ＭＳ Ｐゴシック" pitchFamily="34" charset="-128"/>
                          <a:cs typeface="+mn-cs"/>
                        </a:rPr>
                        <a:t>What were the problems with key implementation processes?</a:t>
                      </a: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Char char="n"/>
                        <a:tabLst/>
                      </a:pPr>
                      <a:r>
                        <a:rPr kumimoji="0" lang="en-US" sz="2100" b="0" i="0" u="none" strike="noStrike" kern="1200" cap="none" normalizeH="0" baseline="0" dirty="0" smtClean="0">
                          <a:ln>
                            <a:noFill/>
                          </a:ln>
                          <a:solidFill>
                            <a:schemeClr val="tx1"/>
                          </a:solidFill>
                          <a:effectLst/>
                          <a:latin typeface="Gill Sans MT" charset="0"/>
                          <a:ea typeface="ＭＳ Ｐゴシック" pitchFamily="34" charset="-128"/>
                          <a:cs typeface="+mn-cs"/>
                        </a:rPr>
                        <a:t>What are the barriers to conducting the sessions, follow-up calls, MD discussions</a:t>
                      </a: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0" lang="en-US" sz="2100" b="0" i="0" u="none" strike="noStrike" cap="none" normalizeH="0" baseline="0" dirty="0" smtClean="0">
                        <a:ln>
                          <a:noFill/>
                        </a:ln>
                        <a:solidFill>
                          <a:schemeClr val="tx1"/>
                        </a:solidFill>
                        <a:effectLst/>
                        <a:latin typeface="Gill Sans MT" charset="0"/>
                        <a:ea typeface="ＭＳ Ｐゴシック" pitchFamily="34" charset="-128"/>
                      </a:endParaRP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2100" b="0" i="0" u="none" strike="noStrike" cap="none" normalizeH="0" baseline="0" dirty="0" smtClean="0">
                          <a:ln>
                            <a:noFill/>
                          </a:ln>
                          <a:solidFill>
                            <a:srgbClr val="FECB00"/>
                          </a:solidFill>
                          <a:effectLst/>
                          <a:latin typeface="Gill Sans MT" charset="0"/>
                          <a:ea typeface="ＭＳ Ｐゴシック" pitchFamily="34" charset="-128"/>
                        </a:rPr>
                        <a:t>Data Sources</a:t>
                      </a:r>
                      <a:r>
                        <a:rPr kumimoji="0" lang="en-US" sz="2100" b="0" i="0" u="none" strike="noStrike" cap="none" normalizeH="0" baseline="0" dirty="0" smtClean="0">
                          <a:ln>
                            <a:noFill/>
                          </a:ln>
                          <a:solidFill>
                            <a:schemeClr val="tx1"/>
                          </a:solidFill>
                          <a:effectLst/>
                          <a:latin typeface="Gill Sans MT" charset="0"/>
                          <a:ea typeface="ＭＳ Ｐゴシック" pitchFamily="34" charset="-128"/>
                        </a:rPr>
                        <a:t>:  all</a:t>
                      </a: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Char char="n"/>
                        <a:tabLst/>
                      </a:pPr>
                      <a:endParaRPr kumimoji="0" lang="en-US" sz="2100" b="0" i="0" u="none" strike="noStrike" cap="none" normalizeH="0" baseline="0" dirty="0" smtClean="0">
                        <a:ln>
                          <a:noFill/>
                        </a:ln>
                        <a:solidFill>
                          <a:schemeClr val="tx1"/>
                        </a:solidFill>
                        <a:effectLst/>
                        <a:latin typeface="Gill Sans MT" charset="0"/>
                        <a:ea typeface="ＭＳ Ｐゴシック" pitchFamily="34" charset="-128"/>
                      </a:endParaRP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Char char="n"/>
                        <a:tabLst/>
                      </a:pPr>
                      <a:endParaRPr kumimoji="0" lang="en-US" sz="2100" b="0" i="0" u="none" strike="noStrike" cap="none" normalizeH="0" baseline="0" dirty="0" smtClean="0">
                        <a:ln>
                          <a:noFill/>
                        </a:ln>
                        <a:solidFill>
                          <a:schemeClr val="tx1"/>
                        </a:solidFill>
                        <a:effectLst/>
                        <a:latin typeface="Gill Sans MT" charset="0"/>
                        <a:ea typeface="ＭＳ Ｐゴシック" pitchFamily="34" charset="-128"/>
                      </a:endParaRP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Char char="n"/>
                        <a:tabLst/>
                      </a:pPr>
                      <a:endParaRPr kumimoji="0" lang="en-US" sz="2100" b="0" i="0" u="none" strike="noStrike" cap="none" normalizeH="0" baseline="0" dirty="0" smtClean="0">
                        <a:ln>
                          <a:noFill/>
                        </a:ln>
                        <a:solidFill>
                          <a:schemeClr val="tx1"/>
                        </a:solidFill>
                        <a:effectLst/>
                        <a:latin typeface="Gill Sans MT" charset="0"/>
                        <a:ea typeface="ＭＳ Ｐゴシック" pitchFamily="34" charset="-128"/>
                      </a:endParaRP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Char char="n"/>
                        <a:tabLst/>
                      </a:pPr>
                      <a:endParaRPr kumimoji="0" lang="en-US" sz="2100" b="0" i="0" u="none" strike="noStrike" cap="none" normalizeH="0" baseline="0" dirty="0" smtClean="0">
                        <a:ln>
                          <a:noFill/>
                        </a:ln>
                        <a:solidFill>
                          <a:schemeClr val="tx1"/>
                        </a:solidFill>
                        <a:effectLst/>
                        <a:latin typeface="Gill Sans MT" charset="0"/>
                        <a:ea typeface="ＭＳ Ｐゴシック" pitchFamily="34" charset="-128"/>
                      </a:endParaRPr>
                    </a:p>
                  </a:txBody>
                  <a:tcPr marL="96008" marR="96008" marT="47645" marB="47645" horzOverflow="overflow">
                    <a:lnL w="12700" cap="flat" cmpd="sng" algn="ctr">
                      <a:solidFill>
                        <a:schemeClr val="tx1"/>
                      </a:solidFill>
                      <a:prstDash val="solid"/>
                      <a:round/>
                      <a:headEnd type="none" w="med" len="med"/>
                      <a:tailEnd type="none" w="med" len="med"/>
                    </a:lnL>
                    <a:lnR>
                      <a:noFill/>
                    </a:lnR>
                    <a:lnT>
                      <a:noFill/>
                    </a:lnT>
                    <a:lnB>
                      <a:noFill/>
                    </a:lnB>
                    <a:lnTlToBr>
                      <a:noFill/>
                    </a:lnTlToBr>
                    <a:lnBlToTr>
                      <a:noFill/>
                    </a:lnBlToTr>
                    <a:noFill/>
                  </a:tcPr>
                </a:tc>
              </a:tr>
            </a:tbl>
          </a:graphicData>
        </a:graphic>
      </p:graphicFrame>
      <p:sp>
        <p:nvSpPr>
          <p:cNvPr id="20493" name="Text Box 2"/>
          <p:cNvSpPr txBox="1">
            <a:spLocks noChangeArrowheads="1"/>
          </p:cNvSpPr>
          <p:nvPr/>
        </p:nvSpPr>
        <p:spPr bwMode="auto">
          <a:xfrm>
            <a:off x="-1641475" y="1524000"/>
            <a:ext cx="12884150" cy="584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3200">
                <a:solidFill>
                  <a:srgbClr val="FFFFFF"/>
                </a:solidFill>
                <a:latin typeface="Times New Roman" charset="0"/>
                <a:ea typeface="ヒラギノ明朝 ProN W3" charset="0"/>
                <a:cs typeface="ヒラギノ明朝 ProN W3" charset="0"/>
                <a:sym typeface="Times New Roman" charset="0"/>
              </a:defRPr>
            </a:lvl1pPr>
            <a:lvl2pPr marL="742950" indent="-285750" eaLnBrk="0" hangingPunct="0">
              <a:defRPr sz="3200">
                <a:solidFill>
                  <a:srgbClr val="FFFFFF"/>
                </a:solidFill>
                <a:latin typeface="Times New Roman" charset="0"/>
                <a:ea typeface="ヒラギノ明朝 ProN W3" charset="0"/>
                <a:cs typeface="ヒラギノ明朝 ProN W3" charset="0"/>
                <a:sym typeface="Times New Roman" charset="0"/>
              </a:defRPr>
            </a:lvl2pPr>
            <a:lvl3pPr marL="1143000" indent="-228600" eaLnBrk="0" hangingPunct="0">
              <a:defRPr sz="3200">
                <a:solidFill>
                  <a:srgbClr val="FFFFFF"/>
                </a:solidFill>
                <a:latin typeface="Times New Roman" charset="0"/>
                <a:ea typeface="ヒラギノ明朝 ProN W3" charset="0"/>
                <a:cs typeface="ヒラギノ明朝 ProN W3" charset="0"/>
                <a:sym typeface="Times New Roman" charset="0"/>
              </a:defRPr>
            </a:lvl3pPr>
            <a:lvl4pPr marL="1600200" indent="-228600" eaLnBrk="0" hangingPunct="0">
              <a:defRPr sz="3200">
                <a:solidFill>
                  <a:srgbClr val="FFFFFF"/>
                </a:solidFill>
                <a:latin typeface="Times New Roman" charset="0"/>
                <a:ea typeface="ヒラギノ明朝 ProN W3" charset="0"/>
                <a:cs typeface="ヒラギノ明朝 ProN W3" charset="0"/>
                <a:sym typeface="Times New Roman" charset="0"/>
              </a:defRPr>
            </a:lvl4pPr>
            <a:lvl5pPr marL="2057400" indent="-228600" eaLnBrk="0" hangingPunct="0">
              <a:defRPr sz="3200">
                <a:solidFill>
                  <a:srgbClr val="FFFFFF"/>
                </a:solidFill>
                <a:latin typeface="Times New Roman" charset="0"/>
                <a:ea typeface="ヒラギノ明朝 ProN W3" charset="0"/>
                <a:cs typeface="ヒラギノ明朝 ProN W3" charset="0"/>
                <a:sym typeface="Times New Roman" charset="0"/>
              </a:defRPr>
            </a:lvl5pPr>
            <a:lvl6pPr marL="2514600" indent="-228600" algn="ctr" eaLnBrk="0" fontAlgn="base" hangingPunct="0">
              <a:spcBef>
                <a:spcPct val="0"/>
              </a:spcBef>
              <a:spcAft>
                <a:spcPct val="0"/>
              </a:spcAft>
              <a:defRPr sz="3200">
                <a:solidFill>
                  <a:srgbClr val="FFFFFF"/>
                </a:solidFill>
                <a:latin typeface="Times New Roman" charset="0"/>
                <a:ea typeface="ヒラギノ明朝 ProN W3" charset="0"/>
                <a:cs typeface="ヒラギノ明朝 ProN W3" charset="0"/>
                <a:sym typeface="Times New Roman" charset="0"/>
              </a:defRPr>
            </a:lvl6pPr>
            <a:lvl7pPr marL="2971800" indent="-228600" algn="ctr" eaLnBrk="0" fontAlgn="base" hangingPunct="0">
              <a:spcBef>
                <a:spcPct val="0"/>
              </a:spcBef>
              <a:spcAft>
                <a:spcPct val="0"/>
              </a:spcAft>
              <a:defRPr sz="3200">
                <a:solidFill>
                  <a:srgbClr val="FFFFFF"/>
                </a:solidFill>
                <a:latin typeface="Times New Roman" charset="0"/>
                <a:ea typeface="ヒラギノ明朝 ProN W3" charset="0"/>
                <a:cs typeface="ヒラギノ明朝 ProN W3" charset="0"/>
                <a:sym typeface="Times New Roman" charset="0"/>
              </a:defRPr>
            </a:lvl7pPr>
            <a:lvl8pPr marL="3429000" indent="-228600" algn="ctr" eaLnBrk="0" fontAlgn="base" hangingPunct="0">
              <a:spcBef>
                <a:spcPct val="0"/>
              </a:spcBef>
              <a:spcAft>
                <a:spcPct val="0"/>
              </a:spcAft>
              <a:defRPr sz="3200">
                <a:solidFill>
                  <a:srgbClr val="FFFFFF"/>
                </a:solidFill>
                <a:latin typeface="Times New Roman" charset="0"/>
                <a:ea typeface="ヒラギノ明朝 ProN W3" charset="0"/>
                <a:cs typeface="ヒラギノ明朝 ProN W3" charset="0"/>
                <a:sym typeface="Times New Roman" charset="0"/>
              </a:defRPr>
            </a:lvl8pPr>
            <a:lvl9pPr marL="3886200" indent="-228600" algn="ctr" eaLnBrk="0" fontAlgn="base" hangingPunct="0">
              <a:spcBef>
                <a:spcPct val="0"/>
              </a:spcBef>
              <a:spcAft>
                <a:spcPct val="0"/>
              </a:spcAft>
              <a:defRPr sz="3200">
                <a:solidFill>
                  <a:srgbClr val="FFFFFF"/>
                </a:solidFill>
                <a:latin typeface="Times New Roman" charset="0"/>
                <a:ea typeface="ヒラギノ明朝 ProN W3" charset="0"/>
                <a:cs typeface="ヒラギノ明朝 ProN W3" charset="0"/>
                <a:sym typeface="Times New Roman" charset="0"/>
              </a:defRPr>
            </a:lvl9pPr>
          </a:lstStyle>
          <a:p>
            <a:pPr eaLnBrk="1" hangingPunct="1">
              <a:spcBef>
                <a:spcPct val="50000"/>
              </a:spcBef>
            </a:pPr>
            <a:endParaRPr lang="en-US">
              <a:solidFill>
                <a:schemeClr val="tx1"/>
              </a:solidFill>
              <a:latin typeface="Arial" charset="0"/>
              <a:ea typeface="ＭＳ Ｐゴシック" charset="0"/>
              <a:cs typeface="ＭＳ Ｐゴシック" charset="0"/>
            </a:endParaRPr>
          </a:p>
        </p:txBody>
      </p:sp>
      <p:sp>
        <p:nvSpPr>
          <p:cNvPr id="2" name="Title 1"/>
          <p:cNvSpPr>
            <a:spLocks noGrp="1"/>
          </p:cNvSpPr>
          <p:nvPr>
            <p:ph type="title" idx="4294967295"/>
          </p:nvPr>
        </p:nvSpPr>
        <p:spPr>
          <a:xfrm>
            <a:off x="1066800" y="127000"/>
            <a:ext cx="7454900" cy="1016000"/>
          </a:xfrm>
        </p:spPr>
        <p:txBody>
          <a:bodyPr/>
          <a:lstStyle/>
          <a:p>
            <a:pPr rtl="0" eaLnBrk="1" fontAlgn="base" hangingPunct="1"/>
            <a:r>
              <a:rPr lang="en-US" sz="2800" kern="1200" dirty="0" smtClean="0">
                <a:solidFill>
                  <a:srgbClr val="FECB00"/>
                </a:solidFill>
                <a:effectLst/>
                <a:latin typeface="Arial"/>
                <a:ea typeface="ＭＳ Ｐゴシック"/>
                <a:cs typeface="ＭＳ Ｐゴシック"/>
              </a:rPr>
              <a:t>RE-AIM </a:t>
            </a:r>
            <a:r>
              <a:rPr lang="en-US" sz="2800" i="1" kern="1200" dirty="0" smtClean="0">
                <a:solidFill>
                  <a:srgbClr val="FECB00"/>
                </a:solidFill>
                <a:effectLst/>
                <a:latin typeface="Arial"/>
                <a:ea typeface="ＭＳ Ｐゴシック"/>
                <a:cs typeface="ＭＳ Ｐゴシック"/>
              </a:rPr>
              <a:t>Plus</a:t>
            </a:r>
            <a:r>
              <a:rPr lang="en-US" sz="2800" kern="1200" dirty="0" smtClean="0">
                <a:solidFill>
                  <a:srgbClr val="FECB00"/>
                </a:solidFill>
                <a:effectLst/>
                <a:latin typeface="Arial"/>
                <a:ea typeface="ＭＳ Ｐゴシック"/>
                <a:cs typeface="ＭＳ Ｐゴシック"/>
              </a:rPr>
              <a:t>:  Implementation</a:t>
            </a:r>
            <a:endParaRPr lang="en-US" dirty="0" smtClean="0">
              <a:effectLst/>
            </a:endParaRPr>
          </a:p>
          <a:p>
            <a:endParaRPr lang="en-US" dirty="0"/>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0085" name="Group 53"/>
          <p:cNvGraphicFramePr>
            <a:graphicFrameLocks noGrp="1"/>
          </p:cNvGraphicFramePr>
          <p:nvPr>
            <p:ph idx="4294967295"/>
            <p:extLst>
              <p:ext uri="{D42A27DB-BD31-4B8C-83A1-F6EECF244321}">
                <p14:modId xmlns:p14="http://schemas.microsoft.com/office/powerpoint/2010/main" xmlns="" val="3678636882"/>
              </p:ext>
            </p:extLst>
          </p:nvPr>
        </p:nvGraphicFramePr>
        <p:xfrm>
          <a:off x="0" y="762000"/>
          <a:ext cx="9642475" cy="6554788"/>
        </p:xfrm>
        <a:graphic>
          <a:graphicData uri="http://schemas.openxmlformats.org/drawingml/2006/table">
            <a:tbl>
              <a:tblPr/>
              <a:tblGrid>
                <a:gridCol w="4122012"/>
                <a:gridCol w="5520463"/>
              </a:tblGrid>
              <a:tr h="822987">
                <a:tc>
                  <a:txBody>
                    <a:bodyPr/>
                    <a:lstStyle/>
                    <a:p>
                      <a:pPr marL="342900" marR="0" lvl="0" indent="-342900" algn="l" defTabSz="914400" rtl="0" eaLnBrk="1" fontAlgn="base" latinLnBrk="0" hangingPunct="1">
                        <a:lnSpc>
                          <a:spcPct val="100000"/>
                        </a:lnSpc>
                        <a:spcBef>
                          <a:spcPct val="0"/>
                        </a:spcBef>
                        <a:spcAft>
                          <a:spcPct val="0"/>
                        </a:spcAft>
                        <a:buClr>
                          <a:schemeClr val="bg1"/>
                        </a:buClr>
                        <a:buSzPct val="70000"/>
                        <a:buFont typeface="Times New Roman" pitchFamily="18" charset="0"/>
                        <a:buNone/>
                        <a:tabLst/>
                      </a:pPr>
                      <a:r>
                        <a:rPr kumimoji="0" lang="en-US" sz="2400" b="0" i="0" u="none" strike="noStrike" cap="none" normalizeH="0" baseline="0" dirty="0" smtClean="0">
                          <a:ln>
                            <a:noFill/>
                          </a:ln>
                          <a:solidFill>
                            <a:srgbClr val="FECB00"/>
                          </a:solidFill>
                          <a:effectLst/>
                          <a:latin typeface="Arial"/>
                          <a:ea typeface="ＭＳ Ｐゴシック" pitchFamily="34" charset="-128"/>
                          <a:cs typeface="Arial"/>
                        </a:rPr>
                        <a:t>QUANTITATIVE MEASURES</a:t>
                      </a:r>
                    </a:p>
                  </a:txBody>
                  <a:tcPr marL="96008" marR="96008" marT="45716" marB="4571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
                          <a:schemeClr val="bg1"/>
                        </a:buClr>
                        <a:buSzPct val="70000"/>
                        <a:buFont typeface="Times New Roman" pitchFamily="18" charset="0"/>
                        <a:buNone/>
                        <a:tabLst/>
                      </a:pPr>
                      <a:r>
                        <a:rPr kumimoji="0" lang="en-US" sz="2000" b="0" i="0" u="none" strike="noStrike" cap="none" normalizeH="0" baseline="0" dirty="0" smtClean="0">
                          <a:ln>
                            <a:noFill/>
                          </a:ln>
                          <a:solidFill>
                            <a:schemeClr val="tx1"/>
                          </a:solidFill>
                          <a:effectLst/>
                          <a:latin typeface="Gill Sans MT" charset="0"/>
                          <a:ea typeface="ＭＳ Ｐゴシック" pitchFamily="34" charset="-128"/>
                          <a:cs typeface="Times New Roman" pitchFamily="18" charset="0"/>
                        </a:rPr>
                        <a:t>     </a:t>
                      </a:r>
                      <a:r>
                        <a:rPr kumimoji="0" lang="en-US" sz="2400" b="0" i="0" u="none" strike="noStrike" cap="none" normalizeH="0" baseline="0" dirty="0" smtClean="0">
                          <a:ln>
                            <a:noFill/>
                          </a:ln>
                          <a:solidFill>
                            <a:srgbClr val="FECB00"/>
                          </a:solidFill>
                          <a:effectLst/>
                          <a:latin typeface="Arial"/>
                          <a:ea typeface="ＭＳ Ｐゴシック" pitchFamily="34" charset="-128"/>
                          <a:cs typeface="Arial"/>
                        </a:rPr>
                        <a:t> QUALITATIVE INQUIRY</a:t>
                      </a:r>
                    </a:p>
                    <a:p>
                      <a:pPr marL="342900" marR="0" lvl="0" indent="-342900" algn="l" defTabSz="914400" rtl="0" eaLnBrk="1" fontAlgn="base" latinLnBrk="0" hangingPunct="1">
                        <a:lnSpc>
                          <a:spcPct val="100000"/>
                        </a:lnSpc>
                        <a:spcBef>
                          <a:spcPct val="0"/>
                        </a:spcBef>
                        <a:spcAft>
                          <a:spcPct val="0"/>
                        </a:spcAft>
                        <a:buClr>
                          <a:schemeClr val="bg1"/>
                        </a:buClr>
                        <a:buSzPct val="70000"/>
                        <a:buFont typeface="Times New Roman" pitchFamily="18" charset="0"/>
                        <a:buNone/>
                        <a:tabLst/>
                      </a:pPr>
                      <a:r>
                        <a:rPr kumimoji="0" lang="en-US" sz="2400" b="0" i="0" u="none" strike="noStrike" cap="none" normalizeH="0" baseline="0" dirty="0" smtClean="0">
                          <a:ln>
                            <a:noFill/>
                          </a:ln>
                          <a:solidFill>
                            <a:srgbClr val="FECB00"/>
                          </a:solidFill>
                          <a:effectLst/>
                          <a:latin typeface="Arial"/>
                          <a:ea typeface="ＭＳ Ｐゴシック" pitchFamily="34" charset="-128"/>
                          <a:cs typeface="Arial"/>
                        </a:rPr>
                        <a:t>     </a:t>
                      </a:r>
                      <a:r>
                        <a:rPr kumimoji="0" lang="en-US" sz="2000" b="0" i="0" u="none" strike="noStrike" cap="none" normalizeH="0" baseline="0" dirty="0" smtClean="0">
                          <a:ln>
                            <a:noFill/>
                          </a:ln>
                          <a:solidFill>
                            <a:schemeClr val="tx1"/>
                          </a:solidFill>
                          <a:effectLst/>
                          <a:latin typeface="Gill Sans MT" charset="0"/>
                          <a:ea typeface="ＭＳ Ｐゴシック" pitchFamily="34" charset="-128"/>
                          <a:cs typeface="Times New Roman" pitchFamily="18" charset="0"/>
                        </a:rPr>
                        <a:t> </a:t>
                      </a:r>
                    </a:p>
                  </a:txBody>
                  <a:tcPr marL="96008" marR="96008" marT="45716" marB="45716"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321">
                <a:tc gridSpan="2">
                  <a:txBody>
                    <a:bodyPr/>
                    <a:lstStyle/>
                    <a:p>
                      <a:pPr marL="342900" marR="0" lvl="0" indent="-342900" algn="l" defTabSz="914400" rtl="0" eaLnBrk="1" fontAlgn="base" latinLnBrk="0" hangingPunct="1">
                        <a:lnSpc>
                          <a:spcPct val="100000"/>
                        </a:lnSpc>
                        <a:spcBef>
                          <a:spcPct val="0"/>
                        </a:spcBef>
                        <a:spcAft>
                          <a:spcPct val="0"/>
                        </a:spcAft>
                        <a:buClr>
                          <a:schemeClr val="bg1"/>
                        </a:buClr>
                        <a:buSzPct val="70000"/>
                        <a:buFont typeface="Times New Roman" pitchFamily="18" charset="0"/>
                        <a:buNone/>
                        <a:tabLst/>
                      </a:pPr>
                      <a:endParaRPr kumimoji="0" lang="en-US" sz="1200" b="0" i="0" u="none" strike="noStrike" cap="none" normalizeH="0" baseline="0" smtClean="0">
                        <a:ln>
                          <a:noFill/>
                        </a:ln>
                        <a:solidFill>
                          <a:schemeClr val="tx1"/>
                        </a:solidFill>
                        <a:effectLst>
                          <a:outerShdw blurRad="38100" dist="38100" dir="2700000" algn="tl">
                            <a:srgbClr val="FFFFFF"/>
                          </a:outerShdw>
                        </a:effectLst>
                        <a:latin typeface="Gill Sans MT" charset="0"/>
                        <a:ea typeface="ＭＳ Ｐゴシック" pitchFamily="34" charset="-128"/>
                        <a:cs typeface="Times New Roman" pitchFamily="18" charset="0"/>
                      </a:endParaRPr>
                    </a:p>
                  </a:txBody>
                  <a:tcPr marL="96008" marR="96008" marT="45716" marB="45716"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solidFill>
                      <a:srgbClr val="F5D3D3">
                        <a:alpha val="78038"/>
                      </a:srgbClr>
                    </a:solidFill>
                  </a:tcPr>
                </a:tc>
                <a:tc hMerge="1">
                  <a:txBody>
                    <a:bodyPr/>
                    <a:lstStyle/>
                    <a:p>
                      <a:endParaRPr lang="en-US"/>
                    </a:p>
                  </a:txBody>
                  <a:tcPr/>
                </a:tc>
              </a:tr>
              <a:tr h="5457480">
                <a:tc>
                  <a:txBody>
                    <a:bodyPr/>
                    <a:lstStyle/>
                    <a:p>
                      <a:pPr marL="342900" marR="0" lvl="0" indent="-342900" algn="l" defTabSz="914400" rtl="0" eaLnBrk="1" fontAlgn="base" latinLnBrk="0" hangingPunct="1">
                        <a:lnSpc>
                          <a:spcPct val="100000"/>
                        </a:lnSpc>
                        <a:spcBef>
                          <a:spcPct val="0"/>
                        </a:spcBef>
                        <a:spcAft>
                          <a:spcPct val="0"/>
                        </a:spcAft>
                        <a:buClr>
                          <a:schemeClr val="hlink"/>
                        </a:buClr>
                        <a:buSzPct val="70000"/>
                        <a:buFont typeface="Wingdings" pitchFamily="2" charset="2"/>
                        <a:buNone/>
                        <a:tabLst>
                          <a:tab pos="1103313" algn="l"/>
                          <a:tab pos="1998663" algn="l"/>
                        </a:tabLst>
                      </a:pPr>
                      <a:r>
                        <a:rPr kumimoji="0" lang="en-US" sz="2400" b="0" i="0" u="none" strike="noStrike" cap="none" normalizeH="0" baseline="0" dirty="0" smtClean="0">
                          <a:ln>
                            <a:noFill/>
                          </a:ln>
                          <a:solidFill>
                            <a:schemeClr val="tx1"/>
                          </a:solidFill>
                          <a:effectLst/>
                          <a:latin typeface="Gill Sans MT" charset="0"/>
                          <a:ea typeface="ＭＳ Ｐゴシック" pitchFamily="34" charset="-128"/>
                        </a:rPr>
                        <a:t> </a:t>
                      </a:r>
                      <a:r>
                        <a:rPr kumimoji="0" lang="en-US" sz="2400" b="0" i="0" u="none" strike="noStrike" cap="none" normalizeH="0" baseline="0" dirty="0" smtClean="0">
                          <a:ln>
                            <a:noFill/>
                          </a:ln>
                          <a:solidFill>
                            <a:schemeClr val="tx1"/>
                          </a:solidFill>
                          <a:effectLst/>
                          <a:latin typeface="Arial"/>
                          <a:ea typeface="ＭＳ Ｐゴシック" pitchFamily="34" charset="-128"/>
                          <a:cs typeface="Arial"/>
                        </a:rPr>
                        <a:t>Is the program maintained after the study period?</a:t>
                      </a:r>
                    </a:p>
                    <a:p>
                      <a:pPr marL="342900" marR="0" lvl="0" indent="-342900" algn="l" defTabSz="914400" rtl="0" eaLnBrk="1" fontAlgn="base" latinLnBrk="0" hangingPunct="1">
                        <a:lnSpc>
                          <a:spcPct val="100000"/>
                        </a:lnSpc>
                        <a:spcBef>
                          <a:spcPct val="0"/>
                        </a:spcBef>
                        <a:spcAft>
                          <a:spcPct val="0"/>
                        </a:spcAft>
                        <a:buClr>
                          <a:schemeClr val="hlink"/>
                        </a:buClr>
                        <a:buSzPct val="70000"/>
                        <a:buFont typeface="Wingdings" pitchFamily="2" charset="2"/>
                        <a:buNone/>
                        <a:tabLst>
                          <a:tab pos="1103313" algn="l"/>
                          <a:tab pos="1998663" algn="l"/>
                        </a:tabLst>
                      </a:pPr>
                      <a:endParaRPr kumimoji="0" lang="en-US" sz="2400" b="0" i="0" u="none" strike="noStrike" cap="none" normalizeH="0" baseline="0" dirty="0" smtClean="0">
                        <a:ln>
                          <a:noFill/>
                        </a:ln>
                        <a:solidFill>
                          <a:schemeClr val="tx1"/>
                        </a:solidFill>
                        <a:effectLst/>
                        <a:latin typeface="Arial"/>
                        <a:ea typeface="ＭＳ Ｐゴシック" pitchFamily="34" charset="-128"/>
                        <a:cs typeface="Arial"/>
                      </a:endParaRPr>
                    </a:p>
                    <a:p>
                      <a:pPr marL="342900" marR="0" lvl="0" indent="-342900" algn="l" defTabSz="914400" rtl="0" eaLnBrk="1" fontAlgn="base" latinLnBrk="0" hangingPunct="1">
                        <a:lnSpc>
                          <a:spcPct val="100000"/>
                        </a:lnSpc>
                        <a:spcBef>
                          <a:spcPct val="0"/>
                        </a:spcBef>
                        <a:spcAft>
                          <a:spcPct val="0"/>
                        </a:spcAft>
                        <a:buClr>
                          <a:schemeClr val="hlink"/>
                        </a:buClr>
                        <a:buSzPct val="70000"/>
                        <a:buFont typeface="Wingdings" pitchFamily="2" charset="2"/>
                        <a:buNone/>
                        <a:tabLst>
                          <a:tab pos="1103313" algn="l"/>
                          <a:tab pos="1998663" algn="l"/>
                        </a:tabLst>
                      </a:pPr>
                      <a:r>
                        <a:rPr kumimoji="0" lang="en-US" sz="2400" b="0" i="0" u="none" strike="noStrike" cap="none" normalizeH="0" baseline="0" dirty="0" smtClean="0">
                          <a:ln>
                            <a:noFill/>
                          </a:ln>
                          <a:solidFill>
                            <a:schemeClr val="tx1"/>
                          </a:solidFill>
                          <a:effectLst/>
                          <a:latin typeface="Arial"/>
                          <a:ea typeface="ＭＳ Ｐゴシック" pitchFamily="34" charset="-128"/>
                          <a:cs typeface="Arial"/>
                        </a:rPr>
                        <a:t> </a:t>
                      </a:r>
                    </a:p>
                    <a:p>
                      <a:pPr marL="342900" marR="0" lvl="0" indent="-342900" algn="l" defTabSz="914400" rtl="0" eaLnBrk="1" fontAlgn="base" latinLnBrk="0" hangingPunct="1">
                        <a:lnSpc>
                          <a:spcPct val="100000"/>
                        </a:lnSpc>
                        <a:spcBef>
                          <a:spcPct val="0"/>
                        </a:spcBef>
                        <a:spcAft>
                          <a:spcPct val="0"/>
                        </a:spcAft>
                        <a:buClr>
                          <a:schemeClr val="hlink"/>
                        </a:buClr>
                        <a:buSzPct val="70000"/>
                        <a:buFont typeface="Wingdings" pitchFamily="2" charset="2"/>
                        <a:buNone/>
                        <a:tabLst>
                          <a:tab pos="1103313" algn="l"/>
                          <a:tab pos="1998663" algn="l"/>
                        </a:tabLst>
                      </a:pPr>
                      <a:endParaRPr kumimoji="0" lang="en-US" sz="2000" b="0" i="0" u="none" strike="noStrike" cap="none" normalizeH="0" baseline="0" dirty="0" smtClean="0">
                        <a:ln>
                          <a:noFill/>
                        </a:ln>
                        <a:solidFill>
                          <a:schemeClr val="tx1"/>
                        </a:solidFill>
                        <a:effectLst/>
                        <a:latin typeface="Gill Sans MT" charset="0"/>
                        <a:ea typeface="ＭＳ Ｐゴシック" pitchFamily="34" charset="-128"/>
                      </a:endParaRPr>
                    </a:p>
                  </a:txBody>
                  <a:tcPr marL="96008" marR="96008" marT="45716" marB="45716" horzOverflow="overflow">
                    <a:lnL>
                      <a:noFill/>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Char char="n"/>
                        <a:tabLst/>
                      </a:pPr>
                      <a:r>
                        <a:rPr kumimoji="0" lang="en-US" sz="2400" b="0" i="0" u="none" strike="noStrike" cap="none" normalizeH="0" baseline="0" dirty="0" smtClean="0">
                          <a:ln>
                            <a:noFill/>
                          </a:ln>
                          <a:solidFill>
                            <a:schemeClr val="tx1"/>
                          </a:solidFill>
                          <a:effectLst/>
                          <a:latin typeface="Arial"/>
                          <a:ea typeface="ＭＳ Ｐゴシック" pitchFamily="34" charset="-128"/>
                          <a:cs typeface="Arial"/>
                        </a:rPr>
                        <a:t>Can the program be sustained after the study period?</a:t>
                      </a: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Char char="n"/>
                        <a:tabLst/>
                      </a:pPr>
                      <a:endParaRPr kumimoji="0" lang="en-US" sz="2400" b="0" i="0" u="none" strike="noStrike" cap="none" normalizeH="0" baseline="0" dirty="0" smtClean="0">
                        <a:ln>
                          <a:noFill/>
                        </a:ln>
                        <a:solidFill>
                          <a:schemeClr val="tx1"/>
                        </a:solidFill>
                        <a:effectLst/>
                        <a:latin typeface="Arial"/>
                        <a:ea typeface="ＭＳ Ｐゴシック" pitchFamily="34" charset="-128"/>
                        <a:cs typeface="Arial"/>
                      </a:endParaRP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Char char="n"/>
                        <a:tabLst/>
                      </a:pPr>
                      <a:r>
                        <a:rPr kumimoji="0" lang="en-US" sz="2400" b="0" i="0" u="none" strike="noStrike" cap="none" normalizeH="0" baseline="0" dirty="0" smtClean="0">
                          <a:ln>
                            <a:noFill/>
                          </a:ln>
                          <a:solidFill>
                            <a:schemeClr val="tx1"/>
                          </a:solidFill>
                          <a:effectLst/>
                          <a:latin typeface="Arial"/>
                          <a:ea typeface="ＭＳ Ｐゴシック" pitchFamily="34" charset="-128"/>
                          <a:cs typeface="Arial"/>
                        </a:rPr>
                        <a:t>What is the feasibility of retaining program-specific staff to continue the intervention?</a:t>
                      </a: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endParaRPr kumimoji="0" lang="en-US" sz="2400" b="0" i="0" u="none" strike="noStrike" cap="none" normalizeH="0" baseline="0" dirty="0" smtClean="0">
                        <a:ln>
                          <a:noFill/>
                        </a:ln>
                        <a:solidFill>
                          <a:schemeClr val="tx1"/>
                        </a:solidFill>
                        <a:effectLst/>
                        <a:latin typeface="Arial"/>
                        <a:ea typeface="ＭＳ Ｐゴシック" pitchFamily="34" charset="-128"/>
                        <a:cs typeface="Arial"/>
                      </a:endParaRP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Char char="n"/>
                        <a:tabLst/>
                      </a:pPr>
                      <a:r>
                        <a:rPr kumimoji="0" lang="en-US" sz="2400" b="0" i="0" u="none" strike="noStrike" cap="none" normalizeH="0" baseline="0" dirty="0" smtClean="0">
                          <a:ln>
                            <a:noFill/>
                          </a:ln>
                          <a:solidFill>
                            <a:schemeClr val="tx1"/>
                          </a:solidFill>
                          <a:effectLst/>
                          <a:latin typeface="Arial"/>
                          <a:ea typeface="ＭＳ Ｐゴシック" pitchFamily="34" charset="-128"/>
                          <a:cs typeface="Arial"/>
                        </a:rPr>
                        <a:t>What is the perception of program value among stakeholders?</a:t>
                      </a: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Char char="n"/>
                        <a:tabLst/>
                      </a:pPr>
                      <a:endParaRPr kumimoji="0" lang="en-US" sz="2400" b="0" i="0" u="none" strike="noStrike" cap="none" normalizeH="0" baseline="0" dirty="0" smtClean="0">
                        <a:ln>
                          <a:noFill/>
                        </a:ln>
                        <a:solidFill>
                          <a:schemeClr val="tx1"/>
                        </a:solidFill>
                        <a:effectLst/>
                        <a:latin typeface="Gill Sans MT" charset="0"/>
                        <a:ea typeface="ＭＳ Ｐゴシック" pitchFamily="34" charset="-128"/>
                      </a:endParaRP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Char char="n"/>
                        <a:tabLst/>
                      </a:pPr>
                      <a:endParaRPr kumimoji="0" lang="en-US" sz="2400" b="0" i="0" u="none" strike="noStrike" cap="none" normalizeH="0" baseline="0" dirty="0" smtClean="0">
                        <a:ln>
                          <a:noFill/>
                        </a:ln>
                        <a:solidFill>
                          <a:schemeClr val="tx1"/>
                        </a:solidFill>
                        <a:effectLst/>
                        <a:latin typeface="Gill Sans MT" charset="0"/>
                        <a:ea typeface="ＭＳ Ｐゴシック" pitchFamily="34" charset="-128"/>
                      </a:endParaRP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Char char="n"/>
                        <a:tabLst/>
                      </a:pPr>
                      <a:endParaRPr kumimoji="0" lang="en-US" sz="2400" b="0" i="0" u="none" strike="noStrike" cap="none" normalizeH="0" baseline="0" dirty="0" smtClean="0">
                        <a:ln>
                          <a:noFill/>
                        </a:ln>
                        <a:solidFill>
                          <a:schemeClr val="tx1"/>
                        </a:solidFill>
                        <a:effectLst/>
                        <a:latin typeface="Gill Sans MT" charset="0"/>
                        <a:ea typeface="ＭＳ Ｐゴシック" pitchFamily="34" charset="-128"/>
                      </a:endParaRP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Char char="n"/>
                        <a:tabLst/>
                      </a:pPr>
                      <a:endParaRPr kumimoji="0" lang="en-US" sz="2400" b="0" i="0" u="none" strike="noStrike" cap="none" normalizeH="0" baseline="0" dirty="0" smtClean="0">
                        <a:ln>
                          <a:noFill/>
                        </a:ln>
                        <a:solidFill>
                          <a:schemeClr val="tx1"/>
                        </a:solidFill>
                        <a:effectLst/>
                        <a:latin typeface="Gill Sans MT" charset="0"/>
                        <a:ea typeface="ＭＳ Ｐゴシック" pitchFamily="34" charset="-128"/>
                      </a:endParaRPr>
                    </a:p>
                  </a:txBody>
                  <a:tcPr marL="96008" marR="96008" marT="45716" marB="45716" horzOverflow="overflow">
                    <a:lnL w="12700" cap="flat" cmpd="sng" algn="ctr">
                      <a:solidFill>
                        <a:schemeClr val="tx1"/>
                      </a:solidFill>
                      <a:prstDash val="solid"/>
                      <a:round/>
                      <a:headEnd type="none" w="med" len="med"/>
                      <a:tailEnd type="none" w="med" len="med"/>
                    </a:lnL>
                    <a:lnR>
                      <a:noFill/>
                    </a:lnR>
                    <a:lnT>
                      <a:noFill/>
                    </a:lnT>
                    <a:lnB>
                      <a:noFill/>
                    </a:lnB>
                    <a:lnTlToBr>
                      <a:noFill/>
                    </a:lnTlToBr>
                    <a:lnBlToTr>
                      <a:noFill/>
                    </a:lnBlToTr>
                    <a:noFill/>
                  </a:tcPr>
                </a:tc>
              </a:tr>
            </a:tbl>
          </a:graphicData>
        </a:graphic>
      </p:graphicFrame>
      <p:sp>
        <p:nvSpPr>
          <p:cNvPr id="22541" name="Text Box 2"/>
          <p:cNvSpPr txBox="1">
            <a:spLocks noChangeArrowheads="1"/>
          </p:cNvSpPr>
          <p:nvPr/>
        </p:nvSpPr>
        <p:spPr bwMode="auto">
          <a:xfrm>
            <a:off x="400050" y="1552575"/>
            <a:ext cx="8801100" cy="584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3200">
                <a:solidFill>
                  <a:srgbClr val="FFFFFF"/>
                </a:solidFill>
                <a:latin typeface="Times New Roman" charset="0"/>
                <a:ea typeface="ヒラギノ明朝 ProN W3" charset="0"/>
                <a:cs typeface="ヒラギノ明朝 ProN W3" charset="0"/>
                <a:sym typeface="Times New Roman" charset="0"/>
              </a:defRPr>
            </a:lvl1pPr>
            <a:lvl2pPr marL="742950" indent="-285750" eaLnBrk="0" hangingPunct="0">
              <a:defRPr sz="3200">
                <a:solidFill>
                  <a:srgbClr val="FFFFFF"/>
                </a:solidFill>
                <a:latin typeface="Times New Roman" charset="0"/>
                <a:ea typeface="ヒラギノ明朝 ProN W3" charset="0"/>
                <a:cs typeface="ヒラギノ明朝 ProN W3" charset="0"/>
                <a:sym typeface="Times New Roman" charset="0"/>
              </a:defRPr>
            </a:lvl2pPr>
            <a:lvl3pPr marL="1143000" indent="-228600" eaLnBrk="0" hangingPunct="0">
              <a:defRPr sz="3200">
                <a:solidFill>
                  <a:srgbClr val="FFFFFF"/>
                </a:solidFill>
                <a:latin typeface="Times New Roman" charset="0"/>
                <a:ea typeface="ヒラギノ明朝 ProN W3" charset="0"/>
                <a:cs typeface="ヒラギノ明朝 ProN W3" charset="0"/>
                <a:sym typeface="Times New Roman" charset="0"/>
              </a:defRPr>
            </a:lvl3pPr>
            <a:lvl4pPr marL="1600200" indent="-228600" eaLnBrk="0" hangingPunct="0">
              <a:defRPr sz="3200">
                <a:solidFill>
                  <a:srgbClr val="FFFFFF"/>
                </a:solidFill>
                <a:latin typeface="Times New Roman" charset="0"/>
                <a:ea typeface="ヒラギノ明朝 ProN W3" charset="0"/>
                <a:cs typeface="ヒラギノ明朝 ProN W3" charset="0"/>
                <a:sym typeface="Times New Roman" charset="0"/>
              </a:defRPr>
            </a:lvl4pPr>
            <a:lvl5pPr marL="2057400" indent="-228600" eaLnBrk="0" hangingPunct="0">
              <a:defRPr sz="3200">
                <a:solidFill>
                  <a:srgbClr val="FFFFFF"/>
                </a:solidFill>
                <a:latin typeface="Times New Roman" charset="0"/>
                <a:ea typeface="ヒラギノ明朝 ProN W3" charset="0"/>
                <a:cs typeface="ヒラギノ明朝 ProN W3" charset="0"/>
                <a:sym typeface="Times New Roman" charset="0"/>
              </a:defRPr>
            </a:lvl5pPr>
            <a:lvl6pPr marL="2514600" indent="-228600" algn="ctr" eaLnBrk="0" fontAlgn="base" hangingPunct="0">
              <a:spcBef>
                <a:spcPct val="0"/>
              </a:spcBef>
              <a:spcAft>
                <a:spcPct val="0"/>
              </a:spcAft>
              <a:defRPr sz="3200">
                <a:solidFill>
                  <a:srgbClr val="FFFFFF"/>
                </a:solidFill>
                <a:latin typeface="Times New Roman" charset="0"/>
                <a:ea typeface="ヒラギノ明朝 ProN W3" charset="0"/>
                <a:cs typeface="ヒラギノ明朝 ProN W3" charset="0"/>
                <a:sym typeface="Times New Roman" charset="0"/>
              </a:defRPr>
            </a:lvl6pPr>
            <a:lvl7pPr marL="2971800" indent="-228600" algn="ctr" eaLnBrk="0" fontAlgn="base" hangingPunct="0">
              <a:spcBef>
                <a:spcPct val="0"/>
              </a:spcBef>
              <a:spcAft>
                <a:spcPct val="0"/>
              </a:spcAft>
              <a:defRPr sz="3200">
                <a:solidFill>
                  <a:srgbClr val="FFFFFF"/>
                </a:solidFill>
                <a:latin typeface="Times New Roman" charset="0"/>
                <a:ea typeface="ヒラギノ明朝 ProN W3" charset="0"/>
                <a:cs typeface="ヒラギノ明朝 ProN W3" charset="0"/>
                <a:sym typeface="Times New Roman" charset="0"/>
              </a:defRPr>
            </a:lvl7pPr>
            <a:lvl8pPr marL="3429000" indent="-228600" algn="ctr" eaLnBrk="0" fontAlgn="base" hangingPunct="0">
              <a:spcBef>
                <a:spcPct val="0"/>
              </a:spcBef>
              <a:spcAft>
                <a:spcPct val="0"/>
              </a:spcAft>
              <a:defRPr sz="3200">
                <a:solidFill>
                  <a:srgbClr val="FFFFFF"/>
                </a:solidFill>
                <a:latin typeface="Times New Roman" charset="0"/>
                <a:ea typeface="ヒラギノ明朝 ProN W3" charset="0"/>
                <a:cs typeface="ヒラギノ明朝 ProN W3" charset="0"/>
                <a:sym typeface="Times New Roman" charset="0"/>
              </a:defRPr>
            </a:lvl8pPr>
            <a:lvl9pPr marL="3886200" indent="-228600" algn="ctr" eaLnBrk="0" fontAlgn="base" hangingPunct="0">
              <a:spcBef>
                <a:spcPct val="0"/>
              </a:spcBef>
              <a:spcAft>
                <a:spcPct val="0"/>
              </a:spcAft>
              <a:defRPr sz="3200">
                <a:solidFill>
                  <a:srgbClr val="FFFFFF"/>
                </a:solidFill>
                <a:latin typeface="Times New Roman" charset="0"/>
                <a:ea typeface="ヒラギノ明朝 ProN W3" charset="0"/>
                <a:cs typeface="ヒラギノ明朝 ProN W3" charset="0"/>
                <a:sym typeface="Times New Roman" charset="0"/>
              </a:defRPr>
            </a:lvl9pPr>
          </a:lstStyle>
          <a:p>
            <a:pPr eaLnBrk="1" hangingPunct="1">
              <a:spcBef>
                <a:spcPct val="50000"/>
              </a:spcBef>
            </a:pPr>
            <a:endParaRPr lang="en-US">
              <a:solidFill>
                <a:schemeClr val="tx1"/>
              </a:solidFill>
              <a:latin typeface="Arial" charset="0"/>
              <a:ea typeface="ＭＳ Ｐゴシック" charset="0"/>
              <a:cs typeface="ＭＳ Ｐゴシック" charset="0"/>
            </a:endParaRPr>
          </a:p>
        </p:txBody>
      </p:sp>
      <p:sp>
        <p:nvSpPr>
          <p:cNvPr id="2" name="Title 1"/>
          <p:cNvSpPr>
            <a:spLocks noGrp="1"/>
          </p:cNvSpPr>
          <p:nvPr>
            <p:ph type="title" idx="4294967295"/>
          </p:nvPr>
        </p:nvSpPr>
        <p:spPr>
          <a:xfrm>
            <a:off x="1066800" y="127000"/>
            <a:ext cx="7454900" cy="1016000"/>
          </a:xfrm>
        </p:spPr>
        <p:txBody>
          <a:bodyPr/>
          <a:lstStyle/>
          <a:p>
            <a:pPr rtl="0" eaLnBrk="1" fontAlgn="base" hangingPunct="1"/>
            <a:r>
              <a:rPr lang="en-US" sz="3200" kern="1200" dirty="0" smtClean="0">
                <a:solidFill>
                  <a:srgbClr val="FECB00"/>
                </a:solidFill>
                <a:effectLst/>
                <a:latin typeface="Arial"/>
                <a:ea typeface="ＭＳ Ｐゴシック"/>
                <a:cs typeface="ＭＳ Ｐゴシック"/>
              </a:rPr>
              <a:t>RE-AIM </a:t>
            </a:r>
            <a:r>
              <a:rPr lang="en-US" sz="3200" i="1" kern="1200" dirty="0" smtClean="0">
                <a:solidFill>
                  <a:srgbClr val="FECB00"/>
                </a:solidFill>
                <a:effectLst/>
                <a:latin typeface="Arial"/>
                <a:ea typeface="ＭＳ Ｐゴシック"/>
                <a:cs typeface="ＭＳ Ｐゴシック"/>
              </a:rPr>
              <a:t>Plus</a:t>
            </a:r>
            <a:r>
              <a:rPr lang="en-US" sz="3200" kern="1200" dirty="0" smtClean="0">
                <a:solidFill>
                  <a:srgbClr val="FECB00"/>
                </a:solidFill>
                <a:effectLst/>
                <a:latin typeface="Arial"/>
                <a:ea typeface="ＭＳ Ｐゴシック"/>
                <a:cs typeface="ＭＳ Ｐゴシック"/>
              </a:rPr>
              <a:t>:  Maintenance</a:t>
            </a:r>
            <a:endParaRPr lang="en-US" dirty="0" smtClean="0">
              <a:effectLst/>
            </a:endParaRPr>
          </a:p>
          <a:p>
            <a:endParaRPr lang="en-US" dirty="0"/>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
            <a:ext cx="8764588" cy="1143000"/>
          </a:xfrm>
        </p:spPr>
        <p:txBody>
          <a:bodyPr lIns="91440" tIns="45720" bIns="45720"/>
          <a:lstStyle/>
          <a:p>
            <a:pPr eaLnBrk="1" hangingPunct="1">
              <a:defRPr/>
            </a:pPr>
            <a:r>
              <a:rPr lang="en-US" sz="4000" dirty="0" smtClean="0">
                <a:effectLst>
                  <a:outerShdw blurRad="38100" dist="38100" dir="2700000" algn="tl">
                    <a:srgbClr val="DDDDDD"/>
                  </a:outerShdw>
                </a:effectLst>
                <a:latin typeface="Arial"/>
                <a:ea typeface="ＭＳ Ｐゴシック" charset="0"/>
                <a:cs typeface="Arial"/>
              </a:rPr>
              <a:t>Important Methods Considerations</a:t>
            </a:r>
            <a:endParaRPr lang="en-US" sz="4000" dirty="0">
              <a:effectLst>
                <a:outerShdw blurRad="38100" dist="38100" dir="2700000" algn="tl">
                  <a:srgbClr val="DDDDDD"/>
                </a:outerShdw>
              </a:effectLst>
              <a:latin typeface="Arial"/>
              <a:ea typeface="ＭＳ Ｐゴシック" charset="0"/>
              <a:cs typeface="Arial"/>
            </a:endParaRPr>
          </a:p>
        </p:txBody>
      </p:sp>
      <p:sp>
        <p:nvSpPr>
          <p:cNvPr id="28675" name="Content Placeholder 2"/>
          <p:cNvSpPr>
            <a:spLocks noGrp="1"/>
          </p:cNvSpPr>
          <p:nvPr>
            <p:ph sz="quarter" idx="1"/>
          </p:nvPr>
        </p:nvSpPr>
        <p:spPr>
          <a:xfrm>
            <a:off x="1039813" y="1752600"/>
            <a:ext cx="8640762" cy="4525963"/>
          </a:xfrm>
        </p:spPr>
        <p:txBody>
          <a:bodyPr/>
          <a:lstStyle/>
          <a:p>
            <a:pPr eaLnBrk="1" hangingPunct="1">
              <a:buFont typeface="Wingdings 2" charset="0"/>
              <a:buNone/>
              <a:defRPr/>
            </a:pPr>
            <a:r>
              <a:rPr lang="en-US" dirty="0">
                <a:latin typeface="Arial"/>
                <a:ea typeface="ＭＳ Ｐゴシック" charset="0"/>
                <a:cs typeface="Arial"/>
              </a:rPr>
              <a:t>Methods:</a:t>
            </a:r>
          </a:p>
          <a:p>
            <a:pPr eaLnBrk="1" hangingPunct="1">
              <a:buFont typeface="Wingdings 2" charset="0"/>
              <a:buNone/>
              <a:defRPr/>
            </a:pPr>
            <a:endParaRPr lang="en-US" sz="700" dirty="0">
              <a:latin typeface="Arial"/>
              <a:ea typeface="ＭＳ Ｐゴシック" charset="0"/>
              <a:cs typeface="Arial"/>
            </a:endParaRPr>
          </a:p>
          <a:p>
            <a:pPr eaLnBrk="1" hangingPunct="1">
              <a:defRPr/>
            </a:pPr>
            <a:r>
              <a:rPr lang="en-US" dirty="0">
                <a:latin typeface="Arial"/>
                <a:ea typeface="ＭＳ Ｐゴシック" charset="0"/>
                <a:cs typeface="Arial"/>
              </a:rPr>
              <a:t>Effective procedures and instruments to systematically collect data</a:t>
            </a:r>
          </a:p>
          <a:p>
            <a:pPr eaLnBrk="1" hangingPunct="1">
              <a:defRPr/>
            </a:pPr>
            <a:endParaRPr lang="en-US" sz="800" dirty="0">
              <a:latin typeface="Arial"/>
              <a:ea typeface="ＭＳ Ｐゴシック" charset="0"/>
              <a:cs typeface="Arial"/>
            </a:endParaRPr>
          </a:p>
          <a:p>
            <a:pPr eaLnBrk="1" hangingPunct="1">
              <a:defRPr/>
            </a:pPr>
            <a:r>
              <a:rPr lang="en-US" dirty="0">
                <a:latin typeface="Arial"/>
                <a:ea typeface="ＭＳ Ｐゴシック" charset="0"/>
                <a:cs typeface="Arial"/>
              </a:rPr>
              <a:t>Multiple data sources</a:t>
            </a:r>
          </a:p>
          <a:p>
            <a:pPr eaLnBrk="1" hangingPunct="1">
              <a:defRPr/>
            </a:pPr>
            <a:endParaRPr lang="en-US" sz="800" dirty="0">
              <a:latin typeface="Arial"/>
              <a:ea typeface="ＭＳ Ｐゴシック" charset="0"/>
              <a:cs typeface="Arial"/>
            </a:endParaRPr>
          </a:p>
          <a:p>
            <a:pPr eaLnBrk="1" hangingPunct="1">
              <a:defRPr/>
            </a:pPr>
            <a:r>
              <a:rPr lang="en-US" dirty="0">
                <a:latin typeface="Arial"/>
                <a:ea typeface="ＭＳ Ｐゴシック" charset="0"/>
                <a:cs typeface="Arial"/>
              </a:rPr>
              <a:t>Data management system to facilitate data retrieval</a:t>
            </a:r>
          </a:p>
          <a:p>
            <a:pPr lvl="1" eaLnBrk="1" hangingPunct="1">
              <a:lnSpc>
                <a:spcPct val="90000"/>
              </a:lnSpc>
              <a:defRPr/>
            </a:pPr>
            <a:r>
              <a:rPr lang="en-US" dirty="0">
                <a:latin typeface="Arial"/>
                <a:ea typeface="ＭＳ Ｐゴシック" charset="0"/>
                <a:cs typeface="Arial"/>
              </a:rPr>
              <a:t>Including real time</a:t>
            </a: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p:cNvSpPr>
            <a:spLocks noGrp="1"/>
          </p:cNvSpPr>
          <p:nvPr>
            <p:ph type="title"/>
          </p:nvPr>
        </p:nvSpPr>
        <p:spPr>
          <a:xfrm>
            <a:off x="1120775" y="152400"/>
            <a:ext cx="8640763" cy="1143000"/>
          </a:xfrm>
        </p:spPr>
        <p:txBody>
          <a:bodyPr lIns="91440" tIns="45720" bIns="45720"/>
          <a:lstStyle/>
          <a:p>
            <a:pPr eaLnBrk="1" hangingPunct="1">
              <a:defRPr/>
            </a:pPr>
            <a:r>
              <a:rPr lang="en-US" sz="4000" dirty="0" smtClean="0">
                <a:effectLst>
                  <a:outerShdw blurRad="38100" dist="38100" dir="2700000" algn="tl">
                    <a:srgbClr val="DDDDDD"/>
                  </a:outerShdw>
                </a:effectLst>
                <a:latin typeface="Arial"/>
                <a:ea typeface="ＭＳ Ｐゴシック" charset="0"/>
                <a:cs typeface="Arial"/>
              </a:rPr>
              <a:t>Concluding Thoughts</a:t>
            </a:r>
            <a:endParaRPr lang="en-US" sz="4000" dirty="0">
              <a:effectLst>
                <a:outerShdw blurRad="38100" dist="38100" dir="2700000" algn="tl">
                  <a:srgbClr val="DDDDDD"/>
                </a:outerShdw>
              </a:effectLst>
              <a:latin typeface="Arial"/>
              <a:ea typeface="ＭＳ Ｐゴシック" charset="0"/>
              <a:cs typeface="Arial"/>
            </a:endParaRPr>
          </a:p>
        </p:txBody>
      </p:sp>
      <p:sp>
        <p:nvSpPr>
          <p:cNvPr id="27651" name="Content Placeholder 2"/>
          <p:cNvSpPr>
            <a:spLocks noGrp="1"/>
          </p:cNvSpPr>
          <p:nvPr>
            <p:ph idx="1"/>
          </p:nvPr>
        </p:nvSpPr>
        <p:spPr>
          <a:xfrm>
            <a:off x="720725" y="1295400"/>
            <a:ext cx="8720138" cy="5257800"/>
          </a:xfrm>
        </p:spPr>
        <p:txBody>
          <a:bodyPr/>
          <a:lstStyle/>
          <a:p>
            <a:pPr lvl="1" defTabSz="560388" eaLnBrk="1" hangingPunct="1">
              <a:lnSpc>
                <a:spcPct val="90000"/>
              </a:lnSpc>
              <a:buFont typeface="Verdana" charset="0"/>
              <a:buNone/>
              <a:defRPr/>
            </a:pPr>
            <a:r>
              <a:rPr lang="en-US" sz="3200" dirty="0">
                <a:latin typeface="Arial"/>
                <a:ea typeface="ＭＳ Ｐゴシック" charset="0"/>
                <a:cs typeface="Arial"/>
              </a:rPr>
              <a:t>RE-AIM </a:t>
            </a:r>
            <a:r>
              <a:rPr lang="en-US" sz="3200" i="1" dirty="0">
                <a:latin typeface="Arial"/>
                <a:ea typeface="ＭＳ Ｐゴシック" charset="0"/>
                <a:cs typeface="Arial"/>
              </a:rPr>
              <a:t>Plus</a:t>
            </a:r>
            <a:r>
              <a:rPr lang="en-US" sz="3200" dirty="0">
                <a:latin typeface="Arial"/>
                <a:ea typeface="ＭＳ Ｐゴシック" charset="0"/>
                <a:cs typeface="Arial"/>
              </a:rPr>
              <a:t>:</a:t>
            </a:r>
          </a:p>
          <a:p>
            <a:pPr lvl="1" defTabSz="560388" eaLnBrk="1" hangingPunct="1">
              <a:lnSpc>
                <a:spcPct val="90000"/>
              </a:lnSpc>
              <a:buFont typeface="Verdana" charset="0"/>
              <a:buNone/>
              <a:defRPr/>
            </a:pPr>
            <a:endParaRPr lang="en-US" sz="800" dirty="0">
              <a:latin typeface="Arial"/>
              <a:ea typeface="ＭＳ Ｐゴシック" charset="0"/>
              <a:cs typeface="Arial"/>
            </a:endParaRPr>
          </a:p>
          <a:p>
            <a:pPr lvl="1" defTabSz="560388" eaLnBrk="1" hangingPunct="1">
              <a:lnSpc>
                <a:spcPct val="90000"/>
              </a:lnSpc>
              <a:spcAft>
                <a:spcPts val="600"/>
              </a:spcAft>
              <a:buFontTx/>
              <a:buChar char="•"/>
              <a:defRPr/>
            </a:pPr>
            <a:r>
              <a:rPr lang="en-US" dirty="0">
                <a:latin typeface="Arial"/>
                <a:ea typeface="ＭＳ Ｐゴシック" charset="0"/>
                <a:cs typeface="Arial"/>
              </a:rPr>
              <a:t>Useful in generating context-specific and generalizable information on implementation </a:t>
            </a:r>
          </a:p>
          <a:p>
            <a:pPr marL="560388" lvl="1" indent="0" defTabSz="560388" eaLnBrk="1" hangingPunct="1">
              <a:lnSpc>
                <a:spcPct val="90000"/>
              </a:lnSpc>
              <a:spcAft>
                <a:spcPts val="600"/>
              </a:spcAft>
              <a:buFont typeface="Arial Bold" charset="0"/>
              <a:buNone/>
              <a:defRPr/>
            </a:pPr>
            <a:endParaRPr lang="en-US" dirty="0">
              <a:latin typeface="Arial"/>
              <a:ea typeface="ＭＳ Ｐゴシック" charset="0"/>
              <a:cs typeface="Arial"/>
            </a:endParaRPr>
          </a:p>
          <a:p>
            <a:pPr lvl="1" defTabSz="560388" eaLnBrk="1" hangingPunct="1">
              <a:lnSpc>
                <a:spcPct val="90000"/>
              </a:lnSpc>
              <a:spcAft>
                <a:spcPts val="600"/>
              </a:spcAft>
              <a:buFontTx/>
              <a:buChar char="•"/>
              <a:defRPr/>
            </a:pPr>
            <a:r>
              <a:rPr lang="en-US" dirty="0">
                <a:latin typeface="Arial"/>
                <a:ea typeface="ＭＳ Ｐゴシック" charset="0"/>
                <a:cs typeface="Arial"/>
              </a:rPr>
              <a:t>Allows understanding of implementation mechanisms behind both process and outcome </a:t>
            </a:r>
            <a:r>
              <a:rPr lang="en-US" dirty="0" smtClean="0">
                <a:latin typeface="Arial"/>
                <a:ea typeface="ＭＳ Ｐゴシック" charset="0"/>
                <a:cs typeface="Arial"/>
              </a:rPr>
              <a:t>measures</a:t>
            </a:r>
          </a:p>
          <a:p>
            <a:pPr lvl="1" defTabSz="560388" eaLnBrk="1" hangingPunct="1">
              <a:lnSpc>
                <a:spcPct val="90000"/>
              </a:lnSpc>
              <a:spcAft>
                <a:spcPts val="600"/>
              </a:spcAft>
              <a:buFontTx/>
              <a:buChar char="•"/>
              <a:defRPr/>
            </a:pPr>
            <a:endParaRPr lang="en-US" dirty="0">
              <a:latin typeface="Arial"/>
              <a:ea typeface="ＭＳ Ｐゴシック" charset="0"/>
              <a:cs typeface="Arial"/>
            </a:endParaRPr>
          </a:p>
          <a:p>
            <a:pPr lvl="1" defTabSz="560388" eaLnBrk="1" hangingPunct="1">
              <a:lnSpc>
                <a:spcPct val="90000"/>
              </a:lnSpc>
              <a:spcAft>
                <a:spcPts val="600"/>
              </a:spcAft>
              <a:buFontTx/>
              <a:buChar char="•"/>
              <a:defRPr/>
            </a:pPr>
            <a:r>
              <a:rPr lang="en-US" dirty="0">
                <a:latin typeface="Arial"/>
                <a:ea typeface="ＭＳ Ｐゴシック" charset="0"/>
                <a:cs typeface="Arial"/>
              </a:rPr>
              <a:t>May improve ways to adapt implementation in real time </a:t>
            </a:r>
            <a:r>
              <a:rPr lang="en-US" dirty="0" smtClean="0">
                <a:latin typeface="Arial"/>
                <a:ea typeface="ＭＳ Ｐゴシック" charset="0"/>
                <a:cs typeface="Arial"/>
              </a:rPr>
              <a:t>and increase </a:t>
            </a:r>
            <a:r>
              <a:rPr lang="en-US" dirty="0">
                <a:latin typeface="Arial"/>
                <a:ea typeface="ＭＳ Ｐゴシック" charset="0"/>
                <a:cs typeface="Arial"/>
              </a:rPr>
              <a:t>likelihood of success when interventions are </a:t>
            </a:r>
            <a:r>
              <a:rPr lang="en-US" dirty="0" smtClean="0">
                <a:latin typeface="Arial"/>
                <a:ea typeface="ＭＳ Ｐゴシック" charset="0"/>
                <a:cs typeface="Arial"/>
              </a:rPr>
              <a:t>disseminated</a:t>
            </a:r>
            <a:endParaRPr lang="en-US" dirty="0">
              <a:latin typeface="Arial"/>
              <a:ea typeface="ＭＳ Ｐゴシック" charset="0"/>
              <a:cs typeface="Arial"/>
            </a:endParaRPr>
          </a:p>
          <a:p>
            <a:pPr defTabSz="560388" eaLnBrk="1" hangingPunct="1">
              <a:spcAft>
                <a:spcPts val="600"/>
              </a:spcAft>
              <a:defRPr/>
            </a:pPr>
            <a:endParaRPr lang="en-US" sz="4000" dirty="0">
              <a:latin typeface="Gill Sans MT" charset="0"/>
              <a:ea typeface="ＭＳ Ｐゴシック" charset="0"/>
              <a:cs typeface="ＭＳ Ｐゴシック" charset="0"/>
            </a:endParaRP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Line 1"/>
          <p:cNvSpPr>
            <a:spLocks noChangeShapeType="1"/>
          </p:cNvSpPr>
          <p:nvPr/>
        </p:nvSpPr>
        <p:spPr bwMode="auto">
          <a:xfrm>
            <a:off x="241300" y="1282700"/>
            <a:ext cx="8724900" cy="1588"/>
          </a:xfrm>
          <a:prstGeom prst="line">
            <a:avLst/>
          </a:prstGeom>
          <a:noFill/>
          <a:ln w="28575">
            <a:solidFill>
              <a:srgbClr val="FFCC00"/>
            </a:solidFill>
            <a:round/>
            <a:headEnd/>
            <a:tailEnd/>
          </a:ln>
          <a:extLst>
            <a:ext uri="{909E8E84-426E-40dd-AFC4-6F175D3DCCD1}">
              <a14:hiddenFill xmlns:a14="http://schemas.microsoft.com/office/drawing/2010/main" xmlns="">
                <a:noFill/>
              </a14:hiddenFill>
            </a:ext>
          </a:extLst>
        </p:spPr>
        <p:txBody>
          <a:bodyPr lIns="0" tIns="0" rIns="0" bIns="0"/>
          <a:lstStyle/>
          <a:p>
            <a:endParaRPr lang="en-US"/>
          </a:p>
        </p:txBody>
      </p:sp>
      <p:sp>
        <p:nvSpPr>
          <p:cNvPr id="158722" name="Rectangle 2"/>
          <p:cNvSpPr>
            <a:spLocks noGrp="1" noChangeArrowheads="1"/>
          </p:cNvSpPr>
          <p:nvPr>
            <p:ph type="title"/>
          </p:nvPr>
        </p:nvSpPr>
        <p:spPr>
          <a:xfrm>
            <a:off x="1066800" y="127000"/>
            <a:ext cx="7454900" cy="1473200"/>
          </a:xfrm>
        </p:spPr>
        <p:txBody>
          <a:bodyPr rIns="132080"/>
          <a:lstStyle/>
          <a:p>
            <a:pPr indent="0" algn="l" eaLnBrk="1" hangingPunct="1">
              <a:defRPr/>
            </a:pPr>
            <a:r>
              <a:rPr lang="en-US" sz="3200" dirty="0" smtClean="0">
                <a:solidFill>
                  <a:srgbClr val="FFC000"/>
                </a:solidFill>
              </a:rPr>
              <a:t>Web-Based Tool to Facilitate Diabetes Medications Decision-making</a:t>
            </a:r>
            <a:br>
              <a:rPr lang="en-US" sz="3200" dirty="0" smtClean="0">
                <a:solidFill>
                  <a:srgbClr val="FFC000"/>
                </a:solidFill>
              </a:rPr>
            </a:br>
            <a:r>
              <a:rPr lang="en-US" sz="2400" dirty="0" smtClean="0">
                <a:solidFill>
                  <a:srgbClr val="FFC000"/>
                </a:solidFill>
              </a:rPr>
              <a:t>(AHRQ R18, Heisler)</a:t>
            </a:r>
          </a:p>
        </p:txBody>
      </p:sp>
      <p:sp>
        <p:nvSpPr>
          <p:cNvPr id="158723" name="Rectangle 3"/>
          <p:cNvSpPr>
            <a:spLocks noGrp="1" noChangeArrowheads="1"/>
          </p:cNvSpPr>
          <p:nvPr>
            <p:ph sz="half" idx="1"/>
          </p:nvPr>
        </p:nvSpPr>
        <p:spPr>
          <a:xfrm>
            <a:off x="406400" y="1600200"/>
            <a:ext cx="4178300" cy="5257800"/>
          </a:xfrm>
        </p:spPr>
        <p:txBody>
          <a:bodyPr rIns="132080" anchor="t"/>
          <a:lstStyle/>
          <a:p>
            <a:pPr marL="39688" indent="0" eaLnBrk="1" hangingPunct="1">
              <a:buFont typeface="Arial Bold" charset="0"/>
              <a:buNone/>
              <a:defRPr/>
            </a:pPr>
            <a:r>
              <a:rPr lang="en-US" sz="2800" dirty="0" err="1" smtClean="0">
                <a:solidFill>
                  <a:srgbClr val="FFC000"/>
                </a:solidFill>
                <a:latin typeface="Arial Bold" charset="0"/>
                <a:cs typeface="Arial Bold" charset="0"/>
                <a:sym typeface="Arial Bold" charset="0"/>
              </a:rPr>
              <a:t>i</a:t>
            </a:r>
            <a:r>
              <a:rPr lang="en-US" sz="2800" dirty="0" err="1" smtClean="0">
                <a:latin typeface="Arial Bold" charset="0"/>
                <a:cs typeface="Arial Bold" charset="0"/>
                <a:sym typeface="Arial Bold" charset="0"/>
              </a:rPr>
              <a:t>Decide</a:t>
            </a:r>
            <a:endParaRPr lang="en-US" sz="2800" dirty="0" smtClean="0">
              <a:latin typeface="Arial Bold" charset="0"/>
              <a:cs typeface="Arial Bold" charset="0"/>
              <a:sym typeface="Arial Bold" charset="0"/>
            </a:endParaRPr>
          </a:p>
          <a:p>
            <a:pPr eaLnBrk="1" hangingPunct="1">
              <a:defRPr/>
            </a:pPr>
            <a:r>
              <a:rPr lang="en-US" sz="2400" dirty="0">
                <a:latin typeface="Arial Bold" charset="0"/>
                <a:ea typeface="ＭＳ Ｐゴシック" charset="0"/>
                <a:cs typeface="ＭＳ Ｐゴシック" charset="0"/>
                <a:sym typeface="Arial Bold" charset="0"/>
              </a:rPr>
              <a:t>Assessing the use of a web-based, interactive, </a:t>
            </a:r>
            <a:r>
              <a:rPr lang="en-US" sz="2400" dirty="0">
                <a:solidFill>
                  <a:srgbClr val="FFC000"/>
                </a:solidFill>
                <a:latin typeface="Arial Bold" charset="0"/>
                <a:ea typeface="ＭＳ Ｐゴシック" charset="0"/>
                <a:cs typeface="ＭＳ Ｐゴシック" charset="0"/>
                <a:sym typeface="Arial Bold" charset="0"/>
              </a:rPr>
              <a:t>tailored </a:t>
            </a:r>
            <a:r>
              <a:rPr lang="en-US" sz="2400" dirty="0">
                <a:latin typeface="Arial Bold" charset="0"/>
                <a:ea typeface="ＭＳ Ｐゴシック" charset="0"/>
                <a:cs typeface="ＭＳ Ｐゴシック" charset="0"/>
                <a:sym typeface="Arial Bold" charset="0"/>
              </a:rPr>
              <a:t>decision tool in improving diabetes health outcomes </a:t>
            </a:r>
          </a:p>
          <a:p>
            <a:pPr marL="39688" indent="0" eaLnBrk="1" hangingPunct="1">
              <a:buFont typeface="Arial Bold" charset="0"/>
              <a:buNone/>
              <a:defRPr/>
            </a:pPr>
            <a:endParaRPr lang="en-US" sz="2800" dirty="0" smtClean="0">
              <a:latin typeface="Arial Bold" charset="0"/>
              <a:ea typeface="ヒラギノ角ゴ ProN W6" charset="0"/>
              <a:cs typeface="ヒラギノ角ゴ ProN W6" charset="0"/>
              <a:sym typeface="Arial Bold" charset="0"/>
            </a:endParaRPr>
          </a:p>
        </p:txBody>
      </p:sp>
      <p:sp>
        <p:nvSpPr>
          <p:cNvPr id="2" name="Content Placeholder 1"/>
          <p:cNvSpPr>
            <a:spLocks noGrp="1"/>
          </p:cNvSpPr>
          <p:nvPr>
            <p:ph sz="half" idx="2"/>
          </p:nvPr>
        </p:nvSpPr>
        <p:spPr>
          <a:xfrm>
            <a:off x="5181600" y="1676400"/>
            <a:ext cx="4178300" cy="5041900"/>
          </a:xfrm>
        </p:spPr>
        <p:txBody>
          <a:bodyPr/>
          <a:lstStyle/>
          <a:p>
            <a:pPr marL="39688" indent="0">
              <a:buNone/>
            </a:pPr>
            <a:r>
              <a:rPr lang="en-US" dirty="0" err="1" smtClean="0"/>
              <a:t>Dec</a:t>
            </a:r>
            <a:r>
              <a:rPr lang="en-US" dirty="0" err="1" smtClean="0">
                <a:solidFill>
                  <a:srgbClr val="FECB00"/>
                </a:solidFill>
              </a:rPr>
              <a:t>i</a:t>
            </a:r>
            <a:r>
              <a:rPr lang="en-US" dirty="0" err="1" smtClean="0"/>
              <a:t>do</a:t>
            </a:r>
            <a:endParaRPr lang="en-US" dirty="0" smtClean="0"/>
          </a:p>
          <a:p>
            <a:pPr>
              <a:spcBef>
                <a:spcPts val="1400"/>
              </a:spcBef>
              <a:buFont typeface="Arial" charset="0"/>
              <a:buChar char="•"/>
            </a:pPr>
            <a:r>
              <a:rPr lang="en-US" sz="2400" dirty="0" err="1">
                <a:latin typeface="Arial Bold" charset="0"/>
                <a:ea typeface="ＭＳ Ｐゴシック" charset="0"/>
                <a:cs typeface="ＭＳ Ｐゴシック" charset="0"/>
                <a:sym typeface="Arial Bold" charset="0"/>
              </a:rPr>
              <a:t>Evaluando</a:t>
            </a:r>
            <a:r>
              <a:rPr lang="en-US" sz="2400" dirty="0">
                <a:latin typeface="Arial Bold" charset="0"/>
                <a:ea typeface="ＭＳ Ｐゴシック" charset="0"/>
                <a:cs typeface="ＭＳ Ｐゴシック" charset="0"/>
                <a:sym typeface="Arial Bold" charset="0"/>
              </a:rPr>
              <a:t> el </a:t>
            </a:r>
            <a:r>
              <a:rPr lang="en-US" sz="2400" dirty="0" err="1">
                <a:latin typeface="Arial Bold" charset="0"/>
                <a:ea typeface="ＭＳ Ｐゴシック" charset="0"/>
                <a:cs typeface="ＭＳ Ｐゴシック" charset="0"/>
                <a:sym typeface="Arial Bold" charset="0"/>
              </a:rPr>
              <a:t>uso</a:t>
            </a:r>
            <a:r>
              <a:rPr lang="en-US" sz="2400" dirty="0">
                <a:latin typeface="Arial Bold" charset="0"/>
                <a:ea typeface="ＭＳ Ｐゴシック" charset="0"/>
                <a:cs typeface="ＭＳ Ｐゴシック" charset="0"/>
                <a:sym typeface="Arial Bold" charset="0"/>
              </a:rPr>
              <a:t> de un </a:t>
            </a:r>
            <a:r>
              <a:rPr lang="en-US" sz="2400" dirty="0" err="1">
                <a:latin typeface="Arial Bold" charset="0"/>
                <a:ea typeface="ＭＳ Ｐゴシック" charset="0"/>
                <a:cs typeface="ＭＳ Ｐゴシック" charset="0"/>
                <a:sym typeface="Arial Bold" charset="0"/>
              </a:rPr>
              <a:t>herramienta</a:t>
            </a:r>
            <a:r>
              <a:rPr lang="en-US" sz="2400" dirty="0">
                <a:latin typeface="Arial Bold" charset="0"/>
                <a:ea typeface="ＭＳ Ｐゴシック" charset="0"/>
                <a:cs typeface="ＭＳ Ｐゴシック" charset="0"/>
                <a:sym typeface="Arial Bold" charset="0"/>
              </a:rPr>
              <a:t> de </a:t>
            </a:r>
            <a:r>
              <a:rPr lang="en-US" sz="2400" dirty="0" err="1">
                <a:latin typeface="Arial Bold" charset="0"/>
                <a:ea typeface="ＭＳ Ｐゴシック" charset="0"/>
                <a:cs typeface="ＭＳ Ｐゴシック" charset="0"/>
                <a:sym typeface="Arial Bold" charset="0"/>
              </a:rPr>
              <a:t>decisión</a:t>
            </a:r>
            <a:r>
              <a:rPr lang="en-US" sz="2400" dirty="0">
                <a:latin typeface="Arial Bold" charset="0"/>
                <a:ea typeface="ＭＳ Ｐゴシック" charset="0"/>
                <a:cs typeface="ＭＳ Ｐゴシック" charset="0"/>
                <a:sym typeface="Arial Bold" charset="0"/>
              </a:rPr>
              <a:t> en </a:t>
            </a:r>
            <a:r>
              <a:rPr lang="en-US" sz="2400" dirty="0" err="1">
                <a:latin typeface="Arial Bold" charset="0"/>
                <a:ea typeface="ＭＳ Ｐゴシック" charset="0"/>
                <a:cs typeface="ＭＳ Ｐゴシック" charset="0"/>
                <a:sym typeface="Arial Bold" charset="0"/>
              </a:rPr>
              <a:t>mejorar</a:t>
            </a:r>
            <a:r>
              <a:rPr lang="en-US" sz="2400" dirty="0">
                <a:latin typeface="Arial Bold" charset="0"/>
                <a:ea typeface="ＭＳ Ｐゴシック" charset="0"/>
                <a:cs typeface="ＭＳ Ｐゴシック" charset="0"/>
                <a:sym typeface="Arial Bold" charset="0"/>
              </a:rPr>
              <a:t> los </a:t>
            </a:r>
            <a:r>
              <a:rPr lang="en-US" sz="2400" dirty="0" err="1">
                <a:latin typeface="Arial Bold" charset="0"/>
                <a:ea typeface="ＭＳ Ｐゴシック" charset="0"/>
                <a:cs typeface="ＭＳ Ｐゴシック" charset="0"/>
                <a:sym typeface="Arial Bold" charset="0"/>
              </a:rPr>
              <a:t>resultados</a:t>
            </a:r>
            <a:r>
              <a:rPr lang="en-US" sz="2400" dirty="0">
                <a:latin typeface="Arial Bold" charset="0"/>
                <a:ea typeface="ＭＳ Ｐゴシック" charset="0"/>
                <a:cs typeface="ＭＳ Ｐゴシック" charset="0"/>
                <a:sym typeface="Arial Bold" charset="0"/>
              </a:rPr>
              <a:t> de la </a:t>
            </a:r>
            <a:r>
              <a:rPr lang="en-US" sz="2400" dirty="0" err="1">
                <a:latin typeface="Arial Bold" charset="0"/>
                <a:ea typeface="ＭＳ Ｐゴシック" charset="0"/>
                <a:cs typeface="ＭＳ Ｐゴシック" charset="0"/>
                <a:sym typeface="Arial Bold" charset="0"/>
              </a:rPr>
              <a:t>salud</a:t>
            </a:r>
            <a:r>
              <a:rPr lang="en-US" sz="2400" dirty="0">
                <a:latin typeface="Arial Bold" charset="0"/>
                <a:ea typeface="ＭＳ Ｐゴシック" charset="0"/>
                <a:cs typeface="ＭＳ Ｐゴシック" charset="0"/>
                <a:sym typeface="Arial Bold" charset="0"/>
              </a:rPr>
              <a:t> en </a:t>
            </a:r>
            <a:r>
              <a:rPr lang="en-US" sz="2400" dirty="0" err="1">
                <a:latin typeface="Arial Bold" charset="0"/>
                <a:ea typeface="ＭＳ Ｐゴシック" charset="0"/>
                <a:cs typeface="ＭＳ Ｐゴシック" charset="0"/>
                <a:sym typeface="Arial Bold" charset="0"/>
              </a:rPr>
              <a:t>pacientes</a:t>
            </a:r>
            <a:r>
              <a:rPr lang="en-US" sz="2400" dirty="0">
                <a:latin typeface="Arial Bold" charset="0"/>
                <a:ea typeface="ＭＳ Ｐゴシック" charset="0"/>
                <a:cs typeface="ＭＳ Ｐゴシック" charset="0"/>
                <a:sym typeface="Arial Bold" charset="0"/>
              </a:rPr>
              <a:t> con diabetes </a:t>
            </a:r>
          </a:p>
        </p:txBody>
      </p:sp>
      <p:pic>
        <p:nvPicPr>
          <p:cNvPr id="5127" name="Picture 7" descr="Mural on wall that says Decido: Programa educativo de la diabetes"/>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5486400" y="4419600"/>
            <a:ext cx="2517775" cy="1892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round/>
                <a:headEnd/>
                <a:tailEnd/>
              </a14:hiddenLine>
            </a:ext>
          </a:extLst>
        </p:spPr>
      </p:pic>
      <p:pic>
        <p:nvPicPr>
          <p:cNvPr id="5128" name="Picture 8" descr="Mural on wall that says Decide: Diabetes Education Program"/>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1371600" y="4495800"/>
            <a:ext cx="2476500" cy="18605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round/>
                <a:headEnd/>
                <a:tailEnd/>
              </a14:hiddenLine>
            </a:ext>
          </a:extLst>
        </p:spPr>
      </p:pic>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69" name="Line 1"/>
          <p:cNvSpPr>
            <a:spLocks noChangeShapeType="1"/>
          </p:cNvSpPr>
          <p:nvPr/>
        </p:nvSpPr>
        <p:spPr bwMode="auto">
          <a:xfrm>
            <a:off x="241300" y="1282700"/>
            <a:ext cx="8724900" cy="1588"/>
          </a:xfrm>
          <a:prstGeom prst="line">
            <a:avLst/>
          </a:prstGeom>
          <a:noFill/>
          <a:ln w="28575">
            <a:solidFill>
              <a:srgbClr val="FFCC00"/>
            </a:solidFill>
            <a:round/>
            <a:headEnd/>
            <a:tailEnd/>
          </a:ln>
          <a:extLst>
            <a:ext uri="{909E8E84-426E-40dd-AFC4-6F175D3DCCD1}">
              <a14:hiddenFill xmlns:a14="http://schemas.microsoft.com/office/drawing/2010/main" xmlns="">
                <a:noFill/>
              </a14:hiddenFill>
            </a:ext>
          </a:extLst>
        </p:spPr>
        <p:txBody>
          <a:bodyPr lIns="0" tIns="0" rIns="0" bIns="0"/>
          <a:lstStyle/>
          <a:p>
            <a:endParaRPr lang="en-US"/>
          </a:p>
        </p:txBody>
      </p:sp>
      <p:sp>
        <p:nvSpPr>
          <p:cNvPr id="160770" name="Rectangle 2"/>
          <p:cNvSpPr>
            <a:spLocks noGrp="1" noChangeArrowheads="1"/>
          </p:cNvSpPr>
          <p:nvPr>
            <p:ph type="title"/>
          </p:nvPr>
        </p:nvSpPr>
        <p:spPr>
          <a:xfrm>
            <a:off x="560388" y="0"/>
            <a:ext cx="8412162" cy="1219200"/>
          </a:xfrm>
        </p:spPr>
        <p:txBody>
          <a:bodyPr rIns="132080"/>
          <a:lstStyle/>
          <a:p>
            <a:pPr indent="0" eaLnBrk="1" hangingPunct="1">
              <a:defRPr/>
            </a:pPr>
            <a:r>
              <a:rPr lang="en-US" sz="4000" dirty="0" smtClean="0">
                <a:solidFill>
                  <a:srgbClr val="FFC000"/>
                </a:solidFill>
                <a:effectLst>
                  <a:outerShdw blurRad="38100" dist="38100" dir="2700000" algn="tl">
                    <a:srgbClr val="000000"/>
                  </a:outerShdw>
                </a:effectLst>
              </a:rPr>
              <a:t>Definition of Tailoring</a:t>
            </a:r>
          </a:p>
        </p:txBody>
      </p:sp>
      <p:sp>
        <p:nvSpPr>
          <p:cNvPr id="160771" name="Rectangle 3"/>
          <p:cNvSpPr>
            <a:spLocks noGrp="1" noChangeArrowheads="1"/>
          </p:cNvSpPr>
          <p:nvPr>
            <p:ph type="body" idx="1"/>
          </p:nvPr>
        </p:nvSpPr>
        <p:spPr>
          <a:xfrm>
            <a:off x="398463" y="1397000"/>
            <a:ext cx="8724900" cy="5461000"/>
          </a:xfrm>
        </p:spPr>
        <p:txBody>
          <a:bodyPr rIns="132080"/>
          <a:lstStyle/>
          <a:p>
            <a:pPr eaLnBrk="1" hangingPunct="1">
              <a:buFont typeface="Arial Bold" charset="0"/>
              <a:buNone/>
              <a:defRPr/>
            </a:pPr>
            <a:endParaRPr lang="en-US" sz="2800" dirty="0" smtClean="0"/>
          </a:p>
          <a:p>
            <a:pPr eaLnBrk="1" hangingPunct="1">
              <a:buSzPct val="99000"/>
              <a:buFont typeface="Times New Roman" charset="0"/>
              <a:buAutoNum type="arabicPeriod"/>
              <a:defRPr/>
            </a:pPr>
            <a:r>
              <a:rPr lang="en-US" sz="2800" dirty="0" smtClean="0"/>
              <a:t>assess an individual</a:t>
            </a:r>
            <a:r>
              <a:rPr lang="ja-JP" altLang="en-US" sz="2800" dirty="0" smtClean="0">
                <a:latin typeface="Arial"/>
              </a:rPr>
              <a:t>’</a:t>
            </a:r>
            <a:r>
              <a:rPr lang="en-US" sz="2800" dirty="0" smtClean="0"/>
              <a:t>s characteristics relevant to the behavior </a:t>
            </a:r>
          </a:p>
          <a:p>
            <a:pPr eaLnBrk="1" hangingPunct="1">
              <a:buSzPct val="99000"/>
              <a:buFont typeface="Times New Roman" charset="0"/>
              <a:buAutoNum type="arabicPeriod"/>
              <a:defRPr/>
            </a:pPr>
            <a:r>
              <a:rPr lang="en-US" sz="2800" dirty="0" smtClean="0"/>
              <a:t>Use assessment data to generate messages relevant to that individual</a:t>
            </a:r>
            <a:r>
              <a:rPr lang="ja-JP" altLang="en-US" sz="2800" dirty="0" smtClean="0">
                <a:latin typeface="Arial"/>
              </a:rPr>
              <a:t>’</a:t>
            </a:r>
            <a:r>
              <a:rPr lang="en-US" sz="2800" dirty="0" smtClean="0"/>
              <a:t>s specific needs</a:t>
            </a:r>
          </a:p>
          <a:p>
            <a:pPr eaLnBrk="1" hangingPunct="1">
              <a:buSzPct val="99000"/>
              <a:buFont typeface="Times New Roman" charset="0"/>
              <a:buAutoNum type="arabicPeriod"/>
              <a:defRPr/>
            </a:pPr>
            <a:r>
              <a:rPr lang="en-US" sz="2800" dirty="0" smtClean="0"/>
              <a:t>Deliver these messages in a clear, vivid—and  interactive--format </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60771">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60771">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16077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0771" grpId="0" build="p"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 </a:t>
            </a:r>
            <a:r>
              <a:rPr lang="en-US" dirty="0" err="1"/>
              <a:t>iDecide</a:t>
            </a:r>
            <a:endParaRPr lang="en-US" dirty="0"/>
          </a:p>
        </p:txBody>
      </p:sp>
      <p:sp>
        <p:nvSpPr>
          <p:cNvPr id="3" name="Content Placeholder 2"/>
          <p:cNvSpPr>
            <a:spLocks noGrp="1"/>
          </p:cNvSpPr>
          <p:nvPr>
            <p:ph idx="1"/>
          </p:nvPr>
        </p:nvSpPr>
        <p:spPr>
          <a:xfrm>
            <a:off x="406400" y="1447800"/>
            <a:ext cx="8509000" cy="5410200"/>
          </a:xfrm>
        </p:spPr>
        <p:txBody>
          <a:bodyPr>
            <a:normAutofit lnSpcReduction="10000"/>
          </a:bodyPr>
          <a:lstStyle/>
          <a:p>
            <a:pPr>
              <a:defRPr/>
            </a:pPr>
            <a:r>
              <a:rPr lang="en-US" dirty="0" smtClean="0"/>
              <a:t>Project description</a:t>
            </a:r>
          </a:p>
          <a:p>
            <a:pPr lvl="1">
              <a:defRPr/>
            </a:pPr>
            <a:r>
              <a:rPr lang="en-US" dirty="0" smtClean="0"/>
              <a:t>Community health worker (CHW)-delivered </a:t>
            </a:r>
            <a:r>
              <a:rPr lang="en-US" dirty="0"/>
              <a:t>intervention to </a:t>
            </a:r>
            <a:r>
              <a:rPr lang="en-US" dirty="0" smtClean="0"/>
              <a:t>improve knowledge of diabetes medications among low-literacy, low-income adults (Latinos and African Americans) with poor glycemic control/reported medication problems</a:t>
            </a:r>
          </a:p>
          <a:p>
            <a:pPr>
              <a:defRPr/>
            </a:pPr>
            <a:r>
              <a:rPr lang="en-US" dirty="0" smtClean="0"/>
              <a:t>2 arms (n=210)</a:t>
            </a:r>
            <a:endParaRPr lang="en-US" dirty="0">
              <a:solidFill>
                <a:srgbClr val="FECB00"/>
              </a:solidFill>
            </a:endParaRPr>
          </a:p>
          <a:p>
            <a:pPr lvl="1">
              <a:defRPr/>
            </a:pPr>
            <a:r>
              <a:rPr lang="en-US" b="1" dirty="0" smtClean="0">
                <a:solidFill>
                  <a:srgbClr val="FECB00"/>
                </a:solidFill>
              </a:rPr>
              <a:t>Control group</a:t>
            </a:r>
            <a:r>
              <a:rPr lang="en-US" b="1" dirty="0" smtClean="0"/>
              <a:t>: </a:t>
            </a:r>
            <a:r>
              <a:rPr lang="en-US" dirty="0"/>
              <a:t>reviews the static, paper AHRQ patient guide with a CHW</a:t>
            </a:r>
          </a:p>
          <a:p>
            <a:pPr lvl="1">
              <a:defRPr/>
            </a:pPr>
            <a:r>
              <a:rPr lang="en-US" b="1" dirty="0" smtClean="0">
                <a:solidFill>
                  <a:srgbClr val="FECB00"/>
                </a:solidFill>
              </a:rPr>
              <a:t>Intervention group</a:t>
            </a:r>
            <a:r>
              <a:rPr lang="en-US" b="1" dirty="0" smtClean="0"/>
              <a:t>: </a:t>
            </a:r>
            <a:r>
              <a:rPr lang="en-US" dirty="0"/>
              <a:t>reviews the tailored, web-based program with a CHW</a:t>
            </a:r>
          </a:p>
          <a:p>
            <a:pPr>
              <a:defRPr/>
            </a:pPr>
            <a:endParaRPr lang="en-US" dirty="0"/>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Goals of the study</a:t>
            </a:r>
            <a:endParaRPr lang="en-US" dirty="0"/>
          </a:p>
        </p:txBody>
      </p:sp>
      <p:sp>
        <p:nvSpPr>
          <p:cNvPr id="3" name="Content Placeholder 2"/>
          <p:cNvSpPr>
            <a:spLocks noGrp="1"/>
          </p:cNvSpPr>
          <p:nvPr>
            <p:ph idx="1"/>
          </p:nvPr>
        </p:nvSpPr>
        <p:spPr/>
        <p:txBody>
          <a:bodyPr/>
          <a:lstStyle/>
          <a:p>
            <a:pPr marL="0" indent="0">
              <a:buFont typeface="Arial Bold" charset="0"/>
              <a:buNone/>
              <a:defRPr/>
            </a:pPr>
            <a:r>
              <a:rPr lang="en-US" dirty="0" smtClean="0"/>
              <a:t>Aim 1: </a:t>
            </a:r>
            <a:r>
              <a:rPr lang="en-US" i="1" dirty="0" smtClean="0"/>
              <a:t>(Work together to)</a:t>
            </a:r>
            <a:r>
              <a:rPr lang="en-US" dirty="0" smtClean="0">
                <a:solidFill>
                  <a:srgbClr val="A6A6A6"/>
                </a:solidFill>
              </a:rPr>
              <a:t> </a:t>
            </a:r>
            <a:r>
              <a:rPr lang="en-US" dirty="0" smtClean="0"/>
              <a:t>Build an interactive, tailored diabetes medication decision aid to help people:</a:t>
            </a:r>
          </a:p>
          <a:p>
            <a:pPr marL="0" indent="0">
              <a:buFont typeface="Arial Bold" charset="0"/>
              <a:buNone/>
              <a:defRPr/>
            </a:pPr>
            <a:endParaRPr lang="en-US" dirty="0" smtClean="0"/>
          </a:p>
          <a:p>
            <a:pPr lvl="1">
              <a:defRPr/>
            </a:pPr>
            <a:r>
              <a:rPr lang="en-US" dirty="0" smtClean="0"/>
              <a:t>Assess their treatment goals</a:t>
            </a:r>
          </a:p>
          <a:p>
            <a:pPr lvl="1">
              <a:defRPr/>
            </a:pPr>
            <a:r>
              <a:rPr lang="en-US" dirty="0" smtClean="0"/>
              <a:t>Identify personal preferences and concerns</a:t>
            </a:r>
          </a:p>
          <a:p>
            <a:pPr lvl="1">
              <a:defRPr/>
            </a:pPr>
            <a:r>
              <a:rPr lang="en-US" dirty="0" smtClean="0"/>
              <a:t>Understand options for improving their diabetes care (when appropriate)</a:t>
            </a: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Goals of the study</a:t>
            </a:r>
            <a:endParaRPr lang="en-US" dirty="0"/>
          </a:p>
        </p:txBody>
      </p:sp>
      <p:sp>
        <p:nvSpPr>
          <p:cNvPr id="3" name="Content Placeholder 2"/>
          <p:cNvSpPr>
            <a:spLocks noGrp="1"/>
          </p:cNvSpPr>
          <p:nvPr>
            <p:ph idx="1"/>
          </p:nvPr>
        </p:nvSpPr>
        <p:spPr/>
        <p:txBody>
          <a:bodyPr>
            <a:normAutofit/>
          </a:bodyPr>
          <a:lstStyle/>
          <a:p>
            <a:pPr marL="0" indent="0">
              <a:buFont typeface="Arial Bold" charset="0"/>
              <a:buNone/>
              <a:defRPr/>
            </a:pPr>
            <a:r>
              <a:rPr lang="en-US" dirty="0" smtClean="0"/>
              <a:t>Aim 2: Compare the tailored tool with the print AHRQ CER guides on participant:</a:t>
            </a:r>
          </a:p>
          <a:p>
            <a:pPr marL="0" indent="0">
              <a:buFont typeface="Arial Bold" charset="0"/>
              <a:buNone/>
              <a:defRPr/>
            </a:pPr>
            <a:endParaRPr lang="en-US" dirty="0" smtClean="0"/>
          </a:p>
          <a:p>
            <a:pPr lvl="1">
              <a:defRPr/>
            </a:pPr>
            <a:r>
              <a:rPr lang="en-US" dirty="0" smtClean="0"/>
              <a:t>Knowledge of medications</a:t>
            </a:r>
          </a:p>
          <a:p>
            <a:pPr lvl="1">
              <a:defRPr/>
            </a:pPr>
            <a:r>
              <a:rPr lang="en-US" dirty="0" smtClean="0"/>
              <a:t>Satisfaction with information</a:t>
            </a:r>
          </a:p>
          <a:p>
            <a:pPr lvl="1">
              <a:defRPr/>
            </a:pPr>
            <a:r>
              <a:rPr lang="en-US" dirty="0" smtClean="0"/>
              <a:t>Decisional conflict</a:t>
            </a:r>
          </a:p>
          <a:p>
            <a:pPr marL="457200" lvl="1" indent="0">
              <a:buFont typeface="Arial Bold" charset="0"/>
              <a:buNone/>
              <a:defRPr/>
            </a:pPr>
            <a:endParaRPr lang="en-US" dirty="0" smtClean="0"/>
          </a:p>
          <a:p>
            <a:pPr lvl="1">
              <a:defRPr/>
            </a:pPr>
            <a:endParaRPr lang="en-US" dirty="0" smtClean="0"/>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Goals of the study</a:t>
            </a:r>
            <a:endParaRPr lang="en-US" dirty="0"/>
          </a:p>
        </p:txBody>
      </p:sp>
      <p:sp>
        <p:nvSpPr>
          <p:cNvPr id="3" name="Content Placeholder 2"/>
          <p:cNvSpPr>
            <a:spLocks noGrp="1"/>
          </p:cNvSpPr>
          <p:nvPr>
            <p:ph idx="1"/>
          </p:nvPr>
        </p:nvSpPr>
        <p:spPr/>
        <p:txBody>
          <a:bodyPr/>
          <a:lstStyle/>
          <a:p>
            <a:pPr marL="0" indent="0">
              <a:buFont typeface="Arial Bold" charset="0"/>
              <a:buNone/>
              <a:defRPr/>
            </a:pPr>
            <a:r>
              <a:rPr lang="en-US" dirty="0" smtClean="0"/>
              <a:t>Aim 3: Look at how the tool affects:</a:t>
            </a:r>
          </a:p>
          <a:p>
            <a:pPr marL="0" indent="0">
              <a:buFont typeface="Arial Bold" charset="0"/>
              <a:buNone/>
              <a:defRPr/>
            </a:pPr>
            <a:endParaRPr lang="en-US" dirty="0" smtClean="0"/>
          </a:p>
          <a:p>
            <a:pPr lvl="1">
              <a:defRPr/>
            </a:pPr>
            <a:r>
              <a:rPr lang="en-US" dirty="0" smtClean="0"/>
              <a:t>Participant changes to medication</a:t>
            </a:r>
          </a:p>
          <a:p>
            <a:pPr lvl="1">
              <a:defRPr/>
            </a:pPr>
            <a:r>
              <a:rPr lang="en-US" dirty="0" smtClean="0"/>
              <a:t>Self-reported medication adherence</a:t>
            </a:r>
          </a:p>
          <a:p>
            <a:pPr lvl="1">
              <a:defRPr/>
            </a:pPr>
            <a:r>
              <a:rPr lang="en-US" dirty="0" smtClean="0"/>
              <a:t>Participant beliefs about medication</a:t>
            </a:r>
          </a:p>
          <a:p>
            <a:pPr lvl="1">
              <a:defRPr/>
            </a:pPr>
            <a:r>
              <a:rPr lang="en-US" dirty="0" smtClean="0"/>
              <a:t>A1c levels</a:t>
            </a:r>
          </a:p>
          <a:p>
            <a:pPr lvl="1">
              <a:defRPr/>
            </a:pPr>
            <a:endParaRPr lang="en-US" dirty="0" smtClean="0"/>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lIns="91440" tIns="45720" bIns="45720"/>
          <a:lstStyle/>
          <a:p>
            <a:pPr eaLnBrk="1" hangingPunct="1">
              <a:defRPr/>
            </a:pPr>
            <a:r>
              <a:rPr lang="en-US" dirty="0">
                <a:ln w="18415" cmpd="sng">
                  <a:solidFill>
                    <a:srgbClr val="FFFFFF"/>
                  </a:solidFill>
                  <a:prstDash val="solid"/>
                </a:ln>
                <a:solidFill>
                  <a:srgbClr val="FECB00"/>
                </a:solidFill>
                <a:effectLst>
                  <a:outerShdw blurRad="63500" dir="3600000" algn="tl" rotWithShape="0">
                    <a:srgbClr val="000000">
                      <a:alpha val="70000"/>
                    </a:srgbClr>
                  </a:outerShdw>
                </a:effectLst>
                <a:latin typeface="Arial"/>
                <a:ea typeface="ＭＳ Ｐゴシック" charset="0"/>
                <a:cs typeface="Arial"/>
              </a:rPr>
              <a:t>What do qualitative methods add to implementation evaluation?</a:t>
            </a:r>
          </a:p>
        </p:txBody>
      </p:sp>
      <p:sp>
        <p:nvSpPr>
          <p:cNvPr id="12291" name="Content Placeholder 2"/>
          <p:cNvSpPr>
            <a:spLocks noGrp="1"/>
          </p:cNvSpPr>
          <p:nvPr>
            <p:ph idx="1"/>
          </p:nvPr>
        </p:nvSpPr>
        <p:spPr>
          <a:xfrm>
            <a:off x="381000" y="1295400"/>
            <a:ext cx="9067800" cy="5334000"/>
          </a:xfrm>
        </p:spPr>
        <p:txBody>
          <a:bodyPr/>
          <a:lstStyle/>
          <a:p>
            <a:pPr defTabSz="560388" eaLnBrk="1" hangingPunct="1">
              <a:buFontTx/>
              <a:buChar char="•"/>
              <a:defRPr/>
            </a:pPr>
            <a:endParaRPr lang="en-US" sz="1800" dirty="0">
              <a:latin typeface="Gill Sans MT" charset="0"/>
              <a:ea typeface="ＭＳ Ｐゴシック" charset="0"/>
              <a:cs typeface="ＭＳ Ｐゴシック" charset="0"/>
            </a:endParaRPr>
          </a:p>
          <a:p>
            <a:pPr defTabSz="560388" eaLnBrk="1" hangingPunct="1">
              <a:buFontTx/>
              <a:buChar char="•"/>
              <a:defRPr/>
            </a:pPr>
            <a:r>
              <a:rPr lang="en-US" sz="3200" dirty="0">
                <a:latin typeface="Arial"/>
                <a:ea typeface="ＭＳ Ｐゴシック" charset="0"/>
                <a:cs typeface="Arial"/>
              </a:rPr>
              <a:t>Use open-ended techniques, e.g., interviews, observation</a:t>
            </a:r>
          </a:p>
          <a:p>
            <a:pPr lvl="1" defTabSz="560388" eaLnBrk="1" hangingPunct="1">
              <a:buFontTx/>
              <a:buChar char="•"/>
              <a:defRPr/>
            </a:pPr>
            <a:r>
              <a:rPr lang="en-US" dirty="0">
                <a:latin typeface="Arial"/>
                <a:ea typeface="ＭＳ Ｐゴシック" charset="0"/>
                <a:cs typeface="Arial"/>
              </a:rPr>
              <a:t>Goal is understanding, rather than </a:t>
            </a:r>
            <a:r>
              <a:rPr lang="en-US" dirty="0" smtClean="0">
                <a:latin typeface="Arial"/>
                <a:ea typeface="ＭＳ Ｐゴシック" charset="0"/>
                <a:cs typeface="Arial"/>
              </a:rPr>
              <a:t>measurement</a:t>
            </a:r>
            <a:endParaRPr lang="en-US" dirty="0">
              <a:latin typeface="Arial"/>
              <a:ea typeface="ＭＳ Ｐゴシック" charset="0"/>
              <a:cs typeface="Arial"/>
            </a:endParaRPr>
          </a:p>
          <a:p>
            <a:pPr lvl="1" defTabSz="560388" eaLnBrk="1" hangingPunct="1">
              <a:buFont typeface="Verdana" charset="0"/>
              <a:buNone/>
              <a:defRPr/>
            </a:pPr>
            <a:endParaRPr lang="en-US" sz="2400" dirty="0">
              <a:latin typeface="Arial"/>
              <a:ea typeface="ＭＳ Ｐゴシック" charset="0"/>
              <a:cs typeface="Arial"/>
            </a:endParaRPr>
          </a:p>
          <a:p>
            <a:pPr defTabSz="560388" eaLnBrk="1" hangingPunct="1">
              <a:buFontTx/>
              <a:buChar char="•"/>
              <a:defRPr/>
            </a:pPr>
            <a:r>
              <a:rPr lang="en-US" sz="3200" dirty="0">
                <a:latin typeface="Arial"/>
                <a:ea typeface="ＭＳ Ｐゴシック" charset="0"/>
                <a:cs typeface="Arial"/>
              </a:rPr>
              <a:t>Get into the </a:t>
            </a:r>
            <a:r>
              <a:rPr lang="ja-JP" altLang="en-US" sz="3200" dirty="0">
                <a:latin typeface="Arial"/>
                <a:ea typeface="ＭＳ Ｐゴシック" charset="0"/>
                <a:cs typeface="Arial"/>
              </a:rPr>
              <a:t>“</a:t>
            </a:r>
            <a:r>
              <a:rPr lang="en-US" sz="3200" dirty="0">
                <a:latin typeface="Arial"/>
                <a:ea typeface="ＭＳ Ｐゴシック" charset="0"/>
                <a:cs typeface="Arial"/>
              </a:rPr>
              <a:t>black box</a:t>
            </a:r>
            <a:r>
              <a:rPr lang="ja-JP" altLang="en-US" sz="3200" dirty="0">
                <a:latin typeface="Arial"/>
                <a:ea typeface="ＭＳ Ｐゴシック" charset="0"/>
                <a:cs typeface="Arial"/>
              </a:rPr>
              <a:t>”</a:t>
            </a:r>
            <a:endParaRPr lang="en-US" sz="3200" dirty="0">
              <a:latin typeface="Arial"/>
              <a:ea typeface="ＭＳ Ｐゴシック" charset="0"/>
              <a:cs typeface="Arial"/>
            </a:endParaRPr>
          </a:p>
          <a:p>
            <a:pPr lvl="1" defTabSz="560388" eaLnBrk="1" hangingPunct="1">
              <a:buFontTx/>
              <a:buChar char="•"/>
              <a:defRPr/>
            </a:pPr>
            <a:r>
              <a:rPr lang="en-US" dirty="0">
                <a:latin typeface="Arial"/>
                <a:ea typeface="ＭＳ Ｐゴシック" charset="0"/>
                <a:cs typeface="Arial"/>
              </a:rPr>
              <a:t>Uncover the whys and </a:t>
            </a:r>
            <a:r>
              <a:rPr lang="en-US" dirty="0" err="1">
                <a:latin typeface="Arial"/>
                <a:ea typeface="ＭＳ Ｐゴシック" charset="0"/>
                <a:cs typeface="Arial"/>
              </a:rPr>
              <a:t>hows</a:t>
            </a:r>
            <a:r>
              <a:rPr lang="en-US" dirty="0">
                <a:latin typeface="Arial"/>
                <a:ea typeface="ＭＳ Ｐゴシック" charset="0"/>
                <a:cs typeface="Arial"/>
              </a:rPr>
              <a:t> behind quantitative </a:t>
            </a:r>
            <a:r>
              <a:rPr lang="en-US" dirty="0" smtClean="0">
                <a:latin typeface="Arial"/>
                <a:ea typeface="ＭＳ Ｐゴシック" charset="0"/>
                <a:cs typeface="Arial"/>
              </a:rPr>
              <a:t>measures</a:t>
            </a:r>
            <a:endParaRPr lang="en-US" dirty="0">
              <a:latin typeface="Arial"/>
              <a:ea typeface="ＭＳ Ｐゴシック" charset="0"/>
              <a:cs typeface="Arial"/>
            </a:endParaRPr>
          </a:p>
          <a:p>
            <a:pPr lvl="1" defTabSz="560388" eaLnBrk="1" hangingPunct="1">
              <a:buFontTx/>
              <a:buChar char="•"/>
              <a:defRPr/>
            </a:pPr>
            <a:r>
              <a:rPr lang="en-US" dirty="0">
                <a:latin typeface="Arial"/>
                <a:ea typeface="ＭＳ Ｐゴシック" charset="0"/>
                <a:cs typeface="Arial"/>
              </a:rPr>
              <a:t>Identify and understand implementation processes, </a:t>
            </a:r>
            <a:r>
              <a:rPr lang="en-US" dirty="0" smtClean="0">
                <a:latin typeface="Arial"/>
                <a:ea typeface="ＭＳ Ｐゴシック" charset="0"/>
                <a:cs typeface="Arial"/>
              </a:rPr>
              <a:t>how </a:t>
            </a:r>
            <a:r>
              <a:rPr lang="en-US" dirty="0">
                <a:latin typeface="Arial"/>
                <a:ea typeface="ＭＳ Ｐゴシック" charset="0"/>
                <a:cs typeface="Arial"/>
              </a:rPr>
              <a:t>influenced by </a:t>
            </a:r>
            <a:r>
              <a:rPr lang="en-US" dirty="0" smtClean="0">
                <a:latin typeface="Arial"/>
                <a:ea typeface="ＭＳ Ｐゴシック" charset="0"/>
                <a:cs typeface="Arial"/>
              </a:rPr>
              <a:t>context </a:t>
            </a:r>
            <a:r>
              <a:rPr lang="en-US" dirty="0">
                <a:latin typeface="Arial"/>
                <a:ea typeface="ＭＳ Ｐゴシック" charset="0"/>
                <a:cs typeface="Arial"/>
              </a:rPr>
              <a:t>and how </a:t>
            </a:r>
            <a:r>
              <a:rPr lang="en-US" dirty="0" smtClean="0">
                <a:latin typeface="Arial"/>
                <a:ea typeface="ＭＳ Ｐゴシック" charset="0"/>
                <a:cs typeface="Arial"/>
              </a:rPr>
              <a:t>affect </a:t>
            </a:r>
            <a:r>
              <a:rPr lang="en-US" dirty="0">
                <a:latin typeface="Arial"/>
                <a:ea typeface="ＭＳ Ｐゴシック" charset="0"/>
                <a:cs typeface="Arial"/>
              </a:rPr>
              <a:t>implementation </a:t>
            </a:r>
            <a:r>
              <a:rPr lang="en-US" dirty="0" smtClean="0">
                <a:latin typeface="Arial"/>
                <a:ea typeface="ＭＳ Ｐゴシック" charset="0"/>
                <a:cs typeface="Arial"/>
              </a:rPr>
              <a:t>success</a:t>
            </a:r>
            <a:endParaRPr lang="en-US" dirty="0">
              <a:latin typeface="Arial"/>
              <a:ea typeface="ＭＳ Ｐゴシック" charset="0"/>
              <a:cs typeface="Arial"/>
            </a:endParaRP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a:xfrm>
            <a:off x="1120775" y="0"/>
            <a:ext cx="8640763" cy="1143000"/>
          </a:xfrm>
        </p:spPr>
        <p:txBody>
          <a:bodyPr lIns="91440" tIns="45720" bIns="45720"/>
          <a:lstStyle/>
          <a:p>
            <a:pPr eaLnBrk="1" hangingPunct="1">
              <a:defRPr/>
            </a:pPr>
            <a:r>
              <a:rPr lang="en-US" sz="4000" dirty="0">
                <a:effectLst>
                  <a:outerShdw blurRad="38100" dist="38100" dir="2700000" algn="tl">
                    <a:srgbClr val="DDDDDD"/>
                  </a:outerShdw>
                </a:effectLst>
                <a:latin typeface="Arial"/>
                <a:ea typeface="ＭＳ Ｐゴシック" charset="0"/>
                <a:cs typeface="Arial"/>
              </a:rPr>
              <a:t>Development of RE-AIM </a:t>
            </a:r>
            <a:r>
              <a:rPr lang="en-US" sz="4000" i="1" dirty="0">
                <a:effectLst>
                  <a:outerShdw blurRad="38100" dist="38100" dir="2700000" algn="tl">
                    <a:srgbClr val="DDDDDD"/>
                  </a:outerShdw>
                </a:effectLst>
                <a:latin typeface="Arial"/>
                <a:ea typeface="ＭＳ Ｐゴシック" charset="0"/>
                <a:cs typeface="Arial"/>
              </a:rPr>
              <a:t>Plus</a:t>
            </a:r>
          </a:p>
        </p:txBody>
      </p:sp>
      <p:sp>
        <p:nvSpPr>
          <p:cNvPr id="31747" name="Content Placeholder 2"/>
          <p:cNvSpPr>
            <a:spLocks noGrp="1"/>
          </p:cNvSpPr>
          <p:nvPr>
            <p:ph idx="1"/>
          </p:nvPr>
        </p:nvSpPr>
        <p:spPr>
          <a:xfrm>
            <a:off x="457200" y="1143000"/>
            <a:ext cx="9304338" cy="1676400"/>
          </a:xfrm>
        </p:spPr>
        <p:txBody>
          <a:bodyPr/>
          <a:lstStyle/>
          <a:p>
            <a:pPr marL="342900" lvl="1" indent="-342900" eaLnBrk="1" hangingPunct="1">
              <a:lnSpc>
                <a:spcPct val="80000"/>
              </a:lnSpc>
              <a:buFont typeface="Arial" charset="0"/>
              <a:buNone/>
              <a:defRPr/>
            </a:pPr>
            <a:endParaRPr lang="en-US" sz="2400" dirty="0">
              <a:latin typeface="Gill Sans MT" charset="0"/>
              <a:ea typeface="ＭＳ Ｐゴシック" charset="0"/>
            </a:endParaRPr>
          </a:p>
          <a:p>
            <a:pPr marL="342900" lvl="1" indent="-342900" eaLnBrk="1" hangingPunct="1">
              <a:lnSpc>
                <a:spcPct val="80000"/>
              </a:lnSpc>
              <a:spcBef>
                <a:spcPts val="600"/>
              </a:spcBef>
              <a:spcAft>
                <a:spcPts val="600"/>
              </a:spcAft>
              <a:buSzPct val="80000"/>
              <a:buFont typeface="Wingdings 2" charset="0"/>
              <a:buChar char=""/>
              <a:defRPr/>
            </a:pPr>
            <a:r>
              <a:rPr lang="en-US" dirty="0">
                <a:latin typeface="Arial"/>
                <a:ea typeface="ＭＳ Ｐゴシック" charset="0"/>
                <a:cs typeface="Arial"/>
              </a:rPr>
              <a:t>S</a:t>
            </a:r>
            <a:r>
              <a:rPr lang="en-US" dirty="0" smtClean="0">
                <a:latin typeface="Arial"/>
                <a:ea typeface="ＭＳ Ｐゴシック" charset="0"/>
                <a:cs typeface="Arial"/>
              </a:rPr>
              <a:t>ystematically review </a:t>
            </a:r>
            <a:r>
              <a:rPr lang="en-US" dirty="0">
                <a:latin typeface="Arial"/>
                <a:ea typeface="ＭＳ Ｐゴシック" charset="0"/>
                <a:cs typeface="Arial"/>
              </a:rPr>
              <a:t>each RE-AIM </a:t>
            </a:r>
            <a:r>
              <a:rPr lang="en-US" dirty="0" smtClean="0">
                <a:latin typeface="Arial"/>
                <a:ea typeface="ＭＳ Ｐゴシック" charset="0"/>
                <a:cs typeface="Arial"/>
              </a:rPr>
              <a:t>dimension </a:t>
            </a:r>
            <a:r>
              <a:rPr lang="en-US" dirty="0">
                <a:latin typeface="Arial"/>
                <a:ea typeface="ＭＳ Ｐゴシック" charset="0"/>
                <a:cs typeface="Arial"/>
              </a:rPr>
              <a:t>and </a:t>
            </a:r>
            <a:r>
              <a:rPr lang="en-US" dirty="0" smtClean="0">
                <a:latin typeface="Arial"/>
                <a:ea typeface="ＭＳ Ｐゴシック" charset="0"/>
                <a:cs typeface="Arial"/>
              </a:rPr>
              <a:t>create </a:t>
            </a:r>
            <a:r>
              <a:rPr lang="en-US" dirty="0">
                <a:latin typeface="Arial"/>
                <a:ea typeface="ＭＳ Ｐゴシック" charset="0"/>
                <a:cs typeface="Arial"/>
              </a:rPr>
              <a:t>open-ended questions </a:t>
            </a:r>
            <a:endParaRPr lang="en-US" dirty="0" smtClean="0">
              <a:latin typeface="Arial"/>
              <a:ea typeface="ＭＳ Ｐゴシック" charset="0"/>
              <a:cs typeface="Arial"/>
            </a:endParaRPr>
          </a:p>
          <a:p>
            <a:pPr marL="342900" lvl="1" indent="-342900" eaLnBrk="1" hangingPunct="1">
              <a:lnSpc>
                <a:spcPct val="80000"/>
              </a:lnSpc>
              <a:spcBef>
                <a:spcPts val="600"/>
              </a:spcBef>
              <a:spcAft>
                <a:spcPts val="600"/>
              </a:spcAft>
              <a:buSzPct val="80000"/>
              <a:buFont typeface="Wingdings 2" charset="0"/>
              <a:buChar char=""/>
              <a:defRPr/>
            </a:pPr>
            <a:r>
              <a:rPr lang="en-US" dirty="0" smtClean="0">
                <a:latin typeface="Arial"/>
                <a:ea typeface="ＭＳ Ｐゴシック" charset="0"/>
                <a:cs typeface="Arial"/>
              </a:rPr>
              <a:t>Add </a:t>
            </a:r>
            <a:r>
              <a:rPr lang="en-US" dirty="0">
                <a:latin typeface="Arial"/>
                <a:ea typeface="ＭＳ Ｐゴシック" charset="0"/>
                <a:cs typeface="Arial"/>
              </a:rPr>
              <a:t>information sources and data </a:t>
            </a:r>
            <a:r>
              <a:rPr lang="en-US" dirty="0" smtClean="0">
                <a:latin typeface="Arial"/>
                <a:ea typeface="ＭＳ Ｐゴシック" charset="0"/>
                <a:cs typeface="Arial"/>
              </a:rPr>
              <a:t>analyses </a:t>
            </a:r>
            <a:r>
              <a:rPr lang="en-US" dirty="0">
                <a:latin typeface="Arial"/>
                <a:ea typeface="ＭＳ Ｐゴシック" charset="0"/>
                <a:cs typeface="Arial"/>
              </a:rPr>
              <a:t>to address </a:t>
            </a:r>
          </a:p>
          <a:p>
            <a:pPr marL="742950" lvl="2" indent="-342900" eaLnBrk="1" hangingPunct="1">
              <a:lnSpc>
                <a:spcPct val="80000"/>
              </a:lnSpc>
              <a:buFont typeface="Arial" charset="0"/>
              <a:buNone/>
              <a:defRPr/>
            </a:pPr>
            <a:endParaRPr lang="en-US" sz="2000" dirty="0">
              <a:latin typeface="Gill Sans MT" charset="0"/>
              <a:ea typeface="ＭＳ Ｐゴシック" charset="0"/>
            </a:endParaRPr>
          </a:p>
          <a:p>
            <a:pPr eaLnBrk="1" hangingPunct="1">
              <a:defRPr/>
            </a:pPr>
            <a:endParaRPr lang="en-US" sz="2000" dirty="0">
              <a:latin typeface="Gill Sans MT" charset="0"/>
              <a:ea typeface="ＭＳ Ｐゴシック" charset="0"/>
              <a:cs typeface="ＭＳ Ｐゴシック" charset="0"/>
            </a:endParaRPr>
          </a:p>
        </p:txBody>
      </p:sp>
      <p:graphicFrame>
        <p:nvGraphicFramePr>
          <p:cNvPr id="4" name="Content Placeholder 4"/>
          <p:cNvGraphicFramePr>
            <a:graphicFrameLocks noGrp="1"/>
          </p:cNvGraphicFramePr>
          <p:nvPr>
            <p:extLst>
              <p:ext uri="{D42A27DB-BD31-4B8C-83A1-F6EECF244321}">
                <p14:modId xmlns:p14="http://schemas.microsoft.com/office/powerpoint/2010/main" xmlns="" val="4032933269"/>
              </p:ext>
            </p:extLst>
          </p:nvPr>
        </p:nvGraphicFramePr>
        <p:xfrm>
          <a:off x="457200" y="3048000"/>
          <a:ext cx="8642349" cy="3581401"/>
        </p:xfrm>
        <a:graphic>
          <a:graphicData uri="http://schemas.openxmlformats.org/drawingml/2006/table">
            <a:tbl>
              <a:tblPr/>
              <a:tblGrid>
                <a:gridCol w="2880783"/>
                <a:gridCol w="2880783"/>
                <a:gridCol w="2880783"/>
              </a:tblGrid>
              <a:tr h="85433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FFFFFF"/>
                          </a:solidFill>
                          <a:effectLst/>
                          <a:latin typeface="Arial"/>
                          <a:ea typeface="ＭＳ Ｐゴシック" pitchFamily="34" charset="-128"/>
                          <a:cs typeface="Arial"/>
                        </a:rPr>
                        <a:t>Dimension</a:t>
                      </a:r>
                    </a:p>
                  </a:txBody>
                  <a:tcPr marL="96026" marR="9602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FFFFFF"/>
                          </a:solidFill>
                          <a:effectLst/>
                          <a:latin typeface="Arial"/>
                          <a:ea typeface="ＭＳ Ｐゴシック" pitchFamily="34" charset="-128"/>
                          <a:cs typeface="Arial"/>
                        </a:rPr>
                        <a:t>Quantitative  Measures</a:t>
                      </a:r>
                    </a:p>
                  </a:txBody>
                  <a:tcPr marL="96026" marR="9602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FFFFFF"/>
                          </a:solidFill>
                          <a:effectLst/>
                          <a:latin typeface="Arial"/>
                          <a:ea typeface="ＭＳ Ｐゴシック" pitchFamily="34" charset="-128"/>
                          <a:cs typeface="Arial"/>
                        </a:rPr>
                        <a:t>Qualitative Inquiry</a:t>
                      </a:r>
                    </a:p>
                  </a:txBody>
                  <a:tcPr marL="96026" marR="9602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48288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a:ea typeface="ＭＳ Ｐゴシック" pitchFamily="34" charset="-128"/>
                          <a:cs typeface="Arial"/>
                        </a:rPr>
                        <a:t>Reach</a:t>
                      </a:r>
                    </a:p>
                  </a:txBody>
                  <a:tcPr marL="96026" marR="9602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rgbClr val="000000"/>
                        </a:solidFill>
                        <a:effectLst/>
                        <a:latin typeface="Arial"/>
                        <a:ea typeface="ＭＳ Ｐゴシック" pitchFamily="34" charset="-128"/>
                        <a:cs typeface="Arial"/>
                      </a:endParaRPr>
                    </a:p>
                  </a:txBody>
                  <a:tcPr marL="96026" marR="9602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rgbClr val="000000"/>
                        </a:solidFill>
                        <a:effectLst/>
                        <a:latin typeface="Arial"/>
                        <a:ea typeface="ＭＳ Ｐゴシック" pitchFamily="34" charset="-128"/>
                        <a:cs typeface="Arial"/>
                      </a:endParaRPr>
                    </a:p>
                  </a:txBody>
                  <a:tcPr marL="96026" marR="9602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56104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latin typeface="Arial"/>
                          <a:ea typeface="ＭＳ Ｐゴシック" pitchFamily="34" charset="-128"/>
                          <a:cs typeface="Arial"/>
                        </a:rPr>
                        <a:t>Effectiveness</a:t>
                      </a:r>
                    </a:p>
                  </a:txBody>
                  <a:tcPr marL="96026" marR="9602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EF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rgbClr val="000000"/>
                        </a:solidFill>
                        <a:effectLst/>
                        <a:latin typeface="Arial"/>
                        <a:ea typeface="ＭＳ Ｐゴシック" pitchFamily="34" charset="-128"/>
                        <a:cs typeface="Arial"/>
                      </a:endParaRPr>
                    </a:p>
                  </a:txBody>
                  <a:tcPr marL="96026" marR="9602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EF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rgbClr val="000000"/>
                        </a:solidFill>
                        <a:effectLst/>
                        <a:latin typeface="Arial"/>
                        <a:ea typeface="ＭＳ Ｐゴシック" pitchFamily="34" charset="-128"/>
                        <a:cs typeface="Arial"/>
                      </a:endParaRPr>
                    </a:p>
                  </a:txBody>
                  <a:tcPr marL="96026" marR="9602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EF1"/>
                    </a:solidFill>
                  </a:tcPr>
                </a:tc>
              </a:tr>
              <a:tr h="56104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latin typeface="Arial"/>
                          <a:ea typeface="ＭＳ Ｐゴシック" pitchFamily="34" charset="-128"/>
                          <a:cs typeface="Arial"/>
                        </a:rPr>
                        <a:t>Adoption</a:t>
                      </a:r>
                    </a:p>
                  </a:txBody>
                  <a:tcPr marL="96026" marR="9602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EDCE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rgbClr val="000000"/>
                        </a:solidFill>
                        <a:effectLst/>
                        <a:latin typeface="Arial"/>
                        <a:ea typeface="ＭＳ Ｐゴシック" pitchFamily="34" charset="-128"/>
                        <a:cs typeface="Arial"/>
                      </a:endParaRPr>
                    </a:p>
                  </a:txBody>
                  <a:tcPr marL="96026" marR="9602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EDCE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rgbClr val="000000"/>
                        </a:solidFill>
                        <a:effectLst/>
                        <a:latin typeface="Arial"/>
                        <a:ea typeface="ＭＳ Ｐゴシック" pitchFamily="34" charset="-128"/>
                        <a:cs typeface="Arial"/>
                      </a:endParaRPr>
                    </a:p>
                  </a:txBody>
                  <a:tcPr marL="96026" marR="9602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EDCE1"/>
                    </a:solidFill>
                  </a:tcPr>
                </a:tc>
              </a:tr>
              <a:tr h="56104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rgbClr val="000000"/>
                          </a:solidFill>
                          <a:effectLst/>
                          <a:latin typeface="Arial"/>
                          <a:ea typeface="ＭＳ Ｐゴシック" pitchFamily="34" charset="-128"/>
                          <a:cs typeface="Arial"/>
                        </a:rPr>
                        <a:t>Implementation</a:t>
                      </a:r>
                    </a:p>
                  </a:txBody>
                  <a:tcPr marL="96026" marR="9602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EF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rgbClr val="000000"/>
                        </a:solidFill>
                        <a:effectLst/>
                        <a:latin typeface="Arial"/>
                        <a:ea typeface="ＭＳ Ｐゴシック" pitchFamily="34" charset="-128"/>
                        <a:cs typeface="Arial"/>
                      </a:endParaRPr>
                    </a:p>
                  </a:txBody>
                  <a:tcPr marL="96026" marR="9602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EF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rgbClr val="000000"/>
                        </a:solidFill>
                        <a:effectLst/>
                        <a:latin typeface="Arial"/>
                        <a:ea typeface="ＭＳ Ｐゴシック" pitchFamily="34" charset="-128"/>
                        <a:cs typeface="Arial"/>
                      </a:endParaRPr>
                    </a:p>
                  </a:txBody>
                  <a:tcPr marL="96026" marR="9602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EF1"/>
                    </a:solidFill>
                  </a:tcPr>
                </a:tc>
              </a:tr>
              <a:tr h="56104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rgbClr val="000000"/>
                          </a:solidFill>
                          <a:effectLst/>
                          <a:latin typeface="Arial"/>
                          <a:ea typeface="ＭＳ Ｐゴシック" pitchFamily="34" charset="-128"/>
                          <a:cs typeface="Arial"/>
                        </a:rPr>
                        <a:t>Maintenance</a:t>
                      </a:r>
                    </a:p>
                  </a:txBody>
                  <a:tcPr marL="96026" marR="9602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EDCE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rgbClr val="000000"/>
                        </a:solidFill>
                        <a:effectLst/>
                        <a:latin typeface="Arial"/>
                        <a:ea typeface="ＭＳ Ｐゴシック" pitchFamily="34" charset="-128"/>
                        <a:cs typeface="Arial"/>
                      </a:endParaRPr>
                    </a:p>
                  </a:txBody>
                  <a:tcPr marL="96026" marR="9602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EDCE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rgbClr val="000000"/>
                        </a:solidFill>
                        <a:effectLst/>
                        <a:latin typeface="Arial"/>
                        <a:ea typeface="ＭＳ Ｐゴシック" pitchFamily="34" charset="-128"/>
                        <a:cs typeface="Arial"/>
                      </a:endParaRPr>
                    </a:p>
                  </a:txBody>
                  <a:tcPr marL="96026" marR="9602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EDCE1"/>
                    </a:solidFill>
                  </a:tcPr>
                </a:tc>
              </a:tr>
            </a:tbl>
          </a:graphicData>
        </a:graphic>
      </p:graphicFrame>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Rotary Club Slides 2">
  <a:themeElements>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Rotary Club Slides 2">
      <a:majorFont>
        <a:latin typeface="Arial Bold"/>
        <a:ea typeface="ヒラギノ角ゴ ProN W6"/>
        <a:cs typeface="ヒラギノ角ゴ ProN W6"/>
      </a:majorFont>
      <a:minorFont>
        <a:latin typeface="Arial"/>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81D58"/>
        </a:solidFill>
        <a:ln w="12700" cap="flat" cmpd="sng" algn="ctr">
          <a:solidFill>
            <a:srgbClr val="FFFFFF"/>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3200" b="0" i="0" u="none" strike="noStrike" cap="none" normalizeH="0" baseline="0">
            <a:ln>
              <a:noFill/>
            </a:ln>
            <a:solidFill>
              <a:srgbClr val="FFFFFF"/>
            </a:solidFill>
            <a:effectLst/>
            <a:latin typeface="Times New Roman" charset="0"/>
            <a:ea typeface="ヒラギノ明朝 ProN W3" charset="0"/>
            <a:cs typeface="ヒラギノ明朝 ProN W3" charset="0"/>
            <a:sym typeface="Times New Roman" charset="0"/>
          </a:defRPr>
        </a:defPPr>
      </a:lstStyle>
    </a:spDef>
    <a:lnDef>
      <a:spPr bwMode="auto">
        <a:xfrm>
          <a:off x="0" y="0"/>
          <a:ext cx="1" cy="1"/>
        </a:xfrm>
        <a:custGeom>
          <a:avLst/>
          <a:gdLst/>
          <a:ahLst/>
          <a:cxnLst/>
          <a:rect l="0" t="0" r="0" b="0"/>
          <a:pathLst/>
        </a:custGeom>
        <a:solidFill>
          <a:srgbClr val="081D58"/>
        </a:solidFill>
        <a:ln w="12700" cap="flat" cmpd="sng" algn="ctr">
          <a:solidFill>
            <a:srgbClr val="FFFFFF"/>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3200" b="0" i="0" u="none" strike="noStrike" cap="none" normalizeH="0" baseline="0">
            <a:ln>
              <a:noFill/>
            </a:ln>
            <a:solidFill>
              <a:srgbClr val="FFFFFF"/>
            </a:solidFill>
            <a:effectLst/>
            <a:latin typeface="Times New Roman" charset="0"/>
            <a:ea typeface="ヒラギノ明朝 ProN W3" charset="0"/>
            <a:cs typeface="ヒラギノ明朝 ProN W3" charset="0"/>
            <a:sym typeface="Times New Roman" charset="0"/>
          </a:defRPr>
        </a:defPPr>
      </a:lstStyle>
    </a:lnDef>
  </a:objectDefaults>
  <a:extraClrSchemeLst>
    <a:extraClrScheme>
      <a:clrScheme name="Rotary Club Slides 2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433</TotalTime>
  <Pages>0</Pages>
  <Words>1436</Words>
  <Characters>0</Characters>
  <Application>Microsoft Office PowerPoint</Application>
  <PresentationFormat>Custom</PresentationFormat>
  <Lines>0</Lines>
  <Paragraphs>198</Paragraphs>
  <Slides>15</Slides>
  <Notes>10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Rotary Club Slides 2</vt:lpstr>
      <vt:lpstr> RE-AIM Plus To Evaluate Effective Dissemination of AHRQ CER Products</vt:lpstr>
      <vt:lpstr>Web-Based Tool to Facilitate Diabetes Medications Decision-making (AHRQ R18, Heisler)</vt:lpstr>
      <vt:lpstr>Definition of Tailoring</vt:lpstr>
      <vt:lpstr> iDecide</vt:lpstr>
      <vt:lpstr>Goals of the study</vt:lpstr>
      <vt:lpstr>Goals of the study</vt:lpstr>
      <vt:lpstr>Goals of the study</vt:lpstr>
      <vt:lpstr>What do qualitative methods add to implementation evaluation?</vt:lpstr>
      <vt:lpstr>Development of RE-AIM Plus</vt:lpstr>
      <vt:lpstr>RE-AIM Plus: Reach</vt:lpstr>
      <vt:lpstr>RE-AIM Plus: Effectiveness</vt:lpstr>
      <vt:lpstr>RE-AIM Plus:  Implementation </vt:lpstr>
      <vt:lpstr>RE-AIM Plus:  Maintenance </vt:lpstr>
      <vt:lpstr>Important Methods Considerations</vt:lpstr>
      <vt:lpstr>Concluding Thoughts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Improving Health Care beyond the Clinic with the Help of Peers and Pixels</dc:title>
  <dc:subject/>
  <dc:creator/>
  <cp:keywords/>
  <dc:description/>
  <cp:lastModifiedBy>DHHS</cp:lastModifiedBy>
  <cp:revision>38</cp:revision>
  <dcterms:modified xsi:type="dcterms:W3CDTF">2011-12-05T20:24:35Z</dcterms:modified>
</cp:coreProperties>
</file>