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embeddings/oleObject1.bin" ContentType="application/vnd.openxmlformats-officedocument.oleObject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50" r:id="rId1"/>
  </p:sldMasterIdLst>
  <p:notesMasterIdLst>
    <p:notesMasterId r:id="rId37"/>
  </p:notesMasterIdLst>
  <p:sldIdLst>
    <p:sldId id="428" r:id="rId2"/>
    <p:sldId id="474" r:id="rId3"/>
    <p:sldId id="467" r:id="rId4"/>
    <p:sldId id="350" r:id="rId5"/>
    <p:sldId id="469" r:id="rId6"/>
    <p:sldId id="452" r:id="rId7"/>
    <p:sldId id="466" r:id="rId8"/>
    <p:sldId id="454" r:id="rId9"/>
    <p:sldId id="456" r:id="rId10"/>
    <p:sldId id="458" r:id="rId11"/>
    <p:sldId id="461" r:id="rId12"/>
    <p:sldId id="463" r:id="rId13"/>
    <p:sldId id="464" r:id="rId14"/>
    <p:sldId id="465" r:id="rId15"/>
    <p:sldId id="472" r:id="rId16"/>
    <p:sldId id="471" r:id="rId17"/>
    <p:sldId id="451" r:id="rId18"/>
    <p:sldId id="439" r:id="rId19"/>
    <p:sldId id="435" r:id="rId20"/>
    <p:sldId id="476" r:id="rId21"/>
    <p:sldId id="441" r:id="rId22"/>
    <p:sldId id="445" r:id="rId23"/>
    <p:sldId id="450" r:id="rId24"/>
    <p:sldId id="447" r:id="rId25"/>
    <p:sldId id="351" r:id="rId26"/>
    <p:sldId id="473" r:id="rId27"/>
    <p:sldId id="442" r:id="rId28"/>
    <p:sldId id="443" r:id="rId29"/>
    <p:sldId id="475" r:id="rId30"/>
    <p:sldId id="479" r:id="rId31"/>
    <p:sldId id="480" r:id="rId32"/>
    <p:sldId id="481" r:id="rId33"/>
    <p:sldId id="482" r:id="rId34"/>
    <p:sldId id="396" r:id="rId35"/>
    <p:sldId id="423" r:id="rId36"/>
  </p:sldIdLst>
  <p:sldSz cx="9144000" cy="6858000" type="screen4x3"/>
  <p:notesSz cx="6858000" cy="9144000"/>
  <p:custDataLst>
    <p:tags r:id="rId39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00"/>
    <a:srgbClr val="EA275A"/>
    <a:srgbClr val="5A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 snapToGrid="0">
      <p:cViewPr>
        <p:scale>
          <a:sx n="66" d="100"/>
          <a:sy n="66" d="100"/>
        </p:scale>
        <p:origin x="-1976" y="-1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8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05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tags" Target="tags/tag1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D16EDEAF-A9F8-4BA5-9C7D-1F0216399998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E93C4466-BD78-4A34-A140-209567FDE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itchFamily="34" charset="-128"/>
        <a:cs typeface="MS PGothic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3424" y="4503737"/>
            <a:ext cx="2057400" cy="365125"/>
          </a:xfrm>
        </p:spPr>
        <p:txBody>
          <a:bodyPr tIns="0" bIns="0" anchor="b"/>
          <a:lstStyle>
            <a:lvl1pPr>
              <a:defRPr sz="1400"/>
            </a:lvl1pPr>
          </a:lstStyle>
          <a:p>
            <a:pPr>
              <a:defRPr/>
            </a:pPr>
            <a:fld id="{88D84241-6AF2-488F-A0AE-AD6E4079849F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7187" y="4503737"/>
            <a:ext cx="2057400" cy="365125"/>
          </a:xfrm>
        </p:spPr>
        <p:txBody>
          <a:bodyPr tIns="0" bIns="0" anchor="t"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58825" y="6300788"/>
            <a:ext cx="12985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2A97B-D279-4FA2-B35C-30685ED8805A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788"/>
            <a:ext cx="23415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625" y="6300788"/>
            <a:ext cx="44767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4769239-DE57-4981-B217-D74A623A5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0FBAB-461C-482D-B560-C6CBB46EA428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025BF-A30E-4380-BAAD-52BC5659E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0129-8ED5-4FB0-ADFE-121D4AA6A2A3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E4777-DE51-456D-8677-0736B49F2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7AC62-164B-42AB-A641-227EF42E01A6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11419-BD05-478B-B5C5-01B6327F0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FC56-17C2-4EB6-A11A-6C12E45FBDFC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CC5C-F94E-406C-90CC-A4EC7E2E0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275"/>
            <a:ext cx="758348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49450"/>
            <a:ext cx="7583487" cy="4006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63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28A1325-3A05-4B5D-A3D2-D7515FEB2FBA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97C234-A813-4EAF-B07C-61A0A2010F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E6227-C2EA-4073-BA3D-7EA530627C9E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EF1A9-E47B-46CE-8F62-14AA24E711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3"/>
          </p:nvPr>
        </p:nvSpPr>
        <p:spPr>
          <a:xfrm rot="16200000">
            <a:off x="-733424" y="4503737"/>
            <a:ext cx="2057400" cy="365125"/>
          </a:xfrm>
        </p:spPr>
        <p:txBody>
          <a:bodyPr tIns="0" bIns="0" anchor="b"/>
          <a:lstStyle>
            <a:lvl1pPr>
              <a:defRPr sz="1400"/>
            </a:lvl1pPr>
          </a:lstStyle>
          <a:p>
            <a:pPr>
              <a:defRPr/>
            </a:pPr>
            <a:fld id="{0DF4C4BE-3FE4-4EF4-89F3-4D20F15BDEEA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4"/>
          </p:nvPr>
        </p:nvSpPr>
        <p:spPr>
          <a:xfrm rot="16200000">
            <a:off x="-357187" y="4503737"/>
            <a:ext cx="2057400" cy="365125"/>
          </a:xfrm>
        </p:spPr>
        <p:txBody>
          <a:bodyPr tIns="0" bIns="0" anchor="t"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 rot="16200000">
            <a:off x="8034338" y="3475037"/>
            <a:ext cx="1828800" cy="365125"/>
          </a:xfrm>
        </p:spPr>
        <p:txBody>
          <a:bodyPr tIns="0" bIns="0" anchor="t"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>
          <a:xfrm rot="16200000">
            <a:off x="7658101" y="3475037"/>
            <a:ext cx="1828800" cy="365125"/>
          </a:xfrm>
        </p:spPr>
        <p:txBody>
          <a:bodyPr tIns="0" bIns="0" anchor="b"/>
          <a:lstStyle>
            <a:lvl1pPr>
              <a:defRPr sz="1400"/>
            </a:lvl1pPr>
          </a:lstStyle>
          <a:p>
            <a:pPr>
              <a:defRPr/>
            </a:pPr>
            <a:fld id="{C6C4B398-9703-4234-B7F7-6F2E4D67D4B1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9389-53CD-4B9B-AC05-2CF87FFCA520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2CC6E-58C2-47C9-8D7E-F79CD94C6B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rgbClr val="5AFFF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rgbClr val="5AFFF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12072-D57B-4B77-8A35-9A8ABCB49D96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54BBF-289E-4157-AAB2-7A98F7E67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40BF-41C7-4027-B479-76099D009C4F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324D3-3750-49B7-8F4A-382131CF4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9D559-F547-4DEC-A98E-ED8A9B0288C1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66DD4-C573-400A-8261-1CA6F049F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613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FF7C8-5270-4161-AD23-E718BB90CF67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613"/>
            <a:ext cx="23399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613"/>
            <a:ext cx="4445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39C342C-4504-4637-9B39-493B9C3DC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779463" y="295275"/>
            <a:ext cx="7583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79463" y="1949450"/>
            <a:ext cx="7583487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243638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rgbClr val="000000"/>
                </a:solidFill>
                <a:latin typeface="Corbel" charset="0"/>
              </a:defRPr>
            </a:lvl1pPr>
          </a:lstStyle>
          <a:p>
            <a:pPr>
              <a:defRPr/>
            </a:pPr>
            <a:fld id="{501207F5-03E1-418A-8F3A-6B59D3BECBDA}" type="datetime1">
              <a:rPr lang="en-US"/>
              <a:pPr>
                <a:defRPr/>
              </a:pPr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 b="1">
                <a:solidFill>
                  <a:srgbClr val="000000"/>
                </a:solidFill>
                <a:latin typeface="Corbel" pitchFamily="34" charset="0"/>
                <a:ea typeface="ＭＳ Ｐゴシック" pitchFamily="-65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000000"/>
                </a:solidFill>
                <a:latin typeface="Corbel" charset="0"/>
              </a:defRPr>
            </a:lvl1pPr>
          </a:lstStyle>
          <a:p>
            <a:pPr>
              <a:defRPr/>
            </a:pPr>
            <a:fld id="{C11F2A5F-6E57-4BF5-B26F-139EC4ECA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340" r:id="rId12"/>
    <p:sldLayoutId id="2147484353" r:id="rId13"/>
    <p:sldLayoutId id="2147484354" r:id="rId14"/>
    <p:sldLayoutId id="2147484341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kern="1200">
          <a:solidFill>
            <a:srgbClr val="FFFFFF"/>
          </a:solidFill>
          <a:latin typeface="+mj-lt"/>
          <a:ea typeface="MS PGothic" pitchFamily="34" charset="-128"/>
          <a:cs typeface="MS PGothic" pitchFamily="3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MS PGothic" pitchFamily="34" charset="-128"/>
          <a:cs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MS PGothic" pitchFamily="34" charset="-128"/>
          <a:cs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MS PGothic" pitchFamily="34" charset="-128"/>
          <a:cs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MS PGothic" pitchFamily="34" charset="-128"/>
          <a:cs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ＭＳ Ｐゴシック" pitchFamily="-6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ＭＳ Ｐゴシック" pitchFamily="-6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ＭＳ Ｐゴシック" pitchFamily="-6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rgbClr val="FFFFFF"/>
          </a:solidFill>
          <a:latin typeface="Corbel" pitchFamily="34" charset="0"/>
          <a:ea typeface="ＭＳ Ｐゴシック" pitchFamily="-65" charset="-128"/>
        </a:defRPr>
      </a:lvl9pPr>
    </p:titleStyle>
    <p:bodyStyle>
      <a:lvl1pPr marL="342900" indent="-342900" algn="l" rtl="0" eaLnBrk="0" fontAlgn="base" hangingPunct="0">
        <a:spcBef>
          <a:spcPts val="2000"/>
        </a:spcBef>
        <a:spcAft>
          <a:spcPct val="0"/>
        </a:spcAft>
        <a:buClr>
          <a:schemeClr val="accent1"/>
        </a:buClr>
        <a:buSzPct val="90000"/>
        <a:buFont typeface="Wingdings 2" charset="2"/>
        <a:buChar char=""/>
        <a:defRPr sz="2200" kern="1200">
          <a:solidFill>
            <a:srgbClr val="FFFFFF"/>
          </a:solidFill>
          <a:latin typeface="+mn-lt"/>
          <a:ea typeface="MS PGothic" pitchFamily="34" charset="-128"/>
          <a:cs typeface="MS PGothic" pitchFamily="34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 2" charset="2"/>
        <a:buChar char=""/>
        <a:defRPr sz="2000" kern="1200">
          <a:solidFill>
            <a:srgbClr val="FFFFFF"/>
          </a:solidFill>
          <a:latin typeface="+mn-lt"/>
          <a:ea typeface="MS PGothic" pitchFamily="34" charset="-128"/>
          <a:cs typeface="MS PGothic" pitchFamily="34" charset="-128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 2" charset="2"/>
        <a:buChar char=""/>
        <a:defRPr kern="1200">
          <a:solidFill>
            <a:srgbClr val="FFFFFF"/>
          </a:solidFill>
          <a:latin typeface="+mn-lt"/>
          <a:ea typeface="MS PGothic" pitchFamily="34" charset="-128"/>
          <a:cs typeface="MS PGothic" pitchFamily="34" charset="-128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 2" charset="2"/>
        <a:buChar char=""/>
        <a:defRPr kern="1200">
          <a:solidFill>
            <a:srgbClr val="FFFFFF"/>
          </a:solidFill>
          <a:latin typeface="+mn-lt"/>
          <a:ea typeface="MS PGothic" pitchFamily="34" charset="-128"/>
          <a:cs typeface="MS PGothic" pitchFamily="34" charset="-128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90000"/>
        <a:buFont typeface="Wingdings 2" charset="2"/>
        <a:buChar char=""/>
        <a:defRPr kern="1200">
          <a:solidFill>
            <a:srgbClr val="FFFFFF"/>
          </a:solidFill>
          <a:latin typeface="+mn-lt"/>
          <a:ea typeface="MS PGothic" pitchFamily="34" charset="-128"/>
          <a:cs typeface="MS PGothic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5.xml"/><Relationship Id="rId3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15.xml"/><Relationship Id="rId3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1.xml"/><Relationship Id="rId3" Type="http://schemas.openxmlformats.org/officeDocument/2006/relationships/hyperlink" Target="mailto:heaton@umdnj.edu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3405" y="3174252"/>
            <a:ext cx="5870448" cy="1804147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Innovative Initiatives in Intellectual &amp; Developmental Medicine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or</a:t>
            </a:r>
            <a:br>
              <a:rPr lang="en-US" sz="3600" dirty="0" smtClean="0"/>
            </a:br>
            <a:r>
              <a:rPr lang="en-US" sz="3600" dirty="0" smtClean="0"/>
              <a:t>Collaborative Development of an “Orphan Curriculum”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736105" y="5366781"/>
            <a:ext cx="5870448" cy="576072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rgbClr val="FFC000"/>
                </a:solidFill>
              </a:rPr>
              <a:t>Mountain Area Health Educational Center-- Mini-fellowship</a:t>
            </a:r>
            <a:endParaRPr lang="en-US" sz="4000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9174"/>
            <a:ext cx="8229600" cy="307162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 year -  literature review, statewide surveys, focus groups,  CME programs </a:t>
            </a:r>
            <a:r>
              <a:rPr lang="en-US" sz="2800" dirty="0" smtClean="0">
                <a:solidFill>
                  <a:srgbClr val="FFC000"/>
                </a:solidFill>
              </a:rPr>
              <a:t>(Jurczyk)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 – Content development / no established model / many questions, no clear answers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year – initial cohort of 8 physicians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244886" y="1828520"/>
            <a:ext cx="6913044" cy="1200328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Bookman Old Style"/>
                <a:cs typeface="Bookman Old Style"/>
              </a:rPr>
              <a:t>Mini – fellowship </a:t>
            </a:r>
            <a:r>
              <a:rPr lang="en-US" sz="2400" dirty="0" smtClean="0">
                <a:latin typeface="Bookman Old Style"/>
                <a:cs typeface="Bookman Old Style"/>
              </a:rPr>
              <a:t>began in 2004 funded by </a:t>
            </a:r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/>
                <a:cs typeface="Bookman Old Style"/>
              </a:rPr>
              <a:t>North Carolina Council on </a:t>
            </a:r>
          </a:p>
          <a:p>
            <a:pPr algn="ctr"/>
            <a:r>
              <a:rPr lang="en-US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Bookman Old Style"/>
                <a:cs typeface="Bookman Old Style"/>
              </a:rPr>
              <a:t>Developmental Disabilities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C000"/>
                </a:solidFill>
              </a:rPr>
              <a:t>MAHEC Mini - fellowship</a:t>
            </a:r>
            <a:r>
              <a:rPr lang="en-US" i="1" dirty="0" smtClean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/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sz="4000" i="1" dirty="0" smtClean="0">
                <a:solidFill>
                  <a:srgbClr val="92D050"/>
                </a:solidFill>
              </a:rPr>
              <a:t>What we learned</a:t>
            </a:r>
            <a:endParaRPr lang="en-US" sz="4000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5891"/>
            <a:ext cx="8229600" cy="4599262"/>
          </a:xfrm>
        </p:spPr>
        <p:txBody>
          <a:bodyPr>
            <a:normAutofit fontScale="92500" lnSpcReduction="10000"/>
          </a:bodyPr>
          <a:lstStyle/>
          <a:p>
            <a:pPr marL="1200150" lvl="2" indent="-514350">
              <a:buNone/>
            </a:pPr>
            <a:r>
              <a:rPr lang="en-US" sz="3200" dirty="0" smtClean="0">
                <a:solidFill>
                  <a:srgbClr val="FFC000"/>
                </a:solidFill>
              </a:rPr>
              <a:t>            </a:t>
            </a:r>
            <a:endParaRPr lang="en-US" sz="3200" dirty="0" smtClean="0">
              <a:solidFill>
                <a:srgbClr val="92D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Good people and innovative programs across the country devoted to this population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Strong desire for sense of community, shared vision,  purpose, and training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Despite growing consensus in understanding the vast needs – no mandate to take 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Overarching recognition of need for educational models to train physicians 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i="1" dirty="0" smtClean="0">
                <a:solidFill>
                  <a:srgbClr val="FFC000"/>
                </a:solidFill>
              </a:rPr>
              <a:t>Family Medicine Educational Consortium</a:t>
            </a:r>
            <a:endParaRPr lang="en-US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Affiliated with Northeast Region Society Teachers Family Medicine (STFM)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>
                <a:solidFill>
                  <a:schemeClr val="tx1"/>
                </a:solidFill>
              </a:rPr>
              <a:t>Mission: To build strategic relationships that transform medical education and health systems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14 states / 130 Residency programs / 50 Departments FM / 350 faculty &amp; residents/practice groups/</a:t>
            </a:r>
            <a:r>
              <a:rPr lang="en-US" sz="2600" dirty="0" err="1" smtClean="0"/>
              <a:t>FQHCs</a:t>
            </a:r>
            <a:endParaRPr lang="en-US" sz="26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/>
              <a:t>Promote medical student interest, stimulate faculty recruitment / development,  and leadership skills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1623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i="1" dirty="0" smtClean="0">
                <a:solidFill>
                  <a:srgbClr val="FFC000"/>
                </a:solidFill>
              </a:rPr>
              <a:t>FMEC Developmental Disabilities Collaborative Project - </a:t>
            </a:r>
            <a:endParaRPr lang="en-US" sz="3200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5303"/>
            <a:ext cx="8229600" cy="424549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Mission: Support availability and quality of medical care for people with DD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Collaborate with interested external organizations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Link to </a:t>
            </a:r>
            <a:r>
              <a:rPr lang="en-US" sz="2400" i="1" dirty="0" smtClean="0"/>
              <a:t>Future of Family Medicine Report </a:t>
            </a:r>
            <a:r>
              <a:rPr lang="en-US" sz="2400" dirty="0" smtClean="0"/>
              <a:t>– redesign care for patients with ID/DD into ‘medical homes’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Create relationships with community/service/ advocacy organizations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Explore curricular models to improve training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524000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solidFill>
                  <a:srgbClr val="FFC000"/>
                </a:solidFill>
              </a:rPr>
              <a:t>Medical Homes for People with Intellectual/Developmental Disabilities - FMEC</a:t>
            </a:r>
            <a:endParaRPr lang="en-US" sz="3600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158" y="2205788"/>
            <a:ext cx="7737642" cy="4347411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DD Collaborative pre-conference  at the annual meeting since 2003  - funding from multiple sources – AHRQ, programs</a:t>
            </a:r>
          </a:p>
          <a:p>
            <a:pPr marL="857250" lvl="1" indent="-514350">
              <a:buNone/>
            </a:pPr>
            <a:r>
              <a:rPr lang="en-US" sz="2600" dirty="0" smtClean="0"/>
              <a:t>	Initially focused on issues in clinical care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Recurring themes: </a:t>
            </a:r>
          </a:p>
          <a:p>
            <a:pPr marL="857250" lvl="1" indent="-514350">
              <a:buNone/>
            </a:pPr>
            <a:r>
              <a:rPr lang="en-US" sz="2600" dirty="0" smtClean="0">
                <a:solidFill>
                  <a:srgbClr val="92D050"/>
                </a:solidFill>
              </a:rPr>
              <a:t>	lack of information </a:t>
            </a:r>
            <a:r>
              <a:rPr lang="en-US" sz="2600" dirty="0" smtClean="0"/>
              <a:t>about I/DD medical issues, </a:t>
            </a:r>
            <a:r>
              <a:rPr lang="en-US" sz="2600" dirty="0" smtClean="0">
                <a:solidFill>
                  <a:srgbClr val="92D050"/>
                </a:solidFill>
              </a:rPr>
              <a:t>lack of training for physicians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Recognition of scattered “champions” for this population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10081" y="2027391"/>
            <a:ext cx="5867400" cy="1470025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National Curriculum Initiative in Developmental Medicine 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8848" y="4984136"/>
            <a:ext cx="5445032" cy="974831"/>
          </a:xfrm>
        </p:spPr>
        <p:txBody>
          <a:bodyPr>
            <a:normAutofit/>
          </a:bodyPr>
          <a:lstStyle/>
          <a:p>
            <a:r>
              <a:rPr lang="en-US" sz="2000" i="1" dirty="0" smtClean="0">
                <a:solidFill>
                  <a:srgbClr val="FFC000"/>
                </a:solidFill>
              </a:rPr>
              <a:t>FMEC Pre-conference</a:t>
            </a:r>
          </a:p>
          <a:p>
            <a:r>
              <a:rPr lang="en-US" sz="2000" i="1" dirty="0" smtClean="0">
                <a:solidFill>
                  <a:srgbClr val="FFC000"/>
                </a:solidFill>
              </a:rPr>
              <a:t>October 28, 2010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i="1" dirty="0" smtClean="0">
                <a:solidFill>
                  <a:srgbClr val="FFC000"/>
                </a:solidFill>
              </a:rPr>
              <a:t>Acknowledgements – </a:t>
            </a:r>
            <a:br>
              <a:rPr lang="en-US" sz="4000" i="1" dirty="0" smtClean="0">
                <a:solidFill>
                  <a:srgbClr val="FFC000"/>
                </a:solidFill>
              </a:rPr>
            </a:br>
            <a:r>
              <a:rPr lang="en-US" sz="4000" i="1" dirty="0" smtClean="0">
                <a:solidFill>
                  <a:srgbClr val="FFC000"/>
                </a:solidFill>
              </a:rPr>
              <a:t>Support Provided by</a:t>
            </a:r>
            <a:endParaRPr lang="en-US" sz="4000" i="1" dirty="0">
              <a:solidFill>
                <a:srgbClr val="FFC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608304" y="2256546"/>
            <a:ext cx="3164818" cy="868362"/>
          </a:xfrm>
        </p:spPr>
        <p:txBody>
          <a:bodyPr/>
          <a:lstStyle/>
          <a:p>
            <a:r>
              <a:rPr lang="en-US" sz="2800" dirty="0" smtClean="0"/>
              <a:t>The </a:t>
            </a:r>
            <a:r>
              <a:rPr lang="en-US" sz="2800" dirty="0" err="1" smtClean="0"/>
              <a:t>Walmart</a:t>
            </a:r>
            <a:r>
              <a:rPr lang="en-US" sz="2800" dirty="0" smtClean="0"/>
              <a:t> Foundation - AADMD</a:t>
            </a:r>
            <a:endParaRPr lang="en-US" sz="2800" dirty="0"/>
          </a:p>
        </p:txBody>
      </p:sp>
      <p:pic>
        <p:nvPicPr>
          <p:cNvPr id="11" name="Content Placeholder 10" descr="Walmart logo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81000" y="2209800"/>
            <a:ext cx="4040188" cy="1038905"/>
          </a:xfrm>
          <a:prstGeom prst="rect">
            <a:avLst/>
          </a:prstGeom>
        </p:spPr>
      </p:pic>
      <p:graphicFrame>
        <p:nvGraphicFramePr>
          <p:cNvPr id="1027" name="Object 3" descr="Building Bridges to Community logo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25058625"/>
              </p:ext>
            </p:extLst>
          </p:nvPr>
        </p:nvGraphicFramePr>
        <p:xfrm>
          <a:off x="4572000" y="4114800"/>
          <a:ext cx="4041775" cy="2266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92" r:id="rId4" imgW="5401429" imgH="3029373" progId="">
                  <p:embed/>
                </p:oleObj>
              </mc:Choice>
              <mc:Fallback>
                <p:oleObj r:id="rId4" imgW="5401429" imgH="3029373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114800"/>
                        <a:ext cx="4041775" cy="226681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1448562" y="4098924"/>
            <a:ext cx="29190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2400" b="1" dirty="0" smtClean="0"/>
          </a:p>
          <a:p>
            <a:pPr algn="r"/>
            <a:r>
              <a:rPr lang="en-US" sz="2400" b="1" dirty="0" smtClean="0">
                <a:solidFill>
                  <a:srgbClr val="5AFFFD"/>
                </a:solidFill>
              </a:rPr>
              <a:t>The North Carolina Council on Developmental Disabilities</a:t>
            </a:r>
            <a:endParaRPr lang="en-US" sz="2400" b="1" dirty="0">
              <a:solidFill>
                <a:srgbClr val="5AFFF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Where Do We Go From Here?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Family Medicine Education in the Care of Patients with Intellectual Disabilities in the U.S. -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9405" y="5272794"/>
            <a:ext cx="5870448" cy="1139959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Caryl J Heaton, D.O.</a:t>
            </a:r>
          </a:p>
          <a:p>
            <a:pPr algn="r"/>
            <a:r>
              <a:rPr lang="en-US" dirty="0" smtClean="0"/>
              <a:t>New Jersey Medical School – UMDNJ</a:t>
            </a:r>
          </a:p>
          <a:p>
            <a:pPr algn="r"/>
            <a:r>
              <a:rPr lang="en-US" dirty="0" smtClean="0"/>
              <a:t>IASSID Bethesda, MD       May 25, 2011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has worked before?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79463" y="1545877"/>
            <a:ext cx="7687204" cy="4220633"/>
          </a:xfrm>
        </p:spPr>
        <p:txBody>
          <a:bodyPr numCol="2"/>
          <a:lstStyle/>
          <a:p>
            <a:pPr>
              <a:buFont typeface="Arial"/>
              <a:buChar char="•"/>
            </a:pPr>
            <a:r>
              <a:rPr lang="en-US" sz="2800" dirty="0" smtClean="0"/>
              <a:t>Stealth Curriculum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Fellowships?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Geriatrics, Sports Medicine, Adolescent Medicine</a:t>
            </a:r>
            <a:endParaRPr lang="en-US" sz="2800" dirty="0" smtClean="0"/>
          </a:p>
          <a:p>
            <a:pPr>
              <a:buFont typeface="Arial"/>
              <a:buChar char="•"/>
            </a:pPr>
            <a:r>
              <a:rPr lang="en-US" sz="2800" dirty="0" smtClean="0"/>
              <a:t>Infiltrate leadership of organizations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National curriculum vetted by all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Easily accessible tools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Free or cheap CME for practicing physicians 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Mandated requirements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From International Initiatives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Clinical Support Networks </a:t>
            </a:r>
          </a:p>
          <a:p>
            <a:pPr lvl="1"/>
            <a:r>
              <a:rPr lang="en-US" sz="2400" dirty="0" smtClean="0"/>
              <a:t>Before curriculum </a:t>
            </a:r>
          </a:p>
          <a:p>
            <a:r>
              <a:rPr lang="en-US" sz="2400" dirty="0" smtClean="0"/>
              <a:t>Tools</a:t>
            </a:r>
          </a:p>
          <a:p>
            <a:pPr lvl="1"/>
            <a:r>
              <a:rPr lang="en-US" sz="2400" dirty="0" smtClean="0"/>
              <a:t>Before curriculum</a:t>
            </a:r>
          </a:p>
          <a:p>
            <a:r>
              <a:rPr lang="en-US" sz="2400" dirty="0" smtClean="0"/>
              <a:t>Program Status from Colleges (Academies)</a:t>
            </a:r>
          </a:p>
          <a:p>
            <a:r>
              <a:rPr lang="en-US" sz="2400" dirty="0" smtClean="0"/>
              <a:t>Teaching through experience with patients is key</a:t>
            </a:r>
          </a:p>
          <a:p>
            <a:r>
              <a:rPr lang="en-US" sz="2400" dirty="0" smtClean="0"/>
              <a:t>Trans-disciplinary training is ideal</a:t>
            </a:r>
          </a:p>
          <a:p>
            <a:pPr>
              <a:buNone/>
            </a:pPr>
            <a:endParaRPr lang="en-US" sz="2400" dirty="0" smtClean="0"/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goals for today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participant will be able to provide an overview of U.S. efforts to incorporate developmental disorders and intellectual disabilities into medical training.</a:t>
            </a:r>
          </a:p>
          <a:p>
            <a:r>
              <a:rPr lang="en-US" dirty="0" smtClean="0"/>
              <a:t>The participant will be able to list details of the proposed curriculum content for medical residency training developed by the NCIDM.</a:t>
            </a:r>
          </a:p>
          <a:p>
            <a:r>
              <a:rPr lang="en-US" dirty="0" smtClean="0"/>
              <a:t>The participant will be able to discuss strategies, mechanisms and incentives to pilot the proposed curriculum at select primary care residency programs.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So where is the innovation?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434436"/>
            <a:ext cx="7583487" cy="1143000"/>
          </a:xfrm>
        </p:spPr>
        <p:txBody>
          <a:bodyPr/>
          <a:lstStyle/>
          <a:p>
            <a:pPr algn="ctr"/>
            <a:r>
              <a:rPr lang="en-US" dirty="0" smtClean="0"/>
              <a:t>Three Tiers of a Curriculum for People with Intellectual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Three Tiers of a Curriculum for People with Intellectual Disabilit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639" y="2003459"/>
            <a:ext cx="7748027" cy="451968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275"/>
            <a:ext cx="7583487" cy="1062456"/>
          </a:xfrm>
        </p:spPr>
        <p:txBody>
          <a:bodyPr/>
          <a:lstStyle/>
          <a:p>
            <a:r>
              <a:rPr lang="en-US" dirty="0" smtClean="0"/>
              <a:t>How would a tiered curriculum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708113"/>
            <a:ext cx="7583487" cy="4700959"/>
          </a:xfrm>
        </p:spPr>
        <p:txBody>
          <a:bodyPr/>
          <a:lstStyle/>
          <a:p>
            <a:r>
              <a:rPr lang="en-US" dirty="0" smtClean="0"/>
              <a:t>Core Tier </a:t>
            </a:r>
          </a:p>
          <a:p>
            <a:pPr lvl="1"/>
            <a:r>
              <a:rPr lang="en-US" dirty="0" smtClean="0"/>
              <a:t>Should be basic and so straightforward that any reasonable residency director would say – of course we should do that </a:t>
            </a:r>
          </a:p>
          <a:p>
            <a:pPr lvl="1"/>
            <a:r>
              <a:rPr lang="en-US" dirty="0" smtClean="0"/>
              <a:t>More likely they will say “of course we already do that” – but wonder if they really do?</a:t>
            </a:r>
          </a:p>
          <a:p>
            <a:r>
              <a:rPr lang="en-US" dirty="0" smtClean="0"/>
              <a:t>Advanced Tier</a:t>
            </a:r>
          </a:p>
          <a:p>
            <a:pPr lvl="1"/>
            <a:r>
              <a:rPr lang="en-US" dirty="0" smtClean="0"/>
              <a:t>Should be an expected goal for each residency and residency graduate</a:t>
            </a:r>
          </a:p>
          <a:p>
            <a:r>
              <a:rPr lang="en-US" dirty="0" smtClean="0"/>
              <a:t>Exemplary Tier </a:t>
            </a:r>
          </a:p>
          <a:p>
            <a:pPr lvl="1"/>
            <a:r>
              <a:rPr lang="en-US" dirty="0" smtClean="0"/>
              <a:t>Should be a level that suggests a graduate could be prepared to take responsibility for a large number complicated patients</a:t>
            </a:r>
          </a:p>
          <a:p>
            <a:pPr lvl="1"/>
            <a:r>
              <a:rPr lang="en-US" dirty="0" smtClean="0"/>
              <a:t>Should be recognized as a center of excellence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3502" y="1704715"/>
            <a:ext cx="5870448" cy="3044134"/>
          </a:xfrm>
        </p:spPr>
        <p:txBody>
          <a:bodyPr>
            <a:normAutofit/>
          </a:bodyPr>
          <a:lstStyle/>
          <a:p>
            <a:r>
              <a:rPr lang="en-US" dirty="0" smtClean="0"/>
              <a:t>Immediate goal would</a:t>
            </a:r>
            <a:br>
              <a:rPr lang="en-US" dirty="0" smtClean="0"/>
            </a:br>
            <a:r>
              <a:rPr lang="en-US" dirty="0" smtClean="0"/>
              <a:t>for every residency to teach and support core competencies…. 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0766" y="1235048"/>
            <a:ext cx="3657600" cy="2330938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Breakfast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CHAMPIONS!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We need champions at each level:</a:t>
            </a:r>
            <a:endParaRPr lang="en-US" sz="440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530352" y="4157417"/>
            <a:ext cx="3105502" cy="1780265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Student</a:t>
            </a:r>
          </a:p>
          <a:p>
            <a:r>
              <a:rPr lang="en-US" dirty="0" smtClean="0"/>
              <a:t>Resident </a:t>
            </a:r>
          </a:p>
          <a:p>
            <a:r>
              <a:rPr lang="en-US" dirty="0" smtClean="0"/>
              <a:t>Faculty</a:t>
            </a:r>
          </a:p>
          <a:p>
            <a:r>
              <a:rPr lang="en-US" dirty="0" smtClean="0"/>
              <a:t>Residency</a:t>
            </a:r>
          </a:p>
          <a:p>
            <a:r>
              <a:rPr lang="en-US" dirty="0" smtClean="0"/>
              <a:t>University and </a:t>
            </a:r>
            <a:endParaRPr lang="en-US" dirty="0"/>
          </a:p>
        </p:txBody>
      </p:sp>
      <p:pic>
        <p:nvPicPr>
          <p:cNvPr id="7" name="Picture 6" descr="Wheaties bo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931" y="0"/>
            <a:ext cx="4343400" cy="6718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6687" y="4018256"/>
            <a:ext cx="3061771" cy="22467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Student</a:t>
            </a:r>
          </a:p>
          <a:p>
            <a:pPr algn="ctr"/>
            <a:r>
              <a:rPr lang="en-US" sz="2000" dirty="0" smtClean="0"/>
              <a:t>Resident/Residency</a:t>
            </a:r>
          </a:p>
          <a:p>
            <a:pPr algn="ctr"/>
            <a:r>
              <a:rPr lang="en-US" sz="2000" dirty="0" smtClean="0"/>
              <a:t>Departmental</a:t>
            </a:r>
          </a:p>
          <a:p>
            <a:pPr algn="ctr"/>
            <a:r>
              <a:rPr lang="en-US" sz="2000" dirty="0" smtClean="0"/>
              <a:t>University</a:t>
            </a:r>
          </a:p>
          <a:p>
            <a:pPr algn="ctr"/>
            <a:r>
              <a:rPr lang="en-US" sz="2000" dirty="0" smtClean="0"/>
              <a:t>Association</a:t>
            </a:r>
          </a:p>
          <a:p>
            <a:pPr algn="ctr"/>
            <a:r>
              <a:rPr lang="en-US" sz="2000" dirty="0" smtClean="0"/>
              <a:t>State</a:t>
            </a:r>
          </a:p>
          <a:p>
            <a:pPr algn="ctr"/>
            <a:r>
              <a:rPr lang="en-US" sz="2000" dirty="0" smtClean="0"/>
              <a:t>Federal level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267" y="0"/>
            <a:ext cx="7583487" cy="1143000"/>
          </a:xfrm>
        </p:spPr>
        <p:txBody>
          <a:bodyPr/>
          <a:lstStyle/>
          <a:p>
            <a:r>
              <a:rPr lang="en-US" sz="2800" dirty="0" smtClean="0"/>
              <a:t>Family Medicine Education in the Care of Patients with Intellectual Disabilities in the U.S.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267" y="1380079"/>
            <a:ext cx="7583487" cy="4006850"/>
          </a:xfrm>
        </p:spPr>
        <p:txBody>
          <a:bodyPr/>
          <a:lstStyle/>
          <a:p>
            <a:pPr>
              <a:buNone/>
            </a:pPr>
            <a:r>
              <a:rPr lang="en-US" sz="2000" dirty="0" smtClean="0"/>
              <a:t>Phase 1</a:t>
            </a:r>
          </a:p>
          <a:p>
            <a:r>
              <a:rPr lang="en-US" sz="2400" dirty="0" smtClean="0"/>
              <a:t>Recognize the excellent work that has been done internationally and incorporate it to….</a:t>
            </a:r>
          </a:p>
          <a:p>
            <a:r>
              <a:rPr lang="en-US" sz="2400" dirty="0" smtClean="0"/>
              <a:t>Create an excellent curriculum document </a:t>
            </a:r>
          </a:p>
          <a:p>
            <a:pPr lvl="1"/>
            <a:r>
              <a:rPr lang="en-US" dirty="0" smtClean="0"/>
              <a:t>Create tools, methodology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evaluation </a:t>
            </a:r>
            <a:r>
              <a:rPr lang="en-US" dirty="0" smtClean="0"/>
              <a:t>to support the curriculum – match to objectives</a:t>
            </a:r>
          </a:p>
          <a:p>
            <a:pPr lvl="1"/>
            <a:r>
              <a:rPr lang="en-US" dirty="0" smtClean="0">
                <a:solidFill>
                  <a:srgbClr val="BFF944"/>
                </a:solidFill>
              </a:rPr>
              <a:t>Must have face validity </a:t>
            </a:r>
          </a:p>
          <a:p>
            <a:pPr lvl="1"/>
            <a:r>
              <a:rPr lang="en-US" dirty="0" smtClean="0">
                <a:solidFill>
                  <a:srgbClr val="BFF944"/>
                </a:solidFill>
              </a:rPr>
              <a:t>Establish curriculum “tiers”</a:t>
            </a:r>
          </a:p>
          <a:p>
            <a:r>
              <a:rPr lang="en-US" sz="2400" dirty="0" smtClean="0"/>
              <a:t>Create a repository of all curricular materials</a:t>
            </a:r>
          </a:p>
          <a:p>
            <a:pPr lvl="1"/>
            <a:r>
              <a:rPr lang="en-US" dirty="0" smtClean="0"/>
              <a:t>Don’t reinvent the curriculum wheel</a:t>
            </a:r>
          </a:p>
          <a:p>
            <a:r>
              <a:rPr lang="en-US" sz="2400" dirty="0" smtClean="0"/>
              <a:t>Residency Faculty as the unit of intervention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413943" cy="3117491"/>
          </a:xfrm>
        </p:spPr>
        <p:txBody>
          <a:bodyPr/>
          <a:lstStyle/>
          <a:p>
            <a:pPr algn="ctr"/>
            <a:r>
              <a:rPr lang="en-US" sz="1800" dirty="0" smtClean="0"/>
              <a:t>Three Tiers of a Curriculum for People with Intellectual Disabilities</a:t>
            </a:r>
            <a:endParaRPr lang="en-US" sz="1800" dirty="0"/>
          </a:p>
        </p:txBody>
      </p:sp>
      <p:pic>
        <p:nvPicPr>
          <p:cNvPr id="6" name="Picture 5" descr="Three Tiers of a Curriculum for People with Intellectual Disabiliti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4459" y="0"/>
            <a:ext cx="7469541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Family Medicine Education in the Care of Patients with Intellectual Disabilities in the U.S.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Phase 2</a:t>
            </a:r>
          </a:p>
          <a:p>
            <a:r>
              <a:rPr lang="en-US" sz="2400" dirty="0" smtClean="0"/>
              <a:t>Create a support network – </a:t>
            </a:r>
          </a:p>
          <a:p>
            <a:pPr lvl="2"/>
            <a:r>
              <a:rPr lang="en-US" sz="2000" dirty="0" smtClean="0"/>
              <a:t>Family Medicine Education Consortium</a:t>
            </a:r>
          </a:p>
          <a:p>
            <a:pPr lvl="2"/>
            <a:r>
              <a:rPr lang="en-US" sz="2000" dirty="0" smtClean="0"/>
              <a:t>National network “partners” – NC, FL and CA</a:t>
            </a:r>
          </a:p>
          <a:p>
            <a:pPr lvl="2"/>
            <a:r>
              <a:rPr lang="en-US" sz="2000" dirty="0" smtClean="0"/>
              <a:t>Connect with university department champions</a:t>
            </a:r>
          </a:p>
          <a:p>
            <a:r>
              <a:rPr lang="en-US" sz="2400" dirty="0" smtClean="0"/>
              <a:t>Recognize “Advanced” and “Exemplary” residencies</a:t>
            </a:r>
            <a:endParaRPr lang="en-US" sz="2000" dirty="0" smtClean="0"/>
          </a:p>
          <a:p>
            <a:r>
              <a:rPr lang="en-US" sz="2400" dirty="0" smtClean="0"/>
              <a:t>Recognize Residency faculty champions</a:t>
            </a:r>
          </a:p>
          <a:p>
            <a:pPr lvl="1"/>
            <a:r>
              <a:rPr lang="en-US" dirty="0" smtClean="0"/>
              <a:t>Connect residency faculty in some meaningful way</a:t>
            </a:r>
          </a:p>
          <a:p>
            <a:r>
              <a:rPr lang="en-US" sz="2400" dirty="0" smtClean="0"/>
              <a:t>Move the curriculum through organized family medicine</a:t>
            </a:r>
          </a:p>
          <a:p>
            <a:endParaRPr lang="en-US" sz="24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Family Medicine Education in the Care of Patients with Intellectual Disabilities in the U.S.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smtClean="0"/>
              <a:t>Phase 3 </a:t>
            </a:r>
          </a:p>
          <a:p>
            <a:r>
              <a:rPr lang="en-US" sz="2400" dirty="0" smtClean="0"/>
              <a:t>Create advocacy support for residency and residency faculty champions n</a:t>
            </a:r>
            <a:r>
              <a:rPr lang="en-US" dirty="0" smtClean="0"/>
              <a:t>etwork</a:t>
            </a:r>
          </a:p>
          <a:p>
            <a:pPr lvl="1"/>
            <a:r>
              <a:rPr lang="en-US" dirty="0" smtClean="0"/>
              <a:t>Link patient self-advocates to network and individual residencies</a:t>
            </a:r>
          </a:p>
          <a:p>
            <a:r>
              <a:rPr lang="en-US" sz="2400" dirty="0" smtClean="0"/>
              <a:t>Develop policy and funding initiatives</a:t>
            </a:r>
          </a:p>
          <a:p>
            <a:pPr lvl="1"/>
            <a:r>
              <a:rPr lang="en-US" dirty="0" smtClean="0"/>
              <a:t>HRSA priority for patients with ID/DD</a:t>
            </a:r>
          </a:p>
          <a:p>
            <a:pPr lvl="1"/>
            <a:r>
              <a:rPr lang="en-US" dirty="0" smtClean="0"/>
              <a:t>Search out other funding partners</a:t>
            </a:r>
          </a:p>
          <a:p>
            <a:r>
              <a:rPr lang="en-US" sz="2400" dirty="0" smtClean="0"/>
              <a:t>Accountable Care Organizations – Virtual ACO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FMEC Champions Project – NCID</a:t>
            </a:r>
            <a:br>
              <a:rPr lang="en-US" sz="3200" dirty="0" smtClean="0"/>
            </a:br>
            <a:r>
              <a:rPr lang="en-US" sz="3200" dirty="0" smtClean="0"/>
              <a:t>Preconference Oct. 20, 2011 Danvers MA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88" y="2045669"/>
            <a:ext cx="8254132" cy="4006850"/>
          </a:xfrm>
        </p:spPr>
        <p:txBody>
          <a:bodyPr/>
          <a:lstStyle/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Skills Building</a:t>
            </a:r>
          </a:p>
          <a:p>
            <a:pPr marL="1143000" lvl="2" indent="-457200">
              <a:buFont typeface="Arial"/>
              <a:buChar char="•"/>
            </a:pPr>
            <a:r>
              <a:rPr lang="en-US" sz="2400" dirty="0" smtClean="0"/>
              <a:t>OSCE (Objective Structured Clinical Evaluation)  Development</a:t>
            </a:r>
          </a:p>
          <a:p>
            <a:pPr marL="1143000" lvl="2" indent="-457200">
              <a:buFont typeface="Arial"/>
              <a:buChar char="•"/>
            </a:pPr>
            <a:r>
              <a:rPr lang="en-US" sz="2400" dirty="0" smtClean="0"/>
              <a:t>Evaluation of Video-tape Reviews </a:t>
            </a:r>
          </a:p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Clinical Success Stories</a:t>
            </a:r>
          </a:p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Integrating NCID Curriculum into the Residency</a:t>
            </a:r>
          </a:p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Cultivating Curriculum Champions</a:t>
            </a:r>
          </a:p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Funding Curricular Initiatives – building partners in the Community 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Orphan Curriculum?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FMEC Champions Project – NCID</a:t>
            </a:r>
            <a:br>
              <a:rPr lang="en-US" sz="3200" dirty="0" smtClean="0"/>
            </a:br>
            <a:r>
              <a:rPr lang="en-US" sz="3200" dirty="0" smtClean="0"/>
              <a:t>Project Goals Oct. 20, 2011 Danvers MA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88" y="2045669"/>
            <a:ext cx="8254132" cy="4006850"/>
          </a:xfrm>
        </p:spPr>
        <p:txBody>
          <a:bodyPr/>
          <a:lstStyle/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Recruit first members of “Project”</a:t>
            </a:r>
          </a:p>
          <a:p>
            <a:pPr marL="1155700" lvl="2" indent="-457200">
              <a:buFont typeface="Arial"/>
              <a:buChar char="•"/>
            </a:pPr>
            <a:r>
              <a:rPr lang="en-US" sz="2600" dirty="0" smtClean="0"/>
              <a:t>Residencies, Practice Groups, FQHC</a:t>
            </a:r>
          </a:p>
          <a:p>
            <a:pPr marL="1492250" lvl="3" indent="-457200">
              <a:buFont typeface="Arial"/>
              <a:buChar char="•"/>
            </a:pPr>
            <a:r>
              <a:rPr lang="en-US" sz="2600" dirty="0" smtClean="0"/>
              <a:t>…….One Champion </a:t>
            </a:r>
          </a:p>
          <a:p>
            <a:pPr marL="1155700" lvl="2" indent="-457200">
              <a:buFont typeface="Arial"/>
              <a:buChar char="•"/>
            </a:pPr>
            <a:r>
              <a:rPr lang="en-US" sz="2600" dirty="0" smtClean="0"/>
              <a:t>Recruit Mentors from AADMD, MAHEC, FMEC and STFM “group on”</a:t>
            </a:r>
          </a:p>
          <a:p>
            <a:pPr marL="806450" lvl="1" indent="-457200">
              <a:buFont typeface="Arial"/>
              <a:buChar char="•"/>
            </a:pPr>
            <a:r>
              <a:rPr lang="en-US" sz="2800" dirty="0" smtClean="0"/>
              <a:t>Establish communication system and “learning community”</a:t>
            </a:r>
          </a:p>
          <a:p>
            <a:pPr marL="1155700" lvl="2" indent="-457200">
              <a:buFont typeface="Arial"/>
              <a:buChar char="•"/>
            </a:pPr>
            <a:r>
              <a:rPr lang="en-US" sz="2600" dirty="0" smtClean="0"/>
              <a:t>Clinical information support </a:t>
            </a:r>
          </a:p>
          <a:p>
            <a:pPr marL="1155700" lvl="2" indent="-457200">
              <a:buFont typeface="Arial"/>
              <a:buChar char="•"/>
            </a:pPr>
            <a:r>
              <a:rPr lang="en-US" sz="2600" dirty="0" smtClean="0"/>
              <a:t>Teaching support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FMEC Champions Project – NCID</a:t>
            </a:r>
            <a:br>
              <a:rPr lang="en-US" sz="3200" dirty="0" smtClean="0"/>
            </a:br>
            <a:r>
              <a:rPr lang="en-US" sz="3200" dirty="0" smtClean="0"/>
              <a:t>Project Goals Oct. 20, 2011 Danvers MA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88" y="2045669"/>
            <a:ext cx="8254132" cy="4006850"/>
          </a:xfrm>
        </p:spPr>
        <p:txBody>
          <a:bodyPr/>
          <a:lstStyle/>
          <a:p>
            <a:pPr marL="463550" indent="-457200">
              <a:buFont typeface="Arial"/>
              <a:buChar char="•"/>
            </a:pPr>
            <a:r>
              <a:rPr lang="en-US" sz="2800" dirty="0" smtClean="0"/>
              <a:t>Basic training in community advocacy</a:t>
            </a:r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How do you get support in you institution</a:t>
            </a:r>
          </a:p>
          <a:p>
            <a:pPr marL="463550" indent="-457200">
              <a:buFont typeface="Arial"/>
              <a:buChar char="•"/>
            </a:pPr>
            <a:r>
              <a:rPr lang="en-US" sz="2800" dirty="0" smtClean="0"/>
              <a:t>Basic training in “institutional advocacy”</a:t>
            </a:r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How do you get support in your institution</a:t>
            </a:r>
          </a:p>
          <a:p>
            <a:pPr marL="463550" indent="-457200">
              <a:buFont typeface="Arial"/>
              <a:buChar char="•"/>
            </a:pPr>
            <a:r>
              <a:rPr lang="en-US" sz="2800" dirty="0" smtClean="0"/>
              <a:t>Dissemination and implementation of curriculum tools – for basic skills residency </a:t>
            </a:r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Evaluation and improvement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03756" y="6196495"/>
            <a:ext cx="123705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Continued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sz="3200" dirty="0" smtClean="0"/>
              <a:t>FMEC Champions Project – NCID</a:t>
            </a:r>
            <a:br>
              <a:rPr lang="en-US" sz="3200" dirty="0" smtClean="0"/>
            </a:br>
            <a:r>
              <a:rPr lang="en-US" sz="3200" dirty="0" smtClean="0"/>
              <a:t>Challenges and Opportunities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288" y="2045669"/>
            <a:ext cx="8254132" cy="4006850"/>
          </a:xfrm>
        </p:spPr>
        <p:txBody>
          <a:bodyPr/>
          <a:lstStyle/>
          <a:p>
            <a:pPr marL="463550" indent="-457200">
              <a:buFont typeface="Arial"/>
              <a:buChar char="•"/>
            </a:pPr>
            <a:r>
              <a:rPr lang="en-US" sz="2800" dirty="0" smtClean="0"/>
              <a:t>Piecing together the funding</a:t>
            </a:r>
            <a:endParaRPr lang="en-US" dirty="0" smtClean="0"/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Consider HRSA training application for Faculty Development</a:t>
            </a:r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Create a PBRN – pilot data, research questions</a:t>
            </a:r>
          </a:p>
          <a:p>
            <a:pPr marL="463550" indent="-457200">
              <a:buFont typeface="Arial"/>
              <a:buChar char="•"/>
            </a:pPr>
            <a:r>
              <a:rPr lang="en-US" sz="2800" dirty="0" smtClean="0"/>
              <a:t>What if you build it and nobody comes?</a:t>
            </a:r>
            <a:endParaRPr lang="en-US" sz="2600" dirty="0" smtClean="0"/>
          </a:p>
          <a:p>
            <a:pPr marL="806450" lvl="1" indent="-457200">
              <a:buFont typeface="Arial"/>
              <a:buChar char="•"/>
            </a:pPr>
            <a:r>
              <a:rPr lang="en-US" sz="2600" dirty="0" smtClean="0"/>
              <a:t>Faculty or residents or both?</a:t>
            </a:r>
          </a:p>
          <a:p>
            <a:pPr marL="463550" indent="-457200">
              <a:buFont typeface="Arial"/>
              <a:buChar char="•"/>
            </a:pPr>
            <a:r>
              <a:rPr lang="en-US" sz="2800" dirty="0" smtClean="0"/>
              <a:t>Question of Fellowship or Certificate of Added Qualification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03756" y="6196495"/>
            <a:ext cx="1237050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Continued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	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159"/>
            <a:ext cx="7583487" cy="4128141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2800" dirty="0" smtClean="0"/>
              <a:t>Who are the other partners for these orphans curriculum?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Medicine 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Pediatrics</a:t>
            </a:r>
          </a:p>
          <a:p>
            <a:pPr lvl="1">
              <a:buFont typeface="Arial"/>
              <a:buChar char="•"/>
            </a:pPr>
            <a:r>
              <a:rPr lang="en-US" sz="2600" dirty="0" smtClean="0"/>
              <a:t>“organized medicine”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How can we find more intra-</a:t>
            </a:r>
            <a:r>
              <a:rPr lang="en-US" sz="2800" dirty="0" err="1" smtClean="0"/>
              <a:t>discipinary</a:t>
            </a:r>
            <a:r>
              <a:rPr lang="en-US" sz="2800" dirty="0" smtClean="0"/>
              <a:t> partners?</a:t>
            </a:r>
          </a:p>
          <a:p>
            <a:pPr>
              <a:buFont typeface="Arial"/>
              <a:buChar char="•"/>
            </a:pPr>
            <a:r>
              <a:rPr lang="en-US" sz="2800" dirty="0" smtClean="0"/>
              <a:t>How do we sustain this effort?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ctrTitle"/>
          </p:nvPr>
        </p:nvSpPr>
        <p:spPr>
          <a:xfrm>
            <a:off x="403225" y="3125788"/>
            <a:ext cx="6950075" cy="1222375"/>
          </a:xfrm>
        </p:spPr>
        <p:txBody>
          <a:bodyPr/>
          <a:lstStyle/>
          <a:p>
            <a:pPr eaLnBrk="1" hangingPunct="1"/>
            <a:r>
              <a:rPr lang="en-US" smtClean="0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491038"/>
            <a:ext cx="6950075" cy="17081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Clr>
                <a:srgbClr val="2B4A5E"/>
              </a:buCl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kton Pro" pitchFamily="34" charset="0"/>
                <a:ea typeface="ＭＳ Ｐゴシック" pitchFamily="-65" charset="-128"/>
                <a:cs typeface="+mn-cs"/>
              </a:rPr>
              <a:t>Caryl J. Heaton, D.O.</a:t>
            </a:r>
          </a:p>
          <a:p>
            <a:pPr eaLnBrk="1" hangingPunct="1">
              <a:lnSpc>
                <a:spcPct val="80000"/>
              </a:lnSpc>
              <a:buClr>
                <a:srgbClr val="2B4A5E"/>
              </a:buCl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kton Pro" pitchFamily="34" charset="0"/>
                <a:ea typeface="ＭＳ Ｐゴシック" pitchFamily="-65" charset="-128"/>
                <a:cs typeface="+mn-cs"/>
              </a:rPr>
              <a:t>Associate Professor of Family Medicine </a:t>
            </a:r>
          </a:p>
          <a:p>
            <a:pPr eaLnBrk="1" hangingPunct="1">
              <a:lnSpc>
                <a:spcPct val="80000"/>
              </a:lnSpc>
              <a:buClr>
                <a:srgbClr val="2B4A5E"/>
              </a:buCl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kton Pro" pitchFamily="34" charset="0"/>
                <a:ea typeface="ＭＳ Ｐゴシック" pitchFamily="-65" charset="-128"/>
                <a:cs typeface="+mn-cs"/>
              </a:rPr>
              <a:t>New Jersey Medical School</a:t>
            </a:r>
          </a:p>
          <a:p>
            <a:pPr eaLnBrk="1" hangingPunct="1">
              <a:lnSpc>
                <a:spcPct val="80000"/>
              </a:lnSpc>
              <a:buClr>
                <a:srgbClr val="2B4A5E"/>
              </a:buCl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kton Pro" pitchFamily="34" charset="0"/>
                <a:ea typeface="ＭＳ Ｐゴシック" pitchFamily="-65" charset="-128"/>
                <a:cs typeface="+mn-cs"/>
                <a:hlinkClick r:id="rId3"/>
              </a:rPr>
              <a:t>heaton@umdnj.edu</a:t>
            </a:r>
            <a:endParaRPr lang="en-US" sz="2400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ekton Pro" pitchFamily="34" charset="0"/>
              <a:ea typeface="ＭＳ Ｐゴシック" pitchFamily="-65" charset="-128"/>
              <a:cs typeface="+mn-cs"/>
            </a:endParaRPr>
          </a:p>
          <a:p>
            <a:pPr eaLnBrk="1" hangingPunct="1">
              <a:lnSpc>
                <a:spcPct val="80000"/>
              </a:lnSpc>
              <a:buClr>
                <a:srgbClr val="2B4A5E"/>
              </a:buClr>
              <a:buFont typeface="Wingdings 2" pitchFamily="18" charset="2"/>
              <a:buNone/>
              <a:defRPr/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ekton Pro" pitchFamily="34" charset="0"/>
                <a:ea typeface="ＭＳ Ｐゴシック" pitchFamily="-65" charset="-128"/>
                <a:cs typeface="+mn-cs"/>
              </a:rPr>
              <a:t>973-972-7828 </a:t>
            </a:r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57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38798" y="420402"/>
            <a:ext cx="1840986" cy="510256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The Society of Teachers of Family Medicine has approx. 48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“Groups on” – interest groups who promote a specific curriculum in FM training 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62068" y="522625"/>
            <a:ext cx="6275319" cy="6000520"/>
          </a:xfrm>
        </p:spPr>
        <p:txBody>
          <a:bodyPr numCol="2">
            <a:normAutofit/>
          </a:bodyPr>
          <a:lstStyle/>
          <a:p>
            <a:r>
              <a:rPr lang="en-US" dirty="0" smtClean="0"/>
              <a:t>Abortion Training</a:t>
            </a:r>
          </a:p>
          <a:p>
            <a:r>
              <a:rPr lang="en-US" dirty="0" smtClean="0"/>
              <a:t>Addiction Medicine</a:t>
            </a:r>
          </a:p>
          <a:p>
            <a:r>
              <a:rPr lang="en-US" dirty="0" smtClean="0"/>
              <a:t>Adolescent Health Care</a:t>
            </a:r>
          </a:p>
          <a:p>
            <a:r>
              <a:rPr lang="en-US" dirty="0" smtClean="0"/>
              <a:t>Evidence Based Medicine</a:t>
            </a:r>
          </a:p>
          <a:p>
            <a:r>
              <a:rPr lang="en-US" dirty="0" smtClean="0"/>
              <a:t>Genetics</a:t>
            </a:r>
          </a:p>
          <a:p>
            <a:r>
              <a:rPr lang="en-US" dirty="0" smtClean="0"/>
              <a:t>Global Health</a:t>
            </a:r>
          </a:p>
          <a:p>
            <a:r>
              <a:rPr lang="en-US" dirty="0" smtClean="0"/>
              <a:t>HIV/AIDS</a:t>
            </a:r>
          </a:p>
          <a:p>
            <a:r>
              <a:rPr lang="en-US" dirty="0" smtClean="0"/>
              <a:t>Integrative Medicine </a:t>
            </a:r>
          </a:p>
          <a:p>
            <a:r>
              <a:rPr lang="en-US" dirty="0" smtClean="0"/>
              <a:t>LGBT Health</a:t>
            </a:r>
          </a:p>
          <a:p>
            <a:r>
              <a:rPr lang="en-US" dirty="0" smtClean="0"/>
              <a:t>Minority &amp; Multicultural Health</a:t>
            </a:r>
          </a:p>
          <a:p>
            <a:r>
              <a:rPr lang="en-US" dirty="0" smtClean="0"/>
              <a:t>Musculoskeletal/Sports Medicine</a:t>
            </a:r>
          </a:p>
          <a:p>
            <a:r>
              <a:rPr lang="en-US" dirty="0" smtClean="0"/>
              <a:t>Nutrition Education</a:t>
            </a:r>
          </a:p>
          <a:p>
            <a:r>
              <a:rPr lang="en-US" dirty="0" smtClean="0"/>
              <a:t>Oral Health</a:t>
            </a:r>
          </a:p>
          <a:p>
            <a:r>
              <a:rPr lang="en-US" dirty="0" smtClean="0"/>
              <a:t>Pain and Palliative Medicine</a:t>
            </a:r>
          </a:p>
          <a:p>
            <a:r>
              <a:rPr lang="en-US" dirty="0" smtClean="0"/>
              <a:t>Rural Health</a:t>
            </a:r>
          </a:p>
          <a:p>
            <a:r>
              <a:rPr lang="en-US" dirty="0" smtClean="0"/>
              <a:t>Spirituality</a:t>
            </a:r>
          </a:p>
          <a:p>
            <a:r>
              <a:rPr lang="en-US" dirty="0" smtClean="0"/>
              <a:t>Violence Education</a:t>
            </a:r>
          </a:p>
          <a:p>
            <a:pPr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these curricula have in common?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They have no specific “time” in the residency curriculum</a:t>
            </a:r>
          </a:p>
          <a:p>
            <a:r>
              <a:rPr lang="en-US" sz="2400" dirty="0" smtClean="0"/>
              <a:t>They have no specific specialty organization that has stressed the importance of the curriculum time</a:t>
            </a:r>
          </a:p>
          <a:p>
            <a:r>
              <a:rPr lang="en-US" sz="2400" dirty="0" smtClean="0"/>
              <a:t>Although most primary care educators would agree these topics are important – the requirements for teaching these topics are vague and weak</a:t>
            </a:r>
          </a:p>
          <a:p>
            <a:r>
              <a:rPr lang="en-US" sz="2400" dirty="0" smtClean="0"/>
              <a:t>There are no large business or pharmaceutical organizations promoting CME around these topics – so no free lunches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474"/>
            <a:ext cx="8229600" cy="1256631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solidFill>
                  <a:srgbClr val="FFC000"/>
                </a:solidFill>
              </a:rPr>
              <a:t>The NCID Curriculum – and unlikely Partnering of Organizations-- not the usual suspects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sz="3600" i="1" dirty="0" smtClean="0">
                <a:solidFill>
                  <a:srgbClr val="92D050"/>
                </a:solidFill>
              </a:rPr>
              <a:t> </a:t>
            </a:r>
            <a:endParaRPr lang="en-US" sz="3600" i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299" y="2486526"/>
            <a:ext cx="7138069" cy="3639637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  <a:buNone/>
            </a:pPr>
            <a:r>
              <a:rPr lang="en-US" sz="2600" dirty="0" smtClean="0"/>
              <a:t>American Academy of Developmental Medicine and Dentistry (AADMD)</a:t>
            </a:r>
          </a:p>
          <a:p>
            <a:pPr>
              <a:spcAft>
                <a:spcPts val="1800"/>
              </a:spcAft>
              <a:buNone/>
            </a:pPr>
            <a:r>
              <a:rPr lang="en-US" sz="2600" dirty="0" smtClean="0"/>
              <a:t>Health Education Center (M-AHEC)  Mini-fellowship in Adult Developmental Medicine</a:t>
            </a:r>
          </a:p>
          <a:p>
            <a:pPr>
              <a:spcAft>
                <a:spcPts val="1800"/>
              </a:spcAft>
              <a:buNone/>
            </a:pPr>
            <a:r>
              <a:rPr lang="en-US" sz="2600" dirty="0" smtClean="0"/>
              <a:t>Family Medicine Educational Consortium (FMEC)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82960"/>
            <a:ext cx="758348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i="1" dirty="0" smtClean="0">
                <a:solidFill>
                  <a:srgbClr val="FFC000"/>
                </a:solidFill>
              </a:rPr>
              <a:t>AADMD </a:t>
            </a:r>
            <a:br>
              <a:rPr lang="en-US" sz="4000" i="1" dirty="0" smtClean="0">
                <a:solidFill>
                  <a:srgbClr val="FFC000"/>
                </a:solidFill>
              </a:rPr>
            </a:br>
            <a:r>
              <a:rPr lang="en-US" sz="2556" dirty="0" smtClean="0"/>
              <a:t>American Academy of Developmental Medicine and Dentistry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i="1" dirty="0" smtClean="0">
                <a:solidFill>
                  <a:srgbClr val="FFC000"/>
                </a:solidFill>
              </a:rPr>
              <a:t> </a:t>
            </a:r>
            <a:endParaRPr lang="en-US" sz="4000" i="1" dirty="0">
              <a:solidFill>
                <a:srgbClr val="FFC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098842"/>
            <a:ext cx="8229600" cy="42559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Founded 2002: “to improve the health of individuals   with intellectual disabilities and nerurodevlopmental disorders  (ID/ND) through patient care, teaching, research and and advocacy </a:t>
            </a:r>
          </a:p>
          <a:p>
            <a:pPr marL="1206500" indent="-63500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--interdisciplinary network for clinicians </a:t>
            </a:r>
          </a:p>
          <a:p>
            <a:pPr marL="1206500" indent="-63500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--advocacy for health care system change to create improved access and quality</a:t>
            </a:r>
          </a:p>
          <a:p>
            <a:pPr marL="1206500" indent="-63500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--”disseminate specialized information to families”</a:t>
            </a:r>
            <a:endParaRPr lang="en-US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4800" i="1" dirty="0" smtClean="0">
                <a:solidFill>
                  <a:srgbClr val="FFC000"/>
                </a:solidFill>
              </a:rPr>
              <a:t>Curricular </a:t>
            </a:r>
            <a:r>
              <a:rPr lang="en-US" sz="4444" i="1" dirty="0" smtClean="0">
                <a:solidFill>
                  <a:srgbClr val="FFC000"/>
                </a:solidFill>
              </a:rPr>
              <a:t>Assessment of Needs </a:t>
            </a:r>
            <a:r>
              <a:rPr lang="en-US" i="1" dirty="0" smtClean="0">
                <a:solidFill>
                  <a:srgbClr val="FFC000"/>
                </a:solidFill>
              </a:rPr>
              <a:t/>
            </a:r>
            <a:br>
              <a:rPr lang="en-US" i="1" dirty="0" smtClean="0">
                <a:solidFill>
                  <a:srgbClr val="FFC000"/>
                </a:solidFill>
              </a:rPr>
            </a:br>
            <a:r>
              <a:rPr lang="en-US" i="1" dirty="0" smtClean="0">
                <a:solidFill>
                  <a:srgbClr val="92D050"/>
                </a:solidFill>
              </a:rPr>
              <a:t>CAN Project – AADMD 2005</a:t>
            </a:r>
            <a:endParaRPr lang="en-US" sz="4000" i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2000"/>
            <a:ext cx="8229600" cy="4216400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Medical School graduates not competent to treat ID population  (Deans 52%, Students 56%)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Residency graduates not competent - (Directors 32%)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Clinical training in ID not a high priority - (Deans, 58%)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Most students don’t receive any clinical experience - (Students, 81%)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Most residency programs are not providing clinical training - (Directors, 77%)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80% of medical students and 90% of residents reported less than 1 hour of training in the care of patients with ID/DD.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FFC000"/>
                </a:solidFill>
              </a:rPr>
              <a:t>CAN Report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sz="3600" i="1" dirty="0" smtClean="0">
                <a:solidFill>
                  <a:srgbClr val="92D050"/>
                </a:solidFill>
              </a:rPr>
              <a:t>The good news</a:t>
            </a:r>
            <a:endParaRPr lang="en-US" sz="3600" i="1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094" y="2085474"/>
            <a:ext cx="8229600" cy="3894222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Students were interested in treating patients with ID as part of their career - (Students, 74%)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Deans said that students</a:t>
            </a:r>
            <a:r>
              <a:rPr lang="en-US" sz="28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should </a:t>
            </a:r>
            <a:r>
              <a:rPr lang="en-US" sz="2800" dirty="0" smtClean="0"/>
              <a:t>receive significant clinical experience patients with ID - (Deans, 67%)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 smtClean="0"/>
              <a:t>Programs are interested in implementing a curriculum regarding ID - (Deans 100%, Directors 90%)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XPANDSHOWBAR" val="True"/>
  <p:tag name="ANSWERNOWTEXT" val="Answer Now"/>
  <p:tag name="RESPTABLESTYLE" val="-1"/>
  <p:tag name="ALLOWDUPLICATES" val="False"/>
  <p:tag name="AUTOADVANCE" val="False"/>
  <p:tag name="STDCHART" val="1"/>
  <p:tag name="BUBBLENAMEVISIBLE" val="True"/>
  <p:tag name="DEFAULTNUMTEAMS" val="5"/>
  <p:tag name="CUSTOMCELLBACKCOLOR2" val="-13395457"/>
  <p:tag name="DISPLAYNAME" val="True"/>
  <p:tag name="GRIDROTATIONINTERVAL" val="2"/>
  <p:tag name="POLLINGCYCLE" val="2"/>
  <p:tag name="INCLUDENONRESPONDERS" val="False"/>
  <p:tag name="ALLOWUSERFEEDBACK" val="True"/>
  <p:tag name="REALTIMEBACKUPPATH" val="(None)"/>
  <p:tag name="ADVANCEDSETTINGSVIEW" val="False"/>
  <p:tag name="FIBDISPLAYKEYWORDS" val="True"/>
  <p:tag name="PRRESPONSE4" val="7"/>
  <p:tag name="PRRESPONSE8" val="3"/>
  <p:tag name="POWERPOINTVERSION" val="12.0"/>
  <p:tag name="ANSWERNOWSTYLE" val="-1"/>
  <p:tag name="COUNTDOWNSECONDS" val="10"/>
  <p:tag name="BACKUPMAINTENANCE" val="7"/>
  <p:tag name="AUTOUPDATEALIASES" val="True"/>
  <p:tag name="BUBBLESIZEVISIBLE" val="True"/>
  <p:tag name="CUSTOMCELLFORECOLOR" val="-16777216"/>
  <p:tag name="USESCHEMECOLORS" val="True"/>
  <p:tag name="AUTOSIZEGRID" val="True"/>
  <p:tag name="CHARTLABELS" val="0"/>
  <p:tag name="INCLUDEPPT" val="True"/>
  <p:tag name="ZEROBASED" val="False"/>
  <p:tag name="FIBNUMRESULTS" val="5"/>
  <p:tag name="PRRESPONSE3" val="8"/>
  <p:tag name="PRRESPONSE9" val="2"/>
  <p:tag name="USESECONDARYMONITOR" val="True"/>
  <p:tag name="RESPCOUNTERFORMAT" val="0"/>
  <p:tag name="CHARTVALUEFORMAT" val="0%"/>
  <p:tag name="TEAMSINLEADERBOARD" val="5"/>
  <p:tag name="CUSTOMGRIDBACKCOLOR" val="-2830136"/>
  <p:tag name="DISPLAYDEVICENUMBER" val="True"/>
  <p:tag name="GRIDPOSITION" val="1"/>
  <p:tag name="PARTLISTDEFAULT" val="0"/>
  <p:tag name="AUTOADJUSTPARTRANGE" val="True"/>
  <p:tag name="PRRESPONSE1" val="10"/>
  <p:tag name="PRRESPONSE7" val="4"/>
  <p:tag name="BULLETTYPE" val="3"/>
  <p:tag name="NUMRESPONSES" val="1"/>
  <p:tag name="PARTICIPANTSINLEADERBOARD" val="5"/>
  <p:tag name="CUSTOMCELLBACKCOLOR1" val="-657956"/>
  <p:tag name="GRIDOPACITY" val="90"/>
  <p:tag name="MULTIRESPDIVISOR" val="1"/>
  <p:tag name="CHARTSCALE" val="True"/>
  <p:tag name="PRRESPONSE5" val="6"/>
  <p:tag name="SHOWBARVISIBLE" val="True"/>
  <p:tag name="BACKUPSESSIONS" val="True"/>
  <p:tag name="BUBBLEVALUEFORMAT" val="0.0"/>
  <p:tag name="DISPLAYDEVICEID" val="True"/>
  <p:tag name="CORRECTPOINTVALUE" val="100"/>
  <p:tag name="FIBINCLUDEOTHER" val="True"/>
  <p:tag name="TPVERSION" val="2008"/>
  <p:tag name="REVIEWONLY" val="False"/>
  <p:tag name="CUSTOMCELLBACKCOLOR3" val="-268652"/>
  <p:tag name="RESETCHARTS" val="True"/>
  <p:tag name="PRRESPONSE2" val="9"/>
  <p:tag name="RESPCOUNTERSTYLE" val="-1"/>
  <p:tag name="BUBBLEGROUPING" val="3"/>
  <p:tag name="INCORRECTPOINTVALUE" val="0"/>
  <p:tag name="PRRESPONSE10" val="1"/>
  <p:tag name="MAXRESPONDERS" val="5"/>
  <p:tag name="REALTIMEBACKUP" val="False"/>
  <p:tag name="INPUTSOURCE" val="1"/>
  <p:tag name="CHARTCOLORS" val="0"/>
  <p:tag name="ROTATIONINTERVAL" val="2"/>
  <p:tag name="PRRESPONSE6" val="5"/>
  <p:tag name="FIBDISPLAYRESULTS" val="True"/>
  <p:tag name="COUNTDOWNSTYLE" val="-1"/>
  <p:tag name="GRIDSIZE" val="{Width=800, Height=600}"/>
  <p:tag name="CUSTOMCELLBACKCOLOR4" val="-8355712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xel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7440</TotalTime>
  <Words>1476</Words>
  <Application>Microsoft Macintosh PowerPoint</Application>
  <PresentationFormat>On-screen Show (4:3)</PresentationFormat>
  <Paragraphs>205</Paragraphs>
  <Slides>35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Pixel</vt:lpstr>
      <vt:lpstr>Innovative Initiatives in Intellectual &amp; Developmental Medicine  or Collaborative Development of an “Orphan Curriculum”</vt:lpstr>
      <vt:lpstr>My goals for today</vt:lpstr>
      <vt:lpstr>An Orphan Curriculum?</vt:lpstr>
      <vt:lpstr>The Society of Teachers of Family Medicine has approx. 48  “Groups on” – interest groups who promote a specific curriculum in FM training  </vt:lpstr>
      <vt:lpstr>What do these curricula have in common?</vt:lpstr>
      <vt:lpstr>The NCID Curriculum – and unlikely Partnering of Organizations-- not the usual suspects  </vt:lpstr>
      <vt:lpstr>AADMD  American Academy of Developmental Medicine and Dentistry  </vt:lpstr>
      <vt:lpstr>Curricular Assessment of Needs  CAN Project – AADMD 2005</vt:lpstr>
      <vt:lpstr>CAN Report The good news</vt:lpstr>
      <vt:lpstr>Mountain Area Health Educational Center-- Mini-fellowship</vt:lpstr>
      <vt:lpstr>MAHEC Mini - fellowship  What we learned</vt:lpstr>
      <vt:lpstr> Family Medicine Educational Consortium</vt:lpstr>
      <vt:lpstr>FMEC Developmental Disabilities Collaborative Project - </vt:lpstr>
      <vt:lpstr>Medical Homes for People with Intellectual/Developmental Disabilities - FMEC</vt:lpstr>
      <vt:lpstr>National Curriculum Initiative in Developmental Medicine </vt:lpstr>
      <vt:lpstr>Acknowledgements –  Support Provided by</vt:lpstr>
      <vt:lpstr>Where Do We Go From Here?  Family Medicine Education in the Care of Patients with Intellectual Disabilities in the U.S. -</vt:lpstr>
      <vt:lpstr>What has worked before?</vt:lpstr>
      <vt:lpstr>Lessons Learned From International Initiatives </vt:lpstr>
      <vt:lpstr>So where is the innovation?</vt:lpstr>
      <vt:lpstr>Three Tiers of a Curriculum for People with Intellectual Disabilities</vt:lpstr>
      <vt:lpstr>How would a tiered curriculum work?</vt:lpstr>
      <vt:lpstr>Immediate goal would for every residency to teach and support core competencies….  </vt:lpstr>
      <vt:lpstr>Breakfast of  CHAMPIONS!  We need champions at each level:</vt:lpstr>
      <vt:lpstr>Family Medicine Education in the Care of Patients with Intellectual Disabilities in the U.S. </vt:lpstr>
      <vt:lpstr>Three Tiers of a Curriculum for People with Intellectual Disabilities</vt:lpstr>
      <vt:lpstr>Family Medicine Education in the Care of Patients with Intellectual Disabilities in the U.S. </vt:lpstr>
      <vt:lpstr>Family Medicine Education in the Care of Patients with Intellectual Disabilities in the U.S. </vt:lpstr>
      <vt:lpstr>FMEC Champions Project – NCID Preconference Oct. 20, 2011 Danvers MA</vt:lpstr>
      <vt:lpstr>FMEC Champions Project – NCID Project Goals Oct. 20, 2011 Danvers MA</vt:lpstr>
      <vt:lpstr>FMEC Champions Project – NCID Project Goals Oct. 20, 2011 Danvers MA</vt:lpstr>
      <vt:lpstr>FMEC Champions Project – NCID Challenges and Opportunities</vt:lpstr>
      <vt:lpstr>Final Thoughts   </vt:lpstr>
      <vt:lpstr>Thank you</vt:lpstr>
      <vt:lpstr>PowerPoint Presentation</vt:lpstr>
    </vt:vector>
  </TitlesOfParts>
  <Company>New Jersey Medical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Caryl Heaton</dc:creator>
  <cp:lastModifiedBy>Vanessa Graham</cp:lastModifiedBy>
  <cp:revision>53</cp:revision>
  <dcterms:created xsi:type="dcterms:W3CDTF">2011-09-19T10:39:08Z</dcterms:created>
  <dcterms:modified xsi:type="dcterms:W3CDTF">2011-10-18T23:58:30Z</dcterms:modified>
</cp:coreProperties>
</file>