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15"/>
  </p:notesMasterIdLst>
  <p:sldIdLst>
    <p:sldId id="258" r:id="rId2"/>
    <p:sldId id="263" r:id="rId3"/>
    <p:sldId id="272" r:id="rId4"/>
    <p:sldId id="273" r:id="rId5"/>
    <p:sldId id="274" r:id="rId6"/>
    <p:sldId id="265" r:id="rId7"/>
    <p:sldId id="266" r:id="rId8"/>
    <p:sldId id="264" r:id="rId9"/>
    <p:sldId id="267" r:id="rId10"/>
    <p:sldId id="268" r:id="rId11"/>
    <p:sldId id="269" r:id="rId12"/>
    <p:sldId id="270" r:id="rId13"/>
    <p:sldId id="271" r:id="rId14"/>
  </p:sldIdLst>
  <p:sldSz cx="9144000" cy="6858000" type="screen4x3"/>
  <p:notesSz cx="7010400" cy="9236075"/>
  <p:defaultTextStyle>
    <a:defPPr>
      <a:defRPr lang="en-US"/>
    </a:defPPr>
    <a:lvl1pPr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1pPr>
    <a:lvl2pPr marL="4572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2pPr>
    <a:lvl3pPr marL="9144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3pPr>
    <a:lvl4pPr marL="13716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4pPr>
    <a:lvl5pPr marL="1828800" algn="ctr" rtl="0" fontAlgn="base">
      <a:spcBef>
        <a:spcPct val="20000"/>
      </a:spcBef>
      <a:spcAft>
        <a:spcPct val="0"/>
      </a:spcAft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F4F5"/>
    <a:srgbClr val="6600CC"/>
    <a:srgbClr val="0099CC"/>
    <a:srgbClr val="9966FF"/>
    <a:srgbClr val="0066CC"/>
    <a:srgbClr val="99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4" autoAdjust="0"/>
    <p:restoredTop sz="86374" autoAdjust="0"/>
  </p:normalViewPr>
  <p:slideViewPr>
    <p:cSldViewPr>
      <p:cViewPr>
        <p:scale>
          <a:sx n="75" d="100"/>
          <a:sy n="75" d="100"/>
        </p:scale>
        <p:origin x="-1712" y="-12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8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196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 b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196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387850"/>
            <a:ext cx="5140325" cy="415607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4113"/>
            <a:ext cx="3038475" cy="46196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 b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774113"/>
            <a:ext cx="3038475" cy="46196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fld id="{9139BE5E-5FE6-DA47-95AC-57D5EB960B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141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23888" y="4387850"/>
            <a:ext cx="5607050" cy="4156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ea typeface="ＭＳ Ｐゴシック" charset="0"/>
              </a:rPr>
              <a:t>Picture of earth unwinding in a spiral.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C0A8733-8BC5-DA46-AC71-27EC296D5D0C}" type="slidenum">
              <a:rPr lang="en-US" sz="1200" b="0">
                <a:latin typeface="Arial" charset="0"/>
              </a:rPr>
              <a:pPr/>
              <a:t>13</a:t>
            </a:fld>
            <a:endParaRPr lang="en-US" sz="1200" b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ahrq brandi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5899150"/>
            <a:ext cx="25908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0" y="1447800"/>
            <a:ext cx="9144000" cy="152400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6600CC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Verdana" pitchFamily="34" charset="0"/>
              <a:ea typeface="ＭＳ Ｐゴシック" charset="-128"/>
              <a:cs typeface="+mn-cs"/>
            </a:endParaRPr>
          </a:p>
        </p:txBody>
      </p:sp>
      <p:pic>
        <p:nvPicPr>
          <p:cNvPr id="6" name="Picture 9" descr="CAHPS Website logo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44"/>
          <a:stretch>
            <a:fillRect/>
          </a:stretch>
        </p:blipFill>
        <p:spPr bwMode="auto">
          <a:xfrm>
            <a:off x="304800" y="457200"/>
            <a:ext cx="3657600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18338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1904D1-F47F-EC46-922B-E083E84C6D8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470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6DBABB-B8A8-B448-AED7-47C200299B6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592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8E1E00-FDA1-FA49-9056-52DE802A6A4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56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A4FA04-B1BD-7E4B-9E94-583F0308B37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087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48902A-ECB4-D14B-9208-416500F04E7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59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F13647-F64E-4047-8B19-F4F533ABACB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023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248213-4411-FA4E-93DB-93CF158CB99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679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165447-D8DD-3247-9A0F-44591F320FB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651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B5814C-A1B0-F947-8C0E-8BB900A6465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122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02408A-F743-E247-A7CB-DAB4BBE0FDD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254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7543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52600"/>
            <a:ext cx="8229600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400" b="0"/>
            </a:lvl1pPr>
          </a:lstStyle>
          <a:p>
            <a:fld id="{C27A33D7-3293-D64B-BDF5-872EA2C61B81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9" name="Picture 8" descr="CAHPS_LOGOnotag15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2286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10" descr="ahrq brandi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118225"/>
            <a:ext cx="2133600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2"/>
          <p:cNvSpPr>
            <a:spLocks noChangeArrowheads="1"/>
          </p:cNvSpPr>
          <p:nvPr userDrawn="1"/>
        </p:nvSpPr>
        <p:spPr bwMode="auto">
          <a:xfrm>
            <a:off x="0" y="1447800"/>
            <a:ext cx="9144000" cy="152400"/>
          </a:xfrm>
          <a:prstGeom prst="rect">
            <a:avLst/>
          </a:prstGeom>
          <a:gradFill rotWithShape="1">
            <a:gsLst>
              <a:gs pos="0">
                <a:srgbClr val="0099CC"/>
              </a:gs>
              <a:gs pos="100000">
                <a:srgbClr val="6600CC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Verdana" pitchFamily="34" charset="0"/>
              <a:ea typeface="ＭＳ Ｐゴシック" charset="-128"/>
              <a:cs typeface="+mn-cs"/>
            </a:endParaRPr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76600" y="6381750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400" b="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 i="1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Arial" charset="0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latin typeface="Verdana" charset="0"/>
              </a:rPr>
              <a:t>CAHPS Clinician &amp; Group Survey 2.0 Update</a:t>
            </a:r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0668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000" b="0" i="0" dirty="0">
                <a:solidFill>
                  <a:srgbClr val="000000"/>
                </a:solidFill>
                <a:latin typeface="Verdana" charset="0"/>
              </a:rPr>
              <a:t>Ron D. Hays (</a:t>
            </a:r>
            <a:r>
              <a:rPr lang="en-US" sz="2000" b="0" i="0" dirty="0" err="1">
                <a:solidFill>
                  <a:srgbClr val="000000"/>
                </a:solidFill>
                <a:latin typeface="Verdana" charset="0"/>
              </a:rPr>
              <a:t>drhays@ucla.edu</a:t>
            </a:r>
            <a:r>
              <a:rPr lang="en-US" sz="2000" b="0" i="0" dirty="0">
                <a:solidFill>
                  <a:srgbClr val="000000"/>
                </a:solidFill>
                <a:latin typeface="Verdana" charset="0"/>
              </a:rPr>
              <a:t>)</a:t>
            </a:r>
          </a:p>
          <a:p>
            <a:pPr eaLnBrk="1" hangingPunct="1">
              <a:spcBef>
                <a:spcPct val="0"/>
              </a:spcBef>
            </a:pPr>
            <a:r>
              <a:rPr lang="en-US" sz="2000" b="0" i="0" dirty="0">
                <a:solidFill>
                  <a:srgbClr val="000000"/>
                </a:solidFill>
                <a:latin typeface="Verdana" charset="0"/>
              </a:rPr>
              <a:t>RAND, Santa Monica, CA</a:t>
            </a:r>
          </a:p>
          <a:p>
            <a:pPr eaLnBrk="1" hangingPunct="1">
              <a:spcBef>
                <a:spcPct val="0"/>
              </a:spcBef>
            </a:pPr>
            <a:r>
              <a:rPr lang="en-US" sz="2000" b="0" i="0" dirty="0">
                <a:solidFill>
                  <a:srgbClr val="000000"/>
                </a:solidFill>
                <a:latin typeface="Verdana" charset="0"/>
              </a:rPr>
              <a:t>UCLA, Los Angeles, CA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2AEE218C-DAFD-4D46-BFC3-711483825B77}" type="slidenum">
              <a:rPr lang="en-US" sz="1400" b="0"/>
              <a:pPr/>
              <a:t>10</a:t>
            </a:fld>
            <a:endParaRPr lang="en-US" sz="1400" b="0"/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1229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algn="ctr" eaLnBrk="1" hangingPunct="1"/>
            <a:r>
              <a:rPr lang="en-US" dirty="0">
                <a:latin typeface="Verdana" charset="0"/>
              </a:rPr>
              <a:t>Mental Health Item</a:t>
            </a:r>
          </a:p>
        </p:txBody>
      </p:sp>
      <p:sp>
        <p:nvSpPr>
          <p:cNvPr id="12293" name="Content Placeholder 2"/>
          <p:cNvSpPr>
            <a:spLocks noGrp="1"/>
          </p:cNvSpPr>
          <p:nvPr>
            <p:ph type="body" idx="1"/>
          </p:nvPr>
        </p:nvSpPr>
        <p:spPr>
          <a:xfrm>
            <a:off x="1066800" y="2209800"/>
            <a:ext cx="7239000" cy="3167063"/>
          </a:xfrm>
        </p:spPr>
        <p:txBody>
          <a:bodyPr/>
          <a:lstStyle/>
          <a:p>
            <a:pPr eaLnBrk="1" hangingPunct="1"/>
            <a:r>
              <a:rPr lang="en-US" sz="3200" i="0">
                <a:latin typeface="Verdana" charset="0"/>
              </a:rPr>
              <a:t>Item on self-reported mental health added that parallels self-reported overall health item</a:t>
            </a:r>
          </a:p>
          <a:p>
            <a:pPr eaLnBrk="1" hangingPunct="1"/>
            <a:endParaRPr lang="en-US" i="0"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80D7A85-6C45-F545-8B49-7D62E43B88F1}" type="slidenum">
              <a:rPr lang="en-US" sz="1400" b="0"/>
              <a:pPr/>
              <a:t>11</a:t>
            </a:fld>
            <a:endParaRPr lang="en-US" sz="1400" b="0"/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13316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algn="ctr" eaLnBrk="1" hangingPunct="1"/>
            <a:r>
              <a:rPr lang="en-US" dirty="0">
                <a:latin typeface="Verdana" charset="0"/>
              </a:rPr>
              <a:t>Finalized Child 12-Month Survey </a:t>
            </a:r>
          </a:p>
        </p:txBody>
      </p:sp>
      <p:sp>
        <p:nvSpPr>
          <p:cNvPr id="13317" name="Content Placeholder 2"/>
          <p:cNvSpPr>
            <a:spLocks noGrp="1"/>
          </p:cNvSpPr>
          <p:nvPr>
            <p:ph type="body" idx="1"/>
          </p:nvPr>
        </p:nvSpPr>
        <p:spPr>
          <a:xfrm>
            <a:off x="533400" y="1676400"/>
            <a:ext cx="8229600" cy="4419600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i="0">
                <a:latin typeface="Verdana" charset="0"/>
              </a:rPr>
              <a:t>Previously called Child Primary Care Survey 2.0 (beta)</a:t>
            </a:r>
          </a:p>
          <a:p>
            <a:pPr eaLnBrk="1" hangingPunct="1"/>
            <a:r>
              <a:rPr lang="en-US" i="0">
                <a:latin typeface="Verdana" charset="0"/>
              </a:rPr>
              <a:t>Items and composite measures added on prevention and development</a:t>
            </a:r>
          </a:p>
          <a:p>
            <a:pPr lvl="1" eaLnBrk="1" hangingPunct="1"/>
            <a:r>
              <a:rPr lang="en-US">
                <a:latin typeface="Verdana" charset="0"/>
              </a:rPr>
              <a:t>Added new prevention item on time child spends on computer and watching TV.</a:t>
            </a:r>
          </a:p>
          <a:p>
            <a:pPr lvl="1" eaLnBrk="1" hangingPunct="1"/>
            <a:r>
              <a:rPr lang="en-US">
                <a:latin typeface="Verdana" charset="0"/>
              </a:rPr>
              <a:t>Items changed from asking </a:t>
            </a:r>
            <a:r>
              <a:rPr lang="ja-JP" altLang="en-US">
                <a:latin typeface="Verdana" charset="0"/>
              </a:rPr>
              <a:t>“</a:t>
            </a:r>
            <a:r>
              <a:rPr lang="en-US">
                <a:latin typeface="Verdana" charset="0"/>
              </a:rPr>
              <a:t>whether you and this provider talked about</a:t>
            </a:r>
            <a:r>
              <a:rPr lang="ja-JP" altLang="en-US">
                <a:latin typeface="Verdana" charset="0"/>
              </a:rPr>
              <a:t>”</a:t>
            </a:r>
            <a:r>
              <a:rPr lang="en-US">
                <a:latin typeface="Verdana" charset="0"/>
              </a:rPr>
              <a:t> to </a:t>
            </a:r>
          </a:p>
          <a:p>
            <a:pPr lvl="1" eaLnBrk="1" hangingPunct="1"/>
            <a:r>
              <a:rPr lang="ja-JP" altLang="en-US">
                <a:latin typeface="Verdana" charset="0"/>
              </a:rPr>
              <a:t>“</a:t>
            </a:r>
            <a:r>
              <a:rPr lang="en-US">
                <a:latin typeface="Verdana" charset="0"/>
              </a:rPr>
              <a:t>whether anyone in this provider</a:t>
            </a:r>
            <a:r>
              <a:rPr lang="ja-JP" altLang="en-US">
                <a:latin typeface="Verdana" charset="0"/>
              </a:rPr>
              <a:t>’</a:t>
            </a:r>
            <a:r>
              <a:rPr lang="en-US">
                <a:latin typeface="Verdana" charset="0"/>
              </a:rPr>
              <a:t>s office talked to you about</a:t>
            </a:r>
            <a:r>
              <a:rPr lang="ja-JP" altLang="en-US">
                <a:latin typeface="Verdana" charset="0"/>
              </a:rPr>
              <a:t>”</a:t>
            </a:r>
            <a:endParaRPr lang="en-US"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1803ABA-25AE-5442-9B4B-AF8F7BD1CC99}" type="slidenum">
              <a:rPr lang="en-US" sz="1400" b="0"/>
              <a:pPr/>
              <a:t>12</a:t>
            </a:fld>
            <a:endParaRPr lang="en-US" sz="1400" b="0"/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14340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algn="ctr" eaLnBrk="1" hangingPunct="1"/>
            <a:r>
              <a:rPr lang="en-US" dirty="0">
                <a:latin typeface="Verdana" charset="0"/>
              </a:rPr>
              <a:t>Finalized Adult Visit Survey </a:t>
            </a:r>
          </a:p>
        </p:txBody>
      </p:sp>
      <p:sp>
        <p:nvSpPr>
          <p:cNvPr id="14341" name="Content Placeholder 2"/>
          <p:cNvSpPr>
            <a:spLocks noGrp="1"/>
          </p:cNvSpPr>
          <p:nvPr>
            <p:ph type="body" idx="1"/>
          </p:nvPr>
        </p:nvSpPr>
        <p:spPr>
          <a:xfrm>
            <a:off x="990600" y="1981200"/>
            <a:ext cx="7772400" cy="3455988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800" i="0" dirty="0">
                <a:latin typeface="Verdana" charset="0"/>
              </a:rPr>
              <a:t>Most recent visit assessment of provider communication and office staff</a:t>
            </a:r>
          </a:p>
          <a:p>
            <a:pPr eaLnBrk="1" hangingPunct="1">
              <a:spcAft>
                <a:spcPts val="1200"/>
              </a:spcAft>
            </a:pPr>
            <a:r>
              <a:rPr lang="en-US" sz="2800" i="0" dirty="0">
                <a:latin typeface="Verdana" charset="0"/>
              </a:rPr>
              <a:t>12-month assessment of access to care</a:t>
            </a:r>
          </a:p>
          <a:p>
            <a:pPr eaLnBrk="1" hangingPunct="1"/>
            <a:r>
              <a:rPr lang="en-US" sz="2800" i="0" dirty="0">
                <a:latin typeface="Verdana" charset="0"/>
              </a:rPr>
              <a:t>Child Visit Survey forthcoming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46FB566-1FB0-F245-B344-B9BEFF251A03}" type="slidenum">
              <a:rPr lang="en-US" sz="1400" b="0"/>
              <a:pPr/>
              <a:t>13</a:t>
            </a:fld>
            <a:endParaRPr lang="en-US" sz="1400" b="0"/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15364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algn="ctr" eaLnBrk="1" hangingPunct="1"/>
            <a:r>
              <a:rPr lang="en-US">
                <a:latin typeface="Verdana" charset="0"/>
              </a:rPr>
              <a:t>The End</a:t>
            </a:r>
          </a:p>
        </p:txBody>
      </p:sp>
      <p:pic>
        <p:nvPicPr>
          <p:cNvPr id="15365" name="Picture 2" descr="eart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776413"/>
            <a:ext cx="4230688" cy="421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630862B2-2C52-6642-8D3A-C081AEE2DE0C}" type="slidenum">
              <a:rPr lang="en-US" sz="1400" b="0"/>
              <a:pPr/>
              <a:t>2</a:t>
            </a:fld>
            <a:endParaRPr lang="en-US" sz="1400" b="0"/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4100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algn="ctr" eaLnBrk="1" hangingPunct="1"/>
            <a:r>
              <a:rPr lang="en-US" dirty="0">
                <a:latin typeface="Verdana" charset="0"/>
              </a:rPr>
              <a:t>C-G CAHPS History</a:t>
            </a:r>
          </a:p>
        </p:txBody>
      </p:sp>
      <p:sp>
        <p:nvSpPr>
          <p:cNvPr id="4101" name="Content Placeholder 2"/>
          <p:cNvSpPr>
            <a:spLocks noGrp="1"/>
          </p:cNvSpPr>
          <p:nvPr>
            <p:ph type="body" idx="1"/>
          </p:nvPr>
        </p:nvSpPr>
        <p:spPr>
          <a:xfrm>
            <a:off x="838200" y="1828800"/>
            <a:ext cx="7391400" cy="4114800"/>
          </a:xfrm>
        </p:spPr>
        <p:txBody>
          <a:bodyPr/>
          <a:lstStyle/>
          <a:p>
            <a:pPr eaLnBrk="1" hangingPunct="1"/>
            <a:r>
              <a:rPr lang="en-US" i="0">
                <a:latin typeface="Verdana" charset="0"/>
              </a:rPr>
              <a:t>Development of </a:t>
            </a:r>
            <a:r>
              <a:rPr lang="ja-JP" altLang="en-US" i="0">
                <a:latin typeface="Verdana" charset="0"/>
              </a:rPr>
              <a:t>“</a:t>
            </a:r>
            <a:r>
              <a:rPr lang="en-US" i="0">
                <a:latin typeface="Verdana" charset="0"/>
              </a:rPr>
              <a:t>Group-CAHPS</a:t>
            </a:r>
            <a:r>
              <a:rPr lang="ja-JP" altLang="en-US" i="0">
                <a:latin typeface="Verdana" charset="0"/>
              </a:rPr>
              <a:t>”</a:t>
            </a:r>
            <a:r>
              <a:rPr lang="en-US" i="0">
                <a:latin typeface="Verdana" charset="0"/>
              </a:rPr>
              <a:t> began in 1999</a:t>
            </a:r>
          </a:p>
          <a:p>
            <a:pPr lvl="1" eaLnBrk="1" hangingPunct="1"/>
            <a:r>
              <a:rPr lang="en-US">
                <a:latin typeface="Verdana" charset="0"/>
              </a:rPr>
              <a:t>Solomon, L., Hays, R. D., Zaslavsky, A., &amp; Cleary, P. D.  (2005).  Psychometric properties of the Group-Level Consumer Assessment of Health Plans Study (CAHPS</a:t>
            </a:r>
            <a:r>
              <a:rPr lang="en-US">
                <a:latin typeface="Verdana" charset="0"/>
                <a:sym typeface="Symbol" charset="0"/>
              </a:rPr>
              <a:t></a:t>
            </a:r>
            <a:r>
              <a:rPr lang="en-US">
                <a:latin typeface="Verdana" charset="0"/>
              </a:rPr>
              <a:t>) instrument.  </a:t>
            </a:r>
            <a:r>
              <a:rPr lang="en-US" u="sng">
                <a:latin typeface="Verdana" charset="0"/>
              </a:rPr>
              <a:t>Medical Care</a:t>
            </a:r>
            <a:r>
              <a:rPr lang="en-US">
                <a:latin typeface="Verdana" charset="0"/>
              </a:rPr>
              <a:t>, </a:t>
            </a:r>
            <a:r>
              <a:rPr lang="en-US" u="sng">
                <a:latin typeface="Verdana" charset="0"/>
              </a:rPr>
              <a:t>43</a:t>
            </a:r>
            <a:r>
              <a:rPr lang="en-US">
                <a:latin typeface="Verdana" charset="0"/>
              </a:rPr>
              <a:t>, 53-60. </a:t>
            </a:r>
          </a:p>
          <a:p>
            <a:pPr eaLnBrk="1" hangingPunct="1"/>
            <a:r>
              <a:rPr lang="en-US" i="0">
                <a:latin typeface="Verdana" charset="0"/>
              </a:rPr>
              <a:t>C-G CAHPS Survey 1.0 released in 2006</a:t>
            </a:r>
          </a:p>
          <a:p>
            <a:pPr eaLnBrk="1" hangingPunct="1"/>
            <a:r>
              <a:rPr lang="en-US" i="0">
                <a:latin typeface="Verdana" charset="0"/>
              </a:rPr>
              <a:t>NQF endorsement in 2007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Verdana" charset="0"/>
                <a:cs typeface="ＭＳ Ｐゴシック" charset="0"/>
              </a:rPr>
              <a:t>C-G CAHPS Core Composites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114300" indent="-114300"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Arial" pitchFamily="34" charset="0"/>
                <a:ea typeface="ＭＳ Ｐゴシック" charset="-128"/>
              </a:rPr>
              <a:t>Access: Getting Appointments and Health Care When Needed</a:t>
            </a:r>
          </a:p>
          <a:p>
            <a:pPr marL="274320" lvl="1" indent="-114300">
              <a:buFontTx/>
              <a:buChar char="•"/>
              <a:defRPr/>
            </a:pPr>
            <a:r>
              <a:rPr lang="en-US" sz="1600" dirty="0">
                <a:solidFill>
                  <a:schemeClr val="accent2"/>
                </a:solidFill>
                <a:latin typeface="Arial" pitchFamily="34" charset="0"/>
                <a:ea typeface="ＭＳ Ｐゴシック" charset="-128"/>
              </a:rPr>
              <a:t>Getting appointments for urgent care</a:t>
            </a:r>
          </a:p>
          <a:p>
            <a:pPr marL="274320" indent="-114300">
              <a:defRPr/>
            </a:pPr>
            <a:r>
              <a:rPr lang="en-US" sz="1600" dirty="0">
                <a:solidFill>
                  <a:schemeClr val="accent2"/>
                </a:solidFill>
                <a:latin typeface="Arial" pitchFamily="34" charset="0"/>
                <a:ea typeface="ＭＳ Ｐゴシック" charset="-128"/>
              </a:rPr>
              <a:t>Getting appointments for routine care </a:t>
            </a:r>
          </a:p>
          <a:p>
            <a:pPr marL="274320" indent="-114300">
              <a:defRPr/>
            </a:pPr>
            <a:r>
              <a:rPr lang="en-US" sz="1600" dirty="0">
                <a:solidFill>
                  <a:schemeClr val="accent2"/>
                </a:solidFill>
                <a:latin typeface="Arial" pitchFamily="34" charset="0"/>
                <a:ea typeface="ＭＳ Ｐゴシック" charset="-128"/>
              </a:rPr>
              <a:t>Getting an answer to a medical question  during regular office hours</a:t>
            </a:r>
          </a:p>
          <a:p>
            <a:pPr marL="274320" indent="-114300">
              <a:defRPr/>
            </a:pPr>
            <a:r>
              <a:rPr lang="en-US" sz="1600" dirty="0">
                <a:solidFill>
                  <a:schemeClr val="accent2"/>
                </a:solidFill>
                <a:latin typeface="Arial" pitchFamily="34" charset="0"/>
                <a:ea typeface="ＭＳ Ｐゴシック" charset="-128"/>
              </a:rPr>
              <a:t>Getting an answer to a medical question after regular office hours</a:t>
            </a:r>
          </a:p>
          <a:p>
            <a:pPr marL="274320" indent="-114300">
              <a:defRPr/>
            </a:pPr>
            <a:r>
              <a:rPr lang="en-US" sz="1600" dirty="0">
                <a:solidFill>
                  <a:schemeClr val="accent2"/>
                </a:solidFill>
                <a:latin typeface="Arial" pitchFamily="34" charset="0"/>
                <a:ea typeface="ＭＳ Ｐゴシック" charset="-128"/>
              </a:rPr>
              <a:t>Wait time for appointment to start</a:t>
            </a:r>
          </a:p>
          <a:p>
            <a:pPr marL="274320" indent="-114300">
              <a:defRPr/>
            </a:pPr>
            <a:endParaRPr lang="en-US" sz="1600" dirty="0">
              <a:solidFill>
                <a:schemeClr val="accent2"/>
              </a:solidFill>
              <a:latin typeface="Arial" pitchFamily="34" charset="0"/>
              <a:ea typeface="ＭＳ Ｐゴシック" charset="-128"/>
            </a:endParaRPr>
          </a:p>
          <a:p>
            <a:pPr indent="-114300">
              <a:buFont typeface="Arial" pitchFamily="34" charset="0"/>
              <a:buChar char="•"/>
              <a:defRPr/>
            </a:pPr>
            <a:r>
              <a:rPr lang="en-US" sz="1600" dirty="0">
                <a:latin typeface="Arial" pitchFamily="34" charset="0"/>
                <a:ea typeface="ＭＳ Ｐゴシック" charset="-128"/>
              </a:rPr>
              <a:t>Global Rating of Doctor</a:t>
            </a:r>
          </a:p>
          <a:p>
            <a:pPr marL="274320" indent="-114300">
              <a:defRPr/>
            </a:pPr>
            <a:r>
              <a:rPr lang="en-US" sz="1600" dirty="0">
                <a:solidFill>
                  <a:schemeClr val="accent2"/>
                </a:solidFill>
                <a:latin typeface="Arial" pitchFamily="34" charset="0"/>
                <a:ea typeface="ＭＳ Ｐゴシック" charset="-128"/>
              </a:rPr>
              <a:t>0-10 rating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174625" indent="-174625">
              <a:spcAft>
                <a:spcPct val="20000"/>
              </a:spcAft>
              <a:buFont typeface="Arial" pitchFamily="34" charset="0"/>
              <a:buChar char="•"/>
              <a:defRPr/>
            </a:pPr>
            <a:r>
              <a:rPr lang="en-US" sz="1600" dirty="0">
                <a:latin typeface="Arial" pitchFamily="34" charset="0"/>
                <a:ea typeface="ＭＳ Ｐゴシック" charset="-128"/>
              </a:rPr>
              <a:t>How Well Doctors Communicate</a:t>
            </a:r>
          </a:p>
          <a:p>
            <a:pPr marL="274320" indent="-118872">
              <a:defRPr/>
            </a:pPr>
            <a:r>
              <a:rPr lang="en-US" sz="1600" dirty="0">
                <a:solidFill>
                  <a:schemeClr val="accent2"/>
                </a:solidFill>
                <a:latin typeface="Arial" pitchFamily="34" charset="0"/>
                <a:ea typeface="ＭＳ Ｐゴシック" charset="-128"/>
              </a:rPr>
              <a:t>Doctor explanations easy to understand</a:t>
            </a:r>
          </a:p>
          <a:p>
            <a:pPr marL="274320" indent="-118872">
              <a:defRPr/>
            </a:pPr>
            <a:r>
              <a:rPr lang="en-US" sz="1600" dirty="0">
                <a:solidFill>
                  <a:schemeClr val="accent2"/>
                </a:solidFill>
                <a:latin typeface="Arial" pitchFamily="34" charset="0"/>
                <a:ea typeface="ＭＳ Ｐゴシック" charset="-128"/>
              </a:rPr>
              <a:t>Doctor listens carefully</a:t>
            </a:r>
          </a:p>
          <a:p>
            <a:pPr marL="274320" indent="-118872">
              <a:defRPr/>
            </a:pPr>
            <a:r>
              <a:rPr lang="en-US" sz="1600" dirty="0">
                <a:solidFill>
                  <a:schemeClr val="accent2"/>
                </a:solidFill>
                <a:latin typeface="Arial" pitchFamily="34" charset="0"/>
                <a:ea typeface="ＭＳ Ｐゴシック" charset="-128"/>
              </a:rPr>
              <a:t>Doctor gives easy to understand instructions</a:t>
            </a:r>
          </a:p>
          <a:p>
            <a:pPr marL="274320" indent="-118872">
              <a:defRPr/>
            </a:pPr>
            <a:r>
              <a:rPr lang="en-US" sz="1600" dirty="0">
                <a:solidFill>
                  <a:schemeClr val="accent2"/>
                </a:solidFill>
                <a:latin typeface="Arial" pitchFamily="34" charset="0"/>
                <a:ea typeface="ＭＳ Ｐゴシック" charset="-128"/>
              </a:rPr>
              <a:t>Doctor knows important information about medical history</a:t>
            </a:r>
          </a:p>
          <a:p>
            <a:pPr marL="274320" indent="-118872">
              <a:defRPr/>
            </a:pPr>
            <a:r>
              <a:rPr lang="en-US" sz="1600" dirty="0">
                <a:solidFill>
                  <a:schemeClr val="accent2"/>
                </a:solidFill>
                <a:latin typeface="Arial" pitchFamily="34" charset="0"/>
                <a:ea typeface="ＭＳ Ｐゴシック" charset="-128"/>
              </a:rPr>
              <a:t>Doctor shows respect for what you have to say</a:t>
            </a:r>
          </a:p>
          <a:p>
            <a:pPr marL="274320" indent="-118872">
              <a:defRPr/>
            </a:pPr>
            <a:r>
              <a:rPr lang="en-US" sz="1600" dirty="0">
                <a:solidFill>
                  <a:schemeClr val="accent2"/>
                </a:solidFill>
                <a:latin typeface="Arial" pitchFamily="34" charset="0"/>
                <a:ea typeface="ＭＳ Ｐゴシック" charset="-128"/>
              </a:rPr>
              <a:t>Doctor spends enough time with you</a:t>
            </a:r>
          </a:p>
          <a:p>
            <a:pPr marL="174625" indent="-174625">
              <a:spcBef>
                <a:spcPct val="80000"/>
              </a:spcBef>
              <a:buFont typeface="Arial" pitchFamily="34" charset="0"/>
              <a:buChar char="•"/>
              <a:defRPr/>
            </a:pPr>
            <a:r>
              <a:rPr lang="en-US" sz="1600" dirty="0">
                <a:latin typeface="Arial" pitchFamily="34" charset="0"/>
                <a:ea typeface="ＭＳ Ｐゴシック" charset="-128"/>
              </a:rPr>
              <a:t>Courteous and Helpful Office Staff</a:t>
            </a:r>
          </a:p>
          <a:p>
            <a:pPr marL="365760" indent="-118872">
              <a:defRPr/>
            </a:pPr>
            <a:r>
              <a:rPr lang="en-US" sz="1600" dirty="0">
                <a:solidFill>
                  <a:schemeClr val="accent2"/>
                </a:solidFill>
                <a:latin typeface="Arial" pitchFamily="34" charset="0"/>
                <a:ea typeface="ＭＳ Ｐゴシック" charset="-128"/>
              </a:rPr>
              <a:t>Clerks and receptionists were helpful</a:t>
            </a:r>
          </a:p>
          <a:p>
            <a:pPr marL="365760" indent="-118872">
              <a:defRPr/>
            </a:pPr>
            <a:r>
              <a:rPr lang="en-US" sz="1600" dirty="0">
                <a:solidFill>
                  <a:schemeClr val="accent2"/>
                </a:solidFill>
                <a:latin typeface="Arial" pitchFamily="34" charset="0"/>
                <a:ea typeface="ＭＳ Ｐゴシック" charset="-128"/>
              </a:rPr>
              <a:t>Clerks and receptionists treat you with courtesy and </a:t>
            </a:r>
            <a:r>
              <a:rPr lang="en-US" sz="1600" dirty="0" smtClean="0">
                <a:solidFill>
                  <a:schemeClr val="accent2"/>
                </a:solidFill>
                <a:latin typeface="Arial" pitchFamily="34" charset="0"/>
                <a:ea typeface="ＭＳ Ｐゴシック" charset="-128"/>
              </a:rPr>
              <a:t>respect</a:t>
            </a:r>
            <a:endParaRPr lang="en-US" sz="1600" dirty="0">
              <a:solidFill>
                <a:schemeClr val="accent2"/>
              </a:solidFill>
              <a:latin typeface="Arial" pitchFamily="34" charset="0"/>
              <a:ea typeface="ＭＳ Ｐゴシック" charset="-128"/>
            </a:endParaRPr>
          </a:p>
        </p:txBody>
      </p:sp>
      <p:sp>
        <p:nvSpPr>
          <p:cNvPr id="5125" name="Slide Number Placeholder 8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 eaLnBrk="1" hangingPunct="1"/>
            <a:fld id="{224F404D-7118-3541-A12F-27C0EB9FC790}" type="slidenum">
              <a:rPr lang="en-US" sz="1400" b="0">
                <a:latin typeface="Garamond" charset="0"/>
              </a:rPr>
              <a:pPr algn="l" eaLnBrk="1" hangingPunct="1"/>
              <a:t>3</a:t>
            </a:fld>
            <a:endParaRPr lang="en-US" sz="1400" b="0">
              <a:latin typeface="Garamond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Verdana" charset="0"/>
                <a:cs typeface="ＭＳ Ｐゴシック" charset="0"/>
              </a:rPr>
              <a:t>C-G CAHPS 12-Month Survey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3768725"/>
          </a:xfrm>
        </p:spPr>
        <p:txBody>
          <a:bodyPr/>
          <a:lstStyle/>
          <a:p>
            <a:r>
              <a:rPr lang="en-US" i="0">
                <a:latin typeface="Verdana" charset="0"/>
                <a:cs typeface="Verdana" charset="0"/>
              </a:rPr>
              <a:t>Asks about experiences in last 12 months</a:t>
            </a:r>
          </a:p>
          <a:p>
            <a:r>
              <a:rPr lang="en-US" i="0">
                <a:latin typeface="Verdana" charset="0"/>
                <a:cs typeface="Verdana" charset="0"/>
              </a:rPr>
              <a:t>Response scales are </a:t>
            </a:r>
            <a:r>
              <a:rPr lang="ja-JP" altLang="en-US" i="0">
                <a:latin typeface="Verdana" charset="0"/>
                <a:cs typeface="Verdana" charset="0"/>
              </a:rPr>
              <a:t>“</a:t>
            </a:r>
            <a:r>
              <a:rPr lang="en-US" i="0">
                <a:latin typeface="Verdana" charset="0"/>
                <a:cs typeface="Verdana" charset="0"/>
              </a:rPr>
              <a:t>never</a:t>
            </a:r>
            <a:r>
              <a:rPr lang="ja-JP" altLang="en-US" i="0">
                <a:latin typeface="Verdana" charset="0"/>
                <a:cs typeface="Verdana" charset="0"/>
              </a:rPr>
              <a:t>”</a:t>
            </a:r>
            <a:r>
              <a:rPr lang="en-US" i="0">
                <a:latin typeface="Verdana" charset="0"/>
                <a:cs typeface="Verdana" charset="0"/>
              </a:rPr>
              <a:t> to </a:t>
            </a:r>
            <a:r>
              <a:rPr lang="ja-JP" altLang="en-US" i="0">
                <a:latin typeface="Verdana" charset="0"/>
                <a:cs typeface="Verdana" charset="0"/>
              </a:rPr>
              <a:t>“</a:t>
            </a:r>
            <a:r>
              <a:rPr lang="en-US" i="0">
                <a:latin typeface="Verdana" charset="0"/>
                <a:cs typeface="Verdana" charset="0"/>
              </a:rPr>
              <a:t>always</a:t>
            </a:r>
            <a:r>
              <a:rPr lang="ja-JP" altLang="en-US" i="0">
                <a:latin typeface="Verdana" charset="0"/>
                <a:cs typeface="Verdana" charset="0"/>
              </a:rPr>
              <a:t>”</a:t>
            </a:r>
            <a:endParaRPr lang="en-US" i="0">
              <a:latin typeface="Verdana" charset="0"/>
              <a:cs typeface="Verdana" charset="0"/>
            </a:endParaRPr>
          </a:p>
          <a:p>
            <a:pPr lvl="1"/>
            <a:r>
              <a:rPr lang="en-US">
                <a:latin typeface="Verdana" charset="0"/>
                <a:cs typeface="Verdana" charset="0"/>
              </a:rPr>
              <a:t>6-point N-A</a:t>
            </a:r>
          </a:p>
          <a:p>
            <a:pPr lvl="1"/>
            <a:r>
              <a:rPr lang="en-US">
                <a:latin typeface="Verdana" charset="0"/>
                <a:cs typeface="Verdana" charset="0"/>
              </a:rPr>
              <a:t>4-point N-A</a:t>
            </a:r>
          </a:p>
          <a:p>
            <a:r>
              <a:rPr lang="en-US" i="0">
                <a:latin typeface="Verdana" charset="0"/>
                <a:cs typeface="Verdana" charset="0"/>
              </a:rPr>
              <a:t>Sample frame:  patients with an office visit during the prior 12 months</a:t>
            </a:r>
          </a:p>
          <a:p>
            <a:r>
              <a:rPr lang="en-US" i="0">
                <a:latin typeface="Verdana" charset="0"/>
                <a:cs typeface="Verdana" charset="0"/>
              </a:rPr>
              <a:t>Works well for assessing experiences that may not apply for every visit (e.g., health promotion, SDM)</a:t>
            </a:r>
          </a:p>
          <a:p>
            <a:r>
              <a:rPr lang="en-US" i="0">
                <a:latin typeface="Verdana" charset="0"/>
                <a:cs typeface="Verdana" charset="0"/>
              </a:rPr>
              <a:t>Commonly used for external reporting</a:t>
            </a: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DE707B3A-4086-9B44-B95E-96DCB7FE2C17}" type="slidenum">
              <a:rPr lang="en-US" sz="1400" b="0">
                <a:latin typeface="Garamond" charset="0"/>
              </a:rPr>
              <a:pPr eaLnBrk="1" hangingPunct="1"/>
              <a:t>4</a:t>
            </a:fld>
            <a:endParaRPr lang="en-US" sz="1400" b="0">
              <a:latin typeface="Garamond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Verdana" charset="0"/>
                <a:cs typeface="ＭＳ Ｐゴシック" charset="0"/>
              </a:rPr>
              <a:t>C-G CAHPS Visit Survey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3997325"/>
          </a:xfrm>
        </p:spPr>
        <p:txBody>
          <a:bodyPr/>
          <a:lstStyle/>
          <a:p>
            <a:r>
              <a:rPr lang="en-US" i="0">
                <a:latin typeface="Verdana" charset="0"/>
                <a:cs typeface="Verdana" charset="0"/>
              </a:rPr>
              <a:t>A </a:t>
            </a:r>
            <a:r>
              <a:rPr lang="ja-JP" altLang="en-US" i="0">
                <a:latin typeface="Verdana" charset="0"/>
                <a:cs typeface="Verdana" charset="0"/>
              </a:rPr>
              <a:t>“</a:t>
            </a:r>
            <a:r>
              <a:rPr lang="en-US" i="0">
                <a:latin typeface="Verdana" charset="0"/>
                <a:cs typeface="Verdana" charset="0"/>
              </a:rPr>
              <a:t>hybrid</a:t>
            </a:r>
            <a:r>
              <a:rPr lang="ja-JP" altLang="en-US" i="0">
                <a:latin typeface="Verdana" charset="0"/>
                <a:cs typeface="Verdana" charset="0"/>
              </a:rPr>
              <a:t>”</a:t>
            </a:r>
            <a:r>
              <a:rPr lang="en-US" i="0">
                <a:latin typeface="Verdana" charset="0"/>
                <a:cs typeface="Verdana" charset="0"/>
              </a:rPr>
              <a:t> combining:</a:t>
            </a:r>
          </a:p>
          <a:p>
            <a:pPr lvl="1"/>
            <a:r>
              <a:rPr lang="en-US">
                <a:latin typeface="Verdana" charset="0"/>
                <a:cs typeface="Verdana" charset="0"/>
              </a:rPr>
              <a:t>12-month reference period for Access questions (using 4-point N-A scale)</a:t>
            </a:r>
          </a:p>
          <a:p>
            <a:pPr lvl="1"/>
            <a:r>
              <a:rPr lang="ja-JP" altLang="en-US">
                <a:latin typeface="Verdana" charset="0"/>
                <a:cs typeface="Verdana" charset="0"/>
              </a:rPr>
              <a:t>“</a:t>
            </a:r>
            <a:r>
              <a:rPr lang="en-US">
                <a:latin typeface="Verdana" charset="0"/>
                <a:cs typeface="Verdana" charset="0"/>
              </a:rPr>
              <a:t>Most recent visit</a:t>
            </a:r>
            <a:r>
              <a:rPr lang="ja-JP" altLang="en-US">
                <a:latin typeface="Verdana" charset="0"/>
                <a:cs typeface="Verdana" charset="0"/>
              </a:rPr>
              <a:t>”</a:t>
            </a:r>
            <a:r>
              <a:rPr lang="en-US">
                <a:latin typeface="Verdana" charset="0"/>
                <a:cs typeface="Verdana" charset="0"/>
              </a:rPr>
              <a:t> question for Doctor Communication and Office Staff and Follow-Up on Test Results (using 3-point Yes-No scale)</a:t>
            </a:r>
          </a:p>
          <a:p>
            <a:r>
              <a:rPr lang="en-US" i="0">
                <a:latin typeface="Verdana" charset="0"/>
                <a:cs typeface="Verdana" charset="0"/>
              </a:rPr>
              <a:t>Sample frame: patients with an office visit in the prior x months, or continuous sampling</a:t>
            </a:r>
          </a:p>
          <a:p>
            <a:r>
              <a:rPr lang="en-US" i="0">
                <a:latin typeface="Verdana" charset="0"/>
                <a:cs typeface="Verdana" charset="0"/>
              </a:rPr>
              <a:t>Considered by many clinicians to be more actionable for improvement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DFE6B4EA-21C4-A543-A3A2-EA9407B9DDD9}" type="slidenum">
              <a:rPr lang="en-US" sz="1400" b="0">
                <a:latin typeface="Garamond" charset="0"/>
              </a:rPr>
              <a:pPr eaLnBrk="1" hangingPunct="1"/>
              <a:t>5</a:t>
            </a:fld>
            <a:endParaRPr lang="en-US" sz="1400" b="0">
              <a:latin typeface="Garamond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1BB7676A-A5F5-0448-97FF-99A2B19290A2}" type="slidenum">
              <a:rPr lang="en-US" sz="1400" b="0"/>
              <a:pPr/>
              <a:t>6</a:t>
            </a:fld>
            <a:endParaRPr lang="en-US" sz="1400" b="0"/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8196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algn="ctr" eaLnBrk="1" hangingPunct="1"/>
            <a:r>
              <a:rPr lang="en-US" dirty="0">
                <a:latin typeface="Verdana" charset="0"/>
              </a:rPr>
              <a:t>C&amp;G Survey 2.0 </a:t>
            </a:r>
          </a:p>
        </p:txBody>
      </p:sp>
      <p:sp>
        <p:nvSpPr>
          <p:cNvPr id="8197" name="Content Placeholder 2"/>
          <p:cNvSpPr>
            <a:spLocks noGrp="1"/>
          </p:cNvSpPr>
          <p:nvPr>
            <p:ph type="body" idx="1"/>
          </p:nvPr>
        </p:nvSpPr>
        <p:spPr>
          <a:xfrm>
            <a:off x="762000" y="1752600"/>
            <a:ext cx="7543800" cy="4343400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i="0">
                <a:latin typeface="Verdana" charset="0"/>
              </a:rPr>
              <a:t>Changed focal provider </a:t>
            </a:r>
          </a:p>
          <a:p>
            <a:pPr eaLnBrk="1" hangingPunct="1">
              <a:spcAft>
                <a:spcPts val="600"/>
              </a:spcAft>
            </a:pPr>
            <a:r>
              <a:rPr lang="en-US" i="0">
                <a:latin typeface="Verdana" charset="0"/>
              </a:rPr>
              <a:t>Made minor improvements to item wording </a:t>
            </a:r>
          </a:p>
          <a:p>
            <a:pPr eaLnBrk="1" hangingPunct="1">
              <a:spcAft>
                <a:spcPts val="600"/>
              </a:spcAft>
            </a:pPr>
            <a:r>
              <a:rPr lang="en-US" i="0">
                <a:latin typeface="Verdana" charset="0"/>
              </a:rPr>
              <a:t>Moved chronic condition screening items to supplemental items</a:t>
            </a:r>
          </a:p>
          <a:p>
            <a:pPr eaLnBrk="1" hangingPunct="1">
              <a:spcAft>
                <a:spcPts val="600"/>
              </a:spcAft>
            </a:pPr>
            <a:r>
              <a:rPr lang="en-US" i="0">
                <a:latin typeface="Verdana" charset="0"/>
              </a:rPr>
              <a:t>Added mental health item</a:t>
            </a:r>
          </a:p>
          <a:p>
            <a:pPr eaLnBrk="1" hangingPunct="1"/>
            <a:r>
              <a:rPr lang="en-US" i="0">
                <a:latin typeface="Verdana" charset="0"/>
              </a:rPr>
              <a:t>Finalized </a:t>
            </a:r>
          </a:p>
          <a:p>
            <a:pPr lvl="1" eaLnBrk="1" hangingPunct="1"/>
            <a:r>
              <a:rPr lang="en-US">
                <a:latin typeface="Verdana" charset="0"/>
              </a:rPr>
              <a:t>Child 12-Month Survey </a:t>
            </a:r>
          </a:p>
          <a:p>
            <a:pPr lvl="1" eaLnBrk="1" hangingPunct="1"/>
            <a:r>
              <a:rPr lang="en-US">
                <a:latin typeface="Verdana" charset="0"/>
              </a:rPr>
              <a:t>Adult Visit Survey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14E6DE20-16D0-DA47-9325-21F95943A4F3}" type="slidenum">
              <a:rPr lang="en-US" sz="1400" b="0"/>
              <a:pPr/>
              <a:t>7</a:t>
            </a:fld>
            <a:endParaRPr lang="en-US" sz="1400" b="0"/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9220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6934200" cy="1143000"/>
          </a:xfrm>
        </p:spPr>
        <p:txBody>
          <a:bodyPr/>
          <a:lstStyle/>
          <a:p>
            <a:pPr algn="ctr" eaLnBrk="1" hangingPunct="1"/>
            <a:r>
              <a:rPr lang="en-US" dirty="0">
                <a:latin typeface="Verdana" charset="0"/>
              </a:rPr>
              <a:t>Focal Provider</a:t>
            </a:r>
          </a:p>
        </p:txBody>
      </p:sp>
      <p:sp>
        <p:nvSpPr>
          <p:cNvPr id="9221" name="Content Placeholder 2"/>
          <p:cNvSpPr>
            <a:spLocks noGrp="1"/>
          </p:cNvSpPr>
          <p:nvPr>
            <p:ph type="body" idx="1"/>
          </p:nvPr>
        </p:nvSpPr>
        <p:spPr>
          <a:xfrm>
            <a:off x="914400" y="1752600"/>
            <a:ext cx="7315200" cy="4191000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i="0">
                <a:latin typeface="Verdana" charset="0"/>
              </a:rPr>
              <a:t>Users requested a way to include other types of providers (e.g., physician assistants and nurse practitioners)</a:t>
            </a:r>
          </a:p>
          <a:p>
            <a:pPr eaLnBrk="1" hangingPunct="1">
              <a:spcAft>
                <a:spcPts val="600"/>
              </a:spcAft>
            </a:pPr>
            <a:r>
              <a:rPr lang="en-US" i="0">
                <a:latin typeface="Verdana" charset="0"/>
              </a:rPr>
              <a:t>Changed from </a:t>
            </a:r>
            <a:r>
              <a:rPr lang="ja-JP" altLang="en-US" i="0">
                <a:latin typeface="Verdana" charset="0"/>
              </a:rPr>
              <a:t>“</a:t>
            </a:r>
            <a:r>
              <a:rPr lang="en-US" i="0">
                <a:latin typeface="Verdana" charset="0"/>
              </a:rPr>
              <a:t>this doctor</a:t>
            </a:r>
            <a:r>
              <a:rPr lang="ja-JP" altLang="en-US" i="0">
                <a:latin typeface="Verdana" charset="0"/>
              </a:rPr>
              <a:t>”</a:t>
            </a:r>
            <a:r>
              <a:rPr lang="en-US" i="0">
                <a:latin typeface="Verdana" charset="0"/>
              </a:rPr>
              <a:t> to </a:t>
            </a:r>
            <a:r>
              <a:rPr lang="ja-JP" altLang="en-US" i="0">
                <a:latin typeface="Verdana" charset="0"/>
              </a:rPr>
              <a:t>“</a:t>
            </a:r>
            <a:r>
              <a:rPr lang="en-US" i="0">
                <a:latin typeface="Verdana" charset="0"/>
              </a:rPr>
              <a:t>this provider</a:t>
            </a:r>
            <a:r>
              <a:rPr lang="ja-JP" altLang="en-US" i="0">
                <a:latin typeface="Verdana" charset="0"/>
              </a:rPr>
              <a:t>”</a:t>
            </a:r>
            <a:endParaRPr lang="en-US" i="0">
              <a:latin typeface="Verdana" charset="0"/>
            </a:endParaRPr>
          </a:p>
          <a:p>
            <a:pPr eaLnBrk="1" hangingPunct="1">
              <a:spcAft>
                <a:spcPts val="600"/>
              </a:spcAft>
            </a:pPr>
            <a:r>
              <a:rPr lang="en-US" i="0">
                <a:latin typeface="Verdana" charset="0"/>
              </a:rPr>
              <a:t>Cognitive testing confirmed </a:t>
            </a:r>
            <a:r>
              <a:rPr lang="ja-JP" altLang="en-US" i="0">
                <a:latin typeface="Verdana" charset="0"/>
              </a:rPr>
              <a:t>“</a:t>
            </a:r>
            <a:r>
              <a:rPr lang="en-US" i="0">
                <a:latin typeface="Verdana" charset="0"/>
              </a:rPr>
              <a:t>this provider</a:t>
            </a:r>
            <a:r>
              <a:rPr lang="ja-JP" altLang="en-US" i="0">
                <a:latin typeface="Verdana" charset="0"/>
              </a:rPr>
              <a:t>”</a:t>
            </a:r>
            <a:r>
              <a:rPr lang="en-US" i="0">
                <a:latin typeface="Verdana" charset="0"/>
              </a:rPr>
              <a:t> worked as intended</a:t>
            </a:r>
          </a:p>
          <a:p>
            <a:pPr eaLnBrk="1" hangingPunct="1"/>
            <a:r>
              <a:rPr lang="en-US" i="0">
                <a:latin typeface="Verdana" charset="0"/>
              </a:rPr>
              <a:t>Confirmation of provider name remains in Q1</a:t>
            </a:r>
          </a:p>
          <a:p>
            <a:pPr eaLnBrk="1" hangingPunct="1"/>
            <a:endParaRPr lang="en-US" i="0"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406A8B9-46A0-AA4A-BE23-E55134D20B8D}" type="slidenum">
              <a:rPr lang="en-US" sz="1400" b="0"/>
              <a:pPr/>
              <a:t>8</a:t>
            </a:fld>
            <a:endParaRPr lang="en-US" sz="1400" b="0"/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10244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315200" cy="1143000"/>
          </a:xfrm>
        </p:spPr>
        <p:txBody>
          <a:bodyPr/>
          <a:lstStyle/>
          <a:p>
            <a:pPr algn="ctr" eaLnBrk="1" hangingPunct="1"/>
            <a:r>
              <a:rPr lang="en-US" dirty="0">
                <a:latin typeface="Verdana" charset="0"/>
              </a:rPr>
              <a:t>Minor Item Wording Improvements</a:t>
            </a:r>
          </a:p>
        </p:txBody>
      </p:sp>
      <p:sp>
        <p:nvSpPr>
          <p:cNvPr id="10245" name="Content Placeholder 2"/>
          <p:cNvSpPr>
            <a:spLocks noGrp="1"/>
          </p:cNvSpPr>
          <p:nvPr>
            <p:ph type="body" idx="1"/>
          </p:nvPr>
        </p:nvSpPr>
        <p:spPr>
          <a:xfrm>
            <a:off x="990600" y="1752600"/>
            <a:ext cx="7086600" cy="4368800"/>
          </a:xfrm>
        </p:spPr>
        <p:txBody>
          <a:bodyPr/>
          <a:lstStyle/>
          <a:p>
            <a:pPr eaLnBrk="1" hangingPunct="1"/>
            <a:r>
              <a:rPr lang="en-US" i="0">
                <a:latin typeface="Verdana" charset="0"/>
              </a:rPr>
              <a:t>Changed from getting an appointment </a:t>
            </a:r>
          </a:p>
          <a:p>
            <a:pPr lvl="1" eaLnBrk="1" hangingPunct="1"/>
            <a:r>
              <a:rPr lang="ja-JP" altLang="en-US">
                <a:latin typeface="Verdana" charset="0"/>
              </a:rPr>
              <a:t>“</a:t>
            </a:r>
            <a:r>
              <a:rPr lang="en-US">
                <a:latin typeface="Verdana" charset="0"/>
              </a:rPr>
              <a:t>when you thought you needed</a:t>
            </a:r>
            <a:r>
              <a:rPr lang="ja-JP" altLang="en-US">
                <a:latin typeface="Verdana" charset="0"/>
              </a:rPr>
              <a:t>”</a:t>
            </a:r>
            <a:r>
              <a:rPr lang="en-US">
                <a:latin typeface="Verdana" charset="0"/>
              </a:rPr>
              <a:t>   to </a:t>
            </a:r>
          </a:p>
          <a:p>
            <a:pPr lvl="1" eaLnBrk="1" hangingPunct="1"/>
            <a:r>
              <a:rPr lang="ja-JP" altLang="en-US">
                <a:latin typeface="Verdana" charset="0"/>
              </a:rPr>
              <a:t>“</a:t>
            </a:r>
            <a:r>
              <a:rPr lang="en-US">
                <a:latin typeface="Verdana" charset="0"/>
              </a:rPr>
              <a:t>when you needed</a:t>
            </a:r>
            <a:r>
              <a:rPr lang="ja-JP" altLang="en-US">
                <a:latin typeface="Verdana" charset="0"/>
              </a:rPr>
              <a:t>”</a:t>
            </a:r>
            <a:endParaRPr lang="en-US">
              <a:latin typeface="Verdana" charset="0"/>
            </a:endParaRPr>
          </a:p>
          <a:p>
            <a:pPr eaLnBrk="1" hangingPunct="1">
              <a:spcBef>
                <a:spcPts val="1200"/>
              </a:spcBef>
            </a:pPr>
            <a:r>
              <a:rPr lang="en-US" i="0">
                <a:latin typeface="Verdana" charset="0"/>
              </a:rPr>
              <a:t>Changed from getting easy to understand</a:t>
            </a:r>
          </a:p>
          <a:p>
            <a:pPr lvl="1" eaLnBrk="1" hangingPunct="1"/>
            <a:r>
              <a:rPr lang="en-US">
                <a:latin typeface="Verdana" charset="0"/>
              </a:rPr>
              <a:t> </a:t>
            </a:r>
            <a:r>
              <a:rPr lang="ja-JP" altLang="en-US">
                <a:latin typeface="Verdana" charset="0"/>
              </a:rPr>
              <a:t>“</a:t>
            </a:r>
            <a:r>
              <a:rPr lang="en-US">
                <a:latin typeface="Verdana" charset="0"/>
              </a:rPr>
              <a:t>instructions about taking care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>
                <a:latin typeface="Verdana" charset="0"/>
              </a:rPr>
              <a:t> of health problems or concerns</a:t>
            </a:r>
            <a:r>
              <a:rPr lang="ja-JP" altLang="en-US">
                <a:latin typeface="Verdana" charset="0"/>
              </a:rPr>
              <a:t>”</a:t>
            </a:r>
            <a:r>
              <a:rPr lang="en-US">
                <a:latin typeface="Verdana" charset="0"/>
              </a:rPr>
              <a:t>   to </a:t>
            </a:r>
          </a:p>
          <a:p>
            <a:pPr lvl="1" eaLnBrk="1" hangingPunct="1"/>
            <a:r>
              <a:rPr lang="ja-JP" altLang="en-US">
                <a:latin typeface="Verdana" charset="0"/>
              </a:rPr>
              <a:t>“</a:t>
            </a:r>
            <a:r>
              <a:rPr lang="en-US">
                <a:latin typeface="Verdana" charset="0"/>
              </a:rPr>
              <a:t>information about health questions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en-US">
                <a:latin typeface="Verdana" charset="0"/>
              </a:rPr>
              <a:t> or concerns</a:t>
            </a:r>
            <a:r>
              <a:rPr lang="ja-JP" altLang="en-US">
                <a:latin typeface="Verdana" charset="0"/>
              </a:rPr>
              <a:t>”</a:t>
            </a:r>
            <a:endParaRPr lang="en-US"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DE22FA9-EB68-3549-898B-73E4E4725FEB}" type="slidenum">
              <a:rPr lang="en-US" sz="1400" b="0"/>
              <a:pPr/>
              <a:t>9</a:t>
            </a:fld>
            <a:endParaRPr lang="en-US" sz="1400" b="0"/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4876800" y="1676400"/>
            <a:ext cx="42672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buFontTx/>
              <a:buChar char="•"/>
            </a:pPr>
            <a:endParaRPr lang="en-US" i="1"/>
          </a:p>
          <a:p>
            <a:pPr marL="342900" indent="-342900" algn="l">
              <a:buFontTx/>
              <a:buChar char="•"/>
            </a:pPr>
            <a:endParaRPr lang="en-US" i="1"/>
          </a:p>
        </p:txBody>
      </p:sp>
      <p:sp>
        <p:nvSpPr>
          <p:cNvPr id="11268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1628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Verdana" charset="0"/>
              </a:rPr>
              <a:t>Chronic Condition Screening Items</a:t>
            </a:r>
          </a:p>
        </p:txBody>
      </p:sp>
      <p:sp>
        <p:nvSpPr>
          <p:cNvPr id="11269" name="Content Placeholder 2"/>
          <p:cNvSpPr>
            <a:spLocks noGrp="1"/>
          </p:cNvSpPr>
          <p:nvPr>
            <p:ph type="body" idx="1"/>
          </p:nvPr>
        </p:nvSpPr>
        <p:spPr>
          <a:xfrm>
            <a:off x="838200" y="2057400"/>
            <a:ext cx="7315200" cy="3167063"/>
          </a:xfrm>
        </p:spPr>
        <p:txBody>
          <a:bodyPr/>
          <a:lstStyle/>
          <a:p>
            <a:pPr eaLnBrk="1" hangingPunct="1">
              <a:spcAft>
                <a:spcPts val="1800"/>
              </a:spcAft>
            </a:pPr>
            <a:r>
              <a:rPr lang="en-US" sz="2800" i="0">
                <a:latin typeface="Verdana" charset="0"/>
              </a:rPr>
              <a:t>Moved from core survey to supplemental items</a:t>
            </a:r>
          </a:p>
          <a:p>
            <a:pPr eaLnBrk="1" hangingPunct="1"/>
            <a:r>
              <a:rPr lang="en-US" sz="2800" i="0">
                <a:latin typeface="Verdana" charset="0"/>
              </a:rPr>
              <a:t>Benefit of conducting subgroup analysis outweighed by desire to streamline the core survey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897</TotalTime>
  <Words>642</Words>
  <Application>Microsoft Macintosh PowerPoint</Application>
  <PresentationFormat>On-screen Show (4:3)</PresentationFormat>
  <Paragraphs>95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Verdana</vt:lpstr>
      <vt:lpstr>ＭＳ Ｐゴシック</vt:lpstr>
      <vt:lpstr>Arial</vt:lpstr>
      <vt:lpstr>Symbol</vt:lpstr>
      <vt:lpstr>Garamond</vt:lpstr>
      <vt:lpstr>Custom Design</vt:lpstr>
      <vt:lpstr>CAHPS Clinician &amp; Group Survey 2.0 Update</vt:lpstr>
      <vt:lpstr>C-G CAHPS History</vt:lpstr>
      <vt:lpstr>C-G CAHPS Core Composites</vt:lpstr>
      <vt:lpstr>C-G CAHPS 12-Month Survey</vt:lpstr>
      <vt:lpstr>C-G CAHPS Visit Survey</vt:lpstr>
      <vt:lpstr>C&amp;G Survey 2.0 </vt:lpstr>
      <vt:lpstr>Focal Provider</vt:lpstr>
      <vt:lpstr>Minor Item Wording Improvements</vt:lpstr>
      <vt:lpstr>Chronic Condition Screening Items</vt:lpstr>
      <vt:lpstr>Mental Health Item</vt:lpstr>
      <vt:lpstr>Finalized Child 12-Month Survey </vt:lpstr>
      <vt:lpstr>Finalized Adult Visit Survey </vt:lpstr>
      <vt:lpstr>The End</vt:lpstr>
    </vt:vector>
  </TitlesOfParts>
  <Company>Westat Westat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Westat Westat</dc:creator>
  <cp:lastModifiedBy>Vanessa Graham</cp:lastModifiedBy>
  <cp:revision>23</cp:revision>
  <cp:lastPrinted>2011-09-02T16:25:36Z</cp:lastPrinted>
  <dcterms:created xsi:type="dcterms:W3CDTF">2006-02-14T22:15:23Z</dcterms:created>
  <dcterms:modified xsi:type="dcterms:W3CDTF">2011-10-19T00:13:15Z</dcterms:modified>
</cp:coreProperties>
</file>