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2" r:id="rId2"/>
    <p:sldId id="287" r:id="rId3"/>
    <p:sldId id="273" r:id="rId4"/>
    <p:sldId id="285" r:id="rId5"/>
    <p:sldId id="261" r:id="rId6"/>
    <p:sldId id="276" r:id="rId7"/>
    <p:sldId id="291" r:id="rId8"/>
    <p:sldId id="292" r:id="rId9"/>
    <p:sldId id="289" r:id="rId10"/>
    <p:sldId id="278" r:id="rId11"/>
    <p:sldId id="279" r:id="rId12"/>
    <p:sldId id="288" r:id="rId13"/>
    <p:sldId id="282" r:id="rId14"/>
    <p:sldId id="283" r:id="rId15"/>
    <p:sldId id="284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0751"/>
    <a:srgbClr val="004A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 varScale="1">
        <p:scale>
          <a:sx n="127" d="100"/>
          <a:sy n="127" d="100"/>
        </p:scale>
        <p:origin x="-2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87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2" d="100"/>
          <a:sy n="42" d="100"/>
        </p:scale>
        <p:origin x="-2124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\\coqnfp01\sas2\Care%20Transitions%20Local%20Analytic\Tom%20work\Measures%20trending\CtrlChartMonthlyO4_Hospital_Master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 sz="1200" b="1" i="0" u="none" strike="noStrike" baseline="0" dirty="0">
                <a:solidFill>
                  <a:srgbClr val="000000"/>
                </a:solidFill>
                <a:latin typeface="Calibri"/>
              </a:rPr>
              <a:t>Run Chart</a:t>
            </a:r>
          </a:p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 sz="1600" b="1" i="0" u="none" strike="noStrike" baseline="0" dirty="0">
                <a:solidFill>
                  <a:srgbClr val="000000"/>
                </a:solidFill>
                <a:latin typeface="Calibri"/>
              </a:rPr>
              <a:t>30-day readmissions per 1,000 eligible beneficiaries in the target community</a:t>
            </a:r>
          </a:p>
        </c:rich>
      </c:tx>
      <c:layout>
        <c:manualLayout>
          <c:xMode val="edge"/>
          <c:yMode val="edge"/>
          <c:x val="0.125630068053574"/>
          <c:y val="0.0"/>
        </c:manualLayout>
      </c:layout>
      <c:overlay val="0"/>
      <c:spPr>
        <a:solidFill>
          <a:schemeClr val="bg1"/>
        </a:solidFill>
        <a:ln w="12700">
          <a:solidFill>
            <a:schemeClr val="tx1"/>
          </a:solidFill>
        </a:ln>
      </c:spPr>
    </c:title>
    <c:autoTitleDeleted val="0"/>
    <c:plotArea>
      <c:layout/>
      <c:lineChart>
        <c:grouping val="standard"/>
        <c:varyColors val="0"/>
        <c:ser>
          <c:idx val="3"/>
          <c:order val="0"/>
          <c:tx>
            <c:v>Median</c:v>
          </c:tx>
          <c:spPr>
            <a:ln w="12700">
              <a:solidFill>
                <a:srgbClr val="00B050"/>
              </a:solidFill>
              <a:prstDash val="sysDash"/>
            </a:ln>
          </c:spPr>
          <c:marker>
            <c:symbol val="none"/>
          </c:marker>
          <c:dLbls>
            <c:dLbl>
              <c:idx val="47"/>
              <c:layout/>
              <c:spPr>
                <a:solidFill>
                  <a:prstClr val="white">
                    <a:alpha val="50000"/>
                  </a:prstClr>
                </a:solidFill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Data!$A$3:$A$50</c:f>
              <c:strCache>
                <c:ptCount val="48"/>
                <c:pt idx="0">
                  <c:v>Jan07</c:v>
                </c:pt>
                <c:pt idx="1">
                  <c:v>F</c:v>
                </c:pt>
                <c:pt idx="2">
                  <c:v>M</c:v>
                </c:pt>
                <c:pt idx="3">
                  <c:v>A</c:v>
                </c:pt>
                <c:pt idx="4">
                  <c:v>M</c:v>
                </c:pt>
                <c:pt idx="5">
                  <c:v>J</c:v>
                </c:pt>
                <c:pt idx="6">
                  <c:v>J</c:v>
                </c:pt>
                <c:pt idx="7">
                  <c:v>A</c:v>
                </c:pt>
                <c:pt idx="8">
                  <c:v>S</c:v>
                </c:pt>
                <c:pt idx="9">
                  <c:v>O</c:v>
                </c:pt>
                <c:pt idx="10">
                  <c:v>N</c:v>
                </c:pt>
                <c:pt idx="11">
                  <c:v>D</c:v>
                </c:pt>
                <c:pt idx="12">
                  <c:v>Jan08</c:v>
                </c:pt>
                <c:pt idx="13">
                  <c:v>F</c:v>
                </c:pt>
                <c:pt idx="14">
                  <c:v>M</c:v>
                </c:pt>
                <c:pt idx="15">
                  <c:v>A</c:v>
                </c:pt>
                <c:pt idx="16">
                  <c:v>M</c:v>
                </c:pt>
                <c:pt idx="17">
                  <c:v>J</c:v>
                </c:pt>
                <c:pt idx="18">
                  <c:v>J</c:v>
                </c:pt>
                <c:pt idx="19">
                  <c:v>A</c:v>
                </c:pt>
                <c:pt idx="20">
                  <c:v>S</c:v>
                </c:pt>
                <c:pt idx="21">
                  <c:v>O</c:v>
                </c:pt>
                <c:pt idx="22">
                  <c:v>N</c:v>
                </c:pt>
                <c:pt idx="23">
                  <c:v>D</c:v>
                </c:pt>
                <c:pt idx="24">
                  <c:v>Jan09</c:v>
                </c:pt>
                <c:pt idx="25">
                  <c:v>F</c:v>
                </c:pt>
                <c:pt idx="26">
                  <c:v>M</c:v>
                </c:pt>
                <c:pt idx="27">
                  <c:v>A</c:v>
                </c:pt>
                <c:pt idx="28">
                  <c:v>M</c:v>
                </c:pt>
                <c:pt idx="29">
                  <c:v>J</c:v>
                </c:pt>
                <c:pt idx="30">
                  <c:v>J</c:v>
                </c:pt>
                <c:pt idx="31">
                  <c:v>A</c:v>
                </c:pt>
                <c:pt idx="32">
                  <c:v>S</c:v>
                </c:pt>
                <c:pt idx="33">
                  <c:v>O</c:v>
                </c:pt>
                <c:pt idx="34">
                  <c:v>N</c:v>
                </c:pt>
                <c:pt idx="35">
                  <c:v>D</c:v>
                </c:pt>
                <c:pt idx="36">
                  <c:v>Jan10</c:v>
                </c:pt>
                <c:pt idx="37">
                  <c:v>F</c:v>
                </c:pt>
                <c:pt idx="38">
                  <c:v>M</c:v>
                </c:pt>
                <c:pt idx="39">
                  <c:v>A</c:v>
                </c:pt>
                <c:pt idx="40">
                  <c:v>M</c:v>
                </c:pt>
                <c:pt idx="41">
                  <c:v>J</c:v>
                </c:pt>
                <c:pt idx="42">
                  <c:v>J</c:v>
                </c:pt>
                <c:pt idx="43">
                  <c:v>A</c:v>
                </c:pt>
                <c:pt idx="44">
                  <c:v>S</c:v>
                </c:pt>
                <c:pt idx="45">
                  <c:v>O</c:v>
                </c:pt>
                <c:pt idx="46">
                  <c:v>N</c:v>
                </c:pt>
                <c:pt idx="47">
                  <c:v>D</c:v>
                </c:pt>
              </c:strCache>
            </c:strRef>
          </c:cat>
          <c:val>
            <c:numRef>
              <c:f>Data!$H$3:$H$50</c:f>
              <c:numCache>
                <c:formatCode>#,##0.00</c:formatCode>
                <c:ptCount val="48"/>
                <c:pt idx="0">
                  <c:v>3.164679743744066</c:v>
                </c:pt>
                <c:pt idx="1">
                  <c:v>3.164679743744066</c:v>
                </c:pt>
                <c:pt idx="2">
                  <c:v>3.164679743744066</c:v>
                </c:pt>
                <c:pt idx="3">
                  <c:v>3.164679743744066</c:v>
                </c:pt>
                <c:pt idx="4">
                  <c:v>3.164679743744066</c:v>
                </c:pt>
                <c:pt idx="5">
                  <c:v>3.164679743744066</c:v>
                </c:pt>
                <c:pt idx="6">
                  <c:v>3.164679743744066</c:v>
                </c:pt>
                <c:pt idx="7">
                  <c:v>3.164679743744066</c:v>
                </c:pt>
                <c:pt idx="8">
                  <c:v>3.164679743744066</c:v>
                </c:pt>
                <c:pt idx="9">
                  <c:v>3.164679743744066</c:v>
                </c:pt>
                <c:pt idx="10">
                  <c:v>3.164679743744066</c:v>
                </c:pt>
                <c:pt idx="11">
                  <c:v>3.164679743744066</c:v>
                </c:pt>
                <c:pt idx="12">
                  <c:v>3.164679743744066</c:v>
                </c:pt>
                <c:pt idx="13">
                  <c:v>3.164679743744066</c:v>
                </c:pt>
                <c:pt idx="14">
                  <c:v>3.164679743744066</c:v>
                </c:pt>
                <c:pt idx="15">
                  <c:v>3.164679743744066</c:v>
                </c:pt>
                <c:pt idx="16">
                  <c:v>3.164679743744066</c:v>
                </c:pt>
                <c:pt idx="17">
                  <c:v>3.164679743744066</c:v>
                </c:pt>
                <c:pt idx="18">
                  <c:v>3.164679743744066</c:v>
                </c:pt>
                <c:pt idx="19">
                  <c:v>3.164679743744066</c:v>
                </c:pt>
                <c:pt idx="20">
                  <c:v>3.164679743744066</c:v>
                </c:pt>
                <c:pt idx="21">
                  <c:v>3.164679743744066</c:v>
                </c:pt>
                <c:pt idx="22">
                  <c:v>3.164679743744066</c:v>
                </c:pt>
                <c:pt idx="23">
                  <c:v>3.164679743744066</c:v>
                </c:pt>
                <c:pt idx="24">
                  <c:v>3.164679743744066</c:v>
                </c:pt>
                <c:pt idx="25">
                  <c:v>3.164679743744066</c:v>
                </c:pt>
                <c:pt idx="26">
                  <c:v>3.164679743744066</c:v>
                </c:pt>
                <c:pt idx="27">
                  <c:v>3.164679743744066</c:v>
                </c:pt>
                <c:pt idx="28">
                  <c:v>3.164679743744066</c:v>
                </c:pt>
                <c:pt idx="29">
                  <c:v>3.164679743744066</c:v>
                </c:pt>
                <c:pt idx="30">
                  <c:v>3.164679743744066</c:v>
                </c:pt>
                <c:pt idx="31">
                  <c:v>3.164679743744066</c:v>
                </c:pt>
                <c:pt idx="32">
                  <c:v>3.164679743744066</c:v>
                </c:pt>
                <c:pt idx="33">
                  <c:v>3.164679743744066</c:v>
                </c:pt>
                <c:pt idx="34">
                  <c:v>3.164679743744066</c:v>
                </c:pt>
                <c:pt idx="35">
                  <c:v>3.164679743744066</c:v>
                </c:pt>
                <c:pt idx="36">
                  <c:v>3.164679743744066</c:v>
                </c:pt>
                <c:pt idx="37">
                  <c:v>3.164679743744066</c:v>
                </c:pt>
                <c:pt idx="38">
                  <c:v>3.164679743744066</c:v>
                </c:pt>
                <c:pt idx="39">
                  <c:v>3.164679743744066</c:v>
                </c:pt>
                <c:pt idx="40">
                  <c:v>3.164679743744066</c:v>
                </c:pt>
                <c:pt idx="41">
                  <c:v>3.164679743744066</c:v>
                </c:pt>
                <c:pt idx="42">
                  <c:v>3.164679743744066</c:v>
                </c:pt>
                <c:pt idx="43">
                  <c:v>3.164679743744066</c:v>
                </c:pt>
                <c:pt idx="44">
                  <c:v>3.164679743744066</c:v>
                </c:pt>
                <c:pt idx="45">
                  <c:v>3.164679743744066</c:v>
                </c:pt>
                <c:pt idx="46">
                  <c:v>3.164679743744066</c:v>
                </c:pt>
                <c:pt idx="47">
                  <c:v>3.164679743744066</c:v>
                </c:pt>
              </c:numCache>
            </c:numRef>
          </c:val>
          <c:smooth val="0"/>
        </c:ser>
        <c:ser>
          <c:idx val="2"/>
          <c:order val="1"/>
          <c:tx>
            <c:v>Readmission rate</c:v>
          </c:tx>
          <c:spPr>
            <a:ln w="15875">
              <a:solidFill>
                <a:schemeClr val="tx1"/>
              </a:solidFill>
            </a:ln>
          </c:spPr>
          <c:marker>
            <c:symbol val="square"/>
            <c:size val="3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strRef>
              <c:f>Data!$A$3:$A$50</c:f>
              <c:strCache>
                <c:ptCount val="48"/>
                <c:pt idx="0">
                  <c:v>Jan07</c:v>
                </c:pt>
                <c:pt idx="1">
                  <c:v>F</c:v>
                </c:pt>
                <c:pt idx="2">
                  <c:v>M</c:v>
                </c:pt>
                <c:pt idx="3">
                  <c:v>A</c:v>
                </c:pt>
                <c:pt idx="4">
                  <c:v>M</c:v>
                </c:pt>
                <c:pt idx="5">
                  <c:v>J</c:v>
                </c:pt>
                <c:pt idx="6">
                  <c:v>J</c:v>
                </c:pt>
                <c:pt idx="7">
                  <c:v>A</c:v>
                </c:pt>
                <c:pt idx="8">
                  <c:v>S</c:v>
                </c:pt>
                <c:pt idx="9">
                  <c:v>O</c:v>
                </c:pt>
                <c:pt idx="10">
                  <c:v>N</c:v>
                </c:pt>
                <c:pt idx="11">
                  <c:v>D</c:v>
                </c:pt>
                <c:pt idx="12">
                  <c:v>Jan08</c:v>
                </c:pt>
                <c:pt idx="13">
                  <c:v>F</c:v>
                </c:pt>
                <c:pt idx="14">
                  <c:v>M</c:v>
                </c:pt>
                <c:pt idx="15">
                  <c:v>A</c:v>
                </c:pt>
                <c:pt idx="16">
                  <c:v>M</c:v>
                </c:pt>
                <c:pt idx="17">
                  <c:v>J</c:v>
                </c:pt>
                <c:pt idx="18">
                  <c:v>J</c:v>
                </c:pt>
                <c:pt idx="19">
                  <c:v>A</c:v>
                </c:pt>
                <c:pt idx="20">
                  <c:v>S</c:v>
                </c:pt>
                <c:pt idx="21">
                  <c:v>O</c:v>
                </c:pt>
                <c:pt idx="22">
                  <c:v>N</c:v>
                </c:pt>
                <c:pt idx="23">
                  <c:v>D</c:v>
                </c:pt>
                <c:pt idx="24">
                  <c:v>Jan09</c:v>
                </c:pt>
                <c:pt idx="25">
                  <c:v>F</c:v>
                </c:pt>
                <c:pt idx="26">
                  <c:v>M</c:v>
                </c:pt>
                <c:pt idx="27">
                  <c:v>A</c:v>
                </c:pt>
                <c:pt idx="28">
                  <c:v>M</c:v>
                </c:pt>
                <c:pt idx="29">
                  <c:v>J</c:v>
                </c:pt>
                <c:pt idx="30">
                  <c:v>J</c:v>
                </c:pt>
                <c:pt idx="31">
                  <c:v>A</c:v>
                </c:pt>
                <c:pt idx="32">
                  <c:v>S</c:v>
                </c:pt>
                <c:pt idx="33">
                  <c:v>O</c:v>
                </c:pt>
                <c:pt idx="34">
                  <c:v>N</c:v>
                </c:pt>
                <c:pt idx="35">
                  <c:v>D</c:v>
                </c:pt>
                <c:pt idx="36">
                  <c:v>Jan10</c:v>
                </c:pt>
                <c:pt idx="37">
                  <c:v>F</c:v>
                </c:pt>
                <c:pt idx="38">
                  <c:v>M</c:v>
                </c:pt>
                <c:pt idx="39">
                  <c:v>A</c:v>
                </c:pt>
                <c:pt idx="40">
                  <c:v>M</c:v>
                </c:pt>
                <c:pt idx="41">
                  <c:v>J</c:v>
                </c:pt>
                <c:pt idx="42">
                  <c:v>J</c:v>
                </c:pt>
                <c:pt idx="43">
                  <c:v>A</c:v>
                </c:pt>
                <c:pt idx="44">
                  <c:v>S</c:v>
                </c:pt>
                <c:pt idx="45">
                  <c:v>O</c:v>
                </c:pt>
                <c:pt idx="46">
                  <c:v>N</c:v>
                </c:pt>
                <c:pt idx="47">
                  <c:v>D</c:v>
                </c:pt>
              </c:strCache>
            </c:strRef>
          </c:cat>
          <c:val>
            <c:numRef>
              <c:f>Data!$G$3:$G$50</c:f>
              <c:numCache>
                <c:formatCode>#,##0.00</c:formatCode>
                <c:ptCount val="48"/>
                <c:pt idx="0">
                  <c:v>3.670999107054271</c:v>
                </c:pt>
                <c:pt idx="1">
                  <c:v>3.156534274494209</c:v>
                </c:pt>
                <c:pt idx="2">
                  <c:v>3.977625854568055</c:v>
                </c:pt>
                <c:pt idx="3">
                  <c:v>3.162980673440924</c:v>
                </c:pt>
                <c:pt idx="4">
                  <c:v>3.72717107715246</c:v>
                </c:pt>
                <c:pt idx="5">
                  <c:v>3.099737142290344</c:v>
                </c:pt>
                <c:pt idx="6">
                  <c:v>3.19655069878085</c:v>
                </c:pt>
                <c:pt idx="7">
                  <c:v>3.315682684218332</c:v>
                </c:pt>
                <c:pt idx="8">
                  <c:v>3.410354627455823</c:v>
                </c:pt>
                <c:pt idx="9">
                  <c:v>2.709826817431581</c:v>
                </c:pt>
                <c:pt idx="10">
                  <c:v>3.66390439422628</c:v>
                </c:pt>
                <c:pt idx="11">
                  <c:v>3.168910287904105</c:v>
                </c:pt>
                <c:pt idx="12">
                  <c:v>3.426092529146434</c:v>
                </c:pt>
                <c:pt idx="13">
                  <c:v>3.403457715737295</c:v>
                </c:pt>
                <c:pt idx="14">
                  <c:v>3.450485532607088</c:v>
                </c:pt>
                <c:pt idx="15">
                  <c:v>3.331688055281343</c:v>
                </c:pt>
                <c:pt idx="16">
                  <c:v>3.356698588212064</c:v>
                </c:pt>
                <c:pt idx="17">
                  <c:v>2.760116319187741</c:v>
                </c:pt>
                <c:pt idx="18">
                  <c:v>3.201024327784891</c:v>
                </c:pt>
                <c:pt idx="19">
                  <c:v>3.365101198663785</c:v>
                </c:pt>
                <c:pt idx="20">
                  <c:v>2.822847885318727</c:v>
                </c:pt>
                <c:pt idx="21">
                  <c:v>3.384094754653136</c:v>
                </c:pt>
                <c:pt idx="22">
                  <c:v>3.035049931466607</c:v>
                </c:pt>
                <c:pt idx="23">
                  <c:v>3.51579666975926</c:v>
                </c:pt>
                <c:pt idx="24">
                  <c:v>2.744510978043922</c:v>
                </c:pt>
                <c:pt idx="25">
                  <c:v>3.541147132169576</c:v>
                </c:pt>
                <c:pt idx="26">
                  <c:v>3.088956978800787</c:v>
                </c:pt>
                <c:pt idx="27">
                  <c:v>2.993041179258216</c:v>
                </c:pt>
                <c:pt idx="28">
                  <c:v>3.109066036562618</c:v>
                </c:pt>
                <c:pt idx="29">
                  <c:v>2.852607034776997</c:v>
                </c:pt>
                <c:pt idx="30">
                  <c:v>2.746301152951664</c:v>
                </c:pt>
                <c:pt idx="31">
                  <c:v>2.962450934406397</c:v>
                </c:pt>
                <c:pt idx="32">
                  <c:v>3.47641707142681</c:v>
                </c:pt>
                <c:pt idx="33">
                  <c:v>3.418088821128206</c:v>
                </c:pt>
                <c:pt idx="34">
                  <c:v>2.968815172853738</c:v>
                </c:pt>
                <c:pt idx="35">
                  <c:v>2.718922229026338</c:v>
                </c:pt>
                <c:pt idx="36">
                  <c:v>3.465565550803716</c:v>
                </c:pt>
                <c:pt idx="37">
                  <c:v>2.923832923832923</c:v>
                </c:pt>
                <c:pt idx="38">
                  <c:v>2.48163345536746</c:v>
                </c:pt>
                <c:pt idx="39">
                  <c:v>2.576244571484653</c:v>
                </c:pt>
                <c:pt idx="40">
                  <c:v>2.74093289608928</c:v>
                </c:pt>
                <c:pt idx="41">
                  <c:v>2.513421181063934</c:v>
                </c:pt>
                <c:pt idx="42">
                  <c:v>2.797944957669025</c:v>
                </c:pt>
                <c:pt idx="43">
                  <c:v>3.344159749789488</c:v>
                </c:pt>
                <c:pt idx="44">
                  <c:v>3.166378814047208</c:v>
                </c:pt>
                <c:pt idx="45" formatCode="0.00">
                  <c:v>2.753567665932393</c:v>
                </c:pt>
                <c:pt idx="46" formatCode="0.00">
                  <c:v>2.556322717824975</c:v>
                </c:pt>
                <c:pt idx="47" formatCode="0.00">
                  <c:v>3.432248838040746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58983112"/>
        <c:axId val="455146696"/>
      </c:lineChart>
      <c:catAx>
        <c:axId val="12589831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dirty="0"/>
                  <a:t>Month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out"/>
        <c:tickLblPos val="nextTo"/>
        <c:txPr>
          <a:bodyPr rot="-540000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455146696"/>
        <c:crosses val="autoZero"/>
        <c:auto val="1"/>
        <c:lblAlgn val="ctr"/>
        <c:lblOffset val="100"/>
        <c:noMultiLvlLbl val="0"/>
      </c:catAx>
      <c:valAx>
        <c:axId val="455146696"/>
        <c:scaling>
          <c:orientation val="minMax"/>
          <c:max val="4.5"/>
          <c:min val="1.5"/>
        </c:scaling>
        <c:delete val="0"/>
        <c:axPos val="l"/>
        <c:numFmt formatCode="#,##0.00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25898311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845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  <c:showDLblsOverMax val="0"/>
  </c:chart>
  <c:spPr>
    <a:solidFill>
      <a:prstClr val="white">
        <a:alpha val="50000"/>
      </a:prstClr>
    </a:solidFill>
    <a:ln>
      <a:solidFill>
        <a:schemeClr val="tx1"/>
      </a:solidFill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AD016E-A50D-4EB4-9D20-1B7E05EA6207}" type="datetimeFigureOut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34F26-B9DA-41F5-80E8-0E4D1EC078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272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622FE5-785D-4B84-B7E2-409026CAFA4D}" type="datetimeFigureOut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1D7E5-0905-4A4B-99D4-9FD0E3507DD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373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1D7E5-0905-4A4B-99D4-9FD0E3507DD0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1D7E5-0905-4A4B-99D4-9FD0E3507DD0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04279-68BE-4BC0-A489-17DD98346703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1D7E5-0905-4A4B-99D4-9FD0E3507DD0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04279-68BE-4BC0-A489-17DD98346703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04279-68BE-4BC0-A489-17DD98346703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04279-68BE-4BC0-A489-17DD98346703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71FD31-C9E4-4FC5-A416-0887C6B3D871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1D7E5-0905-4A4B-99D4-9FD0E3507DD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04279-68BE-4BC0-A489-17DD9834670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1D7E5-0905-4A4B-99D4-9FD0E3507DD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D318A8-0BFF-4B5D-90EB-3BCBF751040F}" type="slidenum">
              <a:rPr lang="en-US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dirty="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>
              <a:solidFill>
                <a:srgbClr val="6600FF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1D7E5-0905-4A4B-99D4-9FD0E3507DD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56DE5A9-29B6-49E5-92A9-5D903A2DB68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1400" b="1" dirty="0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93E8E30-4203-4A2C-B28F-44D7F6D8E4B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04279-68BE-4BC0-A489-17DD98346703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FMC - Header +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583F1-AD64-4C3C-AC2F-A43875F4EECC}" type="datetime1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BE06-1EE3-4139-B8CD-CB329DCBCF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1219200"/>
            <a:ext cx="4191000" cy="60960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chemeClr val="bg1"/>
                </a:solidFill>
                <a:latin typeface="Myriad Pro" pitchFamily="34" charset="0"/>
              </a:defRPr>
            </a:lvl1pPr>
          </a:lstStyle>
          <a:p>
            <a:pPr lvl="0"/>
            <a:r>
              <a:rPr lang="en-US" dirty="0" smtClean="0"/>
              <a:t>Header Goes Here</a:t>
            </a:r>
            <a:endParaRPr lang="en-US" dirty="0"/>
          </a:p>
        </p:txBody>
      </p:sp>
      <p:sp>
        <p:nvSpPr>
          <p:cNvPr id="12" name="Content Placeholder 12"/>
          <p:cNvSpPr>
            <a:spLocks noGrp="1"/>
          </p:cNvSpPr>
          <p:nvPr>
            <p:ph sz="quarter" idx="14" hasCustomPrompt="1"/>
          </p:nvPr>
        </p:nvSpPr>
        <p:spPr>
          <a:xfrm>
            <a:off x="304800" y="2209800"/>
            <a:ext cx="8534400" cy="3962400"/>
          </a:xfrm>
          <a:prstGeom prst="rect">
            <a:avLst/>
          </a:prstGeom>
        </p:spPr>
        <p:txBody>
          <a:bodyPr/>
          <a:lstStyle>
            <a:lvl1pPr>
              <a:buNone/>
              <a:defRPr sz="2000" baseline="0">
                <a:latin typeface="Myriad Pro" pitchFamily="34" charset="0"/>
              </a:defRPr>
            </a:lvl1pPr>
            <a:lvl2pPr>
              <a:defRPr>
                <a:latin typeface="Myriad Pro" pitchFamily="34" charset="0"/>
              </a:defRPr>
            </a:lvl2pPr>
            <a:lvl3pPr>
              <a:defRPr>
                <a:latin typeface="Myriad Pro" pitchFamily="34" charset="0"/>
              </a:defRPr>
            </a:lvl3pPr>
            <a:lvl4pPr>
              <a:defRPr>
                <a:latin typeface="Myriad Pro" pitchFamily="34" charset="0"/>
              </a:defRPr>
            </a:lvl4pPr>
            <a:lvl5pPr>
              <a:defRPr>
                <a:latin typeface="Myriad Pro" pitchFamily="34" charset="0"/>
              </a:defRPr>
            </a:lvl5pPr>
          </a:lstStyle>
          <a:p>
            <a:pPr lvl="0"/>
            <a:r>
              <a:rPr lang="en-US" dirty="0" smtClean="0"/>
              <a:t>Body text should always be in Myriad Pro font, black color.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FMC Header + Blue Header +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92846-82DC-4A9A-8EB1-452895B953BA}" type="datetime1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BE06-1EE3-4139-B8CD-CB329DCBCF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1219200"/>
            <a:ext cx="4191000" cy="60960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chemeClr val="bg1"/>
                </a:solidFill>
                <a:latin typeface="Myriad Pro" pitchFamily="34" charset="0"/>
              </a:defRPr>
            </a:lvl1pPr>
          </a:lstStyle>
          <a:p>
            <a:pPr lvl="0"/>
            <a:r>
              <a:rPr lang="en-US" dirty="0" smtClean="0"/>
              <a:t>Header Goes Here</a:t>
            </a:r>
            <a:endParaRPr lang="en-US" dirty="0"/>
          </a:p>
        </p:txBody>
      </p:sp>
      <p:sp>
        <p:nvSpPr>
          <p:cNvPr id="12" name="Content Placeholder 12"/>
          <p:cNvSpPr>
            <a:spLocks noGrp="1"/>
          </p:cNvSpPr>
          <p:nvPr>
            <p:ph sz="quarter" idx="14" hasCustomPrompt="1"/>
          </p:nvPr>
        </p:nvSpPr>
        <p:spPr>
          <a:xfrm>
            <a:off x="304800" y="2667000"/>
            <a:ext cx="8534400" cy="3505200"/>
          </a:xfrm>
          <a:prstGeom prst="rect">
            <a:avLst/>
          </a:prstGeom>
        </p:spPr>
        <p:txBody>
          <a:bodyPr/>
          <a:lstStyle>
            <a:lvl1pPr>
              <a:buNone/>
              <a:defRPr sz="2000" baseline="0">
                <a:latin typeface="Myriad Pro" pitchFamily="34" charset="0"/>
              </a:defRPr>
            </a:lvl1pPr>
            <a:lvl2pPr>
              <a:defRPr>
                <a:latin typeface="Myriad Pro" pitchFamily="34" charset="0"/>
              </a:defRPr>
            </a:lvl2pPr>
            <a:lvl3pPr>
              <a:defRPr>
                <a:latin typeface="Myriad Pro" pitchFamily="34" charset="0"/>
              </a:defRPr>
            </a:lvl3pPr>
            <a:lvl4pPr>
              <a:defRPr>
                <a:latin typeface="Myriad Pro" pitchFamily="34" charset="0"/>
              </a:defRPr>
            </a:lvl4pPr>
            <a:lvl5pPr>
              <a:defRPr>
                <a:latin typeface="Myriad Pro" pitchFamily="34" charset="0"/>
              </a:defRPr>
            </a:lvl5pPr>
          </a:lstStyle>
          <a:p>
            <a:pPr lvl="0"/>
            <a:r>
              <a:rPr lang="en-US" dirty="0" smtClean="0"/>
              <a:t>Body text should always be in Myriad Pro font, black color.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" y="2133600"/>
            <a:ext cx="3581400" cy="457200"/>
          </a:xfrm>
          <a:prstGeom prst="rect">
            <a:avLst/>
          </a:prstGeom>
        </p:spPr>
        <p:txBody>
          <a:bodyPr/>
          <a:lstStyle>
            <a:lvl1pPr>
              <a:buNone/>
              <a:defRPr sz="2800" b="1">
                <a:solidFill>
                  <a:srgbClr val="004A90"/>
                </a:solidFill>
                <a:latin typeface="Myriad Pro" pitchFamily="34" charset="0"/>
              </a:defRPr>
            </a:lvl1pPr>
          </a:lstStyle>
          <a:p>
            <a:pPr lvl="0"/>
            <a:r>
              <a:rPr lang="en-US" dirty="0" smtClean="0"/>
              <a:t>Blue Header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FMC Header + Red Header + 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7321-1A1E-48BC-A8CF-0C83046A77F2}" type="datetime1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BE06-1EE3-4139-B8CD-CB329DCBCF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1219200"/>
            <a:ext cx="4191000" cy="60960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chemeClr val="bg1"/>
                </a:solidFill>
                <a:latin typeface="Myriad Pro" pitchFamily="34" charset="0"/>
              </a:defRPr>
            </a:lvl1pPr>
          </a:lstStyle>
          <a:p>
            <a:pPr lvl="0"/>
            <a:r>
              <a:rPr lang="en-US" dirty="0" smtClean="0"/>
              <a:t>Header Goes Here</a:t>
            </a:r>
            <a:endParaRPr lang="en-US" dirty="0"/>
          </a:p>
        </p:txBody>
      </p:sp>
      <p:sp>
        <p:nvSpPr>
          <p:cNvPr id="12" name="Content Placeholder 12"/>
          <p:cNvSpPr>
            <a:spLocks noGrp="1"/>
          </p:cNvSpPr>
          <p:nvPr>
            <p:ph sz="quarter" idx="14" hasCustomPrompt="1"/>
          </p:nvPr>
        </p:nvSpPr>
        <p:spPr>
          <a:xfrm>
            <a:off x="304800" y="2667000"/>
            <a:ext cx="8534400" cy="3505200"/>
          </a:xfrm>
          <a:prstGeom prst="rect">
            <a:avLst/>
          </a:prstGeom>
        </p:spPr>
        <p:txBody>
          <a:bodyPr/>
          <a:lstStyle>
            <a:lvl1pPr>
              <a:buNone/>
              <a:defRPr sz="2000" baseline="0">
                <a:latin typeface="Myriad Pro" pitchFamily="34" charset="0"/>
              </a:defRPr>
            </a:lvl1pPr>
            <a:lvl2pPr>
              <a:defRPr>
                <a:latin typeface="Myriad Pro" pitchFamily="34" charset="0"/>
              </a:defRPr>
            </a:lvl2pPr>
            <a:lvl3pPr>
              <a:defRPr>
                <a:latin typeface="Myriad Pro" pitchFamily="34" charset="0"/>
              </a:defRPr>
            </a:lvl3pPr>
            <a:lvl4pPr>
              <a:defRPr>
                <a:latin typeface="Myriad Pro" pitchFamily="34" charset="0"/>
              </a:defRPr>
            </a:lvl4pPr>
            <a:lvl5pPr>
              <a:defRPr>
                <a:latin typeface="Myriad Pro" pitchFamily="34" charset="0"/>
              </a:defRPr>
            </a:lvl5pPr>
          </a:lstStyle>
          <a:p>
            <a:pPr lvl="0"/>
            <a:r>
              <a:rPr lang="en-US" dirty="0" smtClean="0"/>
              <a:t>Body text should always be in Myriad Pro font, black color.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" y="2133600"/>
            <a:ext cx="3581400" cy="457200"/>
          </a:xfrm>
          <a:prstGeom prst="rect">
            <a:avLst/>
          </a:prstGeom>
        </p:spPr>
        <p:txBody>
          <a:bodyPr/>
          <a:lstStyle>
            <a:lvl1pPr>
              <a:buNone/>
              <a:defRPr sz="2800" b="1">
                <a:solidFill>
                  <a:srgbClr val="C80751"/>
                </a:solidFill>
                <a:latin typeface="Myriad Pro" pitchFamily="34" charset="0"/>
              </a:defRPr>
            </a:lvl1pPr>
          </a:lstStyle>
          <a:p>
            <a:pPr lvl="0"/>
            <a:r>
              <a:rPr lang="en-US" dirty="0" smtClean="0"/>
              <a:t>Red Header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FMC Header + Bullet Leve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22C59-8387-44C7-A81D-3356F36D1DBA}" type="datetime1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BE06-1EE3-4139-B8CD-CB329DCBCF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1219200"/>
            <a:ext cx="4191000" cy="60960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chemeClr val="bg1"/>
                </a:solidFill>
                <a:latin typeface="Myriad Pro" pitchFamily="34" charset="0"/>
              </a:defRPr>
            </a:lvl1pPr>
          </a:lstStyle>
          <a:p>
            <a:pPr lvl="0"/>
            <a:r>
              <a:rPr lang="en-US" dirty="0" smtClean="0"/>
              <a:t>Header Goes Here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04800" y="2209800"/>
            <a:ext cx="8534400" cy="3962400"/>
          </a:xfrm>
          <a:prstGeom prst="rect">
            <a:avLst/>
          </a:prstGeom>
        </p:spPr>
        <p:txBody>
          <a:bodyPr/>
          <a:lstStyle>
            <a:lvl1pPr>
              <a:defRPr>
                <a:latin typeface="Myriad Pro" pitchFamily="34" charset="0"/>
              </a:defRPr>
            </a:lvl1pPr>
            <a:lvl2pPr>
              <a:defRPr>
                <a:latin typeface="Myriad Pro" pitchFamily="34" charset="0"/>
              </a:defRPr>
            </a:lvl2pPr>
            <a:lvl3pPr>
              <a:defRPr>
                <a:latin typeface="Myriad Pro" pitchFamily="34" charset="0"/>
              </a:defRPr>
            </a:lvl3pPr>
            <a:lvl4pPr>
              <a:defRPr>
                <a:latin typeface="Myriad Pro" pitchFamily="34" charset="0"/>
              </a:defRPr>
            </a:lvl4pPr>
            <a:lvl5pPr>
              <a:defRPr>
                <a:latin typeface="Myriad Pro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FMC - Header + 2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9800"/>
            <a:ext cx="4038600" cy="39163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Myriad Pro" pitchFamily="34" charset="0"/>
              </a:defRPr>
            </a:lvl1pPr>
            <a:lvl2pPr>
              <a:defRPr sz="24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1800">
                <a:latin typeface="Myriad Pro" pitchFamily="34" charset="0"/>
              </a:defRPr>
            </a:lvl4pPr>
            <a:lvl5pPr>
              <a:defRPr sz="1800">
                <a:latin typeface="Myriad Pro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4038600" cy="39163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Myriad Pro" pitchFamily="34" charset="0"/>
              </a:defRPr>
            </a:lvl1pPr>
            <a:lvl2pPr>
              <a:defRPr sz="24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1800">
                <a:latin typeface="Myriad Pro" pitchFamily="34" charset="0"/>
              </a:defRPr>
            </a:lvl4pPr>
            <a:lvl5pPr>
              <a:defRPr sz="1800">
                <a:latin typeface="Myriad Pro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90B8-7D68-42AC-973E-59A8E338A24D}" type="datetime1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BE06-1EE3-4139-B8CD-CB329DCBCF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1219200"/>
            <a:ext cx="4191000" cy="60960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chemeClr val="bg1"/>
                </a:solidFill>
                <a:latin typeface="Myriad Pro" pitchFamily="34" charset="0"/>
              </a:defRPr>
            </a:lvl1pPr>
          </a:lstStyle>
          <a:p>
            <a:pPr lvl="0"/>
            <a:r>
              <a:rPr lang="en-US" dirty="0" smtClean="0"/>
              <a:t>Header Goes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A9E46-43C0-44E1-A546-D5D4FB7B788E}" type="datetime1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8470D-57E4-44A6-AAB8-E782BF0692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727E-2CD9-4A09-8D5F-9C62CC23CB2B}" type="datetime1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8470D-57E4-44A6-AAB8-E782BF0692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8BD6763-B024-4DF4-AE67-F9779E0E0CA5}" type="datetime1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DB6A-7560-4DA4-9976-DA58950F931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  <a:prstGeom prst="rect">
            <a:avLst/>
          </a:prstGeo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  <a:prstGeom prst="rect">
            <a:avLst/>
          </a:prstGeo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83421-588A-4710-87DB-B3A411573BDA}" type="datetime1">
              <a:rPr lang="en-US" smtClean="0"/>
              <a:pPr/>
              <a:t>10/21/11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2BE06-1EE3-4139-B8CD-CB329DCBCF8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This header contains the logo for Colorado Foundation for Medical Care in the upper left hand corner. 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  <p:sldLayoutId id="2147483654" r:id="rId4"/>
    <p:sldLayoutId id="2147483652" r:id="rId5"/>
    <p:sldLayoutId id="2147483657" r:id="rId6"/>
    <p:sldLayoutId id="2147483658" r:id="rId7"/>
    <p:sldLayoutId id="2147483659" r:id="rId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risah@cfmc.org" TargetMode="External"/><Relationship Id="rId4" Type="http://schemas.openxmlformats.org/officeDocument/2006/relationships/hyperlink" Target="http://www.cfmc.org/caretransitions/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22313" y="2514600"/>
            <a:ext cx="7772400" cy="1524000"/>
          </a:xfrm>
        </p:spPr>
        <p:txBody>
          <a:bodyPr/>
          <a:lstStyle/>
          <a:p>
            <a:r>
              <a:rPr lang="en-US" sz="4400" cap="none" dirty="0" smtClean="0">
                <a:latin typeface="Myriad Pro"/>
              </a:rPr>
              <a:t>Improving Care Transitions</a:t>
            </a:r>
            <a:br>
              <a:rPr lang="en-US" sz="4400" cap="none" dirty="0" smtClean="0">
                <a:latin typeface="Myriad Pro"/>
              </a:rPr>
            </a:br>
            <a:r>
              <a:rPr lang="en-US" sz="4400" cap="none" dirty="0" smtClean="0">
                <a:latin typeface="Myriad Pro"/>
              </a:rPr>
              <a:t>in Northwest Denver</a:t>
            </a:r>
            <a:endParaRPr lang="en-US" sz="4400" cap="none" dirty="0">
              <a:latin typeface="Myriad Pro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722313" y="4038601"/>
            <a:ext cx="7772400" cy="1828800"/>
          </a:xfrm>
        </p:spPr>
        <p:txBody>
          <a:bodyPr/>
          <a:lstStyle/>
          <a:p>
            <a:pPr algn="r"/>
            <a:r>
              <a:rPr lang="en-US" dirty="0" smtClean="0">
                <a:latin typeface="Myriad Pro"/>
              </a:rPr>
              <a:t>Risa Hayes, CPC</a:t>
            </a:r>
          </a:p>
          <a:p>
            <a:pPr algn="r"/>
            <a:r>
              <a:rPr lang="en-US" dirty="0" smtClean="0">
                <a:latin typeface="Myriad Pro"/>
              </a:rPr>
              <a:t>Program Manager, CFMC </a:t>
            </a:r>
          </a:p>
          <a:p>
            <a:pPr algn="r"/>
            <a:r>
              <a:rPr lang="en-US" dirty="0" smtClean="0">
                <a:latin typeface="Myriad Pro"/>
              </a:rPr>
              <a:t>Integrating Care for Populations and Communities</a:t>
            </a:r>
          </a:p>
          <a:p>
            <a:pPr algn="r"/>
            <a:r>
              <a:rPr lang="en-US" dirty="0" smtClean="0">
                <a:latin typeface="Myriad Pro"/>
              </a:rPr>
              <a:t>AHRQ Annual Conference</a:t>
            </a:r>
          </a:p>
          <a:p>
            <a:pPr algn="r"/>
            <a:r>
              <a:rPr lang="en-US" dirty="0" smtClean="0">
                <a:latin typeface="Myriad Pro"/>
              </a:rPr>
              <a:t> September 21, 2011</a:t>
            </a:r>
            <a:endParaRPr lang="en-US" dirty="0">
              <a:latin typeface="Myriad Pro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8470D-57E4-44A6-AAB8-E782BF069255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81000"/>
            <a:ext cx="4191000" cy="1295400"/>
          </a:xfrm>
        </p:spPr>
        <p:txBody>
          <a:bodyPr/>
          <a:lstStyle/>
          <a:p>
            <a:pPr algn="r"/>
            <a:r>
              <a:rPr lang="en-US" sz="2800" b="1" dirty="0" smtClean="0">
                <a:solidFill>
                  <a:schemeClr val="bg1"/>
                </a:solidFill>
                <a:latin typeface="Myriad Pro"/>
              </a:rPr>
              <a:t>Timeline: </a:t>
            </a:r>
            <a:br>
              <a:rPr lang="en-US" sz="2800" b="1" dirty="0" smtClean="0">
                <a:solidFill>
                  <a:schemeClr val="bg1"/>
                </a:solidFill>
                <a:latin typeface="Myriad Pro"/>
              </a:rPr>
            </a:br>
            <a:r>
              <a:rPr lang="en-US" sz="2800" b="1" dirty="0" smtClean="0">
                <a:solidFill>
                  <a:schemeClr val="bg1"/>
                </a:solidFill>
                <a:latin typeface="Myriad Pro"/>
              </a:rPr>
              <a:t>Care Transitions </a:t>
            </a:r>
            <a:br>
              <a:rPr lang="en-US" sz="2800" b="1" dirty="0" smtClean="0">
                <a:solidFill>
                  <a:schemeClr val="bg1"/>
                </a:solidFill>
                <a:latin typeface="Myriad Pro"/>
              </a:rPr>
            </a:br>
            <a:r>
              <a:rPr lang="en-US" sz="2800" b="1" dirty="0" smtClean="0">
                <a:solidFill>
                  <a:schemeClr val="bg1"/>
                </a:solidFill>
                <a:latin typeface="Myriad Pro"/>
              </a:rPr>
              <a:t>in NW Denver</a:t>
            </a:r>
            <a:endParaRPr lang="en-US" sz="2800" b="1" dirty="0">
              <a:solidFill>
                <a:schemeClr val="bg1"/>
              </a:solidFill>
              <a:latin typeface="Myriad Pro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DB6A-7560-4DA4-9976-DA58950F9311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053" name="Picture 5" descr="Timeline for Care Transitions in NW Denver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852533"/>
            <a:ext cx="8001000" cy="4853067"/>
          </a:xfrm>
          <a:prstGeom prst="rect">
            <a:avLst/>
          </a:prstGeom>
          <a:solidFill>
            <a:prstClr val="white"/>
          </a:solidFill>
          <a:ln w="9525">
            <a:solidFill>
              <a:prstClr val="black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0" y="609600"/>
            <a:ext cx="4340352" cy="1295400"/>
          </a:xfrm>
        </p:spPr>
        <p:txBody>
          <a:bodyPr>
            <a:norm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Myriad Pro"/>
              </a:rPr>
              <a:t>Outcomes: </a:t>
            </a:r>
            <a:br>
              <a:rPr lang="en-US" sz="2400" b="1" dirty="0" smtClean="0">
                <a:solidFill>
                  <a:schemeClr val="bg1"/>
                </a:solidFill>
                <a:latin typeface="Myriad Pro"/>
              </a:rPr>
            </a:br>
            <a:r>
              <a:rPr lang="en-US" sz="2400" b="1" dirty="0" smtClean="0">
                <a:solidFill>
                  <a:schemeClr val="bg1"/>
                </a:solidFill>
                <a:latin typeface="Myriad Pro"/>
              </a:rPr>
              <a:t>Care Transitions Intervention℠ &amp;  Patient Activation Measure</a:t>
            </a:r>
            <a:r>
              <a:rPr lang="en-US" sz="2400" b="1" baseline="30000" dirty="0" smtClean="0">
                <a:solidFill>
                  <a:schemeClr val="bg1"/>
                </a:solidFill>
                <a:latin typeface="Myriad Pro"/>
                <a:cs typeface="Times New Roman"/>
              </a:rPr>
              <a:t>®</a:t>
            </a:r>
            <a:endParaRPr lang="en-US" sz="2400" b="1" dirty="0">
              <a:solidFill>
                <a:schemeClr val="bg1"/>
              </a:solidFill>
              <a:latin typeface="Myriad Pro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DB6A-7560-4DA4-9976-DA58950F931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"/>
          </p:nvPr>
        </p:nvSpPr>
        <p:spPr>
          <a:xfrm>
            <a:off x="301752" y="2133600"/>
            <a:ext cx="3584448" cy="20574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Myriad Pro"/>
              </a:rPr>
              <a:t>Coleman CTI℠ model</a:t>
            </a:r>
            <a:r>
              <a:rPr lang="en-US" sz="2000" baseline="30000" dirty="0" smtClean="0">
                <a:latin typeface="Myriad Pro"/>
              </a:rPr>
              <a:t>1</a:t>
            </a:r>
          </a:p>
          <a:p>
            <a:r>
              <a:rPr lang="en-US" sz="2000" dirty="0" smtClean="0">
                <a:latin typeface="Myriad Pro"/>
              </a:rPr>
              <a:t>&gt;300 patients coached</a:t>
            </a:r>
          </a:p>
          <a:p>
            <a:r>
              <a:rPr lang="en-US" sz="2000" dirty="0" smtClean="0">
                <a:latin typeface="Myriad Pro"/>
              </a:rPr>
              <a:t>Measurement</a:t>
            </a:r>
          </a:p>
          <a:p>
            <a:pPr lvl="1"/>
            <a:r>
              <a:rPr lang="en-US" sz="1800" dirty="0" smtClean="0">
                <a:latin typeface="Myriad Pro"/>
              </a:rPr>
              <a:t>Patient Activation Measure</a:t>
            </a:r>
            <a:r>
              <a:rPr lang="en-US" sz="1800" baseline="30000" dirty="0" smtClean="0">
                <a:latin typeface="Myriad Pro"/>
                <a:cs typeface="Times New Roman"/>
              </a:rPr>
              <a:t>®</a:t>
            </a:r>
            <a:r>
              <a:rPr lang="en-US" sz="1800" dirty="0" smtClean="0">
                <a:latin typeface="Myriad Pro"/>
              </a:rPr>
              <a:t> (PAM</a:t>
            </a:r>
            <a:r>
              <a:rPr lang="en-US" sz="1800" baseline="30000" dirty="0" smtClean="0">
                <a:latin typeface="Myriad Pro"/>
                <a:cs typeface="Times New Roman"/>
              </a:rPr>
              <a:t>®</a:t>
            </a:r>
            <a:r>
              <a:rPr lang="en-US" sz="1800" dirty="0" smtClean="0">
                <a:latin typeface="Myriad Pro"/>
              </a:rPr>
              <a:t>; Insignia Health)</a:t>
            </a:r>
            <a:r>
              <a:rPr lang="en-US" sz="1800" baseline="30000" dirty="0" smtClean="0">
                <a:latin typeface="Myriad Pro"/>
              </a:rPr>
              <a:t>2</a:t>
            </a:r>
          </a:p>
        </p:txBody>
      </p:sp>
      <p:grpSp>
        <p:nvGrpSpPr>
          <p:cNvPr id="4" name="Group 10" descr="NW Denver Survey"/>
          <p:cNvGrpSpPr>
            <a:grpSpLocks noChangeAspect="1"/>
          </p:cNvGrpSpPr>
          <p:nvPr/>
        </p:nvGrpSpPr>
        <p:grpSpPr>
          <a:xfrm>
            <a:off x="818322" y="4419600"/>
            <a:ext cx="7792278" cy="1828800"/>
            <a:chOff x="838200" y="1752600"/>
            <a:chExt cx="7467600" cy="1752600"/>
          </a:xfrm>
        </p:grpSpPr>
        <p:grpSp>
          <p:nvGrpSpPr>
            <p:cNvPr id="7" name="Group 7"/>
            <p:cNvGrpSpPr/>
            <p:nvPr/>
          </p:nvGrpSpPr>
          <p:grpSpPr>
            <a:xfrm>
              <a:off x="838200" y="1752600"/>
              <a:ext cx="7467600" cy="1752600"/>
              <a:chOff x="838200" y="3733800"/>
              <a:chExt cx="7467600" cy="1752600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838200" y="3733800"/>
                <a:ext cx="7467600" cy="1752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66813" y="4267200"/>
                <a:ext cx="6810375" cy="1009650"/>
              </a:xfrm>
              <a:prstGeom prst="rect">
                <a:avLst/>
              </a:prstGeom>
              <a:noFill/>
              <a:ln w="9525">
                <a:noFill/>
                <a:prstDash val="solid"/>
                <a:miter lim="800000"/>
                <a:headEnd/>
                <a:tailEnd/>
              </a:ln>
            </p:spPr>
          </p:pic>
        </p:grpSp>
        <p:sp>
          <p:nvSpPr>
            <p:cNvPr id="10" name="TextBox 9"/>
            <p:cNvSpPr txBox="1"/>
            <p:nvPr/>
          </p:nvSpPr>
          <p:spPr>
            <a:xfrm>
              <a:off x="914400" y="1828800"/>
              <a:ext cx="31408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NW Denver longitudinal data (sample size: 49)</a:t>
              </a:r>
              <a:endParaRPr lang="en-US" sz="1200" b="1" dirty="0"/>
            </a:p>
          </p:txBody>
        </p:sp>
      </p:grpSp>
      <p:grpSp>
        <p:nvGrpSpPr>
          <p:cNvPr id="8" name="Group 13" descr="Patient Activation Measure"/>
          <p:cNvGrpSpPr/>
          <p:nvPr/>
        </p:nvGrpSpPr>
        <p:grpSpPr>
          <a:xfrm>
            <a:off x="3786875" y="2009775"/>
            <a:ext cx="4823726" cy="2396669"/>
            <a:chOff x="3786875" y="1981200"/>
            <a:chExt cx="4823726" cy="2396669"/>
          </a:xfrm>
        </p:grpSpPr>
        <p:pic>
          <p:nvPicPr>
            <p:cNvPr id="3076" name="Picture 4" descr="http://www.insigniahealth.com/wp-content/uploads/2010/11/pam_levels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86875" y="1981200"/>
              <a:ext cx="4823726" cy="2209800"/>
            </a:xfrm>
            <a:prstGeom prst="rect">
              <a:avLst/>
            </a:prstGeom>
            <a:solidFill>
              <a:prstClr val="white"/>
            </a:solidFill>
            <a:ln>
              <a:solidFill>
                <a:prstClr val="black"/>
              </a:solidFill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5486400" y="4162425"/>
              <a:ext cx="311014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http://www.insigniahealth.com/solutions/patient-activation-measure</a:t>
              </a:r>
              <a:endParaRPr lang="en-US" sz="800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276600" y="2590800"/>
            <a:ext cx="4038600" cy="39163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>
                <a:latin typeface="Myriad Pro"/>
              </a:rPr>
              <a:t>“I feel that I must tell someone about how greatly I benefited from and appreciate the services of the nurse who follows up on patients discharged from your hospital.</a:t>
            </a:r>
          </a:p>
          <a:p>
            <a:pPr marL="0" indent="0">
              <a:buNone/>
            </a:pPr>
            <a:r>
              <a:rPr lang="en-US" b="1" dirty="0">
                <a:latin typeface="Myriad Pro"/>
              </a:rPr>
              <a:t>She comforted me and helped make several forceful phone calls, and soon all was well. What a great help! What a relief! Thanks.”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8470D-57E4-44A6-AAB8-E782BF06925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19800" y="579438"/>
            <a:ext cx="3124200" cy="1477962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3200" b="1" dirty="0" smtClean="0">
                <a:solidFill>
                  <a:schemeClr val="bg1"/>
                </a:solidFill>
                <a:latin typeface="Myriad Pro"/>
              </a:rPr>
              <a:t>Mr. H: </a:t>
            </a:r>
            <a:br>
              <a:rPr lang="en-US" sz="3200" b="1" dirty="0" smtClean="0">
                <a:solidFill>
                  <a:schemeClr val="bg1"/>
                </a:solidFill>
                <a:latin typeface="Myriad Pro"/>
              </a:rPr>
            </a:br>
            <a:r>
              <a:rPr lang="en-US" sz="3200" b="1" dirty="0" smtClean="0">
                <a:solidFill>
                  <a:schemeClr val="bg1"/>
                </a:solidFill>
                <a:latin typeface="Myriad Pro"/>
              </a:rPr>
              <a:t>A patient story</a:t>
            </a:r>
            <a:endParaRPr lang="en-US" sz="3200" b="1" dirty="0">
              <a:solidFill>
                <a:schemeClr val="bg1"/>
              </a:solidFill>
              <a:latin typeface="Myriad Pro"/>
            </a:endParaRPr>
          </a:p>
        </p:txBody>
      </p:sp>
      <p:pic>
        <p:nvPicPr>
          <p:cNvPr id="41986" name="Picture 2" descr="Mr. 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590800"/>
            <a:ext cx="2181225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0" y="2286000"/>
            <a:ext cx="4610100" cy="2903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9" name="Chart 8" descr="Results for 30-day readmissions per 1,000 elibible beneficiaries in the target community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828171"/>
              </p:ext>
            </p:extLst>
          </p:nvPr>
        </p:nvGraphicFramePr>
        <p:xfrm>
          <a:off x="304800" y="1676400"/>
          <a:ext cx="851535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762000"/>
            <a:ext cx="3276600" cy="914400"/>
          </a:xfrm>
        </p:spPr>
        <p:txBody>
          <a:bodyPr/>
          <a:lstStyle/>
          <a:p>
            <a:pPr lvl="0" algn="r"/>
            <a:r>
              <a:rPr lang="en-US" b="1" dirty="0" smtClean="0">
                <a:solidFill>
                  <a:schemeClr val="bg1"/>
                </a:solidFill>
                <a:latin typeface="Myriad Pro"/>
              </a:rPr>
              <a:t>Results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DB6A-7560-4DA4-9976-DA58950F931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4953000" y="3505200"/>
            <a:ext cx="1371600" cy="685800"/>
          </a:xfrm>
          <a:prstGeom prst="ellipse">
            <a:avLst/>
          </a:prstGeom>
          <a:solidFill>
            <a:schemeClr val="bg1">
              <a:alpha val="0"/>
            </a:schemeClr>
          </a:solidFill>
          <a:ln w="127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705600" y="3657600"/>
            <a:ext cx="1371600" cy="685800"/>
          </a:xfrm>
          <a:prstGeom prst="ellipse">
            <a:avLst/>
          </a:prstGeom>
          <a:solidFill>
            <a:schemeClr val="bg1">
              <a:alpha val="0"/>
            </a:schemeClr>
          </a:solidFill>
          <a:ln w="127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3243B0-BE33-4C46-9246-403B48061525}" type="slidenum">
              <a:rPr lang="en-US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8CADAE">
                  <a:shade val="75000"/>
                </a:srgbClr>
              </a:solidFill>
            </a:endParaRPr>
          </a:p>
        </p:txBody>
      </p:sp>
      <p:grpSp>
        <p:nvGrpSpPr>
          <p:cNvPr id="3" name="Group 2" descr="NW Denver Campaing graph"/>
          <p:cNvGrpSpPr/>
          <p:nvPr/>
        </p:nvGrpSpPr>
        <p:grpSpPr>
          <a:xfrm>
            <a:off x="228600" y="2514600"/>
            <a:ext cx="8688771" cy="4151531"/>
            <a:chOff x="228600" y="2514600"/>
            <a:chExt cx="8688771" cy="4151531"/>
          </a:xfrm>
        </p:grpSpPr>
        <p:grpSp>
          <p:nvGrpSpPr>
            <p:cNvPr id="2" name="Group 4"/>
            <p:cNvGrpSpPr>
              <a:grpSpLocks/>
            </p:cNvGrpSpPr>
            <p:nvPr/>
          </p:nvGrpSpPr>
          <p:grpSpPr bwMode="auto">
            <a:xfrm>
              <a:off x="1081174" y="2514921"/>
              <a:ext cx="7836197" cy="2983675"/>
              <a:chOff x="2672" y="5809"/>
              <a:chExt cx="7510" cy="4271"/>
            </a:xfrm>
          </p:grpSpPr>
          <p:sp>
            <p:nvSpPr>
              <p:cNvPr id="1029" name="Text Box 5"/>
              <p:cNvSpPr txBox="1">
                <a:spLocks noChangeArrowheads="1"/>
              </p:cNvSpPr>
              <p:nvPr/>
            </p:nvSpPr>
            <p:spPr bwMode="auto">
              <a:xfrm>
                <a:off x="7259" y="5809"/>
                <a:ext cx="1702" cy="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pPr algn="l" eaLnBrk="1" hangingPunct="1"/>
                <a:r>
                  <a:rPr lang="en-US" sz="1200" b="1" dirty="0" smtClean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rPr>
                  <a:t>Outcome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rPr>
                  <a:t>: Reduce hospital readmissions and improve patient activation </a:t>
                </a:r>
                <a:endParaRPr lang="en-US" sz="12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30" name="Text Box 6"/>
              <p:cNvSpPr txBox="1">
                <a:spLocks noChangeArrowheads="1"/>
              </p:cNvSpPr>
              <p:nvPr/>
            </p:nvSpPr>
            <p:spPr bwMode="auto">
              <a:xfrm>
                <a:off x="4813" y="7025"/>
                <a:ext cx="1348" cy="13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pPr algn="l" eaLnBrk="1" hangingPunct="1">
                  <a:spcAft>
                    <a:spcPts val="1000"/>
                  </a:spcAft>
                </a:pPr>
                <a:endParaRPr lang="en-US" sz="12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31" name="Text Box 7"/>
              <p:cNvSpPr txBox="1">
                <a:spLocks noChangeArrowheads="1"/>
              </p:cNvSpPr>
              <p:nvPr/>
            </p:nvSpPr>
            <p:spPr bwMode="auto">
              <a:xfrm>
                <a:off x="8793" y="6354"/>
                <a:ext cx="1389" cy="18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pPr algn="l" eaLnBrk="1" hangingPunct="1">
                  <a:spcAft>
                    <a:spcPts val="1000"/>
                  </a:spcAft>
                </a:pPr>
                <a:r>
                  <a:rPr lang="en-US" sz="1200" b="1" dirty="0" smtClean="0">
                    <a:solidFill>
                      <a:prstClr val="black"/>
                    </a:solidFill>
                    <a:latin typeface="Calibri" pitchFamily="34" charset="0"/>
                    <a:ea typeface="+mn-ea"/>
                    <a:cs typeface="+mn-cs"/>
                  </a:rPr>
                  <a:t>Evaluation &amp; Next Steps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ea typeface="+mn-ea"/>
                    <a:cs typeface="+mn-cs"/>
                  </a:rPr>
                  <a:t>: Apply for CCTP funding AND…</a:t>
                </a:r>
                <a:endParaRPr lang="en-US" sz="1200" dirty="0" smtClean="0">
                  <a:solidFill>
                    <a:prstClr val="black"/>
                  </a:solidFill>
                  <a:ea typeface="+mn-ea"/>
                  <a:cs typeface="+mn-cs"/>
                </a:endParaRPr>
              </a:p>
            </p:txBody>
          </p:sp>
          <p:sp>
            <p:nvSpPr>
              <p:cNvPr id="1032" name="Text Box 8"/>
              <p:cNvSpPr txBox="1">
                <a:spLocks noChangeArrowheads="1"/>
              </p:cNvSpPr>
              <p:nvPr/>
            </p:nvSpPr>
            <p:spPr bwMode="auto">
              <a:xfrm>
                <a:off x="4734" y="6698"/>
                <a:ext cx="1284" cy="16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pPr algn="l" eaLnBrk="1" hangingPunct="1"/>
                <a:r>
                  <a:rPr lang="en-US" sz="1000" b="1" dirty="0" smtClean="0">
                    <a:solidFill>
                      <a:prstClr val="black"/>
                    </a:solidFill>
                    <a:latin typeface="Arial" charset="0"/>
                    <a:ea typeface="+mn-ea"/>
                    <a:cs typeface="+mn-cs"/>
                  </a:rPr>
                  <a:t>Peak</a:t>
                </a:r>
                <a:r>
                  <a:rPr lang="en-US" sz="1000" dirty="0" smtClean="0">
                    <a:solidFill>
                      <a:prstClr val="black"/>
                    </a:solidFill>
                    <a:latin typeface="Arial" charset="0"/>
                    <a:ea typeface="+mn-ea"/>
                    <a:cs typeface="+mn-cs"/>
                  </a:rPr>
                  <a:t>: Create PHR, PAC tool, 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rPr>
                  <a:t>Palliative/Hospice</a:t>
                </a:r>
                <a:r>
                  <a:rPr lang="en-US" sz="1000" dirty="0" smtClean="0">
                    <a:solidFill>
                      <a:prstClr val="black"/>
                    </a:solidFill>
                    <a:latin typeface="Arial" charset="0"/>
                    <a:ea typeface="+mn-ea"/>
                    <a:cs typeface="+mn-cs"/>
                  </a:rPr>
                  <a:t> curriculum and community talks</a:t>
                </a:r>
                <a:endParaRPr lang="en-US" sz="1000" dirty="0">
                  <a:solidFill>
                    <a:prstClr val="black"/>
                  </a:solidFill>
                  <a:latin typeface="Arial" charset="0"/>
                  <a:ea typeface="+mn-ea"/>
                  <a:cs typeface="+mn-cs"/>
                </a:endParaRPr>
              </a:p>
            </p:txBody>
          </p:sp>
          <p:sp>
            <p:nvSpPr>
              <p:cNvPr id="1033" name="Text Box 9"/>
              <p:cNvSpPr txBox="1">
                <a:spLocks noChangeArrowheads="1"/>
              </p:cNvSpPr>
              <p:nvPr/>
            </p:nvSpPr>
            <p:spPr bwMode="auto">
              <a:xfrm>
                <a:off x="3624" y="8334"/>
                <a:ext cx="1269" cy="7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pPr algn="l" eaLnBrk="1" hangingPunct="1">
                  <a:spcAft>
                    <a:spcPts val="1000"/>
                  </a:spcAft>
                </a:pPr>
                <a:r>
                  <a:rPr lang="en-US" sz="1200" b="1" dirty="0" smtClean="0">
                    <a:solidFill>
                      <a:prstClr val="black"/>
                    </a:solidFill>
                    <a:latin typeface="Calibri" pitchFamily="34" charset="0"/>
                    <a:ea typeface="+mn-ea"/>
                    <a:cs typeface="+mn-cs"/>
                  </a:rPr>
                  <a:t>Peak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ea typeface="+mn-ea"/>
                    <a:cs typeface="+mn-cs"/>
                  </a:rPr>
                  <a:t>: Form Action teams</a:t>
                </a:r>
                <a:endParaRPr lang="en-US" sz="1200" dirty="0" smtClean="0">
                  <a:solidFill>
                    <a:prstClr val="black"/>
                  </a:solidFill>
                  <a:ea typeface="+mn-ea"/>
                  <a:cs typeface="+mn-cs"/>
                </a:endParaRPr>
              </a:p>
            </p:txBody>
          </p:sp>
          <p:sp>
            <p:nvSpPr>
              <p:cNvPr id="1034" name="Text Box 10"/>
              <p:cNvSpPr txBox="1">
                <a:spLocks noChangeArrowheads="1"/>
              </p:cNvSpPr>
              <p:nvPr/>
            </p:nvSpPr>
            <p:spPr bwMode="auto">
              <a:xfrm>
                <a:off x="2672" y="9207"/>
                <a:ext cx="1513" cy="8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pPr algn="l" eaLnBrk="1" hangingPunct="1">
                  <a:spcAft>
                    <a:spcPts val="1000"/>
                  </a:spcAft>
                </a:pPr>
                <a:r>
                  <a:rPr lang="en-US" sz="1200" b="1" dirty="0" smtClean="0">
                    <a:solidFill>
                      <a:prstClr val="black"/>
                    </a:solidFill>
                    <a:latin typeface="Calibri" pitchFamily="34" charset="0"/>
                    <a:ea typeface="+mn-ea"/>
                    <a:cs typeface="+mn-cs"/>
                  </a:rPr>
                  <a:t>Kick off: </a:t>
                </a:r>
                <a:r>
                  <a:rPr lang="en-US" sz="1200" dirty="0" smtClean="0">
                    <a:solidFill>
                      <a:prstClr val="black"/>
                    </a:solidFill>
                    <a:latin typeface="Calibri" pitchFamily="34" charset="0"/>
                    <a:ea typeface="+mn-ea"/>
                    <a:cs typeface="+mn-cs"/>
                  </a:rPr>
                  <a:t>Community meeting</a:t>
                </a:r>
                <a:endParaRPr lang="en-US" sz="1200" dirty="0" smtClean="0">
                  <a:solidFill>
                    <a:prstClr val="black"/>
                  </a:solidFill>
                  <a:ea typeface="+mn-ea"/>
                  <a:cs typeface="+mn-cs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228600" y="6019800"/>
              <a:ext cx="1066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eaLnBrk="1" hangingPunct="1"/>
              <a:r>
                <a:rPr lang="en-US" sz="12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Foundation</a:t>
              </a:r>
              <a:r>
                <a:rPr lang="en-US" sz="12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: Determine community</a:t>
              </a:r>
              <a:endParaRPr lang="en-US" sz="12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533400" y="5867400"/>
              <a:ext cx="914400" cy="2286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 flipV="1">
              <a:off x="1333500" y="5372100"/>
              <a:ext cx="609600" cy="3810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828800" y="5257800"/>
              <a:ext cx="762000" cy="2286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endCxn id="1033" idx="2"/>
            </p:cNvCxnSpPr>
            <p:nvPr/>
          </p:nvCxnSpPr>
          <p:spPr>
            <a:xfrm rot="5400000" flipH="1" flipV="1">
              <a:off x="2326784" y="5076600"/>
              <a:ext cx="673817" cy="14578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1033" idx="2"/>
            </p:cNvCxnSpPr>
            <p:nvPr/>
          </p:nvCxnSpPr>
          <p:spPr>
            <a:xfrm rot="16200000" flipH="1">
              <a:off x="3126884" y="4422283"/>
              <a:ext cx="140417" cy="92101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 flipH="1" flipV="1">
              <a:off x="3314699" y="4457700"/>
              <a:ext cx="838200" cy="1524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810000" y="4114800"/>
              <a:ext cx="914400" cy="8382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 Box 8"/>
            <p:cNvSpPr txBox="1">
              <a:spLocks noChangeArrowheads="1"/>
            </p:cNvSpPr>
            <p:nvPr/>
          </p:nvSpPr>
          <p:spPr bwMode="auto">
            <a:xfrm>
              <a:off x="4495800" y="2514600"/>
              <a:ext cx="990599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pPr algn="l" eaLnBrk="1" hangingPunct="1"/>
              <a:r>
                <a:rPr lang="en-US" sz="12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Peak</a:t>
              </a:r>
              <a:r>
                <a:rPr lang="en-US" sz="12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: Celebration meeting – June 21st</a:t>
              </a:r>
              <a:endParaRPr lang="en-US" sz="12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5" name="Straight Connector 34"/>
            <p:cNvCxnSpPr>
              <a:endCxn id="33" idx="2"/>
            </p:cNvCxnSpPr>
            <p:nvPr/>
          </p:nvCxnSpPr>
          <p:spPr>
            <a:xfrm rot="5400000" flipH="1" flipV="1">
              <a:off x="4095750" y="4057650"/>
              <a:ext cx="1524000" cy="2667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33" idx="2"/>
            </p:cNvCxnSpPr>
            <p:nvPr/>
          </p:nvCxnSpPr>
          <p:spPr>
            <a:xfrm rot="16200000" flipH="1">
              <a:off x="5048250" y="3371850"/>
              <a:ext cx="533400" cy="6477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endCxn id="1029" idx="2"/>
            </p:cNvCxnSpPr>
            <p:nvPr/>
          </p:nvCxnSpPr>
          <p:spPr>
            <a:xfrm flipV="1">
              <a:off x="5638800" y="3352907"/>
              <a:ext cx="1116563" cy="60949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1029" idx="2"/>
            </p:cNvCxnSpPr>
            <p:nvPr/>
          </p:nvCxnSpPr>
          <p:spPr>
            <a:xfrm rot="16200000" flipH="1">
              <a:off x="6425735" y="3682534"/>
              <a:ext cx="914293" cy="255037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7010400" y="3733800"/>
              <a:ext cx="1524000" cy="53340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4648200" y="609600"/>
            <a:ext cx="4343400" cy="1219200"/>
          </a:xfrm>
        </p:spPr>
        <p:txBody>
          <a:bodyPr/>
          <a:lstStyle/>
          <a:p>
            <a:pPr lvl="0" algn="r"/>
            <a:r>
              <a:rPr lang="en-US" sz="3200" b="1" dirty="0" smtClean="0">
                <a:solidFill>
                  <a:schemeClr val="bg1"/>
                </a:solidFill>
                <a:latin typeface="Myriad Pro"/>
              </a:rPr>
              <a:t>Northwest Denver: Campaign 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004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Northwest Denver Connected for Health: Story of 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3243B0-BE33-4C46-9246-403B48061525}" type="slidenum">
              <a:rPr lang="en-US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15</a:t>
            </a:fld>
            <a:endParaRPr lang="en-US" dirty="0">
              <a:solidFill>
                <a:srgbClr val="8CADAE">
                  <a:shade val="75000"/>
                </a:srgbClr>
              </a:solidFill>
            </a:endParaRPr>
          </a:p>
        </p:txBody>
      </p:sp>
      <p:pic>
        <p:nvPicPr>
          <p:cNvPr id="26" name="Picture 2" descr="NW Denver Connected for Health: How a community came together to reduce readmissions and activate patients... drawing for campaig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6" y="2438400"/>
            <a:ext cx="9063064" cy="3670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410200" y="762000"/>
            <a:ext cx="3657600" cy="914400"/>
          </a:xfrm>
          <a:prstGeom prst="rect">
            <a:avLst/>
          </a:prstGeom>
        </p:spPr>
        <p:txBody>
          <a:bodyPr anchor="t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  <a:ea typeface="+mj-ea"/>
                <a:cs typeface="+mj-cs"/>
              </a:rPr>
              <a:t>Inspiration</a:t>
            </a:r>
            <a:endParaRPr kumimoji="0" lang="en-US" sz="4800" b="1" i="0" u="none" strike="noStrike" kern="1200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96113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953000" y="762000"/>
            <a:ext cx="4114800" cy="1143000"/>
          </a:xfrm>
        </p:spPr>
        <p:txBody>
          <a:bodyPr>
            <a:noAutofit/>
          </a:bodyPr>
          <a:lstStyle/>
          <a:p>
            <a:pPr algn="r" eaLnBrk="1" hangingPunct="1"/>
            <a:r>
              <a:rPr lang="en-US" sz="4400" b="1" dirty="0" smtClean="0">
                <a:solidFill>
                  <a:schemeClr val="bg1"/>
                </a:solidFill>
                <a:latin typeface="Myriad Pro"/>
              </a:rPr>
              <a:t>Questions? 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8503920" cy="3962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600" b="1" dirty="0" smtClean="0">
                <a:latin typeface="Myriad Pro"/>
              </a:rPr>
              <a:t>Risa Hayes, CPC</a:t>
            </a:r>
            <a:br>
              <a:rPr lang="en-US" sz="2600" b="1" dirty="0" smtClean="0">
                <a:latin typeface="Myriad Pro"/>
              </a:rPr>
            </a:br>
            <a:r>
              <a:rPr lang="en-US" sz="2600" b="1" dirty="0" smtClean="0">
                <a:latin typeface="Myriad Pro"/>
              </a:rPr>
              <a:t>Program Manager, Integrating Care for Populations and Communities</a:t>
            </a:r>
            <a:br>
              <a:rPr lang="en-US" sz="2600" b="1" dirty="0" smtClean="0">
                <a:latin typeface="Myriad Pro"/>
              </a:rPr>
            </a:br>
            <a:r>
              <a:rPr lang="en-US" sz="2600" b="1" dirty="0" smtClean="0">
                <a:latin typeface="Myriad Pro"/>
              </a:rPr>
              <a:t>CFMC</a:t>
            </a:r>
            <a:br>
              <a:rPr lang="en-US" sz="2600" b="1" dirty="0" smtClean="0">
                <a:latin typeface="Myriad Pro"/>
              </a:rPr>
            </a:br>
            <a:r>
              <a:rPr lang="en-US" sz="2600" b="1" dirty="0" smtClean="0">
                <a:latin typeface="Myriad Pro"/>
                <a:hlinkClick r:id="rId3"/>
              </a:rPr>
              <a:t>risah@cfmc.org</a:t>
            </a:r>
            <a:r>
              <a:rPr lang="en-US" sz="2600" b="1" dirty="0" smtClean="0">
                <a:latin typeface="Myriad Pro"/>
              </a:rPr>
              <a:t/>
            </a:r>
            <a:br>
              <a:rPr lang="en-US" sz="2600" b="1" dirty="0" smtClean="0">
                <a:latin typeface="Myriad Pro"/>
              </a:rPr>
            </a:br>
            <a:endParaRPr lang="en-US" sz="2600" b="1" dirty="0" smtClean="0">
              <a:latin typeface="Myriad Pro"/>
            </a:endParaRPr>
          </a:p>
          <a:p>
            <a:r>
              <a:rPr lang="en-US" sz="2600" b="1" dirty="0" smtClean="0">
                <a:latin typeface="Myriad Pro"/>
              </a:rPr>
              <a:t>Find your QIO and Access the Toolkit: </a:t>
            </a:r>
            <a:r>
              <a:rPr lang="en-US" sz="2800" dirty="0" smtClean="0">
                <a:hlinkClick r:id="rId4"/>
              </a:rPr>
              <a:t>http://www.cfmc.org/caretransitions/</a:t>
            </a:r>
            <a:endParaRPr lang="en-US" sz="2600" b="1" dirty="0" smtClean="0">
              <a:latin typeface="Myriad Pro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8470D-57E4-44A6-AAB8-E782BF069255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0200" y="914400"/>
            <a:ext cx="3657600" cy="838200"/>
          </a:xfrm>
        </p:spPr>
        <p:txBody>
          <a:bodyPr/>
          <a:lstStyle/>
          <a:p>
            <a:pPr algn="r"/>
            <a:r>
              <a:rPr lang="en-US" sz="4000" b="1" dirty="0" smtClean="0">
                <a:solidFill>
                  <a:schemeClr val="bg1"/>
                </a:solidFill>
                <a:latin typeface="Myriad Pro"/>
              </a:rPr>
              <a:t>Our Equation</a:t>
            </a:r>
            <a:endParaRPr lang="en-US" sz="4000" b="1" dirty="0">
              <a:solidFill>
                <a:schemeClr val="bg1"/>
              </a:solidFill>
              <a:latin typeface="Myriad Pro"/>
            </a:endParaRPr>
          </a:p>
        </p:txBody>
      </p:sp>
      <p:sp>
        <p:nvSpPr>
          <p:cNvPr id="1028" name="AutoShape 4" descr="data:image/jpg;base64,/9j/4AAQSkZJRgABAQAAAQABAAD/2wCEAAkGBhQSEBQUEhQVFBQVFBgXFRUYFRUXFRUVFBUWFRQXFBcYGyYeFxkjGRQUHy8gIycpLCwsFR4xNTAqNSYrLCkBCQoKDgwOGg8PGiwlHyQsLCwsLCwsKiwpLCwwLiwsLCwsLCwsLC8pLCwsLCkpKSwpLCwpLC0pLCk1LCwsLCwsLP/AABEIAMIBBAMBIgACEQEDEQH/xAAcAAABBQEBAQAAAAAAAAAAAAAAAQIDBAUGBwj/xABTEAABAwEEAwoFDwoEBwEAAAABAAIRAwQSITEFQVEGEyJhcYGRobHRMlJyssEHFBUjJDM0QlNic5KTwvAWQ1SClKLS4eLxY2TD0yVEZYOjs+M1/8QAGgEAAgMBAQAAAAAAAAAAAAAAAAUBAgMEBv/EADERAAIBAgUDAwMCBwEBAAAAAAABAgMRBBIhMVETFEEFMnEzYZFSgSIjQrHB8PGhBv/aAAwDAQACEQMRAD8A9S0t76eQdipOKvaW99PIOxUl2Q9qFNX3srl+1K1yc9ibcIWpiIWlNNO8ni0hKHDNAJXKVewFVd5IW2TIVd9KDkq3N46FWhZSVrWWwYYp1kpiFoMas5SsbRjchZZ4VhrU4BLCybubKNhsJYToSwoLWI4RCeWpIQFiJ7JVG0WdaRCie1WTKSVzAr2YhVi1bNqwVB7JyC0Mik5qidSVtzFG5WKspPpqBzVfqNVV7VIECSFJdRCAuMhLdRKEBcSEqWEQgi4kq1ox3t9L6RnnBVSrGi/f6X0jPOCh7Ex3PTUIQuIYGDpb308g7FSJV3S/vp5B2LMqucONdsF/ChTV97IqlXHNAt0ZqKo8HNVqhBWtjJFp1cE4J7akLPEjJTNtJ1iVDNYxLzbQrVIgrJvbE5lUhZs1SNptAalbohYlK2FWhpKBlKynJJXZtBXdkbICcAshumPm9af7N/N61ydxT5OvpS4NWEQsv2c+b1o9nfm9aO4p8k9KRqQkhZns98zrSHTvzOtHcU+Q6UjSIULwqfs583rSezHzetT3FPkq6Mh1elKgNKFasFo32kypEXxMZwpxZpXSpaXOdx1MOtTVVzF0b7ONiqPsIWikZuNjJbZiVDVshWs6kRgo3q6ZkzDfQURYtlzFBUa1WSM3IzLiLiv3Ao69opg8JrRifjkdqlolSuU4SK22rTIkNJG0VJHYU01KUxDp2b42ei6osWuUyrGi/f6X0jPOCY+C4hoIAjMgnETqAVjRjPb6X0jfOCo1oXi9T0lCELiGJg6X99PIOxUS1XdMe+nkHYqYK7Ye1Cir72Uq1JUazFoW20hsS2Z4yFT9kqR+L0VB3LS5VRILxStUwqUjqf0tPoS3qe14/VH8So7m6sOpFPLVDSqtLnBsm7AkiMSJykqySqsuhoTycEgTi3ArCqrwaN6ekkwIReReSJGNDbsOhGPptcS6SMYiOxZ26G02WxXN/dVF+bt0B3gxOrDNXNJabNk0eKwaH3QODMTLoz515Xuy3bG3imDS3vey7416b0cQ2Loqypwh97DP0r0ypjKilJPp3abTXH/PB6BoDStjtlU06Lqpc1hebzQ0QCG6xnwgt6tufYGky7AE6tQ5F4ruS3Tmw1nVWsFQup3ILoABc104D5oXrG5DdW632avUcxrLjiwAEnDew6TPldSihOnUVmtS/q/pNTByc4L+Xpq2r3KJKUOSakQsBSa255vuSh9G1ahCz9z49yUPomdgWi84HkTmPtQve7IKoWdVtJaclWdum/w/3v5KCrptrhF0jnHcuhQfByynF7MfXt86oVR1rKjdaGHU791MNRnz/wB1XSZRuL8hVtRVZ1RTm5tf0N71XtBaCA2STOYAyjYeNW1K6BSfLhyjtTX6P32riwPDWuzAIBc4bdcApbP4bfKHaoLbWeHAMDMQSb17aAIjlUkWLdro3QWhsQzBoAGrIAJLHoVtJktpMYbmJDWA5CZIxzCoB9f/AAf/ACd6dTbXJAmiJI+JU/iRcixMPfHcjT5w9Cu6N9/pfSN84KocKh8nsce9W9G+/U/pG+cES2Jjuj0ZCEJeNDA0x76eQdipK5pj308g7Fm1XEZFdsPahRV97KWmmSI2hw6QqlPQ9kDQDTokgAE7wMSBiclJpOo40yfjAOiM5jDnlUGbn7RA9trgx4tI/cVmWirk1t0fTquDXwaYdOToPBIEAQcyEtn3PWVrg4MpSDIkOkEZReTLfSe0XGHh3mtBLbxxIBJaInmhNZoauCDUtF0TiN6pMkcV8kqJNLcnNlV3Yt6MPDqjjYf3f5LWp2aVm6NoxVqExBuQQ4HK9OR5F0lnptVHJPYtTkpL+FlMWPjTTQ1LZ3kJrrKFm3c6UmjnWpQErmQ4jYSOgpspC9GNEa2ldCOtejt5a4MLg2HEEgQ+cgdgXlW63cM+wNpufVbU3wkANYWxdE4y4zmvV7Hp4MptbcJgRMjaszdHSoW5rBXZUhhJFypdxIgzhxLeoqdSH3t9xl6Z6lVwVRJt9O7bStrp/wAPL9ye5k260Gi2oKUU3PvFhfN1zREBw8bqXrm5LcidH2esw1RVvuL5DLke1hsRedOSytz2ibLY6pq0adW+WFnCqlwukgnCPmhdBV3RhzSLhEgjMaxGxFGNOnHXcv6t6pUxs3GDfT00dtzEQckgSPyKwFZvaCHuSh9CzzArt5cpYN2dGnQpNcWgtpMGNRjcmgZEqy3dYHXS1oLXObwr0i6XAEiBjhKeQg7IVyqRuZjbI11a7Ue5jAXSWuDTI8ESQVZfoezarRV+vT9NNV9KsIrPDRJLwAJiS5wAx1ZpDoe0/J0/tv8A5rpduTlV9UkK7RNLVaanTSP+koH6LGq0u5xS/wBtPdo20D83T+2P+2q76Vcfm6f2rv8AbU6cka8CnRzv0n91noYo7QOG3kd91I3fpALKYx+Ucf8ATTqnht5HfdR4I8jrP4bfKHapGNEyWhxiMb2AmcIISWdvDbyqvabEarmNuucOE43S4ZAASWka3KUD3Lu+N+TZ+/8AxJzaw+Tb+/8AxKBlh3prWhpbmYMk55yTKbYtz9OqXPqUr8vMXpIgQBAJiM9SNCG2DKZdVbGtru1pW1o+wkVGHDwm9oVCjTuWlgiBwgBsF2RH1VvWbw2+UO0KJPQp/UjpUIQuAcHN6bqRWPIOxZ1QytDTlEGsTxDsWa+mQu+n7UJ63vZS0k66ydknoE+hZ7KleAfWtXHHgvouz4r4WlpGmHMg5GQdsEYotOk4pG60NJ4LSCScsc9g7VWpPJFyM6lWNKm5y8FSrbt7wZ4fxnYG6dbW6pGRd0LPc4kyTJ2nEpEJNObm7s8fXxM68s0n+wArW0Tps03AP4TetZKFEZOLuitGvOjLNB2PS6FUOaHNMgiQVMAuU3I6QxNInVebyjMdGPMV1TV3xlmVz3+DxCxFJVEc7b2xVf5U9IB9KdYLIHkgzgJw5U/TLYqnjDT6PQo7Db2U3EvddBEDBxxB4gYS5RXWtLa41k307x3L/sOzj6R3LKslK88NOHCLTHESPQtT8obP8q3nDh2hZFC2NDzUEuYKryC0F0gvJwAEnNbV4U1ly23MKMqjvfg2m6HZxnn7llMp3q7mfFFS6IzADW+mVeG6WhrNQctGsPuLLoW4B7qoDnA1XuAAgkFxAgPLYw2wprRppLLbcKTqNvNwbjdE0xqPT3LnWVZpBxzLJ6WytOpukJBAs9WYMS6gP9QrMDIowcxTjobCyxHT0yGlDPrnN3QmjKDbPRIpUmk0mEkU2AklgJJMYmVgafpRVqRrEiMssI51j2LSF9jRTbVrENaPa6VR4BAAi8BdHSropVB75SdSJya8svEbSGOIHITOCcUopeRbVk5eC7pOrNQVB8ZrHg8ZaHA9Kj9nX/KD93uUVobeo0x/hlh/Vc5vZC0Da7N+jM+zpdyv42M/L1sU/Zd/jjoZ3Jp0k45lp5mdysVH2U/8sz7On3Js2b9Gp/Up9yn9g/cg9en5n1Wdyq1PDbyO+6rxFm/Rqf1Kf8KqimXVBGx3N4Kkq3bW4+zHhDn7Cq77QQ662nUeQATcZeAmYnHiK0aNEAEyCYPYUzR1RrC9zieFdgATg0HaRtQnwUUlLVFDfn/o9f6jfS5Lfqfo9f6tP+NbnsnT+d0DvR7KM2P6G96NSTLsxIq0i5pab+LTEiWOEGCR1rpLL4bfKHauetNYOqscJjfGZ54uA9K6CyeG3yh2qJbB/Ujp0IQuAbnI7oNMUmWkse8NddaYMjMYY5KGla2O8FzXchB7Fy3qi/8A6D/Ip+auYmDguV+oTpycbJpCOtUtUkvuei6aBNMxMwY1GYMLItdnFMNpguIAklzy83nZ8Ik4YLnKWlarcqjo2EyOgyFttrl7GOOJLBOrEEg9imeMVeOW1hV6lVvQyrkErmxExiJAkTG2JkZ60irmmd+bAkuw6f7Bc7dhXgcIsTnjrmUW0uWvH4JBXLqjmwAABEDade1PvCSAQYzic+cKobVFoLWBtRxLbzgTdYwGSScsdWcxhhJRZXtYOE9odUqG63XAaBjx4ZZ61WMvDH/qXpMclStTWqy6Lxp/FdfsX6NtNJwqNmWkHAFxgm6QGjE4E4Ba43UWg+DStJ5LLUHnNCw3PIgjMObHLfbHWuoO6Kr83oPemmETcXYy9FlalJNvf/BDZ7ZVqSatOqw5DfGXCR80a4nrU7GE4DExs7YTDpN9Ui9GExAjOO5aGhR7Z+qe0Lir0718r8nraU10sy8Fdthqamu7FG2i4vLRJcCQW4YEZrqIWFY8LXU+kd1sB9KmphlG2u7CFdyvpsiJ+jagaXEAAAk4zgBJy1qOz2Z1TFonjkawuitDZY4bWuHSCFlbnazRTxc0SG5kD4vGplh4qajyRGvJxbK9bRr2Mc90ANaSccYAJMBULWYY7yXeaV0elLQw0Kovt96f8YeIeNc3bRNJ5+Y7zSsq9JQasaUajmncv6P3RtZQpMuuddpsbOAGDQFS0rpMViDduxxzPUq+jtzdpqUmP32hTa5jSAKdSo4AtBEy9olS2rc++g286sasmI3trGjjEEk85TqnkVrCup1GnfYqsdwCNjz0Oa09ocrNj0FVqsDxWptDpw3lxIgkQTvonLYqbTiRtAP1SR99KbddwNS7xX46pWrT8GKa8o0fyXqa645qHfUKPyYdrtD+anTHaCsl2lGa6rftB3ph0pS+Vp/Xb3qtnyWuuDUr7n7rS51oqwBJwoj/AE1jV7QXYY3RkPSdp41I62sc11x7XHCYIOE8XIqpeAQNs8kASl2LqNPLfQQeoOriKyw9JeLitMZKxSZUquDWPuYEuddDsogAHlPQqNGvIbObpOAwgfgK3ZbQWPaWmDMajnhr5Vjh6jjNWOHD9XCYhQl5dvnW1y8LE6mAHvLyScSGjZAAaAo7Pow1XPJrVGBrgA1m9j4jTm5hdr2qxWtLnxeMxlgB2BFG0uYIaYkyYjE5egJ1bQ9SRWuyCkAGlzoLXS9150h4Oa3bNUdvrPLb2hYNvrucxxcSSGmOiV0dlIL2eU3tCh7EeUdUhCEvHJ5F6ow/4g/yGeauZXTeqP8AD3+QzzVzKSVvqP5PO1/qS+RFt6KqzSjWwnodiOuViqxYrVcdOYycOLv1qKcssjgxNLq03FGzXrOA4IBEy7DhRxcXJiq1peHslpg7dYnCeNXGuBAIMg5Haq9eyDFwwwkjUe4romna6NPRMbSjWp0qsbSTtGS318S5X38EFK1gNNKxNhuIfaH43icHQc3E6wDxFwyUtj0c2nji55EF7ovEbBqa3iEDlT7D723k/spqlQNBLjAAkk5ALRci/wBQx1WpOVCOkU3ovL5b3b+SvbbaKZpyCZdJAzhmPnXFdo6dpOzJb5TfSJXM17Sajy44amg6mjKeM4k8sak2VWOMqU3aGwwwkXQpqP5O5sFoa5wuua7kIPVmtCpTDhBnmc5p6WkFcLoF8WmmeOOkEL0Kynht8pvaFEqzrSzPRnp8BUzUnfwyszRxPgmrzVa/8aa6xN4THC9wuEHy83sMy8nHJdkAuYriLRV+l7WsPpW9Wk4Ja3OinUUnsUfYel8jT+zb3J77CwkBzGmBAlgMDUBIyXZwue0v8J/7dP8A9lRRUoZI3uTCtmdrFKloAH8w37Ng9Cr29sUqvE2oDxFoII6Qu2XE6SPtdoPHX8+oorUVTSdwp1HNstWPdAWUmMDMGsa2S7O60DUOJRW3TTqrbpa0DnlZgqNAEvYOWowelMdbaQzq0/rg+bKcKdKO7X5E8qje7JIxHIR1T91OpNYCSabXEnMxqERkqjtL0B+dB5GvP3QoH7oqIy3x36rR2u9CrLF0FvIyzpeTabagMqbBzHvTxpRwyDRzfzXNv3Tt+LSJ8qp6A30qB+6ep8VlNvM53a70LB4+gtrsh1lydFpG2PqMhxmDIwAxWHaKBJnwo+KThlGGxUqun6x+OAD4rGDsEp1m0sI4eB2gSDygYhcFbEU60rpWFOJnWp1evQ3tZ/dEtOqGuyc5wbDKeAOJlxcR4LBhjmcgr1maS5oMSOEcYHB5fnELOdpBjC8wSSQRAzF0RJOWtZlauXkl2fUBsCyjVVOz3NcUnWxedwso218t2X/n+7nayPGaOV7B2lQVdJUW51WnibLz1COtcbCUFby9TqPZJHX1vsdJX3Q0YIDajpBHxWZ/WVzRW6y9Xos3qJqMbN+T4QEng4rkCVf0APdVD6an54WHe1pSV5ERqScl8nuiEoQmZ6E8g9Uc/wDEH+QzzVzQXTeqN8Pf5FPzVzCSVvqP5PPV/qS+RUiWUBZGJNZrY5mWI1tOR4xsP4xWjS0m14LYcDdOqR0j0wshWLD4Z8l3YtI1GlYthsPTliac7a5l/cno6Xa1gAa5xAjAQJ8p0DolU7VaXVDwoABkMGQOok/GPUNiiaPT2pSplUb0M54enCtOSWt3/cEBCIWRYsWOpdqMOxzT1heiAnUYIyOcEZYa15o0xzL0ei+Wg7QD04rSmx16W9JR+CyNK2n5Vh5aPc8KAPeXOc5zS9xmQ2ACGtaOCXHxRrXS2SwU7rTcEloOOOYnWsrT7QKzABA3pxgYZvHcmFSE8l5MYwlDNZIqHSFo+X6KVP0yoXF7nF1So57i0NmGNgAuOFwDGXHFdZQszbjZaPBGobFh1KQ9eOaRgXsw1QabfSCipCdld7hCUb6Izwx+qtXP/eqd6q6RZds9UYzcfMkkyZJJJxJkld5TogZADkELhdLu9ptJ2muf/I9UrU3BK7uTCaleyPPoQUIKXHlGIiU4IQQAQUkolAAgBKgBADq7gXYY4N6Q0JgTglp0SfBBPICexSrt6GlSeeTkMKCpTZH+I76ru5HrV/iO+qe5WyS4ZmRQtDQXwqh9NT88Kg9kGCIjUr+gT7qs/wBNT88KI+5Foe5HuiEIT49KeR+qN8Pf5DPNXMQum9UY+73+RT81cyklb6kvk89X+pL5EhEoQVkYiqSz1g0kmfBOQk48SiCVBenN05qa8ajWGRs/ulIQ1OQROWaTk/I0IKEqCoi9A0PUmhTPzB1CF5+u33MvmzN4i4fvHvV4bjT0x2qNfY3qenLQ0BoZRIAgSakwMBOGarWi01Kr79QMENugNvHWSZvcyIOwoAOxdTqyas2PVCKd0TDTNpy3yj9i7/dUDq1Rzy9zxfN2HMZdu3Zgw4vBOOtLHEUXCodWT0bIUEvBPT0vaR+dY7y6Q+45qyNKNIstW9ibryYECXEk4Y4SVoBp2HoVLTgizVcPiFRKcpLVg4pJ2OBKRAQuQ8eCVIgFACwkSwkQAApSkJUtm8NvKO9XhHPJR5dgI5UjhwGjHElxichDRlxl3QrbrWQJLyBxu70jbSTiHE8YPcvYUf8A56VKT/mq9mlpqr+dzleIVth2jrK6oWU2xecbokwJnWVefZKDxVFCvvjqWLgQ1oewDhPpEON8AwNWap0bW9j2va43mmWk4weQ4Karpek3fBSpU6L6sXyC08GILGNuje2nAkDYE2nSxdHpQhJOK0k35OrCywTpVeupZ7fwW2v9zJrjhFXNA/CqH01Pzwq1oGIVnQPwqh9NT89q8b6tS6eOmuWn+SuHd1E91QhC6T1J4Lbbe+u8vqvLnkAFxicMBkIVY5T6MOlOw1yOhMfGrLVza1R04vdFHTg9WkJiUFrtkqzYziSMIaAIO09wK26dgAFMVbQKT60mmwmZbdDmue4OimDMC9GS7qeBoul1aklFN22OKUm6zo0aWZpX04/BzJnVJPIkLjx9C0NKVKlN1xzntcHEOAeZBbMiQdsKlVvOY0y5xEgySePMqa+Ap0pOKabSvtoVoVY1EpOmkm7f7oRb4Rr9KaKp26+fmSCPx2nuQHRs5ZI6FwdOHCO7pQ/SvwOc8wMY9KY+sRr5UEbOnNQHj6kdOHCDpQ/SvwSVLQ7b1dQTn1XH4zsBgA8jA5xGEpgOM/2480xzo/nn15I6cV4RMYRi7pC3zhw3/Xd6CmCqfGqR5bu9OulR34OHeFOVcGl2KbQ7x3/XdPag1jlfeP13egpjxnHMNaUz6DhnxceKMq4C4NrP8d+Hzn96b65drc4jy3d6ZPN2pCCePtRlXBBK+3u1HLPLFNdbanjdQyUWX46EnJ3KOnDhGfSh+lfgk9fvjwiOjFB0g8fG/HQoer8bUhnoIR04cIOlD9K/BKLdUnBx5MO5N9kagOL+yOmMlC4TyieXkKaeeNfowUdOHCDpQ/SvwWDpN+p55wOpWdGaSdvrN8fDL3CMZCDKynmSdf46kg5+1WjCMXdIh0abVsq/BsaU0s3f6YbVDKbntZvpbebSDnQ+oWnMhsZ4YoZpJtK31aQtItFBrZbVhuJIBg3MCQcMFiuY0yCJB1EwFFToho4IgcXpXV3E+uq/ky7Sn0ulbQ7Crp2lBh+MGOC7PVqWNQtodZLTUNsbRqUCBToFjC6uS0FznOPCMuJAAyjFZZZrHPnhsUL7I0mS0F3HC0xmLni7Z0tCmGwNOhe2t+TbGnb1lZwyK2BOHGczEZQqtDTdZj2uFRzXNIIMCZBkHEalnieflRl+JPSuetPrNOSV0rfg1p4anTvZbu51LfVO0iM7W/6tL+BC5QoWZ0HrB3X7bJY/sJ+8s9umItBrb1QP+GWe1CWxg2cMukqhfg8XV/MKOcY25bf7IA3Lbpff2t9qo0ocfemXb2Axdtz7Uvr2z1N7NaiKlSkC3BzQ17Q0NptrCCTdicCFh6StQZR1kNBLgJExLi0HLHALNrVn0mWKtv1CoLSYNCm266iIBzklwEwZ1hOJ1sPGlToVY5lvvsxXSjiY1qlehNxeq+VsdNXtbn1HPPhPJJgQJJkxsCjfW1kjDaAR14KA2xnjDrWaH7/bKdAVadG+HHfqjb7WtbEBjSQC4mZJ1BOMViqNCnmST8eBNhsNWrVMrbXm+ps3uJv1Gdylp7sboDfWlidAiTQlxjCTwsysDc9pAO31lSowinWNMVG+A8AkX2jYRjzhOqgYwZF4wduOYSbHV6ValCUFZ66W/wAjjA0atKrOM3daamnpbdH64p3DQs9KHB16lSuOwBEEycOFlxBT2bdbcptb60sb7rQ28+hLnRhLjexJWFyyPT+ITHxqGGrmSganRjdt/k7B+z/1LMsWmjSrVKm8UKl+eA+neptl17gNnCMhxLNc7HVggHLvyQB0bt251WKwk6/c+rLxlnaY3Qm0Ma0Wez0bpm9RpXHZRBN44Yystzh08cqMMJ5eZAHRUt2l1rWmx2EwAJNCXGBEuN7wtqeN3P8AkrBnl63z2xwlzLY4vx6Ul6NnLjyYIA09F6b3h737xQqX54NWnea3G9wBIjOORaL93Uf8lo/9n/qXNkbOnPpKgPHigDW09ugNpDR63s9EtJxo0rhdIGDsTIww5VqDdvAHuLR5ga6GJHLexK5ecZ/smudGWvagDqPy7/yOj/2b+pZGhN0HrcvJs9CuHR79Tv3YkwzEXZnqCzbv4hR3scEAdR+Xwn4Bo/8AZv61l6c08LSW+0Wehcn3mncDpiL+JmI6ysp2vqGvpQZw6DOvi48UAdQ3d7n7g0fx+5v68VG/d9II9YaPAIiRZ8RIOXDXLTPdrSRPGgDX0JukFla4CzWWteIJNanvhESOBiIzxWkfVA/6fo79m6/CXKnDDLb6E2PxgP7oA1NMbofXFSnUNCz0d7ybSp3GP4Qd7Y2TeyjkK1neqF/0/Rv7MejwlyfVyBIeXKIQB09o3d32uZ6w0e280tltnh7bwIlpvYEZys/QO6b1oxzPW1kry69frUt8cOCBDXSIbhMbSVjETyieXkPEkjl4/RggDrj6o+ywaO/Zf60Lj3vxzQgDvLRZX0n3arXMd4rgWmDkcQomnPt2Quo9UYe73+QzzVy64J4uUZONhZUxsoScbbDX44QMc9c8qoWbQNGm8vZTAdjBkmPJByWigqney4Kd/LgjBMQQejq5FTtuimVQBUaCJ45G3EYhaKEd7LgO/lwilRsjWNusZdaMg2deeeJ504tcdRHFjCtolHey4Dv5cIpOpnYeYYINE7OpXEBHeS4Dv5cIo727YT057cU3enbOrHrWiiEd7LgO/lwjNNJ3inEbE19F04AxsgrTlAR3kuA7+XCMreHeKeKRjyqP1u/xT0LZS6kd5LgO/lwjG3h2sO6CmmzOjwXdH4K2gEFHeS4Dv5cIwxZX+Kej0ppsr/FJ5vxxLfSQjvJcB38uEYBsr9TXTthILK/xXDmy5CuhRCjvZcB38uEc4bG/xHY8R69hTRZH+K76pxXSoU95LgO/lwjmzYn+I4cxTKlif4jj+qV0xQjvZcB38uEcs+yVPEd9U9AT/WNSPAO2IPaunQEd5LgO/lwjlDYH+I/6pPoTDYamum8jkPcutlBCO9lwHfy4RyJsNT5N8eSe1SM0XUcQ0UnkkgCGkknIAYYldWr+gfhVD6an54UrGSbtYmOOk2lY5P8AI22/odp+wf8AwoX1AhMRqeR+qN8Pf5DPNXM7UiEjr/Ufyedr/Vl8gkKELIyF1IahCADWgoQgBEoQhAAUgyQhSAFKUiEAASpEIAUJEIQQDU5yEIZIgSoQgASJEKAApzkiFIChNQhQAFBQhSA4q7oL4XZ/pqfntQhWh7kWh7ke7BCEJ8elP//Z"/>
          <p:cNvSpPr>
            <a:spLocks noChangeAspect="1" noChangeArrowheads="1"/>
          </p:cNvSpPr>
          <p:nvPr/>
        </p:nvSpPr>
        <p:spPr bwMode="auto">
          <a:xfrm>
            <a:off x="117475" y="-896938"/>
            <a:ext cx="2476500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30" name="AutoShape 6" descr="data:image/jpg;base64,/9j/4AAQSkZJRgABAQAAAQABAAD/2wCEAAkGBhQSEBQUEhQVFBQVFBgXFRUYFRUXFRUVFBUWFRQXFBcYGyYeFxkjGRQUHy8gIycpLCwsFR4xNTAqNSYrLCkBCQoKDgwOGg8PGiwlHyQsLCwsLCwsKiwpLCwwLiwsLCwsLCwsLC8pLCwsLCkpKSwpLCwpLC0pLCk1LCwsLCwsLP/AABEIAMIBBAMBIgACEQEDEQH/xAAcAAABBQEBAQAAAAAAAAAAAAAAAQIDBAUGBwj/xABTEAABAwEEAwoFDwoEBwEAAAABAAIRAwQSITEFQVEGEyJhcYGRobHRMlJyssEHFBUjJDM0QlNic5KTwvAWQ1SClKLS4eLxY2TD0yVEZYOjs+M1/8QAGgEAAgMBAQAAAAAAAAAAAAAAAAUBAgMEBv/EADERAAIBAgUDAwMCBwEBAAAAAAABAgMRBBIhMVETFEEFMnEzYZFSgSIjQrHB8PGhBv/aAAwDAQACEQMRAD8A9S0t76eQdipOKvaW99PIOxUl2Q9qFNX3srl+1K1yc9ibcIWpiIWlNNO8ni0hKHDNAJXKVewFVd5IW2TIVd9KDkq3N46FWhZSVrWWwYYp1kpiFoMas5SsbRjchZZ4VhrU4BLCybubKNhsJYToSwoLWI4RCeWpIQFiJ7JVG0WdaRCie1WTKSVzAr2YhVi1bNqwVB7JyC0Mik5qidSVtzFG5WKspPpqBzVfqNVV7VIECSFJdRCAuMhLdRKEBcSEqWEQgi4kq1ox3t9L6RnnBVSrGi/f6X0jPOCh7Ex3PTUIQuIYGDpb308g7FSJV3S/vp5B2LMqucONdsF/ChTV97IqlXHNAt0ZqKo8HNVqhBWtjJFp1cE4J7akLPEjJTNtJ1iVDNYxLzbQrVIgrJvbE5lUhZs1SNptAalbohYlK2FWhpKBlKynJJXZtBXdkbICcAshumPm9af7N/N61ydxT5OvpS4NWEQsv2c+b1o9nfm9aO4p8k9KRqQkhZns98zrSHTvzOtHcU+Q6UjSIULwqfs583rSezHzetT3FPkq6Mh1elKgNKFasFo32kypEXxMZwpxZpXSpaXOdx1MOtTVVzF0b7ONiqPsIWikZuNjJbZiVDVshWs6kRgo3q6ZkzDfQURYtlzFBUa1WSM3IzLiLiv3Ao69opg8JrRifjkdqlolSuU4SK22rTIkNJG0VJHYU01KUxDp2b42ei6osWuUyrGi/f6X0jPOCY+C4hoIAjMgnETqAVjRjPb6X0jfOCo1oXi9T0lCELiGJg6X99PIOxUS1XdMe+nkHYqYK7Ye1Cir72Uq1JUazFoW20hsS2Z4yFT9kqR+L0VB3LS5VRILxStUwqUjqf0tPoS3qe14/VH8So7m6sOpFPLVDSqtLnBsm7AkiMSJykqySqsuhoTycEgTi3ArCqrwaN6ekkwIReReSJGNDbsOhGPptcS6SMYiOxZ26G02WxXN/dVF+bt0B3gxOrDNXNJabNk0eKwaH3QODMTLoz515Xuy3bG3imDS3vey7416b0cQ2Loqypwh97DP0r0ypjKilJPp3abTXH/PB6BoDStjtlU06Lqpc1hebzQ0QCG6xnwgt6tufYGky7AE6tQ5F4ruS3Tmw1nVWsFQup3ILoABc104D5oXrG5DdW632avUcxrLjiwAEnDew6TPldSihOnUVmtS/q/pNTByc4L+Xpq2r3KJKUOSakQsBSa255vuSh9G1ahCz9z49yUPomdgWi84HkTmPtQve7IKoWdVtJaclWdum/w/3v5KCrptrhF0jnHcuhQfByynF7MfXt86oVR1rKjdaGHU791MNRnz/wB1XSZRuL8hVtRVZ1RTm5tf0N71XtBaCA2STOYAyjYeNW1K6BSfLhyjtTX6P32riwPDWuzAIBc4bdcApbP4bfKHaoLbWeHAMDMQSb17aAIjlUkWLdro3QWhsQzBoAGrIAJLHoVtJktpMYbmJDWA5CZIxzCoB9f/AAf/ACd6dTbXJAmiJI+JU/iRcixMPfHcjT5w9Cu6N9/pfSN84KocKh8nsce9W9G+/U/pG+cES2Jjuj0ZCEJeNDA0x76eQdipK5pj308g7Fm1XEZFdsPahRV97KWmmSI2hw6QqlPQ9kDQDTokgAE7wMSBiclJpOo40yfjAOiM5jDnlUGbn7RA9trgx4tI/cVmWirk1t0fTquDXwaYdOToPBIEAQcyEtn3PWVrg4MpSDIkOkEZReTLfSe0XGHh3mtBLbxxIBJaInmhNZoauCDUtF0TiN6pMkcV8kqJNLcnNlV3Yt6MPDqjjYf3f5LWp2aVm6NoxVqExBuQQ4HK9OR5F0lnptVHJPYtTkpL+FlMWPjTTQ1LZ3kJrrKFm3c6UmjnWpQErmQ4jYSOgpspC9GNEa2ldCOtejt5a4MLg2HEEgQ+cgdgXlW63cM+wNpufVbU3wkANYWxdE4y4zmvV7Hp4MptbcJgRMjaszdHSoW5rBXZUhhJFypdxIgzhxLeoqdSH3t9xl6Z6lVwVRJt9O7bStrp/wAPL9ye5k260Gi2oKUU3PvFhfN1zREBw8bqXrm5LcidH2esw1RVvuL5DLke1hsRedOSytz2ibLY6pq0adW+WFnCqlwukgnCPmhdBV3RhzSLhEgjMaxGxFGNOnHXcv6t6pUxs3GDfT00dtzEQckgSPyKwFZvaCHuSh9CzzArt5cpYN2dGnQpNcWgtpMGNRjcmgZEqy3dYHXS1oLXObwr0i6XAEiBjhKeQg7IVyqRuZjbI11a7Ue5jAXSWuDTI8ESQVZfoezarRV+vT9NNV9KsIrPDRJLwAJiS5wAx1ZpDoe0/J0/tv8A5rpduTlV9UkK7RNLVaanTSP+koH6LGq0u5xS/wBtPdo20D83T+2P+2q76Vcfm6f2rv8AbU6cka8CnRzv0n91noYo7QOG3kd91I3fpALKYx+Ucf8ATTqnht5HfdR4I8jrP4bfKHapGNEyWhxiMb2AmcIISWdvDbyqvabEarmNuucOE43S4ZAASWka3KUD3Lu+N+TZ+/8AxJzaw+Tb+/8AxKBlh3prWhpbmYMk55yTKbYtz9OqXPqUr8vMXpIgQBAJiM9SNCG2DKZdVbGtru1pW1o+wkVGHDwm9oVCjTuWlgiBwgBsF2RH1VvWbw2+UO0KJPQp/UjpUIQuAcHN6bqRWPIOxZ1QytDTlEGsTxDsWa+mQu+n7UJ63vZS0k66ydknoE+hZ7KleAfWtXHHgvouz4r4WlpGmHMg5GQdsEYotOk4pG60NJ4LSCScsc9g7VWpPJFyM6lWNKm5y8FSrbt7wZ4fxnYG6dbW6pGRd0LPc4kyTJ2nEpEJNObm7s8fXxM68s0n+wArW0Tps03AP4TetZKFEZOLuitGvOjLNB2PS6FUOaHNMgiQVMAuU3I6QxNInVebyjMdGPMV1TV3xlmVz3+DxCxFJVEc7b2xVf5U9IB9KdYLIHkgzgJw5U/TLYqnjDT6PQo7Db2U3EvddBEDBxxB4gYS5RXWtLa41k307x3L/sOzj6R3LKslK88NOHCLTHESPQtT8obP8q3nDh2hZFC2NDzUEuYKryC0F0gvJwAEnNbV4U1ly23MKMqjvfg2m6HZxnn7llMp3q7mfFFS6IzADW+mVeG6WhrNQctGsPuLLoW4B7qoDnA1XuAAgkFxAgPLYw2wprRppLLbcKTqNvNwbjdE0xqPT3LnWVZpBxzLJ6WytOpukJBAs9WYMS6gP9QrMDIowcxTjobCyxHT0yGlDPrnN3QmjKDbPRIpUmk0mEkU2AklgJJMYmVgafpRVqRrEiMssI51j2LSF9jRTbVrENaPa6VR4BAAi8BdHSropVB75SdSJya8svEbSGOIHITOCcUopeRbVk5eC7pOrNQVB8ZrHg8ZaHA9Kj9nX/KD93uUVobeo0x/hlh/Vc5vZC0Da7N+jM+zpdyv42M/L1sU/Zd/jjoZ3Jp0k45lp5mdysVH2U/8sz7On3Js2b9Gp/Up9yn9g/cg9en5n1Wdyq1PDbyO+6rxFm/Rqf1Kf8KqimXVBGx3N4Kkq3bW4+zHhDn7Cq77QQ662nUeQATcZeAmYnHiK0aNEAEyCYPYUzR1RrC9zieFdgATg0HaRtQnwUUlLVFDfn/o9f6jfS5Lfqfo9f6tP+NbnsnT+d0DvR7KM2P6G96NSTLsxIq0i5pab+LTEiWOEGCR1rpLL4bfKHauetNYOqscJjfGZ54uA9K6CyeG3yh2qJbB/Ujp0IQuAbnI7oNMUmWkse8NddaYMjMYY5KGla2O8FzXchB7Fy3qi/8A6D/Ip+auYmDguV+oTpycbJpCOtUtUkvuei6aBNMxMwY1GYMLItdnFMNpguIAklzy83nZ8Ik4YLnKWlarcqjo2EyOgyFttrl7GOOJLBOrEEg9imeMVeOW1hV6lVvQyrkErmxExiJAkTG2JkZ60irmmd+bAkuw6f7Bc7dhXgcIsTnjrmUW0uWvH4JBXLqjmwAABEDade1PvCSAQYzic+cKobVFoLWBtRxLbzgTdYwGSScsdWcxhhJRZXtYOE9odUqG63XAaBjx4ZZ61WMvDH/qXpMclStTWqy6Lxp/FdfsX6NtNJwqNmWkHAFxgm6QGjE4E4Ba43UWg+DStJ5LLUHnNCw3PIgjMObHLfbHWuoO6Kr83oPemmETcXYy9FlalJNvf/BDZ7ZVqSatOqw5DfGXCR80a4nrU7GE4DExs7YTDpN9Ui9GExAjOO5aGhR7Z+qe0Lir0718r8nraU10sy8Fdthqamu7FG2i4vLRJcCQW4YEZrqIWFY8LXU+kd1sB9KmphlG2u7CFdyvpsiJ+jagaXEAAAk4zgBJy1qOz2Z1TFonjkawuitDZY4bWuHSCFlbnazRTxc0SG5kD4vGplh4qajyRGvJxbK9bRr2Mc90ANaSccYAJMBULWYY7yXeaV0elLQw0Kovt96f8YeIeNc3bRNJ5+Y7zSsq9JQasaUajmncv6P3RtZQpMuuddpsbOAGDQFS0rpMViDduxxzPUq+jtzdpqUmP32hTa5jSAKdSo4AtBEy9olS2rc++g286sasmI3trGjjEEk85TqnkVrCup1GnfYqsdwCNjz0Oa09ocrNj0FVqsDxWptDpw3lxIgkQTvonLYqbTiRtAP1SR99KbddwNS7xX46pWrT8GKa8o0fyXqa645qHfUKPyYdrtD+anTHaCsl2lGa6rftB3ph0pS+Vp/Xb3qtnyWuuDUr7n7rS51oqwBJwoj/AE1jV7QXYY3RkPSdp41I62sc11x7XHCYIOE8XIqpeAQNs8kASl2LqNPLfQQeoOriKyw9JeLitMZKxSZUquDWPuYEuddDsogAHlPQqNGvIbObpOAwgfgK3ZbQWPaWmDMajnhr5Vjh6jjNWOHD9XCYhQl5dvnW1y8LE6mAHvLyScSGjZAAaAo7Pow1XPJrVGBrgA1m9j4jTm5hdr2qxWtLnxeMxlgB2BFG0uYIaYkyYjE5egJ1bQ9SRWuyCkAGlzoLXS9150h4Oa3bNUdvrPLb2hYNvrucxxcSSGmOiV0dlIL2eU3tCh7EeUdUhCEvHJ5F6ow/4g/yGeauZXTeqP8AD3+QzzVzKSVvqP5PO1/qS+RFt6KqzSjWwnodiOuViqxYrVcdOYycOLv1qKcssjgxNLq03FGzXrOA4IBEy7DhRxcXJiq1peHslpg7dYnCeNXGuBAIMg5Haq9eyDFwwwkjUe4romna6NPRMbSjWp0qsbSTtGS318S5X38EFK1gNNKxNhuIfaH43icHQc3E6wDxFwyUtj0c2nji55EF7ovEbBqa3iEDlT7D723k/spqlQNBLjAAkk5ALRci/wBQx1WpOVCOkU3ovL5b3b+SvbbaKZpyCZdJAzhmPnXFdo6dpOzJb5TfSJXM17Sajy44amg6mjKeM4k8sak2VWOMqU3aGwwwkXQpqP5O5sFoa5wuua7kIPVmtCpTDhBnmc5p6WkFcLoF8WmmeOOkEL0Kynht8pvaFEqzrSzPRnp8BUzUnfwyszRxPgmrzVa/8aa6xN4THC9wuEHy83sMy8nHJdkAuYriLRV+l7WsPpW9Wk4Ja3OinUUnsUfYel8jT+zb3J77CwkBzGmBAlgMDUBIyXZwue0v8J/7dP8A9lRRUoZI3uTCtmdrFKloAH8w37Ng9Cr29sUqvE2oDxFoII6Qu2XE6SPtdoPHX8+oorUVTSdwp1HNstWPdAWUmMDMGsa2S7O60DUOJRW3TTqrbpa0DnlZgqNAEvYOWowelMdbaQzq0/rg+bKcKdKO7X5E8qje7JIxHIR1T91OpNYCSabXEnMxqERkqjtL0B+dB5GvP3QoH7oqIy3x36rR2u9CrLF0FvIyzpeTabagMqbBzHvTxpRwyDRzfzXNv3Tt+LSJ8qp6A30qB+6ep8VlNvM53a70LB4+gtrsh1lydFpG2PqMhxmDIwAxWHaKBJnwo+KThlGGxUqun6x+OAD4rGDsEp1m0sI4eB2gSDygYhcFbEU60rpWFOJnWp1evQ3tZ/dEtOqGuyc5wbDKeAOJlxcR4LBhjmcgr1maS5oMSOEcYHB5fnELOdpBjC8wSSQRAzF0RJOWtZlauXkl2fUBsCyjVVOz3NcUnWxedwso218t2X/n+7nayPGaOV7B2lQVdJUW51WnibLz1COtcbCUFby9TqPZJHX1vsdJX3Q0YIDajpBHxWZ/WVzRW6y9Xos3qJqMbN+T4QEng4rkCVf0APdVD6an54WHe1pSV5ERqScl8nuiEoQmZ6E8g9Uc/wDEH+QzzVzQXTeqN8Pf5FPzVzCSVvqP5PPV/qS+RUiWUBZGJNZrY5mWI1tOR4xsP4xWjS0m14LYcDdOqR0j0wshWLD4Z8l3YtI1GlYthsPTliac7a5l/cno6Xa1gAa5xAjAQJ8p0DolU7VaXVDwoABkMGQOok/GPUNiiaPT2pSplUb0M54enCtOSWt3/cEBCIWRYsWOpdqMOxzT1heiAnUYIyOcEZYa15o0xzL0ei+Wg7QD04rSmx16W9JR+CyNK2n5Vh5aPc8KAPeXOc5zS9xmQ2ACGtaOCXHxRrXS2SwU7rTcEloOOOYnWsrT7QKzABA3pxgYZvHcmFSE8l5MYwlDNZIqHSFo+X6KVP0yoXF7nF1So57i0NmGNgAuOFwDGXHFdZQszbjZaPBGobFh1KQ9eOaRgXsw1QabfSCipCdld7hCUb6Izwx+qtXP/eqd6q6RZds9UYzcfMkkyZJJJxJkld5TogZADkELhdLu9ptJ2muf/I9UrU3BK7uTCaleyPPoQUIKXHlGIiU4IQQAQUkolAAgBKgBADq7gXYY4N6Q0JgTglp0SfBBPICexSrt6GlSeeTkMKCpTZH+I76ru5HrV/iO+qe5WyS4ZmRQtDQXwqh9NT88Kg9kGCIjUr+gT7qs/wBNT88KI+5Foe5HuiEIT49KeR+qN8Pf5DPNXMQum9UY+73+RT81cyklb6kvk89X+pL5EhEoQVkYiqSz1g0kmfBOQk48SiCVBenN05qa8ajWGRs/ulIQ1OQROWaTk/I0IKEqCoi9A0PUmhTPzB1CF5+u33MvmzN4i4fvHvV4bjT0x2qNfY3qenLQ0BoZRIAgSakwMBOGarWi01Kr79QMENugNvHWSZvcyIOwoAOxdTqyas2PVCKd0TDTNpy3yj9i7/dUDq1Rzy9zxfN2HMZdu3Zgw4vBOOtLHEUXCodWT0bIUEvBPT0vaR+dY7y6Q+45qyNKNIstW9ibryYECXEk4Y4SVoBp2HoVLTgizVcPiFRKcpLVg4pJ2OBKRAQuQ8eCVIgFACwkSwkQAApSkJUtm8NvKO9XhHPJR5dgI5UjhwGjHElxichDRlxl3QrbrWQJLyBxu70jbSTiHE8YPcvYUf8A56VKT/mq9mlpqr+dzleIVth2jrK6oWU2xecbokwJnWVefZKDxVFCvvjqWLgQ1oewDhPpEON8AwNWap0bW9j2va43mmWk4weQ4Karpek3fBSpU6L6sXyC08GILGNuje2nAkDYE2nSxdHpQhJOK0k35OrCywTpVeupZ7fwW2v9zJrjhFXNA/CqH01Pzwq1oGIVnQPwqh9NT89q8b6tS6eOmuWn+SuHd1E91QhC6T1J4Lbbe+u8vqvLnkAFxicMBkIVY5T6MOlOw1yOhMfGrLVza1R04vdFHTg9WkJiUFrtkqzYziSMIaAIO09wK26dgAFMVbQKT60mmwmZbdDmue4OimDMC9GS7qeBoul1aklFN22OKUm6zo0aWZpX04/BzJnVJPIkLjx9C0NKVKlN1xzntcHEOAeZBbMiQdsKlVvOY0y5xEgySePMqa+Ap0pOKabSvtoVoVY1EpOmkm7f7oRb4Rr9KaKp26+fmSCPx2nuQHRs5ZI6FwdOHCO7pQ/SvwOc8wMY9KY+sRr5UEbOnNQHj6kdOHCDpQ/SvwSVLQ7b1dQTn1XH4zsBgA8jA5xGEpgOM/2480xzo/nn15I6cV4RMYRi7pC3zhw3/Xd6CmCqfGqR5bu9OulR34OHeFOVcGl2KbQ7x3/XdPag1jlfeP13egpjxnHMNaUz6DhnxceKMq4C4NrP8d+Hzn96b65drc4jy3d6ZPN2pCCePtRlXBBK+3u1HLPLFNdbanjdQyUWX46EnJ3KOnDhGfSh+lfgk9fvjwiOjFB0g8fG/HQoer8bUhnoIR04cIOlD9K/BKLdUnBx5MO5N9kagOL+yOmMlC4TyieXkKaeeNfowUdOHCDpQ/SvwWDpN+p55wOpWdGaSdvrN8fDL3CMZCDKynmSdf46kg5+1WjCMXdIh0abVsq/BsaU0s3f6YbVDKbntZvpbebSDnQ+oWnMhsZ4YoZpJtK31aQtItFBrZbVhuJIBg3MCQcMFiuY0yCJB1EwFFToho4IgcXpXV3E+uq/ky7Sn0ulbQ7Crp2lBh+MGOC7PVqWNQtodZLTUNsbRqUCBToFjC6uS0FznOPCMuJAAyjFZZZrHPnhsUL7I0mS0F3HC0xmLni7Z0tCmGwNOhe2t+TbGnb1lZwyK2BOHGczEZQqtDTdZj2uFRzXNIIMCZBkHEalnieflRl+JPSuetPrNOSV0rfg1p4anTvZbu51LfVO0iM7W/6tL+BC5QoWZ0HrB3X7bJY/sJ+8s9umItBrb1QP+GWe1CWxg2cMukqhfg8XV/MKOcY25bf7IA3Lbpff2t9qo0ocfemXb2Axdtz7Uvr2z1N7NaiKlSkC3BzQ17Q0NptrCCTdicCFh6StQZR1kNBLgJExLi0HLHALNrVn0mWKtv1CoLSYNCm266iIBzklwEwZ1hOJ1sPGlToVY5lvvsxXSjiY1qlehNxeq+VsdNXtbn1HPPhPJJgQJJkxsCjfW1kjDaAR14KA2xnjDrWaH7/bKdAVadG+HHfqjb7WtbEBjSQC4mZJ1BOMViqNCnmST8eBNhsNWrVMrbXm+ps3uJv1Gdylp7sboDfWlidAiTQlxjCTwsysDc9pAO31lSowinWNMVG+A8AkX2jYRjzhOqgYwZF4wduOYSbHV6ValCUFZ66W/wAjjA0atKrOM3daamnpbdH64p3DQs9KHB16lSuOwBEEycOFlxBT2bdbcptb60sb7rQ28+hLnRhLjexJWFyyPT+ITHxqGGrmSganRjdt/k7B+z/1LMsWmjSrVKm8UKl+eA+neptl17gNnCMhxLNc7HVggHLvyQB0bt251WKwk6/c+rLxlnaY3Qm0Ma0Wez0bpm9RpXHZRBN44Yystzh08cqMMJ5eZAHRUt2l1rWmx2EwAJNCXGBEuN7wtqeN3P8AkrBnl63z2xwlzLY4vx6Ul6NnLjyYIA09F6b3h737xQqX54NWnea3G9wBIjOORaL93Uf8lo/9n/qXNkbOnPpKgPHigDW09ugNpDR63s9EtJxo0rhdIGDsTIww5VqDdvAHuLR5ga6GJHLexK5ecZ/smudGWvagDqPy7/yOj/2b+pZGhN0HrcvJs9CuHR79Tv3YkwzEXZnqCzbv4hR3scEAdR+Xwn4Bo/8AZv61l6c08LSW+0Wehcn3mncDpiL+JmI6ysp2vqGvpQZw6DOvi48UAdQ3d7n7g0fx+5v68VG/d9II9YaPAIiRZ8RIOXDXLTPdrSRPGgDX0JukFla4CzWWteIJNanvhESOBiIzxWkfVA/6fo79m6/CXKnDDLb6E2PxgP7oA1NMbofXFSnUNCz0d7ybSp3GP4Qd7Y2TeyjkK1neqF/0/Rv7MejwlyfVyBIeXKIQB09o3d32uZ6w0e280tltnh7bwIlpvYEZys/QO6b1oxzPW1kry69frUt8cOCBDXSIbhMbSVjETyieXkPEkjl4/RggDrj6o+ywaO/Zf60Lj3vxzQgDvLRZX0n3arXMd4rgWmDkcQomnPt2Quo9UYe73+QzzVy64J4uUZONhZUxsoScbbDX44QMc9c8qoWbQNGm8vZTAdjBkmPJByWigqney4Kd/LgjBMQQejq5FTtuimVQBUaCJ45G3EYhaKEd7LgO/lwilRsjWNusZdaMg2deeeJ504tcdRHFjCtolHey4Dv5cIpOpnYeYYINE7OpXEBHeS4Dv5cIo727YT057cU3enbOrHrWiiEd7LgO/lwjNNJ3inEbE19F04AxsgrTlAR3kuA7+XCMreHeKeKRjyqP1u/xT0LZS6kd5LgO/lwjG3h2sO6CmmzOjwXdH4K2gEFHeS4Dv5cIwxZX+Kej0ppsr/FJ5vxxLfSQjvJcB38uEYBsr9TXTthILK/xXDmy5CuhRCjvZcB38uEc4bG/xHY8R69hTRZH+K76pxXSoU95LgO/lwjmzYn+I4cxTKlif4jj+qV0xQjvZcB38uEcs+yVPEd9U9AT/WNSPAO2IPaunQEd5LgO/lwjlDYH+I/6pPoTDYamum8jkPcutlBCO9lwHfy4RyJsNT5N8eSe1SM0XUcQ0UnkkgCGkknIAYYldWr+gfhVD6an54UrGSbtYmOOk2lY5P8AI22/odp+wf8AwoX1AhMRqeR+qN8Pf5DPNXM7UiEjr/Ufyedr/Vl8gkKELIyF1IahCADWgoQgBEoQhAAUgyQhSAFKUiEAASpEIAUJEIQQDU5yEIZIgSoQgASJEKAApzkiFIChNQhQAFBQhSA4q7oL4XZ/pqfntQhWh7kWh7ke7BCEJ8elP//Z"/>
          <p:cNvSpPr>
            <a:spLocks noChangeAspect="1" noChangeArrowheads="1"/>
          </p:cNvSpPr>
          <p:nvPr/>
        </p:nvSpPr>
        <p:spPr bwMode="auto">
          <a:xfrm>
            <a:off x="117475" y="-896938"/>
            <a:ext cx="2476500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8470D-57E4-44A6-AAB8-E782BF06925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3" name="Group 2" descr="Our Equation"/>
          <p:cNvGrpSpPr/>
          <p:nvPr/>
        </p:nvGrpSpPr>
        <p:grpSpPr>
          <a:xfrm>
            <a:off x="0" y="2755393"/>
            <a:ext cx="8915400" cy="3803998"/>
            <a:chOff x="0" y="2755393"/>
            <a:chExt cx="8915400" cy="3803998"/>
          </a:xfrm>
        </p:grpSpPr>
        <p:sp>
          <p:nvSpPr>
            <p:cNvPr id="17" name="TextBox 16"/>
            <p:cNvSpPr txBox="1"/>
            <p:nvPr/>
          </p:nvSpPr>
          <p:spPr>
            <a:xfrm>
              <a:off x="0" y="4337209"/>
              <a:ext cx="2895600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800" dirty="0" smtClean="0"/>
                <a:t>(    )</a:t>
              </a:r>
              <a:endParaRPr lang="en-US" dirty="0"/>
            </a:p>
          </p:txBody>
        </p:sp>
        <p:pic>
          <p:nvPicPr>
            <p:cNvPr id="1026" name="Picture 2" descr="http://t0.gstatic.com/images?q=tbn:ANd9GcR4PlYHKaaTKq-aJxJOkUZyHso78JXe5nB5lRv9NdgeoxjC26DBiQ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52800" y="2983992"/>
              <a:ext cx="2162175" cy="1438275"/>
            </a:xfrm>
            <a:prstGeom prst="rect">
              <a:avLst/>
            </a:prstGeom>
            <a:noFill/>
          </p:spPr>
        </p:pic>
        <p:pic>
          <p:nvPicPr>
            <p:cNvPr id="7" name="Picture 6" descr="hospital.bmp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8600" y="2755393"/>
              <a:ext cx="2246722" cy="1676400"/>
            </a:xfrm>
            <a:prstGeom prst="rect">
              <a:avLst/>
            </a:prstGeom>
          </p:spPr>
        </p:pic>
        <p:sp>
          <p:nvSpPr>
            <p:cNvPr id="9" name="Plus 8"/>
            <p:cNvSpPr/>
            <p:nvPr/>
          </p:nvSpPr>
          <p:spPr>
            <a:xfrm>
              <a:off x="2438400" y="3212592"/>
              <a:ext cx="914400" cy="914400"/>
            </a:xfrm>
            <a:prstGeom prst="mathPlus">
              <a:avLst/>
            </a:prstGeom>
            <a:solidFill>
              <a:srgbClr val="C807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C80751"/>
                </a:solidFill>
              </a:endParaRPr>
            </a:p>
          </p:txBody>
        </p:sp>
        <p:sp>
          <p:nvSpPr>
            <p:cNvPr id="10" name="Equal 9"/>
            <p:cNvSpPr/>
            <p:nvPr/>
          </p:nvSpPr>
          <p:spPr>
            <a:xfrm>
              <a:off x="5562600" y="3212592"/>
              <a:ext cx="914400" cy="914400"/>
            </a:xfrm>
            <a:prstGeom prst="mathEqual">
              <a:avLst/>
            </a:prstGeom>
            <a:solidFill>
              <a:srgbClr val="C807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Down Arrow 11"/>
            <p:cNvSpPr/>
            <p:nvPr/>
          </p:nvSpPr>
          <p:spPr>
            <a:xfrm>
              <a:off x="6400800" y="3136392"/>
              <a:ext cx="713232" cy="143560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086600" y="3203662"/>
              <a:ext cx="18288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Myriad Pro"/>
                </a:rPr>
                <a:t>Readmissions and Admissions</a:t>
              </a:r>
              <a:endParaRPr lang="en-US" sz="2000" dirty="0">
                <a:latin typeface="Myriad Pro"/>
              </a:endParaRPr>
            </a:p>
          </p:txBody>
        </p:sp>
        <p:pic>
          <p:nvPicPr>
            <p:cNvPr id="1034" name="Picture 10" descr="http://t1.gstatic.com/images?q=tbn:ANd9GcSP0r1sUXzISL0fSm7rPy5uNbjqp085Ff_YcSrCZnJ-N-2-HTs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38600" y="4575508"/>
              <a:ext cx="838200" cy="1825292"/>
            </a:xfrm>
            <a:prstGeom prst="rect">
              <a:avLst/>
            </a:prstGeom>
            <a:noFill/>
          </p:spPr>
        </p:pic>
        <p:pic>
          <p:nvPicPr>
            <p:cNvPr id="30724" name="Picture 4" descr="http://cdn.bimfs.com/KOMO/5279720ce389028a91ec776668b8dba6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57200" y="4989021"/>
              <a:ext cx="1828800" cy="1030779"/>
            </a:xfrm>
            <a:prstGeom prst="rect">
              <a:avLst/>
            </a:prstGeom>
            <a:noFill/>
          </p:spPr>
        </p:pic>
        <p:sp>
          <p:nvSpPr>
            <p:cNvPr id="18" name="TextBox 17"/>
            <p:cNvSpPr txBox="1"/>
            <p:nvPr/>
          </p:nvSpPr>
          <p:spPr>
            <a:xfrm>
              <a:off x="3048000" y="4343400"/>
              <a:ext cx="2895600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800" dirty="0" smtClean="0"/>
                <a:t>(    )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Northwest Denver Community map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280" y="95679"/>
            <a:ext cx="8802320" cy="660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DB6A-7560-4DA4-9976-DA58950F9311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607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6048" y="457200"/>
            <a:ext cx="4111752" cy="1447800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chemeClr val="bg1"/>
                </a:solidFill>
                <a:latin typeface="Myriad Pro"/>
              </a:rPr>
              <a:t>Who is the  Community?</a:t>
            </a:r>
            <a:endParaRPr lang="en-US" b="1" dirty="0">
              <a:solidFill>
                <a:schemeClr val="bg1"/>
              </a:solidFill>
              <a:latin typeface="Myriad Pro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DB6A-7560-4DA4-9976-DA58950F931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01752" y="2100072"/>
            <a:ext cx="4038600" cy="468172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Myriad Pro"/>
              </a:rPr>
              <a:t>Acute Care Hospitals</a:t>
            </a:r>
          </a:p>
          <a:p>
            <a:r>
              <a:rPr lang="en-US" dirty="0" smtClean="0">
                <a:latin typeface="Myriad Pro"/>
              </a:rPr>
              <a:t>LTACs</a:t>
            </a:r>
          </a:p>
          <a:p>
            <a:r>
              <a:rPr lang="en-US" dirty="0" smtClean="0">
                <a:latin typeface="Myriad Pro"/>
              </a:rPr>
              <a:t>SNFs</a:t>
            </a:r>
          </a:p>
          <a:p>
            <a:r>
              <a:rPr lang="en-US" dirty="0" smtClean="0">
                <a:latin typeface="Myriad Pro"/>
              </a:rPr>
              <a:t>Home Health Agencies</a:t>
            </a:r>
          </a:p>
          <a:p>
            <a:r>
              <a:rPr lang="en-US" dirty="0" smtClean="0">
                <a:latin typeface="Myriad Pro"/>
              </a:rPr>
              <a:t>Non-medical Home Care companies</a:t>
            </a:r>
          </a:p>
          <a:p>
            <a:r>
              <a:rPr lang="en-US" dirty="0" smtClean="0">
                <a:latin typeface="Myriad Pro"/>
              </a:rPr>
              <a:t>Senior Resource Centers</a:t>
            </a:r>
          </a:p>
          <a:p>
            <a:r>
              <a:rPr lang="en-US" dirty="0" smtClean="0">
                <a:latin typeface="Myriad Pro"/>
              </a:rPr>
              <a:t>Physician Offices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800600" y="2100072"/>
            <a:ext cx="4038600" cy="468172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Myriad Pro"/>
              </a:rPr>
              <a:t>Patient Advocates</a:t>
            </a:r>
          </a:p>
          <a:p>
            <a:r>
              <a:rPr lang="en-US" dirty="0" smtClean="0">
                <a:latin typeface="Myriad Pro"/>
              </a:rPr>
              <a:t>Hospice providers</a:t>
            </a:r>
          </a:p>
          <a:p>
            <a:r>
              <a:rPr lang="en-US" dirty="0" smtClean="0">
                <a:latin typeface="Myriad Pro"/>
              </a:rPr>
              <a:t>Palliative Care providers</a:t>
            </a:r>
          </a:p>
          <a:p>
            <a:r>
              <a:rPr lang="en-US" dirty="0" smtClean="0">
                <a:latin typeface="Myriad Pro"/>
              </a:rPr>
              <a:t>Medical Society</a:t>
            </a:r>
          </a:p>
          <a:p>
            <a:r>
              <a:rPr lang="en-US" dirty="0" smtClean="0">
                <a:latin typeface="Myriad Pro"/>
              </a:rPr>
              <a:t>Mental Health</a:t>
            </a:r>
          </a:p>
          <a:p>
            <a:r>
              <a:rPr lang="en-US" dirty="0" smtClean="0">
                <a:latin typeface="Myriad Pro"/>
              </a:rPr>
              <a:t>AAA</a:t>
            </a:r>
          </a:p>
          <a:p>
            <a:r>
              <a:rPr lang="en-US" dirty="0" smtClean="0">
                <a:latin typeface="Myriad Pro"/>
              </a:rPr>
              <a:t>QIO</a:t>
            </a:r>
          </a:p>
          <a:p>
            <a:r>
              <a:rPr lang="en-US" dirty="0" smtClean="0">
                <a:latin typeface="Myriad Pro"/>
              </a:rPr>
              <a:t>Hospitalists</a:t>
            </a:r>
          </a:p>
          <a:p>
            <a:r>
              <a:rPr lang="en-US" dirty="0" smtClean="0">
                <a:latin typeface="Myriad Pro"/>
              </a:rPr>
              <a:t>Physician management group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8470D-57E4-44A6-AAB8-E782BF06925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>
                <a:latin typeface="Myriad Pro"/>
              </a:rPr>
              <a:t>Provider-Patient interface</a:t>
            </a:r>
          </a:p>
          <a:p>
            <a:pPr marL="0" indent="0">
              <a:spcBef>
                <a:spcPts val="60"/>
              </a:spcBef>
              <a:buNone/>
            </a:pPr>
            <a:r>
              <a:rPr lang="en-US" sz="3600" dirty="0">
                <a:latin typeface="Myriad Pro"/>
              </a:rPr>
              <a:t>	</a:t>
            </a:r>
            <a:r>
              <a:rPr lang="en-US" sz="2000" dirty="0">
                <a:latin typeface="Myriad Pro"/>
              </a:rPr>
              <a:t>Unmanaged condition worsening </a:t>
            </a:r>
          </a:p>
          <a:p>
            <a:pPr marL="0" indent="0">
              <a:spcBef>
                <a:spcPts val="60"/>
              </a:spcBef>
              <a:buNone/>
            </a:pPr>
            <a:r>
              <a:rPr lang="en-US" sz="2000" dirty="0">
                <a:latin typeface="Myriad Pro"/>
              </a:rPr>
              <a:t>	Use of suboptimal medication regimens </a:t>
            </a:r>
          </a:p>
          <a:p>
            <a:pPr marL="0" indent="0">
              <a:spcBef>
                <a:spcPts val="60"/>
              </a:spcBef>
              <a:buNone/>
            </a:pPr>
            <a:r>
              <a:rPr lang="en-US" sz="2000" dirty="0">
                <a:latin typeface="Myriad Pro"/>
              </a:rPr>
              <a:t>	Return to an emergency </a:t>
            </a:r>
            <a:r>
              <a:rPr lang="en-US" sz="2000" dirty="0" smtClean="0">
                <a:latin typeface="Myriad Pro"/>
              </a:rPr>
              <a:t>department</a:t>
            </a:r>
          </a:p>
          <a:p>
            <a:pPr marL="0" indent="0">
              <a:buNone/>
            </a:pPr>
            <a:r>
              <a:rPr lang="en-US" sz="2000" b="1" dirty="0" smtClean="0">
                <a:latin typeface="Myriad Pro"/>
              </a:rPr>
              <a:t>			Unreliable </a:t>
            </a:r>
            <a:r>
              <a:rPr lang="en-US" sz="2000" b="1" dirty="0">
                <a:latin typeface="Myriad Pro"/>
              </a:rPr>
              <a:t>system support</a:t>
            </a:r>
          </a:p>
          <a:p>
            <a:pPr marL="0" indent="0">
              <a:buNone/>
            </a:pPr>
            <a:r>
              <a:rPr lang="en-US" sz="2000" dirty="0">
                <a:latin typeface="Myriad Pro"/>
              </a:rPr>
              <a:t>	</a:t>
            </a:r>
            <a:r>
              <a:rPr lang="en-US" sz="2000" dirty="0" smtClean="0">
                <a:latin typeface="Myriad Pro"/>
              </a:rPr>
              <a:t>				Lack </a:t>
            </a:r>
            <a:r>
              <a:rPr lang="en-US" sz="2000" dirty="0">
                <a:latin typeface="Myriad Pro"/>
              </a:rPr>
              <a:t>of standard and known processes</a:t>
            </a:r>
          </a:p>
          <a:p>
            <a:pPr marL="0" indent="0">
              <a:buNone/>
            </a:pPr>
            <a:r>
              <a:rPr lang="en-US" sz="2000" dirty="0">
                <a:latin typeface="Myriad Pro"/>
              </a:rPr>
              <a:t>	</a:t>
            </a:r>
            <a:r>
              <a:rPr lang="en-US" sz="2000" dirty="0" smtClean="0">
                <a:latin typeface="Myriad Pro"/>
              </a:rPr>
              <a:t>				Unreliable </a:t>
            </a:r>
            <a:r>
              <a:rPr lang="en-US" sz="2000" dirty="0">
                <a:latin typeface="Myriad Pro"/>
              </a:rPr>
              <a:t>information transfer</a:t>
            </a:r>
          </a:p>
          <a:p>
            <a:pPr marL="0" indent="0">
              <a:buNone/>
            </a:pPr>
            <a:r>
              <a:rPr lang="en-US" sz="2000" dirty="0">
                <a:latin typeface="Myriad Pro"/>
              </a:rPr>
              <a:t>	</a:t>
            </a:r>
            <a:r>
              <a:rPr lang="en-US" sz="2000" dirty="0" smtClean="0">
                <a:latin typeface="Myriad Pro"/>
              </a:rPr>
              <a:t>				Unsupported </a:t>
            </a:r>
            <a:r>
              <a:rPr lang="en-US" sz="2000" dirty="0">
                <a:latin typeface="Myriad Pro"/>
              </a:rPr>
              <a:t>patient activation during </a:t>
            </a:r>
            <a:r>
              <a:rPr lang="en-US" sz="2000" dirty="0" smtClean="0">
                <a:latin typeface="Myriad Pro"/>
              </a:rPr>
              <a:t>transfers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"/>
              </a:rPr>
              <a:t>							No </a:t>
            </a:r>
            <a:r>
              <a:rPr lang="en-US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"/>
              </a:rPr>
              <a:t>community infrastructure </a:t>
            </a:r>
            <a:r>
              <a:rPr lang="en-US" sz="2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"/>
              </a:rPr>
              <a:t>							for </a:t>
            </a:r>
            <a:r>
              <a:rPr lang="en-US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 Pro"/>
              </a:rPr>
              <a:t>achieving common goals</a:t>
            </a:r>
          </a:p>
          <a:p>
            <a:pPr marL="0" indent="0">
              <a:buNone/>
            </a:pPr>
            <a:endParaRPr lang="en-US" sz="2000" dirty="0">
              <a:latin typeface="Myriad Pro"/>
            </a:endParaRPr>
          </a:p>
          <a:p>
            <a:pPr marL="0" indent="0">
              <a:spcBef>
                <a:spcPts val="60"/>
              </a:spcBef>
              <a:buNone/>
            </a:pPr>
            <a:endParaRPr lang="en-US" sz="2000" dirty="0">
              <a:latin typeface="Myriad Pro"/>
            </a:endParaRPr>
          </a:p>
          <a:p>
            <a:endParaRPr lang="en-US" dirty="0"/>
          </a:p>
        </p:txBody>
      </p:sp>
      <p:sp>
        <p:nvSpPr>
          <p:cNvPr id="13314" name="Title 10"/>
          <p:cNvSpPr>
            <a:spLocks noGrp="1"/>
          </p:cNvSpPr>
          <p:nvPr>
            <p:ph type="title" idx="4294967295"/>
          </p:nvPr>
        </p:nvSpPr>
        <p:spPr>
          <a:xfrm>
            <a:off x="4800600" y="609600"/>
            <a:ext cx="43434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Myriad Pro"/>
              </a:rPr>
              <a:t>Why are people readmitted?</a:t>
            </a:r>
          </a:p>
        </p:txBody>
      </p:sp>
      <p:grpSp>
        <p:nvGrpSpPr>
          <p:cNvPr id="2" name="Group 11" descr="arrows"/>
          <p:cNvGrpSpPr>
            <a:grpSpLocks/>
          </p:cNvGrpSpPr>
          <p:nvPr/>
        </p:nvGrpSpPr>
        <p:grpSpPr bwMode="auto">
          <a:xfrm>
            <a:off x="708025" y="2860682"/>
            <a:ext cx="2732088" cy="3402012"/>
            <a:chOff x="708025" y="2312990"/>
            <a:chExt cx="2732088" cy="3402012"/>
          </a:xfrm>
        </p:grpSpPr>
        <p:sp>
          <p:nvSpPr>
            <p:cNvPr id="8" name="Bent-Up Arrow 7"/>
            <p:cNvSpPr/>
            <p:nvPr/>
          </p:nvSpPr>
          <p:spPr bwMode="auto">
            <a:xfrm rot="5400000">
              <a:off x="2000250" y="4275139"/>
              <a:ext cx="1684338" cy="1195388"/>
            </a:xfrm>
            <a:prstGeom prst="bentUp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945" tIns="41473" rIns="82945" bIns="41473"/>
            <a:lstStyle/>
            <a:p>
              <a:pPr defTabSz="414726" hangingPunct="0">
                <a:lnSpc>
                  <a:spcPct val="93000"/>
                </a:lnSpc>
                <a:buClr>
                  <a:srgbClr val="000000"/>
                </a:buClr>
                <a:buSzPct val="100000"/>
                <a:defRPr/>
              </a:pPr>
              <a:endParaRPr lang="en-US" sz="1600" dirty="0"/>
            </a:p>
          </p:txBody>
        </p:sp>
        <p:sp>
          <p:nvSpPr>
            <p:cNvPr id="9" name="Bent-Up Arrow 8"/>
            <p:cNvSpPr/>
            <p:nvPr/>
          </p:nvSpPr>
          <p:spPr bwMode="auto">
            <a:xfrm rot="5400000">
              <a:off x="519113" y="2501902"/>
              <a:ext cx="1573212" cy="1195388"/>
            </a:xfrm>
            <a:prstGeom prst="bentUp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945" tIns="41473" rIns="82945" bIns="41473"/>
            <a:lstStyle/>
            <a:p>
              <a:pPr defTabSz="414726" hangingPunct="0">
                <a:lnSpc>
                  <a:spcPct val="93000"/>
                </a:lnSpc>
                <a:buClr>
                  <a:srgbClr val="000000"/>
                </a:buClr>
                <a:buSzPct val="100000"/>
                <a:defRPr/>
              </a:pPr>
              <a:endParaRPr lang="en-US" sz="1600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2648" y="993648"/>
            <a:ext cx="4645152" cy="758952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chemeClr val="bg1"/>
                </a:solidFill>
                <a:latin typeface="Myriad Pro"/>
              </a:rPr>
              <a:t>The Project</a:t>
            </a:r>
            <a:endParaRPr lang="en-US" b="1" dirty="0">
              <a:solidFill>
                <a:schemeClr val="bg1"/>
              </a:solidFill>
              <a:latin typeface="Myriad Pro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DB6A-7560-4DA4-9976-DA58950F931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01752" y="2100072"/>
            <a:ext cx="4038600" cy="4148328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latin typeface="Myriad Pro"/>
              </a:rPr>
              <a:t>Goal</a:t>
            </a:r>
            <a:r>
              <a:rPr lang="en-US" dirty="0" smtClean="0">
                <a:latin typeface="Myriad Pro"/>
              </a:rPr>
              <a:t>:</a:t>
            </a:r>
          </a:p>
          <a:p>
            <a:r>
              <a:rPr lang="en-US" dirty="0" smtClean="0">
                <a:latin typeface="Myriad Pro"/>
              </a:rPr>
              <a:t>Improve care transitions for Medicare beneficiaries in 44 zip codes in NW Denver</a:t>
            </a:r>
          </a:p>
          <a:p>
            <a:endParaRPr lang="en-US" dirty="0" smtClean="0">
              <a:latin typeface="Myriad Pro"/>
            </a:endParaRPr>
          </a:p>
          <a:p>
            <a:r>
              <a:rPr lang="en-US" dirty="0" smtClean="0">
                <a:latin typeface="Myriad Pro"/>
              </a:rPr>
              <a:t>As evidenced by: </a:t>
            </a:r>
          </a:p>
          <a:p>
            <a:pPr lvl="1"/>
            <a:r>
              <a:rPr lang="en-US" dirty="0" smtClean="0">
                <a:latin typeface="Myriad Pro"/>
              </a:rPr>
              <a:t>2% reduction in 30 day all-cause readmission rate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800600" y="2100072"/>
            <a:ext cx="4038600" cy="4148328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latin typeface="Myriad Pro"/>
              </a:rPr>
              <a:t>What we did:</a:t>
            </a:r>
          </a:p>
          <a:p>
            <a:pPr>
              <a:buNone/>
            </a:pPr>
            <a:r>
              <a:rPr lang="en-US" dirty="0" smtClean="0">
                <a:latin typeface="Myriad Pro"/>
              </a:rPr>
              <a:t>Community Action Teams</a:t>
            </a:r>
          </a:p>
          <a:p>
            <a:r>
              <a:rPr lang="en-US" dirty="0" smtClean="0">
                <a:latin typeface="Myriad Pro"/>
              </a:rPr>
              <a:t>Standardized Community PHR</a:t>
            </a:r>
          </a:p>
          <a:p>
            <a:r>
              <a:rPr lang="en-US" dirty="0" smtClean="0">
                <a:latin typeface="Myriad Pro"/>
              </a:rPr>
              <a:t>Post-acute Care Options Tool</a:t>
            </a:r>
          </a:p>
          <a:p>
            <a:pPr>
              <a:buNone/>
            </a:pPr>
            <a:r>
              <a:rPr lang="en-US" dirty="0" smtClean="0">
                <a:latin typeface="Myriad Pro"/>
              </a:rPr>
              <a:t>Coaching</a:t>
            </a:r>
          </a:p>
          <a:p>
            <a:r>
              <a:rPr lang="en-US" dirty="0" smtClean="0">
                <a:latin typeface="Myriad Pro"/>
              </a:rPr>
              <a:t>PAM</a:t>
            </a:r>
            <a:r>
              <a:rPr lang="en-US" baseline="30000" dirty="0" smtClean="0">
                <a:latin typeface="Myriad Pro"/>
              </a:rPr>
              <a:t>®</a:t>
            </a:r>
            <a:r>
              <a:rPr lang="en-US" dirty="0" smtClean="0">
                <a:latin typeface="Myriad Pro"/>
              </a:rPr>
              <a:t>-tailored CTI</a:t>
            </a:r>
            <a:r>
              <a:rPr lang="en-US" baseline="30000" dirty="0" smtClean="0">
                <a:latin typeface="Myriad Pro"/>
              </a:rPr>
              <a:t>SM</a:t>
            </a:r>
          </a:p>
          <a:p>
            <a:r>
              <a:rPr lang="en-US" dirty="0" smtClean="0">
                <a:latin typeface="Myriad Pro"/>
              </a:rPr>
              <a:t>Volunteer Advocates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F52A6-438C-4043-8983-BF4D688F7782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grpSp>
        <p:nvGrpSpPr>
          <p:cNvPr id="2" name="Group 1" descr="Personal Health Record by Connected for Health"/>
          <p:cNvGrpSpPr/>
          <p:nvPr/>
        </p:nvGrpSpPr>
        <p:grpSpPr>
          <a:xfrm>
            <a:off x="430656" y="381000"/>
            <a:ext cx="8408544" cy="6400800"/>
            <a:chOff x="430656" y="381000"/>
            <a:chExt cx="8408544" cy="6400800"/>
          </a:xfrm>
        </p:grpSpPr>
        <p:pic>
          <p:nvPicPr>
            <p:cNvPr id="2355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48645" y="381000"/>
              <a:ext cx="4090555" cy="5867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23555" name="Picture 6" descr="PHR front page_1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0656" y="990600"/>
              <a:ext cx="3773862" cy="5791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4"/>
          <p:cNvSpPr>
            <a:spLocks noGrp="1"/>
          </p:cNvSpPr>
          <p:nvPr>
            <p:ph type="title"/>
          </p:nvPr>
        </p:nvSpPr>
        <p:spPr>
          <a:xfrm>
            <a:off x="4648199" y="228600"/>
            <a:ext cx="4187825" cy="1524000"/>
          </a:xfrm>
        </p:spPr>
        <p:txBody>
          <a:bodyPr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bg1"/>
                </a:solidFill>
              </a:rPr>
              <a:t>Community Unity</a:t>
            </a:r>
          </a:p>
        </p:txBody>
      </p:sp>
      <p:sp>
        <p:nvSpPr>
          <p:cNvPr id="24580" name="Content Placeholder 5"/>
          <p:cNvSpPr>
            <a:spLocks noGrp="1"/>
          </p:cNvSpPr>
          <p:nvPr>
            <p:ph sz="half" idx="2"/>
          </p:nvPr>
        </p:nvSpPr>
        <p:spPr>
          <a:xfrm>
            <a:off x="6781800" y="1905000"/>
            <a:ext cx="2209800" cy="44958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en-US" sz="2800" b="1" dirty="0" smtClean="0"/>
          </a:p>
          <a:p>
            <a:pPr lvl="1">
              <a:lnSpc>
                <a:spcPct val="90000"/>
              </a:lnSpc>
            </a:pPr>
            <a:r>
              <a:rPr lang="en-US" sz="2400" b="1" dirty="0" smtClean="0"/>
              <a:t>A true NW Denver Partnership</a:t>
            </a:r>
          </a:p>
          <a:p>
            <a:pPr lvl="1">
              <a:lnSpc>
                <a:spcPct val="90000"/>
              </a:lnSpc>
            </a:pPr>
            <a:endParaRPr lang="en-US" sz="2400" b="1" dirty="0" smtClean="0"/>
          </a:p>
          <a:p>
            <a:pPr lvl="1">
              <a:lnSpc>
                <a:spcPct val="90000"/>
              </a:lnSpc>
            </a:pPr>
            <a:r>
              <a:rPr lang="en-US" sz="2400" b="1" dirty="0" smtClean="0"/>
              <a:t>Involved a large group of community providers</a:t>
            </a:r>
          </a:p>
          <a:p>
            <a:pPr lvl="1">
              <a:lnSpc>
                <a:spcPct val="90000"/>
              </a:lnSpc>
            </a:pPr>
            <a:endParaRPr lang="en-US" sz="2400" b="1" dirty="0" smtClean="0"/>
          </a:p>
          <a:p>
            <a:pPr lvl="1">
              <a:lnSpc>
                <a:spcPct val="90000"/>
              </a:lnSpc>
            </a:pPr>
            <a:r>
              <a:rPr lang="en-US" sz="2400" b="1" dirty="0" smtClean="0"/>
              <a:t>21,000 printed copies</a:t>
            </a:r>
          </a:p>
          <a:p>
            <a:pPr lvl="1">
              <a:lnSpc>
                <a:spcPct val="90000"/>
              </a:lnSpc>
            </a:pPr>
            <a:endParaRPr lang="en-US" sz="2400" b="1" dirty="0" smtClean="0"/>
          </a:p>
          <a:p>
            <a:pPr lvl="1">
              <a:lnSpc>
                <a:spcPct val="90000"/>
              </a:lnSpc>
            </a:pPr>
            <a:r>
              <a:rPr lang="en-US" sz="2400" b="1" dirty="0" smtClean="0"/>
              <a:t>Available online for future use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082FA1-ABDE-4508-9B0B-729304A35736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6" name="Picture 5" descr="PHR_Sponsor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4812" y="1524000"/>
            <a:ext cx="6606988" cy="510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5DB6A-7560-4DA4-9976-DA58950F931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" name="Content Placeholder 2" descr="PAC_Tool_Prototype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rcRect t="15668" b="15668"/>
          <a:stretch>
            <a:fillRect/>
          </a:stretch>
        </p:blipFill>
        <p:spPr/>
      </p:pic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304800" y="2133600"/>
            <a:ext cx="6553200" cy="457200"/>
          </a:xfrm>
        </p:spPr>
        <p:txBody>
          <a:bodyPr/>
          <a:lstStyle/>
          <a:p>
            <a:pPr marL="0" indent="0"/>
            <a:r>
              <a:rPr lang="en-US" dirty="0"/>
              <a:t>Post Acute Care Decision Support Tool  </a:t>
            </a:r>
          </a:p>
          <a:p>
            <a:pPr marL="0" indent="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715000" y="274638"/>
            <a:ext cx="3429000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r" rtl="0" eaLnBrk="1" latinLnBrk="0" hangingPunct="1"/>
            <a:r>
              <a:rPr lang="en-US" sz="4000" b="1" kern="1200" dirty="0" smtClean="0">
                <a:solidFill>
                  <a:srgbClr val="FFFFFF"/>
                </a:solidFill>
                <a:effectLst/>
                <a:latin typeface="Calibri"/>
                <a:ea typeface="+mn-ea"/>
                <a:cs typeface="+mn-cs"/>
              </a:rPr>
              <a:t>Community Developed Tools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/Relationships>
</file>

<file path=ppt/theme/theme1.xml><?xml version="1.0" encoding="utf-8"?>
<a:theme xmlns:a="http://schemas.openxmlformats.org/drawingml/2006/main" name="CFMC _ 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Civic">
    <a:fillStyleLst>
      <a:solidFill>
        <a:schemeClr val="phClr"/>
      </a:solidFill>
      <a:solidFill>
        <a:schemeClr val="phClr">
          <a:tint val="45000"/>
        </a:schemeClr>
      </a:solidFill>
      <a:solidFill>
        <a:schemeClr val="phClr">
          <a:tint val="95000"/>
        </a:schemeClr>
      </a:solidFill>
    </a:fillStyleLst>
    <a:lnStyleLst>
      <a:ln w="9525" cap="flat" cmpd="sng" algn="ctr">
        <a:solidFill>
          <a:schemeClr val="phClr"/>
        </a:solidFill>
        <a:prstDash val="solid"/>
      </a:ln>
      <a:ln w="11429" cap="flat" cmpd="sng" algn="ctr">
        <a:solidFill>
          <a:schemeClr val="phClr"/>
        </a:solidFill>
        <a:prstDash val="sysDash"/>
      </a:ln>
      <a:ln w="200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4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phClr">
              <a:shade val="70000"/>
              <a:satMod val="105000"/>
            </a:schemeClr>
          </a:contourClr>
        </a:sp3d>
      </a:effectStyle>
      <a:effectStyle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phClr"/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70000"/>
              <a:satMod val="115000"/>
            </a:schemeClr>
            <a:schemeClr val="phClr">
              <a:tint val="85000"/>
            </a:schemeClr>
          </a:duotone>
        </a:blip>
        <a:tile tx="0" ty="0" sx="85000" sy="85000" flip="none" algn="tl"/>
      </a:blipFill>
      <a:blipFill>
        <a:blip xmlns:r="http://schemas.openxmlformats.org/officeDocument/2006/relationships" r:embed="rId2">
          <a:duotone>
            <a:schemeClr val="phClr">
              <a:shade val="65000"/>
              <a:satMod val="115000"/>
            </a:schemeClr>
            <a:schemeClr val="phClr">
              <a:tint val="85000"/>
            </a:schemeClr>
          </a:duotone>
        </a:blip>
        <a:tile tx="0" ty="0" sx="65000" sy="6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1576</TotalTime>
  <Words>408</Words>
  <Application>Microsoft Macintosh PowerPoint</Application>
  <PresentationFormat>On-screen Show (4:3)</PresentationFormat>
  <Paragraphs>123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CFMC _ blank</vt:lpstr>
      <vt:lpstr>Improving Care Transitions in Northwest Denver</vt:lpstr>
      <vt:lpstr>Our Equation</vt:lpstr>
      <vt:lpstr>PowerPoint Presentation</vt:lpstr>
      <vt:lpstr>Who is the  Community?</vt:lpstr>
      <vt:lpstr>Why are people readmitted?</vt:lpstr>
      <vt:lpstr>The Project</vt:lpstr>
      <vt:lpstr>PowerPoint Presentation</vt:lpstr>
      <vt:lpstr>Community Unity</vt:lpstr>
      <vt:lpstr>Community Developed Tools </vt:lpstr>
      <vt:lpstr>Timeline:  Care Transitions  in NW Denver</vt:lpstr>
      <vt:lpstr>Outcomes:  Care Transitions Intervention℠ &amp;  Patient Activation Measure®</vt:lpstr>
      <vt:lpstr>Mr. H:  A patient story</vt:lpstr>
      <vt:lpstr>Results</vt:lpstr>
      <vt:lpstr>Northwest Denver: Campaign </vt:lpstr>
      <vt:lpstr>Northwest Denver Connected for Health: Story of Now</vt:lpstr>
      <vt:lpstr>Questions?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Kimothy Pikor</dc:creator>
  <cp:lastModifiedBy>Vanessa Graham</cp:lastModifiedBy>
  <cp:revision>58</cp:revision>
  <dcterms:created xsi:type="dcterms:W3CDTF">2011-07-12T15:57:58Z</dcterms:created>
  <dcterms:modified xsi:type="dcterms:W3CDTF">2011-10-21T16:11:20Z</dcterms:modified>
</cp:coreProperties>
</file>