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9" r:id="rId2"/>
    <p:sldId id="273" r:id="rId3"/>
    <p:sldId id="316" r:id="rId4"/>
    <p:sldId id="317" r:id="rId5"/>
    <p:sldId id="318" r:id="rId6"/>
    <p:sldId id="323" r:id="rId7"/>
    <p:sldId id="320" r:id="rId8"/>
    <p:sldId id="322" r:id="rId9"/>
    <p:sldId id="321" r:id="rId10"/>
    <p:sldId id="324" r:id="rId11"/>
    <p:sldId id="319" r:id="rId12"/>
    <p:sldId id="32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F51"/>
    <a:srgbClr val="E4B447"/>
    <a:srgbClr val="F4D550"/>
    <a:srgbClr val="927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8AA9669-FB2C-45EB-8401-7011137CAC45}" type="datetimeFigureOut">
              <a:rPr lang="en-US"/>
              <a:pPr>
                <a:defRPr/>
              </a:pPr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BE5BF44-71EC-4A05-AF53-7720426CD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14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0C5A24-D298-4E7B-9F00-95C018FD7E50}" type="slidenum">
              <a:rPr lang="en-US"/>
              <a:pPr/>
              <a:t>2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>
              <a:spcBef>
                <a:spcPct val="25000"/>
              </a:spcBef>
              <a:buFont typeface="Wingdings" pitchFamily="2" charset="2"/>
              <a:buNone/>
            </a:pPr>
            <a:endParaRPr lang="en-US" sz="14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the gold</a:t>
            </a:r>
            <a:r>
              <a:rPr lang="en-US" baseline="0" dirty="0" smtClean="0"/>
              <a:t> standard of real patients in real care settings.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95400"/>
            <a:ext cx="1943100" cy="419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676900" cy="419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5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9" descr="top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" descr="botto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53163"/>
            <a:ext cx="9144000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footer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486400" y="6477000"/>
            <a:ext cx="33623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instituterheader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381000" y="457200"/>
            <a:ext cx="6819900" cy="2762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2722D"/>
        </a:buClr>
        <a:buFont typeface="Times" pitchFamily="3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4B447"/>
        </a:buClr>
        <a:buFont typeface="Wingdings" pitchFamily="38" charset="2"/>
        <a:buChar char="§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Challenges in Evidence Synthesis </a:t>
            </a:r>
            <a:br>
              <a:rPr lang="en-US" sz="4000" dirty="0" smtClean="0"/>
            </a:br>
            <a:r>
              <a:rPr lang="en-US" sz="4000" dirty="0" smtClean="0"/>
              <a:t>for Gynecologic Care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pPr algn="r"/>
            <a:r>
              <a:rPr lang="en-US" sz="4400" dirty="0"/>
              <a:t>Katherine E. Hartmann, MD, PhD</a:t>
            </a:r>
          </a:p>
          <a:p>
            <a:pPr algn="r"/>
            <a:r>
              <a:rPr lang="en-US" sz="4400" dirty="0"/>
              <a:t>Vanderbilt Evidence-based Practice Center</a:t>
            </a:r>
          </a:p>
          <a:p>
            <a:pPr algn="r"/>
            <a:r>
              <a:rPr lang="en-US" sz="4400" dirty="0"/>
              <a:t>September 20, 2011</a:t>
            </a:r>
          </a:p>
          <a:p>
            <a:pPr>
              <a:buNone/>
            </a:pPr>
            <a:endParaRPr lang="en-US" sz="4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4400" dirty="0" smtClean="0">
                <a:solidFill>
                  <a:schemeClr val="bg1"/>
                </a:solidFill>
                <a:latin typeface="Calibri" pitchFamily="34" charset="0"/>
              </a:rPr>
              <a:t>				</a:t>
            </a:r>
            <a:endParaRPr lang="en-US" sz="4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2209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73" y="1295400"/>
            <a:ext cx="7772400" cy="609600"/>
          </a:xfrm>
        </p:spPr>
        <p:txBody>
          <a:bodyPr/>
          <a:lstStyle/>
          <a:p>
            <a:r>
              <a:rPr lang="en-US" sz="3200" b="1" dirty="0" smtClean="0"/>
              <a:t>CER Approach for AUB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39" y="2015069"/>
            <a:ext cx="8458200" cy="3886200"/>
          </a:xfrm>
        </p:spPr>
        <p:txBody>
          <a:bodyPr/>
          <a:lstStyle/>
          <a:p>
            <a:r>
              <a:rPr lang="en-US" sz="2800" dirty="0" smtClean="0"/>
              <a:t>Aligned framework, KQs, and methods with new consensus terminology</a:t>
            </a:r>
          </a:p>
          <a:p>
            <a:r>
              <a:rPr lang="en-US" sz="2800" dirty="0" smtClean="0"/>
              <a:t>Aimed at informing the primary care frontline rather than surgical “end of the line”</a:t>
            </a:r>
          </a:p>
          <a:p>
            <a:r>
              <a:rPr lang="en-US" sz="2800" dirty="0" smtClean="0"/>
              <a:t>Restricted to clinical trials of currently available modalities (drugs and surgeries)</a:t>
            </a:r>
          </a:p>
          <a:p>
            <a:r>
              <a:rPr lang="en-US" sz="2800" dirty="0" smtClean="0"/>
              <a:t>Used “measles plots” and “multiplication tables” to illustrate the lack of common methods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7" y="1302816"/>
            <a:ext cx="7772400" cy="609600"/>
          </a:xfrm>
        </p:spPr>
        <p:txBody>
          <a:bodyPr/>
          <a:lstStyle/>
          <a:p>
            <a:r>
              <a:rPr lang="en-US" sz="3200" b="1" dirty="0" smtClean="0"/>
              <a:t>Cross Cutting Recommendations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6" y="2015069"/>
            <a:ext cx="8458200" cy="3886200"/>
          </a:xfrm>
        </p:spPr>
        <p:txBody>
          <a:bodyPr/>
          <a:lstStyle/>
          <a:p>
            <a:r>
              <a:rPr lang="en-US" sz="2800" dirty="0" smtClean="0"/>
              <a:t>Compile total participants per intervention/outcome</a:t>
            </a:r>
          </a:p>
          <a:p>
            <a:r>
              <a:rPr lang="en-US" sz="2800" dirty="0" smtClean="0"/>
              <a:t>Exclude observational studies from effectiveness</a:t>
            </a:r>
          </a:p>
          <a:p>
            <a:r>
              <a:rPr lang="en-US" sz="2800" dirty="0" smtClean="0"/>
              <a:t>Quantify the gaps (n, % of studies lacking features, measles charts, other visuals)</a:t>
            </a:r>
          </a:p>
          <a:p>
            <a:r>
              <a:rPr lang="en-US" sz="2800" dirty="0" smtClean="0"/>
              <a:t>Document entangled co-morbidities</a:t>
            </a:r>
          </a:p>
          <a:p>
            <a:r>
              <a:rPr lang="en-US" sz="2800" dirty="0" smtClean="0"/>
              <a:t>Focus on factors that modify applicability</a:t>
            </a:r>
          </a:p>
          <a:p>
            <a:r>
              <a:rPr lang="en-US" sz="2800" dirty="0" smtClean="0"/>
              <a:t>Truncate search to reflect contemporary practice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6" y="1532462"/>
            <a:ext cx="8153400" cy="914400"/>
          </a:xfrm>
        </p:spPr>
        <p:txBody>
          <a:bodyPr/>
          <a:lstStyle/>
          <a:p>
            <a:r>
              <a:rPr lang="en-US" sz="3200" b="1" dirty="0" smtClean="0"/>
              <a:t>Remember Importance of Mapping Gaps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067" y="2531536"/>
            <a:ext cx="8178801" cy="33528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Clearly delineating gaps invites:</a:t>
            </a:r>
          </a:p>
          <a:p>
            <a:r>
              <a:rPr lang="en-US" sz="2800" dirty="0" smtClean="0"/>
              <a:t>Improved education of patients</a:t>
            </a:r>
          </a:p>
          <a:p>
            <a:r>
              <a:rPr lang="en-US" sz="2800" dirty="0" smtClean="0"/>
              <a:t>Greater disclosure of risks/poorly defined risks</a:t>
            </a:r>
          </a:p>
          <a:p>
            <a:r>
              <a:rPr lang="en-US" sz="2800" dirty="0" smtClean="0"/>
              <a:t>Enhancement of research methods</a:t>
            </a:r>
          </a:p>
          <a:p>
            <a:r>
              <a:rPr lang="en-US" sz="2800" dirty="0" smtClean="0"/>
              <a:t>Design and conduct of research to fill gaps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554038" y="469900"/>
            <a:ext cx="7835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76" tIns="43237" rIns="86476" bIns="43237" anchor="ctr"/>
          <a:lstStyle/>
          <a:p>
            <a:pPr defTabSz="866775" eaLnBrk="1" hangingPunct="1"/>
            <a:endParaRPr lang="en-US" sz="36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831850" y="2017713"/>
            <a:ext cx="7620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>
            <a:spAutoFit/>
          </a:bodyPr>
          <a:lstStyle/>
          <a:p>
            <a:pPr defTabSz="104775" eaLnBrk="1" hangingPunct="1">
              <a:spcBef>
                <a:spcPct val="50000"/>
              </a:spcBef>
              <a:buClr>
                <a:srgbClr val="4CA60E"/>
              </a:buClr>
              <a:tabLst>
                <a:tab pos="303213" algn="l"/>
              </a:tabLst>
            </a:pPr>
            <a:endParaRPr lang="en-US" sz="250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25604" name="Rectangle 11"/>
          <p:cNvSpPr>
            <a:spLocks noGrp="1" noChangeArrowheads="1"/>
          </p:cNvSpPr>
          <p:nvPr>
            <p:ph type="title"/>
          </p:nvPr>
        </p:nvSpPr>
        <p:spPr>
          <a:xfrm>
            <a:off x="371463" y="1231900"/>
            <a:ext cx="8229600" cy="9779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Women’s Health Research </a:t>
            </a:r>
          </a:p>
        </p:txBody>
      </p:sp>
      <p:sp>
        <p:nvSpPr>
          <p:cNvPr id="25605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00048" y="2092312"/>
            <a:ext cx="86868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Delayed entry into federally funded research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Industry dominated early clinical trials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Tradition of databases &amp; observational studies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Diagnostic dilemmas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Lack of consensus diagnoses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Use of intermediate measures predominated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Late uptake of patient reported outcomes</a:t>
            </a:r>
          </a:p>
          <a:p>
            <a:pPr eaLnBrk="1" hangingPunct="1">
              <a:lnSpc>
                <a:spcPct val="90000"/>
              </a:lnSpc>
            </a:pPr>
            <a:endParaRPr lang="en-US" sz="2800" b="1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2400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2" y="1009640"/>
            <a:ext cx="8772528" cy="609600"/>
          </a:xfrm>
        </p:spPr>
        <p:txBody>
          <a:bodyPr/>
          <a:lstStyle/>
          <a:p>
            <a:r>
              <a:rPr lang="en-US" sz="3200" b="1" dirty="0" smtClean="0"/>
              <a:t>Scenario </a:t>
            </a:r>
            <a:r>
              <a:rPr lang="en-US" sz="3200" b="1" dirty="0" smtClean="0"/>
              <a:t>#1: Overactive Bladder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33552"/>
            <a:ext cx="7772400" cy="3886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Historically: </a:t>
            </a:r>
            <a:r>
              <a:rPr lang="en-US" b="1" dirty="0" err="1" smtClean="0"/>
              <a:t>detrusor</a:t>
            </a:r>
            <a:r>
              <a:rPr lang="en-US" b="1" dirty="0" smtClean="0"/>
              <a:t> instability, urge incontinence</a:t>
            </a:r>
          </a:p>
          <a:p>
            <a:pPr>
              <a:buNone/>
            </a:pPr>
            <a:r>
              <a:rPr lang="en-US" b="1" dirty="0" err="1" smtClean="0"/>
              <a:t>Anticholinergics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Creation of a “label” within advertising campaign</a:t>
            </a:r>
          </a:p>
          <a:p>
            <a:r>
              <a:rPr lang="en-US" dirty="0" smtClean="0"/>
              <a:t>Indication marketed to providers, patients, &amp; payers</a:t>
            </a:r>
          </a:p>
          <a:p>
            <a:r>
              <a:rPr lang="en-US" dirty="0" smtClean="0"/>
              <a:t>Norm established and drive for treatment created</a:t>
            </a:r>
          </a:p>
          <a:p>
            <a:pPr>
              <a:buNone/>
            </a:pPr>
            <a:r>
              <a:rPr lang="en-US" b="1" dirty="0" smtClean="0"/>
              <a:t>Research reported as relative improvements</a:t>
            </a:r>
          </a:p>
          <a:p>
            <a:r>
              <a:rPr lang="en-US" dirty="0" smtClean="0"/>
              <a:t>Drugs approved on this basis</a:t>
            </a:r>
          </a:p>
          <a:p>
            <a:r>
              <a:rPr lang="en-US" dirty="0" smtClean="0"/>
              <a:t>Absolute effects extremely modest</a:t>
            </a:r>
          </a:p>
          <a:p>
            <a:r>
              <a:rPr lang="en-US" dirty="0" smtClean="0"/>
              <a:t>Side effects common and adherence untested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128"/>
            <a:ext cx="8382000" cy="609600"/>
          </a:xfrm>
        </p:spPr>
        <p:txBody>
          <a:bodyPr/>
          <a:lstStyle/>
          <a:p>
            <a:r>
              <a:rPr lang="en-US" sz="3200" b="1" dirty="0" smtClean="0"/>
              <a:t>CER Approaches for OAB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3886200"/>
          </a:xfrm>
        </p:spPr>
        <p:txBody>
          <a:bodyPr/>
          <a:lstStyle/>
          <a:p>
            <a:r>
              <a:rPr lang="en-US" b="1" dirty="0" smtClean="0"/>
              <a:t>Documented history of the “OAB” indication</a:t>
            </a:r>
          </a:p>
          <a:p>
            <a:r>
              <a:rPr lang="en-US" b="1" dirty="0" smtClean="0"/>
              <a:t>Systematically reviewed prevalence literature</a:t>
            </a:r>
          </a:p>
          <a:p>
            <a:r>
              <a:rPr lang="en-US" b="1" dirty="0" smtClean="0"/>
              <a:t>Conducted meta-analysis of absolute effects: voids per day, incontinence episode per week</a:t>
            </a:r>
          </a:p>
          <a:p>
            <a:r>
              <a:rPr lang="en-US" b="1" dirty="0" smtClean="0"/>
              <a:t>Emphasized on patient satisfaction/PROs </a:t>
            </a:r>
          </a:p>
          <a:p>
            <a:r>
              <a:rPr lang="en-US" b="1" dirty="0" smtClean="0"/>
              <a:t>Attended to harms</a:t>
            </a:r>
          </a:p>
          <a:p>
            <a:r>
              <a:rPr lang="en-US" b="1" dirty="0" smtClean="0"/>
              <a:t>Noted head-to-head comparisons within company</a:t>
            </a:r>
          </a:p>
          <a:p>
            <a:r>
              <a:rPr lang="en-US" b="1" dirty="0" smtClean="0"/>
              <a:t>Included behavioral approaches in review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Scenario #2: Chronic Pelvic Pain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195" y="2082801"/>
            <a:ext cx="8458200" cy="3886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Large descriptive literature, numerous case series</a:t>
            </a:r>
          </a:p>
          <a:p>
            <a:pPr>
              <a:buNone/>
            </a:pPr>
            <a:r>
              <a:rPr lang="en-US" b="1" dirty="0" smtClean="0"/>
              <a:t>Extreme heterogeneity:</a:t>
            </a:r>
          </a:p>
          <a:p>
            <a:r>
              <a:rPr lang="en-US" dirty="0" smtClean="0"/>
              <a:t>Definition of condition </a:t>
            </a:r>
          </a:p>
          <a:p>
            <a:r>
              <a:rPr lang="en-US" dirty="0" smtClean="0"/>
              <a:t>Inclusion criteria</a:t>
            </a:r>
          </a:p>
          <a:p>
            <a:r>
              <a:rPr lang="en-US" dirty="0" smtClean="0"/>
              <a:t>Conditions excluded</a:t>
            </a:r>
          </a:p>
          <a:p>
            <a:r>
              <a:rPr lang="en-US" dirty="0" smtClean="0"/>
              <a:t>Clinical diagnosis of exclusion</a:t>
            </a:r>
          </a:p>
          <a:p>
            <a:pPr>
              <a:buNone/>
            </a:pPr>
            <a:r>
              <a:rPr lang="en-US" b="1" dirty="0" smtClean="0"/>
              <a:t>Short-term outcomes for a long-term condition</a:t>
            </a:r>
          </a:p>
          <a:p>
            <a:pPr>
              <a:buNone/>
            </a:pPr>
            <a:r>
              <a:rPr lang="en-US" b="1" dirty="0" smtClean="0"/>
              <a:t>No sham surgery comparison groups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128"/>
            <a:ext cx="8382000" cy="609600"/>
          </a:xfrm>
        </p:spPr>
        <p:txBody>
          <a:bodyPr/>
          <a:lstStyle/>
          <a:p>
            <a:r>
              <a:rPr lang="en-US" sz="3200" b="1" dirty="0" smtClean="0"/>
              <a:t>CER Approaches in CPP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8935"/>
            <a:ext cx="8458200" cy="3886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Restricted to non-cyclic</a:t>
            </a:r>
          </a:p>
          <a:p>
            <a:pPr>
              <a:buNone/>
            </a:pPr>
            <a:r>
              <a:rPr lang="en-US" b="1" dirty="0" smtClean="0"/>
              <a:t>Documented expected prevalence of </a:t>
            </a:r>
            <a:r>
              <a:rPr lang="en-US" b="1" dirty="0" err="1" smtClean="0"/>
              <a:t>comorbidities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Grouped findings along three axes:</a:t>
            </a:r>
          </a:p>
          <a:p>
            <a:r>
              <a:rPr lang="en-US" dirty="0" smtClean="0"/>
              <a:t>Intervention</a:t>
            </a:r>
          </a:p>
          <a:p>
            <a:r>
              <a:rPr lang="en-US" dirty="0" smtClean="0"/>
              <a:t>Inclusion methods</a:t>
            </a:r>
          </a:p>
          <a:p>
            <a:r>
              <a:rPr lang="en-US" dirty="0" smtClean="0"/>
              <a:t>Outcomes (category and length of follow-up)</a:t>
            </a:r>
          </a:p>
          <a:p>
            <a:pPr>
              <a:buNone/>
            </a:pPr>
            <a:r>
              <a:rPr lang="en-US" b="1" dirty="0" smtClean="0"/>
              <a:t>Emphasized subsequent medication and surgery</a:t>
            </a:r>
          </a:p>
          <a:p>
            <a:pPr>
              <a:buNone/>
            </a:pPr>
            <a:r>
              <a:rPr lang="en-US" b="1" dirty="0" smtClean="0"/>
              <a:t>Noted absence of natural history and trajectory studies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738" y="1210735"/>
            <a:ext cx="7772400" cy="609600"/>
          </a:xfrm>
        </p:spPr>
        <p:txBody>
          <a:bodyPr/>
          <a:lstStyle/>
          <a:p>
            <a:r>
              <a:rPr lang="en-US" sz="3200" b="1" dirty="0" smtClean="0"/>
              <a:t>Scenario #3: Uterine Fibroids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38" y="1816100"/>
            <a:ext cx="8839200" cy="3886200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Size, number, position poorly predict symptoms</a:t>
            </a:r>
          </a:p>
          <a:p>
            <a:r>
              <a:rPr lang="en-US" sz="2800" dirty="0" smtClean="0"/>
              <a:t>Imaging outcomes problematic</a:t>
            </a:r>
          </a:p>
          <a:p>
            <a:pPr>
              <a:buNone/>
            </a:pPr>
            <a:r>
              <a:rPr lang="en-US" sz="2800" b="1" dirty="0" smtClean="0"/>
              <a:t>Patient reported outcomes key</a:t>
            </a:r>
          </a:p>
          <a:p>
            <a:pPr>
              <a:buNone/>
            </a:pPr>
            <a:r>
              <a:rPr lang="en-US" sz="2800" b="1" dirty="0" smtClean="0"/>
              <a:t>Masking of assessors rare</a:t>
            </a:r>
          </a:p>
          <a:p>
            <a:pPr>
              <a:buNone/>
            </a:pPr>
            <a:r>
              <a:rPr lang="en-US" sz="2800" b="1" dirty="0" smtClean="0"/>
              <a:t>Fertility desires influence modality</a:t>
            </a:r>
          </a:p>
          <a:p>
            <a:r>
              <a:rPr lang="en-US" sz="2800" dirty="0" smtClean="0"/>
              <a:t>Age distributions of studies matter</a:t>
            </a:r>
          </a:p>
          <a:p>
            <a:r>
              <a:rPr lang="en-US" sz="2800" dirty="0" smtClean="0"/>
              <a:t>Reproductive outcomes non-ignorable</a:t>
            </a:r>
          </a:p>
          <a:p>
            <a:pPr>
              <a:buNone/>
            </a:pPr>
            <a:r>
              <a:rPr lang="en-US" sz="2800" b="1" dirty="0" smtClean="0"/>
              <a:t>Follow-up too short to capture trajectory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073" y="1227668"/>
            <a:ext cx="7772400" cy="609600"/>
          </a:xfrm>
        </p:spPr>
        <p:txBody>
          <a:bodyPr/>
          <a:lstStyle/>
          <a:p>
            <a:r>
              <a:rPr lang="en-US" sz="3200" b="1" dirty="0" smtClean="0"/>
              <a:t>CER Approach for Fibroids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11873"/>
            <a:ext cx="8763000" cy="3886200"/>
          </a:xfrm>
        </p:spPr>
        <p:txBody>
          <a:bodyPr/>
          <a:lstStyle/>
          <a:p>
            <a:r>
              <a:rPr lang="en-US" sz="2800" dirty="0" smtClean="0"/>
              <a:t>Discussed evolution of imaging and relation of characteristics to symptoms</a:t>
            </a:r>
          </a:p>
          <a:p>
            <a:r>
              <a:rPr lang="en-US" sz="2800" dirty="0" smtClean="0"/>
              <a:t>Addressed outcomes with relevance to reproductive intent – highlighted gaps</a:t>
            </a:r>
          </a:p>
          <a:p>
            <a:r>
              <a:rPr lang="en-US" sz="2800" dirty="0" smtClean="0"/>
              <a:t>Covered topic of postmenopausal fibroids and HT</a:t>
            </a:r>
          </a:p>
          <a:p>
            <a:r>
              <a:rPr lang="en-US" sz="2800" dirty="0" smtClean="0"/>
              <a:t>Extracted data about recurrence and timing of recurrence</a:t>
            </a:r>
          </a:p>
          <a:p>
            <a:r>
              <a:rPr lang="en-US" sz="2800" dirty="0" smtClean="0"/>
              <a:t>Noted lack of natural history and trajectory studies</a:t>
            </a:r>
          </a:p>
          <a:p>
            <a:r>
              <a:rPr lang="en-US" sz="2800" dirty="0" smtClean="0"/>
              <a:t>Summarized importance of symptom bother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8001000" cy="609600"/>
          </a:xfrm>
        </p:spPr>
        <p:txBody>
          <a:bodyPr/>
          <a:lstStyle/>
          <a:p>
            <a:r>
              <a:rPr lang="en-US" sz="3200" b="1" dirty="0" smtClean="0"/>
              <a:t>Scenario #4: Abnormal Uterine Bleeding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3"/>
            <a:ext cx="8153400" cy="3886200"/>
          </a:xfrm>
        </p:spPr>
        <p:txBody>
          <a:bodyPr/>
          <a:lstStyle/>
          <a:p>
            <a:r>
              <a:rPr lang="en-US" sz="2800" dirty="0" smtClean="0"/>
              <a:t>Multiple biologically distinct pathways to AUB</a:t>
            </a:r>
          </a:p>
          <a:p>
            <a:r>
              <a:rPr lang="en-US" sz="2800" dirty="0" smtClean="0"/>
              <a:t>Many terms imply known biology are applied based only on symptoms</a:t>
            </a:r>
          </a:p>
          <a:p>
            <a:r>
              <a:rPr lang="en-US" sz="2800" dirty="0" smtClean="0"/>
              <a:t>Evaluation paradigms lack uniformity</a:t>
            </a:r>
          </a:p>
          <a:p>
            <a:r>
              <a:rPr lang="en-US" sz="2800" dirty="0" smtClean="0"/>
              <a:t>Failure to respond to treatment often used as part of implicit diagnostic process</a:t>
            </a:r>
          </a:p>
          <a:p>
            <a:r>
              <a:rPr lang="en-US" sz="2800" dirty="0" smtClean="0"/>
              <a:t>Distinctive primary care and surgical pathways</a:t>
            </a:r>
          </a:p>
          <a:p>
            <a:r>
              <a:rPr lang="en-US" sz="2800" dirty="0" smtClean="0"/>
              <a:t>Little literature that informs sequence of care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Futura"/>
        <a:ea typeface="ＭＳ Ｐゴシック"/>
        <a:cs typeface=""/>
      </a:majorFont>
      <a:minorFont>
        <a:latin typeface="Futur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12176</TotalTime>
  <Words>580</Words>
  <Application>Microsoft Macintosh PowerPoint</Application>
  <PresentationFormat>On-screen Show (4:3)</PresentationFormat>
  <Paragraphs>105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 Presentation</vt:lpstr>
      <vt:lpstr>Challenges in Evidence Synthesis  for Gynecologic Care</vt:lpstr>
      <vt:lpstr>Women’s Health Research </vt:lpstr>
      <vt:lpstr>Scenario #1: Overactive Bladder</vt:lpstr>
      <vt:lpstr>CER Approaches for OAB</vt:lpstr>
      <vt:lpstr>Scenario #2: Chronic Pelvic Pain</vt:lpstr>
      <vt:lpstr>CER Approaches in CPP</vt:lpstr>
      <vt:lpstr>Scenario #3: Uterine Fibroids</vt:lpstr>
      <vt:lpstr>CER Approach for Fibroids</vt:lpstr>
      <vt:lpstr>Scenario #4: Abnormal Uterine Bleeding</vt:lpstr>
      <vt:lpstr>CER Approach for AUB</vt:lpstr>
      <vt:lpstr>Cross Cutting Recommendations</vt:lpstr>
      <vt:lpstr>Remember Importance of Mapping Gaps</vt:lpstr>
    </vt:vector>
  </TitlesOfParts>
  <Company>Daniel Brown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</dc:title>
  <dc:creator>Daniel Brown</dc:creator>
  <cp:lastModifiedBy>Vanessa Graham</cp:lastModifiedBy>
  <cp:revision>43</cp:revision>
  <dcterms:created xsi:type="dcterms:W3CDTF">2008-08-26T23:51:25Z</dcterms:created>
  <dcterms:modified xsi:type="dcterms:W3CDTF">2011-10-20T14:55:11Z</dcterms:modified>
</cp:coreProperties>
</file>