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embeddings/oleObject2.bin" ContentType="application/vnd.openxmlformats-officedocument.oleObject"/>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620" r:id="rId2"/>
    <p:sldId id="739" r:id="rId3"/>
    <p:sldId id="707" r:id="rId4"/>
    <p:sldId id="722" r:id="rId5"/>
    <p:sldId id="723" r:id="rId6"/>
    <p:sldId id="733" r:id="rId7"/>
    <p:sldId id="742" r:id="rId8"/>
    <p:sldId id="735" r:id="rId9"/>
    <p:sldId id="743" r:id="rId10"/>
  </p:sldIdLst>
  <p:sldSz cx="10287000" cy="6858000" type="35mm"/>
  <p:notesSz cx="6858000" cy="91440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0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20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20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20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2000" kern="1200">
        <a:solidFill>
          <a:schemeClr val="tx1"/>
        </a:solidFill>
        <a:latin typeface="Arial" charset="0"/>
        <a:ea typeface="ＭＳ Ｐゴシック" charset="0"/>
        <a:cs typeface="+mn-cs"/>
      </a:defRPr>
    </a:lvl5pPr>
    <a:lvl6pPr marL="2286000" algn="l" defTabSz="457200" rtl="0" eaLnBrk="1" latinLnBrk="0" hangingPunct="1">
      <a:defRPr sz="2000" kern="1200">
        <a:solidFill>
          <a:schemeClr val="tx1"/>
        </a:solidFill>
        <a:latin typeface="Arial" charset="0"/>
        <a:ea typeface="ＭＳ Ｐゴシック" charset="0"/>
        <a:cs typeface="+mn-cs"/>
      </a:defRPr>
    </a:lvl6pPr>
    <a:lvl7pPr marL="2743200" algn="l" defTabSz="457200" rtl="0" eaLnBrk="1" latinLnBrk="0" hangingPunct="1">
      <a:defRPr sz="2000" kern="1200">
        <a:solidFill>
          <a:schemeClr val="tx1"/>
        </a:solidFill>
        <a:latin typeface="Arial" charset="0"/>
        <a:ea typeface="ＭＳ Ｐゴシック" charset="0"/>
        <a:cs typeface="+mn-cs"/>
      </a:defRPr>
    </a:lvl7pPr>
    <a:lvl8pPr marL="3200400" algn="l" defTabSz="457200" rtl="0" eaLnBrk="1" latinLnBrk="0" hangingPunct="1">
      <a:defRPr sz="2000" kern="1200">
        <a:solidFill>
          <a:schemeClr val="tx1"/>
        </a:solidFill>
        <a:latin typeface="Arial" charset="0"/>
        <a:ea typeface="ＭＳ Ｐゴシック" charset="0"/>
        <a:cs typeface="+mn-cs"/>
      </a:defRPr>
    </a:lvl8pPr>
    <a:lvl9pPr marL="3657600" algn="l" defTabSz="457200" rtl="0" eaLnBrk="1" latinLnBrk="0" hangingPunct="1">
      <a:defRPr sz="2000"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5B5BFF"/>
    <a:srgbClr val="00007A"/>
    <a:srgbClr val="1B1BFF"/>
    <a:srgbClr val="0000BA"/>
    <a:srgbClr val="91C8FF"/>
    <a:srgbClr val="0076EC"/>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snapToGrid="0">
      <p:cViewPr>
        <p:scale>
          <a:sx n="80" d="100"/>
          <a:sy n="80" d="100"/>
        </p:scale>
        <p:origin x="-1280" y="-1184"/>
      </p:cViewPr>
      <p:guideLst>
        <p:guide orient="horz" pos="2160"/>
        <p:guide pos="3240"/>
      </p:guideLst>
    </p:cSldViewPr>
  </p:slideViewPr>
  <p:outlineViewPr>
    <p:cViewPr>
      <p:scale>
        <a:sx n="33" d="100"/>
        <a:sy n="33" d="100"/>
      </p:scale>
      <p:origin x="0" y="328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63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400800" y="8750300"/>
            <a:ext cx="387350" cy="301625"/>
          </a:xfrm>
          <a:prstGeom prst="rect">
            <a:avLst/>
          </a:prstGeom>
          <a:noFill/>
          <a:ln w="12700">
            <a:noFill/>
            <a:miter lim="800000"/>
            <a:headEnd/>
            <a:tailEnd/>
          </a:ln>
          <a:effectLst/>
        </p:spPr>
        <p:txBody>
          <a:bodyPr wrap="none" lIns="90476" tIns="44445" rIns="90476" bIns="44445" anchor="ctr">
            <a:spAutoFit/>
          </a:bodyPr>
          <a:lstStyle/>
          <a:p>
            <a:pPr algn="r"/>
            <a:fld id="{F55E4DBA-805B-8241-82F1-7A08D592B49C}" type="slidenum">
              <a:rPr lang="en-US" sz="1400">
                <a:latin typeface="Times New Roman" charset="0"/>
              </a:rPr>
              <a:pPr algn="r"/>
              <a:t>‹#›</a:t>
            </a:fld>
            <a:endParaRPr lang="en-US" sz="1400">
              <a:latin typeface="Times New Roman" charset="0"/>
            </a:endParaRPr>
          </a:p>
        </p:txBody>
      </p:sp>
    </p:spTree>
    <p:extLst>
      <p:ext uri="{BB962C8B-B14F-4D97-AF65-F5344CB8AC3E}">
        <p14:creationId xmlns:p14="http://schemas.microsoft.com/office/powerpoint/2010/main" val="9069654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76" tIns="44445" rIns="90476" bIns="44445"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291" name="Rectangle 3"/>
          <p:cNvSpPr>
            <a:spLocks noChangeArrowheads="1" noTextEdit="1"/>
          </p:cNvSpPr>
          <p:nvPr>
            <p:ph type="sldImg" idx="2"/>
          </p:nvPr>
        </p:nvSpPr>
        <p:spPr bwMode="auto">
          <a:xfrm>
            <a:off x="858838" y="687388"/>
            <a:ext cx="5140325" cy="342582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6403975" y="8751888"/>
            <a:ext cx="384175" cy="298450"/>
          </a:xfrm>
          <a:prstGeom prst="rect">
            <a:avLst/>
          </a:prstGeom>
          <a:noFill/>
          <a:ln w="12700">
            <a:noFill/>
            <a:miter lim="800000"/>
            <a:headEnd/>
            <a:tailEnd/>
          </a:ln>
          <a:effectLst/>
        </p:spPr>
        <p:txBody>
          <a:bodyPr wrap="none" lIns="90476" tIns="44445" rIns="90476" bIns="44445" anchor="ctr">
            <a:spAutoFit/>
          </a:bodyPr>
          <a:lstStyle/>
          <a:p>
            <a:pPr algn="r"/>
            <a:fld id="{00DB29C4-A4F9-3143-9DBA-2913B5EC0AFA}" type="slidenum">
              <a:rPr lang="en-US" sz="1400">
                <a:latin typeface="Times New Roman" charset="0"/>
              </a:rPr>
              <a:pPr algn="r"/>
              <a:t>‹#›</a:t>
            </a:fld>
            <a:endParaRPr lang="en-US" sz="1400">
              <a:latin typeface="Times New Roman" charset="0"/>
            </a:endParaRPr>
          </a:p>
        </p:txBody>
      </p:sp>
    </p:spTree>
    <p:extLst>
      <p:ext uri="{BB962C8B-B14F-4D97-AF65-F5344CB8AC3E}">
        <p14:creationId xmlns:p14="http://schemas.microsoft.com/office/powerpoint/2010/main" val="40423223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noTextEdit="1"/>
          </p:cNvSpPr>
          <p:nvPr>
            <p:ph type="sldImg"/>
          </p:nvPr>
        </p:nvSpPr>
        <p:spPr>
          <a:ln/>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noTextEdit="1"/>
          </p:cNvSpPr>
          <p:nvPr>
            <p:ph type="sldImg"/>
          </p:nvPr>
        </p:nvSpPr>
        <p:spPr>
          <a:ln/>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noTextEdit="1"/>
          </p:cNvSpPr>
          <p:nvPr>
            <p:ph type="sldImg"/>
          </p:nvPr>
        </p:nvSpPr>
        <p:spPr>
          <a:ln/>
        </p:spPr>
      </p:sp>
      <p:sp>
        <p:nvSpPr>
          <p:cNvPr id="153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noTextEdit="1"/>
          </p:cNvSpPr>
          <p:nvPr>
            <p:ph type="sldImg"/>
          </p:nvPr>
        </p:nvSpPr>
        <p:spPr>
          <a:ln/>
        </p:spPr>
      </p:sp>
      <p:sp>
        <p:nvSpPr>
          <p:cNvPr id="163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2"/>
          <p:cNvGrpSpPr>
            <a:grpSpLocks/>
          </p:cNvGrpSpPr>
          <p:nvPr/>
        </p:nvGrpSpPr>
        <p:grpSpPr bwMode="auto">
          <a:xfrm>
            <a:off x="0" y="2476500"/>
            <a:ext cx="9709150" cy="57150"/>
            <a:chOff x="0" y="840"/>
            <a:chExt cx="5660" cy="12"/>
          </a:xfrm>
        </p:grpSpPr>
        <p:sp>
          <p:nvSpPr>
            <p:cNvPr id="5" name="Line 73"/>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dirty="0">
                <a:ea typeface="+mn-ea"/>
              </a:endParaRPr>
            </a:p>
          </p:txBody>
        </p:sp>
        <p:sp>
          <p:nvSpPr>
            <p:cNvPr id="6" name="Line 74"/>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dirty="0">
                <a:ea typeface="+mn-ea"/>
              </a:endParaRPr>
            </a:p>
          </p:txBody>
        </p:sp>
      </p:grpSp>
      <p:pic>
        <p:nvPicPr>
          <p:cNvPr id="7" name="Picture 7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91000" y="381000"/>
            <a:ext cx="1714500"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8" name="Group 76"/>
          <p:cNvGrpSpPr>
            <a:grpSpLocks/>
          </p:cNvGrpSpPr>
          <p:nvPr userDrawn="1"/>
        </p:nvGrpSpPr>
        <p:grpSpPr bwMode="auto">
          <a:xfrm>
            <a:off x="8096250" y="5703888"/>
            <a:ext cx="1790700" cy="849312"/>
            <a:chOff x="2040" y="108"/>
            <a:chExt cx="2256" cy="1070"/>
          </a:xfrm>
        </p:grpSpPr>
        <p:grpSp>
          <p:nvGrpSpPr>
            <p:cNvPr id="9" name="Group 77"/>
            <p:cNvGrpSpPr>
              <a:grpSpLocks/>
            </p:cNvGrpSpPr>
            <p:nvPr/>
          </p:nvGrpSpPr>
          <p:grpSpPr bwMode="auto">
            <a:xfrm>
              <a:off x="2062" y="111"/>
              <a:ext cx="2243" cy="1051"/>
              <a:chOff x="5232" y="3640"/>
              <a:chExt cx="1104" cy="519"/>
            </a:xfrm>
          </p:grpSpPr>
          <p:sp>
            <p:nvSpPr>
              <p:cNvPr id="20" name="Freeform 78"/>
              <p:cNvSpPr>
                <a:spLocks/>
              </p:cNvSpPr>
              <p:nvPr/>
            </p:nvSpPr>
            <p:spPr bwMode="auto">
              <a:xfrm>
                <a:off x="5338" y="3640"/>
                <a:ext cx="875" cy="381"/>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rgbClr val="001760"/>
              </a:solidFill>
              <a:ln w="9525">
                <a:noFill/>
                <a:round/>
                <a:headEnd/>
                <a:tailEnd/>
              </a:ln>
            </p:spPr>
            <p:txBody>
              <a:bodyPr/>
              <a:lstStyle/>
              <a:p>
                <a:pPr>
                  <a:defRPr/>
                </a:pPr>
                <a:endParaRPr lang="en-US" dirty="0">
                  <a:ea typeface="+mn-ea"/>
                </a:endParaRPr>
              </a:p>
            </p:txBody>
          </p:sp>
          <p:sp>
            <p:nvSpPr>
              <p:cNvPr id="21" name="Freeform 79"/>
              <p:cNvSpPr>
                <a:spLocks/>
              </p:cNvSpPr>
              <p:nvPr/>
            </p:nvSpPr>
            <p:spPr bwMode="auto">
              <a:xfrm>
                <a:off x="5547" y="3905"/>
                <a:ext cx="261" cy="235"/>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001760"/>
              </a:solidFill>
              <a:ln w="9525">
                <a:noFill/>
                <a:round/>
                <a:headEnd/>
                <a:tailEnd/>
              </a:ln>
            </p:spPr>
            <p:txBody>
              <a:bodyPr/>
              <a:lstStyle/>
              <a:p>
                <a:pPr>
                  <a:defRPr/>
                </a:pPr>
                <a:endParaRPr lang="en-US" dirty="0">
                  <a:ea typeface="+mn-ea"/>
                </a:endParaRPr>
              </a:p>
            </p:txBody>
          </p:sp>
          <p:sp>
            <p:nvSpPr>
              <p:cNvPr id="22" name="Freeform 80"/>
              <p:cNvSpPr>
                <a:spLocks/>
              </p:cNvSpPr>
              <p:nvPr/>
            </p:nvSpPr>
            <p:spPr bwMode="auto">
              <a:xfrm>
                <a:off x="5266" y="3841"/>
                <a:ext cx="304" cy="299"/>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001760"/>
              </a:solidFill>
              <a:ln w="9525">
                <a:noFill/>
                <a:round/>
                <a:headEnd/>
                <a:tailEnd/>
              </a:ln>
            </p:spPr>
            <p:txBody>
              <a:bodyPr/>
              <a:lstStyle/>
              <a:p>
                <a:pPr>
                  <a:defRPr/>
                </a:pPr>
                <a:endParaRPr lang="en-US" dirty="0">
                  <a:ea typeface="+mn-ea"/>
                </a:endParaRPr>
              </a:p>
            </p:txBody>
          </p:sp>
          <p:sp>
            <p:nvSpPr>
              <p:cNvPr id="23" name="Freeform 81"/>
              <p:cNvSpPr>
                <a:spLocks/>
              </p:cNvSpPr>
              <p:nvPr/>
            </p:nvSpPr>
            <p:spPr bwMode="auto">
              <a:xfrm>
                <a:off x="5346" y="3921"/>
                <a:ext cx="109" cy="26"/>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001760"/>
              </a:solidFill>
              <a:ln w="9525">
                <a:noFill/>
                <a:round/>
                <a:headEnd/>
                <a:tailEnd/>
              </a:ln>
            </p:spPr>
            <p:txBody>
              <a:bodyPr/>
              <a:lstStyle/>
              <a:p>
                <a:pPr>
                  <a:defRPr/>
                </a:pPr>
                <a:endParaRPr lang="en-US" dirty="0">
                  <a:ea typeface="+mn-ea"/>
                </a:endParaRPr>
              </a:p>
            </p:txBody>
          </p:sp>
          <p:sp>
            <p:nvSpPr>
              <p:cNvPr id="24" name="Freeform 82"/>
              <p:cNvSpPr>
                <a:spLocks/>
              </p:cNvSpPr>
              <p:nvPr/>
            </p:nvSpPr>
            <p:spPr bwMode="auto">
              <a:xfrm>
                <a:off x="5320" y="3959"/>
                <a:ext cx="113" cy="29"/>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001760"/>
              </a:solidFill>
              <a:ln w="9525">
                <a:noFill/>
                <a:round/>
                <a:headEnd/>
                <a:tailEnd/>
              </a:ln>
            </p:spPr>
            <p:txBody>
              <a:bodyPr/>
              <a:lstStyle/>
              <a:p>
                <a:pPr>
                  <a:defRPr/>
                </a:pPr>
                <a:endParaRPr lang="en-US" dirty="0">
                  <a:ea typeface="+mn-ea"/>
                </a:endParaRPr>
              </a:p>
            </p:txBody>
          </p:sp>
          <p:sp>
            <p:nvSpPr>
              <p:cNvPr id="25" name="Freeform 83"/>
              <p:cNvSpPr>
                <a:spLocks/>
              </p:cNvSpPr>
              <p:nvPr/>
            </p:nvSpPr>
            <p:spPr bwMode="auto">
              <a:xfrm>
                <a:off x="5232" y="4095"/>
                <a:ext cx="121" cy="45"/>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001760"/>
              </a:solidFill>
              <a:ln w="9525">
                <a:noFill/>
                <a:round/>
                <a:headEnd/>
                <a:tailEnd/>
              </a:ln>
            </p:spPr>
            <p:txBody>
              <a:bodyPr/>
              <a:lstStyle/>
              <a:p>
                <a:pPr>
                  <a:defRPr/>
                </a:pPr>
                <a:endParaRPr lang="en-US" dirty="0">
                  <a:ea typeface="+mn-ea"/>
                </a:endParaRPr>
              </a:p>
            </p:txBody>
          </p:sp>
          <p:sp>
            <p:nvSpPr>
              <p:cNvPr id="26" name="Freeform 84"/>
              <p:cNvSpPr>
                <a:spLocks/>
              </p:cNvSpPr>
              <p:nvPr/>
            </p:nvSpPr>
            <p:spPr bwMode="auto">
              <a:xfrm>
                <a:off x="5802" y="3905"/>
                <a:ext cx="244" cy="237"/>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001760"/>
              </a:solidFill>
              <a:ln w="9525">
                <a:noFill/>
                <a:round/>
                <a:headEnd/>
                <a:tailEnd/>
              </a:ln>
            </p:spPr>
            <p:txBody>
              <a:bodyPr/>
              <a:lstStyle/>
              <a:p>
                <a:pPr>
                  <a:defRPr/>
                </a:pPr>
                <a:endParaRPr lang="en-US" dirty="0">
                  <a:ea typeface="+mn-ea"/>
                </a:endParaRPr>
              </a:p>
            </p:txBody>
          </p:sp>
          <p:sp>
            <p:nvSpPr>
              <p:cNvPr id="27" name="Freeform 85"/>
              <p:cNvSpPr>
                <a:spLocks/>
              </p:cNvSpPr>
              <p:nvPr/>
            </p:nvSpPr>
            <p:spPr bwMode="auto">
              <a:xfrm>
                <a:off x="6155" y="4039"/>
                <a:ext cx="181" cy="120"/>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001760"/>
              </a:solidFill>
              <a:ln w="9525">
                <a:noFill/>
                <a:round/>
                <a:headEnd/>
                <a:tailEnd/>
              </a:ln>
            </p:spPr>
            <p:txBody>
              <a:bodyPr/>
              <a:lstStyle/>
              <a:p>
                <a:pPr>
                  <a:defRPr/>
                </a:pPr>
                <a:endParaRPr lang="en-US" dirty="0">
                  <a:ea typeface="+mn-ea"/>
                </a:endParaRPr>
              </a:p>
            </p:txBody>
          </p:sp>
          <p:sp>
            <p:nvSpPr>
              <p:cNvPr id="28" name="Freeform 86"/>
              <p:cNvSpPr>
                <a:spLocks/>
              </p:cNvSpPr>
              <p:nvPr/>
            </p:nvSpPr>
            <p:spPr bwMode="auto">
              <a:xfrm>
                <a:off x="6036" y="3889"/>
                <a:ext cx="283" cy="263"/>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001760"/>
              </a:solidFill>
              <a:ln w="9525">
                <a:noFill/>
                <a:round/>
                <a:headEnd/>
                <a:tailEnd/>
              </a:ln>
            </p:spPr>
            <p:txBody>
              <a:bodyPr/>
              <a:lstStyle/>
              <a:p>
                <a:pPr>
                  <a:defRPr/>
                </a:pPr>
                <a:endParaRPr lang="en-US" dirty="0">
                  <a:ea typeface="+mn-ea"/>
                </a:endParaRPr>
              </a:p>
            </p:txBody>
          </p:sp>
        </p:grpSp>
        <p:sp>
          <p:nvSpPr>
            <p:cNvPr id="10" name="Freeform 87"/>
            <p:cNvSpPr>
              <a:spLocks/>
            </p:cNvSpPr>
            <p:nvPr/>
          </p:nvSpPr>
          <p:spPr bwMode="auto">
            <a:xfrm>
              <a:off x="2256" y="108"/>
              <a:ext cx="1778" cy="778"/>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chemeClr val="tx1"/>
            </a:solidFill>
            <a:ln w="9525">
              <a:noFill/>
              <a:round/>
              <a:headEnd/>
              <a:tailEnd/>
            </a:ln>
          </p:spPr>
          <p:txBody>
            <a:bodyPr/>
            <a:lstStyle/>
            <a:p>
              <a:pPr>
                <a:defRPr/>
              </a:pPr>
              <a:endParaRPr lang="en-US" dirty="0">
                <a:ea typeface="+mn-ea"/>
              </a:endParaRPr>
            </a:p>
          </p:txBody>
        </p:sp>
        <p:grpSp>
          <p:nvGrpSpPr>
            <p:cNvPr id="11" name="Group 88"/>
            <p:cNvGrpSpPr>
              <a:grpSpLocks/>
            </p:cNvGrpSpPr>
            <p:nvPr/>
          </p:nvGrpSpPr>
          <p:grpSpPr bwMode="auto">
            <a:xfrm>
              <a:off x="2037" y="464"/>
              <a:ext cx="2242" cy="647"/>
              <a:chOff x="5280" y="3849"/>
              <a:chExt cx="1050" cy="305"/>
            </a:xfrm>
          </p:grpSpPr>
          <p:sp>
            <p:nvSpPr>
              <p:cNvPr id="12" name="Freeform 89"/>
              <p:cNvSpPr>
                <a:spLocks/>
              </p:cNvSpPr>
              <p:nvPr/>
            </p:nvSpPr>
            <p:spPr bwMode="auto">
              <a:xfrm>
                <a:off x="5583" y="3913"/>
                <a:ext cx="248" cy="221"/>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33CCFF"/>
              </a:solidFill>
              <a:ln w="9525">
                <a:noFill/>
                <a:round/>
                <a:headEnd/>
                <a:tailEnd/>
              </a:ln>
            </p:spPr>
            <p:txBody>
              <a:bodyPr/>
              <a:lstStyle/>
              <a:p>
                <a:pPr>
                  <a:defRPr/>
                </a:pPr>
                <a:endParaRPr lang="en-US" dirty="0">
                  <a:ea typeface="+mn-ea"/>
                </a:endParaRPr>
              </a:p>
            </p:txBody>
          </p:sp>
          <p:sp>
            <p:nvSpPr>
              <p:cNvPr id="13" name="Freeform 90"/>
              <p:cNvSpPr>
                <a:spLocks/>
              </p:cNvSpPr>
              <p:nvPr/>
            </p:nvSpPr>
            <p:spPr bwMode="auto">
              <a:xfrm>
                <a:off x="5310" y="3849"/>
                <a:ext cx="289" cy="282"/>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33CCFF"/>
              </a:solidFill>
              <a:ln w="9525">
                <a:noFill/>
                <a:round/>
                <a:headEnd/>
                <a:tailEnd/>
              </a:ln>
            </p:spPr>
            <p:txBody>
              <a:bodyPr/>
              <a:lstStyle/>
              <a:p>
                <a:pPr>
                  <a:defRPr/>
                </a:pPr>
                <a:endParaRPr lang="en-US" dirty="0">
                  <a:ea typeface="+mn-ea"/>
                </a:endParaRPr>
              </a:p>
            </p:txBody>
          </p:sp>
          <p:sp>
            <p:nvSpPr>
              <p:cNvPr id="14" name="Freeform 91"/>
              <p:cNvSpPr>
                <a:spLocks/>
              </p:cNvSpPr>
              <p:nvPr/>
            </p:nvSpPr>
            <p:spPr bwMode="auto">
              <a:xfrm>
                <a:off x="5386" y="3928"/>
                <a:ext cx="109" cy="20"/>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33CCFF"/>
              </a:solidFill>
              <a:ln w="9525">
                <a:noFill/>
                <a:round/>
                <a:headEnd/>
                <a:tailEnd/>
              </a:ln>
            </p:spPr>
            <p:txBody>
              <a:bodyPr/>
              <a:lstStyle/>
              <a:p>
                <a:pPr>
                  <a:defRPr/>
                </a:pPr>
                <a:endParaRPr lang="en-US" dirty="0">
                  <a:ea typeface="+mn-ea"/>
                </a:endParaRPr>
              </a:p>
            </p:txBody>
          </p:sp>
          <p:sp>
            <p:nvSpPr>
              <p:cNvPr id="15" name="Freeform 92"/>
              <p:cNvSpPr>
                <a:spLocks/>
              </p:cNvSpPr>
              <p:nvPr/>
            </p:nvSpPr>
            <p:spPr bwMode="auto">
              <a:xfrm>
                <a:off x="5367" y="3961"/>
                <a:ext cx="107" cy="28"/>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33CCFF"/>
              </a:solidFill>
              <a:ln w="9525">
                <a:noFill/>
                <a:round/>
                <a:headEnd/>
                <a:tailEnd/>
              </a:ln>
            </p:spPr>
            <p:txBody>
              <a:bodyPr/>
              <a:lstStyle/>
              <a:p>
                <a:pPr>
                  <a:defRPr/>
                </a:pPr>
                <a:endParaRPr lang="en-US" dirty="0">
                  <a:ea typeface="+mn-ea"/>
                </a:endParaRPr>
              </a:p>
            </p:txBody>
          </p:sp>
          <p:sp>
            <p:nvSpPr>
              <p:cNvPr id="16" name="Freeform 93"/>
              <p:cNvSpPr>
                <a:spLocks/>
              </p:cNvSpPr>
              <p:nvPr/>
            </p:nvSpPr>
            <p:spPr bwMode="auto">
              <a:xfrm>
                <a:off x="5280" y="4090"/>
                <a:ext cx="115" cy="43"/>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33CCFF"/>
              </a:solidFill>
              <a:ln w="9525">
                <a:noFill/>
                <a:round/>
                <a:headEnd/>
                <a:tailEnd/>
              </a:ln>
            </p:spPr>
            <p:txBody>
              <a:bodyPr/>
              <a:lstStyle/>
              <a:p>
                <a:pPr>
                  <a:defRPr/>
                </a:pPr>
                <a:endParaRPr lang="en-US" dirty="0">
                  <a:ea typeface="+mn-ea"/>
                </a:endParaRPr>
              </a:p>
            </p:txBody>
          </p:sp>
          <p:sp>
            <p:nvSpPr>
              <p:cNvPr id="17" name="Freeform 94"/>
              <p:cNvSpPr>
                <a:spLocks/>
              </p:cNvSpPr>
              <p:nvPr/>
            </p:nvSpPr>
            <p:spPr bwMode="auto">
              <a:xfrm>
                <a:off x="5822" y="3913"/>
                <a:ext cx="232" cy="223"/>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33CCFF"/>
              </a:solidFill>
              <a:ln w="9525">
                <a:noFill/>
                <a:round/>
                <a:headEnd/>
                <a:tailEnd/>
              </a:ln>
            </p:spPr>
            <p:txBody>
              <a:bodyPr/>
              <a:lstStyle/>
              <a:p>
                <a:pPr>
                  <a:defRPr/>
                </a:pPr>
                <a:endParaRPr lang="en-US" dirty="0">
                  <a:ea typeface="+mn-ea"/>
                </a:endParaRPr>
              </a:p>
            </p:txBody>
          </p:sp>
          <p:sp>
            <p:nvSpPr>
              <p:cNvPr id="18" name="Freeform 95"/>
              <p:cNvSpPr>
                <a:spLocks/>
              </p:cNvSpPr>
              <p:nvPr/>
            </p:nvSpPr>
            <p:spPr bwMode="auto">
              <a:xfrm>
                <a:off x="6158" y="4040"/>
                <a:ext cx="172" cy="114"/>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33CCFF"/>
              </a:solidFill>
              <a:ln w="9525">
                <a:noFill/>
                <a:round/>
                <a:headEnd/>
                <a:tailEnd/>
              </a:ln>
            </p:spPr>
            <p:txBody>
              <a:bodyPr/>
              <a:lstStyle/>
              <a:p>
                <a:pPr>
                  <a:defRPr/>
                </a:pPr>
                <a:endParaRPr lang="en-US" dirty="0">
                  <a:ea typeface="+mn-ea"/>
                </a:endParaRPr>
              </a:p>
            </p:txBody>
          </p:sp>
          <p:sp>
            <p:nvSpPr>
              <p:cNvPr id="19" name="Freeform 96"/>
              <p:cNvSpPr>
                <a:spLocks/>
              </p:cNvSpPr>
              <p:nvPr/>
            </p:nvSpPr>
            <p:spPr bwMode="auto">
              <a:xfrm>
                <a:off x="6045" y="3897"/>
                <a:ext cx="269" cy="250"/>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33CCFF"/>
              </a:solidFill>
              <a:ln w="9525">
                <a:noFill/>
                <a:round/>
                <a:headEnd/>
                <a:tailEnd/>
              </a:ln>
            </p:spPr>
            <p:txBody>
              <a:bodyPr/>
              <a:lstStyle/>
              <a:p>
                <a:pPr>
                  <a:defRPr/>
                </a:pPr>
                <a:endParaRPr lang="en-US" dirty="0">
                  <a:ea typeface="+mn-ea"/>
                </a:endParaRPr>
              </a:p>
            </p:txBody>
          </p:sp>
        </p:grpSp>
      </p:grpSp>
      <p:sp>
        <p:nvSpPr>
          <p:cNvPr id="63490" name="Rectangle 2"/>
          <p:cNvSpPr>
            <a:spLocks noGrp="1" noChangeArrowheads="1"/>
          </p:cNvSpPr>
          <p:nvPr>
            <p:ph type="ctrTitle"/>
          </p:nvPr>
        </p:nvSpPr>
        <p:spPr>
          <a:xfrm>
            <a:off x="762000" y="1905000"/>
            <a:ext cx="8763000" cy="838200"/>
          </a:xfrm>
        </p:spPr>
        <p:txBody>
          <a:bodyPr/>
          <a:lstStyle>
            <a:lvl1pPr>
              <a:defRPr/>
            </a:lvl1pPr>
          </a:lstStyle>
          <a:p>
            <a:r>
              <a:rPr lang="en-US"/>
              <a:t>Click to edit Master title style</a:t>
            </a:r>
          </a:p>
        </p:txBody>
      </p:sp>
      <p:sp>
        <p:nvSpPr>
          <p:cNvPr id="63491" name="Rectangle 3"/>
          <p:cNvSpPr>
            <a:spLocks noGrp="1" noChangeArrowheads="1"/>
          </p:cNvSpPr>
          <p:nvPr>
            <p:ph type="subTitle" idx="1"/>
          </p:nvPr>
        </p:nvSpPr>
        <p:spPr>
          <a:xfrm>
            <a:off x="1524000" y="3200400"/>
            <a:ext cx="7239000" cy="1752600"/>
          </a:xfrm>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529985211"/>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8584950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8550" y="285750"/>
            <a:ext cx="2305050" cy="5505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285750"/>
            <a:ext cx="6762750" cy="5505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0171638"/>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28750" y="285750"/>
            <a:ext cx="8305800" cy="9334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676400"/>
            <a:ext cx="4533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219700" y="1676400"/>
            <a:ext cx="45339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219700" y="3810000"/>
            <a:ext cx="45339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7295655"/>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9868947"/>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6215375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76400"/>
            <a:ext cx="4533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676400"/>
            <a:ext cx="4533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0455158"/>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1139591"/>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6925357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227041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5195689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264215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E"/>
            </a:gs>
            <a:gs pos="100000">
              <a:srgbClr val="0076EC"/>
            </a:gs>
          </a:gsLst>
          <a:lin ang="5400000" scaled="1"/>
        </a:gradFill>
        <a:effectLst/>
      </p:bgPr>
    </p:bg>
    <p:spTree>
      <p:nvGrpSpPr>
        <p:cNvPr id="1" name=""/>
        <p:cNvGrpSpPr/>
        <p:nvPr/>
      </p:nvGrpSpPr>
      <p:grpSpPr>
        <a:xfrm>
          <a:off x="0" y="0"/>
          <a:ext cx="0" cy="0"/>
          <a:chOff x="0" y="0"/>
          <a:chExt cx="0" cy="0"/>
        </a:xfrm>
      </p:grpSpPr>
      <p:grpSp>
        <p:nvGrpSpPr>
          <p:cNvPr id="3074" name="Group 39"/>
          <p:cNvGrpSpPr>
            <a:grpSpLocks/>
          </p:cNvGrpSpPr>
          <p:nvPr/>
        </p:nvGrpSpPr>
        <p:grpSpPr bwMode="auto">
          <a:xfrm>
            <a:off x="8915400" y="6096000"/>
            <a:ext cx="1295400" cy="658813"/>
            <a:chOff x="5280" y="3658"/>
            <a:chExt cx="1056" cy="501"/>
          </a:xfrm>
        </p:grpSpPr>
        <p:grpSp>
          <p:nvGrpSpPr>
            <p:cNvPr id="3081" name="Group 17"/>
            <p:cNvGrpSpPr>
              <a:grpSpLocks/>
            </p:cNvGrpSpPr>
            <p:nvPr/>
          </p:nvGrpSpPr>
          <p:grpSpPr bwMode="auto">
            <a:xfrm>
              <a:off x="5286" y="3666"/>
              <a:ext cx="1050" cy="493"/>
              <a:chOff x="5232" y="3640"/>
              <a:chExt cx="1104" cy="519"/>
            </a:xfrm>
          </p:grpSpPr>
          <p:sp>
            <p:nvSpPr>
              <p:cNvPr id="1031" name="Freeform 7"/>
              <p:cNvSpPr>
                <a:spLocks/>
              </p:cNvSpPr>
              <p:nvPr/>
            </p:nvSpPr>
            <p:spPr bwMode="auto">
              <a:xfrm>
                <a:off x="5340" y="3640"/>
                <a:ext cx="874" cy="383"/>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solidFill>
                <a:srgbClr val="001760"/>
              </a:solidFill>
              <a:ln w="9525">
                <a:noFill/>
                <a:round/>
                <a:headEnd/>
                <a:tailEnd/>
              </a:ln>
            </p:spPr>
            <p:txBody>
              <a:bodyPr/>
              <a:lstStyle/>
              <a:p>
                <a:pPr>
                  <a:defRPr/>
                </a:pPr>
                <a:endParaRPr lang="en-US" dirty="0">
                  <a:ea typeface="+mn-ea"/>
                </a:endParaRPr>
              </a:p>
            </p:txBody>
          </p:sp>
          <p:sp>
            <p:nvSpPr>
              <p:cNvPr id="1032" name="Freeform 8"/>
              <p:cNvSpPr>
                <a:spLocks/>
              </p:cNvSpPr>
              <p:nvPr/>
            </p:nvSpPr>
            <p:spPr bwMode="auto">
              <a:xfrm>
                <a:off x="5547" y="3905"/>
                <a:ext cx="261" cy="233"/>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rgbClr val="001760"/>
              </a:solidFill>
              <a:ln w="9525">
                <a:noFill/>
                <a:round/>
                <a:headEnd/>
                <a:tailEnd/>
              </a:ln>
            </p:spPr>
            <p:txBody>
              <a:bodyPr/>
              <a:lstStyle/>
              <a:p>
                <a:pPr>
                  <a:defRPr/>
                </a:pPr>
                <a:endParaRPr lang="en-US" dirty="0">
                  <a:ea typeface="+mn-ea"/>
                </a:endParaRPr>
              </a:p>
            </p:txBody>
          </p:sp>
          <p:sp>
            <p:nvSpPr>
              <p:cNvPr id="1033" name="Freeform 9"/>
              <p:cNvSpPr>
                <a:spLocks/>
              </p:cNvSpPr>
              <p:nvPr/>
            </p:nvSpPr>
            <p:spPr bwMode="auto">
              <a:xfrm>
                <a:off x="5268" y="3841"/>
                <a:ext cx="302" cy="296"/>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rgbClr val="001760"/>
              </a:solidFill>
              <a:ln w="9525">
                <a:noFill/>
                <a:round/>
                <a:headEnd/>
                <a:tailEnd/>
              </a:ln>
            </p:spPr>
            <p:txBody>
              <a:bodyPr/>
              <a:lstStyle/>
              <a:p>
                <a:pPr>
                  <a:defRPr/>
                </a:pPr>
                <a:endParaRPr lang="en-US" dirty="0">
                  <a:ea typeface="+mn-ea"/>
                </a:endParaRPr>
              </a:p>
            </p:txBody>
          </p:sp>
          <p:sp>
            <p:nvSpPr>
              <p:cNvPr id="1034" name="Freeform 10"/>
              <p:cNvSpPr>
                <a:spLocks/>
              </p:cNvSpPr>
              <p:nvPr/>
            </p:nvSpPr>
            <p:spPr bwMode="auto">
              <a:xfrm>
                <a:off x="5347" y="3921"/>
                <a:ext cx="110" cy="20"/>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rgbClr val="001760"/>
              </a:solidFill>
              <a:ln w="9525">
                <a:noFill/>
                <a:round/>
                <a:headEnd/>
                <a:tailEnd/>
              </a:ln>
            </p:spPr>
            <p:txBody>
              <a:bodyPr/>
              <a:lstStyle/>
              <a:p>
                <a:pPr>
                  <a:defRPr/>
                </a:pPr>
                <a:endParaRPr lang="en-US" dirty="0">
                  <a:ea typeface="+mn-ea"/>
                </a:endParaRPr>
              </a:p>
            </p:txBody>
          </p:sp>
          <p:sp>
            <p:nvSpPr>
              <p:cNvPr id="1035" name="Freeform 11"/>
              <p:cNvSpPr>
                <a:spLocks/>
              </p:cNvSpPr>
              <p:nvPr/>
            </p:nvSpPr>
            <p:spPr bwMode="auto">
              <a:xfrm>
                <a:off x="5321" y="3958"/>
                <a:ext cx="113" cy="29"/>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rgbClr val="001760"/>
              </a:solidFill>
              <a:ln w="9525">
                <a:noFill/>
                <a:round/>
                <a:headEnd/>
                <a:tailEnd/>
              </a:ln>
            </p:spPr>
            <p:txBody>
              <a:bodyPr/>
              <a:lstStyle/>
              <a:p>
                <a:pPr>
                  <a:defRPr/>
                </a:pPr>
                <a:endParaRPr lang="en-US" dirty="0">
                  <a:ea typeface="+mn-ea"/>
                </a:endParaRPr>
              </a:p>
            </p:txBody>
          </p:sp>
          <p:sp>
            <p:nvSpPr>
              <p:cNvPr id="1036" name="Freeform 12"/>
              <p:cNvSpPr>
                <a:spLocks/>
              </p:cNvSpPr>
              <p:nvPr/>
            </p:nvSpPr>
            <p:spPr bwMode="auto">
              <a:xfrm>
                <a:off x="5232" y="4095"/>
                <a:ext cx="121" cy="42"/>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rgbClr val="001760"/>
              </a:solidFill>
              <a:ln w="9525">
                <a:noFill/>
                <a:round/>
                <a:headEnd/>
                <a:tailEnd/>
              </a:ln>
            </p:spPr>
            <p:txBody>
              <a:bodyPr/>
              <a:lstStyle/>
              <a:p>
                <a:pPr>
                  <a:defRPr/>
                </a:pPr>
                <a:endParaRPr lang="en-US" dirty="0">
                  <a:ea typeface="+mn-ea"/>
                </a:endParaRPr>
              </a:p>
            </p:txBody>
          </p:sp>
          <p:sp>
            <p:nvSpPr>
              <p:cNvPr id="1037" name="Freeform 13"/>
              <p:cNvSpPr>
                <a:spLocks/>
              </p:cNvSpPr>
              <p:nvPr/>
            </p:nvSpPr>
            <p:spPr bwMode="auto">
              <a:xfrm>
                <a:off x="5803" y="3905"/>
                <a:ext cx="245" cy="234"/>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rgbClr val="001760"/>
              </a:solidFill>
              <a:ln w="9525">
                <a:noFill/>
                <a:round/>
                <a:headEnd/>
                <a:tailEnd/>
              </a:ln>
            </p:spPr>
            <p:txBody>
              <a:bodyPr/>
              <a:lstStyle/>
              <a:p>
                <a:pPr>
                  <a:defRPr/>
                </a:pPr>
                <a:endParaRPr lang="en-US" dirty="0">
                  <a:ea typeface="+mn-ea"/>
                </a:endParaRPr>
              </a:p>
            </p:txBody>
          </p:sp>
          <p:sp>
            <p:nvSpPr>
              <p:cNvPr id="1038" name="Freeform 14"/>
              <p:cNvSpPr>
                <a:spLocks/>
              </p:cNvSpPr>
              <p:nvPr/>
            </p:nvSpPr>
            <p:spPr bwMode="auto">
              <a:xfrm>
                <a:off x="6155" y="4040"/>
                <a:ext cx="181" cy="119"/>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rgbClr val="001760"/>
              </a:solidFill>
              <a:ln w="9525">
                <a:noFill/>
                <a:round/>
                <a:headEnd/>
                <a:tailEnd/>
              </a:ln>
            </p:spPr>
            <p:txBody>
              <a:bodyPr/>
              <a:lstStyle/>
              <a:p>
                <a:pPr>
                  <a:defRPr/>
                </a:pPr>
                <a:endParaRPr lang="en-US" dirty="0">
                  <a:ea typeface="+mn-ea"/>
                </a:endParaRPr>
              </a:p>
            </p:txBody>
          </p:sp>
          <p:sp>
            <p:nvSpPr>
              <p:cNvPr id="1039" name="Freeform 15"/>
              <p:cNvSpPr>
                <a:spLocks/>
              </p:cNvSpPr>
              <p:nvPr/>
            </p:nvSpPr>
            <p:spPr bwMode="auto">
              <a:xfrm>
                <a:off x="6037" y="3891"/>
                <a:ext cx="279" cy="261"/>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rgbClr val="001760"/>
              </a:solidFill>
              <a:ln w="9525">
                <a:noFill/>
                <a:round/>
                <a:headEnd/>
                <a:tailEnd/>
              </a:ln>
            </p:spPr>
            <p:txBody>
              <a:bodyPr/>
              <a:lstStyle/>
              <a:p>
                <a:pPr>
                  <a:defRPr/>
                </a:pPr>
                <a:endParaRPr lang="en-US" dirty="0">
                  <a:ea typeface="+mn-ea"/>
                </a:endParaRPr>
              </a:p>
            </p:txBody>
          </p:sp>
        </p:grpSp>
        <p:grpSp>
          <p:nvGrpSpPr>
            <p:cNvPr id="3082" name="Group 30"/>
            <p:cNvGrpSpPr>
              <a:grpSpLocks/>
            </p:cNvGrpSpPr>
            <p:nvPr/>
          </p:nvGrpSpPr>
          <p:grpSpPr bwMode="auto">
            <a:xfrm>
              <a:off x="5280" y="3849"/>
              <a:ext cx="1050" cy="302"/>
              <a:chOff x="5280" y="3849"/>
              <a:chExt cx="1050" cy="302"/>
            </a:xfrm>
          </p:grpSpPr>
          <p:sp>
            <p:nvSpPr>
              <p:cNvPr id="1044" name="Freeform 20"/>
              <p:cNvSpPr>
                <a:spLocks/>
              </p:cNvSpPr>
              <p:nvPr/>
            </p:nvSpPr>
            <p:spPr bwMode="auto">
              <a:xfrm>
                <a:off x="5580" y="3909"/>
                <a:ext cx="246" cy="221"/>
              </a:xfrm>
              <a:custGeom>
                <a:avLst/>
                <a:gdLst/>
                <a:ahLst/>
                <a:cxnLst>
                  <a:cxn ang="0">
                    <a:pos x="36" y="0"/>
                  </a:cxn>
                  <a:cxn ang="0">
                    <a:pos x="82" y="0"/>
                  </a:cxn>
                  <a:cxn ang="0">
                    <a:pos x="74" y="53"/>
                  </a:cxn>
                  <a:cxn ang="0">
                    <a:pos x="120" y="53"/>
                  </a:cxn>
                  <a:cxn ang="0">
                    <a:pos x="133" y="0"/>
                  </a:cxn>
                  <a:cxn ang="0">
                    <a:pos x="179" y="0"/>
                  </a:cxn>
                  <a:cxn ang="0">
                    <a:pos x="149" y="159"/>
                  </a:cxn>
                  <a:cxn ang="0">
                    <a:pos x="97" y="159"/>
                  </a:cxn>
                  <a:cxn ang="0">
                    <a:pos x="112" y="95"/>
                  </a:cxn>
                  <a:cxn ang="0">
                    <a:pos x="66" y="95"/>
                  </a:cxn>
                  <a:cxn ang="0">
                    <a:pos x="53" y="159"/>
                  </a:cxn>
                  <a:cxn ang="0">
                    <a:pos x="0" y="159"/>
                  </a:cxn>
                  <a:cxn ang="0">
                    <a:pos x="36" y="0"/>
                  </a:cxn>
                </a:cxnLst>
                <a:rect l="0" t="0" r="r" b="b"/>
                <a:pathLst>
                  <a:path w="179" h="159">
                    <a:moveTo>
                      <a:pt x="36" y="0"/>
                    </a:moveTo>
                    <a:lnTo>
                      <a:pt x="82" y="0"/>
                    </a:lnTo>
                    <a:lnTo>
                      <a:pt x="74" y="53"/>
                    </a:lnTo>
                    <a:lnTo>
                      <a:pt x="120" y="53"/>
                    </a:lnTo>
                    <a:lnTo>
                      <a:pt x="133" y="0"/>
                    </a:lnTo>
                    <a:lnTo>
                      <a:pt x="179" y="0"/>
                    </a:lnTo>
                    <a:lnTo>
                      <a:pt x="149" y="159"/>
                    </a:lnTo>
                    <a:lnTo>
                      <a:pt x="97" y="159"/>
                    </a:lnTo>
                    <a:lnTo>
                      <a:pt x="112" y="95"/>
                    </a:lnTo>
                    <a:lnTo>
                      <a:pt x="66" y="95"/>
                    </a:lnTo>
                    <a:lnTo>
                      <a:pt x="53" y="159"/>
                    </a:lnTo>
                    <a:lnTo>
                      <a:pt x="0" y="159"/>
                    </a:lnTo>
                    <a:lnTo>
                      <a:pt x="36" y="0"/>
                    </a:lnTo>
                  </a:path>
                </a:pathLst>
              </a:custGeom>
              <a:solidFill>
                <a:schemeClr val="tx1"/>
              </a:solidFill>
              <a:ln w="9525">
                <a:noFill/>
                <a:round/>
                <a:headEnd/>
                <a:tailEnd/>
              </a:ln>
            </p:spPr>
            <p:txBody>
              <a:bodyPr/>
              <a:lstStyle/>
              <a:p>
                <a:pPr>
                  <a:defRPr/>
                </a:pPr>
                <a:endParaRPr lang="en-US" dirty="0">
                  <a:ea typeface="+mn-ea"/>
                </a:endParaRPr>
              </a:p>
            </p:txBody>
          </p:sp>
          <p:sp>
            <p:nvSpPr>
              <p:cNvPr id="1045" name="Freeform 21"/>
              <p:cNvSpPr>
                <a:spLocks/>
              </p:cNvSpPr>
              <p:nvPr/>
            </p:nvSpPr>
            <p:spPr bwMode="auto">
              <a:xfrm>
                <a:off x="5312" y="3849"/>
                <a:ext cx="289" cy="281"/>
              </a:xfrm>
              <a:custGeom>
                <a:avLst/>
                <a:gdLst/>
                <a:ahLst/>
                <a:cxnLst>
                  <a:cxn ang="0">
                    <a:pos x="143" y="27"/>
                  </a:cxn>
                  <a:cxn ang="0">
                    <a:pos x="124" y="109"/>
                  </a:cxn>
                  <a:cxn ang="0">
                    <a:pos x="33" y="109"/>
                  </a:cxn>
                  <a:cxn ang="0">
                    <a:pos x="20" y="132"/>
                  </a:cxn>
                  <a:cxn ang="0">
                    <a:pos x="119" y="132"/>
                  </a:cxn>
                  <a:cxn ang="0">
                    <a:pos x="117" y="140"/>
                  </a:cxn>
                  <a:cxn ang="0">
                    <a:pos x="14" y="140"/>
                  </a:cxn>
                  <a:cxn ang="0">
                    <a:pos x="0" y="166"/>
                  </a:cxn>
                  <a:cxn ang="0">
                    <a:pos x="112" y="166"/>
                  </a:cxn>
                  <a:cxn ang="0">
                    <a:pos x="104" y="203"/>
                  </a:cxn>
                  <a:cxn ang="0">
                    <a:pos x="167" y="203"/>
                  </a:cxn>
                  <a:cxn ang="0">
                    <a:pos x="209" y="0"/>
                  </a:cxn>
                  <a:cxn ang="0">
                    <a:pos x="96" y="0"/>
                  </a:cxn>
                  <a:cxn ang="0">
                    <a:pos x="89" y="13"/>
                  </a:cxn>
                  <a:cxn ang="0">
                    <a:pos x="146" y="13"/>
                  </a:cxn>
                  <a:cxn ang="0">
                    <a:pos x="143" y="27"/>
                  </a:cxn>
                  <a:cxn ang="0">
                    <a:pos x="81" y="27"/>
                  </a:cxn>
                  <a:cxn ang="0">
                    <a:pos x="73" y="40"/>
                  </a:cxn>
                  <a:cxn ang="0">
                    <a:pos x="135" y="39"/>
                  </a:cxn>
                  <a:cxn ang="0">
                    <a:pos x="143" y="27"/>
                  </a:cxn>
                </a:cxnLst>
                <a:rect l="0" t="0" r="r" b="b"/>
                <a:pathLst>
                  <a:path w="209" h="203">
                    <a:moveTo>
                      <a:pt x="143" y="27"/>
                    </a:moveTo>
                    <a:lnTo>
                      <a:pt x="124" y="109"/>
                    </a:lnTo>
                    <a:lnTo>
                      <a:pt x="33" y="109"/>
                    </a:lnTo>
                    <a:lnTo>
                      <a:pt x="20" y="132"/>
                    </a:lnTo>
                    <a:lnTo>
                      <a:pt x="119" y="132"/>
                    </a:lnTo>
                    <a:lnTo>
                      <a:pt x="117" y="140"/>
                    </a:lnTo>
                    <a:lnTo>
                      <a:pt x="14" y="140"/>
                    </a:lnTo>
                    <a:lnTo>
                      <a:pt x="0" y="166"/>
                    </a:lnTo>
                    <a:lnTo>
                      <a:pt x="112" y="166"/>
                    </a:lnTo>
                    <a:lnTo>
                      <a:pt x="104" y="203"/>
                    </a:lnTo>
                    <a:lnTo>
                      <a:pt x="167" y="203"/>
                    </a:lnTo>
                    <a:lnTo>
                      <a:pt x="209" y="0"/>
                    </a:lnTo>
                    <a:lnTo>
                      <a:pt x="96" y="0"/>
                    </a:lnTo>
                    <a:lnTo>
                      <a:pt x="89" y="13"/>
                    </a:lnTo>
                    <a:lnTo>
                      <a:pt x="146" y="13"/>
                    </a:lnTo>
                    <a:lnTo>
                      <a:pt x="143" y="27"/>
                    </a:lnTo>
                    <a:lnTo>
                      <a:pt x="81" y="27"/>
                    </a:lnTo>
                    <a:lnTo>
                      <a:pt x="73" y="40"/>
                    </a:lnTo>
                    <a:lnTo>
                      <a:pt x="135" y="39"/>
                    </a:lnTo>
                    <a:lnTo>
                      <a:pt x="143" y="27"/>
                    </a:lnTo>
                  </a:path>
                </a:pathLst>
              </a:custGeom>
              <a:solidFill>
                <a:schemeClr val="tx1"/>
              </a:solidFill>
              <a:ln w="9525">
                <a:noFill/>
                <a:round/>
                <a:headEnd/>
                <a:tailEnd/>
              </a:ln>
            </p:spPr>
            <p:txBody>
              <a:bodyPr/>
              <a:lstStyle/>
              <a:p>
                <a:pPr>
                  <a:defRPr/>
                </a:pPr>
                <a:endParaRPr lang="en-US" dirty="0">
                  <a:ea typeface="+mn-ea"/>
                </a:endParaRPr>
              </a:p>
            </p:txBody>
          </p:sp>
          <p:sp>
            <p:nvSpPr>
              <p:cNvPr id="1046" name="Freeform 22"/>
              <p:cNvSpPr>
                <a:spLocks/>
              </p:cNvSpPr>
              <p:nvPr/>
            </p:nvSpPr>
            <p:spPr bwMode="auto">
              <a:xfrm>
                <a:off x="5387" y="3925"/>
                <a:ext cx="105" cy="19"/>
              </a:xfrm>
              <a:custGeom>
                <a:avLst/>
                <a:gdLst/>
                <a:ahLst/>
                <a:cxnLst>
                  <a:cxn ang="0">
                    <a:pos x="9" y="0"/>
                  </a:cxn>
                  <a:cxn ang="0">
                    <a:pos x="0" y="14"/>
                  </a:cxn>
                  <a:cxn ang="0">
                    <a:pos x="66" y="14"/>
                  </a:cxn>
                  <a:cxn ang="0">
                    <a:pos x="75" y="0"/>
                  </a:cxn>
                  <a:cxn ang="0">
                    <a:pos x="9" y="0"/>
                  </a:cxn>
                </a:cxnLst>
                <a:rect l="0" t="0" r="r" b="b"/>
                <a:pathLst>
                  <a:path w="75" h="14">
                    <a:moveTo>
                      <a:pt x="9" y="0"/>
                    </a:moveTo>
                    <a:lnTo>
                      <a:pt x="0" y="14"/>
                    </a:lnTo>
                    <a:lnTo>
                      <a:pt x="66" y="14"/>
                    </a:lnTo>
                    <a:lnTo>
                      <a:pt x="75" y="0"/>
                    </a:lnTo>
                    <a:lnTo>
                      <a:pt x="9" y="0"/>
                    </a:lnTo>
                  </a:path>
                </a:pathLst>
              </a:custGeom>
              <a:solidFill>
                <a:schemeClr val="tx1"/>
              </a:solidFill>
              <a:ln w="9525">
                <a:noFill/>
                <a:round/>
                <a:headEnd/>
                <a:tailEnd/>
              </a:ln>
            </p:spPr>
            <p:txBody>
              <a:bodyPr/>
              <a:lstStyle/>
              <a:p>
                <a:pPr>
                  <a:defRPr/>
                </a:pPr>
                <a:endParaRPr lang="en-US" dirty="0">
                  <a:ea typeface="+mn-ea"/>
                </a:endParaRPr>
              </a:p>
            </p:txBody>
          </p:sp>
          <p:sp>
            <p:nvSpPr>
              <p:cNvPr id="1047" name="Freeform 23"/>
              <p:cNvSpPr>
                <a:spLocks/>
              </p:cNvSpPr>
              <p:nvPr/>
            </p:nvSpPr>
            <p:spPr bwMode="auto">
              <a:xfrm>
                <a:off x="5364" y="3960"/>
                <a:ext cx="107" cy="28"/>
              </a:xfrm>
              <a:custGeom>
                <a:avLst/>
                <a:gdLst/>
                <a:ahLst/>
                <a:cxnLst>
                  <a:cxn ang="0">
                    <a:pos x="13" y="0"/>
                  </a:cxn>
                  <a:cxn ang="0">
                    <a:pos x="0" y="20"/>
                  </a:cxn>
                  <a:cxn ang="0">
                    <a:pos x="66" y="20"/>
                  </a:cxn>
                  <a:cxn ang="0">
                    <a:pos x="78" y="0"/>
                  </a:cxn>
                  <a:cxn ang="0">
                    <a:pos x="13" y="0"/>
                  </a:cxn>
                </a:cxnLst>
                <a:rect l="0" t="0" r="r" b="b"/>
                <a:pathLst>
                  <a:path w="78" h="20">
                    <a:moveTo>
                      <a:pt x="13" y="0"/>
                    </a:moveTo>
                    <a:lnTo>
                      <a:pt x="0" y="20"/>
                    </a:lnTo>
                    <a:lnTo>
                      <a:pt x="66" y="20"/>
                    </a:lnTo>
                    <a:lnTo>
                      <a:pt x="78" y="0"/>
                    </a:lnTo>
                    <a:lnTo>
                      <a:pt x="13" y="0"/>
                    </a:lnTo>
                  </a:path>
                </a:pathLst>
              </a:custGeom>
              <a:solidFill>
                <a:schemeClr val="tx1"/>
              </a:solidFill>
              <a:ln w="9525">
                <a:noFill/>
                <a:round/>
                <a:headEnd/>
                <a:tailEnd/>
              </a:ln>
            </p:spPr>
            <p:txBody>
              <a:bodyPr/>
              <a:lstStyle/>
              <a:p>
                <a:pPr>
                  <a:defRPr/>
                </a:pPr>
                <a:endParaRPr lang="en-US" dirty="0">
                  <a:ea typeface="+mn-ea"/>
                </a:endParaRPr>
              </a:p>
            </p:txBody>
          </p:sp>
          <p:sp>
            <p:nvSpPr>
              <p:cNvPr id="1048" name="Freeform 24"/>
              <p:cNvSpPr>
                <a:spLocks/>
              </p:cNvSpPr>
              <p:nvPr/>
            </p:nvSpPr>
            <p:spPr bwMode="auto">
              <a:xfrm>
                <a:off x="5280" y="4090"/>
                <a:ext cx="115" cy="40"/>
              </a:xfrm>
              <a:custGeom>
                <a:avLst/>
                <a:gdLst/>
                <a:ahLst/>
                <a:cxnLst>
                  <a:cxn ang="0">
                    <a:pos x="18" y="0"/>
                  </a:cxn>
                  <a:cxn ang="0">
                    <a:pos x="0" y="31"/>
                  </a:cxn>
                  <a:cxn ang="0">
                    <a:pos x="68" y="30"/>
                  </a:cxn>
                  <a:cxn ang="0">
                    <a:pos x="83" y="0"/>
                  </a:cxn>
                  <a:cxn ang="0">
                    <a:pos x="18" y="0"/>
                  </a:cxn>
                </a:cxnLst>
                <a:rect l="0" t="0" r="r" b="b"/>
                <a:pathLst>
                  <a:path w="83" h="31">
                    <a:moveTo>
                      <a:pt x="18" y="0"/>
                    </a:moveTo>
                    <a:lnTo>
                      <a:pt x="0" y="31"/>
                    </a:lnTo>
                    <a:lnTo>
                      <a:pt x="68" y="30"/>
                    </a:lnTo>
                    <a:lnTo>
                      <a:pt x="83" y="0"/>
                    </a:lnTo>
                    <a:lnTo>
                      <a:pt x="18" y="0"/>
                    </a:lnTo>
                  </a:path>
                </a:pathLst>
              </a:custGeom>
              <a:solidFill>
                <a:schemeClr val="tx1"/>
              </a:solidFill>
              <a:ln w="9525">
                <a:noFill/>
                <a:round/>
                <a:headEnd/>
                <a:tailEnd/>
              </a:ln>
            </p:spPr>
            <p:txBody>
              <a:bodyPr/>
              <a:lstStyle/>
              <a:p>
                <a:pPr>
                  <a:defRPr/>
                </a:pPr>
                <a:endParaRPr lang="en-US" dirty="0">
                  <a:ea typeface="+mn-ea"/>
                </a:endParaRPr>
              </a:p>
            </p:txBody>
          </p:sp>
          <p:sp>
            <p:nvSpPr>
              <p:cNvPr id="1049" name="Freeform 25"/>
              <p:cNvSpPr>
                <a:spLocks/>
              </p:cNvSpPr>
              <p:nvPr/>
            </p:nvSpPr>
            <p:spPr bwMode="auto">
              <a:xfrm>
                <a:off x="5822" y="3909"/>
                <a:ext cx="232" cy="221"/>
              </a:xfrm>
              <a:custGeom>
                <a:avLst/>
                <a:gdLst/>
                <a:ahLst/>
                <a:cxnLst>
                  <a:cxn ang="0">
                    <a:pos x="102" y="160"/>
                  </a:cxn>
                  <a:cxn ang="0">
                    <a:pos x="98" y="142"/>
                  </a:cxn>
                  <a:cxn ang="0">
                    <a:pos x="89" y="104"/>
                  </a:cxn>
                  <a:cxn ang="0">
                    <a:pos x="62" y="104"/>
                  </a:cxn>
                  <a:cxn ang="0">
                    <a:pos x="50" y="160"/>
                  </a:cxn>
                  <a:cxn ang="0">
                    <a:pos x="0" y="160"/>
                  </a:cxn>
                  <a:cxn ang="0">
                    <a:pos x="32" y="0"/>
                  </a:cxn>
                  <a:cxn ang="0">
                    <a:pos x="119" y="0"/>
                  </a:cxn>
                  <a:cxn ang="0">
                    <a:pos x="167" y="39"/>
                  </a:cxn>
                  <a:cxn ang="0">
                    <a:pos x="139" y="84"/>
                  </a:cxn>
                  <a:cxn ang="0">
                    <a:pos x="148" y="141"/>
                  </a:cxn>
                  <a:cxn ang="0">
                    <a:pos x="152" y="160"/>
                  </a:cxn>
                  <a:cxn ang="0">
                    <a:pos x="102" y="160"/>
                  </a:cxn>
                  <a:cxn ang="0">
                    <a:pos x="97" y="69"/>
                  </a:cxn>
                  <a:cxn ang="0">
                    <a:pos x="113" y="54"/>
                  </a:cxn>
                  <a:cxn ang="0">
                    <a:pos x="100" y="39"/>
                  </a:cxn>
                  <a:cxn ang="0">
                    <a:pos x="76" y="39"/>
                  </a:cxn>
                  <a:cxn ang="0">
                    <a:pos x="70" y="69"/>
                  </a:cxn>
                  <a:cxn ang="0">
                    <a:pos x="97" y="69"/>
                  </a:cxn>
                </a:cxnLst>
                <a:rect l="0" t="0" r="r" b="b"/>
                <a:pathLst>
                  <a:path w="167" h="160">
                    <a:moveTo>
                      <a:pt x="102" y="160"/>
                    </a:moveTo>
                    <a:cubicBezTo>
                      <a:pt x="100" y="155"/>
                      <a:pt x="98" y="149"/>
                      <a:pt x="98" y="142"/>
                    </a:cubicBezTo>
                    <a:cubicBezTo>
                      <a:pt x="98" y="134"/>
                      <a:pt x="106" y="103"/>
                      <a:pt x="89" y="104"/>
                    </a:cubicBezTo>
                    <a:lnTo>
                      <a:pt x="62" y="104"/>
                    </a:lnTo>
                    <a:lnTo>
                      <a:pt x="50" y="160"/>
                    </a:lnTo>
                    <a:lnTo>
                      <a:pt x="0" y="160"/>
                    </a:lnTo>
                    <a:lnTo>
                      <a:pt x="32" y="0"/>
                    </a:lnTo>
                    <a:lnTo>
                      <a:pt x="119" y="0"/>
                    </a:lnTo>
                    <a:cubicBezTo>
                      <a:pt x="153" y="0"/>
                      <a:pt x="167" y="18"/>
                      <a:pt x="167" y="39"/>
                    </a:cubicBezTo>
                    <a:cubicBezTo>
                      <a:pt x="167" y="59"/>
                      <a:pt x="160" y="76"/>
                      <a:pt x="139" y="84"/>
                    </a:cubicBezTo>
                    <a:cubicBezTo>
                      <a:pt x="155" y="83"/>
                      <a:pt x="148" y="133"/>
                      <a:pt x="148" y="141"/>
                    </a:cubicBezTo>
                    <a:cubicBezTo>
                      <a:pt x="148" y="149"/>
                      <a:pt x="149" y="155"/>
                      <a:pt x="152" y="160"/>
                    </a:cubicBezTo>
                    <a:lnTo>
                      <a:pt x="102" y="160"/>
                    </a:lnTo>
                    <a:moveTo>
                      <a:pt x="97" y="69"/>
                    </a:moveTo>
                    <a:cubicBezTo>
                      <a:pt x="106" y="69"/>
                      <a:pt x="111" y="60"/>
                      <a:pt x="113" y="54"/>
                    </a:cubicBezTo>
                    <a:cubicBezTo>
                      <a:pt x="114" y="49"/>
                      <a:pt x="113" y="39"/>
                      <a:pt x="100" y="39"/>
                    </a:cubicBezTo>
                    <a:cubicBezTo>
                      <a:pt x="91" y="39"/>
                      <a:pt x="76" y="39"/>
                      <a:pt x="76" y="39"/>
                    </a:cubicBezTo>
                    <a:lnTo>
                      <a:pt x="70" y="69"/>
                    </a:lnTo>
                    <a:cubicBezTo>
                      <a:pt x="70" y="69"/>
                      <a:pt x="88" y="69"/>
                      <a:pt x="97" y="69"/>
                    </a:cubicBezTo>
                  </a:path>
                </a:pathLst>
              </a:custGeom>
              <a:solidFill>
                <a:schemeClr val="tx1"/>
              </a:solidFill>
              <a:ln w="9525">
                <a:noFill/>
                <a:round/>
                <a:headEnd/>
                <a:tailEnd/>
              </a:ln>
            </p:spPr>
            <p:txBody>
              <a:bodyPr/>
              <a:lstStyle/>
              <a:p>
                <a:pPr>
                  <a:defRPr/>
                </a:pPr>
                <a:endParaRPr lang="en-US" dirty="0">
                  <a:ea typeface="+mn-ea"/>
                </a:endParaRPr>
              </a:p>
            </p:txBody>
          </p:sp>
          <p:sp>
            <p:nvSpPr>
              <p:cNvPr id="1050" name="Freeform 26"/>
              <p:cNvSpPr>
                <a:spLocks/>
              </p:cNvSpPr>
              <p:nvPr/>
            </p:nvSpPr>
            <p:spPr bwMode="auto">
              <a:xfrm>
                <a:off x="6156" y="4037"/>
                <a:ext cx="171" cy="111"/>
              </a:xfrm>
              <a:custGeom>
                <a:avLst/>
                <a:gdLst/>
                <a:ahLst/>
                <a:cxnLst>
                  <a:cxn ang="0">
                    <a:pos x="0" y="0"/>
                  </a:cxn>
                  <a:cxn ang="0">
                    <a:pos x="67" y="82"/>
                  </a:cxn>
                  <a:cxn ang="0">
                    <a:pos x="124" y="82"/>
                  </a:cxn>
                  <a:cxn ang="0">
                    <a:pos x="48" y="0"/>
                  </a:cxn>
                  <a:cxn ang="0">
                    <a:pos x="0" y="0"/>
                  </a:cxn>
                </a:cxnLst>
                <a:rect l="0" t="0" r="r" b="b"/>
                <a:pathLst>
                  <a:path w="124" h="82">
                    <a:moveTo>
                      <a:pt x="0" y="0"/>
                    </a:moveTo>
                    <a:cubicBezTo>
                      <a:pt x="3" y="8"/>
                      <a:pt x="57" y="66"/>
                      <a:pt x="67" y="82"/>
                    </a:cubicBezTo>
                    <a:cubicBezTo>
                      <a:pt x="92" y="82"/>
                      <a:pt x="124" y="82"/>
                      <a:pt x="124" y="82"/>
                    </a:cubicBezTo>
                    <a:cubicBezTo>
                      <a:pt x="124" y="82"/>
                      <a:pt x="55" y="7"/>
                      <a:pt x="48" y="0"/>
                    </a:cubicBezTo>
                    <a:cubicBezTo>
                      <a:pt x="37" y="0"/>
                      <a:pt x="0" y="0"/>
                      <a:pt x="0" y="0"/>
                    </a:cubicBezTo>
                  </a:path>
                </a:pathLst>
              </a:custGeom>
              <a:solidFill>
                <a:schemeClr val="tx1"/>
              </a:solidFill>
              <a:ln w="9525">
                <a:noFill/>
                <a:round/>
                <a:headEnd/>
                <a:tailEnd/>
              </a:ln>
            </p:spPr>
            <p:txBody>
              <a:bodyPr/>
              <a:lstStyle/>
              <a:p>
                <a:pPr>
                  <a:defRPr/>
                </a:pPr>
                <a:endParaRPr lang="en-US" dirty="0">
                  <a:ea typeface="+mn-ea"/>
                </a:endParaRPr>
              </a:p>
            </p:txBody>
          </p:sp>
          <p:sp>
            <p:nvSpPr>
              <p:cNvPr id="1051" name="Freeform 27"/>
              <p:cNvSpPr>
                <a:spLocks/>
              </p:cNvSpPr>
              <p:nvPr/>
            </p:nvSpPr>
            <p:spPr bwMode="auto">
              <a:xfrm>
                <a:off x="6045" y="3895"/>
                <a:ext cx="264" cy="249"/>
              </a:xfrm>
              <a:custGeom>
                <a:avLst/>
                <a:gdLst/>
                <a:ahLst/>
                <a:cxnLst>
                  <a:cxn ang="0">
                    <a:pos x="89" y="130"/>
                  </a:cxn>
                  <a:cxn ang="0">
                    <a:pos x="70" y="125"/>
                  </a:cxn>
                  <a:cxn ang="0">
                    <a:pos x="63" y="74"/>
                  </a:cxn>
                  <a:cxn ang="0">
                    <a:pos x="113" y="60"/>
                  </a:cxn>
                  <a:cxn ang="0">
                    <a:pos x="130" y="89"/>
                  </a:cxn>
                  <a:cxn ang="0">
                    <a:pos x="166" y="125"/>
                  </a:cxn>
                  <a:cxn ang="0">
                    <a:pos x="135" y="20"/>
                  </a:cxn>
                  <a:cxn ang="0">
                    <a:pos x="25" y="53"/>
                  </a:cxn>
                  <a:cxn ang="0">
                    <a:pos x="45" y="165"/>
                  </a:cxn>
                  <a:cxn ang="0">
                    <a:pos x="117" y="167"/>
                  </a:cxn>
                  <a:cxn ang="0">
                    <a:pos x="89" y="130"/>
                  </a:cxn>
                </a:cxnLst>
                <a:rect l="0" t="0" r="r" b="b"/>
                <a:pathLst>
                  <a:path w="191" h="180">
                    <a:moveTo>
                      <a:pt x="89" y="130"/>
                    </a:moveTo>
                    <a:cubicBezTo>
                      <a:pt x="82" y="130"/>
                      <a:pt x="77" y="130"/>
                      <a:pt x="70" y="125"/>
                    </a:cubicBezTo>
                    <a:cubicBezTo>
                      <a:pt x="53" y="115"/>
                      <a:pt x="51" y="93"/>
                      <a:pt x="63" y="74"/>
                    </a:cubicBezTo>
                    <a:cubicBezTo>
                      <a:pt x="75" y="55"/>
                      <a:pt x="96" y="49"/>
                      <a:pt x="113" y="60"/>
                    </a:cubicBezTo>
                    <a:cubicBezTo>
                      <a:pt x="120" y="65"/>
                      <a:pt x="131" y="73"/>
                      <a:pt x="130" y="89"/>
                    </a:cubicBezTo>
                    <a:lnTo>
                      <a:pt x="166" y="125"/>
                    </a:lnTo>
                    <a:cubicBezTo>
                      <a:pt x="191" y="75"/>
                      <a:pt x="170" y="38"/>
                      <a:pt x="135" y="20"/>
                    </a:cubicBezTo>
                    <a:cubicBezTo>
                      <a:pt x="98" y="0"/>
                      <a:pt x="49" y="13"/>
                      <a:pt x="25" y="53"/>
                    </a:cubicBezTo>
                    <a:cubicBezTo>
                      <a:pt x="0" y="93"/>
                      <a:pt x="9" y="143"/>
                      <a:pt x="45" y="165"/>
                    </a:cubicBezTo>
                    <a:cubicBezTo>
                      <a:pt x="70" y="180"/>
                      <a:pt x="91" y="175"/>
                      <a:pt x="117" y="167"/>
                    </a:cubicBezTo>
                    <a:lnTo>
                      <a:pt x="89" y="130"/>
                    </a:lnTo>
                  </a:path>
                </a:pathLst>
              </a:custGeom>
              <a:solidFill>
                <a:schemeClr val="tx1"/>
              </a:solidFill>
              <a:ln w="9525">
                <a:noFill/>
                <a:round/>
                <a:headEnd/>
                <a:tailEnd/>
              </a:ln>
            </p:spPr>
            <p:txBody>
              <a:bodyPr/>
              <a:lstStyle/>
              <a:p>
                <a:pPr>
                  <a:defRPr/>
                </a:pPr>
                <a:endParaRPr lang="en-US" dirty="0">
                  <a:ea typeface="+mn-ea"/>
                </a:endParaRPr>
              </a:p>
            </p:txBody>
          </p:sp>
        </p:grpSp>
        <p:sp>
          <p:nvSpPr>
            <p:cNvPr id="1043" name="Freeform 19"/>
            <p:cNvSpPr>
              <a:spLocks/>
            </p:cNvSpPr>
            <p:nvPr/>
          </p:nvSpPr>
          <p:spPr bwMode="auto">
            <a:xfrm>
              <a:off x="5381" y="3658"/>
              <a:ext cx="832" cy="365"/>
            </a:xfrm>
            <a:custGeom>
              <a:avLst/>
              <a:gdLst/>
              <a:ahLst/>
              <a:cxnLst>
                <a:cxn ang="0">
                  <a:pos x="552" y="263"/>
                </a:cxn>
                <a:cxn ang="0">
                  <a:pos x="0" y="136"/>
                </a:cxn>
                <a:cxn ang="0">
                  <a:pos x="600" y="263"/>
                </a:cxn>
                <a:cxn ang="0">
                  <a:pos x="552" y="263"/>
                </a:cxn>
              </a:cxnLst>
              <a:rect l="0" t="0" r="r" b="b"/>
              <a:pathLst>
                <a:path w="600" h="263">
                  <a:moveTo>
                    <a:pt x="552" y="263"/>
                  </a:moveTo>
                  <a:cubicBezTo>
                    <a:pt x="397" y="38"/>
                    <a:pt x="163" y="33"/>
                    <a:pt x="0" y="136"/>
                  </a:cubicBezTo>
                  <a:cubicBezTo>
                    <a:pt x="125" y="24"/>
                    <a:pt x="383" y="0"/>
                    <a:pt x="600" y="263"/>
                  </a:cubicBezTo>
                  <a:cubicBezTo>
                    <a:pt x="553" y="263"/>
                    <a:pt x="552" y="263"/>
                    <a:pt x="552" y="263"/>
                  </a:cubicBezTo>
                </a:path>
              </a:pathLst>
            </a:custGeom>
            <a:gradFill rotWithShape="0">
              <a:gsLst>
                <a:gs pos="0">
                  <a:srgbClr val="3939FF"/>
                </a:gs>
                <a:gs pos="100000">
                  <a:srgbClr val="00007A"/>
                </a:gs>
              </a:gsLst>
              <a:lin ang="2700000" scaled="1"/>
            </a:gradFill>
            <a:ln w="9525">
              <a:noFill/>
              <a:round/>
              <a:headEnd/>
              <a:tailEnd/>
            </a:ln>
          </p:spPr>
          <p:txBody>
            <a:bodyPr/>
            <a:lstStyle/>
            <a:p>
              <a:pPr>
                <a:defRPr/>
              </a:pPr>
              <a:endParaRPr lang="en-US" dirty="0">
                <a:ea typeface="+mn-ea"/>
              </a:endParaRPr>
            </a:p>
          </p:txBody>
        </p:sp>
      </p:grpSp>
      <p:sp>
        <p:nvSpPr>
          <p:cNvPr id="1027" name="Rectangle 3"/>
          <p:cNvSpPr>
            <a:spLocks noGrp="1" noChangeArrowheads="1"/>
          </p:cNvSpPr>
          <p:nvPr>
            <p:ph type="title"/>
          </p:nvPr>
        </p:nvSpPr>
        <p:spPr bwMode="auto">
          <a:xfrm>
            <a:off x="1428750" y="285750"/>
            <a:ext cx="8305800" cy="93345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533400" y="1676400"/>
            <a:ext cx="9220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3077" name="Picture 4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90500" y="152400"/>
            <a:ext cx="9906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nvGrpSpPr>
          <p:cNvPr id="3078" name="Group 44"/>
          <p:cNvGrpSpPr>
            <a:grpSpLocks/>
          </p:cNvGrpSpPr>
          <p:nvPr userDrawn="1"/>
        </p:nvGrpSpPr>
        <p:grpSpPr bwMode="auto">
          <a:xfrm>
            <a:off x="0" y="1371600"/>
            <a:ext cx="9709150" cy="57150"/>
            <a:chOff x="0" y="840"/>
            <a:chExt cx="5660" cy="12"/>
          </a:xfrm>
        </p:grpSpPr>
        <p:sp>
          <p:nvSpPr>
            <p:cNvPr id="1069" name="Line 45"/>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dirty="0">
                <a:ea typeface="+mn-ea"/>
              </a:endParaRPr>
            </a:p>
          </p:txBody>
        </p:sp>
        <p:sp>
          <p:nvSpPr>
            <p:cNvPr id="1070" name="Line 46"/>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dirty="0">
                <a:ea typeface="+mn-ea"/>
              </a:endParaRPr>
            </a:p>
          </p:txBody>
        </p:sp>
      </p:grpSp>
    </p:spTree>
  </p:cSld>
  <p:clrMap bg1="dk2" tx1="lt1" bg2="dk1" tx2="lt2" accent1="accent1" accent2="accent2" accent3="accent3" accent4="accent4" accent5="accent5" accent6="accent6" hlink="hlink" folHlink="folHlink"/>
  <p:sldLayoutIdLst>
    <p:sldLayoutId id="2147483725"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ransition xmlns:p14="http://schemas.microsoft.com/office/powerpoint/2010/main"/>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spcBef>
          <a:spcPct val="2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spcBef>
          <a:spcPct val="2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spcBef>
          <a:spcPct val="2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spcBef>
          <a:spcPct val="20000"/>
        </a:spcBef>
        <a:spcAft>
          <a:spcPct val="0"/>
        </a:spcAft>
        <a:buClr>
          <a:schemeClr val="accent2"/>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spcBef>
          <a:spcPct val="2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hrq.gov/qual/deliverysys/2011mtg/mtgsumm.ht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Michael.Harrison@ahrq.hhs.gov" TargetMode="External"/><Relationship Id="rId4" Type="http://schemas.openxmlformats.org/officeDocument/2006/relationships/hyperlink" Target="mailto:Dina.Moss@AHRQ.hhs.gov" TargetMode="External"/><Relationship Id="rId1" Type="http://schemas.openxmlformats.org/officeDocument/2006/relationships/slideLayout" Target="../slideLayouts/slideLayout2.xml"/><Relationship Id="rId2" Type="http://schemas.openxmlformats.org/officeDocument/2006/relationships/hyperlink" Target="http://www.ahrq.gov/qual/deliverysys/2011mtg/mtgsumm.ht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258" name="Rectangle 2"/>
          <p:cNvSpPr>
            <a:spLocks noGrp="1" noChangeArrowheads="1"/>
          </p:cNvSpPr>
          <p:nvPr>
            <p:ph type="ctrTitle"/>
          </p:nvPr>
        </p:nvSpPr>
        <p:spPr>
          <a:xfrm>
            <a:off x="250825" y="2154238"/>
            <a:ext cx="9796463" cy="1976437"/>
          </a:xfrm>
        </p:spPr>
        <p:txBody>
          <a:bodyPr/>
          <a:lstStyle/>
          <a:p>
            <a:r>
              <a:rPr lang="en-US" sz="3600" dirty="0">
                <a:latin typeface="Arial" charset="0"/>
              </a:rPr>
              <a:t>Delivery System Research: Discovering Ways to Improve Care Value*</a:t>
            </a:r>
            <a:r>
              <a:rPr lang="en-US" sz="2800" dirty="0">
                <a:latin typeface="Arial" charset="0"/>
              </a:rPr>
              <a:t/>
            </a:r>
            <a:br>
              <a:rPr lang="en-US" sz="2800" dirty="0">
                <a:latin typeface="Arial" charset="0"/>
              </a:rPr>
            </a:br>
            <a:endParaRPr lang="en-US" sz="2800" dirty="0">
              <a:latin typeface="Arial" charset="0"/>
            </a:endParaRPr>
          </a:p>
        </p:txBody>
      </p:sp>
      <p:sp>
        <p:nvSpPr>
          <p:cNvPr id="5123" name="Rectangle 3"/>
          <p:cNvSpPr>
            <a:spLocks noGrp="1" noChangeArrowheads="1"/>
          </p:cNvSpPr>
          <p:nvPr>
            <p:ph type="subTitle" idx="1"/>
          </p:nvPr>
        </p:nvSpPr>
        <p:spPr>
          <a:xfrm>
            <a:off x="228600" y="4152900"/>
            <a:ext cx="9791700" cy="2705100"/>
          </a:xfrm>
        </p:spPr>
        <p:txBody>
          <a:bodyPr/>
          <a:lstStyle/>
          <a:p>
            <a:pPr>
              <a:buFont typeface="Wingdings" charset="0"/>
              <a:buNone/>
            </a:pPr>
            <a:r>
              <a:rPr lang="en-US" sz="2400" dirty="0">
                <a:effectLst/>
                <a:latin typeface="Arial" charset="0"/>
              </a:rPr>
              <a:t>Michael I. Harrison</a:t>
            </a:r>
          </a:p>
          <a:p>
            <a:pPr>
              <a:buFont typeface="Wingdings" charset="0"/>
              <a:buNone/>
            </a:pPr>
            <a:r>
              <a:rPr lang="en-US" sz="2400" dirty="0">
                <a:effectLst/>
                <a:latin typeface="Arial" charset="0"/>
              </a:rPr>
              <a:t>Center for Delivery, Organization &amp; Markets </a:t>
            </a:r>
          </a:p>
          <a:p>
            <a:pPr>
              <a:buFont typeface="Wingdings" charset="0"/>
              <a:buNone/>
            </a:pPr>
            <a:r>
              <a:rPr lang="en-US" sz="2400" dirty="0">
                <a:effectLst/>
                <a:latin typeface="Arial" charset="0"/>
              </a:rPr>
              <a:t>AHRQ Annual Meeting </a:t>
            </a:r>
          </a:p>
          <a:p>
            <a:pPr>
              <a:buFont typeface="Wingdings" charset="0"/>
              <a:buNone/>
            </a:pPr>
            <a:r>
              <a:rPr lang="en-US" sz="2400" dirty="0">
                <a:effectLst/>
                <a:latin typeface="Arial" charset="0"/>
              </a:rPr>
              <a:t>Sept. 20, 2011</a:t>
            </a:r>
          </a:p>
          <a:p>
            <a:pPr>
              <a:buFont typeface="Wingdings" charset="0"/>
              <a:buNone/>
            </a:pPr>
            <a:r>
              <a:rPr lang="en-US" sz="2400" i="1" dirty="0">
                <a:effectLst/>
                <a:latin typeface="Arial" charset="0"/>
              </a:rPr>
              <a:t>*</a:t>
            </a:r>
            <a:r>
              <a:rPr lang="en-US" sz="2000" dirty="0">
                <a:effectLst/>
                <a:latin typeface="Arial" charset="0"/>
              </a:rPr>
              <a:t>Thanks to Dina Moss, co-lead on this initiative</a:t>
            </a:r>
            <a:r>
              <a:rPr lang="en-US" sz="2400" dirty="0">
                <a:effectLst/>
                <a:latin typeface="Arial" charset="0"/>
              </a:rPr>
              <a:t>.</a:t>
            </a:r>
          </a:p>
          <a:p>
            <a:pPr>
              <a:buFont typeface="Wingdings" charset="0"/>
              <a:buNone/>
            </a:pPr>
            <a:endParaRPr lang="en-US" sz="2400" dirty="0">
              <a:solidFill>
                <a:schemeClr val="tx1"/>
              </a:solidFill>
              <a:effectLst/>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Session Overview</a:t>
            </a:r>
          </a:p>
        </p:txBody>
      </p:sp>
      <p:sp>
        <p:nvSpPr>
          <p:cNvPr id="3" name="Content Placeholder 2"/>
          <p:cNvSpPr>
            <a:spLocks noGrp="1"/>
          </p:cNvSpPr>
          <p:nvPr>
            <p:ph idx="1"/>
          </p:nvPr>
        </p:nvSpPr>
        <p:spPr>
          <a:xfrm>
            <a:off x="304800" y="1458913"/>
            <a:ext cx="9852025" cy="5802312"/>
          </a:xfrm>
        </p:spPr>
        <p:txBody>
          <a:bodyPr/>
          <a:lstStyle/>
          <a:p>
            <a:r>
              <a:rPr lang="en-US">
                <a:latin typeface="Arial" charset="0"/>
              </a:rPr>
              <a:t>AHRQ</a:t>
            </a:r>
            <a:r>
              <a:rPr lang="ja-JP" altLang="en-US">
                <a:latin typeface="Arial" charset="0"/>
              </a:rPr>
              <a:t>’</a:t>
            </a:r>
            <a:r>
              <a:rPr lang="en-US">
                <a:latin typeface="Arial" charset="0"/>
              </a:rPr>
              <a:t>s ARRA Delivery System Research Initiative</a:t>
            </a:r>
          </a:p>
          <a:p>
            <a:r>
              <a:rPr lang="en-US">
                <a:latin typeface="Arial" charset="0"/>
              </a:rPr>
              <a:t>Recommendations on Advancing Delivery System Research</a:t>
            </a:r>
          </a:p>
          <a:p>
            <a:r>
              <a:rPr lang="en-US">
                <a:latin typeface="Arial" charset="0"/>
              </a:rPr>
              <a:t>Progress Reports/Early Findings</a:t>
            </a:r>
          </a:p>
          <a:p>
            <a:r>
              <a:rPr lang="en-US">
                <a:latin typeface="Arial" charset="0"/>
              </a:rPr>
              <a:t>Discussion</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p:txBody>
          <a:bodyPr/>
          <a:lstStyle/>
          <a:p>
            <a:r>
              <a:rPr lang="en-US" dirty="0">
                <a:latin typeface="Times New Roman" charset="0"/>
              </a:rPr>
              <a:t>DELIVERY SYSTEM FOAs</a:t>
            </a:r>
          </a:p>
        </p:txBody>
      </p:sp>
      <p:sp>
        <p:nvSpPr>
          <p:cNvPr id="774147" name="Rectangle 3"/>
          <p:cNvSpPr>
            <a:spLocks noGrp="1" noChangeArrowheads="1"/>
          </p:cNvSpPr>
          <p:nvPr>
            <p:ph type="body" idx="1"/>
          </p:nvPr>
        </p:nvSpPr>
        <p:spPr>
          <a:xfrm>
            <a:off x="0" y="1481138"/>
            <a:ext cx="10069513" cy="7978775"/>
          </a:xfrm>
        </p:spPr>
        <p:txBody>
          <a:bodyPr/>
          <a:lstStyle/>
          <a:p>
            <a:pPr>
              <a:lnSpc>
                <a:spcPct val="80000"/>
              </a:lnSpc>
            </a:pPr>
            <a:r>
              <a:rPr lang="en-US">
                <a:latin typeface="Arial" charset="0"/>
              </a:rPr>
              <a:t> </a:t>
            </a:r>
            <a:r>
              <a:rPr lang="en-US" sz="1800">
                <a:latin typeface="Arial" charset="0"/>
              </a:rPr>
              <a:t>6 </a:t>
            </a:r>
            <a:r>
              <a:rPr lang="en-US" sz="1800" b="1">
                <a:latin typeface="Arial" charset="0"/>
              </a:rPr>
              <a:t>Evaluation Gra</a:t>
            </a:r>
            <a:r>
              <a:rPr lang="en-US" sz="1800">
                <a:latin typeface="Arial" charset="0"/>
              </a:rPr>
              <a:t>nts ($12 million) – RFA 10-012 </a:t>
            </a:r>
          </a:p>
          <a:p>
            <a:pPr marL="1150938" lvl="4" indent="-465138">
              <a:lnSpc>
                <a:spcPct val="80000"/>
              </a:lnSpc>
              <a:buFont typeface="Courier New" charset="0"/>
              <a:buChar char="o"/>
            </a:pPr>
            <a:r>
              <a:rPr lang="en-US" sz="1800">
                <a:latin typeface="Arial" charset="0"/>
              </a:rPr>
              <a:t>Research on existing designs or redesigns (interventions) in payment, reporting, and organization of care delivery </a:t>
            </a:r>
          </a:p>
          <a:p>
            <a:pPr marL="1150938" lvl="4" indent="-465138">
              <a:lnSpc>
                <a:spcPct val="80000"/>
              </a:lnSpc>
              <a:buFont typeface="Courier New" charset="0"/>
              <a:buChar char="o"/>
            </a:pPr>
            <a:r>
              <a:rPr lang="en-US" sz="1800">
                <a:latin typeface="Arial" charset="0"/>
              </a:rPr>
              <a:t>CER= compare alternative designs or redesigns; compare one redesign to status quo accepted as current policy</a:t>
            </a:r>
          </a:p>
          <a:p>
            <a:pPr marL="465138" lvl="1" indent="-465138">
              <a:lnSpc>
                <a:spcPct val="80000"/>
              </a:lnSpc>
              <a:buFont typeface="Wingdings" charset="0"/>
              <a:buChar char="n"/>
            </a:pPr>
            <a:endParaRPr lang="en-US" sz="1800">
              <a:latin typeface="Arial" charset="0"/>
            </a:endParaRPr>
          </a:p>
          <a:p>
            <a:pPr>
              <a:lnSpc>
                <a:spcPct val="80000"/>
              </a:lnSpc>
            </a:pPr>
            <a:r>
              <a:rPr lang="en-US" sz="1800">
                <a:latin typeface="Arial" charset="0"/>
              </a:rPr>
              <a:t>4 </a:t>
            </a:r>
            <a:r>
              <a:rPr lang="en-US" sz="1800" b="1">
                <a:latin typeface="Arial" charset="0"/>
              </a:rPr>
              <a:t>Demonstration Grants </a:t>
            </a:r>
            <a:r>
              <a:rPr lang="en-US" sz="1800">
                <a:latin typeface="Arial" charset="0"/>
              </a:rPr>
              <a:t>($7 million) – RFA 10-013 --Implementation &amp; Research on effectiveness of redesigns in </a:t>
            </a:r>
          </a:p>
          <a:p>
            <a:pPr marL="1150938" lvl="4" indent="-465138">
              <a:lnSpc>
                <a:spcPct val="80000"/>
              </a:lnSpc>
              <a:buFont typeface="Courier New" charset="0"/>
              <a:buChar char="o"/>
            </a:pPr>
            <a:r>
              <a:rPr lang="en-US" sz="1800">
                <a:latin typeface="Arial" charset="0"/>
              </a:rPr>
              <a:t>primary care</a:t>
            </a:r>
          </a:p>
          <a:p>
            <a:pPr marL="1150938" lvl="4" indent="-465138">
              <a:lnSpc>
                <a:spcPct val="80000"/>
              </a:lnSpc>
              <a:buFont typeface="Courier New" charset="0"/>
              <a:buChar char="o"/>
            </a:pPr>
            <a:r>
              <a:rPr lang="en-US" sz="1800">
                <a:latin typeface="Arial" charset="0"/>
              </a:rPr>
              <a:t>care continuum</a:t>
            </a:r>
          </a:p>
          <a:p>
            <a:pPr marL="1150938" lvl="4" indent="-465138">
              <a:lnSpc>
                <a:spcPct val="80000"/>
              </a:lnSpc>
              <a:buFont typeface="Courier New" charset="0"/>
              <a:buChar char="o"/>
            </a:pPr>
            <a:r>
              <a:rPr lang="en-US" sz="1800">
                <a:latin typeface="Arial" charset="0"/>
              </a:rPr>
              <a:t>payment and reporting</a:t>
            </a:r>
          </a:p>
          <a:p>
            <a:pPr marL="465138" lvl="1" indent="-465138">
              <a:lnSpc>
                <a:spcPct val="80000"/>
              </a:lnSpc>
              <a:buFont typeface="Wingdings" charset="0"/>
              <a:buChar char="n"/>
            </a:pPr>
            <a:endParaRPr lang="en-US" sz="1800">
              <a:latin typeface="Arial" charset="0"/>
            </a:endParaRPr>
          </a:p>
          <a:p>
            <a:pPr>
              <a:lnSpc>
                <a:spcPct val="80000"/>
              </a:lnSpc>
            </a:pPr>
            <a:r>
              <a:rPr lang="en-US" sz="1800">
                <a:latin typeface="Arial" charset="0"/>
              </a:rPr>
              <a:t> 5 </a:t>
            </a:r>
            <a:r>
              <a:rPr lang="en-US" sz="1800" b="1">
                <a:latin typeface="Arial" charset="0"/>
              </a:rPr>
              <a:t>Spread Demonstration Grants </a:t>
            </a:r>
            <a:r>
              <a:rPr lang="en-US" sz="1800">
                <a:latin typeface="Arial" charset="0"/>
              </a:rPr>
              <a:t>($18 million) -- Accelerating Implementation of CER Findings through Networks  – 	RFA 10-014</a:t>
            </a:r>
          </a:p>
          <a:p>
            <a:pPr marL="465138" lvl="1" indent="-465138">
              <a:lnSpc>
                <a:spcPct val="80000"/>
              </a:lnSpc>
              <a:buFontTx/>
              <a:buNone/>
            </a:pPr>
            <a:r>
              <a:rPr lang="en-US" sz="1800">
                <a:latin typeface="Arial" charset="0"/>
              </a:rPr>
              <a:t>	</a:t>
            </a:r>
          </a:p>
          <a:p>
            <a:pPr marL="1150938" lvl="4" indent="-465138">
              <a:lnSpc>
                <a:spcPct val="80000"/>
              </a:lnSpc>
              <a:buFont typeface="Courier New" charset="0"/>
              <a:buChar char="o"/>
            </a:pPr>
            <a:r>
              <a:rPr lang="en-US" sz="1800">
                <a:latin typeface="Arial" charset="0"/>
              </a:rPr>
              <a:t>Spread of CER findings by leveraging the capacities of multi-stakeholder or multi-site  networks: Goal is implementation of existing evidence, not creation of new evidence. </a:t>
            </a:r>
          </a:p>
          <a:p>
            <a:pPr marL="1150938" lvl="4" indent="-465138">
              <a:lnSpc>
                <a:spcPct val="80000"/>
              </a:lnSpc>
              <a:buFont typeface="Courier New" charset="0"/>
              <a:buChar char="o"/>
            </a:pPr>
            <a:r>
              <a:rPr lang="en-US" sz="1800">
                <a:latin typeface="Arial" charset="0"/>
              </a:rPr>
              <a:t>Evaluation to be conducted by external contractor. </a:t>
            </a:r>
          </a:p>
          <a:p>
            <a:pPr>
              <a:lnSpc>
                <a:spcPct val="80000"/>
              </a:lnSpc>
              <a:buFont typeface="Wingdings" charset="0"/>
              <a:buNone/>
            </a:pPr>
            <a:endParaRPr lang="en-US" sz="1800">
              <a:latin typeface="Arial" charset="0"/>
            </a:endParaRPr>
          </a:p>
          <a:p>
            <a:pPr>
              <a:lnSpc>
                <a:spcPct val="80000"/>
              </a:lnSpc>
            </a:pPr>
            <a:endParaRPr lang="en-US" sz="180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76EC"/>
        </a:solidFill>
        <a:effectLst/>
      </p:bgPr>
    </p:bg>
    <p:spTree>
      <p:nvGrpSpPr>
        <p:cNvPr id="1" name=""/>
        <p:cNvGrpSpPr/>
        <p:nvPr/>
      </p:nvGrpSpPr>
      <p:grpSpPr>
        <a:xfrm>
          <a:off x="0" y="0"/>
          <a:ext cx="0" cy="0"/>
          <a:chOff x="0" y="0"/>
          <a:chExt cx="0" cy="0"/>
        </a:xfrm>
      </p:grpSpPr>
      <p:graphicFrame>
        <p:nvGraphicFramePr>
          <p:cNvPr id="1026" name="Object 10" descr="This slide shows the sites of care impacted by the studies funded under all three grant announcements. Up to two impacted areas were coded per study, for a total of ... areas. .. of these are related to primary care, ......to other types of ambulatory care and ...to hospital care. &#10;"/>
          <p:cNvGraphicFramePr>
            <a:graphicFrameLocks noChangeAspect="1"/>
          </p:cNvGraphicFramePr>
          <p:nvPr>
            <p:ph sz="half" idx="2"/>
            <p:extLst>
              <p:ext uri="{D42A27DB-BD31-4B8C-83A1-F6EECF244321}">
                <p14:modId xmlns:p14="http://schemas.microsoft.com/office/powerpoint/2010/main" val="1983017423"/>
              </p:ext>
            </p:extLst>
          </p:nvPr>
        </p:nvGraphicFramePr>
        <p:xfrm>
          <a:off x="155575" y="177800"/>
          <a:ext cx="9910763" cy="6502400"/>
        </p:xfrm>
        <a:graphic>
          <a:graphicData uri="http://schemas.openxmlformats.org/presentationml/2006/ole">
            <mc:AlternateContent xmlns:mc="http://schemas.openxmlformats.org/markup-compatibility/2006">
              <mc:Choice xmlns:v="urn:schemas-microsoft-com:vml" Requires="v">
                <p:oleObj spid="_x0000_s1028" name="Chart" r:id="rId4" imgW="5429179" imgH="3562340" progId="Excel.Chart.8">
                  <p:embed/>
                </p:oleObj>
              </mc:Choice>
              <mc:Fallback>
                <p:oleObj name="Chart" r:id="rId4" imgW="5429179" imgH="3562340" progId="Excel.Chart.8">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177800"/>
                        <a:ext cx="9910763" cy="650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0076EC"/>
        </a:solidFill>
        <a:effectLst/>
      </p:bgPr>
    </p:bg>
    <p:spTree>
      <p:nvGrpSpPr>
        <p:cNvPr id="1" name=""/>
        <p:cNvGrpSpPr/>
        <p:nvPr/>
      </p:nvGrpSpPr>
      <p:grpSpPr>
        <a:xfrm>
          <a:off x="0" y="0"/>
          <a:ext cx="0" cy="0"/>
          <a:chOff x="0" y="0"/>
          <a:chExt cx="0" cy="0"/>
        </a:xfrm>
      </p:grpSpPr>
      <p:graphicFrame>
        <p:nvGraphicFramePr>
          <p:cNvPr id="2050" name="Object 10" descr="This slide shows the main clinical area dealt with by each of the studies funded under all three grant announcements. ... of the ... studies deal with multiple chronic conditions, ... with [etc.}&#10;"/>
          <p:cNvGraphicFramePr>
            <a:graphicFrameLocks noChangeAspect="1"/>
          </p:cNvGraphicFramePr>
          <p:nvPr>
            <p:ph idx="1"/>
            <p:extLst>
              <p:ext uri="{D42A27DB-BD31-4B8C-83A1-F6EECF244321}">
                <p14:modId xmlns:p14="http://schemas.microsoft.com/office/powerpoint/2010/main" val="1198544486"/>
              </p:ext>
            </p:extLst>
          </p:nvPr>
        </p:nvGraphicFramePr>
        <p:xfrm>
          <a:off x="190500" y="152400"/>
          <a:ext cx="9918700" cy="6362700"/>
        </p:xfrm>
        <a:graphic>
          <a:graphicData uri="http://schemas.openxmlformats.org/presentationml/2006/ole">
            <mc:AlternateContent xmlns:mc="http://schemas.openxmlformats.org/markup-compatibility/2006">
              <mc:Choice xmlns:v="urn:schemas-microsoft-com:vml" Requires="v">
                <p:oleObj spid="_x0000_s2052" name="Chart" r:id="rId4" imgW="5553050" imgH="3562340" progId="Excel.Chart.8">
                  <p:embed/>
                </p:oleObj>
              </mc:Choice>
              <mc:Fallback>
                <p:oleObj name="Chart" r:id="rId4" imgW="5553050" imgH="3562340" progId="Excel.Chart.8">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500" y="152400"/>
                        <a:ext cx="9918700" cy="6362700"/>
                      </a:xfrm>
                      <a:prstGeom prst="rect">
                        <a:avLst/>
                      </a:prstGeom>
                      <a:extLst>
                        <a:ext uri="{FAA26D3D-D897-4be2-8F04-BA451C77F1D7}">
                          <ma14:placeholderFlag xmlns:ma14="http://schemas.microsoft.com/office/mac/drawingml/2011/main" val="1"/>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8194" name="Picture 4" descr="MAP with Pronovost&#10;&#10;This slide shows the states from which data will be gathered and analyzed in the research studies funded under all three grants. The studies examine data from... states, spread across all regions of the country. [check if that statement is tru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663" y="658813"/>
            <a:ext cx="8812212"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7"/>
          <p:cNvSpPr txBox="1">
            <a:spLocks noChangeArrowheads="1"/>
          </p:cNvSpPr>
          <p:nvPr/>
        </p:nvSpPr>
        <p:spPr bwMode="auto">
          <a:xfrm>
            <a:off x="2333625" y="4138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197" name="Text Box 8"/>
          <p:cNvSpPr txBox="1">
            <a:spLocks noChangeArrowheads="1"/>
          </p:cNvSpPr>
          <p:nvPr/>
        </p:nvSpPr>
        <p:spPr bwMode="auto">
          <a:xfrm>
            <a:off x="5635625" y="5676900"/>
            <a:ext cx="2374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algn="ctr" eaLnBrk="1" hangingPunct="1">
              <a:spcBef>
                <a:spcPct val="50000"/>
              </a:spcBef>
            </a:pPr>
            <a:r>
              <a:rPr lang="en-US" sz="1800">
                <a:solidFill>
                  <a:schemeClr val="bg1"/>
                </a:solidFill>
              </a:rPr>
              <a:t>National =2</a:t>
            </a:r>
          </a:p>
        </p:txBody>
      </p:sp>
      <p:sp>
        <p:nvSpPr>
          <p:cNvPr id="8198" name="Text Box 9"/>
          <p:cNvSpPr txBox="1">
            <a:spLocks noChangeArrowheads="1"/>
          </p:cNvSpPr>
          <p:nvPr/>
        </p:nvSpPr>
        <p:spPr bwMode="auto">
          <a:xfrm>
            <a:off x="1304925" y="3376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5</a:t>
            </a:r>
          </a:p>
        </p:txBody>
      </p:sp>
      <p:sp>
        <p:nvSpPr>
          <p:cNvPr id="8199" name="Text Box 10"/>
          <p:cNvSpPr txBox="1">
            <a:spLocks noChangeArrowheads="1"/>
          </p:cNvSpPr>
          <p:nvPr/>
        </p:nvSpPr>
        <p:spPr bwMode="auto">
          <a:xfrm>
            <a:off x="8035925" y="5408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0" name="Text Box 11"/>
          <p:cNvSpPr txBox="1">
            <a:spLocks noChangeArrowheads="1"/>
          </p:cNvSpPr>
          <p:nvPr/>
        </p:nvSpPr>
        <p:spPr bwMode="auto">
          <a:xfrm>
            <a:off x="6702425" y="30083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1" name="Text Box 12"/>
          <p:cNvSpPr txBox="1">
            <a:spLocks noChangeArrowheads="1"/>
          </p:cNvSpPr>
          <p:nvPr/>
        </p:nvSpPr>
        <p:spPr bwMode="auto">
          <a:xfrm>
            <a:off x="9483725" y="1725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2" name="Text Box 13"/>
          <p:cNvSpPr txBox="1">
            <a:spLocks noChangeArrowheads="1"/>
          </p:cNvSpPr>
          <p:nvPr/>
        </p:nvSpPr>
        <p:spPr bwMode="auto">
          <a:xfrm>
            <a:off x="9280525" y="29194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3" name="Text Box 14"/>
          <p:cNvSpPr txBox="1">
            <a:spLocks noChangeArrowheads="1"/>
          </p:cNvSpPr>
          <p:nvPr/>
        </p:nvSpPr>
        <p:spPr bwMode="auto">
          <a:xfrm>
            <a:off x="9115425" y="10144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4" name="Text Box 15"/>
          <p:cNvSpPr txBox="1">
            <a:spLocks noChangeArrowheads="1"/>
          </p:cNvSpPr>
          <p:nvPr/>
        </p:nvSpPr>
        <p:spPr bwMode="auto">
          <a:xfrm>
            <a:off x="6867525" y="19034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3</a:t>
            </a:r>
          </a:p>
        </p:txBody>
      </p:sp>
      <p:sp>
        <p:nvSpPr>
          <p:cNvPr id="8205" name="Text Box 16"/>
          <p:cNvSpPr txBox="1">
            <a:spLocks noChangeArrowheads="1"/>
          </p:cNvSpPr>
          <p:nvPr/>
        </p:nvSpPr>
        <p:spPr bwMode="auto">
          <a:xfrm>
            <a:off x="5356225" y="1890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06" name="Text Box 17"/>
          <p:cNvSpPr txBox="1">
            <a:spLocks noChangeArrowheads="1"/>
          </p:cNvSpPr>
          <p:nvPr/>
        </p:nvSpPr>
        <p:spPr bwMode="auto">
          <a:xfrm>
            <a:off x="5826125" y="34401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07" name="Text Box 18"/>
          <p:cNvSpPr txBox="1">
            <a:spLocks noChangeArrowheads="1"/>
          </p:cNvSpPr>
          <p:nvPr/>
        </p:nvSpPr>
        <p:spPr bwMode="auto">
          <a:xfrm>
            <a:off x="8302625" y="35544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08" name="Text Box 19"/>
          <p:cNvSpPr txBox="1">
            <a:spLocks noChangeArrowheads="1"/>
          </p:cNvSpPr>
          <p:nvPr/>
        </p:nvSpPr>
        <p:spPr bwMode="auto">
          <a:xfrm>
            <a:off x="8810625" y="17129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09" name="Text Box 20"/>
          <p:cNvSpPr txBox="1">
            <a:spLocks noChangeArrowheads="1"/>
          </p:cNvSpPr>
          <p:nvPr/>
        </p:nvSpPr>
        <p:spPr bwMode="auto">
          <a:xfrm>
            <a:off x="8518525" y="2017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10" name="Text Box 21"/>
          <p:cNvSpPr txBox="1">
            <a:spLocks noChangeArrowheads="1"/>
          </p:cNvSpPr>
          <p:nvPr/>
        </p:nvSpPr>
        <p:spPr bwMode="auto">
          <a:xfrm>
            <a:off x="7299325" y="28432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1" name="Text Box 22"/>
          <p:cNvSpPr txBox="1">
            <a:spLocks noChangeArrowheads="1"/>
          </p:cNvSpPr>
          <p:nvPr/>
        </p:nvSpPr>
        <p:spPr bwMode="auto">
          <a:xfrm>
            <a:off x="5051425" y="40370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12" name="Text Box 23"/>
          <p:cNvSpPr txBox="1">
            <a:spLocks noChangeArrowheads="1"/>
          </p:cNvSpPr>
          <p:nvPr/>
        </p:nvSpPr>
        <p:spPr bwMode="auto">
          <a:xfrm>
            <a:off x="8277225" y="2398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3" name="Text Box 24"/>
          <p:cNvSpPr txBox="1">
            <a:spLocks noChangeArrowheads="1"/>
          </p:cNvSpPr>
          <p:nvPr/>
        </p:nvSpPr>
        <p:spPr bwMode="auto">
          <a:xfrm>
            <a:off x="7680325" y="3910013"/>
            <a:ext cx="269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4" name="Text Box 25"/>
          <p:cNvSpPr txBox="1">
            <a:spLocks noChangeArrowheads="1"/>
          </p:cNvSpPr>
          <p:nvPr/>
        </p:nvSpPr>
        <p:spPr bwMode="auto">
          <a:xfrm>
            <a:off x="4657725" y="49387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8215" name="Text Box 26"/>
          <p:cNvSpPr txBox="1">
            <a:spLocks noChangeArrowheads="1"/>
          </p:cNvSpPr>
          <p:nvPr/>
        </p:nvSpPr>
        <p:spPr bwMode="auto">
          <a:xfrm>
            <a:off x="2740025" y="31226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6" name="Text Box 27"/>
          <p:cNvSpPr txBox="1">
            <a:spLocks noChangeArrowheads="1"/>
          </p:cNvSpPr>
          <p:nvPr/>
        </p:nvSpPr>
        <p:spPr bwMode="auto">
          <a:xfrm>
            <a:off x="8277225" y="31099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7" name="Text Box 28"/>
          <p:cNvSpPr txBox="1">
            <a:spLocks noChangeArrowheads="1"/>
          </p:cNvSpPr>
          <p:nvPr/>
        </p:nvSpPr>
        <p:spPr bwMode="auto">
          <a:xfrm>
            <a:off x="8645525" y="16240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8" name="Text Box 29"/>
          <p:cNvSpPr txBox="1">
            <a:spLocks noChangeArrowheads="1"/>
          </p:cNvSpPr>
          <p:nvPr/>
        </p:nvSpPr>
        <p:spPr bwMode="auto">
          <a:xfrm>
            <a:off x="2066925" y="9763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1</a:t>
            </a:r>
          </a:p>
        </p:txBody>
      </p:sp>
      <p:sp>
        <p:nvSpPr>
          <p:cNvPr id="8219" name="Text Box 30"/>
          <p:cNvSpPr txBox="1">
            <a:spLocks noChangeArrowheads="1"/>
          </p:cNvSpPr>
          <p:nvPr/>
        </p:nvSpPr>
        <p:spPr bwMode="auto">
          <a:xfrm>
            <a:off x="6181725" y="21193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1400" b="1">
                <a:solidFill>
                  <a:schemeClr val="bg1"/>
                </a:solidFill>
              </a:rPr>
              <a:t>2</a:t>
            </a:r>
          </a:p>
        </p:txBody>
      </p:sp>
      <p:sp>
        <p:nvSpPr>
          <p:cNvPr id="2" name="Title 1"/>
          <p:cNvSpPr>
            <a:spLocks noGrp="1"/>
          </p:cNvSpPr>
          <p:nvPr>
            <p:ph type="title" idx="4294967295"/>
          </p:nvPr>
        </p:nvSpPr>
        <p:spPr/>
        <p:txBody>
          <a:bodyPr/>
          <a:lstStyle/>
          <a:p>
            <a:pPr rtl="0" eaLnBrk="1" fontAlgn="base" hangingPunct="1"/>
            <a:r>
              <a:rPr lang="en-US" sz="1800" b="1" kern="1200" dirty="0" smtClean="0">
                <a:solidFill>
                  <a:srgbClr val="00007A"/>
                </a:solidFill>
                <a:effectLst/>
                <a:latin typeface="Arial"/>
                <a:ea typeface="ＭＳ Ｐゴシック"/>
                <a:cs typeface="+mn-cs"/>
              </a:rPr>
              <a:t>ARRA Delivery System FOA Grantees: Geographic Spread</a:t>
            </a:r>
            <a:endParaRPr lang="en-US" dirty="0" smtClean="0">
              <a:effectLst/>
            </a:endParaRP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8775" y="371475"/>
            <a:ext cx="7534275" cy="923925"/>
          </a:xfrm>
        </p:spPr>
        <p:txBody>
          <a:bodyPr/>
          <a:lstStyle/>
          <a:p>
            <a:r>
              <a:rPr lang="en-US" sz="3200" dirty="0">
                <a:latin typeface="Arial" charset="0"/>
              </a:rPr>
              <a:t>Meeting: Advancing </a:t>
            </a:r>
            <a:br>
              <a:rPr lang="en-US" sz="3200" dirty="0">
                <a:latin typeface="Arial" charset="0"/>
              </a:rPr>
            </a:br>
            <a:r>
              <a:rPr lang="en-US" sz="3200" dirty="0">
                <a:latin typeface="Arial" charset="0"/>
              </a:rPr>
              <a:t>Delivery System Research</a:t>
            </a:r>
          </a:p>
        </p:txBody>
      </p:sp>
      <p:sp>
        <p:nvSpPr>
          <p:cNvPr id="3" name="Content Placeholder 2"/>
          <p:cNvSpPr>
            <a:spLocks noGrp="1"/>
          </p:cNvSpPr>
          <p:nvPr>
            <p:ph idx="1"/>
          </p:nvPr>
        </p:nvSpPr>
        <p:spPr>
          <a:xfrm>
            <a:off x="685800" y="1447800"/>
            <a:ext cx="8991600" cy="5257800"/>
          </a:xfrm>
        </p:spPr>
        <p:txBody>
          <a:bodyPr/>
          <a:lstStyle/>
          <a:p>
            <a:r>
              <a:rPr lang="en-US" sz="2000">
                <a:latin typeface="Arial" charset="0"/>
              </a:rPr>
              <a:t>ARRA CER Delivery System grantees, other grantees, stakeholders, experts discuss white papers:</a:t>
            </a:r>
          </a:p>
          <a:p>
            <a:pPr lvl="1"/>
            <a:r>
              <a:rPr lang="en-US" sz="2000">
                <a:latin typeface="Arial" charset="0"/>
              </a:rPr>
              <a:t>Gaps in Research Topics &amp; Concepts </a:t>
            </a:r>
          </a:p>
          <a:p>
            <a:pPr lvl="1"/>
            <a:r>
              <a:rPr lang="en-US" sz="2000">
                <a:latin typeface="Arial" charset="0"/>
              </a:rPr>
              <a:t>Research Designs, Methods, &amp; Measures </a:t>
            </a:r>
          </a:p>
          <a:p>
            <a:pPr lvl="1"/>
            <a:r>
              <a:rPr lang="en-US" sz="2000">
                <a:latin typeface="Arial" charset="0"/>
              </a:rPr>
              <a:t>Spread Strategies </a:t>
            </a:r>
          </a:p>
          <a:p>
            <a:r>
              <a:rPr lang="en-US" sz="2000">
                <a:latin typeface="Arial" charset="0"/>
              </a:rPr>
              <a:t>Steps for Researchers – Most need leadership by funders:</a:t>
            </a:r>
          </a:p>
          <a:p>
            <a:pPr lvl="1"/>
            <a:r>
              <a:rPr lang="en-US" sz="2000">
                <a:latin typeface="Arial" charset="0"/>
              </a:rPr>
              <a:t>Use more mixed methods (Needed: journal, study section support)</a:t>
            </a:r>
          </a:p>
          <a:p>
            <a:pPr lvl="1"/>
            <a:r>
              <a:rPr lang="en-US" sz="2000">
                <a:latin typeface="Arial" charset="0"/>
              </a:rPr>
              <a:t>Examine diverse contexts for improvements</a:t>
            </a:r>
          </a:p>
          <a:p>
            <a:pPr lvl="1"/>
            <a:r>
              <a:rPr lang="en-US" sz="2000">
                <a:latin typeface="Arial" charset="0"/>
              </a:rPr>
              <a:t>Model change over longer time periods (3+ yrs)</a:t>
            </a:r>
          </a:p>
          <a:p>
            <a:pPr lvl="1"/>
            <a:r>
              <a:rPr lang="en-US" sz="2000">
                <a:latin typeface="Arial" charset="0"/>
              </a:rPr>
              <a:t>Apply common evaluation frameworks for similar initiatives (e.g. P4P, PCMH) </a:t>
            </a:r>
          </a:p>
          <a:p>
            <a:pPr lvl="1"/>
            <a:r>
              <a:rPr lang="en-US" sz="2000">
                <a:latin typeface="Arial" charset="0"/>
              </a:rPr>
              <a:t>Test valuable improvements in additional, diverse contexts</a:t>
            </a:r>
          </a:p>
          <a:p>
            <a:pPr lvl="1"/>
            <a:r>
              <a:rPr lang="en-US" sz="2000">
                <a:latin typeface="Arial" charset="0"/>
              </a:rPr>
              <a:t>Develop measures for readiness, change contexts, culture </a:t>
            </a:r>
          </a:p>
          <a:p>
            <a:pPr lvl="1">
              <a:buFontTx/>
              <a:buNone/>
            </a:pPr>
            <a:r>
              <a:rPr lang="en-US" sz="1800">
                <a:latin typeface="Arial" charset="0"/>
                <a:hlinkClick r:id="rId2"/>
              </a:rPr>
              <a:t>http://www.ahrq.gov/qual/deliverysys/2011mtg/mtgsumm.htm</a:t>
            </a:r>
            <a:endParaRPr lang="en-US" sz="1800">
              <a:latin typeface="Arial" charset="0"/>
            </a:endParaRPr>
          </a:p>
          <a:p>
            <a:pPr lvl="1">
              <a:buFontTx/>
              <a:buNone/>
            </a:pPr>
            <a:endParaRPr lang="en-US" sz="18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1730" name="Rectangle 2"/>
          <p:cNvSpPr>
            <a:spLocks noGrp="1" noChangeArrowheads="1"/>
          </p:cNvSpPr>
          <p:nvPr>
            <p:ph type="title"/>
          </p:nvPr>
        </p:nvSpPr>
        <p:spPr/>
        <p:txBody>
          <a:bodyPr/>
          <a:lstStyle/>
          <a:p>
            <a:r>
              <a:rPr lang="en-US" dirty="0">
                <a:latin typeface="Arial" charset="0"/>
              </a:rPr>
              <a:t>For more information</a:t>
            </a:r>
          </a:p>
        </p:txBody>
      </p:sp>
      <p:sp>
        <p:nvSpPr>
          <p:cNvPr id="841731" name="Rectangle 3"/>
          <p:cNvSpPr>
            <a:spLocks noGrp="1" noChangeArrowheads="1"/>
          </p:cNvSpPr>
          <p:nvPr>
            <p:ph type="body" idx="1"/>
          </p:nvPr>
        </p:nvSpPr>
        <p:spPr>
          <a:xfrm>
            <a:off x="533400" y="1562100"/>
            <a:ext cx="9220200" cy="4533900"/>
          </a:xfrm>
        </p:spPr>
        <p:txBody>
          <a:bodyPr/>
          <a:lstStyle/>
          <a:p>
            <a:pPr>
              <a:buFont typeface="Wingdings" pitchFamily="2" charset="2"/>
              <a:buChar char="n"/>
              <a:defRPr/>
            </a:pPr>
            <a:r>
              <a:rPr lang="en-US" dirty="0" smtClean="0">
                <a:ea typeface="+mn-ea"/>
                <a:hlinkClick r:id="rId2"/>
              </a:rPr>
              <a:t>http://www.ahrq.gov/qual/deliverysys/2011mtg/mtgsumm.htm</a:t>
            </a:r>
            <a:endParaRPr lang="en-US" dirty="0" smtClean="0">
              <a:ea typeface="+mn-ea"/>
            </a:endParaRPr>
          </a:p>
          <a:p>
            <a:pPr>
              <a:buFont typeface="Wingdings" pitchFamily="2" charset="2"/>
              <a:buChar char="n"/>
              <a:defRPr/>
            </a:pPr>
            <a:r>
              <a:rPr lang="en-US" dirty="0" smtClean="0">
                <a:ea typeface="+mn-ea"/>
              </a:rPr>
              <a:t>Michael Harrison (RFA 10-012, 10-013 and meeting)</a:t>
            </a:r>
          </a:p>
          <a:p>
            <a:pPr>
              <a:buFont typeface="Wingdings" pitchFamily="2" charset="2"/>
              <a:buNone/>
              <a:defRPr/>
            </a:pPr>
            <a:r>
              <a:rPr lang="en-US" dirty="0" smtClean="0">
                <a:ea typeface="+mn-ea"/>
              </a:rPr>
              <a:t>  	</a:t>
            </a:r>
            <a:r>
              <a:rPr lang="en-US" dirty="0" smtClean="0">
                <a:solidFill>
                  <a:schemeClr val="tx2"/>
                </a:solidFill>
                <a:ea typeface="+mn-ea"/>
                <a:hlinkClick r:id="rId3"/>
              </a:rPr>
              <a:t>Michael.Harrison@ahrq.hhs.gov</a:t>
            </a:r>
            <a:endParaRPr lang="en-US" dirty="0" smtClean="0">
              <a:solidFill>
                <a:schemeClr val="tx2"/>
              </a:solidFill>
              <a:ea typeface="+mn-ea"/>
            </a:endParaRPr>
          </a:p>
          <a:p>
            <a:pPr>
              <a:buFont typeface="Wingdings" pitchFamily="2" charset="2"/>
              <a:buChar char="n"/>
              <a:defRPr/>
            </a:pPr>
            <a:r>
              <a:rPr lang="en-US" dirty="0" smtClean="0">
                <a:ea typeface="+mn-ea"/>
              </a:rPr>
              <a:t>Dina Moss (RFA 10-014)</a:t>
            </a:r>
          </a:p>
          <a:p>
            <a:pPr>
              <a:buFont typeface="Wingdings" pitchFamily="2" charset="2"/>
              <a:buNone/>
              <a:defRPr/>
            </a:pPr>
            <a:r>
              <a:rPr lang="en-US" dirty="0" smtClean="0">
                <a:ea typeface="+mn-ea"/>
              </a:rPr>
              <a:t>	</a:t>
            </a:r>
            <a:r>
              <a:rPr lang="en-US" dirty="0" smtClean="0">
                <a:solidFill>
                  <a:schemeClr val="tx2"/>
                </a:solidFill>
                <a:ea typeface="+mn-ea"/>
                <a:hlinkClick r:id="rId4"/>
              </a:rPr>
              <a:t>Dina.Moss@AHRQ.hhs.gov</a:t>
            </a:r>
            <a:endParaRPr lang="en-US" dirty="0" smtClean="0">
              <a:solidFill>
                <a:schemeClr val="tx2"/>
              </a:solidFill>
              <a:ea typeface="+mn-ea"/>
            </a:endParaRPr>
          </a:p>
          <a:p>
            <a:pPr>
              <a:buFont typeface="Wingdings" pitchFamily="2" charset="2"/>
              <a:buNone/>
              <a:defRPr/>
            </a:pPr>
            <a:endParaRPr lang="en-US" dirty="0" smtClean="0">
              <a:solidFill>
                <a:schemeClr val="tx2"/>
              </a:solidFill>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142875"/>
            <a:ext cx="8305800" cy="1171575"/>
          </a:xfrm>
        </p:spPr>
        <p:txBody>
          <a:bodyPr/>
          <a:lstStyle/>
          <a:p>
            <a:r>
              <a:rPr lang="en-US">
                <a:latin typeface="Arial" charset="0"/>
              </a:rPr>
              <a:t>Reports from Delivery System Research Teams</a:t>
            </a:r>
          </a:p>
        </p:txBody>
      </p:sp>
      <p:sp>
        <p:nvSpPr>
          <p:cNvPr id="3" name="Content Placeholder 2"/>
          <p:cNvSpPr>
            <a:spLocks noGrp="1"/>
          </p:cNvSpPr>
          <p:nvPr>
            <p:ph idx="1"/>
          </p:nvPr>
        </p:nvSpPr>
        <p:spPr>
          <a:xfrm>
            <a:off x="533400" y="1676400"/>
            <a:ext cx="9220200" cy="4800600"/>
          </a:xfrm>
        </p:spPr>
        <p:txBody>
          <a:bodyPr/>
          <a:lstStyle/>
          <a:p>
            <a:pPr>
              <a:buFont typeface="Wingdings" pitchFamily="2" charset="2"/>
              <a:buChar char="n"/>
              <a:defRPr/>
            </a:pPr>
            <a:r>
              <a:rPr lang="en-US" sz="3600" dirty="0" smtClean="0">
                <a:ea typeface="+mn-ea"/>
              </a:rPr>
              <a:t>Michael Magill, MD, University of Utah School of Medicine</a:t>
            </a:r>
          </a:p>
          <a:p>
            <a:pPr>
              <a:buFont typeface="Wingdings" pitchFamily="2" charset="2"/>
              <a:buChar char="n"/>
              <a:defRPr/>
            </a:pPr>
            <a:r>
              <a:rPr lang="en-US" sz="3600" dirty="0" smtClean="0">
                <a:ea typeface="+mn-ea"/>
              </a:rPr>
              <a:t>Rebecca A. Malouin, PhD, Michigan State University</a:t>
            </a:r>
          </a:p>
          <a:p>
            <a:pPr>
              <a:buFont typeface="Wingdings" pitchFamily="2" charset="2"/>
              <a:buChar char="n"/>
              <a:defRPr/>
            </a:pPr>
            <a:r>
              <a:rPr lang="en-US" sz="3600" dirty="0" smtClean="0">
                <a:ea typeface="+mn-ea"/>
              </a:rPr>
              <a:t>Wally R. Smith, MD, Virginia Commonwealth University</a:t>
            </a:r>
          </a:p>
          <a:p>
            <a:pPr>
              <a:buFont typeface="Wingdings" pitchFamily="2" charset="2"/>
              <a:buChar char="n"/>
              <a:defRPr/>
            </a:pPr>
            <a:endParaRPr lang="en-US" dirty="0">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8">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15357</TotalTime>
  <Pages>1</Pages>
  <Words>385</Words>
  <Application>Microsoft Macintosh PowerPoint</Application>
  <PresentationFormat>35mm Slides</PresentationFormat>
  <Paragraphs>73</Paragraphs>
  <Slides>9</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6" baseType="lpstr">
      <vt:lpstr>Arial</vt:lpstr>
      <vt:lpstr>Wingdings</vt:lpstr>
      <vt:lpstr>Monotype Sorts</vt:lpstr>
      <vt:lpstr>Times New Roman</vt:lpstr>
      <vt:lpstr>Courier New</vt:lpstr>
      <vt:lpstr>Default Design</vt:lpstr>
      <vt:lpstr>Microsoft Office Excel Chart</vt:lpstr>
      <vt:lpstr>Delivery System Research: Discovering Ways to Improve Care Value* </vt:lpstr>
      <vt:lpstr>Session Overview</vt:lpstr>
      <vt:lpstr>DELIVERY SYSTEM FOAs</vt:lpstr>
      <vt:lpstr>PowerPoint Presentation</vt:lpstr>
      <vt:lpstr>PowerPoint Presentation</vt:lpstr>
      <vt:lpstr>ARRA Delivery System FOA Grantees: Geographic Spread </vt:lpstr>
      <vt:lpstr>Meeting: Advancing  Delivery System Research</vt:lpstr>
      <vt:lpstr>For more information</vt:lpstr>
      <vt:lpstr>Reports from Delivery System Research Teams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 Slide</dc:title>
  <dc:subject/>
  <dc:creator>AHCPR IRMB</dc:creator>
  <cp:keywords/>
  <dc:description/>
  <cp:lastModifiedBy>Vanessa Graham</cp:lastModifiedBy>
  <cp:revision>551</cp:revision>
  <cp:lastPrinted>2002-07-15T13:36:05Z</cp:lastPrinted>
  <dcterms:created xsi:type="dcterms:W3CDTF">1998-03-10T09:05:00Z</dcterms:created>
  <dcterms:modified xsi:type="dcterms:W3CDTF">2011-10-20T18:17:12Z</dcterms:modified>
</cp:coreProperties>
</file>