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77" r:id="rId2"/>
  </p:sldMasterIdLst>
  <p:notesMasterIdLst>
    <p:notesMasterId r:id="rId16"/>
  </p:notesMasterIdLst>
  <p:sldIdLst>
    <p:sldId id="311" r:id="rId3"/>
    <p:sldId id="312" r:id="rId4"/>
    <p:sldId id="313" r:id="rId5"/>
    <p:sldId id="314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433D"/>
    <a:srgbClr val="A3423D"/>
    <a:srgbClr val="00713C"/>
    <a:srgbClr val="007646"/>
    <a:srgbClr val="00864F"/>
    <a:srgbClr val="893733"/>
    <a:srgbClr val="6A2B28"/>
    <a:srgbClr val="5C25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712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88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404DAD9-A8D9-0B45-AE2A-FF1766036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636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8975"/>
            <a:ext cx="4565650" cy="3424238"/>
          </a:xfrm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2" eaLnBrk="1" hangingPunct="1">
              <a:defRPr/>
            </a:pPr>
            <a:r>
              <a:rPr lang="en-US" sz="1600" smtClean="0">
                <a:latin typeface="Times New Roman" charset="0"/>
                <a:ea typeface="MS PGothic" charset="0"/>
              </a:rPr>
              <a:t>Note for presenter:   </a:t>
            </a:r>
            <a:r>
              <a:rPr lang="en-US" smtClean="0">
                <a:latin typeface="Times New Roman" charset="0"/>
                <a:ea typeface="MS PGothic" charset="0"/>
              </a:rPr>
              <a:t>Health reform is </a:t>
            </a:r>
            <a:r>
              <a:rPr lang="en-US" smtClean="0">
                <a:ea typeface="MS PGothic" charset="0"/>
              </a:rPr>
              <a:t>Public Law 111–148. 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 smtClean="0">
              <a:latin typeface="Times New Roman" charset="0"/>
              <a:ea typeface="MS PGothic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 smtClean="0">
              <a:latin typeface="Times New Roman" charset="0"/>
              <a:ea typeface="MS PGothic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8975"/>
            <a:ext cx="4565650" cy="3424238"/>
          </a:xfrm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smtClean="0">
              <a:latin typeface="Times New Roman" charset="0"/>
              <a:ea typeface="MS PGothic" charset="0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smtClean="0">
              <a:latin typeface="Times New Roman" charset="0"/>
              <a:ea typeface="MS PGothic" charset="0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 smtClean="0">
              <a:latin typeface="Times New Roman" charset="0"/>
              <a:ea typeface="MS PGothic" charset="0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 smtClean="0">
              <a:latin typeface="Times New Roman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latin typeface="Times New Roman" charset="0"/>
              <a:ea typeface="MS PGothic" charset="0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 smtClean="0">
              <a:latin typeface="Times New Roman" charset="0"/>
              <a:ea typeface="MS PGothic" charset="0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 smtClean="0">
              <a:latin typeface="Times New Roman" charset="0"/>
              <a:ea typeface="MS PGothic" charset="0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endParaRPr lang="en-US" dirty="0" smtClean="0">
              <a:latin typeface="Times New Roman" charset="0"/>
              <a:ea typeface="MS PGothic" charset="0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8.vml"/><Relationship Id="rId2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9.vml"/><Relationship Id="rId2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10.vml"/><Relationship Id="rId2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11.vml"/><Relationship Id="rId2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12.vml"/><Relationship Id="rId2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13.vml"/><Relationship Id="rId2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14.vml"/><Relationship Id="rId2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8720138" y="6608763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fld id="{428D3F61-7ADE-4944-ACA8-075C97CCAA6A}" type="slidenum">
              <a:rPr lang="en-US" sz="1000">
                <a:latin typeface="Verdana" charset="0"/>
                <a:cs typeface="+mn-cs"/>
              </a:rPr>
              <a:pPr algn="r">
                <a:defRPr/>
              </a:pPr>
              <a:t>‹#›</a:t>
            </a:fld>
            <a:endParaRPr lang="en-US" sz="1000">
              <a:latin typeface="Verdana" charset="0"/>
              <a:cs typeface="+mn-cs"/>
            </a:endParaRPr>
          </a:p>
        </p:txBody>
      </p:sp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252413" y="3009900"/>
            <a:ext cx="8639175" cy="201613"/>
            <a:chOff x="215" y="1889"/>
            <a:chExt cx="5442" cy="127"/>
          </a:xfrm>
        </p:grpSpPr>
        <p:sp>
          <p:nvSpPr>
            <p:cNvPr id="6" name="Rectangle 5"/>
            <p:cNvSpPr>
              <a:spLocks noChangeArrowheads="1"/>
            </p:cNvSpPr>
            <p:nvPr userDrawn="1"/>
          </p:nvSpPr>
          <p:spPr bwMode="auto">
            <a:xfrm rot="-5400000">
              <a:off x="4689" y="1049"/>
              <a:ext cx="127" cy="1808"/>
            </a:xfrm>
            <a:prstGeom prst="rect">
              <a:avLst/>
            </a:prstGeom>
            <a:solidFill>
              <a:srgbClr val="00713C">
                <a:alpha val="85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>
                <a:defRPr/>
              </a:pPr>
              <a:endParaRPr lang="en-US" sz="2400">
                <a:latin typeface="Times New Roman" charset="0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 userDrawn="1"/>
          </p:nvSpPr>
          <p:spPr bwMode="auto">
            <a:xfrm rot="-5400000">
              <a:off x="2872" y="1049"/>
              <a:ext cx="127" cy="1808"/>
            </a:xfrm>
            <a:prstGeom prst="rect">
              <a:avLst/>
            </a:prstGeom>
            <a:solidFill>
              <a:srgbClr val="00713C">
                <a:alpha val="7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>
                <a:defRPr/>
              </a:pPr>
              <a:endParaRPr lang="en-US" sz="2400">
                <a:latin typeface="Times New Roman" charset="0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 rot="-5400000">
              <a:off x="1055" y="1049"/>
              <a:ext cx="127" cy="1808"/>
            </a:xfrm>
            <a:prstGeom prst="rect">
              <a:avLst/>
            </a:prstGeom>
            <a:solidFill>
              <a:srgbClr val="00713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>
                <a:defRPr/>
              </a:pPr>
              <a:endParaRPr lang="en-US" sz="2400">
                <a:latin typeface="Times New Roman" charset="0"/>
                <a:cs typeface="+mn-cs"/>
              </a:endParaRPr>
            </a:p>
          </p:txBody>
        </p:sp>
      </p:grpSp>
      <p:pic>
        <p:nvPicPr>
          <p:cNvPr id="9" name="Picture 17" descr="NASHP logo-JPE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6251575"/>
            <a:ext cx="2438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lnSpc>
                <a:spcPct val="80000"/>
              </a:lnSpc>
              <a:defRPr sz="5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36938"/>
            <a:ext cx="6400800" cy="2209800"/>
          </a:xfrm>
        </p:spPr>
        <p:txBody>
          <a:bodyPr/>
          <a:lstStyle>
            <a:lvl1pPr marL="0" indent="0" algn="ctr">
              <a:lnSpc>
                <a:spcPct val="95000"/>
              </a:lnSpc>
              <a:spcBef>
                <a:spcPct val="30000"/>
              </a:spcBef>
              <a:buFont typeface="Wingdings" charset="0"/>
              <a:buNone/>
              <a:defRPr sz="30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4366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D491D-409C-5C40-A318-901C9BE74D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88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27038"/>
            <a:ext cx="2057400" cy="5703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27038"/>
            <a:ext cx="6019800" cy="5703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4B996-A1F6-E54C-9671-68150CCD1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982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576263" y="3886200"/>
            <a:ext cx="7986712" cy="19050"/>
            <a:chOff x="0" y="840"/>
            <a:chExt cx="5660" cy="12"/>
          </a:xfrm>
        </p:grpSpPr>
        <p:sp>
          <p:nvSpPr>
            <p:cNvPr id="5" name="Line 73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74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" name="Picture 4" descr="HCUP Logo_l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463" y="5562600"/>
            <a:ext cx="1150937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ct 86"/>
          <p:cNvGraphicFramePr>
            <a:graphicFrameLocks noChangeAspect="1"/>
          </p:cNvGraphicFramePr>
          <p:nvPr userDrawn="1"/>
        </p:nvGraphicFramePr>
        <p:xfrm>
          <a:off x="169863" y="6034088"/>
          <a:ext cx="1270000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49" name="Photo Editor Photo" r:id="rId4" imgW="3486637" imgH="1638529" progId="">
                  <p:embed/>
                </p:oleObj>
              </mc:Choice>
              <mc:Fallback>
                <p:oleObj name="Photo Editor Photo" r:id="rId4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63" y="6034088"/>
                        <a:ext cx="1270000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362200"/>
            <a:ext cx="778933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3067" y="4114800"/>
            <a:ext cx="6434667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28286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5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7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73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C539C737-202B-5340-9C73-306AD3E008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50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5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7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897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89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89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A9F56A90-E1E8-7E49-B544-A788FD38E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84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8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1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28533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676400"/>
            <a:ext cx="3928533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32F3A05B-88F7-8D4B-BFB8-A0254754B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95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8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0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45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78" y="1535113"/>
            <a:ext cx="404142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78" y="2174875"/>
            <a:ext cx="404142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E67DE368-4F91-C848-985A-655516464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221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4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6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69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3C62A5AA-7B28-914C-B41C-E362EFC1E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279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3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5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3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4A06C491-92DC-0B44-8115-F9B1B3C22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8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17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489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756" y="273059"/>
            <a:ext cx="511104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48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CE18FE77-8A6E-BF45-B173-8414CFF66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0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0D599-B300-2A42-AFDC-8D3BEE24E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043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8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1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11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1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11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CED58623-F284-B449-9092-B7EC20E35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93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5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7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65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8FB88910-5B69-414F-A042-AD4F5FC856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4645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5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7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89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4000" y="381000"/>
            <a:ext cx="1998133" cy="4191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5858933" cy="419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24A7451C-8F49-B840-89D6-C1A17FA62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049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6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8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3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334" y="381000"/>
            <a:ext cx="616373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928533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676400"/>
            <a:ext cx="3928533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B0065E47-5E30-6B4C-9F48-0553A4B69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140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5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7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37" name="Photo Editor Photo" r:id="rId3" imgW="3486637" imgH="1638529" progId="">
                  <p:embed/>
                </p:oleObj>
              </mc:Choice>
              <mc:Fallback>
                <p:oleObj name="Photo Editor Photo" r:id="rId3" imgW="3486637" imgH="163852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HCUP Logo_l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5334" y="381000"/>
            <a:ext cx="616373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2533" cy="2895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9" name="Rectangle 6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33F81532-CA64-B042-98DF-45C733997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9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7B8BF-6CF4-6F47-AFC7-86FCEFAFF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5ED96-33DB-0A49-9025-CABE08F86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2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46976-7F4D-5741-91B4-FE8A8BE05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33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FF7C3-457E-8644-8728-5D6DE0B572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32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CD456-418E-4145-BC09-C438D7EA6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88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1DD02-AB8E-C544-91A4-DFFA678AD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2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CCDF0-5B71-9849-B500-A5E6B7072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0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vmlDrawing" Target="../drawings/vmlDrawing1.vml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2.pn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27038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457200" y="1219200"/>
            <a:ext cx="807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rgbClr val="00713C">
              <a:alpha val="85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charset="0"/>
              <a:cs typeface="+mn-cs"/>
            </a:endParaRP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rgbClr val="00713C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charset="0"/>
              <a:cs typeface="+mn-cs"/>
            </a:endParaRP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rgbClr val="00713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charset="0"/>
              <a:cs typeface="+mn-cs"/>
            </a:endParaRPr>
          </a:p>
        </p:txBody>
      </p:sp>
      <p:sp>
        <p:nvSpPr>
          <p:cNvPr id="61453" name="Line 13"/>
          <p:cNvSpPr>
            <a:spLocks noChangeShapeType="1"/>
          </p:cNvSpPr>
          <p:nvPr userDrawn="1"/>
        </p:nvSpPr>
        <p:spPr bwMode="auto">
          <a:xfrm>
            <a:off x="304800" y="6432550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033" name="Picture 12" descr="NASHP logo-JPE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6251575"/>
            <a:ext cx="2438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5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20138" y="6608763"/>
            <a:ext cx="45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1B82494B-111D-F34C-8A67-F689E762E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A2B28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A2B28"/>
          </a:solidFill>
          <a:latin typeface="Garamond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A2B28"/>
          </a:solidFill>
          <a:latin typeface="Garamond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A2B28"/>
          </a:solidFill>
          <a:latin typeface="Garamond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6A2B28"/>
          </a:solidFill>
          <a:latin typeface="Garamond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6A2B28"/>
          </a:solidFill>
          <a:latin typeface="Garamond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6A2B28"/>
          </a:solidFill>
          <a:latin typeface="Garamond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6A2B28"/>
          </a:solidFill>
          <a:latin typeface="Garamond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6A2B28"/>
          </a:solidFill>
          <a:latin typeface="Garamond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93733"/>
        </a:buClr>
        <a:buSzPct val="85000"/>
        <a:buFont typeface="Wingdings" charset="0"/>
        <a:buChar char="v"/>
        <a:defRPr sz="28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93733"/>
        </a:buClr>
        <a:buSzPct val="85000"/>
        <a:buFont typeface="Wingdings" charset="0"/>
        <a:buChar char="n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93733"/>
        </a:buClr>
        <a:buSzPct val="85000"/>
        <a:buFont typeface="Wingdings" charset="0"/>
        <a:buChar char="p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893733"/>
        </a:buClr>
        <a:buSzPct val="85000"/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93733"/>
        </a:buClr>
        <a:buSzPct val="85000"/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893733"/>
        </a:buClr>
        <a:buSzPct val="85000"/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893733"/>
        </a:buClr>
        <a:buSzPct val="85000"/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893733"/>
        </a:buClr>
        <a:buSzPct val="85000"/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893733"/>
        </a:buClr>
        <a:buSzPct val="85000"/>
        <a:buFont typeface="Wingdings" charset="0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85863" y="381000"/>
            <a:ext cx="6162675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3316" name="Group 34"/>
          <p:cNvGrpSpPr>
            <a:grpSpLocks/>
          </p:cNvGrpSpPr>
          <p:nvPr/>
        </p:nvGrpSpPr>
        <p:grpSpPr bwMode="auto">
          <a:xfrm>
            <a:off x="0" y="1333500"/>
            <a:ext cx="9124950" cy="19050"/>
            <a:chOff x="0" y="840"/>
            <a:chExt cx="5660" cy="12"/>
          </a:xfrm>
        </p:grpSpPr>
        <p:sp>
          <p:nvSpPr>
            <p:cNvPr id="13320" name="Line 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1" name="Line 32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86" name="Rectangle 6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03200" y="6096000"/>
            <a:ext cx="40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fld id="{258F2A01-A645-4749-8B19-8C4766A9B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aphicFrame>
        <p:nvGraphicFramePr>
          <p:cNvPr id="13318" name="Object 64"/>
          <p:cNvGraphicFramePr>
            <a:graphicFrameLocks noChangeAspect="1"/>
          </p:cNvGraphicFramePr>
          <p:nvPr userDrawn="1"/>
        </p:nvGraphicFramePr>
        <p:xfrm>
          <a:off x="127000" y="317500"/>
          <a:ext cx="1270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Photo Editor Photo" r:id="rId16" imgW="3486637" imgH="1638529" progId="">
                  <p:embed/>
                </p:oleObj>
              </mc:Choice>
              <mc:Fallback>
                <p:oleObj name="Photo Editor Photo" r:id="rId16" imgW="3486637" imgH="1638529" progId="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317500"/>
                        <a:ext cx="1270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9" name="Picture 4" descr="HCUP Logo_lg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138" y="71438"/>
            <a:ext cx="11525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itchFamily="34" charset="-128"/>
          <a:cs typeface="MS PGothic" charset="0"/>
        </a:defRPr>
      </a:lvl1pPr>
      <a:lvl2pPr marL="976313" indent="-39687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itchFamily="34" charset="-128"/>
          <a:cs typeface="MS PGothic" charset="0"/>
        </a:defRPr>
      </a:lvl2pPr>
      <a:lvl3pPr marL="1439863" indent="-3492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itchFamily="34" charset="-128"/>
          <a:cs typeface="MS PGothic" charset="0"/>
        </a:defRPr>
      </a:lvl3pPr>
      <a:lvl4pPr marL="1782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0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itchFamily="34" charset="-128"/>
          <a:cs typeface="MS PGothic" charset="0"/>
        </a:defRPr>
      </a:lvl4pPr>
      <a:lvl5pPr marL="21256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MS PGothic" pitchFamily="34" charset="-128"/>
          <a:cs typeface="MS PGothic" charset="0"/>
        </a:defRPr>
      </a:lvl5pPr>
      <a:lvl6pPr marL="25828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hcup-us.ahrq.gov/reports/r_e_disparities.js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tesnapshots.ahrq.gov/snaps10/index.jsp?menuId=1&amp;state" TargetMode="External"/><Relationship Id="rId4" Type="http://schemas.openxmlformats.org/officeDocument/2006/relationships/hyperlink" Target="http://statesnapshots.ahrq.gov/snaps10/SnapsController?menuId=99&amp;action=resources&amp;state" TargetMode="External"/><Relationship Id="rId5" Type="http://schemas.openxmlformats.org/officeDocument/2006/relationships/hyperlink" Target="http://statesnapshots.ahrq.gov/snaps09/index.jsp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ahrq.gov/qual/qrdr10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063" y="2514600"/>
            <a:ext cx="8466137" cy="1295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/>
                <a:ea typeface="ＭＳ Ｐゴシック" charset="0"/>
                <a:cs typeface="+mj-cs"/>
              </a:rPr>
              <a:t>State Documentation of </a:t>
            </a:r>
            <a:br>
              <a:rPr lang="en-US" dirty="0" smtClean="0">
                <a:effectLst/>
                <a:ea typeface="ＭＳ Ｐゴシック" charset="0"/>
                <a:cs typeface="+mj-cs"/>
              </a:rPr>
            </a:br>
            <a:r>
              <a:rPr lang="en-US" dirty="0" smtClean="0">
                <a:effectLst/>
                <a:ea typeface="ＭＳ Ｐゴシック" charset="0"/>
                <a:cs typeface="+mj-cs"/>
              </a:rPr>
              <a:t>Racial and Ethnic Health Disparities </a:t>
            </a:r>
            <a:br>
              <a:rPr lang="en-US" dirty="0" smtClean="0">
                <a:effectLst/>
                <a:ea typeface="ＭＳ Ｐゴシック" charset="0"/>
                <a:cs typeface="+mj-cs"/>
              </a:rPr>
            </a:br>
            <a:r>
              <a:rPr lang="en-US" dirty="0" smtClean="0">
                <a:effectLst/>
                <a:ea typeface="ＭＳ Ｐゴシック" charset="0"/>
                <a:cs typeface="+mj-cs"/>
              </a:rPr>
              <a:t>to Inform Strategic Action</a:t>
            </a:r>
            <a:endParaRPr lang="en-US" sz="4400" dirty="0">
              <a:ea typeface="ＭＳ Ｐゴシック" charset="0"/>
              <a:cs typeface="+mj-cs"/>
            </a:endParaRP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8000" y="4191000"/>
            <a:ext cx="7993063" cy="1219200"/>
          </a:xfrm>
        </p:spPr>
        <p:txBody>
          <a:bodyPr/>
          <a:lstStyle/>
          <a:p>
            <a:pPr>
              <a:spcBef>
                <a:spcPct val="0"/>
              </a:spcBef>
              <a:buFont typeface="Wingdings" charset="0"/>
              <a:buNone/>
            </a:pPr>
            <a:r>
              <a:rPr lang="en-US" sz="2800" dirty="0">
                <a:effectLst/>
                <a:latin typeface="Arial" charset="0"/>
                <a:ea typeface="MS PGothic" charset="0"/>
              </a:rPr>
              <a:t>AHRQ  2011 Annual Conference</a:t>
            </a:r>
          </a:p>
          <a:p>
            <a:pPr>
              <a:spcBef>
                <a:spcPct val="0"/>
              </a:spcBef>
              <a:buFont typeface="Wingdings" charset="0"/>
              <a:buNone/>
            </a:pPr>
            <a:r>
              <a:rPr lang="en-US" sz="2800" dirty="0">
                <a:effectLst/>
                <a:latin typeface="Arial" charset="0"/>
                <a:ea typeface="MS PGothic" charset="0"/>
              </a:rPr>
              <a:t>September 21, 2011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077200" cy="876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Arial"/>
                <a:ea typeface="MS PGothic" charset="0"/>
                <a:cs typeface="Arial"/>
              </a:rPr>
              <a:t>Use &amp; Impact of State Documents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069263" cy="4038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Incorporate into grant applications 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Conduct stakeholder outreach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Inform public health projects and the provision of grants to address disparities described in reports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Publish or plan new documents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Strengthen internal state government processes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fld id="{A89BE279-B89B-2244-ADA9-039DBB5D3872}" type="slidenum">
              <a:rPr lang="en-US" sz="1400" smtClean="0">
                <a:latin typeface="Arial" charset="0"/>
              </a:rPr>
              <a:pPr>
                <a:defRPr/>
              </a:pPr>
              <a:t>10</a:t>
            </a:fld>
            <a:endParaRPr lang="en-US" sz="14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609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Arial" charset="0"/>
                <a:ea typeface="MS PGothic" charset="0"/>
                <a:cs typeface="+mj-cs"/>
              </a:rPr>
              <a:t>Lessons from Featured States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447800"/>
            <a:ext cx="8128000" cy="51054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States use data documents to identify and address disparities.  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Data sources, units of analysis, and rates vary, yet reports share many commonalities. 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Additional data on disparities are necessary.  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States have different organizational approaches to documenting and addressing disparities. </a:t>
            </a: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fld id="{F42E8E5E-F9B0-D14C-8807-4B5F2E3F282A}" type="slidenum">
              <a:rPr lang="en-US" sz="1400" smtClean="0">
                <a:latin typeface="Arial" charset="0"/>
              </a:rPr>
              <a:pPr>
                <a:defRPr/>
              </a:pPr>
              <a:t>11</a:t>
            </a:fld>
            <a:endParaRPr lang="en-US" sz="14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164263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Arial"/>
                <a:ea typeface="MS PGothic" charset="0"/>
                <a:cs typeface="Arial"/>
              </a:rPr>
              <a:t>Lessons (</a:t>
            </a:r>
            <a:r>
              <a:rPr lang="en-US" sz="3200" dirty="0" err="1" smtClean="0">
                <a:latin typeface="Arial"/>
                <a:ea typeface="MS PGothic" charset="0"/>
                <a:cs typeface="Arial"/>
              </a:rPr>
              <a:t>cont</a:t>
            </a:r>
            <a:r>
              <a:rPr lang="ja-JP" altLang="en-US" sz="3200" dirty="0" smtClean="0">
                <a:latin typeface="Arial"/>
                <a:ea typeface="MS PGothic" charset="0"/>
                <a:cs typeface="Arial"/>
              </a:rPr>
              <a:t>’</a:t>
            </a:r>
            <a:r>
              <a:rPr lang="en-US" altLang="ja-JP" sz="3200" dirty="0" smtClean="0">
                <a:latin typeface="Arial"/>
                <a:ea typeface="MS PGothic" charset="0"/>
                <a:cs typeface="Arial"/>
              </a:rPr>
              <a:t>d)</a:t>
            </a:r>
            <a:endParaRPr lang="en-US" sz="3200" dirty="0" smtClean="0">
              <a:latin typeface="Arial"/>
              <a:ea typeface="MS PGothic" charset="0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/>
                <a:ea typeface="ＭＳ Ｐゴシック" charset="0"/>
                <a:cs typeface="Arial"/>
              </a:rPr>
              <a:t>State reports include a focus on making data actionable.  </a:t>
            </a:r>
          </a:p>
          <a:p>
            <a:pPr eaLnBrk="1" hangingPunct="1">
              <a:defRPr/>
            </a:pPr>
            <a:r>
              <a:rPr lang="en-US" dirty="0" smtClean="0">
                <a:latin typeface="Arial"/>
                <a:ea typeface="ＭＳ Ｐゴシック" charset="0"/>
                <a:cs typeface="Arial"/>
              </a:rPr>
              <a:t>States need additional funding sources in order to focus on reducing disparities.  </a:t>
            </a:r>
          </a:p>
          <a:p>
            <a:pPr eaLnBrk="1" hangingPunct="1">
              <a:defRPr/>
            </a:pPr>
            <a:r>
              <a:rPr lang="en-US" dirty="0" smtClean="0">
                <a:latin typeface="Arial"/>
                <a:ea typeface="ＭＳ Ｐゴシック" charset="0"/>
                <a:cs typeface="Arial"/>
              </a:rPr>
              <a:t>State Offices of Minority Health are important leaders, but cannot act alone to achieve health equity.  </a:t>
            </a:r>
          </a:p>
          <a:p>
            <a:pPr eaLnBrk="1" hangingPunct="1">
              <a:defRPr/>
            </a:pPr>
            <a:endParaRPr lang="en-US" dirty="0">
              <a:ea typeface="ＭＳ Ｐゴシック" charset="0"/>
              <a:cs typeface="+mn-cs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fld id="{DF1EAE4B-50CE-A349-9956-9D69E4897D57}" type="slidenum">
              <a:rPr lang="en-US" sz="1400" smtClean="0">
                <a:latin typeface="Arial" charset="0"/>
              </a:rPr>
              <a:pPr>
                <a:defRPr/>
              </a:pPr>
              <a:t>12</a:t>
            </a:fld>
            <a:endParaRPr lang="en-US" sz="14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62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fld id="{BF13D529-5490-3742-A392-E9CE4AA47FE1}" type="slidenum">
              <a:rPr lang="en-US" sz="1400" smtClean="0">
                <a:latin typeface="Arial" charset="0"/>
              </a:rPr>
              <a:pPr>
                <a:defRPr/>
              </a:pPr>
              <a:t>13</a:t>
            </a:fld>
            <a:endParaRPr lang="en-US" sz="1400" smtClean="0">
              <a:latin typeface="Arial" charset="0"/>
            </a:endParaRPr>
          </a:p>
        </p:txBody>
      </p:sp>
      <p:sp>
        <p:nvSpPr>
          <p:cNvPr id="51202" name="Slide Number Placeholder 3"/>
          <p:cNvSpPr txBox="1">
            <a:spLocks noGrp="1"/>
          </p:cNvSpPr>
          <p:nvPr/>
        </p:nvSpPr>
        <p:spPr bwMode="auto">
          <a:xfrm>
            <a:off x="203200" y="6096000"/>
            <a:ext cx="40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35AECCCB-4D16-FD4D-9111-5F627B781974}" type="slidenum">
              <a:rPr lang="en-US" sz="1400">
                <a:ea typeface="MS PGothic" charset="0"/>
                <a:cs typeface="MS PGothic" charset="0"/>
              </a:rPr>
              <a:pPr algn="r" eaLnBrk="1" hangingPunct="1"/>
              <a:t>13</a:t>
            </a:fld>
            <a:endParaRPr lang="en-US" sz="1400">
              <a:ea typeface="MS PGothic" charset="0"/>
              <a:cs typeface="MS PGothic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609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3200" b="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3200" b="0" dirty="0" smtClean="0">
                <a:latin typeface="Arial" charset="0"/>
                <a:ea typeface="MS PGothic" charset="0"/>
                <a:cs typeface="+mj-cs"/>
              </a:rPr>
              <a:t>                                                              </a:t>
            </a:r>
            <a:r>
              <a:rPr lang="en-US" sz="3200" dirty="0" smtClean="0">
                <a:latin typeface="Arial" charset="0"/>
                <a:ea typeface="MS PGothic" charset="0"/>
                <a:cs typeface="+mj-cs"/>
              </a:rPr>
              <a:t>Related HCUP Documents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229600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Issue Briefs:</a:t>
            </a:r>
          </a:p>
          <a:p>
            <a:pPr lvl="1" eaLnBrk="1" hangingPunct="1">
              <a:defRPr/>
            </a:pPr>
            <a:r>
              <a:rPr lang="en-US" i="1" dirty="0" smtClean="0">
                <a:latin typeface="Arial" charset="0"/>
                <a:ea typeface="MS PGothic" charset="0"/>
                <a:cs typeface="+mn-cs"/>
              </a:rPr>
              <a:t>Reducing Racial and Ethnic Disparities through Health Care Reform: State Experience </a:t>
            </a:r>
            <a:r>
              <a:rPr lang="en-US" dirty="0" smtClean="0">
                <a:latin typeface="Arial" charset="0"/>
                <a:ea typeface="MS PGothic" charset="0"/>
                <a:cs typeface="+mn-cs"/>
              </a:rPr>
              <a:t>(2011)</a:t>
            </a:r>
          </a:p>
          <a:p>
            <a:pPr lvl="1" eaLnBrk="1" hangingPunct="1">
              <a:defRPr/>
            </a:pPr>
            <a:r>
              <a:rPr lang="en-US" i="1" dirty="0" smtClean="0">
                <a:latin typeface="Arial" charset="0"/>
                <a:ea typeface="MS PGothic" charset="0"/>
                <a:cs typeface="+mn-cs"/>
              </a:rPr>
              <a:t>Assessing the Costs of Racial and Ethnic Health Disparities: State Experience </a:t>
            </a:r>
            <a:r>
              <a:rPr lang="en-US" dirty="0" smtClean="0">
                <a:latin typeface="Arial" charset="0"/>
                <a:ea typeface="MS PGothic" charset="0"/>
                <a:cs typeface="+mn-cs"/>
              </a:rPr>
              <a:t>(2011)</a:t>
            </a:r>
          </a:p>
          <a:p>
            <a:pPr eaLnBrk="1" hangingPunct="1">
              <a:defRPr/>
            </a:pPr>
            <a:r>
              <a:rPr lang="en-US" i="1" dirty="0" smtClean="0">
                <a:latin typeface="Arial" charset="0"/>
                <a:ea typeface="MS PGothic" charset="0"/>
                <a:cs typeface="+mn-cs"/>
              </a:rPr>
              <a:t>State Uses of Hospital Discharge Databases to Reduce Racial and Ethnic Disparities (2010)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Environmental scan findings</a:t>
            </a:r>
            <a:endParaRPr lang="en-US" i="1" dirty="0" smtClean="0">
              <a:latin typeface="Arial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All available at:</a:t>
            </a:r>
          </a:p>
          <a:p>
            <a:pPr marL="457200" lvl="1" indent="0" eaLnBrk="1" hangingPunct="1">
              <a:buFont typeface="Wingdings" charset="0"/>
              <a:buNone/>
              <a:defRPr/>
            </a:pPr>
            <a:r>
              <a:rPr lang="en-US" dirty="0" smtClean="0">
                <a:latin typeface="Arial" charset="0"/>
                <a:ea typeface="MS PGothic" charset="0"/>
                <a:hlinkClick r:id="rId3"/>
              </a:rPr>
              <a:t>http://www.hcup-us.ahrq.gov/reports/r_e_disparities.jsp </a:t>
            </a:r>
            <a:endParaRPr lang="en-US" dirty="0" smtClean="0">
              <a:latin typeface="Arial" charset="0"/>
              <a:ea typeface="MS PGothic" charset="0"/>
            </a:endParaRPr>
          </a:p>
          <a:p>
            <a:pPr lvl="1" eaLnBrk="1" hangingPunct="1">
              <a:buFontTx/>
              <a:buNone/>
              <a:defRPr/>
            </a:pPr>
            <a:endParaRPr lang="en-US" dirty="0" smtClean="0">
              <a:latin typeface="Arial" charset="0"/>
              <a:ea typeface="MS PGothic" charset="0"/>
            </a:endParaRPr>
          </a:p>
          <a:p>
            <a:pPr lvl="1" eaLnBrk="1" hangingPunct="1">
              <a:buFontTx/>
              <a:buNone/>
              <a:defRPr/>
            </a:pPr>
            <a:endParaRPr lang="en-US" dirty="0" smtClean="0">
              <a:latin typeface="Arial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62"/>
          <p:cNvSpPr txBox="1">
            <a:spLocks noGrp="1" noChangeArrowheads="1"/>
          </p:cNvSpPr>
          <p:nvPr/>
        </p:nvSpPr>
        <p:spPr bwMode="auto">
          <a:xfrm>
            <a:off x="203200" y="6096000"/>
            <a:ext cx="40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93AB5766-9E07-3E4E-A51C-531BA727BFA4}" type="slidenum">
              <a:rPr lang="en-US" sz="1400">
                <a:solidFill>
                  <a:srgbClr val="FFFFFF"/>
                </a:solidFill>
                <a:ea typeface="MS PGothic" charset="0"/>
                <a:cs typeface="MS PGothic" charset="0"/>
              </a:rPr>
              <a:pPr algn="r"/>
              <a:t>2</a:t>
            </a:fld>
            <a:endParaRPr lang="en-US" sz="140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9698" name="Slide Number Placeholder 3"/>
          <p:cNvSpPr txBox="1">
            <a:spLocks noGrp="1"/>
          </p:cNvSpPr>
          <p:nvPr/>
        </p:nvSpPr>
        <p:spPr bwMode="auto">
          <a:xfrm>
            <a:off x="203200" y="6096000"/>
            <a:ext cx="40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A2EC66D9-D0A4-5149-9BD2-8BACD9688E8F}" type="slidenum">
              <a:rPr lang="en-US" sz="1400">
                <a:solidFill>
                  <a:srgbClr val="FFFFFF"/>
                </a:solidFill>
                <a:ea typeface="MS PGothic" charset="0"/>
                <a:cs typeface="MS PGothic" charset="0"/>
              </a:rPr>
              <a:pPr algn="r"/>
              <a:t>2</a:t>
            </a:fld>
            <a:endParaRPr lang="en-US" sz="140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533400"/>
            <a:ext cx="6164263" cy="87630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3200" b="0" dirty="0">
                <a:effectLst/>
                <a:latin typeface="Arial" charset="0"/>
                <a:ea typeface="MS PGothic" charset="0"/>
              </a:rPr>
              <a:t>Federal and National Activity Setting the Stage for State Action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71600"/>
            <a:ext cx="8686800" cy="5334000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effectLst/>
                <a:latin typeface="Arial" charset="0"/>
                <a:ea typeface="MS PGothic" charset="0"/>
              </a:rPr>
              <a:t>Understanding the problem: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  <a:latin typeface="Arial" charset="0"/>
                <a:ea typeface="MS PGothic" charset="0"/>
              </a:rPr>
              <a:t>AHRQ </a:t>
            </a:r>
            <a:r>
              <a:rPr lang="en-US" sz="2000" i="1">
                <a:effectLst/>
                <a:latin typeface="Arial" charset="0"/>
                <a:ea typeface="MS PGothic" charset="0"/>
              </a:rPr>
              <a:t>National Healthcare Quality Report </a:t>
            </a:r>
            <a:r>
              <a:rPr lang="en-US" sz="2000">
                <a:effectLst/>
                <a:latin typeface="Arial" charset="0"/>
                <a:ea typeface="MS PGothic" charset="0"/>
              </a:rPr>
              <a:t>&amp; </a:t>
            </a:r>
            <a:r>
              <a:rPr lang="en-US" sz="2000" i="1">
                <a:effectLst/>
                <a:latin typeface="Arial" charset="0"/>
                <a:ea typeface="MS PGothic" charset="0"/>
              </a:rPr>
              <a:t>National Healthcare Disparities Report</a:t>
            </a:r>
          </a:p>
          <a:p>
            <a:pPr lvl="1">
              <a:lnSpc>
                <a:spcPct val="80000"/>
              </a:lnSpc>
            </a:pPr>
            <a:r>
              <a:rPr lang="en-US" sz="2000" i="1">
                <a:effectLst/>
                <a:latin typeface="Arial" charset="0"/>
                <a:ea typeface="MS PGothic" charset="0"/>
              </a:rPr>
              <a:t>CDC Health Disparities and Inequalities Report — United States, 2011 	</a:t>
            </a:r>
            <a:endParaRPr lang="en-US" sz="2400" b="1">
              <a:effectLst/>
              <a:latin typeface="Arial" charset="0"/>
              <a:ea typeface="MS PGothic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effectLst/>
                <a:latin typeface="Arial" charset="0"/>
                <a:ea typeface="MS PGothic" charset="0"/>
              </a:rPr>
              <a:t>Offering guidance on what to do: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  <a:latin typeface="Arial" charset="0"/>
                <a:ea typeface="MS PGothic" charset="0"/>
              </a:rPr>
              <a:t>Institute of Medicine (IOM):</a:t>
            </a:r>
          </a:p>
          <a:p>
            <a:pPr lvl="2">
              <a:lnSpc>
                <a:spcPct val="80000"/>
              </a:lnSpc>
            </a:pPr>
            <a:r>
              <a:rPr lang="en-US" sz="1600" i="1">
                <a:effectLst/>
                <a:latin typeface="Arial" charset="0"/>
                <a:ea typeface="MS PGothic" charset="0"/>
              </a:rPr>
              <a:t>Unequal Treatment: Confronting Racial and Ethnic Disparities in Health Care </a:t>
            </a:r>
            <a:r>
              <a:rPr lang="en-US" sz="1600">
                <a:effectLst/>
                <a:latin typeface="Arial" charset="0"/>
                <a:ea typeface="MS PGothic" charset="0"/>
              </a:rPr>
              <a:t>(2003) </a:t>
            </a:r>
          </a:p>
          <a:p>
            <a:pPr lvl="2">
              <a:lnSpc>
                <a:spcPct val="80000"/>
              </a:lnSpc>
            </a:pPr>
            <a:r>
              <a:rPr lang="en-US" sz="1600" i="1">
                <a:effectLst/>
                <a:latin typeface="Arial" charset="0"/>
                <a:ea typeface="MS PGothic" charset="0"/>
              </a:rPr>
              <a:t>Race, Ethnicity, and Language Data: Standardization for Health Care Quality Improvement  </a:t>
            </a:r>
            <a:r>
              <a:rPr lang="en-US" sz="1600">
                <a:effectLst/>
                <a:latin typeface="Arial" charset="0"/>
                <a:ea typeface="MS PGothic" charset="0"/>
              </a:rPr>
              <a:t>(2009)</a:t>
            </a:r>
            <a:r>
              <a:rPr lang="en-US" sz="1600" i="1">
                <a:effectLst/>
                <a:latin typeface="Arial" charset="0"/>
                <a:ea typeface="MS PGothic" charset="0"/>
              </a:rPr>
              <a:t> </a:t>
            </a:r>
            <a:endParaRPr lang="en-US" sz="1200">
              <a:solidFill>
                <a:schemeClr val="tx1"/>
              </a:solidFill>
              <a:effectLst/>
              <a:latin typeface="Arial" charset="0"/>
              <a:ea typeface="MS PGothic" charset="0"/>
            </a:endParaRP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  <a:latin typeface="Arial" charset="0"/>
                <a:ea typeface="MS PGothic" charset="0"/>
              </a:rPr>
              <a:t>Office of Minority Health: National Partnership for Action to End Health Disparities’ National Plan for Action</a:t>
            </a:r>
            <a:endParaRPr lang="en-US" sz="1200">
              <a:solidFill>
                <a:schemeClr val="tx1"/>
              </a:solidFill>
              <a:effectLst/>
              <a:latin typeface="Arial" charset="0"/>
              <a:ea typeface="MS PGothic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effectLst/>
                <a:latin typeface="Arial" charset="0"/>
                <a:ea typeface="MS PGothic" charset="0"/>
              </a:rPr>
              <a:t>Federal Health Reform (Patient Protection &amp; Affordable Care)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  <a:latin typeface="Arial" charset="0"/>
                <a:ea typeface="MS PGothic" charset="0"/>
              </a:rPr>
              <a:t>Directs states to collect information and data regarding disparities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  <a:latin typeface="Arial" charset="0"/>
                <a:ea typeface="MS PGothic" charset="0"/>
              </a:rPr>
              <a:t>Permanently reauthorizes the Indian Health Care Improvement Act</a:t>
            </a:r>
          </a:p>
          <a:p>
            <a:pPr lvl="1">
              <a:lnSpc>
                <a:spcPct val="80000"/>
              </a:lnSpc>
            </a:pPr>
            <a:r>
              <a:rPr lang="en-US" sz="2000">
                <a:effectLst/>
                <a:latin typeface="Arial" charset="0"/>
                <a:ea typeface="MS PGothic" charset="0"/>
              </a:rPr>
              <a:t>Includes provisions about workforce diversity, cultural competence</a:t>
            </a:r>
          </a:p>
          <a:p>
            <a:pPr>
              <a:lnSpc>
                <a:spcPct val="80000"/>
              </a:lnSpc>
            </a:pPr>
            <a:endParaRPr lang="en-US" sz="1200">
              <a:solidFill>
                <a:schemeClr val="tx1"/>
              </a:solidFill>
              <a:effectLst/>
              <a:latin typeface="Arial" charset="0"/>
              <a:ea typeface="MS PGothic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US" sz="1600">
              <a:solidFill>
                <a:schemeClr val="tx1"/>
              </a:solidFill>
              <a:effectLst/>
              <a:latin typeface="Arial" charset="0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0" fontAlgn="base" hangingPunct="0"/>
            <a:r>
              <a:rPr lang="en-US" sz="3200" kern="1200" dirty="0" smtClean="0">
                <a:solidFill>
                  <a:srgbClr val="FFFF00"/>
                </a:solidFill>
                <a:effectLst/>
                <a:latin typeface="Arial"/>
                <a:ea typeface="MS PGothic"/>
                <a:cs typeface="MS PGothic"/>
              </a:rPr>
              <a:t>Why States Need to Play a Role in Reducing Disparities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4343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dirty="0">
                <a:ea typeface="MS PGothic" charset="0"/>
              </a:rPr>
              <a:t>State responsibility for enhanced data collection under federal health reform</a:t>
            </a:r>
          </a:p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dirty="0">
                <a:ea typeface="MS PGothic" charset="0"/>
              </a:rPr>
              <a:t>Provider incentives for data collection under Meaningful Use</a:t>
            </a:r>
          </a:p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dirty="0">
                <a:ea typeface="MS PGothic" charset="0"/>
              </a:rPr>
              <a:t>Growing interest in costs of disparities and improving health system efficiency</a:t>
            </a:r>
          </a:p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dirty="0">
                <a:ea typeface="MS PGothic" charset="0"/>
              </a:rPr>
              <a:t>Lean budgets may require states to target areas or populations with greatest disparities</a:t>
            </a:r>
          </a:p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dirty="0">
                <a:ea typeface="MS PGothic" charset="0"/>
              </a:rPr>
              <a:t>Medicaid programs have incentive to act given disproportionate representation by </a:t>
            </a:r>
            <a:r>
              <a:rPr lang="en-US" dirty="0" smtClean="0">
                <a:ea typeface="MS PGothic" charset="0"/>
              </a:rPr>
              <a:t>minorities</a:t>
            </a:r>
            <a:endParaRPr lang="en-US" dirty="0">
              <a:ea typeface="MS PGothic" charset="0"/>
            </a:endParaRPr>
          </a:p>
        </p:txBody>
      </p:sp>
      <p:sp>
        <p:nvSpPr>
          <p:cNvPr id="3174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88CC55D-8158-784D-BE5A-2575CBC674BC}" type="slidenum">
              <a:rPr lang="en-US" sz="1400">
                <a:solidFill>
                  <a:srgbClr val="FFFFFF"/>
                </a:solidFill>
                <a:ea typeface="MS PGothic" charset="0"/>
                <a:cs typeface="MS PGothic" charset="0"/>
              </a:rPr>
              <a:pPr eaLnBrk="1" hangingPunct="1"/>
              <a:t>3</a:t>
            </a:fld>
            <a:endParaRPr lang="en-US" sz="140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b="0" dirty="0" smtClean="0">
                <a:effectLst/>
                <a:ea typeface="ＭＳ Ｐゴシック" charset="-128"/>
                <a:cs typeface="ＭＳ Ｐゴシック" charset="0"/>
              </a:rPr>
              <a:t>AHRQ Resources</a:t>
            </a:r>
            <a:endParaRPr lang="en-US" sz="32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93063" cy="2895600"/>
          </a:xfrm>
        </p:spPr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altLang="ja-JP" i="1" dirty="0" smtClean="0">
                <a:effectLst/>
                <a:ea typeface="ＭＳ Ｐゴシック" charset="0"/>
                <a:cs typeface="ＭＳ Ｐゴシック" charset="0"/>
              </a:rPr>
              <a:t>2010 National Healthcare Disparities Report </a:t>
            </a:r>
            <a:endParaRPr lang="en-US" altLang="ja-JP" dirty="0" smtClean="0">
              <a:effectLst/>
              <a:ea typeface="ＭＳ Ｐゴシック" charset="0"/>
              <a:cs typeface="ＭＳ Ｐゴシック" charset="0"/>
            </a:endParaRPr>
          </a:p>
          <a:p>
            <a:pPr lvl="1">
              <a:defRPr/>
            </a:pPr>
            <a:r>
              <a:rPr lang="en-US" sz="2000" dirty="0" smtClean="0">
                <a:effectLst/>
                <a:ea typeface="ＭＳ Ｐゴシック" charset="0"/>
                <a:hlinkClick r:id="rId2"/>
              </a:rPr>
              <a:t>http://www.ahrq.gov/qual/qrdr10.htm</a:t>
            </a:r>
            <a:r>
              <a:rPr lang="en-US" sz="2000" dirty="0" smtClean="0">
                <a:effectLst/>
                <a:ea typeface="ＭＳ Ｐゴシック" charset="0"/>
              </a:rPr>
              <a:t> </a:t>
            </a:r>
          </a:p>
          <a:p>
            <a:pPr lvl="1">
              <a:defRPr/>
            </a:pPr>
            <a:r>
              <a:rPr lang="en-US" sz="2000" dirty="0" smtClean="0">
                <a:effectLst/>
                <a:ea typeface="ＭＳ Ｐゴシック" charset="0"/>
              </a:rPr>
              <a:t>Identifies gaps where some populations receive worse care than others and tracks changes in gaps over time </a:t>
            </a:r>
          </a:p>
          <a:p>
            <a:pPr>
              <a:defRPr/>
            </a:pPr>
            <a:r>
              <a:rPr lang="en-US" dirty="0" smtClean="0">
                <a:effectLst/>
                <a:ea typeface="ＭＳ Ｐゴシック" charset="0"/>
                <a:cs typeface="ＭＳ Ｐゴシック" charset="0"/>
              </a:rPr>
              <a:t>AHRQ State Snapshots </a:t>
            </a:r>
            <a:r>
              <a:rPr lang="en-US" sz="3600" dirty="0" smtClean="0">
                <a:effectLst/>
                <a:ea typeface="ＭＳ Ｐゴシック" charset="0"/>
                <a:cs typeface="ＭＳ Ｐゴシック" charset="0"/>
              </a:rPr>
              <a:t>			</a:t>
            </a:r>
          </a:p>
          <a:p>
            <a:pPr lvl="1">
              <a:defRPr/>
            </a:pPr>
            <a:r>
              <a:rPr lang="en-US" sz="2000" dirty="0" smtClean="0">
                <a:effectLst/>
                <a:ea typeface="ＭＳ Ｐゴシック" charset="0"/>
                <a:hlinkClick r:id="rId3"/>
              </a:rPr>
              <a:t>http://statesnapshots.ahrq.gov/snaps10/index.jsp?menuId=1&amp;state</a:t>
            </a:r>
            <a:r>
              <a:rPr lang="en-US" sz="2000" dirty="0" smtClean="0">
                <a:effectLst/>
                <a:ea typeface="ＭＳ Ｐゴシック" charset="0"/>
              </a:rPr>
              <a:t>= </a:t>
            </a:r>
          </a:p>
          <a:p>
            <a:pPr lvl="1">
              <a:defRPr/>
            </a:pPr>
            <a:r>
              <a:rPr lang="en-US" sz="2000" dirty="0" smtClean="0">
                <a:effectLst/>
                <a:ea typeface="ＭＳ Ｐゴシック" charset="0"/>
              </a:rPr>
              <a:t>Focus on Disparities section</a:t>
            </a:r>
          </a:p>
          <a:p>
            <a:pPr lvl="1">
              <a:defRPr/>
            </a:pPr>
            <a:r>
              <a:rPr lang="en-US" sz="2000" dirty="0" smtClean="0">
                <a:effectLst/>
                <a:ea typeface="ＭＳ Ｐゴシック" charset="0"/>
              </a:rPr>
              <a:t>Demographic data on state population</a:t>
            </a:r>
          </a:p>
          <a:p>
            <a:pPr lvl="1">
              <a:defRPr/>
            </a:pPr>
            <a:r>
              <a:rPr lang="en-US" sz="2000" dirty="0" smtClean="0">
                <a:effectLst/>
                <a:ea typeface="ＭＳ Ｐゴシック" charset="0"/>
              </a:rPr>
              <a:t>NEW SECTION:  State Resources for Addressing Disparities in Health Care Quality </a:t>
            </a:r>
            <a:r>
              <a:rPr lang="en-US" sz="2000" dirty="0" smtClean="0">
                <a:effectLst/>
                <a:ea typeface="ＭＳ Ｐゴシック" charset="0"/>
                <a:hlinkClick r:id="rId4"/>
              </a:rPr>
              <a:t>http://statesnapshots.ahrq.gov/snaps10/SnapsController?menuId=99&amp;action=resources&amp;state</a:t>
            </a:r>
            <a:r>
              <a:rPr lang="en-US" sz="2000" dirty="0" smtClean="0">
                <a:effectLst/>
                <a:ea typeface="ＭＳ Ｐゴシック" charset="0"/>
                <a:hlinkClick r:id="rId5"/>
              </a:rPr>
              <a:t>=</a:t>
            </a:r>
          </a:p>
          <a:p>
            <a:pPr>
              <a:buFont typeface="Wingdings" pitchFamily="2" charset="2"/>
              <a:buChar char="n"/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D7ADDED-9904-3E4D-82ED-0CE04EE32A8B}" type="slidenum">
              <a:rPr lang="en-US" sz="1400">
                <a:solidFill>
                  <a:srgbClr val="FFFFFF"/>
                </a:solidFill>
                <a:ea typeface="MS PGothic" charset="0"/>
                <a:cs typeface="MS PGothic" charset="0"/>
              </a:rPr>
              <a:pPr eaLnBrk="1" hangingPunct="1"/>
              <a:t>4</a:t>
            </a:fld>
            <a:endParaRPr lang="en-US" sz="1400">
              <a:solidFill>
                <a:srgbClr val="FFFFFF"/>
              </a:solidFill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62"/>
          <p:cNvSpPr txBox="1">
            <a:spLocks noGrp="1" noChangeArrowheads="1"/>
          </p:cNvSpPr>
          <p:nvPr/>
        </p:nvSpPr>
        <p:spPr bwMode="auto">
          <a:xfrm>
            <a:off x="203200" y="6096000"/>
            <a:ext cx="40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404076B-6818-CD43-8A47-DDBD8BD5189D}" type="slidenum">
              <a:rPr lang="en-US" sz="1400">
                <a:ea typeface="MS PGothic" charset="0"/>
                <a:cs typeface="MS PGothic" charset="0"/>
              </a:rPr>
              <a:pPr algn="r" eaLnBrk="1" hangingPunct="1"/>
              <a:t>5</a:t>
            </a:fld>
            <a:endParaRPr lang="en-US" sz="1400">
              <a:ea typeface="MS PGothic" charset="0"/>
              <a:cs typeface="MS PGothic" charset="0"/>
            </a:endParaRPr>
          </a:p>
        </p:txBody>
      </p:sp>
      <p:sp>
        <p:nvSpPr>
          <p:cNvPr id="34818" name="Slide Number Placeholder 1"/>
          <p:cNvSpPr txBox="1">
            <a:spLocks noGrp="1"/>
          </p:cNvSpPr>
          <p:nvPr/>
        </p:nvSpPr>
        <p:spPr bwMode="auto">
          <a:xfrm>
            <a:off x="203200" y="6096000"/>
            <a:ext cx="40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2E6B6402-0806-C643-9274-003C4EF46450}" type="slidenum">
              <a:rPr lang="en-US" sz="1400">
                <a:ea typeface="MS PGothic" charset="0"/>
                <a:cs typeface="MS PGothic" charset="0"/>
              </a:rPr>
              <a:pPr algn="r" eaLnBrk="1" hangingPunct="1"/>
              <a:t>5</a:t>
            </a:fld>
            <a:endParaRPr lang="en-US" sz="1400">
              <a:ea typeface="MS PGothic" charset="0"/>
              <a:cs typeface="MS PGothic" charset="0"/>
            </a:endParaRPr>
          </a:p>
        </p:txBody>
      </p:sp>
      <p:sp>
        <p:nvSpPr>
          <p:cNvPr id="34819" name="Slide Number Placeholder 1"/>
          <p:cNvSpPr txBox="1">
            <a:spLocks noGrp="1"/>
          </p:cNvSpPr>
          <p:nvPr/>
        </p:nvSpPr>
        <p:spPr bwMode="auto">
          <a:xfrm>
            <a:off x="203200" y="6096000"/>
            <a:ext cx="40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B1A1CCED-DC56-7149-8BE4-454B00B18157}" type="slidenum">
              <a:rPr lang="en-US" sz="1400">
                <a:ea typeface="MS PGothic" charset="0"/>
                <a:cs typeface="MS PGothic" charset="0"/>
              </a:rPr>
              <a:pPr algn="r" eaLnBrk="1" hangingPunct="1"/>
              <a:t>5</a:t>
            </a:fld>
            <a:endParaRPr lang="en-US" sz="1400">
              <a:ea typeface="MS PGothic" charset="0"/>
              <a:cs typeface="MS PGothic" charset="0"/>
            </a:endParaRPr>
          </a:p>
        </p:txBody>
      </p:sp>
      <p:sp>
        <p:nvSpPr>
          <p:cNvPr id="23556" name="Title 1"/>
          <p:cNvSpPr>
            <a:spLocks noGrp="1"/>
          </p:cNvSpPr>
          <p:nvPr>
            <p:ph type="ctrTitle" idx="4294967295"/>
          </p:nvPr>
        </p:nvSpPr>
        <p:spPr>
          <a:xfrm>
            <a:off x="482600" y="2438400"/>
            <a:ext cx="8128000" cy="20574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eaLnBrk="1" hangingPunct="1">
              <a:defRPr/>
            </a:pPr>
            <a:r>
              <a:rPr lang="en-US" sz="4000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sz="4000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4000" i="1" dirty="0" smtClean="0">
                <a:latin typeface="Arial"/>
                <a:ea typeface="MS PGothic" charset="0"/>
                <a:cs typeface="Arial"/>
              </a:rPr>
              <a:t>State Documentation of </a:t>
            </a:r>
            <a:br>
              <a:rPr lang="en-US" sz="4000" i="1" dirty="0" smtClean="0">
                <a:latin typeface="Arial"/>
                <a:ea typeface="MS PGothic" charset="0"/>
                <a:cs typeface="Arial"/>
              </a:rPr>
            </a:br>
            <a:r>
              <a:rPr lang="en-US" sz="4000" i="1" dirty="0" smtClean="0">
                <a:latin typeface="Arial"/>
                <a:ea typeface="MS PGothic" charset="0"/>
                <a:cs typeface="Arial"/>
              </a:rPr>
              <a:t>Racial and Ethnic Health Disparities to Inform Strategic Action:  </a:t>
            </a:r>
            <a:br>
              <a:rPr lang="en-US" sz="4000" i="1" dirty="0" smtClean="0">
                <a:latin typeface="Arial"/>
                <a:ea typeface="MS PGothic" charset="0"/>
                <a:cs typeface="Arial"/>
              </a:rPr>
            </a:br>
            <a:r>
              <a:rPr lang="en-US" sz="3500" i="1" dirty="0" smtClean="0">
                <a:latin typeface="Arial"/>
                <a:ea typeface="MS PGothic" charset="0"/>
                <a:cs typeface="Arial"/>
              </a:rPr>
              <a:t/>
            </a:r>
            <a:br>
              <a:rPr lang="en-US" sz="3500" i="1" dirty="0" smtClean="0">
                <a:latin typeface="Arial"/>
                <a:ea typeface="MS PGothic" charset="0"/>
                <a:cs typeface="Arial"/>
              </a:rPr>
            </a:br>
            <a:r>
              <a:rPr lang="en-US" sz="3000" dirty="0" smtClean="0">
                <a:latin typeface="Arial"/>
                <a:ea typeface="MS PGothic" charset="0"/>
                <a:cs typeface="Arial"/>
              </a:rPr>
              <a:t>2011</a:t>
            </a:r>
            <a:r>
              <a:rPr lang="en-US" sz="3000" i="1" dirty="0" smtClean="0">
                <a:latin typeface="Arial"/>
                <a:ea typeface="MS PGothic" charset="0"/>
                <a:cs typeface="Arial"/>
              </a:rPr>
              <a:t> </a:t>
            </a:r>
            <a:r>
              <a:rPr lang="en-US" sz="3000" dirty="0" smtClean="0">
                <a:latin typeface="Arial"/>
                <a:ea typeface="MS PGothic" charset="0"/>
                <a:cs typeface="Arial"/>
              </a:rPr>
              <a:t>Report Findings</a:t>
            </a:r>
            <a:r>
              <a:rPr lang="en-US" i="1" dirty="0" smtClean="0">
                <a:latin typeface="Arial" charset="0"/>
                <a:ea typeface="MS PGothic" charset="0"/>
                <a:cs typeface="+mj-cs"/>
              </a:rPr>
              <a:t/>
            </a:r>
            <a:br>
              <a:rPr lang="en-US" i="1" dirty="0" smtClean="0">
                <a:latin typeface="Arial" charset="0"/>
                <a:ea typeface="MS PGothic" charset="0"/>
                <a:cs typeface="+mj-cs"/>
              </a:rPr>
            </a:br>
            <a:r>
              <a:rPr lang="en-US" sz="2000" b="0" dirty="0" smtClean="0">
                <a:latin typeface="Arial"/>
                <a:ea typeface="MS PGothic" charset="0"/>
                <a:cs typeface="Arial"/>
              </a:rPr>
              <a:t/>
            </a:r>
            <a:br>
              <a:rPr lang="en-US" sz="2000" b="0" dirty="0" smtClean="0">
                <a:latin typeface="Arial"/>
                <a:ea typeface="MS PGothic" charset="0"/>
                <a:cs typeface="Arial"/>
              </a:rPr>
            </a:br>
            <a:r>
              <a:rPr lang="en-US" sz="2000" dirty="0" smtClean="0">
                <a:solidFill>
                  <a:srgbClr val="000000"/>
                </a:solidFill>
                <a:latin typeface="Arial"/>
                <a:ea typeface="MS PGothic" charset="0"/>
                <a:cs typeface="Arial"/>
              </a:rPr>
              <a:t>Carrie Hanlon</a:t>
            </a:r>
            <a:r>
              <a:rPr lang="en-US" sz="2000" b="0" dirty="0" smtClean="0">
                <a:solidFill>
                  <a:srgbClr val="000000"/>
                </a:solidFill>
                <a:latin typeface="Arial"/>
                <a:ea typeface="MS PGothic" charset="0"/>
                <a:cs typeface="Arial"/>
              </a:rPr>
              <a:t/>
            </a:r>
            <a:br>
              <a:rPr lang="en-US" sz="2000" b="0" dirty="0" smtClean="0">
                <a:solidFill>
                  <a:srgbClr val="000000"/>
                </a:solidFill>
                <a:latin typeface="Arial"/>
                <a:ea typeface="MS PGothic" charset="0"/>
                <a:cs typeface="Arial"/>
              </a:rPr>
            </a:br>
            <a:r>
              <a:rPr lang="en-US" sz="2000" b="0" dirty="0" smtClean="0">
                <a:solidFill>
                  <a:srgbClr val="000000"/>
                </a:solidFill>
                <a:latin typeface="Arial"/>
                <a:ea typeface="MS PGothic" charset="0"/>
                <a:cs typeface="Arial"/>
              </a:rPr>
              <a:t>National Academy for State Health Policy</a:t>
            </a:r>
            <a:r>
              <a:rPr lang="en-US" sz="2400" dirty="0" smtClean="0">
                <a:solidFill>
                  <a:schemeClr val="tx1"/>
                </a:solidFill>
                <a:latin typeface="Arial" charset="0"/>
                <a:ea typeface="MS PGothic" charset="0"/>
                <a:cs typeface="+mj-cs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Arial" charset="0"/>
                <a:ea typeface="MS PGothic" charset="0"/>
                <a:cs typeface="+mj-cs"/>
              </a:rPr>
            </a:br>
            <a:r>
              <a:rPr lang="en-US" sz="2000" b="0" dirty="0" err="1" smtClean="0">
                <a:solidFill>
                  <a:schemeClr val="tx1"/>
                </a:solidFill>
                <a:latin typeface="Arial" charset="0"/>
                <a:ea typeface="MS PGothic" charset="0"/>
                <a:cs typeface="+mj-cs"/>
              </a:rPr>
              <a:t>chanlon@nashp.org</a:t>
            </a:r>
            <a:endParaRPr lang="en-US" sz="2000" b="0" dirty="0" smtClean="0">
              <a:solidFill>
                <a:schemeClr val="tx1"/>
              </a:solidFill>
              <a:latin typeface="Arial" charset="0"/>
              <a:ea typeface="MS PGothic" charset="0"/>
              <a:cs typeface="+mj-cs"/>
            </a:endParaRPr>
          </a:p>
        </p:txBody>
      </p:sp>
      <p:sp>
        <p:nvSpPr>
          <p:cNvPr id="34821" name="Slide Number Placeholder 4"/>
          <p:cNvSpPr txBox="1">
            <a:spLocks noGrp="1"/>
          </p:cNvSpPr>
          <p:nvPr/>
        </p:nvSpPr>
        <p:spPr bwMode="auto">
          <a:xfrm>
            <a:off x="6781800" y="62484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endParaRPr lang="en-US" sz="1400">
              <a:solidFill>
                <a:srgbClr val="898989"/>
              </a:solidFill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fontAlgn="base"/>
            <a:r>
              <a:rPr lang="en-US" sz="3200" b="1" kern="1200" dirty="0" smtClean="0">
                <a:solidFill>
                  <a:srgbClr val="6A2B28"/>
                </a:solidFill>
                <a:effectLst/>
                <a:latin typeface="Arial"/>
                <a:ea typeface="MS PGothic"/>
                <a:cs typeface="MS PGothic"/>
              </a:rPr>
              <a:t>State Roles in Reducing Disparities</a:t>
            </a:r>
            <a:endParaRPr lang="en-US" dirty="0" smtClean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SzPct val="95000"/>
              <a:buFont typeface="Wingdings" charset="2"/>
              <a:buChar char="v"/>
              <a:defRPr/>
            </a:pPr>
            <a:r>
              <a:rPr lang="en-US" dirty="0">
                <a:latin typeface="Arial" charset="0"/>
              </a:rPr>
              <a:t>Purchase health care services</a:t>
            </a:r>
          </a:p>
          <a:p>
            <a:pPr>
              <a:lnSpc>
                <a:spcPct val="90000"/>
              </a:lnSpc>
              <a:buSzPct val="95000"/>
              <a:buFont typeface="Wingdings" charset="2"/>
              <a:buChar char="v"/>
              <a:defRPr/>
            </a:pPr>
            <a:r>
              <a:rPr lang="en-US" dirty="0">
                <a:latin typeface="Arial" charset="0"/>
              </a:rPr>
              <a:t>Define benefits</a:t>
            </a:r>
          </a:p>
          <a:p>
            <a:pPr>
              <a:lnSpc>
                <a:spcPct val="90000"/>
              </a:lnSpc>
              <a:buSzPct val="95000"/>
              <a:buFont typeface="Wingdings" charset="2"/>
              <a:buChar char="v"/>
              <a:defRPr/>
            </a:pPr>
            <a:r>
              <a:rPr lang="en-US" dirty="0">
                <a:latin typeface="Arial" charset="0"/>
              </a:rPr>
              <a:t>Regulate professionals and facilities</a:t>
            </a:r>
          </a:p>
          <a:p>
            <a:pPr>
              <a:lnSpc>
                <a:spcPct val="90000"/>
              </a:lnSpc>
              <a:buSzPct val="95000"/>
              <a:buFont typeface="Wingdings" charset="2"/>
              <a:buChar char="v"/>
              <a:defRPr/>
            </a:pPr>
            <a:r>
              <a:rPr lang="en-US" dirty="0">
                <a:latin typeface="Arial" charset="0"/>
              </a:rPr>
              <a:t>Collect and report data</a:t>
            </a:r>
          </a:p>
          <a:p>
            <a:pPr>
              <a:lnSpc>
                <a:spcPct val="90000"/>
              </a:lnSpc>
              <a:buSzPct val="95000"/>
              <a:buFont typeface="Wingdings" charset="2"/>
              <a:buChar char="v"/>
              <a:defRPr/>
            </a:pPr>
            <a:r>
              <a:rPr lang="en-US" dirty="0">
                <a:latin typeface="Arial" charset="0"/>
              </a:rPr>
              <a:t>Set standards and measure performance</a:t>
            </a:r>
          </a:p>
          <a:p>
            <a:pPr>
              <a:lnSpc>
                <a:spcPct val="90000"/>
              </a:lnSpc>
              <a:buSzPct val="95000"/>
              <a:buFont typeface="Wingdings" charset="2"/>
              <a:buChar char="v"/>
              <a:defRPr/>
            </a:pPr>
            <a:r>
              <a:rPr lang="en-US" dirty="0">
                <a:latin typeface="Arial" charset="0"/>
              </a:rPr>
              <a:t>Inform consumers</a:t>
            </a:r>
          </a:p>
          <a:p>
            <a:pPr>
              <a:lnSpc>
                <a:spcPct val="90000"/>
              </a:lnSpc>
              <a:buSzPct val="95000"/>
              <a:buFont typeface="Wingdings" charset="2"/>
              <a:buChar char="v"/>
              <a:defRPr/>
            </a:pPr>
            <a:r>
              <a:rPr lang="en-US" dirty="0">
                <a:latin typeface="Arial" charset="0"/>
              </a:rPr>
              <a:t>Educate and train healthcare professionals</a:t>
            </a:r>
          </a:p>
          <a:p>
            <a:pPr>
              <a:lnSpc>
                <a:spcPct val="90000"/>
              </a:lnSpc>
              <a:buSzPct val="95000"/>
              <a:buFont typeface="Wingdings" charset="2"/>
              <a:buChar char="v"/>
              <a:defRPr/>
            </a:pPr>
            <a:r>
              <a:rPr lang="en-US" dirty="0">
                <a:latin typeface="Arial" charset="0"/>
              </a:rPr>
              <a:t>Convene </a:t>
            </a:r>
            <a:r>
              <a:rPr lang="en-US" dirty="0" smtClean="0">
                <a:latin typeface="Arial" charset="0"/>
              </a:rPr>
              <a:t>stakeholders</a:t>
            </a:r>
            <a:endParaRPr lang="en-US" dirty="0">
              <a:latin typeface="Arial" charset="0"/>
            </a:endParaRPr>
          </a:p>
        </p:txBody>
      </p:sp>
      <p:sp>
        <p:nvSpPr>
          <p:cNvPr id="25601" name="Slide Number Placeholder 1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fld id="{C8C78F5D-A457-EB47-93B6-34CBDE096139}" type="slidenum">
              <a:rPr lang="en-US" sz="1400" smtClean="0">
                <a:latin typeface="Arial" charset="0"/>
              </a:rPr>
              <a:pPr>
                <a:defRPr/>
              </a:pPr>
              <a:t>6</a:t>
            </a:fld>
            <a:endParaRPr lang="en-US" sz="14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840538" cy="876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Arial"/>
                <a:ea typeface="MS PGothic" charset="0"/>
                <a:cs typeface="Arial"/>
              </a:rPr>
              <a:t>Report Methodology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145463" cy="4876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latin typeface="Arial" charset="0"/>
                <a:ea typeface="MS PGothic" charset="0"/>
                <a:cs typeface="+mn-cs"/>
              </a:rPr>
              <a:t>Environmental</a:t>
            </a:r>
            <a:r>
              <a:rPr lang="en-US" dirty="0" smtClean="0">
                <a:latin typeface="Arial" charset="0"/>
                <a:ea typeface="MS PGothic" charset="0"/>
                <a:cs typeface="+mn-cs"/>
              </a:rPr>
              <a:t> scan for documents: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</a:rPr>
              <a:t>Published in 2007 or later; 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</a:rPr>
              <a:t>Data-driven; 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</a:rPr>
              <a:t>Addressing disparities in </a:t>
            </a:r>
            <a:r>
              <a:rPr lang="en-US" i="1" dirty="0" smtClean="0">
                <a:latin typeface="Arial" charset="0"/>
                <a:ea typeface="MS PGothic" charset="0"/>
              </a:rPr>
              <a:t>health</a:t>
            </a:r>
            <a:r>
              <a:rPr lang="en-US" dirty="0" smtClean="0">
                <a:latin typeface="Arial" charset="0"/>
                <a:ea typeface="MS PGothic" charset="0"/>
              </a:rPr>
              <a:t> </a:t>
            </a:r>
            <a:r>
              <a:rPr lang="en-US" i="1" dirty="0" smtClean="0">
                <a:latin typeface="Arial" charset="0"/>
                <a:ea typeface="MS PGothic" charset="0"/>
              </a:rPr>
              <a:t>care</a:t>
            </a:r>
            <a:r>
              <a:rPr lang="en-US" dirty="0" smtClean="0">
                <a:latin typeface="Arial" charset="0"/>
                <a:ea typeface="MS PGothic" charset="0"/>
              </a:rPr>
              <a:t>; and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</a:rPr>
              <a:t>With evidence of state use of the information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  <a:ea typeface="MS PGothic" charset="0"/>
                <a:cs typeface="+mn-cs"/>
              </a:rPr>
              <a:t>Email follow up to confirm scan findings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  <a:ea typeface="MS PGothic" charset="0"/>
                <a:cs typeface="+mn-cs"/>
              </a:rPr>
              <a:t>Identified 8 leading states to feature: </a:t>
            </a:r>
          </a:p>
          <a:p>
            <a:pPr lvl="1" eaLnBrk="1" hangingPunct="1">
              <a:defRPr/>
            </a:pPr>
            <a:r>
              <a:rPr lang="en-US" b="1" dirty="0">
                <a:latin typeface="Arial" charset="0"/>
                <a:ea typeface="MS PGothic" charset="0"/>
              </a:rPr>
              <a:t>CO, CT, GA, MD, NJ, NM, RI, UT</a:t>
            </a:r>
          </a:p>
          <a:p>
            <a:pPr eaLnBrk="1" hangingPunct="1">
              <a:defRPr/>
            </a:pPr>
            <a:r>
              <a:rPr lang="en-US" dirty="0">
                <a:latin typeface="Arial" charset="0"/>
                <a:ea typeface="MS PGothic" charset="0"/>
                <a:cs typeface="+mn-cs"/>
              </a:rPr>
              <a:t>Phone </a:t>
            </a:r>
            <a:r>
              <a:rPr lang="en-US" dirty="0" smtClean="0">
                <a:latin typeface="Arial" charset="0"/>
                <a:ea typeface="MS PGothic" charset="0"/>
                <a:cs typeface="+mn-cs"/>
              </a:rPr>
              <a:t>conversations</a:t>
            </a:r>
            <a:endParaRPr lang="en-US" dirty="0">
              <a:latin typeface="Arial" charset="0"/>
              <a:ea typeface="MS PGothic" charset="0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305800" cy="876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Arial"/>
                <a:ea typeface="MS PGothic" charset="0"/>
                <a:cs typeface="Arial"/>
              </a:rPr>
              <a:t>General Findings from Featured States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447800"/>
            <a:ext cx="8186738" cy="4038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3 types of state documents: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</a:rPr>
              <a:t>Data report, action plan, combination of both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2 states use a report card (GA, NM)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BRFSS and vital records most common data sources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4 states provide county-level data (CO, GA, NJ, MD)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Relative rates are more common than absolute rates</a:t>
            </a: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fld id="{76824951-EA30-0940-82A7-ABC90B2F9A82}" type="slidenum">
              <a:rPr lang="en-US" sz="1400" smtClean="0">
                <a:latin typeface="Arial" charset="0"/>
              </a:rPr>
              <a:pPr>
                <a:defRPr/>
              </a:pPr>
              <a:t>8</a:t>
            </a:fld>
            <a:endParaRPr lang="en-US" sz="14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705600" cy="8763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latin typeface="Arial"/>
                <a:ea typeface="MS PGothic" charset="0"/>
                <a:cs typeface="Arial"/>
              </a:rPr>
              <a:t>General Findings (</a:t>
            </a:r>
            <a:r>
              <a:rPr lang="en-US" sz="3200" dirty="0" err="1" smtClean="0">
                <a:latin typeface="Arial"/>
                <a:ea typeface="MS PGothic" charset="0"/>
                <a:cs typeface="Arial"/>
              </a:rPr>
              <a:t>cont</a:t>
            </a:r>
            <a:r>
              <a:rPr lang="ja-JP" altLang="en-US" sz="3200" dirty="0" smtClean="0">
                <a:latin typeface="Arial"/>
                <a:ea typeface="MS PGothic" charset="0"/>
                <a:cs typeface="Arial"/>
              </a:rPr>
              <a:t>’</a:t>
            </a:r>
            <a:r>
              <a:rPr lang="en-US" altLang="ja-JP" sz="3200" dirty="0" smtClean="0">
                <a:latin typeface="Arial"/>
                <a:ea typeface="MS PGothic" charset="0"/>
                <a:cs typeface="Arial"/>
              </a:rPr>
              <a:t>d)</a:t>
            </a:r>
            <a:endParaRPr lang="en-US" sz="3200" dirty="0" smtClean="0">
              <a:latin typeface="Arial"/>
              <a:ea typeface="MS PGothic" charset="0"/>
              <a:cs typeface="Arial"/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447800"/>
            <a:ext cx="8145462" cy="4038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Only slight variation in races/ethnicities included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Common Measures: 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</a:rPr>
              <a:t>Condition or risk factor prevalence/incidence (all)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</a:rPr>
              <a:t>Access/utilization (all)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</a:rPr>
              <a:t>Mortality (all)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</a:rPr>
              <a:t>Socioeconomic Status (CO, CT, GA, RI, UT)</a:t>
            </a:r>
          </a:p>
          <a:p>
            <a:pPr lvl="1"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</a:rPr>
              <a:t>Cost (CT, GA, MD)</a:t>
            </a:r>
          </a:p>
          <a:p>
            <a:pPr eaLnBrk="1" hangingPunct="1">
              <a:defRPr/>
            </a:pPr>
            <a:r>
              <a:rPr lang="en-US" dirty="0" smtClean="0">
                <a:latin typeface="Arial" charset="0"/>
                <a:ea typeface="MS PGothic" charset="0"/>
                <a:cs typeface="+mn-cs"/>
              </a:rPr>
              <a:t>Common topics:  heart disease/stroke, HIV/STDs, diabetes, cancer, and maternal, prenatal and child health care</a:t>
            </a: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MS PGothic" charset="0"/>
              <a:cs typeface="+mn-cs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fld id="{6F4F1467-3717-5A41-A970-6BFB8694EB13}" type="slidenum">
              <a:rPr lang="en-US" sz="1400" smtClean="0">
                <a:latin typeface="Arial" charset="0"/>
              </a:rPr>
              <a:pPr>
                <a:defRPr/>
              </a:pPr>
              <a:t>9</a:t>
            </a:fld>
            <a:endParaRPr lang="en-US" sz="14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HCUP theme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1124</TotalTime>
  <Words>613</Words>
  <Application>Microsoft Macintosh PowerPoint</Application>
  <PresentationFormat>On-screen Show (4:3)</PresentationFormat>
  <Paragraphs>113</Paragraphs>
  <Slides>13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Arial</vt:lpstr>
      <vt:lpstr>ＭＳ Ｐゴシック</vt:lpstr>
      <vt:lpstr>Garamond</vt:lpstr>
      <vt:lpstr>Verdana</vt:lpstr>
      <vt:lpstr>Wingdings</vt:lpstr>
      <vt:lpstr>MS PGothic</vt:lpstr>
      <vt:lpstr>Monotype Sorts</vt:lpstr>
      <vt:lpstr>Times New Roman</vt:lpstr>
      <vt:lpstr>Calibri</vt:lpstr>
      <vt:lpstr>Level</vt:lpstr>
      <vt:lpstr>Default Design</vt:lpstr>
      <vt:lpstr>Photo Editor Photo</vt:lpstr>
      <vt:lpstr>State Documentation of  Racial and Ethnic Health Disparities  to Inform Strategic Action</vt:lpstr>
      <vt:lpstr>Federal and National Activity Setting the Stage for State Action</vt:lpstr>
      <vt:lpstr>Why States Need to Play a Role in Reducing Disparities</vt:lpstr>
      <vt:lpstr>AHRQ Resources</vt:lpstr>
      <vt:lpstr> State Documentation of  Racial and Ethnic Health Disparities to Inform Strategic Action:    2011 Report Findings  Carrie Hanlon National Academy for State Health Policy chanlon@nashp.org</vt:lpstr>
      <vt:lpstr>State Roles in Reducing Disparities</vt:lpstr>
      <vt:lpstr>Report Methodology</vt:lpstr>
      <vt:lpstr>General Findings from Featured States</vt:lpstr>
      <vt:lpstr>General Findings (cont’d)</vt:lpstr>
      <vt:lpstr>Use &amp; Impact of State Documents</vt:lpstr>
      <vt:lpstr>Lessons from Featured States</vt:lpstr>
      <vt:lpstr>Lessons (cont’d)</vt:lpstr>
      <vt:lpstr>                                                                                      Related HCUP Documents</vt:lpstr>
    </vt:vector>
  </TitlesOfParts>
  <Company> NASHP/CHPD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Mary</dc:creator>
  <cp:lastModifiedBy>Vanessa Graham</cp:lastModifiedBy>
  <cp:revision>35</cp:revision>
  <dcterms:created xsi:type="dcterms:W3CDTF">2010-02-05T19:48:54Z</dcterms:created>
  <dcterms:modified xsi:type="dcterms:W3CDTF">2011-10-21T16:43:12Z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-1473305981</vt:i4>
  </property>
  <property fmtid="{D5CDD505-2E9C-101B-9397-08002B2CF9AE}" pid="3" name="_NewReviewCycle">
    <vt:lpwstr/>
  </property>
  <property fmtid="{D5CDD505-2E9C-101B-9397-08002B2CF9AE}" pid="4" name="_EmailSubject">
    <vt:lpwstr>draft slides</vt:lpwstr>
  </property>
  <property fmtid="{D5CDD505-2E9C-101B-9397-08002B2CF9AE}" pid="5" name="_AuthorEmail">
    <vt:lpwstr>chanlon@nashp.org</vt:lpwstr>
  </property>
  <property fmtid="{D5CDD505-2E9C-101B-9397-08002B2CF9AE}" pid="6" name="_AuthorEmailDisplayName">
    <vt:lpwstr>Carrie Hanlon</vt:lpwstr>
  </property>
</Properties>
</file>