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gif" ContentType="image/gif"/>
  <Default Extension="AVI"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embeddings/oleObject1.bin" ContentType="application/vnd.openxmlformats-officedocument.oleObject"/>
  <Override PartName="/ppt/charts/chart3.xml" ContentType="application/vnd.openxmlformats-officedocument.drawingml.chart+xml"/>
  <Override PartName="/ppt/charts/chart4.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9"/>
  </p:notesMasterIdLst>
  <p:sldIdLst>
    <p:sldId id="256" r:id="rId3"/>
    <p:sldId id="271" r:id="rId4"/>
    <p:sldId id="273" r:id="rId5"/>
    <p:sldId id="274" r:id="rId6"/>
    <p:sldId id="275" r:id="rId7"/>
    <p:sldId id="278" r:id="rId8"/>
    <p:sldId id="277" r:id="rId9"/>
    <p:sldId id="279" r:id="rId10"/>
    <p:sldId id="280" r:id="rId11"/>
    <p:sldId id="281" r:id="rId12"/>
    <p:sldId id="258" r:id="rId13"/>
    <p:sldId id="259" r:id="rId14"/>
    <p:sldId id="282" r:id="rId15"/>
    <p:sldId id="269" r:id="rId16"/>
    <p:sldId id="270" r:id="rId17"/>
    <p:sldId id="283" r:id="rId18"/>
    <p:sldId id="284" r:id="rId19"/>
    <p:sldId id="292" r:id="rId20"/>
    <p:sldId id="293" r:id="rId21"/>
    <p:sldId id="285" r:id="rId22"/>
    <p:sldId id="291" r:id="rId23"/>
    <p:sldId id="286" r:id="rId24"/>
    <p:sldId id="287" r:id="rId25"/>
    <p:sldId id="288" r:id="rId26"/>
    <p:sldId id="289" r:id="rId27"/>
    <p:sldId id="290" r:id="rId28"/>
  </p:sldIdLst>
  <p:sldSz cx="9144000" cy="6858000" type="screen4x3"/>
  <p:notesSz cx="6858000" cy="9144000"/>
  <p:defaultTextStyle>
    <a:defPPr>
      <a:defRPr lang="en-US"/>
    </a:defPPr>
    <a:lvl1pPr algn="l" rtl="0" fontAlgn="base">
      <a:spcBef>
        <a:spcPct val="0"/>
      </a:spcBef>
      <a:spcAft>
        <a:spcPct val="0"/>
      </a:spcAft>
      <a:defRPr sz="2200" kern="1200">
        <a:solidFill>
          <a:schemeClr val="tx1"/>
        </a:solidFill>
        <a:latin typeface="Arial" charset="0"/>
        <a:ea typeface="+mn-ea"/>
        <a:cs typeface="+mn-cs"/>
      </a:defRPr>
    </a:lvl1pPr>
    <a:lvl2pPr marL="412394" algn="l" rtl="0" fontAlgn="base">
      <a:spcBef>
        <a:spcPct val="0"/>
      </a:spcBef>
      <a:spcAft>
        <a:spcPct val="0"/>
      </a:spcAft>
      <a:defRPr sz="2200" kern="1200">
        <a:solidFill>
          <a:schemeClr val="tx1"/>
        </a:solidFill>
        <a:latin typeface="Arial" charset="0"/>
        <a:ea typeface="+mn-ea"/>
        <a:cs typeface="+mn-cs"/>
      </a:defRPr>
    </a:lvl2pPr>
    <a:lvl3pPr marL="824789" algn="l" rtl="0" fontAlgn="base">
      <a:spcBef>
        <a:spcPct val="0"/>
      </a:spcBef>
      <a:spcAft>
        <a:spcPct val="0"/>
      </a:spcAft>
      <a:defRPr sz="2200" kern="1200">
        <a:solidFill>
          <a:schemeClr val="tx1"/>
        </a:solidFill>
        <a:latin typeface="Arial" charset="0"/>
        <a:ea typeface="+mn-ea"/>
        <a:cs typeface="+mn-cs"/>
      </a:defRPr>
    </a:lvl3pPr>
    <a:lvl4pPr marL="1237183" algn="l" rtl="0" fontAlgn="base">
      <a:spcBef>
        <a:spcPct val="0"/>
      </a:spcBef>
      <a:spcAft>
        <a:spcPct val="0"/>
      </a:spcAft>
      <a:defRPr sz="2200" kern="1200">
        <a:solidFill>
          <a:schemeClr val="tx1"/>
        </a:solidFill>
        <a:latin typeface="Arial" charset="0"/>
        <a:ea typeface="+mn-ea"/>
        <a:cs typeface="+mn-cs"/>
      </a:defRPr>
    </a:lvl4pPr>
    <a:lvl5pPr marL="1649578" algn="l" rtl="0" fontAlgn="base">
      <a:spcBef>
        <a:spcPct val="0"/>
      </a:spcBef>
      <a:spcAft>
        <a:spcPct val="0"/>
      </a:spcAft>
      <a:defRPr sz="2200" kern="1200">
        <a:solidFill>
          <a:schemeClr val="tx1"/>
        </a:solidFill>
        <a:latin typeface="Arial" charset="0"/>
        <a:ea typeface="+mn-ea"/>
        <a:cs typeface="+mn-cs"/>
      </a:defRPr>
    </a:lvl5pPr>
    <a:lvl6pPr marL="2061972" algn="l" defTabSz="824789" rtl="0" eaLnBrk="1" latinLnBrk="0" hangingPunct="1">
      <a:defRPr sz="2200" kern="1200">
        <a:solidFill>
          <a:schemeClr val="tx1"/>
        </a:solidFill>
        <a:latin typeface="Arial" charset="0"/>
        <a:ea typeface="+mn-ea"/>
        <a:cs typeface="+mn-cs"/>
      </a:defRPr>
    </a:lvl6pPr>
    <a:lvl7pPr marL="2474366" algn="l" defTabSz="824789" rtl="0" eaLnBrk="1" latinLnBrk="0" hangingPunct="1">
      <a:defRPr sz="2200" kern="1200">
        <a:solidFill>
          <a:schemeClr val="tx1"/>
        </a:solidFill>
        <a:latin typeface="Arial" charset="0"/>
        <a:ea typeface="+mn-ea"/>
        <a:cs typeface="+mn-cs"/>
      </a:defRPr>
    </a:lvl7pPr>
    <a:lvl8pPr marL="2886761" algn="l" defTabSz="824789" rtl="0" eaLnBrk="1" latinLnBrk="0" hangingPunct="1">
      <a:defRPr sz="2200" kern="1200">
        <a:solidFill>
          <a:schemeClr val="tx1"/>
        </a:solidFill>
        <a:latin typeface="Arial" charset="0"/>
        <a:ea typeface="+mn-ea"/>
        <a:cs typeface="+mn-cs"/>
      </a:defRPr>
    </a:lvl8pPr>
    <a:lvl9pPr marL="3299155" algn="l" defTabSz="824789" rtl="0" eaLnBrk="1" latinLnBrk="0" hangingPunct="1">
      <a:defRPr sz="22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4" autoAdjust="0"/>
    <p:restoredTop sz="86374" autoAdjust="0"/>
  </p:normalViewPr>
  <p:slideViewPr>
    <p:cSldViewPr showGuides="1">
      <p:cViewPr varScale="1">
        <p:scale>
          <a:sx n="127" d="100"/>
          <a:sy n="127" d="100"/>
        </p:scale>
        <p:origin x="-216" y="-112"/>
      </p:cViewPr>
      <p:guideLst>
        <p:guide orient="horz" pos="2160"/>
        <p:guide pos="2880"/>
        <p:guide pos="144"/>
        <p:guide pos="5616"/>
      </p:guideLst>
    </p:cSldViewPr>
  </p:slideViewPr>
  <p:outlineViewPr>
    <p:cViewPr>
      <p:scale>
        <a:sx n="33" d="100"/>
        <a:sy n="33" d="100"/>
      </p:scale>
      <p:origin x="0" y="181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notesMaster" Target="notesMasters/notesMaster1.xml"/><Relationship Id="rId1" Type="http://schemas.openxmlformats.org/officeDocument/2006/relationships/customXml" Target="../customXml/item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 Report 'A Lot'</c:v>
                </c:pt>
              </c:strCache>
            </c:strRef>
          </c:tx>
          <c:invertIfNegative val="0"/>
          <c:dLbls>
            <c:txPr>
              <a:bodyPr/>
              <a:lstStyle/>
              <a:p>
                <a:pPr>
                  <a:defRPr baseline="0">
                    <a:solidFill>
                      <a:schemeClr val="bg1"/>
                    </a:solidFill>
                  </a:defRPr>
                </a:pPr>
                <a:endParaRPr lang="en-US"/>
              </a:p>
            </c:txPr>
            <c:showLegendKey val="0"/>
            <c:showVal val="1"/>
            <c:showCatName val="0"/>
            <c:showSerName val="0"/>
            <c:showPercent val="0"/>
            <c:showBubbleSize val="0"/>
            <c:showLeaderLines val="0"/>
          </c:dLbls>
          <c:cat>
            <c:strRef>
              <c:f>Sheet1!$A$2:$A$8</c:f>
              <c:strCache>
                <c:ptCount val="7"/>
                <c:pt idx="0">
                  <c:v>Family history</c:v>
                </c:pt>
                <c:pt idx="1">
                  <c:v>Obesity</c:v>
                </c:pt>
                <c:pt idx="2">
                  <c:v>High fat diet</c:v>
                </c:pt>
                <c:pt idx="3">
                  <c:v>No fruits/vegetables</c:v>
                </c:pt>
                <c:pt idx="4">
                  <c:v>Alcohol</c:v>
                </c:pt>
                <c:pt idx="5">
                  <c:v>Young age menarche</c:v>
                </c:pt>
                <c:pt idx="6">
                  <c:v>Old age menopause</c:v>
                </c:pt>
              </c:strCache>
            </c:strRef>
          </c:cat>
          <c:val>
            <c:numRef>
              <c:f>Sheet1!$B$2:$B$8</c:f>
              <c:numCache>
                <c:formatCode>General</c:formatCode>
                <c:ptCount val="7"/>
                <c:pt idx="0">
                  <c:v>83.0</c:v>
                </c:pt>
                <c:pt idx="1">
                  <c:v>60.0</c:v>
                </c:pt>
                <c:pt idx="2">
                  <c:v>55.0</c:v>
                </c:pt>
                <c:pt idx="3">
                  <c:v>49.0</c:v>
                </c:pt>
                <c:pt idx="4">
                  <c:v>35.0</c:v>
                </c:pt>
                <c:pt idx="5">
                  <c:v>5.0</c:v>
                </c:pt>
                <c:pt idx="6">
                  <c:v>4.0</c:v>
                </c:pt>
              </c:numCache>
            </c:numRef>
          </c:val>
        </c:ser>
        <c:dLbls>
          <c:showLegendKey val="0"/>
          <c:showVal val="1"/>
          <c:showCatName val="0"/>
          <c:showSerName val="0"/>
          <c:showPercent val="0"/>
          <c:showBubbleSize val="0"/>
        </c:dLbls>
        <c:gapWidth val="75"/>
        <c:axId val="718866760"/>
        <c:axId val="718687112"/>
      </c:barChart>
      <c:catAx>
        <c:axId val="718866760"/>
        <c:scaling>
          <c:orientation val="minMax"/>
        </c:scaling>
        <c:delete val="0"/>
        <c:axPos val="l"/>
        <c:majorTickMark val="none"/>
        <c:minorTickMark val="none"/>
        <c:tickLblPos val="nextTo"/>
        <c:txPr>
          <a:bodyPr/>
          <a:lstStyle/>
          <a:p>
            <a:pPr>
              <a:defRPr baseline="0">
                <a:solidFill>
                  <a:schemeClr val="bg1"/>
                </a:solidFill>
              </a:defRPr>
            </a:pPr>
            <a:endParaRPr lang="en-US"/>
          </a:p>
        </c:txPr>
        <c:crossAx val="718687112"/>
        <c:crosses val="autoZero"/>
        <c:auto val="1"/>
        <c:lblAlgn val="ctr"/>
        <c:lblOffset val="100"/>
        <c:noMultiLvlLbl val="0"/>
      </c:catAx>
      <c:valAx>
        <c:axId val="718687112"/>
        <c:scaling>
          <c:orientation val="minMax"/>
        </c:scaling>
        <c:delete val="0"/>
        <c:axPos val="b"/>
        <c:numFmt formatCode="General" sourceLinked="1"/>
        <c:majorTickMark val="none"/>
        <c:minorTickMark val="none"/>
        <c:tickLblPos val="nextTo"/>
        <c:txPr>
          <a:bodyPr/>
          <a:lstStyle/>
          <a:p>
            <a:pPr>
              <a:defRPr baseline="0">
                <a:solidFill>
                  <a:schemeClr val="bg1"/>
                </a:solidFill>
              </a:defRPr>
            </a:pPr>
            <a:endParaRPr lang="en-US"/>
          </a:p>
        </c:txPr>
        <c:crossAx val="718866760"/>
        <c:crosses val="autoZero"/>
        <c:crossBetween val="between"/>
      </c:valAx>
    </c:plotArea>
    <c:legend>
      <c:legendPos val="b"/>
      <c:layout>
        <c:manualLayout>
          <c:xMode val="edge"/>
          <c:yMode val="edge"/>
          <c:x val="0.554527637250187"/>
          <c:y val="0.920822540493069"/>
          <c:w val="0.295070199564796"/>
          <c:h val="0.0663692609689614"/>
        </c:manualLayout>
      </c:layout>
      <c:overlay val="0"/>
      <c:txPr>
        <a:bodyPr/>
        <a:lstStyle/>
        <a:p>
          <a:pPr>
            <a:defRPr baseline="0">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 Report 'A Lot'</c:v>
                </c:pt>
              </c:strCache>
            </c:strRef>
          </c:tx>
          <c:spPr>
            <a:solidFill>
              <a:schemeClr val="accent4">
                <a:lumMod val="60000"/>
                <a:lumOff val="40000"/>
              </a:schemeClr>
            </a:solidFill>
            <a:ln>
              <a:solidFill>
                <a:schemeClr val="tx1"/>
              </a:solidFill>
            </a:ln>
          </c:spPr>
          <c:invertIfNegative val="0"/>
          <c:dLbls>
            <c:spPr>
              <a:noFill/>
              <a:ln>
                <a:solidFill>
                  <a:schemeClr val="tx1"/>
                </a:solidFill>
              </a:ln>
            </c:spPr>
            <c:txPr>
              <a:bodyPr/>
              <a:lstStyle/>
              <a:p>
                <a:pPr>
                  <a:defRPr baseline="0">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Having surgery</c:v>
                </c:pt>
                <c:pt idx="1">
                  <c:v>Being hit in the breast</c:v>
                </c:pt>
                <c:pt idx="2">
                  <c:v>Stress</c:v>
                </c:pt>
              </c:strCache>
            </c:strRef>
          </c:cat>
          <c:val>
            <c:numRef>
              <c:f>Sheet1!$B$2:$B$4</c:f>
              <c:numCache>
                <c:formatCode>General</c:formatCode>
                <c:ptCount val="3"/>
                <c:pt idx="0">
                  <c:v>9.0</c:v>
                </c:pt>
                <c:pt idx="1">
                  <c:v>20.0</c:v>
                </c:pt>
                <c:pt idx="2">
                  <c:v>47.0</c:v>
                </c:pt>
              </c:numCache>
            </c:numRef>
          </c:val>
        </c:ser>
        <c:dLbls>
          <c:showLegendKey val="0"/>
          <c:showVal val="1"/>
          <c:showCatName val="0"/>
          <c:showSerName val="0"/>
          <c:showPercent val="0"/>
          <c:showBubbleSize val="0"/>
        </c:dLbls>
        <c:gapWidth val="75"/>
        <c:axId val="719298808"/>
        <c:axId val="719292216"/>
      </c:barChart>
      <c:catAx>
        <c:axId val="719298808"/>
        <c:scaling>
          <c:orientation val="minMax"/>
        </c:scaling>
        <c:delete val="0"/>
        <c:axPos val="l"/>
        <c:majorTickMark val="none"/>
        <c:minorTickMark val="none"/>
        <c:tickLblPos val="nextTo"/>
        <c:txPr>
          <a:bodyPr/>
          <a:lstStyle/>
          <a:p>
            <a:pPr>
              <a:defRPr baseline="0">
                <a:solidFill>
                  <a:schemeClr val="bg1"/>
                </a:solidFill>
              </a:defRPr>
            </a:pPr>
            <a:endParaRPr lang="en-US"/>
          </a:p>
        </c:txPr>
        <c:crossAx val="719292216"/>
        <c:crosses val="autoZero"/>
        <c:auto val="1"/>
        <c:lblAlgn val="ctr"/>
        <c:lblOffset val="100"/>
        <c:noMultiLvlLbl val="0"/>
      </c:catAx>
      <c:valAx>
        <c:axId val="719292216"/>
        <c:scaling>
          <c:orientation val="minMax"/>
        </c:scaling>
        <c:delete val="0"/>
        <c:axPos val="b"/>
        <c:numFmt formatCode="General" sourceLinked="1"/>
        <c:majorTickMark val="none"/>
        <c:minorTickMark val="none"/>
        <c:tickLblPos val="nextTo"/>
        <c:txPr>
          <a:bodyPr/>
          <a:lstStyle/>
          <a:p>
            <a:pPr>
              <a:defRPr baseline="0">
                <a:solidFill>
                  <a:schemeClr val="bg1"/>
                </a:solidFill>
              </a:defRPr>
            </a:pPr>
            <a:endParaRPr lang="en-US"/>
          </a:p>
        </c:txPr>
        <c:crossAx val="719298808"/>
        <c:crosses val="autoZero"/>
        <c:crossBetween val="between"/>
      </c:valAx>
    </c:plotArea>
    <c:legend>
      <c:legendPos val="b"/>
      <c:layout>
        <c:manualLayout>
          <c:xMode val="edge"/>
          <c:yMode val="edge"/>
          <c:x val="0.554527637250187"/>
          <c:y val="0.920822540493069"/>
          <c:w val="0.295070199564797"/>
          <c:h val="0.0663692609689614"/>
        </c:manualLayout>
      </c:layout>
      <c:overlay val="0"/>
      <c:txPr>
        <a:bodyPr/>
        <a:lstStyle/>
        <a:p>
          <a:pPr>
            <a:defRPr baseline="0">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baseline="0" dirty="0">
                <a:solidFill>
                  <a:schemeClr val="bg1"/>
                </a:solidFill>
              </a:rPr>
              <a:t>Heard about NIH</a:t>
            </a:r>
          </a:p>
        </c:rich>
      </c:tx>
      <c:layout>
        <c:manualLayout>
          <c:xMode val="edge"/>
          <c:yMode val="edge"/>
          <c:x val="0.202504177639934"/>
          <c:y val="0.0615384615384616"/>
        </c:manualLayout>
      </c:layout>
      <c:overlay val="0"/>
    </c:title>
    <c:autoTitleDeleted val="0"/>
    <c:plotArea>
      <c:layout/>
      <c:pieChart>
        <c:varyColors val="1"/>
        <c:ser>
          <c:idx val="0"/>
          <c:order val="0"/>
          <c:tx>
            <c:strRef>
              <c:f>Sheet1!$B$1</c:f>
              <c:strCache>
                <c:ptCount val="1"/>
                <c:pt idx="0">
                  <c:v>Heard about NIH</c:v>
                </c:pt>
              </c:strCache>
            </c:strRef>
          </c:tx>
          <c:dLbls>
            <c:dLbl>
              <c:idx val="0"/>
              <c:layout>
                <c:manualLayout>
                  <c:x val="-0.236854537919602"/>
                  <c:y val="-0.0175009085402786"/>
                </c:manualLayout>
              </c:layout>
              <c:tx>
                <c:rich>
                  <a:bodyPr/>
                  <a:lstStyle/>
                  <a:p>
                    <a:r>
                      <a:rPr lang="en-US" dirty="0" smtClean="0"/>
                      <a:t>48%</a:t>
                    </a:r>
                    <a:endParaRPr lang="en-US" dirty="0"/>
                  </a:p>
                </c:rich>
              </c:tx>
              <c:showLegendKey val="0"/>
              <c:showVal val="1"/>
              <c:showCatName val="0"/>
              <c:showSerName val="0"/>
              <c:showPercent val="0"/>
              <c:showBubbleSize val="0"/>
            </c:dLbl>
            <c:dLbl>
              <c:idx val="1"/>
              <c:layout>
                <c:manualLayout>
                  <c:x val="0.120500915738674"/>
                  <c:y val="-0.0206654552796285"/>
                </c:manualLayout>
              </c:layout>
              <c:tx>
                <c:rich>
                  <a:bodyPr/>
                  <a:lstStyle/>
                  <a:p>
                    <a:r>
                      <a:rPr lang="en-US" dirty="0" smtClean="0"/>
                      <a:t>52%</a:t>
                    </a:r>
                    <a:endParaRPr lang="en-US" dirty="0"/>
                  </a:p>
                </c:rich>
              </c:tx>
              <c:showLegendKey val="0"/>
              <c:showVal val="1"/>
              <c:showCatName val="0"/>
              <c:showSerName val="0"/>
              <c:showPercent val="0"/>
              <c:showBubbleSize val="0"/>
            </c:dLbl>
            <c:showLegendKey val="0"/>
            <c:showVal val="0"/>
            <c:showCatName val="0"/>
            <c:showSerName val="0"/>
            <c:showPercent val="0"/>
            <c:showBubbleSize val="0"/>
          </c:dLbls>
          <c:cat>
            <c:strRef>
              <c:f>Sheet1!$A$2:$A$3</c:f>
              <c:strCache>
                <c:ptCount val="2"/>
                <c:pt idx="0">
                  <c:v>Yes</c:v>
                </c:pt>
                <c:pt idx="1">
                  <c:v>No</c:v>
                </c:pt>
              </c:strCache>
            </c:strRef>
          </c:cat>
          <c:val>
            <c:numRef>
              <c:f>Sheet1!$B$2:$B$3</c:f>
              <c:numCache>
                <c:formatCode>General</c:formatCode>
                <c:ptCount val="2"/>
                <c:pt idx="0">
                  <c:v>48.0</c:v>
                </c:pt>
                <c:pt idx="1">
                  <c:v>52.0</c:v>
                </c:pt>
              </c:numCache>
            </c:numRef>
          </c:val>
        </c:ser>
        <c:dLbls>
          <c:showLegendKey val="0"/>
          <c:showVal val="0"/>
          <c:showCatName val="0"/>
          <c:showSerName val="0"/>
          <c:showPercent val="0"/>
          <c:showBubbleSize val="0"/>
          <c:showLeaderLines val="0"/>
        </c:dLbls>
        <c:firstSliceAng val="0"/>
      </c:pieChart>
    </c:plotArea>
    <c:legend>
      <c:legendPos val="b"/>
      <c:layout/>
      <c:overlay val="0"/>
      <c:txPr>
        <a:bodyPr/>
        <a:lstStyle/>
        <a:p>
          <a:pPr>
            <a:defRPr baseline="0">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baseline="0" dirty="0">
                <a:solidFill>
                  <a:schemeClr val="bg1"/>
                </a:solidFill>
              </a:rPr>
              <a:t>Visited NIH website</a:t>
            </a:r>
          </a:p>
        </c:rich>
      </c:tx>
      <c:layout>
        <c:manualLayout>
          <c:xMode val="edge"/>
          <c:yMode val="edge"/>
          <c:x val="0.145381869711108"/>
          <c:y val="0.0461538461538462"/>
        </c:manualLayout>
      </c:layout>
      <c:overlay val="0"/>
    </c:title>
    <c:autoTitleDeleted val="0"/>
    <c:plotArea>
      <c:layout>
        <c:manualLayout>
          <c:layoutTarget val="inner"/>
          <c:xMode val="edge"/>
          <c:yMode val="edge"/>
          <c:x val="0.0373514431239389"/>
          <c:y val="0.186443771451646"/>
          <c:w val="0.881154499151104"/>
          <c:h val="0.665384615384616"/>
        </c:manualLayout>
      </c:layout>
      <c:pieChart>
        <c:varyColors val="1"/>
        <c:ser>
          <c:idx val="0"/>
          <c:order val="0"/>
          <c:tx>
            <c:strRef>
              <c:f>Sheet1!$B$1</c:f>
              <c:strCache>
                <c:ptCount val="1"/>
                <c:pt idx="0">
                  <c:v>Visited NIH website</c:v>
                </c:pt>
              </c:strCache>
            </c:strRef>
          </c:tx>
          <c:dLbls>
            <c:dLbl>
              <c:idx val="0"/>
              <c:layout>
                <c:manualLayout>
                  <c:x val="-0.144095423980322"/>
                  <c:y val="0.143459923278821"/>
                </c:manualLayout>
              </c:layout>
              <c:tx>
                <c:rich>
                  <a:bodyPr/>
                  <a:lstStyle/>
                  <a:p>
                    <a:r>
                      <a:rPr lang="en-US" dirty="0" smtClean="0"/>
                      <a:t>11%</a:t>
                    </a:r>
                    <a:endParaRPr lang="en-US" dirty="0"/>
                  </a:p>
                </c:rich>
              </c:tx>
              <c:showLegendKey val="0"/>
              <c:showVal val="1"/>
              <c:showCatName val="0"/>
              <c:showSerName val="0"/>
              <c:showPercent val="0"/>
              <c:showBubbleSize val="0"/>
            </c:dLbl>
            <c:dLbl>
              <c:idx val="1"/>
              <c:layout>
                <c:manualLayout>
                  <c:x val="0.0869824739649479"/>
                  <c:y val="-0.166475469412478"/>
                </c:manualLayout>
              </c:layout>
              <c:tx>
                <c:rich>
                  <a:bodyPr/>
                  <a:lstStyle/>
                  <a:p>
                    <a:r>
                      <a:rPr lang="en-US" dirty="0" smtClean="0"/>
                      <a:t>89%</a:t>
                    </a:r>
                    <a:endParaRPr lang="en-US" dirty="0"/>
                  </a:p>
                </c:rich>
              </c:tx>
              <c:showLegendKey val="0"/>
              <c:showVal val="1"/>
              <c:showCatName val="0"/>
              <c:showSerName val="0"/>
              <c:showPercent val="0"/>
              <c:showBubbleSize val="0"/>
            </c:dLbl>
            <c:showLegendKey val="0"/>
            <c:showVal val="0"/>
            <c:showCatName val="0"/>
            <c:showSerName val="0"/>
            <c:showPercent val="0"/>
            <c:showBubbleSize val="0"/>
          </c:dLbls>
          <c:cat>
            <c:strRef>
              <c:f>Sheet1!$A$2:$A$3</c:f>
              <c:strCache>
                <c:ptCount val="2"/>
                <c:pt idx="0">
                  <c:v>Yes</c:v>
                </c:pt>
                <c:pt idx="1">
                  <c:v>No</c:v>
                </c:pt>
              </c:strCache>
            </c:strRef>
          </c:cat>
          <c:val>
            <c:numRef>
              <c:f>Sheet1!$B$2:$B$3</c:f>
              <c:numCache>
                <c:formatCode>General</c:formatCode>
                <c:ptCount val="2"/>
                <c:pt idx="0">
                  <c:v>11.0</c:v>
                </c:pt>
                <c:pt idx="1">
                  <c:v>89.0</c:v>
                </c:pt>
              </c:numCache>
            </c:numRef>
          </c:val>
        </c:ser>
        <c:dLbls>
          <c:showLegendKey val="0"/>
          <c:showVal val="0"/>
          <c:showCatName val="0"/>
          <c:showSerName val="0"/>
          <c:showPercent val="0"/>
          <c:showBubbleSize val="0"/>
          <c:showLeaderLines val="0"/>
        </c:dLbls>
        <c:firstSliceAng val="0"/>
      </c:pieChart>
    </c:plotArea>
    <c:legend>
      <c:legendPos val="b"/>
      <c:layout/>
      <c:overlay val="0"/>
      <c:txPr>
        <a:bodyPr/>
        <a:lstStyle/>
        <a:p>
          <a:pPr>
            <a:defRPr baseline="0">
              <a:solidFill>
                <a:schemeClr val="bg1"/>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2A1A92-FA11-4DE9-8F47-F18C8E0C7029}" type="datetimeFigureOut">
              <a:rPr lang="en-US" smtClean="0"/>
              <a:pPr/>
              <a:t>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1C21BE-45C7-4E25-BD29-4EDBF8AAA741}" type="slidenum">
              <a:rPr lang="en-US" smtClean="0"/>
              <a:pPr/>
              <a:t>‹#›</a:t>
            </a:fld>
            <a:endParaRPr lang="en-US"/>
          </a:p>
        </p:txBody>
      </p:sp>
    </p:spTree>
    <p:extLst>
      <p:ext uri="{BB962C8B-B14F-4D97-AF65-F5344CB8AC3E}">
        <p14:creationId xmlns:p14="http://schemas.microsoft.com/office/powerpoint/2010/main" val="2986786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Blood clots happen more</a:t>
            </a:r>
            <a:r>
              <a:rPr lang="en-US" baseline="0" dirty="0" smtClean="0"/>
              <a:t> often with Tamoxifen.  The medication causes blood clots in 1 / 100 women</a:t>
            </a:r>
          </a:p>
          <a:p>
            <a:endParaRPr lang="en-US" baseline="0" dirty="0" smtClean="0"/>
          </a:p>
          <a:p>
            <a:r>
              <a:rPr lang="en-US" baseline="0" dirty="0" smtClean="0"/>
              <a:t>Endometrial cancer is cancer of the uterine lining</a:t>
            </a:r>
            <a:endParaRPr lang="en-US" dirty="0"/>
          </a:p>
        </p:txBody>
      </p:sp>
      <p:sp>
        <p:nvSpPr>
          <p:cNvPr id="4" name="Slide Number Placeholder 3"/>
          <p:cNvSpPr>
            <a:spLocks noGrp="1"/>
          </p:cNvSpPr>
          <p:nvPr>
            <p:ph type="sldNum" sz="quarter" idx="10"/>
          </p:nvPr>
        </p:nvSpPr>
        <p:spPr/>
        <p:txBody>
          <a:bodyPr/>
          <a:lstStyle/>
          <a:p>
            <a:fld id="{EECD1DFF-A790-4319-B212-398688181D34}" type="slidenum">
              <a:rPr lang="en-US" smtClean="0"/>
              <a:pPr/>
              <a:t>22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4" Type="http://schemas.openxmlformats.org/officeDocument/2006/relationships/image" Target="../media/image3.jpeg"/><Relationship Id="rId5" Type="http://schemas.openxmlformats.org/officeDocument/2006/relationships/image" Target="../media/image4.png"/><Relationship Id="rId1" Type="http://schemas.microsoft.com/office/2007/relationships/media" Target="../media/media2.AVI"/><Relationship Id="rId2" Type="http://schemas.openxmlformats.org/officeDocument/2006/relationships/video" Target="../media/media2.AVI"/></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4"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28601" y="990600"/>
            <a:ext cx="8686800" cy="1676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ctr">
              <a:defRPr sz="4000" b="1">
                <a:solidFill>
                  <a:schemeClr val="tx1"/>
                </a:solidFill>
                <a:effectLst/>
              </a:defRPr>
            </a:lvl1pPr>
          </a:lstStyle>
          <a:p>
            <a:pPr lvl="0"/>
            <a:r>
              <a:rPr lang="en-US" altLang="en-US" noProof="0" smtClean="0"/>
              <a:t>Click to edit Master title style</a:t>
            </a:r>
          </a:p>
        </p:txBody>
      </p:sp>
      <p:sp>
        <p:nvSpPr>
          <p:cNvPr id="4099" name="Rectangle 3"/>
          <p:cNvSpPr>
            <a:spLocks noGrp="1" noChangeArrowheads="1"/>
          </p:cNvSpPr>
          <p:nvPr>
            <p:ph type="subTitle" idx="1"/>
          </p:nvPr>
        </p:nvSpPr>
        <p:spPr>
          <a:xfrm>
            <a:off x="4161416" y="3973158"/>
            <a:ext cx="4753984" cy="169164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l">
              <a:buFontTx/>
              <a:buNone/>
              <a:defRPr sz="2200">
                <a:solidFill>
                  <a:srgbClr val="FFFFFF"/>
                </a:solidFill>
              </a:defRPr>
            </a:lvl1pPr>
          </a:lstStyle>
          <a:p>
            <a:pPr lvl="0"/>
            <a:r>
              <a:rPr lang="en-US" altLang="en-US" noProof="0" dirty="0" smtClean="0"/>
              <a:t>Click to edit Master subtitle style</a:t>
            </a:r>
          </a:p>
        </p:txBody>
      </p:sp>
      <p:pic>
        <p:nvPicPr>
          <p:cNvPr id="4104" name="PPP_AMEDI_TLE_Healthy.AVI">
            <a:hlinkClick r:id="" action="ppaction://media"/>
          </p:cNvPr>
          <p:cNvPicPr>
            <a:picLocks noChangeAspect="1" noChangeArrowheads="1"/>
          </p:cNvPicPr>
          <p:nvPr userDrawn="1">
            <a:videoFile r:link="rId2"/>
            <p:extLst>
              <p:ext uri="{DAA4B4D4-6D71-4841-9C94-3DE7FCFB9230}">
                <p14:media xmlns:p14="http://schemas.microsoft.com/office/powerpoint/2010/main" r:embed="rId1"/>
              </p:ext>
            </p:extLst>
          </p:nvPr>
        </p:nvPicPr>
        <p:blipFill>
          <a:blip r:embed="rId5" cstate="print"/>
          <a:srcRect/>
          <a:stretch>
            <a:fillRect/>
          </a:stretch>
        </p:blipFill>
        <p:spPr bwMode="auto">
          <a:xfrm>
            <a:off x="0" y="3580332"/>
            <a:ext cx="4118661" cy="2134429"/>
          </a:xfrm>
          <a:prstGeom prst="rect">
            <a:avLst/>
          </a:prstGeom>
          <a:noFill/>
          <a:extLst>
            <a:ext uri="{909E8E84-426E-40dd-AFC4-6F175D3DCCD1}">
              <a14:hiddenFill xmlns:a14="http://schemas.microsoft.com/office/drawing/2010/main">
                <a:solidFill>
                  <a:srgbClr val="FFFFFF"/>
                </a:solidFill>
              </a14:hiddenFill>
            </a:ext>
          </a:extLst>
        </p:spPr>
      </p:pic>
      <p:sp>
        <p:nvSpPr>
          <p:cNvPr id="8"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9"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10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104"/>
                </p:tgtEl>
              </p:cMediaNode>
            </p:video>
            <p:seq concurrent="1" nextAc="seek">
              <p:cTn id="8" restart="whenNotActive" fill="hold" evtFilter="cancelBubble" nodeType="interactiveSeq">
                <p:stCondLst>
                  <p:cond evt="onClick" delay="0">
                    <p:tgtEl>
                      <p:spTgt spid="410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104"/>
                                        </p:tgtEl>
                                      </p:cBhvr>
                                    </p:cmd>
                                  </p:childTnLst>
                                </p:cTn>
                              </p:par>
                            </p:childTnLst>
                          </p:cTn>
                        </p:par>
                      </p:childTnLst>
                    </p:cTn>
                  </p:par>
                </p:childTnLst>
              </p:cTn>
              <p:nextCondLst>
                <p:cond evt="onClick" delay="0">
                  <p:tgtEl>
                    <p:spTgt spid="4104"/>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9"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3530028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0" name="Rectangle 9"/>
          <p:cNvSpPr/>
          <p:nvPr userDrawn="1"/>
        </p:nvSpPr>
        <p:spPr>
          <a:xfrm>
            <a:off x="1371600" y="0"/>
            <a:ext cx="7772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201937" y="182586"/>
            <a:ext cx="1713463" cy="6142014"/>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1372887" y="182586"/>
            <a:ext cx="5691761" cy="61420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9"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26096095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543800" cy="14319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1066800" y="1981200"/>
            <a:ext cx="7543800" cy="4114800"/>
          </a:xfrm>
        </p:spPr>
        <p:txBody>
          <a:bodyPr/>
          <a:lstStyle/>
          <a:p>
            <a:endParaRPr lang="en-US" dirty="0"/>
          </a:p>
        </p:txBody>
      </p:sp>
      <p:sp>
        <p:nvSpPr>
          <p:cNvPr id="4" name="Date Placeholder 3"/>
          <p:cNvSpPr>
            <a:spLocks noGrp="1"/>
          </p:cNvSpPr>
          <p:nvPr>
            <p:ph type="dt" sz="half" idx="10"/>
          </p:nvPr>
        </p:nvSpPr>
        <p:spPr>
          <a:xfrm>
            <a:off x="1066800" y="6248400"/>
            <a:ext cx="1905000" cy="457200"/>
          </a:xfrm>
        </p:spPr>
        <p:txBody>
          <a:bodyPr/>
          <a:lstStyle>
            <a:lvl1pPr>
              <a:defRPr/>
            </a:lvl1pPr>
          </a:lstStyle>
          <a:p>
            <a:endParaRPr lang="en-US" dirty="0">
              <a:solidFill>
                <a:prstClr val="white">
                  <a:tint val="75000"/>
                </a:prstClr>
              </a:solidFill>
            </a:endParaRPr>
          </a:p>
        </p:txBody>
      </p:sp>
      <p:sp>
        <p:nvSpPr>
          <p:cNvPr id="5" name="Footer Placeholder 4"/>
          <p:cNvSpPr>
            <a:spLocks noGrp="1"/>
          </p:cNvSpPr>
          <p:nvPr>
            <p:ph type="ftr" sz="quarter" idx="11"/>
          </p:nvPr>
        </p:nvSpPr>
        <p:spPr>
          <a:xfrm>
            <a:off x="3429000" y="6248400"/>
            <a:ext cx="2895600" cy="457200"/>
          </a:xfrm>
        </p:spPr>
        <p:txBody>
          <a:bodyPr/>
          <a:lstStyle>
            <a:lvl1pPr>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a:xfrm>
            <a:off x="6705600" y="6248400"/>
            <a:ext cx="1905000" cy="457200"/>
          </a:xfrm>
        </p:spPr>
        <p:txBody>
          <a:bodyPr/>
          <a:lstStyle>
            <a:lvl1pPr>
              <a:defRPr/>
            </a:lvl1pPr>
          </a:lstStyle>
          <a:p>
            <a:fld id="{4F15B947-EF02-4B80-9023-81BC6C338BB8}" type="slidenum">
              <a:rPr lang="en-US">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963780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9"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48022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Rectangle 9"/>
          <p:cNvSpPr/>
          <p:nvPr userDrawn="1"/>
        </p:nvSpPr>
        <p:spPr>
          <a:xfrm>
            <a:off x="1371600" y="0"/>
            <a:ext cx="7772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600" y="4923137"/>
            <a:ext cx="7543800" cy="1362706"/>
          </a:xfrm>
        </p:spPr>
        <p:txBody>
          <a:bodyPr anchor="t"/>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1371600" y="3581399"/>
            <a:ext cx="7543800" cy="1341737"/>
          </a:xfrm>
        </p:spPr>
        <p:txBody>
          <a:bodyPr anchor="b"/>
          <a:lstStyle>
            <a:lvl1pPr marL="0" indent="0">
              <a:buNone/>
              <a:defRPr sz="1800"/>
            </a:lvl1pPr>
            <a:lvl2pPr marL="412394" indent="0">
              <a:buNone/>
              <a:defRPr sz="1600"/>
            </a:lvl2pPr>
            <a:lvl3pPr marL="824789" indent="0">
              <a:buNone/>
              <a:defRPr sz="1400"/>
            </a:lvl3pPr>
            <a:lvl4pPr marL="1237183" indent="0">
              <a:buNone/>
              <a:defRPr sz="1300"/>
            </a:lvl4pPr>
            <a:lvl5pPr marL="1649578" indent="0">
              <a:buNone/>
              <a:defRPr sz="1300"/>
            </a:lvl5pPr>
            <a:lvl6pPr marL="2061972" indent="0">
              <a:buNone/>
              <a:defRPr sz="1300"/>
            </a:lvl6pPr>
            <a:lvl7pPr marL="2474366" indent="0">
              <a:buNone/>
              <a:defRPr sz="1300"/>
            </a:lvl7pPr>
            <a:lvl8pPr marL="2886761" indent="0">
              <a:buNone/>
              <a:defRPr sz="1300"/>
            </a:lvl8pPr>
            <a:lvl9pPr marL="3299155" indent="0">
              <a:buNone/>
              <a:defRPr sz="1300"/>
            </a:lvl9pPr>
          </a:lstStyle>
          <a:p>
            <a:pPr lvl="0"/>
            <a:r>
              <a:rPr lang="en-US" smtClean="0"/>
              <a:t>Click to edit Master text styles</a:t>
            </a:r>
          </a:p>
        </p:txBody>
      </p:sp>
      <p:sp>
        <p:nvSpPr>
          <p:cNvPr id="7"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8"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9"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455128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2888" y="1295400"/>
            <a:ext cx="3740712" cy="4953000"/>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174689" y="1295400"/>
            <a:ext cx="3740711" cy="4953000"/>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1"/>
          <p:cNvSpPr>
            <a:spLocks noGrp="1"/>
          </p:cNvSpPr>
          <p:nvPr>
            <p:ph type="dt" sz="half" idx="10"/>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9"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218521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02503" y="1295400"/>
            <a:ext cx="3703320" cy="717867"/>
          </a:xfrm>
        </p:spPr>
        <p:txBody>
          <a:bodyPr anchor="b"/>
          <a:lstStyle>
            <a:lvl1pPr marL="0" indent="0">
              <a:buNone/>
              <a:defRPr sz="2200" b="1"/>
            </a:lvl1pPr>
            <a:lvl2pPr marL="412394" indent="0">
              <a:buNone/>
              <a:defRPr sz="1800" b="1"/>
            </a:lvl2pPr>
            <a:lvl3pPr marL="824789" indent="0">
              <a:buNone/>
              <a:defRPr sz="1600" b="1"/>
            </a:lvl3pPr>
            <a:lvl4pPr marL="1237183" indent="0">
              <a:buNone/>
              <a:defRPr sz="1400" b="1"/>
            </a:lvl4pPr>
            <a:lvl5pPr marL="1649578" indent="0">
              <a:buNone/>
              <a:defRPr sz="1400" b="1"/>
            </a:lvl5pPr>
            <a:lvl6pPr marL="2061972" indent="0">
              <a:buNone/>
              <a:defRPr sz="1400" b="1"/>
            </a:lvl6pPr>
            <a:lvl7pPr marL="2474366" indent="0">
              <a:buNone/>
              <a:defRPr sz="1400" b="1"/>
            </a:lvl7pPr>
            <a:lvl8pPr marL="2886761" indent="0">
              <a:buNone/>
              <a:defRPr sz="1400" b="1"/>
            </a:lvl8pPr>
            <a:lvl9pPr marL="3299155" indent="0">
              <a:buNone/>
              <a:defRPr sz="1400" b="1"/>
            </a:lvl9pPr>
          </a:lstStyle>
          <a:p>
            <a:pPr lvl="0"/>
            <a:r>
              <a:rPr lang="en-US" dirty="0" smtClean="0"/>
              <a:t>Click to edit Master text styles</a:t>
            </a:r>
          </a:p>
        </p:txBody>
      </p:sp>
      <p:sp>
        <p:nvSpPr>
          <p:cNvPr id="4" name="Content Placeholder 3"/>
          <p:cNvSpPr>
            <a:spLocks noGrp="1"/>
          </p:cNvSpPr>
          <p:nvPr>
            <p:ph sz="half" idx="2"/>
          </p:nvPr>
        </p:nvSpPr>
        <p:spPr>
          <a:xfrm>
            <a:off x="1402503" y="2013267"/>
            <a:ext cx="3703320" cy="4235133"/>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06699" y="1295400"/>
            <a:ext cx="3703320" cy="717867"/>
          </a:xfrm>
        </p:spPr>
        <p:txBody>
          <a:bodyPr anchor="b"/>
          <a:lstStyle>
            <a:lvl1pPr marL="0" indent="0">
              <a:buNone/>
              <a:defRPr sz="2200" b="1"/>
            </a:lvl1pPr>
            <a:lvl2pPr marL="412394" indent="0">
              <a:buNone/>
              <a:defRPr sz="1800" b="1"/>
            </a:lvl2pPr>
            <a:lvl3pPr marL="824789" indent="0">
              <a:buNone/>
              <a:defRPr sz="1600" b="1"/>
            </a:lvl3pPr>
            <a:lvl4pPr marL="1237183" indent="0">
              <a:buNone/>
              <a:defRPr sz="1400" b="1"/>
            </a:lvl4pPr>
            <a:lvl5pPr marL="1649578" indent="0">
              <a:buNone/>
              <a:defRPr sz="1400" b="1"/>
            </a:lvl5pPr>
            <a:lvl6pPr marL="2061972" indent="0">
              <a:buNone/>
              <a:defRPr sz="1400" b="1"/>
            </a:lvl6pPr>
            <a:lvl7pPr marL="2474366" indent="0">
              <a:buNone/>
              <a:defRPr sz="1400" b="1"/>
            </a:lvl7pPr>
            <a:lvl8pPr marL="2886761" indent="0">
              <a:buNone/>
              <a:defRPr sz="1400" b="1"/>
            </a:lvl8pPr>
            <a:lvl9pPr marL="3299155" indent="0">
              <a:buNone/>
              <a:defRPr sz="1400" b="1"/>
            </a:lvl9pPr>
          </a:lstStyle>
          <a:p>
            <a:pPr lvl="0"/>
            <a:r>
              <a:rPr lang="en-US" dirty="0" smtClean="0"/>
              <a:t>Click to edit Master text styles</a:t>
            </a:r>
          </a:p>
        </p:txBody>
      </p:sp>
      <p:sp>
        <p:nvSpPr>
          <p:cNvPr id="6" name="Content Placeholder 5"/>
          <p:cNvSpPr>
            <a:spLocks noGrp="1"/>
          </p:cNvSpPr>
          <p:nvPr>
            <p:ph sz="quarter" idx="4"/>
          </p:nvPr>
        </p:nvSpPr>
        <p:spPr>
          <a:xfrm>
            <a:off x="5206699" y="2013267"/>
            <a:ext cx="3703320" cy="4235133"/>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Date Placeholder 1"/>
          <p:cNvSpPr>
            <a:spLocks noGrp="1"/>
          </p:cNvSpPr>
          <p:nvPr>
            <p:ph type="dt" sz="half" idx="10"/>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11" name="Footer Placeholder 2"/>
          <p:cNvSpPr>
            <a:spLocks noGrp="1"/>
          </p:cNvSpPr>
          <p:nvPr>
            <p:ph type="ftr" sz="quarter" idx="11"/>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2" name="Slide Number Placeholder 3"/>
          <p:cNvSpPr>
            <a:spLocks noGrp="1"/>
          </p:cNvSpPr>
          <p:nvPr>
            <p:ph type="sldNum" sz="quarter" idx="12"/>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
        <p:nvSpPr>
          <p:cNvPr id="13" name="Title 1"/>
          <p:cNvSpPr>
            <a:spLocks noGrp="1"/>
          </p:cNvSpPr>
          <p:nvPr>
            <p:ph type="title"/>
          </p:nvPr>
        </p:nvSpPr>
        <p:spPr>
          <a:xfrm>
            <a:off x="1372887" y="196326"/>
            <a:ext cx="7542513" cy="1005840"/>
          </a:xfrm>
        </p:spPr>
        <p:txBody>
          <a:bodyPr/>
          <a:lstStyle/>
          <a:p>
            <a:r>
              <a:rPr lang="en-US" smtClean="0"/>
              <a:t>Click to edit Master title style</a:t>
            </a:r>
            <a:endParaRPr lang="en-US"/>
          </a:p>
        </p:txBody>
      </p:sp>
    </p:spTree>
    <p:extLst>
      <p:ext uri="{BB962C8B-B14F-4D97-AF65-F5344CB8AC3E}">
        <p14:creationId xmlns:p14="http://schemas.microsoft.com/office/powerpoint/2010/main" val="1468937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7"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8"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4247438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userDrawn="1"/>
        </p:nvSpPr>
        <p:spPr>
          <a:xfrm>
            <a:off x="1371600" y="0"/>
            <a:ext cx="7772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6"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1581355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1" name="Rectangle 10"/>
          <p:cNvSpPr/>
          <p:nvPr userDrawn="1"/>
        </p:nvSpPr>
        <p:spPr>
          <a:xfrm>
            <a:off x="1371600" y="0"/>
            <a:ext cx="7772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600" y="196327"/>
            <a:ext cx="2659614" cy="1161887"/>
          </a:xfrm>
        </p:spPr>
        <p:txBody>
          <a:bodyPr anchor="b"/>
          <a:lstStyle>
            <a:lvl1pPr algn="l">
              <a:defRPr sz="1800" b="1"/>
            </a:lvl1pPr>
          </a:lstStyle>
          <a:p>
            <a:r>
              <a:rPr lang="en-US" dirty="0" smtClean="0"/>
              <a:t>Click to edit Master title style</a:t>
            </a:r>
            <a:endParaRPr lang="en-US" dirty="0"/>
          </a:p>
        </p:txBody>
      </p:sp>
      <p:sp>
        <p:nvSpPr>
          <p:cNvPr id="3" name="Content Placeholder 2"/>
          <p:cNvSpPr>
            <a:spLocks noGrp="1"/>
          </p:cNvSpPr>
          <p:nvPr>
            <p:ph idx="1"/>
          </p:nvPr>
        </p:nvSpPr>
        <p:spPr>
          <a:xfrm>
            <a:off x="4141330" y="196326"/>
            <a:ext cx="4774070" cy="6128274"/>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1371600" y="1358212"/>
            <a:ext cx="2659614" cy="4966387"/>
          </a:xfrm>
        </p:spPr>
        <p:txBody>
          <a:bodyPr/>
          <a:lstStyle>
            <a:lvl1pPr marL="0" indent="0">
              <a:buNone/>
              <a:defRPr sz="1300"/>
            </a:lvl1pPr>
            <a:lvl2pPr marL="412394" indent="0">
              <a:buNone/>
              <a:defRPr sz="1100"/>
            </a:lvl2pPr>
            <a:lvl3pPr marL="824789" indent="0">
              <a:buNone/>
              <a:defRPr sz="900"/>
            </a:lvl3pPr>
            <a:lvl4pPr marL="1237183" indent="0">
              <a:buNone/>
              <a:defRPr sz="800"/>
            </a:lvl4pPr>
            <a:lvl5pPr marL="1649578" indent="0">
              <a:buNone/>
              <a:defRPr sz="800"/>
            </a:lvl5pPr>
            <a:lvl6pPr marL="2061972" indent="0">
              <a:buNone/>
              <a:defRPr sz="800"/>
            </a:lvl6pPr>
            <a:lvl7pPr marL="2474366" indent="0">
              <a:buNone/>
              <a:defRPr sz="800"/>
            </a:lvl7pPr>
            <a:lvl8pPr marL="2886761" indent="0">
              <a:buNone/>
              <a:defRPr sz="800"/>
            </a:lvl8pPr>
            <a:lvl9pPr marL="3299155" indent="0">
              <a:buNone/>
              <a:defRPr sz="800"/>
            </a:lvl9pPr>
          </a:lstStyle>
          <a:p>
            <a:pPr lvl="0"/>
            <a:r>
              <a:rPr lang="en-US" smtClean="0"/>
              <a:t>Click to edit Master text styles</a:t>
            </a:r>
          </a:p>
        </p:txBody>
      </p:sp>
      <p:sp>
        <p:nvSpPr>
          <p:cNvPr id="8" name="Date Placeholder 1"/>
          <p:cNvSpPr>
            <a:spLocks noGrp="1"/>
          </p:cNvSpPr>
          <p:nvPr>
            <p:ph type="dt" sz="half" idx="10"/>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9"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3781207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userDrawn="1"/>
        </p:nvSpPr>
        <p:spPr>
          <a:xfrm>
            <a:off x="1371600" y="0"/>
            <a:ext cx="77724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514171" y="4699518"/>
            <a:ext cx="5487258" cy="5665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2514171" y="510990"/>
            <a:ext cx="5487258" cy="4115373"/>
          </a:xfrm>
        </p:spPr>
        <p:txBody>
          <a:bodyPr/>
          <a:lstStyle>
            <a:lvl1pPr marL="0" indent="0">
              <a:buNone/>
              <a:defRPr sz="2900"/>
            </a:lvl1pPr>
            <a:lvl2pPr marL="412394" indent="0">
              <a:buNone/>
              <a:defRPr sz="2500"/>
            </a:lvl2pPr>
            <a:lvl3pPr marL="824789" indent="0">
              <a:buNone/>
              <a:defRPr sz="2200"/>
            </a:lvl3pPr>
            <a:lvl4pPr marL="1237183" indent="0">
              <a:buNone/>
              <a:defRPr sz="1800"/>
            </a:lvl4pPr>
            <a:lvl5pPr marL="1649578" indent="0">
              <a:buNone/>
              <a:defRPr sz="1800"/>
            </a:lvl5pPr>
            <a:lvl6pPr marL="2061972" indent="0">
              <a:buNone/>
              <a:defRPr sz="1800"/>
            </a:lvl6pPr>
            <a:lvl7pPr marL="2474366" indent="0">
              <a:buNone/>
              <a:defRPr sz="1800"/>
            </a:lvl7pPr>
            <a:lvl8pPr marL="2886761" indent="0">
              <a:buNone/>
              <a:defRPr sz="1800"/>
            </a:lvl8pPr>
            <a:lvl9pPr marL="3299155" indent="0">
              <a:buNone/>
              <a:defRPr sz="1800"/>
            </a:lvl9pPr>
          </a:lstStyle>
          <a:p>
            <a:endParaRPr lang="en-US"/>
          </a:p>
        </p:txBody>
      </p:sp>
      <p:sp>
        <p:nvSpPr>
          <p:cNvPr id="4" name="Text Placeholder 3"/>
          <p:cNvSpPr>
            <a:spLocks noGrp="1"/>
          </p:cNvSpPr>
          <p:nvPr>
            <p:ph type="body" sz="half" idx="2"/>
          </p:nvPr>
        </p:nvSpPr>
        <p:spPr>
          <a:xfrm>
            <a:off x="2514171" y="5266117"/>
            <a:ext cx="5487258" cy="804714"/>
          </a:xfrm>
        </p:spPr>
        <p:txBody>
          <a:bodyPr/>
          <a:lstStyle>
            <a:lvl1pPr marL="0" indent="0">
              <a:buNone/>
              <a:defRPr sz="1300"/>
            </a:lvl1pPr>
            <a:lvl2pPr marL="412394" indent="0">
              <a:buNone/>
              <a:defRPr sz="1100"/>
            </a:lvl2pPr>
            <a:lvl3pPr marL="824789" indent="0">
              <a:buNone/>
              <a:defRPr sz="900"/>
            </a:lvl3pPr>
            <a:lvl4pPr marL="1237183" indent="0">
              <a:buNone/>
              <a:defRPr sz="800"/>
            </a:lvl4pPr>
            <a:lvl5pPr marL="1649578" indent="0">
              <a:buNone/>
              <a:defRPr sz="800"/>
            </a:lvl5pPr>
            <a:lvl6pPr marL="2061972" indent="0">
              <a:buNone/>
              <a:defRPr sz="800"/>
            </a:lvl6pPr>
            <a:lvl7pPr marL="2474366" indent="0">
              <a:buNone/>
              <a:defRPr sz="800"/>
            </a:lvl7pPr>
            <a:lvl8pPr marL="2886761" indent="0">
              <a:buNone/>
              <a:defRPr sz="800"/>
            </a:lvl8pPr>
            <a:lvl9pPr marL="3299155" indent="0">
              <a:buNone/>
              <a:defRPr sz="800"/>
            </a:lvl9pPr>
          </a:lstStyle>
          <a:p>
            <a:pPr lvl="0"/>
            <a:r>
              <a:rPr lang="en-US" smtClean="0"/>
              <a:t>Click to edit Master text styles</a:t>
            </a:r>
          </a:p>
        </p:txBody>
      </p:sp>
      <p:sp>
        <p:nvSpPr>
          <p:cNvPr id="8" name="Date Placeholder 1"/>
          <p:cNvSpPr>
            <a:spLocks noGrp="1"/>
          </p:cNvSpPr>
          <p:nvPr>
            <p:ph type="dt" sz="half" idx="10"/>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9"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0"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extLst>
      <p:ext uri="{BB962C8B-B14F-4D97-AF65-F5344CB8AC3E}">
        <p14:creationId xmlns:p14="http://schemas.microsoft.com/office/powerpoint/2010/main" val="1400359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microsoft.com/office/2007/relationships/media" Target="../media/media1.AVI"/><Relationship Id="rId15" Type="http://schemas.openxmlformats.org/officeDocument/2006/relationships/video" Target="../media/media1.AVI"/><Relationship Id="rId16" Type="http://schemas.openxmlformats.org/officeDocument/2006/relationships/image" Target="../media/image1.jpeg"/><Relationship Id="rId1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2887" y="196326"/>
            <a:ext cx="7542513" cy="1005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6" tIns="45718" rIns="91436" bIns="45718"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1372887" y="1291017"/>
            <a:ext cx="7542513" cy="4957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36" tIns="45718" rIns="91436" bIns="4571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32" name="PPP_AMEDI_TXT_Healthy.AVI">
            <a:hlinkClick r:id="" action="ppaction://media"/>
          </p:cNvPr>
          <p:cNvPicPr>
            <a:picLocks noChangeAspect="1" noChangeArrowheads="1"/>
          </p:cNvPicPr>
          <p:nvPr userDrawn="1">
            <a:videoFile r:link="rId15"/>
            <p:extLst>
              <p:ext uri="{DAA4B4D4-6D71-4841-9C94-3DE7FCFB9230}">
                <p14:media xmlns:p14="http://schemas.microsoft.com/office/powerpoint/2010/main" r:embed="rId14"/>
              </p:ext>
            </p:extLst>
          </p:nvPr>
        </p:nvPicPr>
        <p:blipFill>
          <a:blip r:embed="rId17" cstate="print"/>
          <a:srcRect/>
          <a:stretch>
            <a:fillRect/>
          </a:stretch>
        </p:blipFill>
        <p:spPr bwMode="auto">
          <a:xfrm>
            <a:off x="0" y="3580332"/>
            <a:ext cx="1348576" cy="3277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2"/>
          </p:nvPr>
        </p:nvSpPr>
        <p:spPr>
          <a:xfrm>
            <a:off x="216049"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E26BD4-F51C-402F-A8D7-FD37E6D927C8}" type="datetimeFigureOut">
              <a:rPr lang="en-US" smtClean="0"/>
              <a:pPr/>
              <a:t>10/20/11</a:t>
            </a:fld>
            <a:endParaRPr lang="en-US"/>
          </a:p>
        </p:txBody>
      </p:sp>
      <p:sp>
        <p:nvSpPr>
          <p:cNvPr id="3" name="Footer Placeholder 2"/>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4" name="Slide Number Placeholder 3"/>
          <p:cNvSpPr>
            <a:spLocks noGrp="1"/>
          </p:cNvSpPr>
          <p:nvPr>
            <p:ph type="sldNum" sz="quarter" idx="4"/>
          </p:nvPr>
        </p:nvSpPr>
        <p:spPr>
          <a:xfrm>
            <a:off x="6777318"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E717A-7CBC-46A0-86D2-0CA393ABEAC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700" fill="hold"/>
                                        <p:tgtEl>
                                          <p:spTgt spid="103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1032"/>
                </p:tgtEl>
              </p:cMediaNode>
            </p:video>
            <p:seq concurrent="1" nextAc="seek">
              <p:cTn id="8" restart="whenNotActive" fill="hold" evtFilter="cancelBubble" nodeType="interactiveSeq">
                <p:stCondLst>
                  <p:cond evt="onClick" delay="0">
                    <p:tgtEl>
                      <p:spTgt spid="103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32"/>
                                        </p:tgtEl>
                                      </p:cBhvr>
                                    </p:cmd>
                                  </p:childTnLst>
                                </p:cTn>
                              </p:par>
                            </p:childTnLst>
                          </p:cTn>
                        </p:par>
                      </p:childTnLst>
                    </p:cTn>
                  </p:par>
                </p:childTnLst>
              </p:cTn>
              <p:nextCondLst>
                <p:cond evt="onClick" delay="0">
                  <p:tgtEl>
                    <p:spTgt spid="1032"/>
                  </p:tgtEl>
                </p:cond>
              </p:nextCondLst>
            </p:seq>
          </p:childTnLst>
        </p:cTn>
      </p:par>
    </p:tnLst>
  </p:timing>
  <p:txStyles>
    <p:titleStyle>
      <a:lvl1pPr algn="l" defTabSz="915001" rtl="0" fontAlgn="base">
        <a:spcBef>
          <a:spcPct val="0"/>
        </a:spcBef>
        <a:spcAft>
          <a:spcPct val="0"/>
        </a:spcAft>
        <a:defRPr sz="3300">
          <a:solidFill>
            <a:srgbClr val="FFFFFF"/>
          </a:solidFill>
          <a:latin typeface="+mj-lt"/>
          <a:ea typeface="+mj-ea"/>
          <a:cs typeface="+mj-cs"/>
        </a:defRPr>
      </a:lvl1pPr>
      <a:lvl2pPr algn="l" defTabSz="915001" rtl="0" fontAlgn="base">
        <a:spcBef>
          <a:spcPct val="0"/>
        </a:spcBef>
        <a:spcAft>
          <a:spcPct val="0"/>
        </a:spcAft>
        <a:defRPr sz="3300">
          <a:solidFill>
            <a:srgbClr val="FFFFFF"/>
          </a:solidFill>
          <a:latin typeface="Arial" charset="0"/>
        </a:defRPr>
      </a:lvl2pPr>
      <a:lvl3pPr algn="l" defTabSz="915001" rtl="0" fontAlgn="base">
        <a:spcBef>
          <a:spcPct val="0"/>
        </a:spcBef>
        <a:spcAft>
          <a:spcPct val="0"/>
        </a:spcAft>
        <a:defRPr sz="3300">
          <a:solidFill>
            <a:srgbClr val="FFFFFF"/>
          </a:solidFill>
          <a:latin typeface="Arial" charset="0"/>
        </a:defRPr>
      </a:lvl3pPr>
      <a:lvl4pPr algn="l" defTabSz="915001" rtl="0" fontAlgn="base">
        <a:spcBef>
          <a:spcPct val="0"/>
        </a:spcBef>
        <a:spcAft>
          <a:spcPct val="0"/>
        </a:spcAft>
        <a:defRPr sz="3300">
          <a:solidFill>
            <a:srgbClr val="FFFFFF"/>
          </a:solidFill>
          <a:latin typeface="Arial" charset="0"/>
        </a:defRPr>
      </a:lvl4pPr>
      <a:lvl5pPr algn="l" defTabSz="915001" rtl="0" fontAlgn="base">
        <a:spcBef>
          <a:spcPct val="0"/>
        </a:spcBef>
        <a:spcAft>
          <a:spcPct val="0"/>
        </a:spcAft>
        <a:defRPr sz="3300">
          <a:solidFill>
            <a:srgbClr val="FFFFFF"/>
          </a:solidFill>
          <a:latin typeface="Arial" charset="0"/>
        </a:defRPr>
      </a:lvl5pPr>
      <a:lvl6pPr marL="412394" algn="l" defTabSz="915001" rtl="0" fontAlgn="base">
        <a:spcBef>
          <a:spcPct val="0"/>
        </a:spcBef>
        <a:spcAft>
          <a:spcPct val="0"/>
        </a:spcAft>
        <a:defRPr sz="3300">
          <a:solidFill>
            <a:srgbClr val="FFFFFF"/>
          </a:solidFill>
          <a:latin typeface="Arial" charset="0"/>
        </a:defRPr>
      </a:lvl6pPr>
      <a:lvl7pPr marL="824789" algn="l" defTabSz="915001" rtl="0" fontAlgn="base">
        <a:spcBef>
          <a:spcPct val="0"/>
        </a:spcBef>
        <a:spcAft>
          <a:spcPct val="0"/>
        </a:spcAft>
        <a:defRPr sz="3300">
          <a:solidFill>
            <a:srgbClr val="FFFFFF"/>
          </a:solidFill>
          <a:latin typeface="Arial" charset="0"/>
        </a:defRPr>
      </a:lvl7pPr>
      <a:lvl8pPr marL="1237183" algn="l" defTabSz="915001" rtl="0" fontAlgn="base">
        <a:spcBef>
          <a:spcPct val="0"/>
        </a:spcBef>
        <a:spcAft>
          <a:spcPct val="0"/>
        </a:spcAft>
        <a:defRPr sz="3300">
          <a:solidFill>
            <a:srgbClr val="FFFFFF"/>
          </a:solidFill>
          <a:latin typeface="Arial" charset="0"/>
        </a:defRPr>
      </a:lvl8pPr>
      <a:lvl9pPr marL="1649578" algn="l" defTabSz="915001" rtl="0" fontAlgn="base">
        <a:spcBef>
          <a:spcPct val="0"/>
        </a:spcBef>
        <a:spcAft>
          <a:spcPct val="0"/>
        </a:spcAft>
        <a:defRPr sz="3300">
          <a:solidFill>
            <a:srgbClr val="FFFFFF"/>
          </a:solidFill>
          <a:latin typeface="Arial" charset="0"/>
        </a:defRPr>
      </a:lvl9pPr>
    </p:titleStyle>
    <p:bodyStyle>
      <a:lvl1pPr marL="342231" indent="-342231" algn="l" defTabSz="915001" rtl="0" fontAlgn="base">
        <a:spcBef>
          <a:spcPct val="20000"/>
        </a:spcBef>
        <a:spcAft>
          <a:spcPct val="0"/>
        </a:spcAft>
        <a:buChar char="•"/>
        <a:defRPr sz="2400">
          <a:solidFill>
            <a:srgbClr val="FFFFFF"/>
          </a:solidFill>
          <a:latin typeface="+mn-lt"/>
          <a:ea typeface="+mn-ea"/>
          <a:cs typeface="+mn-cs"/>
        </a:defRPr>
      </a:lvl1pPr>
      <a:lvl2pPr marL="743170" indent="-286385" algn="l" defTabSz="915001" rtl="0" fontAlgn="base">
        <a:spcBef>
          <a:spcPct val="20000"/>
        </a:spcBef>
        <a:spcAft>
          <a:spcPct val="0"/>
        </a:spcAft>
        <a:buChar char="–"/>
        <a:defRPr sz="2100">
          <a:solidFill>
            <a:srgbClr val="FFFFFF"/>
          </a:solidFill>
          <a:latin typeface="+mn-lt"/>
        </a:defRPr>
      </a:lvl2pPr>
      <a:lvl3pPr marL="1142676" indent="-227677" algn="l" defTabSz="915001" rtl="0" fontAlgn="base">
        <a:spcBef>
          <a:spcPct val="20000"/>
        </a:spcBef>
        <a:spcAft>
          <a:spcPct val="0"/>
        </a:spcAft>
        <a:buChar char="•"/>
        <a:defRPr sz="1900">
          <a:solidFill>
            <a:srgbClr val="FFFFFF"/>
          </a:solidFill>
          <a:latin typeface="+mn-lt"/>
        </a:defRPr>
      </a:lvl3pPr>
      <a:lvl4pPr marL="1599461" indent="-227677" algn="l" defTabSz="915001" rtl="0" fontAlgn="base">
        <a:spcBef>
          <a:spcPct val="20000"/>
        </a:spcBef>
        <a:spcAft>
          <a:spcPct val="0"/>
        </a:spcAft>
        <a:buChar char="–"/>
        <a:defRPr>
          <a:solidFill>
            <a:srgbClr val="FFFFFF"/>
          </a:solidFill>
          <a:latin typeface="+mn-lt"/>
        </a:defRPr>
      </a:lvl4pPr>
      <a:lvl5pPr marL="2057677" indent="-229108" algn="l" defTabSz="915001" rtl="0" fontAlgn="base">
        <a:spcBef>
          <a:spcPct val="20000"/>
        </a:spcBef>
        <a:spcAft>
          <a:spcPct val="0"/>
        </a:spcAft>
        <a:buChar char="»"/>
        <a:defRPr>
          <a:solidFill>
            <a:srgbClr val="FFFFFF"/>
          </a:solidFill>
          <a:latin typeface="+mn-lt"/>
        </a:defRPr>
      </a:lvl5pPr>
      <a:lvl6pPr marL="2470071" indent="-229108" algn="l" defTabSz="915001" rtl="0" fontAlgn="base">
        <a:spcBef>
          <a:spcPct val="20000"/>
        </a:spcBef>
        <a:spcAft>
          <a:spcPct val="0"/>
        </a:spcAft>
        <a:buChar char="»"/>
        <a:defRPr>
          <a:solidFill>
            <a:srgbClr val="FFFFFF"/>
          </a:solidFill>
          <a:latin typeface="+mn-lt"/>
        </a:defRPr>
      </a:lvl6pPr>
      <a:lvl7pPr marL="2882465" indent="-229108" algn="l" defTabSz="915001" rtl="0" fontAlgn="base">
        <a:spcBef>
          <a:spcPct val="20000"/>
        </a:spcBef>
        <a:spcAft>
          <a:spcPct val="0"/>
        </a:spcAft>
        <a:buChar char="»"/>
        <a:defRPr>
          <a:solidFill>
            <a:srgbClr val="FFFFFF"/>
          </a:solidFill>
          <a:latin typeface="+mn-lt"/>
        </a:defRPr>
      </a:lvl7pPr>
      <a:lvl8pPr marL="3294860" indent="-229108" algn="l" defTabSz="915001" rtl="0" fontAlgn="base">
        <a:spcBef>
          <a:spcPct val="20000"/>
        </a:spcBef>
        <a:spcAft>
          <a:spcPct val="0"/>
        </a:spcAft>
        <a:buChar char="»"/>
        <a:defRPr>
          <a:solidFill>
            <a:srgbClr val="FFFFFF"/>
          </a:solidFill>
          <a:latin typeface="+mn-lt"/>
        </a:defRPr>
      </a:lvl8pPr>
      <a:lvl9pPr marL="3707254" indent="-229108" algn="l" defTabSz="915001" rtl="0" fontAlgn="base">
        <a:spcBef>
          <a:spcPct val="20000"/>
        </a:spcBef>
        <a:spcAft>
          <a:spcPct val="0"/>
        </a:spcAft>
        <a:buChar char="»"/>
        <a:defRPr>
          <a:solidFill>
            <a:srgbClr val="FFFFFF"/>
          </a:solidFill>
          <a:latin typeface="+mn-lt"/>
        </a:defRPr>
      </a:lvl9pPr>
    </p:bodyStyle>
    <p:otherStyle>
      <a:defPPr>
        <a:defRPr lang="en-US"/>
      </a:defPPr>
      <a:lvl1pPr marL="0" algn="l" defTabSz="824789" rtl="0" eaLnBrk="1" latinLnBrk="0" hangingPunct="1">
        <a:defRPr sz="1600" kern="1200">
          <a:solidFill>
            <a:schemeClr val="tx1"/>
          </a:solidFill>
          <a:latin typeface="+mn-lt"/>
          <a:ea typeface="+mn-ea"/>
          <a:cs typeface="+mn-cs"/>
        </a:defRPr>
      </a:lvl1pPr>
      <a:lvl2pPr marL="412394" algn="l" defTabSz="824789" rtl="0" eaLnBrk="1" latinLnBrk="0" hangingPunct="1">
        <a:defRPr sz="1600" kern="1200">
          <a:solidFill>
            <a:schemeClr val="tx1"/>
          </a:solidFill>
          <a:latin typeface="+mn-lt"/>
          <a:ea typeface="+mn-ea"/>
          <a:cs typeface="+mn-cs"/>
        </a:defRPr>
      </a:lvl2pPr>
      <a:lvl3pPr marL="824789" algn="l" defTabSz="824789" rtl="0" eaLnBrk="1" latinLnBrk="0" hangingPunct="1">
        <a:defRPr sz="1600" kern="1200">
          <a:solidFill>
            <a:schemeClr val="tx1"/>
          </a:solidFill>
          <a:latin typeface="+mn-lt"/>
          <a:ea typeface="+mn-ea"/>
          <a:cs typeface="+mn-cs"/>
        </a:defRPr>
      </a:lvl3pPr>
      <a:lvl4pPr marL="1237183" algn="l" defTabSz="824789" rtl="0" eaLnBrk="1" latinLnBrk="0" hangingPunct="1">
        <a:defRPr sz="1600" kern="1200">
          <a:solidFill>
            <a:schemeClr val="tx1"/>
          </a:solidFill>
          <a:latin typeface="+mn-lt"/>
          <a:ea typeface="+mn-ea"/>
          <a:cs typeface="+mn-cs"/>
        </a:defRPr>
      </a:lvl4pPr>
      <a:lvl5pPr marL="1649578" algn="l" defTabSz="824789" rtl="0" eaLnBrk="1" latinLnBrk="0" hangingPunct="1">
        <a:defRPr sz="1600" kern="1200">
          <a:solidFill>
            <a:schemeClr val="tx1"/>
          </a:solidFill>
          <a:latin typeface="+mn-lt"/>
          <a:ea typeface="+mn-ea"/>
          <a:cs typeface="+mn-cs"/>
        </a:defRPr>
      </a:lvl5pPr>
      <a:lvl6pPr marL="2061972" algn="l" defTabSz="824789" rtl="0" eaLnBrk="1" latinLnBrk="0" hangingPunct="1">
        <a:defRPr sz="1600" kern="1200">
          <a:solidFill>
            <a:schemeClr val="tx1"/>
          </a:solidFill>
          <a:latin typeface="+mn-lt"/>
          <a:ea typeface="+mn-ea"/>
          <a:cs typeface="+mn-cs"/>
        </a:defRPr>
      </a:lvl6pPr>
      <a:lvl7pPr marL="2474366" algn="l" defTabSz="824789" rtl="0" eaLnBrk="1" latinLnBrk="0" hangingPunct="1">
        <a:defRPr sz="1600" kern="1200">
          <a:solidFill>
            <a:schemeClr val="tx1"/>
          </a:solidFill>
          <a:latin typeface="+mn-lt"/>
          <a:ea typeface="+mn-ea"/>
          <a:cs typeface="+mn-cs"/>
        </a:defRPr>
      </a:lvl7pPr>
      <a:lvl8pPr marL="2886761" algn="l" defTabSz="824789" rtl="0" eaLnBrk="1" latinLnBrk="0" hangingPunct="1">
        <a:defRPr sz="1600" kern="1200">
          <a:solidFill>
            <a:schemeClr val="tx1"/>
          </a:solidFill>
          <a:latin typeface="+mn-lt"/>
          <a:ea typeface="+mn-ea"/>
          <a:cs typeface="+mn-cs"/>
        </a:defRPr>
      </a:lvl8pPr>
      <a:lvl9pPr marL="3299155" algn="l" defTabSz="824789"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lifp.or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www.ahrq.gov/"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3.xml"/><Relationship Id="rId3" Type="http://schemas.openxmlformats.org/officeDocument/2006/relationships/chart" Target="../charts/char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5.emf"/><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1" y="990600"/>
            <a:ext cx="8686800" cy="2209800"/>
          </a:xfrm>
        </p:spPr>
        <p:txBody>
          <a:bodyPr/>
          <a:lstStyle/>
          <a:p>
            <a:r>
              <a:rPr lang="en-US" dirty="0" smtClean="0"/>
              <a:t>Disseminating Information about Breast Cancer Prevention to African American </a:t>
            </a:r>
            <a:r>
              <a:rPr lang="en-US" dirty="0"/>
              <a:t>Women</a:t>
            </a:r>
            <a:br>
              <a:rPr lang="en-US" dirty="0"/>
            </a:br>
            <a:r>
              <a:rPr lang="en-US" sz="2000" b="0" dirty="0">
                <a:hlinkClick r:id="rId2"/>
              </a:rPr>
              <a:t>http://</a:t>
            </a:r>
            <a:r>
              <a:rPr lang="en-US" sz="2000" b="0" dirty="0" err="1">
                <a:hlinkClick r:id="rId2"/>
              </a:rPr>
              <a:t>www.lifp.org</a:t>
            </a:r>
            <a:r>
              <a:rPr lang="en-US" sz="2000" b="0" dirty="0">
                <a:hlinkClick r:id="rId2"/>
              </a:rPr>
              <a:t>/</a:t>
            </a:r>
            <a:br>
              <a:rPr lang="en-US" sz="2000" b="0" dirty="0">
                <a:hlinkClick r:id="rId2"/>
              </a:rPr>
            </a:br>
            <a:endParaRPr lang="en-US" sz="2000" b="0" dirty="0"/>
          </a:p>
        </p:txBody>
      </p:sp>
      <p:sp>
        <p:nvSpPr>
          <p:cNvPr id="3" name="Subtitle 2"/>
          <p:cNvSpPr>
            <a:spLocks noGrp="1"/>
          </p:cNvSpPr>
          <p:nvPr>
            <p:ph type="subTitle" idx="1"/>
          </p:nvPr>
        </p:nvSpPr>
        <p:spPr>
          <a:xfrm>
            <a:off x="4114800" y="3962400"/>
            <a:ext cx="5181600" cy="1691640"/>
          </a:xfrm>
        </p:spPr>
        <p:txBody>
          <a:bodyPr/>
          <a:lstStyle/>
          <a:p>
            <a:r>
              <a:rPr lang="en-US" dirty="0" smtClean="0"/>
              <a:t>Chanita Hughes Halbert, Ph.D.</a:t>
            </a:r>
            <a:br>
              <a:rPr lang="en-US" dirty="0" smtClean="0"/>
            </a:br>
            <a:r>
              <a:rPr lang="en-US" sz="1400" dirty="0" smtClean="0"/>
              <a:t>Center for Community-Based Research and Health Disparities</a:t>
            </a:r>
            <a:br>
              <a:rPr lang="en-US" sz="1400" dirty="0" smtClean="0"/>
            </a:br>
            <a:r>
              <a:rPr lang="en-US" sz="1400" dirty="0" smtClean="0"/>
              <a:t>Department of Psychiatry</a:t>
            </a:r>
            <a:br>
              <a:rPr lang="en-US" sz="1400" dirty="0" smtClean="0"/>
            </a:br>
            <a:r>
              <a:rPr lang="en-US" sz="1400" dirty="0" smtClean="0"/>
              <a:t>University of </a:t>
            </a:r>
            <a:r>
              <a:rPr lang="en-US" sz="1400" dirty="0" smtClean="0"/>
              <a:t>Pennsylvania</a:t>
            </a:r>
          </a:p>
          <a:p>
            <a:endParaRPr lang="en-US" sz="1400" dirty="0"/>
          </a:p>
          <a:p>
            <a:pPr algn="ctr"/>
            <a:r>
              <a:rPr lang="en-US" sz="1400" dirty="0">
                <a:solidFill>
                  <a:schemeClr val="bg1"/>
                </a:solidFill>
              </a:rPr>
              <a:t>Supported by AHRQ grant #R18HS19339</a:t>
            </a:r>
          </a:p>
          <a:p>
            <a:endParaRPr lang="en-US" sz="1400" dirty="0"/>
          </a:p>
        </p:txBody>
      </p:sp>
    </p:spTree>
    <p:extLst>
      <p:ext uri="{BB962C8B-B14F-4D97-AF65-F5344CB8AC3E}">
        <p14:creationId xmlns:p14="http://schemas.microsoft.com/office/powerpoint/2010/main" val="107733295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descr="Agency for Healthcare Research Quality">
            <a:hlinkClick r:id="rId2" tooltip="Agency for Healthcare Research Quality"/>
          </p:cNvPr>
          <p:cNvPicPr>
            <a:picLocks noChangeAspect="1" noChangeArrowheads="1"/>
          </p:cNvPicPr>
          <p:nvPr/>
        </p:nvPicPr>
        <p:blipFill>
          <a:blip r:embed="rId3" cstate="print"/>
          <a:srcRect/>
          <a:stretch>
            <a:fillRect/>
          </a:stretch>
        </p:blipFill>
        <p:spPr bwMode="auto">
          <a:xfrm>
            <a:off x="2147483647" y="-350838"/>
            <a:ext cx="5391150" cy="657226"/>
          </a:xfrm>
          <a:prstGeom prst="rect">
            <a:avLst/>
          </a:prstGeom>
          <a:noFill/>
        </p:spPr>
      </p:pic>
      <p:grpSp>
        <p:nvGrpSpPr>
          <p:cNvPr id="2" name="Group 1" descr="Effective Health Care Program logo&#10;Image of women laughing&#10;AHRQ logo"/>
          <p:cNvGrpSpPr/>
          <p:nvPr/>
        </p:nvGrpSpPr>
        <p:grpSpPr>
          <a:xfrm>
            <a:off x="1371600" y="228600"/>
            <a:ext cx="7143750" cy="5991226"/>
            <a:chOff x="1371600" y="228600"/>
            <a:chExt cx="7143750" cy="5991226"/>
          </a:xfrm>
        </p:grpSpPr>
        <p:pic>
          <p:nvPicPr>
            <p:cNvPr id="5122" name="Picture 2"/>
            <p:cNvPicPr>
              <a:picLocks noChangeAspect="1" noChangeArrowheads="1"/>
            </p:cNvPicPr>
            <p:nvPr/>
          </p:nvPicPr>
          <p:blipFill>
            <a:blip r:embed="rId4" cstate="print"/>
            <a:srcRect/>
            <a:stretch>
              <a:fillRect/>
            </a:stretch>
          </p:blipFill>
          <p:spPr bwMode="auto">
            <a:xfrm>
              <a:off x="1371600" y="228600"/>
              <a:ext cx="5248275" cy="885825"/>
            </a:xfrm>
            <a:prstGeom prst="rect">
              <a:avLst/>
            </a:prstGeom>
            <a:noFill/>
            <a:ln w="9525">
              <a:noFill/>
              <a:miter lim="800000"/>
              <a:headEnd/>
              <a:tailEnd/>
            </a:ln>
          </p:spPr>
        </p:pic>
        <p:pic>
          <p:nvPicPr>
            <p:cNvPr id="5123" name="Picture 3"/>
            <p:cNvPicPr>
              <a:picLocks noChangeAspect="1" noChangeArrowheads="1"/>
            </p:cNvPicPr>
            <p:nvPr/>
          </p:nvPicPr>
          <p:blipFill>
            <a:blip r:embed="rId5" cstate="print"/>
            <a:srcRect/>
            <a:stretch>
              <a:fillRect/>
            </a:stretch>
          </p:blipFill>
          <p:spPr bwMode="auto">
            <a:xfrm>
              <a:off x="2667000" y="2209800"/>
              <a:ext cx="5410200" cy="2933700"/>
            </a:xfrm>
            <a:prstGeom prst="rect">
              <a:avLst/>
            </a:prstGeom>
            <a:noFill/>
            <a:ln w="9525">
              <a:noFill/>
              <a:miter lim="800000"/>
              <a:headEnd/>
              <a:tailEnd/>
            </a:ln>
          </p:spPr>
        </p:pic>
        <p:pic>
          <p:nvPicPr>
            <p:cNvPr id="5128" name="Picture 8" descr="Agency for Healthcare Research Quality">
              <a:hlinkClick r:id="rId2" tooltip="Agency for Healthcare Research Quality"/>
            </p:cNvPr>
            <p:cNvPicPr>
              <a:picLocks noChangeAspect="1" noChangeArrowheads="1"/>
            </p:cNvPicPr>
            <p:nvPr/>
          </p:nvPicPr>
          <p:blipFill>
            <a:blip r:embed="rId3" cstate="print"/>
            <a:srcRect/>
            <a:stretch>
              <a:fillRect/>
            </a:stretch>
          </p:blipFill>
          <p:spPr bwMode="auto">
            <a:xfrm>
              <a:off x="3124200" y="5562600"/>
              <a:ext cx="5391150" cy="657226"/>
            </a:xfrm>
            <a:prstGeom prst="rect">
              <a:avLst/>
            </a:prstGeom>
            <a:noFill/>
          </p:spPr>
        </p:pic>
      </p:grpSp>
      <p:sp>
        <p:nvSpPr>
          <p:cNvPr id="4" name="Content Placeholder 3"/>
          <p:cNvSpPr>
            <a:spLocks noGrp="1"/>
          </p:cNvSpPr>
          <p:nvPr>
            <p:ph idx="1"/>
          </p:nvPr>
        </p:nvSpPr>
        <p:spPr/>
        <p:txBody>
          <a:bodyPr/>
          <a:lstStyle/>
          <a:p>
            <a:pPr marL="0" indent="0">
              <a:buNone/>
            </a:pPr>
            <a:r>
              <a:rPr lang="en-US" b="1" dirty="0">
                <a:solidFill>
                  <a:schemeClr val="bg2"/>
                </a:solidFill>
              </a:rPr>
              <a:t>Reducing the Risk of Breast Cancer With Medicine A Guide for Women</a:t>
            </a:r>
            <a:endParaRPr lang="en-US" dirty="0">
              <a:solidFill>
                <a:schemeClr val="bg2"/>
              </a:solidFill>
            </a:endParaRPr>
          </a:p>
          <a:p>
            <a:pPr marL="0" indent="0">
              <a:buNone/>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7542513" cy="1005840"/>
          </a:xfrm>
        </p:spPr>
        <p:txBody>
          <a:bodyPr/>
          <a:lstStyle/>
          <a:p>
            <a:r>
              <a:rPr lang="en-US" b="1" dirty="0" smtClean="0"/>
              <a:t>Evidence of a Digital Divide</a:t>
            </a:r>
            <a:endParaRPr lang="en-US" b="1" dirty="0"/>
          </a:p>
        </p:txBody>
      </p:sp>
      <p:graphicFrame>
        <p:nvGraphicFramePr>
          <p:cNvPr id="4" name="Content Placeholder 3" title="Evidence of a Digital Divide"/>
          <p:cNvGraphicFramePr>
            <a:graphicFrameLocks noGrp="1"/>
          </p:cNvGraphicFramePr>
          <p:nvPr>
            <p:ph idx="1"/>
            <p:extLst>
              <p:ext uri="{D42A27DB-BD31-4B8C-83A1-F6EECF244321}">
                <p14:modId xmlns:p14="http://schemas.microsoft.com/office/powerpoint/2010/main" val="2180204874"/>
              </p:ext>
            </p:extLst>
          </p:nvPr>
        </p:nvGraphicFramePr>
        <p:xfrm>
          <a:off x="1373188" y="1290638"/>
          <a:ext cx="7542210" cy="4704080"/>
        </p:xfrm>
        <a:graphic>
          <a:graphicData uri="http://schemas.openxmlformats.org/drawingml/2006/table">
            <a:tbl>
              <a:tblPr firstRow="1" bandRow="1">
                <a:tableStyleId>{5C22544A-7EE6-4342-B048-85BDC9FD1C3A}</a:tableStyleId>
              </a:tblPr>
              <a:tblGrid>
                <a:gridCol w="3351212"/>
                <a:gridCol w="762000"/>
                <a:gridCol w="1066800"/>
                <a:gridCol w="1295400"/>
                <a:gridCol w="1066798"/>
              </a:tblGrid>
              <a:tr h="370840">
                <a:tc>
                  <a:txBody>
                    <a:bodyPr/>
                    <a:lstStyle/>
                    <a:p>
                      <a:r>
                        <a:rPr lang="en-US" dirty="0" smtClean="0"/>
                        <a:t>Percent who say</a:t>
                      </a:r>
                      <a:r>
                        <a:rPr lang="en-US" baseline="0" dirty="0" smtClean="0"/>
                        <a:t> they…</a:t>
                      </a:r>
                      <a:endParaRPr lang="en-US" dirty="0"/>
                    </a:p>
                  </a:txBody>
                  <a:tcPr/>
                </a:tc>
                <a:tc>
                  <a:txBody>
                    <a:bodyPr/>
                    <a:lstStyle/>
                    <a:p>
                      <a:pPr algn="ctr"/>
                      <a:r>
                        <a:rPr lang="en-US" dirty="0" smtClean="0"/>
                        <a:t>All</a:t>
                      </a:r>
                      <a:endParaRPr lang="en-US" dirty="0"/>
                    </a:p>
                  </a:txBody>
                  <a:tcPr/>
                </a:tc>
                <a:tc>
                  <a:txBody>
                    <a:bodyPr/>
                    <a:lstStyle/>
                    <a:p>
                      <a:pPr algn="ctr"/>
                      <a:r>
                        <a:rPr lang="en-US" dirty="0" smtClean="0"/>
                        <a:t>White</a:t>
                      </a:r>
                      <a:endParaRPr lang="en-US" dirty="0"/>
                    </a:p>
                  </a:txBody>
                  <a:tcPr/>
                </a:tc>
                <a:tc>
                  <a:txBody>
                    <a:bodyPr/>
                    <a:lstStyle/>
                    <a:p>
                      <a:pPr algn="ctr"/>
                      <a:r>
                        <a:rPr lang="en-US" dirty="0" smtClean="0"/>
                        <a:t>African American</a:t>
                      </a:r>
                      <a:endParaRPr lang="en-US" dirty="0"/>
                    </a:p>
                  </a:txBody>
                  <a:tcPr/>
                </a:tc>
                <a:tc>
                  <a:txBody>
                    <a:bodyPr/>
                    <a:lstStyle/>
                    <a:p>
                      <a:pPr algn="ctr"/>
                      <a:r>
                        <a:rPr lang="en-US" dirty="0" smtClean="0"/>
                        <a:t>Hispanic</a:t>
                      </a:r>
                      <a:endParaRPr lang="en-US" dirty="0"/>
                    </a:p>
                  </a:txBody>
                  <a:tcPr/>
                </a:tc>
              </a:tr>
              <a:tr h="370840">
                <a:tc>
                  <a:txBody>
                    <a:bodyPr/>
                    <a:lstStyle/>
                    <a:p>
                      <a:r>
                        <a:rPr lang="en-US" b="1" dirty="0" smtClean="0"/>
                        <a:t>Use the Internet</a:t>
                      </a:r>
                      <a:r>
                        <a:rPr lang="en-US" b="1" baseline="0" dirty="0" smtClean="0"/>
                        <a:t> or Email at least occasionally</a:t>
                      </a:r>
                      <a:endParaRPr lang="en-US" b="1" dirty="0"/>
                    </a:p>
                  </a:txBody>
                  <a:tcPr/>
                </a:tc>
                <a:tc>
                  <a:txBody>
                    <a:bodyPr/>
                    <a:lstStyle/>
                    <a:p>
                      <a:pPr algn="ctr"/>
                      <a:r>
                        <a:rPr lang="en-US" b="1" dirty="0" smtClean="0"/>
                        <a:t>84%</a:t>
                      </a:r>
                      <a:endParaRPr lang="en-US" b="1" dirty="0"/>
                    </a:p>
                  </a:txBody>
                  <a:tcPr/>
                </a:tc>
                <a:tc>
                  <a:txBody>
                    <a:bodyPr/>
                    <a:lstStyle/>
                    <a:p>
                      <a:pPr algn="ctr"/>
                      <a:r>
                        <a:rPr lang="en-US" b="1" dirty="0" smtClean="0"/>
                        <a:t>87%</a:t>
                      </a:r>
                      <a:endParaRPr lang="en-US" b="1" dirty="0"/>
                    </a:p>
                  </a:txBody>
                  <a:tcPr/>
                </a:tc>
                <a:tc>
                  <a:txBody>
                    <a:bodyPr/>
                    <a:lstStyle/>
                    <a:p>
                      <a:pPr algn="ctr"/>
                      <a:r>
                        <a:rPr lang="en-US" b="1" dirty="0" smtClean="0"/>
                        <a:t>80%</a:t>
                      </a:r>
                      <a:endParaRPr lang="en-US" b="1" dirty="0"/>
                    </a:p>
                  </a:txBody>
                  <a:tcPr/>
                </a:tc>
                <a:tc>
                  <a:txBody>
                    <a:bodyPr/>
                    <a:lstStyle/>
                    <a:p>
                      <a:pPr algn="ctr"/>
                      <a:r>
                        <a:rPr lang="en-US" b="1" dirty="0" smtClean="0"/>
                        <a:t>72%</a:t>
                      </a:r>
                      <a:endParaRPr lang="en-US" b="1" dirty="0"/>
                    </a:p>
                  </a:txBody>
                  <a:tcPr/>
                </a:tc>
              </a:tr>
              <a:tr h="370840">
                <a:tc>
                  <a:txBody>
                    <a:bodyPr/>
                    <a:lstStyle/>
                    <a:p>
                      <a:r>
                        <a:rPr lang="en-US" sz="1400" dirty="0" smtClean="0"/>
                        <a:t>Earn less than $40,000 annually</a:t>
                      </a:r>
                      <a:endParaRPr lang="en-US" sz="1400" dirty="0"/>
                    </a:p>
                  </a:txBody>
                  <a:tcPr/>
                </a:tc>
                <a:tc>
                  <a:txBody>
                    <a:bodyPr/>
                    <a:lstStyle/>
                    <a:p>
                      <a:pPr algn="ctr"/>
                      <a:r>
                        <a:rPr lang="en-US" sz="1400" dirty="0" smtClean="0"/>
                        <a:t>72</a:t>
                      </a:r>
                      <a:endParaRPr lang="en-US" sz="1400" dirty="0"/>
                    </a:p>
                  </a:txBody>
                  <a:tcPr/>
                </a:tc>
                <a:tc>
                  <a:txBody>
                    <a:bodyPr/>
                    <a:lstStyle/>
                    <a:p>
                      <a:pPr algn="ctr"/>
                      <a:r>
                        <a:rPr lang="en-US" sz="1400" dirty="0" smtClean="0"/>
                        <a:t>76</a:t>
                      </a:r>
                      <a:endParaRPr lang="en-US" sz="1400" dirty="0"/>
                    </a:p>
                  </a:txBody>
                  <a:tcPr/>
                </a:tc>
                <a:tc>
                  <a:txBody>
                    <a:bodyPr/>
                    <a:lstStyle/>
                    <a:p>
                      <a:pPr algn="ctr"/>
                      <a:r>
                        <a:rPr lang="en-US" sz="1400" dirty="0" smtClean="0"/>
                        <a:t>69</a:t>
                      </a:r>
                      <a:endParaRPr lang="en-US" sz="1400" dirty="0"/>
                    </a:p>
                  </a:txBody>
                  <a:tcPr/>
                </a:tc>
                <a:tc>
                  <a:txBody>
                    <a:bodyPr/>
                    <a:lstStyle/>
                    <a:p>
                      <a:pPr algn="ctr"/>
                      <a:r>
                        <a:rPr lang="en-US" sz="1400" dirty="0" smtClean="0"/>
                        <a:t>64</a:t>
                      </a:r>
                      <a:endParaRPr lang="en-US" sz="1400" dirty="0"/>
                    </a:p>
                  </a:txBody>
                  <a:tcPr/>
                </a:tc>
              </a:tr>
              <a:tr h="370840">
                <a:tc>
                  <a:txBody>
                    <a:bodyPr/>
                    <a:lstStyle/>
                    <a:p>
                      <a:r>
                        <a:rPr lang="en-US" sz="1400" dirty="0" smtClean="0"/>
                        <a:t>Earn $40,000 or more annually</a:t>
                      </a:r>
                      <a:endParaRPr lang="en-US" sz="1400" dirty="0"/>
                    </a:p>
                  </a:txBody>
                  <a:tcPr/>
                </a:tc>
                <a:tc>
                  <a:txBody>
                    <a:bodyPr/>
                    <a:lstStyle/>
                    <a:p>
                      <a:pPr algn="ctr"/>
                      <a:r>
                        <a:rPr lang="en-US" sz="1400" dirty="0" smtClean="0"/>
                        <a:t>95</a:t>
                      </a:r>
                      <a:endParaRPr lang="en-US" sz="1400" dirty="0"/>
                    </a:p>
                  </a:txBody>
                  <a:tcPr/>
                </a:tc>
                <a:tc>
                  <a:txBody>
                    <a:bodyPr/>
                    <a:lstStyle/>
                    <a:p>
                      <a:pPr algn="ctr"/>
                      <a:r>
                        <a:rPr lang="en-US" sz="1400" dirty="0" smtClean="0"/>
                        <a:t>95</a:t>
                      </a:r>
                      <a:endParaRPr lang="en-US" sz="1400" dirty="0"/>
                    </a:p>
                  </a:txBody>
                  <a:tcPr/>
                </a:tc>
                <a:tc>
                  <a:txBody>
                    <a:bodyPr/>
                    <a:lstStyle/>
                    <a:p>
                      <a:pPr algn="ctr"/>
                      <a:r>
                        <a:rPr lang="en-US" sz="1400" dirty="0" smtClean="0"/>
                        <a:t>94</a:t>
                      </a:r>
                      <a:endParaRPr lang="en-US" sz="1400" dirty="0"/>
                    </a:p>
                  </a:txBody>
                  <a:tcPr/>
                </a:tc>
                <a:tc>
                  <a:txBody>
                    <a:bodyPr/>
                    <a:lstStyle/>
                    <a:p>
                      <a:pPr algn="ctr"/>
                      <a:r>
                        <a:rPr lang="en-US" sz="1400" dirty="0" smtClean="0"/>
                        <a:t>93</a:t>
                      </a:r>
                      <a:endParaRPr lang="en-US" sz="1400" dirty="0"/>
                    </a:p>
                  </a:txBody>
                  <a:tcPr/>
                </a:tc>
              </a:tr>
              <a:tr h="370840">
                <a:tc>
                  <a:txBody>
                    <a:bodyPr/>
                    <a:lstStyle/>
                    <a:p>
                      <a:r>
                        <a:rPr lang="en-US" b="1" dirty="0" smtClean="0"/>
                        <a:t>Have a computer at home</a:t>
                      </a:r>
                      <a:endParaRPr lang="en-US" b="1" dirty="0"/>
                    </a:p>
                  </a:txBody>
                  <a:tcPr/>
                </a:tc>
                <a:tc>
                  <a:txBody>
                    <a:bodyPr/>
                    <a:lstStyle/>
                    <a:p>
                      <a:pPr algn="ctr"/>
                      <a:r>
                        <a:rPr lang="en-US" b="1" dirty="0" smtClean="0"/>
                        <a:t>86%</a:t>
                      </a:r>
                      <a:endParaRPr lang="en-US" b="1" dirty="0"/>
                    </a:p>
                  </a:txBody>
                  <a:tcPr/>
                </a:tc>
                <a:tc>
                  <a:txBody>
                    <a:bodyPr/>
                    <a:lstStyle/>
                    <a:p>
                      <a:pPr algn="ctr"/>
                      <a:r>
                        <a:rPr lang="en-US" b="1" dirty="0" smtClean="0"/>
                        <a:t>89%</a:t>
                      </a:r>
                      <a:endParaRPr lang="en-US" b="1" dirty="0"/>
                    </a:p>
                  </a:txBody>
                  <a:tcPr/>
                </a:tc>
                <a:tc>
                  <a:txBody>
                    <a:bodyPr/>
                    <a:lstStyle/>
                    <a:p>
                      <a:pPr algn="ctr"/>
                      <a:r>
                        <a:rPr lang="en-US" b="1" dirty="0" smtClean="0"/>
                        <a:t>78%</a:t>
                      </a:r>
                      <a:endParaRPr lang="en-US" b="1" dirty="0"/>
                    </a:p>
                  </a:txBody>
                  <a:tcPr/>
                </a:tc>
                <a:tc>
                  <a:txBody>
                    <a:bodyPr/>
                    <a:lstStyle/>
                    <a:p>
                      <a:pPr algn="ctr"/>
                      <a:r>
                        <a:rPr lang="en-US" b="1" dirty="0" smtClean="0"/>
                        <a:t>81%</a:t>
                      </a:r>
                      <a:endParaRPr lang="en-US" b="1" dirty="0"/>
                    </a:p>
                  </a:txBody>
                  <a:tcPr/>
                </a:tc>
              </a:tr>
              <a:tr h="37084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sz="1400" dirty="0" smtClean="0"/>
                        <a:t>Earn less than $40,000 annually</a:t>
                      </a:r>
                      <a:endParaRPr lang="en-US" sz="1400" dirty="0"/>
                    </a:p>
                  </a:txBody>
                  <a:tcPr/>
                </a:tc>
                <a:tc>
                  <a:txBody>
                    <a:bodyPr/>
                    <a:lstStyle/>
                    <a:p>
                      <a:pPr algn="ctr"/>
                      <a:r>
                        <a:rPr lang="en-US" sz="1400" dirty="0" smtClean="0"/>
                        <a:t>74</a:t>
                      </a:r>
                      <a:endParaRPr lang="en-US" sz="1400" dirty="0"/>
                    </a:p>
                  </a:txBody>
                  <a:tcPr/>
                </a:tc>
                <a:tc>
                  <a:txBody>
                    <a:bodyPr/>
                    <a:lstStyle/>
                    <a:p>
                      <a:pPr algn="ctr"/>
                      <a:r>
                        <a:rPr lang="en-US" sz="1400" dirty="0" smtClean="0"/>
                        <a:t>75</a:t>
                      </a:r>
                      <a:endParaRPr lang="en-US" sz="1400" dirty="0"/>
                    </a:p>
                  </a:txBody>
                  <a:tcPr/>
                </a:tc>
                <a:tc>
                  <a:txBody>
                    <a:bodyPr/>
                    <a:lstStyle/>
                    <a:p>
                      <a:pPr algn="ctr"/>
                      <a:r>
                        <a:rPr lang="en-US" sz="1400" dirty="0" smtClean="0"/>
                        <a:t>63</a:t>
                      </a:r>
                      <a:endParaRPr lang="en-US" sz="1400" dirty="0"/>
                    </a:p>
                  </a:txBody>
                  <a:tcPr/>
                </a:tc>
                <a:tc>
                  <a:txBody>
                    <a:bodyPr/>
                    <a:lstStyle/>
                    <a:p>
                      <a:pPr algn="ctr"/>
                      <a:r>
                        <a:rPr lang="en-US" sz="1400" dirty="0" smtClean="0"/>
                        <a:t>73</a:t>
                      </a:r>
                      <a:endParaRPr lang="en-US" sz="1400" dirty="0"/>
                    </a:p>
                  </a:txBody>
                  <a:tcPr/>
                </a:tc>
              </a:tr>
              <a:tr h="37084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sz="1400" dirty="0" smtClean="0"/>
                        <a:t>Earn $40,000 or more annually</a:t>
                      </a:r>
                    </a:p>
                  </a:txBody>
                  <a:tcPr/>
                </a:tc>
                <a:tc>
                  <a:txBody>
                    <a:bodyPr/>
                    <a:lstStyle/>
                    <a:p>
                      <a:pPr algn="ctr"/>
                      <a:r>
                        <a:rPr lang="en-US" sz="1400" dirty="0" smtClean="0"/>
                        <a:t>97</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95</a:t>
                      </a:r>
                      <a:endParaRPr lang="en-US" sz="1400" dirty="0"/>
                    </a:p>
                  </a:txBody>
                  <a:tcPr/>
                </a:tc>
                <a:tc>
                  <a:txBody>
                    <a:bodyPr/>
                    <a:lstStyle/>
                    <a:p>
                      <a:pPr algn="ctr"/>
                      <a:r>
                        <a:rPr lang="en-US" sz="1400" dirty="0" smtClean="0"/>
                        <a:t>98</a:t>
                      </a:r>
                      <a:endParaRPr lang="en-US" sz="1400" dirty="0"/>
                    </a:p>
                  </a:txBody>
                  <a:tcPr/>
                </a:tc>
              </a:tr>
              <a:tr h="370840">
                <a:tc>
                  <a:txBody>
                    <a:bodyPr/>
                    <a:lstStyle/>
                    <a:p>
                      <a:r>
                        <a:rPr lang="en-US" b="1" dirty="0" smtClean="0"/>
                        <a:t>Have a high speed Internet connection</a:t>
                      </a:r>
                      <a:endParaRPr lang="en-US" b="1" dirty="0"/>
                    </a:p>
                  </a:txBody>
                  <a:tcPr/>
                </a:tc>
                <a:tc>
                  <a:txBody>
                    <a:bodyPr/>
                    <a:lstStyle/>
                    <a:p>
                      <a:pPr algn="ctr"/>
                      <a:r>
                        <a:rPr lang="en-US" b="1" dirty="0" smtClean="0"/>
                        <a:t>72%</a:t>
                      </a:r>
                      <a:endParaRPr lang="en-US" b="1" dirty="0"/>
                    </a:p>
                  </a:txBody>
                  <a:tcPr/>
                </a:tc>
                <a:tc>
                  <a:txBody>
                    <a:bodyPr/>
                    <a:lstStyle/>
                    <a:p>
                      <a:pPr algn="ctr"/>
                      <a:r>
                        <a:rPr lang="en-US" b="1" dirty="0" smtClean="0"/>
                        <a:t>77%</a:t>
                      </a:r>
                      <a:endParaRPr lang="en-US" b="1" dirty="0"/>
                    </a:p>
                  </a:txBody>
                  <a:tcPr/>
                </a:tc>
                <a:tc>
                  <a:txBody>
                    <a:bodyPr/>
                    <a:lstStyle/>
                    <a:p>
                      <a:pPr algn="ctr"/>
                      <a:r>
                        <a:rPr lang="en-US" b="1" dirty="0" smtClean="0"/>
                        <a:t>63%</a:t>
                      </a:r>
                      <a:endParaRPr lang="en-US" b="1" dirty="0"/>
                    </a:p>
                  </a:txBody>
                  <a:tcPr/>
                </a:tc>
                <a:tc>
                  <a:txBody>
                    <a:bodyPr/>
                    <a:lstStyle/>
                    <a:p>
                      <a:pPr algn="ctr"/>
                      <a:r>
                        <a:rPr lang="en-US" b="1" dirty="0" smtClean="0"/>
                        <a:t>56%</a:t>
                      </a:r>
                      <a:endParaRPr lang="en-US" b="1" dirty="0"/>
                    </a:p>
                  </a:txBody>
                  <a:tcPr/>
                </a:tc>
              </a:tr>
              <a:tr h="37084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sz="1400" dirty="0" smtClean="0"/>
                        <a:t>Earn less than $40,000 annually</a:t>
                      </a:r>
                    </a:p>
                  </a:txBody>
                  <a:tcPr/>
                </a:tc>
                <a:tc>
                  <a:txBody>
                    <a:bodyPr/>
                    <a:lstStyle/>
                    <a:p>
                      <a:pPr algn="ctr"/>
                      <a:r>
                        <a:rPr lang="en-US" sz="1400" dirty="0" smtClean="0"/>
                        <a:t>56</a:t>
                      </a:r>
                      <a:endParaRPr lang="en-US" sz="1400" dirty="0"/>
                    </a:p>
                  </a:txBody>
                  <a:tcPr/>
                </a:tc>
                <a:tc>
                  <a:txBody>
                    <a:bodyPr/>
                    <a:lstStyle/>
                    <a:p>
                      <a:pPr algn="ctr"/>
                      <a:r>
                        <a:rPr lang="en-US" sz="1400" dirty="0" smtClean="0"/>
                        <a:t>61</a:t>
                      </a:r>
                      <a:endParaRPr lang="en-US" sz="1400" dirty="0"/>
                    </a:p>
                  </a:txBody>
                  <a:tcPr/>
                </a:tc>
                <a:tc>
                  <a:txBody>
                    <a:bodyPr/>
                    <a:lstStyle/>
                    <a:p>
                      <a:pPr algn="ctr"/>
                      <a:r>
                        <a:rPr lang="en-US" sz="1400" dirty="0" smtClean="0"/>
                        <a:t>45</a:t>
                      </a:r>
                      <a:endParaRPr lang="en-US" sz="1400" dirty="0"/>
                    </a:p>
                  </a:txBody>
                  <a:tcPr/>
                </a:tc>
                <a:tc>
                  <a:txBody>
                    <a:bodyPr/>
                    <a:lstStyle/>
                    <a:p>
                      <a:pPr algn="ctr"/>
                      <a:r>
                        <a:rPr lang="en-US" sz="1400" dirty="0" smtClean="0"/>
                        <a:t>42</a:t>
                      </a:r>
                      <a:endParaRPr lang="en-US" sz="1400" dirty="0"/>
                    </a:p>
                  </a:txBody>
                  <a:tcPr/>
                </a:tc>
              </a:tr>
              <a:tr h="37084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sz="1400" dirty="0" smtClean="0"/>
                        <a:t>Earn $40,000 or more annually</a:t>
                      </a:r>
                    </a:p>
                  </a:txBody>
                  <a:tcPr/>
                </a:tc>
                <a:tc>
                  <a:txBody>
                    <a:bodyPr/>
                    <a:lstStyle/>
                    <a:p>
                      <a:pPr algn="ctr"/>
                      <a:r>
                        <a:rPr lang="en-US" sz="1400" dirty="0" smtClean="0"/>
                        <a:t>86</a:t>
                      </a:r>
                      <a:endParaRPr lang="en-US" sz="1400" dirty="0"/>
                    </a:p>
                  </a:txBody>
                  <a:tcPr/>
                </a:tc>
                <a:tc>
                  <a:txBody>
                    <a:bodyPr/>
                    <a:lstStyle/>
                    <a:p>
                      <a:pPr algn="ctr"/>
                      <a:r>
                        <a:rPr lang="en-US" sz="1400" dirty="0" smtClean="0"/>
                        <a:t>86</a:t>
                      </a:r>
                      <a:endParaRPr lang="en-US" sz="1400" dirty="0"/>
                    </a:p>
                  </a:txBody>
                  <a:tcPr/>
                </a:tc>
                <a:tc>
                  <a:txBody>
                    <a:bodyPr/>
                    <a:lstStyle/>
                    <a:p>
                      <a:pPr algn="ctr"/>
                      <a:r>
                        <a:rPr lang="en-US" sz="1400" dirty="0" smtClean="0"/>
                        <a:t>83</a:t>
                      </a:r>
                      <a:endParaRPr lang="en-US" sz="1400" dirty="0"/>
                    </a:p>
                  </a:txBody>
                  <a:tcPr/>
                </a:tc>
                <a:tc>
                  <a:txBody>
                    <a:bodyPr/>
                    <a:lstStyle/>
                    <a:p>
                      <a:pPr algn="ctr"/>
                      <a:r>
                        <a:rPr lang="en-US" sz="1400" dirty="0" smtClean="0"/>
                        <a:t>88</a:t>
                      </a:r>
                      <a:endParaRPr lang="en-US" sz="1400" dirty="0"/>
                    </a:p>
                  </a:txBody>
                  <a:tcPr/>
                </a:tc>
              </a:tr>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5" name="TextBox 4"/>
          <p:cNvSpPr txBox="1"/>
          <p:nvPr/>
        </p:nvSpPr>
        <p:spPr>
          <a:xfrm>
            <a:off x="1524000" y="6172200"/>
            <a:ext cx="5410200" cy="307777"/>
          </a:xfrm>
          <a:prstGeom prst="rect">
            <a:avLst/>
          </a:prstGeom>
          <a:noFill/>
        </p:spPr>
        <p:txBody>
          <a:bodyPr wrap="square" rtlCol="0">
            <a:spAutoFit/>
          </a:bodyPr>
          <a:lstStyle/>
          <a:p>
            <a:r>
              <a:rPr lang="en-US" sz="1400" dirty="0" smtClean="0">
                <a:solidFill>
                  <a:schemeClr val="bg1"/>
                </a:solidFill>
              </a:rPr>
              <a:t>Kaiser Family Foundation, Race and Recession Survey, 2011</a:t>
            </a:r>
            <a:endParaRPr lang="en-US" sz="14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7542513" cy="1005840"/>
          </a:xfrm>
        </p:spPr>
        <p:txBody>
          <a:bodyPr/>
          <a:lstStyle/>
          <a:p>
            <a:r>
              <a:rPr lang="en-US" sz="2800" b="1" dirty="0" smtClean="0"/>
              <a:t>Evidence of a Digital Divide: Computer Use to Access Health Information</a:t>
            </a:r>
            <a:endParaRPr lang="en-US" sz="2800" b="1" dirty="0"/>
          </a:p>
        </p:txBody>
      </p:sp>
      <p:graphicFrame>
        <p:nvGraphicFramePr>
          <p:cNvPr id="4" name="Content Placeholder 3" title="Evidence of a Digital Divide: Computer Use to Access Health Information"/>
          <p:cNvGraphicFramePr>
            <a:graphicFrameLocks noGrp="1"/>
          </p:cNvGraphicFramePr>
          <p:nvPr>
            <p:ph idx="1"/>
            <p:extLst>
              <p:ext uri="{D42A27DB-BD31-4B8C-83A1-F6EECF244321}">
                <p14:modId xmlns:p14="http://schemas.microsoft.com/office/powerpoint/2010/main" val="1544089659"/>
              </p:ext>
            </p:extLst>
          </p:nvPr>
        </p:nvGraphicFramePr>
        <p:xfrm>
          <a:off x="1447800" y="1600200"/>
          <a:ext cx="7542210" cy="3789680"/>
        </p:xfrm>
        <a:graphic>
          <a:graphicData uri="http://schemas.openxmlformats.org/drawingml/2006/table">
            <a:tbl>
              <a:tblPr firstRow="1" bandRow="1">
                <a:tableStyleId>{5C22544A-7EE6-4342-B048-85BDC9FD1C3A}</a:tableStyleId>
              </a:tblPr>
              <a:tblGrid>
                <a:gridCol w="3656012"/>
                <a:gridCol w="762000"/>
                <a:gridCol w="914400"/>
                <a:gridCol w="1143000"/>
                <a:gridCol w="1066798"/>
              </a:tblGrid>
              <a:tr h="370840">
                <a:tc>
                  <a:txBody>
                    <a:bodyPr/>
                    <a:lstStyle/>
                    <a:p>
                      <a:r>
                        <a:rPr lang="en-US" dirty="0" smtClean="0">
                          <a:solidFill>
                            <a:schemeClr val="bg1"/>
                          </a:solidFill>
                        </a:rPr>
                        <a:t>Percent who say</a:t>
                      </a:r>
                      <a:r>
                        <a:rPr lang="en-US" baseline="0" dirty="0" smtClean="0">
                          <a:solidFill>
                            <a:schemeClr val="bg1"/>
                          </a:solidFill>
                        </a:rPr>
                        <a:t> they have ever used the Internet to access health information.</a:t>
                      </a:r>
                      <a:endParaRPr lang="en-US" dirty="0">
                        <a:solidFill>
                          <a:schemeClr val="bg1"/>
                        </a:solidFill>
                      </a:endParaRPr>
                    </a:p>
                  </a:txBody>
                  <a:tcPr/>
                </a:tc>
                <a:tc>
                  <a:txBody>
                    <a:bodyPr/>
                    <a:lstStyle/>
                    <a:p>
                      <a:pPr algn="ctr"/>
                      <a:r>
                        <a:rPr lang="en-US" dirty="0" smtClean="0"/>
                        <a:t>All</a:t>
                      </a:r>
                      <a:endParaRPr lang="en-US" dirty="0"/>
                    </a:p>
                  </a:txBody>
                  <a:tcPr/>
                </a:tc>
                <a:tc>
                  <a:txBody>
                    <a:bodyPr/>
                    <a:lstStyle/>
                    <a:p>
                      <a:pPr algn="ctr"/>
                      <a:r>
                        <a:rPr lang="en-US" dirty="0" smtClean="0"/>
                        <a:t>White</a:t>
                      </a:r>
                      <a:endParaRPr lang="en-US" dirty="0"/>
                    </a:p>
                  </a:txBody>
                  <a:tcPr/>
                </a:tc>
                <a:tc>
                  <a:txBody>
                    <a:bodyPr/>
                    <a:lstStyle/>
                    <a:p>
                      <a:pPr algn="ctr"/>
                      <a:r>
                        <a:rPr lang="en-US" dirty="0" smtClean="0"/>
                        <a:t>African American</a:t>
                      </a:r>
                      <a:endParaRPr lang="en-US" dirty="0"/>
                    </a:p>
                  </a:txBody>
                  <a:tcPr/>
                </a:tc>
                <a:tc>
                  <a:txBody>
                    <a:bodyPr/>
                    <a:lstStyle/>
                    <a:p>
                      <a:pPr algn="ctr"/>
                      <a:r>
                        <a:rPr lang="en-US" dirty="0" smtClean="0"/>
                        <a:t>Hispanic</a:t>
                      </a:r>
                      <a:endParaRPr lang="en-US" dirty="0"/>
                    </a:p>
                  </a:txBody>
                  <a:tcPr/>
                </a:tc>
              </a:tr>
              <a:tr h="370840">
                <a:tc>
                  <a:txBody>
                    <a:bodyPr/>
                    <a:lstStyle/>
                    <a:p>
                      <a:r>
                        <a:rPr lang="en-US" b="1" dirty="0" smtClean="0"/>
                        <a:t>All</a:t>
                      </a:r>
                      <a:endParaRPr lang="en-US" b="1" dirty="0"/>
                    </a:p>
                  </a:txBody>
                  <a:tcPr/>
                </a:tc>
                <a:tc>
                  <a:txBody>
                    <a:bodyPr/>
                    <a:lstStyle/>
                    <a:p>
                      <a:pPr algn="ctr"/>
                      <a:r>
                        <a:rPr lang="en-US" b="1" dirty="0" smtClean="0"/>
                        <a:t>60%</a:t>
                      </a:r>
                      <a:endParaRPr lang="en-US" b="1" dirty="0"/>
                    </a:p>
                  </a:txBody>
                  <a:tcPr/>
                </a:tc>
                <a:tc>
                  <a:txBody>
                    <a:bodyPr/>
                    <a:lstStyle/>
                    <a:p>
                      <a:pPr algn="ctr"/>
                      <a:r>
                        <a:rPr lang="en-US" b="1" dirty="0" smtClean="0"/>
                        <a:t>65%</a:t>
                      </a:r>
                      <a:endParaRPr lang="en-US" b="1" dirty="0"/>
                    </a:p>
                  </a:txBody>
                  <a:tcPr/>
                </a:tc>
                <a:tc>
                  <a:txBody>
                    <a:bodyPr/>
                    <a:lstStyle/>
                    <a:p>
                      <a:pPr algn="ctr"/>
                      <a:r>
                        <a:rPr lang="en-US" b="1" dirty="0" smtClean="0"/>
                        <a:t>56%</a:t>
                      </a:r>
                      <a:endParaRPr lang="en-US" b="1" dirty="0"/>
                    </a:p>
                  </a:txBody>
                  <a:tcPr/>
                </a:tc>
                <a:tc>
                  <a:txBody>
                    <a:bodyPr/>
                    <a:lstStyle/>
                    <a:p>
                      <a:pPr algn="ctr"/>
                      <a:r>
                        <a:rPr lang="en-US" b="1" dirty="0" smtClean="0"/>
                        <a:t>43%</a:t>
                      </a:r>
                      <a:endParaRPr lang="en-US" b="1" dirty="0"/>
                    </a:p>
                  </a:txBody>
                  <a:tcPr/>
                </a:tc>
              </a:tr>
              <a:tr h="370840">
                <a:tc gridSpan="5">
                  <a:txBody>
                    <a:bodyPr/>
                    <a:lstStyle/>
                    <a:p>
                      <a:r>
                        <a:rPr lang="en-US" sz="1400" b="1" dirty="0" smtClean="0"/>
                        <a:t>Annual household income</a:t>
                      </a:r>
                      <a:endParaRPr lang="en-US" sz="1400" b="1"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r>
              <a:tr h="370840">
                <a:tc>
                  <a:txBody>
                    <a:bodyPr/>
                    <a:lstStyle/>
                    <a:p>
                      <a:r>
                        <a:rPr lang="en-US" sz="1200" dirty="0" smtClean="0"/>
                        <a:t>Earn less than $40,000 annually</a:t>
                      </a:r>
                      <a:endParaRPr lang="en-US" sz="1200" dirty="0"/>
                    </a:p>
                  </a:txBody>
                  <a:tcPr/>
                </a:tc>
                <a:tc>
                  <a:txBody>
                    <a:bodyPr/>
                    <a:lstStyle/>
                    <a:p>
                      <a:pPr algn="ctr"/>
                      <a:r>
                        <a:rPr lang="en-US" sz="1200" dirty="0" smtClean="0"/>
                        <a:t>45</a:t>
                      </a:r>
                      <a:endParaRPr lang="en-US" sz="1200" dirty="0"/>
                    </a:p>
                  </a:txBody>
                  <a:tcPr/>
                </a:tc>
                <a:tc>
                  <a:txBody>
                    <a:bodyPr/>
                    <a:lstStyle/>
                    <a:p>
                      <a:pPr algn="ctr"/>
                      <a:r>
                        <a:rPr lang="en-US" sz="1200" dirty="0" smtClean="0"/>
                        <a:t>50</a:t>
                      </a:r>
                      <a:endParaRPr lang="en-US" sz="1200" dirty="0"/>
                    </a:p>
                  </a:txBody>
                  <a:tcPr/>
                </a:tc>
                <a:tc>
                  <a:txBody>
                    <a:bodyPr/>
                    <a:lstStyle/>
                    <a:p>
                      <a:pPr algn="ctr"/>
                      <a:r>
                        <a:rPr lang="en-US" sz="1200" dirty="0" smtClean="0"/>
                        <a:t>44</a:t>
                      </a:r>
                      <a:endParaRPr lang="en-US" sz="1200" dirty="0"/>
                    </a:p>
                  </a:txBody>
                  <a:tcPr/>
                </a:tc>
                <a:tc>
                  <a:txBody>
                    <a:bodyPr/>
                    <a:lstStyle/>
                    <a:p>
                      <a:pPr algn="ctr"/>
                      <a:r>
                        <a:rPr lang="en-US" sz="1200" dirty="0" smtClean="0"/>
                        <a:t>30</a:t>
                      </a:r>
                      <a:endParaRPr lang="en-US" sz="1200" dirty="0"/>
                    </a:p>
                  </a:txBody>
                  <a:tcPr/>
                </a:tc>
              </a:tr>
              <a:tr h="370840">
                <a:tc>
                  <a:txBody>
                    <a:bodyPr/>
                    <a:lstStyle/>
                    <a:p>
                      <a:r>
                        <a:rPr lang="en-US" sz="1200" dirty="0" smtClean="0"/>
                        <a:t>Earn $40,000 or more annually</a:t>
                      </a:r>
                      <a:endParaRPr lang="en-US" sz="1200" dirty="0"/>
                    </a:p>
                  </a:txBody>
                  <a:tcPr/>
                </a:tc>
                <a:tc>
                  <a:txBody>
                    <a:bodyPr/>
                    <a:lstStyle/>
                    <a:p>
                      <a:pPr algn="ctr"/>
                      <a:r>
                        <a:rPr lang="en-US" sz="1200" dirty="0" smtClean="0"/>
                        <a:t>73</a:t>
                      </a:r>
                      <a:endParaRPr lang="en-US" sz="1200" dirty="0"/>
                    </a:p>
                  </a:txBody>
                  <a:tcPr/>
                </a:tc>
                <a:tc>
                  <a:txBody>
                    <a:bodyPr/>
                    <a:lstStyle/>
                    <a:p>
                      <a:pPr algn="ctr"/>
                      <a:r>
                        <a:rPr lang="en-US" sz="1200" dirty="0" smtClean="0"/>
                        <a:t>74</a:t>
                      </a:r>
                      <a:endParaRPr lang="en-US" sz="1200" dirty="0"/>
                    </a:p>
                  </a:txBody>
                  <a:tcPr/>
                </a:tc>
                <a:tc>
                  <a:txBody>
                    <a:bodyPr/>
                    <a:lstStyle/>
                    <a:p>
                      <a:pPr algn="ctr"/>
                      <a:r>
                        <a:rPr lang="en-US" sz="1200" dirty="0" smtClean="0"/>
                        <a:t>73</a:t>
                      </a:r>
                      <a:endParaRPr lang="en-US" sz="1200" dirty="0"/>
                    </a:p>
                  </a:txBody>
                  <a:tcPr/>
                </a:tc>
                <a:tc>
                  <a:txBody>
                    <a:bodyPr/>
                    <a:lstStyle/>
                    <a:p>
                      <a:pPr algn="ctr"/>
                      <a:r>
                        <a:rPr lang="en-US" sz="1200" dirty="0" smtClean="0"/>
                        <a:t>71</a:t>
                      </a:r>
                      <a:endParaRPr lang="en-US" sz="1200" dirty="0"/>
                    </a:p>
                  </a:txBody>
                  <a:tcPr/>
                </a:tc>
              </a:tr>
              <a:tr h="370840">
                <a:tc gridSpan="5">
                  <a:txBody>
                    <a:bodyPr/>
                    <a:lstStyle/>
                    <a:p>
                      <a:r>
                        <a:rPr lang="en-US" b="1" dirty="0" smtClean="0"/>
                        <a:t>Health insurance status (less than 65 years old)</a:t>
                      </a:r>
                      <a:endParaRPr lang="en-US" b="1" dirty="0"/>
                    </a:p>
                  </a:txBody>
                  <a:tcPr/>
                </a:tc>
                <a:tc hMerge="1">
                  <a:txBody>
                    <a:bodyPr/>
                    <a:lstStyle/>
                    <a:p>
                      <a:pPr algn="ctr"/>
                      <a:endParaRPr lang="en-US" b="1" dirty="0"/>
                    </a:p>
                  </a:txBody>
                  <a:tcPr/>
                </a:tc>
                <a:tc hMerge="1">
                  <a:txBody>
                    <a:bodyPr/>
                    <a:lstStyle/>
                    <a:p>
                      <a:pPr algn="ctr"/>
                      <a:endParaRPr lang="en-US" b="1" dirty="0"/>
                    </a:p>
                  </a:txBody>
                  <a:tcPr/>
                </a:tc>
                <a:tc hMerge="1">
                  <a:txBody>
                    <a:bodyPr/>
                    <a:lstStyle/>
                    <a:p>
                      <a:pPr algn="ctr"/>
                      <a:endParaRPr lang="en-US" b="1" dirty="0"/>
                    </a:p>
                  </a:txBody>
                  <a:tcPr/>
                </a:tc>
                <a:tc hMerge="1">
                  <a:txBody>
                    <a:bodyPr/>
                    <a:lstStyle/>
                    <a:p>
                      <a:pPr algn="ctr"/>
                      <a:endParaRPr lang="en-US" b="1" dirty="0"/>
                    </a:p>
                  </a:txBody>
                  <a:tcPr/>
                </a:tc>
              </a:tr>
              <a:tr h="37084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sz="1200" dirty="0" smtClean="0"/>
                        <a:t>Insured</a:t>
                      </a:r>
                      <a:endParaRPr lang="en-US" sz="1200" dirty="0"/>
                    </a:p>
                  </a:txBody>
                  <a:tcPr/>
                </a:tc>
                <a:tc>
                  <a:txBody>
                    <a:bodyPr/>
                    <a:lstStyle/>
                    <a:p>
                      <a:pPr algn="ctr"/>
                      <a:r>
                        <a:rPr lang="en-US" sz="1200" dirty="0" smtClean="0"/>
                        <a:t>69</a:t>
                      </a:r>
                      <a:endParaRPr lang="en-US" sz="1200" dirty="0"/>
                    </a:p>
                  </a:txBody>
                  <a:tcPr/>
                </a:tc>
                <a:tc>
                  <a:txBody>
                    <a:bodyPr/>
                    <a:lstStyle/>
                    <a:p>
                      <a:pPr algn="ctr"/>
                      <a:r>
                        <a:rPr lang="en-US" sz="1200" dirty="0" smtClean="0"/>
                        <a:t>72</a:t>
                      </a:r>
                      <a:endParaRPr lang="en-US" sz="1200" dirty="0"/>
                    </a:p>
                  </a:txBody>
                  <a:tcPr/>
                </a:tc>
                <a:tc>
                  <a:txBody>
                    <a:bodyPr/>
                    <a:lstStyle/>
                    <a:p>
                      <a:pPr algn="ctr"/>
                      <a:r>
                        <a:rPr lang="en-US" sz="1200" dirty="0" smtClean="0"/>
                        <a:t>67</a:t>
                      </a:r>
                      <a:endParaRPr lang="en-US" sz="1200" dirty="0"/>
                    </a:p>
                  </a:txBody>
                  <a:tcPr/>
                </a:tc>
                <a:tc>
                  <a:txBody>
                    <a:bodyPr/>
                    <a:lstStyle/>
                    <a:p>
                      <a:pPr algn="ctr"/>
                      <a:r>
                        <a:rPr lang="en-US" sz="1200" dirty="0" smtClean="0"/>
                        <a:t>57</a:t>
                      </a:r>
                      <a:endParaRPr lang="en-US" sz="1200" dirty="0"/>
                    </a:p>
                  </a:txBody>
                  <a:tcPr/>
                </a:tc>
              </a:tr>
              <a:tr h="370840">
                <a:tc>
                  <a:txBody>
                    <a:bodyPr/>
                    <a:lstStyle/>
                    <a:p>
                      <a:pPr marL="0" marR="0" indent="0" algn="l" defTabSz="824789" rtl="0" eaLnBrk="1" fontAlgn="auto" latinLnBrk="0" hangingPunct="1">
                        <a:lnSpc>
                          <a:spcPct val="100000"/>
                        </a:lnSpc>
                        <a:spcBef>
                          <a:spcPts val="0"/>
                        </a:spcBef>
                        <a:spcAft>
                          <a:spcPts val="0"/>
                        </a:spcAft>
                        <a:buClrTx/>
                        <a:buSzTx/>
                        <a:buFontTx/>
                        <a:buNone/>
                        <a:tabLst/>
                        <a:defRPr/>
                      </a:pPr>
                      <a:r>
                        <a:rPr lang="en-US" sz="1200" dirty="0" smtClean="0"/>
                        <a:t>Uninsured</a:t>
                      </a:r>
                    </a:p>
                  </a:txBody>
                  <a:tcPr/>
                </a:tc>
                <a:tc>
                  <a:txBody>
                    <a:bodyPr/>
                    <a:lstStyle/>
                    <a:p>
                      <a:pPr algn="ctr"/>
                      <a:r>
                        <a:rPr lang="en-US" sz="1200" dirty="0" smtClean="0"/>
                        <a:t>51</a:t>
                      </a:r>
                      <a:endParaRPr lang="en-US" sz="1200" dirty="0"/>
                    </a:p>
                  </a:txBody>
                  <a:tcPr/>
                </a:tc>
                <a:tc>
                  <a:txBody>
                    <a:bodyPr/>
                    <a:lstStyle/>
                    <a:p>
                      <a:pPr algn="ctr"/>
                      <a:r>
                        <a:rPr lang="en-US" sz="1200" dirty="0" smtClean="0"/>
                        <a:t>**</a:t>
                      </a:r>
                      <a:endParaRPr lang="en-US" sz="1200" dirty="0"/>
                    </a:p>
                  </a:txBody>
                  <a:tcPr/>
                </a:tc>
                <a:tc>
                  <a:txBody>
                    <a:bodyPr/>
                    <a:lstStyle/>
                    <a:p>
                      <a:pPr algn="ctr"/>
                      <a:r>
                        <a:rPr lang="en-US" sz="1200" dirty="0" smtClean="0"/>
                        <a:t>46</a:t>
                      </a:r>
                      <a:endParaRPr lang="en-US" sz="1200" dirty="0"/>
                    </a:p>
                  </a:txBody>
                  <a:tcPr/>
                </a:tc>
                <a:tc>
                  <a:txBody>
                    <a:bodyPr/>
                    <a:lstStyle/>
                    <a:p>
                      <a:pPr algn="ctr"/>
                      <a:r>
                        <a:rPr lang="en-US" sz="1200" dirty="0" smtClean="0"/>
                        <a:t>36</a:t>
                      </a:r>
                      <a:endParaRPr lang="en-US" sz="1200" dirty="0"/>
                    </a:p>
                  </a:txBody>
                  <a:tcPr/>
                </a:tc>
              </a:tr>
              <a:tr h="370840">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5" name="TextBox 4"/>
          <p:cNvSpPr txBox="1"/>
          <p:nvPr/>
        </p:nvSpPr>
        <p:spPr>
          <a:xfrm>
            <a:off x="1600200" y="5715000"/>
            <a:ext cx="5410200" cy="523220"/>
          </a:xfrm>
          <a:prstGeom prst="rect">
            <a:avLst/>
          </a:prstGeom>
          <a:noFill/>
        </p:spPr>
        <p:txBody>
          <a:bodyPr wrap="square" rtlCol="0">
            <a:spAutoFit/>
          </a:bodyPr>
          <a:lstStyle/>
          <a:p>
            <a:r>
              <a:rPr lang="en-US" sz="1400" dirty="0" smtClean="0">
                <a:solidFill>
                  <a:schemeClr val="bg1"/>
                </a:solidFill>
              </a:rPr>
              <a:t>Kaiser Family Foundation, Race and Recession Survey, 2011</a:t>
            </a:r>
            <a:br>
              <a:rPr lang="en-US" sz="1400" dirty="0" smtClean="0">
                <a:solidFill>
                  <a:schemeClr val="bg1"/>
                </a:solidFill>
              </a:rPr>
            </a:br>
            <a:endParaRPr lang="en-US" sz="14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Exposure to NIH</a:t>
            </a:r>
            <a:endParaRPr lang="en-US" b="1" dirty="0"/>
          </a:p>
        </p:txBody>
      </p:sp>
      <p:graphicFrame>
        <p:nvGraphicFramePr>
          <p:cNvPr id="7" name="Content Placeholder 6" descr="Pie Chart of Heard about NIH"/>
          <p:cNvGraphicFramePr>
            <a:graphicFrameLocks noGrp="1"/>
          </p:cNvGraphicFramePr>
          <p:nvPr>
            <p:ph sz="half" idx="1"/>
            <p:extLst>
              <p:ext uri="{D42A27DB-BD31-4B8C-83A1-F6EECF244321}">
                <p14:modId xmlns:p14="http://schemas.microsoft.com/office/powerpoint/2010/main" val="1715414962"/>
              </p:ext>
            </p:extLst>
          </p:nvPr>
        </p:nvGraphicFramePr>
        <p:xfrm>
          <a:off x="1371600" y="1295400"/>
          <a:ext cx="3740150" cy="4953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ontent Placeholder 7" descr="Pie Chart of Visisted NIH website"/>
          <p:cNvGraphicFramePr>
            <a:graphicFrameLocks noGrp="1"/>
          </p:cNvGraphicFramePr>
          <p:nvPr>
            <p:ph sz="half" idx="2"/>
            <p:extLst>
              <p:ext uri="{D42A27DB-BD31-4B8C-83A1-F6EECF244321}">
                <p14:modId xmlns:p14="http://schemas.microsoft.com/office/powerpoint/2010/main" val="2568740616"/>
              </p:ext>
            </p:extLst>
          </p:nvPr>
        </p:nvGraphicFramePr>
        <p:xfrm>
          <a:off x="5403850" y="1371600"/>
          <a:ext cx="374015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676400" y="6400800"/>
            <a:ext cx="7086600" cy="338554"/>
          </a:xfrm>
          <a:prstGeom prst="rect">
            <a:avLst/>
          </a:prstGeom>
          <a:noFill/>
        </p:spPr>
        <p:txBody>
          <a:bodyPr wrap="square" rtlCol="0">
            <a:spAutoFit/>
          </a:bodyPr>
          <a:lstStyle/>
          <a:p>
            <a:r>
              <a:rPr lang="en-US" sz="1600" dirty="0" smtClean="0">
                <a:solidFill>
                  <a:schemeClr val="bg1"/>
                </a:solidFill>
              </a:rPr>
              <a:t>Sample is 148 African Americans recruited from an academic health system.</a:t>
            </a:r>
            <a:endParaRPr lang="en-US" sz="16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1600200" y="1752600"/>
            <a:ext cx="7237412" cy="2976562"/>
          </a:xfrm>
        </p:spPr>
        <p:txBody>
          <a:bodyPr/>
          <a:lstStyle/>
          <a:p>
            <a:pPr marL="0" indent="0">
              <a:buNone/>
            </a:pPr>
            <a:r>
              <a:rPr lang="en-US" sz="3200" b="1" dirty="0" smtClean="0"/>
              <a:t>Community-based strategies for disseminating information about breast cancer prevention may overcome the racial digital divide.</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Specific Aims</a:t>
            </a:r>
            <a:endParaRPr lang="en-US" b="1" dirty="0"/>
          </a:p>
        </p:txBody>
      </p:sp>
      <p:sp>
        <p:nvSpPr>
          <p:cNvPr id="3" name="Content Placeholder 2"/>
          <p:cNvSpPr>
            <a:spLocks noGrp="1"/>
          </p:cNvSpPr>
          <p:nvPr>
            <p:ph idx="1"/>
          </p:nvPr>
        </p:nvSpPr>
        <p:spPr/>
        <p:txBody>
          <a:bodyPr/>
          <a:lstStyle/>
          <a:p>
            <a:pPr lvl="0"/>
            <a:r>
              <a:rPr lang="en-US" sz="2600" dirty="0" smtClean="0"/>
              <a:t>To evaluate uptake of a community-based strategy for disseminating CERs about breast cancer prevention to African American.</a:t>
            </a:r>
          </a:p>
          <a:p>
            <a:pPr lvl="0"/>
            <a:endParaRPr lang="en-US" sz="2600" dirty="0" smtClean="0"/>
          </a:p>
          <a:p>
            <a:r>
              <a:rPr lang="en-US" sz="2600" dirty="0" smtClean="0"/>
              <a:t>To evaluate the impact of evidential versus non-evidential content about breast cancer prevention on psychological and behavioral outcomes.</a:t>
            </a:r>
          </a:p>
          <a:p>
            <a:endParaRPr lang="en-US" sz="2600" dirty="0" smtClean="0"/>
          </a:p>
          <a:p>
            <a:r>
              <a:rPr lang="en-US" sz="2600" dirty="0" smtClean="0"/>
              <a:t>To identify mechanisms that lead to changes in psychological and behavioral outcomes.</a:t>
            </a:r>
            <a:endParaRPr lang="en-US" sz="2600" dirty="0"/>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Hypotheses</a:t>
            </a:r>
            <a:endParaRPr lang="en-US" b="1" dirty="0"/>
          </a:p>
        </p:txBody>
      </p:sp>
      <p:sp>
        <p:nvSpPr>
          <p:cNvPr id="3" name="Content Placeholder 2"/>
          <p:cNvSpPr>
            <a:spLocks noGrp="1"/>
          </p:cNvSpPr>
          <p:nvPr>
            <p:ph idx="1"/>
          </p:nvPr>
        </p:nvSpPr>
        <p:spPr/>
        <p:txBody>
          <a:bodyPr/>
          <a:lstStyle/>
          <a:p>
            <a:pPr lvl="0"/>
            <a:r>
              <a:rPr lang="en-US" dirty="0" smtClean="0"/>
              <a:t>Participation in a community forum will be higher among women with greater SES, those who have a family history of breast cancer, and women who have more positive beliefs about research. </a:t>
            </a:r>
          </a:p>
          <a:p>
            <a:pPr lvl="0">
              <a:buNone/>
            </a:pPr>
            <a:r>
              <a:rPr lang="en-US" dirty="0" smtClean="0"/>
              <a:t> </a:t>
            </a:r>
          </a:p>
          <a:p>
            <a:pPr lvl="0"/>
            <a:r>
              <a:rPr lang="en-US" dirty="0" smtClean="0"/>
              <a:t>Women who receive evidential content will report greater knowledge about breast cancer risk factors and prevention strategies, will be more likely to discuss breast cancer prevention strategies with their individuals in their social and medical network, and will report greater reductions in distrust of medical research compared to those who receive non-evidential content. </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Study Design and Population</a:t>
            </a:r>
            <a:endParaRPr lang="en-US" b="1" dirty="0"/>
          </a:p>
        </p:txBody>
      </p:sp>
      <p:sp>
        <p:nvSpPr>
          <p:cNvPr id="3" name="Content Placeholder 2"/>
          <p:cNvSpPr>
            <a:spLocks noGrp="1"/>
          </p:cNvSpPr>
          <p:nvPr>
            <p:ph idx="1"/>
          </p:nvPr>
        </p:nvSpPr>
        <p:spPr/>
        <p:txBody>
          <a:bodyPr/>
          <a:lstStyle/>
          <a:p>
            <a:r>
              <a:rPr lang="en-US" u="sng" dirty="0" smtClean="0"/>
              <a:t>Phase 1</a:t>
            </a:r>
            <a:r>
              <a:rPr lang="en-US" dirty="0" smtClean="0"/>
              <a:t>:  Qualitative methods (focus groups) to understand responses to the evidential and non-evidential content</a:t>
            </a:r>
          </a:p>
          <a:p>
            <a:endParaRPr lang="en-US" dirty="0" smtClean="0"/>
          </a:p>
          <a:p>
            <a:r>
              <a:rPr lang="en-US" u="sng" dirty="0" smtClean="0"/>
              <a:t>Phase II</a:t>
            </a:r>
            <a:r>
              <a:rPr lang="en-US" dirty="0" smtClean="0"/>
              <a:t>:  Randomized trial comparing responses to evidential and non-evidential content about breast cancer prevention</a:t>
            </a:r>
          </a:p>
          <a:p>
            <a:endParaRPr lang="en-US" dirty="0" smtClean="0"/>
          </a:p>
          <a:p>
            <a:r>
              <a:rPr lang="en-US" u="sng" dirty="0" smtClean="0"/>
              <a:t>Study Population</a:t>
            </a:r>
            <a:r>
              <a:rPr lang="en-US" dirty="0" smtClean="0"/>
              <a:t>:  African American women ages 35-70 who do not have a personal history of breast cancer</a:t>
            </a:r>
            <a:endParaRPr lang="en-US" dirty="0"/>
          </a:p>
          <a:p>
            <a:endParaRPr lang="en-US" dirty="0" smtClean="0"/>
          </a:p>
          <a:p>
            <a:r>
              <a:rPr lang="en-US" u="sng" dirty="0" smtClean="0"/>
              <a:t>Conceptual Model</a:t>
            </a:r>
            <a:r>
              <a:rPr lang="en-US" dirty="0" smtClean="0"/>
              <a:t>:  RE-AIM</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1447800" y="152400"/>
            <a:ext cx="8153400" cy="1143000"/>
          </a:xfrm>
        </p:spPr>
        <p:txBody>
          <a:bodyPr>
            <a:normAutofit fontScale="90000"/>
          </a:bodyPr>
          <a:lstStyle/>
          <a:p>
            <a:pPr eaLnBrk="1" hangingPunct="1">
              <a:defRPr/>
            </a:pPr>
            <a:r>
              <a:rPr lang="en-US" sz="3600" b="1" dirty="0" smtClean="0">
                <a:solidFill>
                  <a:schemeClr val="bg1"/>
                </a:solidFill>
                <a:cs typeface="Arial" pitchFamily="34" charset="0"/>
              </a:rPr>
              <a:t>Community-Based Participatory Research (CBPR)</a:t>
            </a:r>
          </a:p>
        </p:txBody>
      </p:sp>
      <p:sp>
        <p:nvSpPr>
          <p:cNvPr id="10243" name="Rectangle 3"/>
          <p:cNvSpPr>
            <a:spLocks noGrp="1" noChangeArrowheads="1"/>
          </p:cNvSpPr>
          <p:nvPr>
            <p:ph type="body" idx="4294967295"/>
          </p:nvPr>
        </p:nvSpPr>
        <p:spPr>
          <a:xfrm>
            <a:off x="1600200" y="1219200"/>
            <a:ext cx="7391400" cy="4114800"/>
          </a:xfrm>
        </p:spPr>
        <p:txBody>
          <a:bodyPr/>
          <a:lstStyle/>
          <a:p>
            <a:pPr eaLnBrk="1" hangingPunct="1"/>
            <a:r>
              <a:rPr lang="en-US" sz="2000" dirty="0" smtClean="0">
                <a:cs typeface="Arial" charset="0"/>
              </a:rPr>
              <a:t>Community-based participatory research (in health) is a collaborative approach to research that equitably involves all partners in the research process and recognizes the unique strengths that each brings  </a:t>
            </a:r>
          </a:p>
          <a:p>
            <a:pPr eaLnBrk="1" hangingPunct="1"/>
            <a:endParaRPr lang="en-US" sz="2000" dirty="0" smtClean="0">
              <a:cs typeface="Arial" charset="0"/>
            </a:endParaRPr>
          </a:p>
          <a:p>
            <a:pPr eaLnBrk="1" hangingPunct="1"/>
            <a:r>
              <a:rPr lang="en-US" sz="2000" dirty="0" smtClean="0">
                <a:cs typeface="Arial" charset="0"/>
              </a:rPr>
              <a:t>CBPR begins with a research topic of importance to the community with the aim of combining knowledge and action for social change to improve community (health)</a:t>
            </a:r>
          </a:p>
          <a:p>
            <a:pPr eaLnBrk="1" hangingPunct="1"/>
            <a:endParaRPr lang="en-US" sz="2000" dirty="0" smtClean="0">
              <a:cs typeface="Arial" charset="0"/>
            </a:endParaRPr>
          </a:p>
          <a:p>
            <a:pPr marL="233363" indent="-233363" eaLnBrk="1" hangingPunct="1">
              <a:defRPr/>
            </a:pPr>
            <a:r>
              <a:rPr lang="en-US" sz="2000" dirty="0" smtClean="0">
                <a:cs typeface="Arial" pitchFamily="34" charset="0"/>
              </a:rPr>
              <a:t>Enhance the value and applicability of research to all potential users through shared learning, decision-making, and ownership of research activities and products</a:t>
            </a:r>
          </a:p>
          <a:p>
            <a:pPr marL="0" indent="0" eaLnBrk="1" hangingPunct="1">
              <a:buFontTx/>
              <a:buNone/>
              <a:defRPr/>
            </a:pPr>
            <a:endParaRPr lang="en-US" sz="2000" dirty="0" smtClean="0">
              <a:cs typeface="Arial" pitchFamily="34" charset="0"/>
            </a:endParaRPr>
          </a:p>
          <a:p>
            <a:pPr marL="233363" indent="-233363" eaLnBrk="1" hangingPunct="1">
              <a:defRPr/>
            </a:pPr>
            <a:r>
              <a:rPr lang="en-US" sz="2000" dirty="0" smtClean="0">
                <a:cs typeface="Arial" pitchFamily="34" charset="0"/>
              </a:rPr>
              <a:t>Increase the community’s ability to address its own problems and is intended to leave something positive after the project is completed</a:t>
            </a:r>
          </a:p>
          <a:p>
            <a:pPr eaLnBrk="1" hangingPunct="1"/>
            <a:endParaRPr lang="en-US" sz="2000" dirty="0" smtClean="0">
              <a:cs typeface="Arial" charset="0"/>
            </a:endParaRPr>
          </a:p>
          <a:p>
            <a:pPr eaLnBrk="1" hangingPunct="1">
              <a:buFontTx/>
              <a:buNone/>
            </a:pPr>
            <a:endParaRPr lang="en-US" dirty="0" smtClean="0"/>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descr="West Philadelphia Consortium to Address Disparities diagram"/>
          <p:cNvGrpSpPr/>
          <p:nvPr/>
        </p:nvGrpSpPr>
        <p:grpSpPr>
          <a:xfrm>
            <a:off x="1309688" y="2286000"/>
            <a:ext cx="7224712" cy="4393287"/>
            <a:chOff x="1309688" y="2286000"/>
            <a:chExt cx="7224712" cy="4393287"/>
          </a:xfrm>
        </p:grpSpPr>
        <p:sp>
          <p:nvSpPr>
            <p:cNvPr id="19458" name="Oval 2"/>
            <p:cNvSpPr>
              <a:spLocks noChangeArrowheads="1"/>
            </p:cNvSpPr>
            <p:nvPr/>
          </p:nvSpPr>
          <p:spPr bwMode="auto">
            <a:xfrm>
              <a:off x="7018338" y="2286000"/>
              <a:ext cx="1096962" cy="563563"/>
            </a:xfrm>
            <a:prstGeom prst="ellipse">
              <a:avLst/>
            </a:prstGeom>
            <a:solidFill>
              <a:srgbClr val="00FF00"/>
            </a:solidFill>
            <a:ln w="9525">
              <a:solidFill>
                <a:srgbClr val="000000"/>
              </a:solidFill>
              <a:round/>
              <a:headEnd/>
              <a:tailEnd/>
            </a:ln>
          </p:spPr>
          <p:txBody>
            <a:bodyPr wrap="none" anchor="ctr"/>
            <a:lstStyle/>
            <a:p>
              <a:endParaRPr lang="en-US"/>
            </a:p>
          </p:txBody>
        </p:sp>
        <p:sp>
          <p:nvSpPr>
            <p:cNvPr id="19459" name="Oval 3"/>
            <p:cNvSpPr>
              <a:spLocks noChangeArrowheads="1"/>
            </p:cNvSpPr>
            <p:nvPr/>
          </p:nvSpPr>
          <p:spPr bwMode="auto">
            <a:xfrm>
              <a:off x="5164138" y="2286000"/>
              <a:ext cx="1441450" cy="482600"/>
            </a:xfrm>
            <a:prstGeom prst="ellipse">
              <a:avLst/>
            </a:prstGeom>
            <a:solidFill>
              <a:srgbClr val="FFFF00"/>
            </a:solidFill>
            <a:ln w="9525">
              <a:solidFill>
                <a:srgbClr val="000000"/>
              </a:solidFill>
              <a:round/>
              <a:headEnd/>
              <a:tailEnd/>
            </a:ln>
          </p:spPr>
          <p:txBody>
            <a:bodyPr wrap="none" anchor="ctr"/>
            <a:lstStyle/>
            <a:p>
              <a:endParaRPr lang="en-US"/>
            </a:p>
          </p:txBody>
        </p:sp>
        <p:sp>
          <p:nvSpPr>
            <p:cNvPr id="19460" name="Oval 4"/>
            <p:cNvSpPr>
              <a:spLocks noChangeArrowheads="1"/>
            </p:cNvSpPr>
            <p:nvPr/>
          </p:nvSpPr>
          <p:spPr bwMode="auto">
            <a:xfrm>
              <a:off x="3516313" y="2286000"/>
              <a:ext cx="1236662" cy="563563"/>
            </a:xfrm>
            <a:prstGeom prst="ellipse">
              <a:avLst/>
            </a:prstGeom>
            <a:solidFill>
              <a:srgbClr val="FF0000"/>
            </a:solidFill>
            <a:ln w="9525">
              <a:solidFill>
                <a:srgbClr val="000000"/>
              </a:solidFill>
              <a:round/>
              <a:headEnd/>
              <a:tailEnd/>
            </a:ln>
          </p:spPr>
          <p:txBody>
            <a:bodyPr wrap="none" anchor="ctr"/>
            <a:lstStyle/>
            <a:p>
              <a:endParaRPr lang="en-US"/>
            </a:p>
          </p:txBody>
        </p:sp>
        <p:sp>
          <p:nvSpPr>
            <p:cNvPr id="19461" name="Oval 5"/>
            <p:cNvSpPr>
              <a:spLocks noChangeArrowheads="1"/>
            </p:cNvSpPr>
            <p:nvPr/>
          </p:nvSpPr>
          <p:spPr bwMode="auto">
            <a:xfrm>
              <a:off x="2362200" y="2286000"/>
              <a:ext cx="960438" cy="563563"/>
            </a:xfrm>
            <a:prstGeom prst="ellipse">
              <a:avLst/>
            </a:prstGeom>
            <a:solidFill>
              <a:srgbClr val="FF00FF"/>
            </a:solidFill>
            <a:ln w="9525">
              <a:solidFill>
                <a:srgbClr val="000000"/>
              </a:solidFill>
              <a:round/>
              <a:headEnd/>
              <a:tailEnd/>
            </a:ln>
          </p:spPr>
          <p:txBody>
            <a:bodyPr wrap="none" anchor="ctr"/>
            <a:lstStyle/>
            <a:p>
              <a:endParaRPr lang="en-US"/>
            </a:p>
          </p:txBody>
        </p:sp>
        <p:sp>
          <p:nvSpPr>
            <p:cNvPr id="19462" name="Oval 6"/>
            <p:cNvSpPr>
              <a:spLocks noChangeArrowheads="1"/>
            </p:cNvSpPr>
            <p:nvPr/>
          </p:nvSpPr>
          <p:spPr bwMode="auto">
            <a:xfrm>
              <a:off x="1309688" y="2286000"/>
              <a:ext cx="962025" cy="482600"/>
            </a:xfrm>
            <a:prstGeom prst="ellipse">
              <a:avLst/>
            </a:prstGeom>
            <a:solidFill>
              <a:srgbClr val="00FFFF"/>
            </a:solidFill>
            <a:ln w="9525">
              <a:solidFill>
                <a:srgbClr val="000000"/>
              </a:solidFill>
              <a:round/>
              <a:headEnd/>
              <a:tailEnd/>
            </a:ln>
          </p:spPr>
          <p:txBody>
            <a:bodyPr wrap="none" anchor="ctr"/>
            <a:lstStyle/>
            <a:p>
              <a:endParaRPr lang="en-US"/>
            </a:p>
          </p:txBody>
        </p:sp>
        <p:sp>
          <p:nvSpPr>
            <p:cNvPr id="19464" name="Text Box 8"/>
            <p:cNvSpPr txBox="1">
              <a:spLocks noChangeArrowheads="1"/>
            </p:cNvSpPr>
            <p:nvPr/>
          </p:nvSpPr>
          <p:spPr bwMode="auto">
            <a:xfrm>
              <a:off x="7086600" y="2286000"/>
              <a:ext cx="1166813" cy="396875"/>
            </a:xfrm>
            <a:prstGeom prst="rect">
              <a:avLst/>
            </a:prstGeom>
            <a:noFill/>
            <a:ln w="9525">
              <a:noFill/>
              <a:miter lim="800000"/>
              <a:headEnd/>
              <a:tailEnd/>
            </a:ln>
          </p:spPr>
          <p:txBody>
            <a:bodyPr>
              <a:spAutoFit/>
            </a:bodyPr>
            <a:lstStyle/>
            <a:p>
              <a:pPr>
                <a:spcBef>
                  <a:spcPct val="50000"/>
                </a:spcBef>
              </a:pPr>
              <a:r>
                <a:rPr lang="en-US" sz="2000" b="1" dirty="0">
                  <a:solidFill>
                    <a:srgbClr val="000000"/>
                  </a:solidFill>
                  <a:cs typeface="Times New Roman" pitchFamily="18" charset="0"/>
                </a:rPr>
                <a:t>SWAC</a:t>
              </a:r>
            </a:p>
          </p:txBody>
        </p:sp>
        <p:sp>
          <p:nvSpPr>
            <p:cNvPr id="19465" name="Text Box 9"/>
            <p:cNvSpPr txBox="1">
              <a:spLocks noChangeArrowheads="1"/>
            </p:cNvSpPr>
            <p:nvPr/>
          </p:nvSpPr>
          <p:spPr bwMode="auto">
            <a:xfrm>
              <a:off x="2498725" y="2286000"/>
              <a:ext cx="893763" cy="396875"/>
            </a:xfrm>
            <a:prstGeom prst="rect">
              <a:avLst/>
            </a:prstGeom>
            <a:noFill/>
            <a:ln w="9525">
              <a:noFill/>
              <a:miter lim="800000"/>
              <a:headEnd/>
              <a:tailEnd/>
            </a:ln>
          </p:spPr>
          <p:txBody>
            <a:bodyPr>
              <a:spAutoFit/>
            </a:bodyPr>
            <a:lstStyle/>
            <a:p>
              <a:pPr>
                <a:spcBef>
                  <a:spcPct val="50000"/>
                </a:spcBef>
              </a:pPr>
              <a:r>
                <a:rPr lang="en-US" sz="2000" b="1">
                  <a:solidFill>
                    <a:srgbClr val="000000"/>
                  </a:solidFill>
                  <a:cs typeface="Times New Roman" pitchFamily="18" charset="0"/>
                </a:rPr>
                <a:t>HPC</a:t>
              </a:r>
            </a:p>
          </p:txBody>
        </p:sp>
        <p:sp>
          <p:nvSpPr>
            <p:cNvPr id="19466" name="Text Box 10"/>
            <p:cNvSpPr txBox="1">
              <a:spLocks noChangeArrowheads="1"/>
            </p:cNvSpPr>
            <p:nvPr/>
          </p:nvSpPr>
          <p:spPr bwMode="auto">
            <a:xfrm>
              <a:off x="3597275" y="2327275"/>
              <a:ext cx="1303338" cy="396875"/>
            </a:xfrm>
            <a:prstGeom prst="rect">
              <a:avLst/>
            </a:prstGeom>
            <a:noFill/>
            <a:ln w="9525">
              <a:noFill/>
              <a:miter lim="800000"/>
              <a:headEnd/>
              <a:tailEnd/>
            </a:ln>
          </p:spPr>
          <p:txBody>
            <a:bodyPr>
              <a:spAutoFit/>
            </a:bodyPr>
            <a:lstStyle/>
            <a:p>
              <a:pPr>
                <a:spcBef>
                  <a:spcPct val="50000"/>
                </a:spcBef>
              </a:pPr>
              <a:r>
                <a:rPr lang="en-US" sz="2000" b="1">
                  <a:solidFill>
                    <a:srgbClr val="000000"/>
                  </a:solidFill>
                  <a:cs typeface="Times New Roman" pitchFamily="18" charset="0"/>
                </a:rPr>
                <a:t>NBLIC</a:t>
              </a:r>
            </a:p>
          </p:txBody>
        </p:sp>
        <p:sp>
          <p:nvSpPr>
            <p:cNvPr id="19467" name="Text Box 11"/>
            <p:cNvSpPr txBox="1">
              <a:spLocks noChangeArrowheads="1"/>
            </p:cNvSpPr>
            <p:nvPr/>
          </p:nvSpPr>
          <p:spPr bwMode="auto">
            <a:xfrm>
              <a:off x="5302250" y="2286000"/>
              <a:ext cx="1343025" cy="396875"/>
            </a:xfrm>
            <a:prstGeom prst="rect">
              <a:avLst/>
            </a:prstGeom>
            <a:noFill/>
            <a:ln w="9525">
              <a:noFill/>
              <a:miter lim="800000"/>
              <a:headEnd/>
              <a:tailEnd/>
            </a:ln>
          </p:spPr>
          <p:txBody>
            <a:bodyPr>
              <a:spAutoFit/>
            </a:bodyPr>
            <a:lstStyle/>
            <a:p>
              <a:pPr>
                <a:spcBef>
                  <a:spcPct val="50000"/>
                </a:spcBef>
              </a:pPr>
              <a:r>
                <a:rPr lang="en-US" sz="2000" b="1">
                  <a:solidFill>
                    <a:srgbClr val="000000"/>
                  </a:solidFill>
                  <a:cs typeface="Times New Roman" pitchFamily="18" charset="0"/>
                </a:rPr>
                <a:t>CCCDC</a:t>
              </a:r>
            </a:p>
          </p:txBody>
        </p:sp>
        <p:sp>
          <p:nvSpPr>
            <p:cNvPr id="19468" name="Text Box 12"/>
            <p:cNvSpPr txBox="1">
              <a:spLocks noChangeArrowheads="1"/>
            </p:cNvSpPr>
            <p:nvPr/>
          </p:nvSpPr>
          <p:spPr bwMode="auto">
            <a:xfrm>
              <a:off x="1447800" y="2286000"/>
              <a:ext cx="892175" cy="396875"/>
            </a:xfrm>
            <a:prstGeom prst="rect">
              <a:avLst/>
            </a:prstGeom>
            <a:noFill/>
            <a:ln w="9525">
              <a:noFill/>
              <a:miter lim="800000"/>
              <a:headEnd/>
              <a:tailEnd/>
            </a:ln>
          </p:spPr>
          <p:txBody>
            <a:bodyPr>
              <a:spAutoFit/>
            </a:bodyPr>
            <a:lstStyle/>
            <a:p>
              <a:pPr>
                <a:spcBef>
                  <a:spcPct val="50000"/>
                </a:spcBef>
              </a:pPr>
              <a:r>
                <a:rPr lang="en-US" sz="2000" b="1">
                  <a:solidFill>
                    <a:srgbClr val="000000"/>
                  </a:solidFill>
                  <a:cs typeface="Times New Roman" pitchFamily="18" charset="0"/>
                </a:rPr>
                <a:t>Penn</a:t>
              </a:r>
            </a:p>
          </p:txBody>
        </p:sp>
        <p:sp>
          <p:nvSpPr>
            <p:cNvPr id="19469" name="Text Box 13"/>
            <p:cNvSpPr txBox="1">
              <a:spLocks noChangeArrowheads="1"/>
            </p:cNvSpPr>
            <p:nvPr/>
          </p:nvSpPr>
          <p:spPr bwMode="auto">
            <a:xfrm>
              <a:off x="3216275" y="4079875"/>
              <a:ext cx="2667000" cy="396875"/>
            </a:xfrm>
            <a:prstGeom prst="rect">
              <a:avLst/>
            </a:prstGeom>
            <a:noFill/>
            <a:ln w="9525">
              <a:noFill/>
              <a:miter lim="800000"/>
              <a:headEnd/>
              <a:tailEnd/>
            </a:ln>
          </p:spPr>
          <p:txBody>
            <a:bodyPr>
              <a:spAutoFit/>
            </a:bodyPr>
            <a:lstStyle/>
            <a:p>
              <a:pPr>
                <a:spcBef>
                  <a:spcPct val="50000"/>
                </a:spcBef>
              </a:pPr>
              <a:r>
                <a:rPr lang="en-US" sz="2000" b="1">
                  <a:solidFill>
                    <a:schemeClr val="bg1"/>
                  </a:solidFill>
                  <a:cs typeface="Times New Roman" pitchFamily="18" charset="0"/>
                </a:rPr>
                <a:t>Executive Council</a:t>
              </a:r>
            </a:p>
          </p:txBody>
        </p:sp>
        <p:sp>
          <p:nvSpPr>
            <p:cNvPr id="19470" name="AutoShape 14"/>
            <p:cNvSpPr>
              <a:spLocks noChangeArrowheads="1"/>
            </p:cNvSpPr>
            <p:nvPr/>
          </p:nvSpPr>
          <p:spPr bwMode="auto">
            <a:xfrm>
              <a:off x="2967038" y="3814763"/>
              <a:ext cx="2952750" cy="950912"/>
            </a:xfrm>
            <a:prstGeom prst="roundRect">
              <a:avLst>
                <a:gd name="adj" fmla="val 16667"/>
              </a:avLst>
            </a:prstGeom>
            <a:noFill/>
            <a:ln w="9525">
              <a:solidFill>
                <a:schemeClr val="bg1"/>
              </a:solidFill>
              <a:round/>
              <a:headEnd/>
              <a:tailEnd/>
            </a:ln>
          </p:spPr>
          <p:txBody>
            <a:bodyPr wrap="none" anchor="ctr"/>
            <a:lstStyle/>
            <a:p>
              <a:endParaRPr lang="en-US">
                <a:solidFill>
                  <a:schemeClr val="bg1"/>
                </a:solidFill>
              </a:endParaRPr>
            </a:p>
          </p:txBody>
        </p:sp>
        <p:sp>
          <p:nvSpPr>
            <p:cNvPr id="19471" name="Text Box 15"/>
            <p:cNvSpPr txBox="1">
              <a:spLocks noChangeArrowheads="1"/>
            </p:cNvSpPr>
            <p:nvPr/>
          </p:nvSpPr>
          <p:spPr bwMode="auto">
            <a:xfrm>
              <a:off x="2133600" y="5257800"/>
              <a:ext cx="2185987" cy="701675"/>
            </a:xfrm>
            <a:prstGeom prst="rect">
              <a:avLst/>
            </a:prstGeom>
            <a:noFill/>
            <a:ln w="9525">
              <a:noFill/>
              <a:miter lim="800000"/>
              <a:headEnd/>
              <a:tailEnd/>
            </a:ln>
          </p:spPr>
          <p:txBody>
            <a:bodyPr>
              <a:spAutoFit/>
            </a:bodyPr>
            <a:lstStyle/>
            <a:p>
              <a:pPr>
                <a:spcBef>
                  <a:spcPct val="50000"/>
                </a:spcBef>
              </a:pPr>
              <a:r>
                <a:rPr lang="en-US" sz="2000" b="1" dirty="0">
                  <a:solidFill>
                    <a:schemeClr val="bg1"/>
                  </a:solidFill>
                  <a:cs typeface="Times New Roman" pitchFamily="18" charset="0"/>
                </a:rPr>
                <a:t>Intervention</a:t>
              </a:r>
              <a:br>
                <a:rPr lang="en-US" sz="2000" b="1" dirty="0">
                  <a:solidFill>
                    <a:schemeClr val="bg1"/>
                  </a:solidFill>
                  <a:cs typeface="Times New Roman" pitchFamily="18" charset="0"/>
                </a:rPr>
              </a:br>
              <a:r>
                <a:rPr lang="en-US" sz="2000" b="1" dirty="0">
                  <a:solidFill>
                    <a:schemeClr val="bg1"/>
                  </a:solidFill>
                  <a:cs typeface="Times New Roman" pitchFamily="18" charset="0"/>
                </a:rPr>
                <a:t>Development</a:t>
              </a:r>
            </a:p>
          </p:txBody>
        </p:sp>
        <p:sp>
          <p:nvSpPr>
            <p:cNvPr id="19472" name="Text Box 16"/>
            <p:cNvSpPr txBox="1">
              <a:spLocks noChangeArrowheads="1"/>
            </p:cNvSpPr>
            <p:nvPr/>
          </p:nvSpPr>
          <p:spPr bwMode="auto">
            <a:xfrm>
              <a:off x="4953000" y="5334000"/>
              <a:ext cx="3581400" cy="400110"/>
            </a:xfrm>
            <a:prstGeom prst="rect">
              <a:avLst/>
            </a:prstGeom>
            <a:noFill/>
            <a:ln w="9525">
              <a:noFill/>
              <a:miter lim="800000"/>
              <a:headEnd/>
              <a:tailEnd/>
            </a:ln>
          </p:spPr>
          <p:txBody>
            <a:bodyPr wrap="square">
              <a:spAutoFit/>
            </a:bodyPr>
            <a:lstStyle/>
            <a:p>
              <a:pPr>
                <a:spcBef>
                  <a:spcPct val="50000"/>
                </a:spcBef>
              </a:pPr>
              <a:r>
                <a:rPr lang="en-US" sz="2000" b="1" dirty="0" smtClean="0">
                  <a:solidFill>
                    <a:schemeClr val="bg1"/>
                  </a:solidFill>
                  <a:cs typeface="Times New Roman" pitchFamily="18" charset="0"/>
                </a:rPr>
                <a:t>Communication &amp; </a:t>
              </a:r>
              <a:r>
                <a:rPr lang="en-US" sz="2000" b="1" dirty="0">
                  <a:solidFill>
                    <a:schemeClr val="bg1"/>
                  </a:solidFill>
                  <a:cs typeface="Times New Roman" pitchFamily="18" charset="0"/>
                </a:rPr>
                <a:t>Outreach</a:t>
              </a:r>
            </a:p>
          </p:txBody>
        </p:sp>
        <p:sp>
          <p:nvSpPr>
            <p:cNvPr id="19473" name="AutoShape 17"/>
            <p:cNvSpPr>
              <a:spLocks noChangeArrowheads="1"/>
            </p:cNvSpPr>
            <p:nvPr/>
          </p:nvSpPr>
          <p:spPr bwMode="auto">
            <a:xfrm>
              <a:off x="1981200" y="5105401"/>
              <a:ext cx="2060575" cy="838200"/>
            </a:xfrm>
            <a:prstGeom prst="octagon">
              <a:avLst>
                <a:gd name="adj" fmla="val 29287"/>
              </a:avLst>
            </a:prstGeom>
            <a:noFill/>
            <a:ln w="9525">
              <a:solidFill>
                <a:schemeClr val="bg1"/>
              </a:solidFill>
              <a:miter lim="800000"/>
              <a:headEnd/>
              <a:tailEnd/>
            </a:ln>
          </p:spPr>
          <p:txBody>
            <a:bodyPr wrap="none" anchor="ctr"/>
            <a:lstStyle/>
            <a:p>
              <a:endParaRPr lang="en-US">
                <a:solidFill>
                  <a:schemeClr val="bg1"/>
                </a:solidFill>
              </a:endParaRPr>
            </a:p>
          </p:txBody>
        </p:sp>
        <p:sp>
          <p:nvSpPr>
            <p:cNvPr id="19474" name="AutoShape 18"/>
            <p:cNvSpPr>
              <a:spLocks noChangeArrowheads="1"/>
            </p:cNvSpPr>
            <p:nvPr/>
          </p:nvSpPr>
          <p:spPr bwMode="auto">
            <a:xfrm>
              <a:off x="6330950" y="3814763"/>
              <a:ext cx="2203450" cy="1127125"/>
            </a:xfrm>
            <a:prstGeom prst="octagon">
              <a:avLst>
                <a:gd name="adj" fmla="val 29287"/>
              </a:avLst>
            </a:prstGeom>
            <a:noFill/>
            <a:ln w="9525">
              <a:solidFill>
                <a:schemeClr val="tx1"/>
              </a:solidFill>
              <a:miter lim="800000"/>
              <a:headEnd/>
              <a:tailEnd/>
            </a:ln>
          </p:spPr>
          <p:txBody>
            <a:bodyPr wrap="none" anchor="ctr"/>
            <a:lstStyle/>
            <a:p>
              <a:endParaRPr lang="en-US">
                <a:solidFill>
                  <a:schemeClr val="bg1"/>
                </a:solidFill>
              </a:endParaRPr>
            </a:p>
          </p:txBody>
        </p:sp>
        <p:sp>
          <p:nvSpPr>
            <p:cNvPr id="19475" name="Line 19"/>
            <p:cNvSpPr>
              <a:spLocks noChangeShapeType="1"/>
            </p:cNvSpPr>
            <p:nvPr/>
          </p:nvSpPr>
          <p:spPr bwMode="auto">
            <a:xfrm>
              <a:off x="1752600" y="2819400"/>
              <a:ext cx="1579563" cy="966788"/>
            </a:xfrm>
            <a:prstGeom prst="line">
              <a:avLst/>
            </a:prstGeom>
            <a:noFill/>
            <a:ln w="28575">
              <a:solidFill>
                <a:schemeClr val="bg1"/>
              </a:solidFill>
              <a:round/>
              <a:headEnd/>
              <a:tailEnd type="triangle" w="med" len="med"/>
            </a:ln>
          </p:spPr>
          <p:txBody>
            <a:bodyPr/>
            <a:lstStyle/>
            <a:p>
              <a:endParaRPr lang="en-US"/>
            </a:p>
          </p:txBody>
        </p:sp>
        <p:sp>
          <p:nvSpPr>
            <p:cNvPr id="19476" name="Line 20"/>
            <p:cNvSpPr>
              <a:spLocks noChangeShapeType="1"/>
            </p:cNvSpPr>
            <p:nvPr/>
          </p:nvSpPr>
          <p:spPr bwMode="auto">
            <a:xfrm>
              <a:off x="2967038" y="2768600"/>
              <a:ext cx="619125" cy="804863"/>
            </a:xfrm>
            <a:prstGeom prst="line">
              <a:avLst/>
            </a:prstGeom>
            <a:noFill/>
            <a:ln w="28575">
              <a:solidFill>
                <a:schemeClr val="bg1"/>
              </a:solidFill>
              <a:round/>
              <a:headEnd/>
              <a:tailEnd type="triangle" w="med" len="med"/>
            </a:ln>
          </p:spPr>
          <p:txBody>
            <a:bodyPr/>
            <a:lstStyle/>
            <a:p>
              <a:endParaRPr lang="en-US"/>
            </a:p>
          </p:txBody>
        </p:sp>
        <p:sp>
          <p:nvSpPr>
            <p:cNvPr id="19477" name="Line 21"/>
            <p:cNvSpPr>
              <a:spLocks noChangeShapeType="1"/>
            </p:cNvSpPr>
            <p:nvPr/>
          </p:nvSpPr>
          <p:spPr bwMode="auto">
            <a:xfrm>
              <a:off x="4133850" y="2930525"/>
              <a:ext cx="0" cy="642938"/>
            </a:xfrm>
            <a:prstGeom prst="line">
              <a:avLst/>
            </a:prstGeom>
            <a:noFill/>
            <a:ln w="28575">
              <a:solidFill>
                <a:schemeClr val="bg1"/>
              </a:solidFill>
              <a:round/>
              <a:headEnd/>
              <a:tailEnd type="triangle" w="med" len="med"/>
            </a:ln>
          </p:spPr>
          <p:txBody>
            <a:bodyPr/>
            <a:lstStyle/>
            <a:p>
              <a:endParaRPr lang="en-US"/>
            </a:p>
          </p:txBody>
        </p:sp>
        <p:sp>
          <p:nvSpPr>
            <p:cNvPr id="19478" name="Line 22"/>
            <p:cNvSpPr>
              <a:spLocks noChangeShapeType="1"/>
            </p:cNvSpPr>
            <p:nvPr/>
          </p:nvSpPr>
          <p:spPr bwMode="auto">
            <a:xfrm flipH="1">
              <a:off x="5095875" y="2768600"/>
              <a:ext cx="617538" cy="804863"/>
            </a:xfrm>
            <a:prstGeom prst="line">
              <a:avLst/>
            </a:prstGeom>
            <a:noFill/>
            <a:ln w="28575">
              <a:solidFill>
                <a:schemeClr val="bg1"/>
              </a:solidFill>
              <a:round/>
              <a:headEnd/>
              <a:tailEnd type="triangle" w="med" len="med"/>
            </a:ln>
          </p:spPr>
          <p:txBody>
            <a:bodyPr/>
            <a:lstStyle/>
            <a:p>
              <a:endParaRPr lang="en-US"/>
            </a:p>
          </p:txBody>
        </p:sp>
        <p:sp>
          <p:nvSpPr>
            <p:cNvPr id="19479" name="Line 23"/>
            <p:cNvSpPr>
              <a:spLocks noChangeShapeType="1"/>
            </p:cNvSpPr>
            <p:nvPr/>
          </p:nvSpPr>
          <p:spPr bwMode="auto">
            <a:xfrm flipH="1">
              <a:off x="5919788" y="2689225"/>
              <a:ext cx="1098550" cy="1046163"/>
            </a:xfrm>
            <a:prstGeom prst="line">
              <a:avLst/>
            </a:prstGeom>
            <a:noFill/>
            <a:ln w="28575">
              <a:solidFill>
                <a:schemeClr val="bg1"/>
              </a:solidFill>
              <a:round/>
              <a:headEnd/>
              <a:tailEnd type="triangle" w="med" len="med"/>
            </a:ln>
          </p:spPr>
          <p:txBody>
            <a:bodyPr/>
            <a:lstStyle/>
            <a:p>
              <a:endParaRPr lang="en-US"/>
            </a:p>
          </p:txBody>
        </p:sp>
        <p:sp>
          <p:nvSpPr>
            <p:cNvPr id="19480" name="Line 24"/>
            <p:cNvSpPr>
              <a:spLocks noChangeShapeType="1"/>
            </p:cNvSpPr>
            <p:nvPr/>
          </p:nvSpPr>
          <p:spPr bwMode="auto">
            <a:xfrm>
              <a:off x="2487613" y="4217988"/>
              <a:ext cx="479425" cy="0"/>
            </a:xfrm>
            <a:prstGeom prst="line">
              <a:avLst/>
            </a:prstGeom>
            <a:noFill/>
            <a:ln w="28575">
              <a:solidFill>
                <a:schemeClr val="tx1"/>
              </a:solidFill>
              <a:round/>
              <a:headEnd type="triangle" w="med" len="med"/>
              <a:tailEnd type="triangle" w="med" len="med"/>
            </a:ln>
          </p:spPr>
          <p:txBody>
            <a:bodyPr/>
            <a:lstStyle/>
            <a:p>
              <a:endParaRPr lang="en-US">
                <a:solidFill>
                  <a:schemeClr val="bg1"/>
                </a:solidFill>
              </a:endParaRPr>
            </a:p>
          </p:txBody>
        </p:sp>
        <p:sp>
          <p:nvSpPr>
            <p:cNvPr id="19481" name="Line 25"/>
            <p:cNvSpPr>
              <a:spLocks noChangeShapeType="1"/>
            </p:cNvSpPr>
            <p:nvPr/>
          </p:nvSpPr>
          <p:spPr bwMode="auto">
            <a:xfrm>
              <a:off x="5919788" y="4137025"/>
              <a:ext cx="411162" cy="0"/>
            </a:xfrm>
            <a:prstGeom prst="line">
              <a:avLst/>
            </a:prstGeom>
            <a:noFill/>
            <a:ln w="28575">
              <a:solidFill>
                <a:schemeClr val="tx1"/>
              </a:solidFill>
              <a:round/>
              <a:headEnd type="triangle" w="med" len="med"/>
              <a:tailEnd type="triangle" w="med" len="med"/>
            </a:ln>
          </p:spPr>
          <p:txBody>
            <a:bodyPr/>
            <a:lstStyle/>
            <a:p>
              <a:endParaRPr lang="en-US">
                <a:solidFill>
                  <a:schemeClr val="bg1"/>
                </a:solidFill>
              </a:endParaRPr>
            </a:p>
          </p:txBody>
        </p:sp>
        <p:sp>
          <p:nvSpPr>
            <p:cNvPr id="19484" name="Text Box 28"/>
            <p:cNvSpPr txBox="1">
              <a:spLocks noChangeArrowheads="1"/>
            </p:cNvSpPr>
            <p:nvPr/>
          </p:nvSpPr>
          <p:spPr bwMode="auto">
            <a:xfrm>
              <a:off x="1371600" y="6248400"/>
              <a:ext cx="2438400" cy="430887"/>
            </a:xfrm>
            <a:prstGeom prst="rect">
              <a:avLst/>
            </a:prstGeom>
            <a:noFill/>
            <a:ln w="9525">
              <a:noFill/>
              <a:miter lim="800000"/>
              <a:headEnd/>
              <a:tailEnd/>
            </a:ln>
          </p:spPr>
          <p:txBody>
            <a:bodyPr wrap="square">
              <a:spAutoFit/>
            </a:bodyPr>
            <a:lstStyle/>
            <a:p>
              <a:pPr>
                <a:spcBef>
                  <a:spcPct val="50000"/>
                </a:spcBef>
              </a:pPr>
              <a:r>
                <a:rPr lang="en-US" b="1" dirty="0">
                  <a:solidFill>
                    <a:schemeClr val="bg1"/>
                  </a:solidFill>
                </a:rPr>
                <a:t>Risk Education</a:t>
              </a:r>
            </a:p>
          </p:txBody>
        </p:sp>
        <p:sp>
          <p:nvSpPr>
            <p:cNvPr id="19485" name="Text Box 29"/>
            <p:cNvSpPr txBox="1">
              <a:spLocks noChangeArrowheads="1"/>
            </p:cNvSpPr>
            <p:nvPr/>
          </p:nvSpPr>
          <p:spPr bwMode="auto">
            <a:xfrm>
              <a:off x="3733800" y="6248400"/>
              <a:ext cx="1905000" cy="430887"/>
            </a:xfrm>
            <a:prstGeom prst="rect">
              <a:avLst/>
            </a:prstGeom>
            <a:noFill/>
            <a:ln w="9525">
              <a:noFill/>
              <a:miter lim="800000"/>
              <a:headEnd/>
              <a:tailEnd/>
            </a:ln>
          </p:spPr>
          <p:txBody>
            <a:bodyPr wrap="square">
              <a:spAutoFit/>
            </a:bodyPr>
            <a:lstStyle/>
            <a:p>
              <a:pPr>
                <a:spcBef>
                  <a:spcPct val="50000"/>
                </a:spcBef>
              </a:pPr>
              <a:r>
                <a:rPr lang="en-US" b="1" dirty="0">
                  <a:solidFill>
                    <a:schemeClr val="bg1"/>
                  </a:solidFill>
                </a:rPr>
                <a:t>Navigation</a:t>
              </a:r>
            </a:p>
          </p:txBody>
        </p:sp>
        <p:sp>
          <p:nvSpPr>
            <p:cNvPr id="30" name="AutoShape 17"/>
            <p:cNvSpPr>
              <a:spLocks noChangeArrowheads="1"/>
            </p:cNvSpPr>
            <p:nvPr/>
          </p:nvSpPr>
          <p:spPr bwMode="auto">
            <a:xfrm>
              <a:off x="4953000" y="5105400"/>
              <a:ext cx="3581400" cy="838200"/>
            </a:xfrm>
            <a:prstGeom prst="octagon">
              <a:avLst>
                <a:gd name="adj" fmla="val 29287"/>
              </a:avLst>
            </a:prstGeom>
            <a:noFill/>
            <a:ln w="9525">
              <a:solidFill>
                <a:schemeClr val="bg1"/>
              </a:solidFill>
              <a:miter lim="800000"/>
              <a:headEnd/>
              <a:tailEnd/>
            </a:ln>
          </p:spPr>
          <p:txBody>
            <a:bodyPr wrap="none" anchor="ctr"/>
            <a:lstStyle/>
            <a:p>
              <a:endParaRPr lang="en-US">
                <a:solidFill>
                  <a:schemeClr val="bg1"/>
                </a:solidFill>
              </a:endParaRPr>
            </a:p>
          </p:txBody>
        </p:sp>
        <p:cxnSp>
          <p:nvCxnSpPr>
            <p:cNvPr id="32" name="Straight Arrow Connector 31"/>
            <p:cNvCxnSpPr/>
            <p:nvPr/>
          </p:nvCxnSpPr>
          <p:spPr>
            <a:xfrm>
              <a:off x="2590800" y="6019800"/>
              <a:ext cx="0" cy="381000"/>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19473" idx="2"/>
            </p:cNvCxnSpPr>
            <p:nvPr/>
          </p:nvCxnSpPr>
          <p:spPr>
            <a:xfrm>
              <a:off x="3796291" y="5943601"/>
              <a:ext cx="13709" cy="457199"/>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idx="4294967295"/>
          </p:nvPr>
        </p:nvSpPr>
        <p:spPr/>
        <p:txBody>
          <a:bodyPr/>
          <a:lstStyle/>
          <a:p>
            <a:pPr rtl="0" fontAlgn="base"/>
            <a:r>
              <a:rPr lang="en-US" sz="2800" b="1" kern="1200" dirty="0" smtClean="0">
                <a:solidFill>
                  <a:srgbClr val="FFFFFF"/>
                </a:solidFill>
                <a:effectLst/>
                <a:latin typeface="Arial"/>
                <a:ea typeface="+mn-ea"/>
                <a:cs typeface="Times New Roman"/>
              </a:rPr>
              <a:t>West Philadelphia Consortium to Address Disparities</a:t>
            </a:r>
            <a:endParaRPr lang="en-US" dirty="0" smtClean="0">
              <a:effectLst/>
            </a:endParaRP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Breast Cancer Facts and Figures</a:t>
            </a:r>
            <a:endParaRPr lang="en-US" b="1" dirty="0"/>
          </a:p>
        </p:txBody>
      </p:sp>
      <p:sp>
        <p:nvSpPr>
          <p:cNvPr id="3" name="Content Placeholder 2"/>
          <p:cNvSpPr>
            <a:spLocks noGrp="1"/>
          </p:cNvSpPr>
          <p:nvPr>
            <p:ph idx="1"/>
          </p:nvPr>
        </p:nvSpPr>
        <p:spPr/>
        <p:txBody>
          <a:bodyPr/>
          <a:lstStyle/>
          <a:p>
            <a:r>
              <a:rPr lang="en-US" dirty="0" smtClean="0"/>
              <a:t>A leading cause of cancer among women in the US</a:t>
            </a:r>
          </a:p>
          <a:p>
            <a:endParaRPr lang="en-US" dirty="0" smtClean="0"/>
          </a:p>
          <a:p>
            <a:r>
              <a:rPr lang="en-US" dirty="0" smtClean="0"/>
              <a:t>White women are more likely to develop breast cancer, but African American women are more likely to die from this disease</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Interventions</a:t>
            </a:r>
            <a:endParaRPr lang="en-US" b="1" dirty="0"/>
          </a:p>
        </p:txBody>
      </p:sp>
      <p:sp>
        <p:nvSpPr>
          <p:cNvPr id="3" name="Content Placeholder 2"/>
          <p:cNvSpPr>
            <a:spLocks noGrp="1"/>
          </p:cNvSpPr>
          <p:nvPr>
            <p:ph idx="1"/>
          </p:nvPr>
        </p:nvSpPr>
        <p:spPr>
          <a:xfrm>
            <a:off x="1371600" y="1295400"/>
            <a:ext cx="8001000" cy="4957383"/>
          </a:xfrm>
        </p:spPr>
        <p:txBody>
          <a:bodyPr/>
          <a:lstStyle/>
          <a:p>
            <a:r>
              <a:rPr lang="en-US" dirty="0" smtClean="0"/>
              <a:t>Evidential content  </a:t>
            </a:r>
          </a:p>
          <a:p>
            <a:pPr lvl="1"/>
            <a:r>
              <a:rPr lang="en-US" sz="2000" dirty="0" smtClean="0"/>
              <a:t>Breast cancer  and risk factors in African American women</a:t>
            </a:r>
          </a:p>
          <a:p>
            <a:pPr lvl="1"/>
            <a:r>
              <a:rPr lang="en-US" sz="2000" dirty="0" smtClean="0"/>
              <a:t>Progress has been made in terms of breast cancer survival among African American women</a:t>
            </a:r>
          </a:p>
          <a:p>
            <a:pPr lvl="1"/>
            <a:r>
              <a:rPr lang="en-US" sz="2000" dirty="0" smtClean="0"/>
              <a:t>Behavioral and medical prevention strategies </a:t>
            </a:r>
          </a:p>
          <a:p>
            <a:pPr lvl="1"/>
            <a:r>
              <a:rPr lang="en-US" sz="2000" dirty="0" smtClean="0"/>
              <a:t>Medical strategies have risks and benefits</a:t>
            </a:r>
          </a:p>
          <a:p>
            <a:pPr lvl="1"/>
            <a:r>
              <a:rPr lang="en-US" sz="2000" dirty="0" smtClean="0"/>
              <a:t>It is important to talk about breast cancer prevention with a health care provider</a:t>
            </a:r>
          </a:p>
          <a:p>
            <a:pPr lvl="1"/>
            <a:endParaRPr lang="en-US" sz="2000" dirty="0" smtClean="0"/>
          </a:p>
          <a:p>
            <a:r>
              <a:rPr lang="en-US" dirty="0" smtClean="0"/>
              <a:t>Non-evidential content</a:t>
            </a:r>
          </a:p>
          <a:p>
            <a:pPr lvl="1"/>
            <a:r>
              <a:rPr lang="en-US" sz="2000" dirty="0" smtClean="0"/>
              <a:t>General information about breast cancer, risk factors, and behavioral and medical prevention strategies</a:t>
            </a:r>
          </a:p>
          <a:p>
            <a:pPr lvl="1"/>
            <a:endParaRPr lang="en-US" dirty="0" smtClean="0"/>
          </a:p>
          <a:p>
            <a:pPr lvl="1"/>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Outcomes</a:t>
            </a:r>
            <a:endParaRPr lang="en-US" dirty="0"/>
          </a:p>
        </p:txBody>
      </p:sp>
      <p:sp>
        <p:nvSpPr>
          <p:cNvPr id="3" name="Content Placeholder 2"/>
          <p:cNvSpPr>
            <a:spLocks noGrp="1"/>
          </p:cNvSpPr>
          <p:nvPr>
            <p:ph idx="1"/>
          </p:nvPr>
        </p:nvSpPr>
        <p:spPr/>
        <p:txBody>
          <a:bodyPr/>
          <a:lstStyle/>
          <a:p>
            <a:r>
              <a:rPr lang="en-US" dirty="0" smtClean="0"/>
              <a:t>Uptake of education program</a:t>
            </a:r>
          </a:p>
          <a:p>
            <a:r>
              <a:rPr lang="en-US" dirty="0" smtClean="0"/>
              <a:t>Trust in health care system</a:t>
            </a:r>
          </a:p>
          <a:p>
            <a:r>
              <a:rPr lang="en-US" dirty="0" smtClean="0"/>
              <a:t>Communication with health care providers</a:t>
            </a:r>
          </a:p>
          <a:p>
            <a:r>
              <a:rPr lang="en-US" dirty="0" smtClean="0"/>
              <a:t>Knowledge and saliency about breast cancer</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title="Compare Raloxifen and Tamoxifen  "/>
          <p:cNvGraphicFramePr>
            <a:graphicFrameLocks noGrp="1"/>
          </p:cNvGraphicFramePr>
          <p:nvPr>
            <p:extLst>
              <p:ext uri="{D42A27DB-BD31-4B8C-83A1-F6EECF244321}">
                <p14:modId xmlns:p14="http://schemas.microsoft.com/office/powerpoint/2010/main" val="1272973118"/>
              </p:ext>
            </p:extLst>
          </p:nvPr>
        </p:nvGraphicFramePr>
        <p:xfrm>
          <a:off x="1524000" y="990600"/>
          <a:ext cx="7391400" cy="5129906"/>
        </p:xfrm>
        <a:graphic>
          <a:graphicData uri="http://schemas.openxmlformats.org/drawingml/2006/table">
            <a:tbl>
              <a:tblPr firstRow="1" bandRow="1">
                <a:tableStyleId>{5C22544A-7EE6-4342-B048-85BDC9FD1C3A}</a:tableStyleId>
              </a:tblPr>
              <a:tblGrid>
                <a:gridCol w="2623326"/>
                <a:gridCol w="2304274"/>
                <a:gridCol w="2463800"/>
              </a:tblGrid>
              <a:tr h="479211">
                <a:tc>
                  <a:txBody>
                    <a:bodyPr/>
                    <a:lstStyle/>
                    <a:p>
                      <a:pPr algn="ctr"/>
                      <a:endParaRPr lang="en-US" sz="1600" dirty="0"/>
                    </a:p>
                  </a:txBody>
                  <a:tcPr anchor="ctr"/>
                </a:tc>
                <a:tc>
                  <a:txBody>
                    <a:bodyPr/>
                    <a:lstStyle/>
                    <a:p>
                      <a:pPr algn="ctr"/>
                      <a:r>
                        <a:rPr lang="en-US" sz="1600" dirty="0" smtClean="0"/>
                        <a:t>Raloxifene </a:t>
                      </a:r>
                    </a:p>
                    <a:p>
                      <a:pPr algn="ctr"/>
                      <a:r>
                        <a:rPr lang="en-US" sz="1600" dirty="0" smtClean="0"/>
                        <a:t>(Evista)</a:t>
                      </a:r>
                      <a:endParaRPr lang="en-US" sz="1600" dirty="0"/>
                    </a:p>
                  </a:txBody>
                  <a:tcPr anchor="ctr"/>
                </a:tc>
                <a:tc>
                  <a:txBody>
                    <a:bodyPr/>
                    <a:lstStyle/>
                    <a:p>
                      <a:pPr algn="ctr"/>
                      <a:r>
                        <a:rPr lang="en-US" sz="1600" dirty="0" smtClean="0"/>
                        <a:t>Tamoxifen (Novaldex)</a:t>
                      </a:r>
                      <a:endParaRPr lang="en-US" sz="1600" dirty="0"/>
                    </a:p>
                  </a:txBody>
                  <a:tcPr anchor="ctr"/>
                </a:tc>
              </a:tr>
              <a:tr h="777240">
                <a:tc>
                  <a:txBody>
                    <a:bodyPr/>
                    <a:lstStyle/>
                    <a:p>
                      <a:pPr algn="ctr"/>
                      <a:r>
                        <a:rPr lang="en-US" sz="1600" dirty="0" smtClean="0"/>
                        <a:t>Treatment Recommendation</a:t>
                      </a:r>
                      <a:endParaRPr lang="en-US" sz="1600" dirty="0"/>
                    </a:p>
                  </a:txBody>
                  <a:tcPr anchor="ctr"/>
                </a:tc>
                <a:tc>
                  <a:txBody>
                    <a:bodyPr/>
                    <a:lstStyle/>
                    <a:p>
                      <a:pPr algn="ctr"/>
                      <a:r>
                        <a:rPr lang="en-US" sz="1600" dirty="0" smtClean="0"/>
                        <a:t>After Menopause</a:t>
                      </a:r>
                      <a:endParaRPr lang="en-US" sz="1600" dirty="0"/>
                    </a:p>
                  </a:txBody>
                  <a:tcPr anchor="ctr"/>
                </a:tc>
                <a:tc>
                  <a:txBody>
                    <a:bodyPr/>
                    <a:lstStyle/>
                    <a:p>
                      <a:pPr algn="ctr"/>
                      <a:r>
                        <a:rPr lang="en-US" sz="1600" dirty="0" smtClean="0"/>
                        <a:t>Before and After Menopause</a:t>
                      </a:r>
                      <a:endParaRPr lang="en-US" sz="1600" dirty="0"/>
                    </a:p>
                  </a:txBody>
                  <a:tcPr anchor="ctr"/>
                </a:tc>
              </a:tr>
              <a:tr h="762000">
                <a:tc>
                  <a:txBody>
                    <a:bodyPr/>
                    <a:lstStyle/>
                    <a:p>
                      <a:pPr algn="ctr"/>
                      <a:r>
                        <a:rPr lang="en-US" sz="1600" dirty="0" smtClean="0"/>
                        <a:t>Breast Cancer </a:t>
                      </a:r>
                    </a:p>
                    <a:p>
                      <a:pPr algn="ctr"/>
                      <a:r>
                        <a:rPr lang="en-US" sz="1600" dirty="0" smtClean="0"/>
                        <a:t>Risk Reduction</a:t>
                      </a:r>
                      <a:endParaRPr lang="en-US" sz="1600" dirty="0"/>
                    </a:p>
                  </a:txBody>
                  <a:tcPr anchor="ctr"/>
                </a:tc>
                <a:tc gridSpan="2">
                  <a:txBody>
                    <a:bodyPr/>
                    <a:lstStyle/>
                    <a:p>
                      <a:pPr algn="ctr"/>
                      <a:r>
                        <a:rPr lang="en-US" sz="1600" dirty="0" smtClean="0"/>
                        <a:t>30% - 68% reduced risk of invasive breast cancer</a:t>
                      </a:r>
                      <a:endParaRPr lang="en-US" sz="1600" dirty="0"/>
                    </a:p>
                  </a:txBody>
                  <a:tcPr anchor="ctr"/>
                </a:tc>
                <a:tc hMerge="1">
                  <a:txBody>
                    <a:bodyPr/>
                    <a:lstStyle/>
                    <a:p>
                      <a:endParaRPr lang="en-US" dirty="0"/>
                    </a:p>
                  </a:txBody>
                  <a:tcPr/>
                </a:tc>
              </a:tr>
              <a:tr h="475417">
                <a:tc>
                  <a:txBody>
                    <a:bodyPr/>
                    <a:lstStyle/>
                    <a:p>
                      <a:pPr algn="ctr"/>
                      <a:r>
                        <a:rPr lang="en-US" sz="1600" dirty="0" smtClean="0"/>
                        <a:t>Mortality</a:t>
                      </a:r>
                      <a:endParaRPr lang="en-US" sz="1600" dirty="0"/>
                    </a:p>
                  </a:txBody>
                  <a:tcPr anchor="ctr"/>
                </a:tc>
                <a:tc gridSpan="2">
                  <a:txBody>
                    <a:bodyPr/>
                    <a:lstStyle/>
                    <a:p>
                      <a:pPr algn="ctr"/>
                      <a:r>
                        <a:rPr lang="en-US" sz="1600" dirty="0" smtClean="0"/>
                        <a:t>Unclear if reduces the risk</a:t>
                      </a:r>
                      <a:r>
                        <a:rPr lang="en-US" sz="1600" baseline="0" dirty="0" smtClean="0"/>
                        <a:t> of dying from </a:t>
                      </a:r>
                    </a:p>
                    <a:p>
                      <a:pPr algn="ctr"/>
                      <a:r>
                        <a:rPr lang="en-US" sz="1600" baseline="0" dirty="0" smtClean="0"/>
                        <a:t>breast cancer</a:t>
                      </a:r>
                      <a:endParaRPr lang="en-US" sz="1600" dirty="0"/>
                    </a:p>
                  </a:txBody>
                  <a:tcPr anchor="ctr"/>
                </a:tc>
                <a:tc hMerge="1">
                  <a:txBody>
                    <a:bodyPr/>
                    <a:lstStyle/>
                    <a:p>
                      <a:endParaRPr lang="en-US" dirty="0"/>
                    </a:p>
                  </a:txBody>
                  <a:tcPr/>
                </a:tc>
              </a:tr>
              <a:tr h="293937">
                <a:tc>
                  <a:txBody>
                    <a:bodyPr/>
                    <a:lstStyle/>
                    <a:p>
                      <a:pPr algn="ctr"/>
                      <a:endParaRPr lang="en-US" sz="1600" dirty="0"/>
                    </a:p>
                  </a:txBody>
                  <a:tcPr anchor="ctr"/>
                </a:tc>
                <a:tc>
                  <a:txBody>
                    <a:bodyPr/>
                    <a:lstStyle/>
                    <a:p>
                      <a:pPr algn="ctr"/>
                      <a:endParaRPr lang="en-US" sz="1600" dirty="0"/>
                    </a:p>
                  </a:txBody>
                  <a:tcPr anchor="ctr"/>
                </a:tc>
                <a:tc>
                  <a:txBody>
                    <a:bodyPr/>
                    <a:lstStyle/>
                    <a:p>
                      <a:pPr algn="ctr"/>
                      <a:endParaRPr lang="en-US" sz="1600" dirty="0"/>
                    </a:p>
                  </a:txBody>
                  <a:tcPr anchor="ctr"/>
                </a:tc>
              </a:tr>
              <a:tr h="475417">
                <a:tc>
                  <a:txBody>
                    <a:bodyPr/>
                    <a:lstStyle/>
                    <a:p>
                      <a:pPr algn="ctr"/>
                      <a:r>
                        <a:rPr lang="en-US" sz="1600" b="1" dirty="0" smtClean="0">
                          <a:solidFill>
                            <a:schemeClr val="bg1"/>
                          </a:solidFill>
                        </a:rPr>
                        <a:t>Side Effects</a:t>
                      </a:r>
                      <a:endParaRPr lang="en-US" sz="1600" b="1" dirty="0">
                        <a:solidFill>
                          <a:schemeClr val="bg1"/>
                        </a:solidFill>
                      </a:endParaRPr>
                    </a:p>
                  </a:txBody>
                  <a:tcPr anchor="ctr">
                    <a:solidFill>
                      <a:schemeClr val="accent1"/>
                    </a:solidFill>
                  </a:tcPr>
                </a:tc>
                <a:tc>
                  <a:txBody>
                    <a:bodyPr/>
                    <a:lstStyle/>
                    <a:p>
                      <a:pPr algn="ctr"/>
                      <a:endParaRPr lang="en-US" sz="1600" dirty="0"/>
                    </a:p>
                  </a:txBody>
                  <a:tcPr anchor="ctr">
                    <a:solidFill>
                      <a:schemeClr val="accent1"/>
                    </a:solidFill>
                  </a:tcPr>
                </a:tc>
                <a:tc>
                  <a:txBody>
                    <a:bodyPr/>
                    <a:lstStyle/>
                    <a:p>
                      <a:pPr algn="ctr"/>
                      <a:endParaRPr lang="en-US" sz="1600" dirty="0"/>
                    </a:p>
                  </a:txBody>
                  <a:tcPr anchor="ctr">
                    <a:solidFill>
                      <a:schemeClr val="accent1"/>
                    </a:solidFill>
                  </a:tcPr>
                </a:tc>
              </a:tr>
              <a:tr h="67089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Thromboembolic Events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(Blood Clotting)</a:t>
                      </a:r>
                    </a:p>
                  </a:txBody>
                  <a:tcPr anchor="ctr"/>
                </a:tc>
                <a:tc>
                  <a:txBody>
                    <a:bodyPr/>
                    <a:lstStyle/>
                    <a:p>
                      <a:pPr algn="ctr"/>
                      <a:r>
                        <a:rPr lang="en-US" sz="1600" dirty="0" smtClean="0">
                          <a:sym typeface="Wingdings"/>
                        </a:rPr>
                        <a:t></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sym typeface="Wingdings"/>
                        </a:rPr>
                        <a:t></a:t>
                      </a:r>
                      <a:endParaRPr lang="en-US" sz="1600" dirty="0" smtClean="0"/>
                    </a:p>
                  </a:txBody>
                  <a:tcPr anchor="ctr"/>
                </a:tc>
              </a:tr>
              <a:tr h="47541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Endometrial Cancer</a:t>
                      </a:r>
                    </a:p>
                  </a:txBody>
                  <a:tcPr anchor="ctr"/>
                </a:tc>
                <a:tc>
                  <a:txBody>
                    <a:bodyPr/>
                    <a:lstStyle/>
                    <a:p>
                      <a:pPr algn="ctr"/>
                      <a:endParaRPr lang="en-US" sz="1600" dirty="0"/>
                    </a:p>
                  </a:txBody>
                  <a:tcPr anchor="ctr"/>
                </a:tc>
                <a:tc>
                  <a:txBody>
                    <a:bodyPr/>
                    <a:lstStyle/>
                    <a:p>
                      <a:pPr algn="ctr"/>
                      <a:r>
                        <a:rPr lang="en-US" sz="1600" dirty="0" smtClean="0">
                          <a:sym typeface="Wingdings"/>
                        </a:rPr>
                        <a:t></a:t>
                      </a:r>
                      <a:endParaRPr lang="en-US" sz="1600" dirty="0"/>
                    </a:p>
                  </a:txBody>
                  <a:tcPr anchor="ctr"/>
                </a:tc>
              </a:tr>
              <a:tr h="47541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Cataracts</a:t>
                      </a:r>
                    </a:p>
                  </a:txBody>
                  <a:tcPr anchor="ctr"/>
                </a:tc>
                <a:tc>
                  <a:txBody>
                    <a:bodyPr/>
                    <a:lstStyle/>
                    <a:p>
                      <a:pPr algn="ctr"/>
                      <a:endParaRPr lang="en-US" sz="1600" dirty="0"/>
                    </a:p>
                  </a:txBody>
                  <a:tcPr anchor="ctr"/>
                </a:tc>
                <a:tc>
                  <a:txBody>
                    <a:bodyPr/>
                    <a:lstStyle/>
                    <a:p>
                      <a:pPr algn="ctr"/>
                      <a:r>
                        <a:rPr lang="en-US" sz="1600" dirty="0" smtClean="0">
                          <a:sym typeface="Wingdings"/>
                        </a:rPr>
                        <a:t></a:t>
                      </a:r>
                      <a:endParaRPr lang="en-US" sz="1600" dirty="0"/>
                    </a:p>
                  </a:txBody>
                  <a:tcPr anchor="ctr"/>
                </a:tc>
              </a:tr>
            </a:tbl>
          </a:graphicData>
        </a:graphic>
      </p:graphicFrame>
      <p:sp>
        <p:nvSpPr>
          <p:cNvPr id="2" name="Title 1"/>
          <p:cNvSpPr>
            <a:spLocks noGrp="1"/>
          </p:cNvSpPr>
          <p:nvPr>
            <p:ph type="title"/>
          </p:nvPr>
        </p:nvSpPr>
        <p:spPr/>
        <p:txBody>
          <a:bodyPr/>
          <a:lstStyle/>
          <a:p>
            <a:pPr rtl="0" fontAlgn="base"/>
            <a:r>
              <a:rPr lang="en-US" sz="3200" b="1" kern="1200" dirty="0" smtClean="0">
                <a:solidFill>
                  <a:srgbClr val="FFFFFF"/>
                </a:solidFill>
                <a:effectLst/>
                <a:latin typeface="Arial"/>
                <a:ea typeface="+mn-ea"/>
                <a:cs typeface="+mn-cs"/>
              </a:rPr>
              <a:t>Compare </a:t>
            </a:r>
            <a:r>
              <a:rPr lang="en-US" sz="3200" b="1" kern="1200" dirty="0" err="1" smtClean="0">
                <a:solidFill>
                  <a:srgbClr val="FFFFFF"/>
                </a:solidFill>
                <a:effectLst/>
                <a:latin typeface="Arial"/>
                <a:ea typeface="+mn-ea"/>
                <a:cs typeface="+mn-cs"/>
              </a:rPr>
              <a:t>Raloxifen</a:t>
            </a:r>
            <a:r>
              <a:rPr lang="en-US" sz="3200" b="1" kern="1200" dirty="0" smtClean="0">
                <a:solidFill>
                  <a:srgbClr val="FFFFFF"/>
                </a:solidFill>
                <a:effectLst/>
                <a:latin typeface="Arial"/>
                <a:ea typeface="+mn-ea"/>
                <a:cs typeface="+mn-cs"/>
              </a:rPr>
              <a:t> and </a:t>
            </a:r>
            <a:r>
              <a:rPr lang="en-US" sz="3200" b="1" kern="1200" dirty="0" err="1" smtClean="0">
                <a:solidFill>
                  <a:srgbClr val="FFFFFF"/>
                </a:solidFill>
                <a:effectLst/>
                <a:latin typeface="Arial"/>
                <a:ea typeface="+mn-ea"/>
                <a:cs typeface="+mn-cs"/>
              </a:rPr>
              <a:t>Tamoxifen</a:t>
            </a:r>
            <a:r>
              <a:rPr lang="en-US" sz="3200" b="1" kern="1200" dirty="0" smtClean="0">
                <a:solidFill>
                  <a:srgbClr val="FFFFFF"/>
                </a:solidFill>
                <a:effectLst/>
                <a:latin typeface="Arial"/>
                <a:ea typeface="+mn-ea"/>
                <a:cs typeface="+mn-cs"/>
              </a:rPr>
              <a:t> </a:t>
            </a:r>
            <a:endParaRPr lang="en-US" dirty="0" smtClean="0">
              <a:effectLst/>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Preliminary Responses to the Interventions</a:t>
            </a:r>
            <a:endParaRPr lang="en-US" sz="3200" b="1" dirty="0"/>
          </a:p>
        </p:txBody>
      </p:sp>
      <p:sp>
        <p:nvSpPr>
          <p:cNvPr id="3" name="Content Placeholder 2"/>
          <p:cNvSpPr>
            <a:spLocks noGrp="1"/>
          </p:cNvSpPr>
          <p:nvPr>
            <p:ph idx="1"/>
          </p:nvPr>
        </p:nvSpPr>
        <p:spPr/>
        <p:txBody>
          <a:bodyPr/>
          <a:lstStyle/>
          <a:p>
            <a:r>
              <a:rPr lang="en-US" dirty="0" smtClean="0"/>
              <a:t>Increased awareness about medical options for breast cancer prevention</a:t>
            </a:r>
          </a:p>
          <a:p>
            <a:r>
              <a:rPr lang="en-US" dirty="0" smtClean="0"/>
              <a:t>Greater knowledge about risk factors for breast cancer (some women did not know their BMI)</a:t>
            </a:r>
          </a:p>
          <a:p>
            <a:r>
              <a:rPr lang="en-US" dirty="0" smtClean="0"/>
              <a:t>Questions about the source of information</a:t>
            </a:r>
          </a:p>
          <a:p>
            <a:r>
              <a:rPr lang="en-US" dirty="0" smtClean="0"/>
              <a:t>Concerns about the lack of African American participation in clinical trials</a:t>
            </a:r>
          </a:p>
          <a:p>
            <a:r>
              <a:rPr lang="en-US" dirty="0" smtClean="0"/>
              <a:t>Belief that lack of exposure is the primary barrier to limited African American participation</a:t>
            </a:r>
          </a:p>
          <a:p>
            <a:r>
              <a:rPr lang="en-US" dirty="0" smtClean="0"/>
              <a:t>Intentions to discuss breast cancer and prevention strategies with health care providers</a:t>
            </a:r>
          </a:p>
          <a:p>
            <a:r>
              <a:rPr lang="en-US" dirty="0" smtClean="0"/>
              <a:t>Start or continue early detection</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i="1" dirty="0" smtClean="0"/>
              <a:t>“I plan to increase physical activity, watch my diet, and try to lose about 20 pounds.”</a:t>
            </a:r>
          </a:p>
          <a:p>
            <a:pPr>
              <a:buNone/>
            </a:pPr>
            <a:endParaRPr lang="en-US" dirty="0" smtClean="0"/>
          </a:p>
          <a:p>
            <a:pPr marL="0" indent="0">
              <a:buNone/>
            </a:pPr>
            <a:r>
              <a:rPr lang="en-US" i="1" dirty="0" smtClean="0"/>
              <a:t>“If a clinical trial for breast cancer were available, I would consider being a participant.”</a:t>
            </a:r>
          </a:p>
          <a:p>
            <a:pPr>
              <a:buNone/>
            </a:pPr>
            <a:endParaRPr lang="en-US" dirty="0" smtClean="0"/>
          </a:p>
          <a:p>
            <a:pPr>
              <a:buNone/>
            </a:pPr>
            <a:r>
              <a:rPr lang="en-US" i="1" dirty="0" smtClean="0"/>
              <a:t>“I will talk to my doctor about this.”</a:t>
            </a:r>
          </a:p>
          <a:p>
            <a:pPr>
              <a:buNone/>
            </a:pPr>
            <a:endParaRPr lang="en-US" dirty="0" smtClean="0"/>
          </a:p>
          <a:p>
            <a:pPr marL="0" indent="0">
              <a:buNone/>
            </a:pPr>
            <a:r>
              <a:rPr lang="en-US" i="1" dirty="0" smtClean="0"/>
              <a:t>“…be well informed about breast cancer and ask about surveys and clinical trials.”</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Future Directions</a:t>
            </a:r>
            <a:endParaRPr lang="en-US" b="1" dirty="0"/>
          </a:p>
        </p:txBody>
      </p:sp>
      <p:sp>
        <p:nvSpPr>
          <p:cNvPr id="3" name="Content Placeholder 2"/>
          <p:cNvSpPr>
            <a:spLocks noGrp="1"/>
          </p:cNvSpPr>
          <p:nvPr>
            <p:ph idx="1"/>
          </p:nvPr>
        </p:nvSpPr>
        <p:spPr/>
        <p:txBody>
          <a:bodyPr/>
          <a:lstStyle/>
          <a:p>
            <a:r>
              <a:rPr lang="en-US" dirty="0" smtClean="0"/>
              <a:t>Continue recruitment to achieve accrual goals</a:t>
            </a:r>
          </a:p>
          <a:p>
            <a:r>
              <a:rPr lang="en-US" dirty="0" smtClean="0"/>
              <a:t>Evaluate uptake of community education program</a:t>
            </a:r>
          </a:p>
          <a:p>
            <a:r>
              <a:rPr lang="en-US" dirty="0" smtClean="0"/>
              <a:t>Assess the impact of evidential versus non-evidential content on psychological and behavioral outcomes</a:t>
            </a:r>
          </a:p>
          <a:p>
            <a:r>
              <a:rPr lang="en-US" dirty="0" smtClean="0"/>
              <a:t>Intervention scale up and dissemination</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Collaborators</a:t>
            </a:r>
            <a:endParaRPr lang="en-US" dirty="0"/>
          </a:p>
        </p:txBody>
      </p:sp>
      <p:sp>
        <p:nvSpPr>
          <p:cNvPr id="3" name="Content Placeholder 2"/>
          <p:cNvSpPr>
            <a:spLocks noGrp="1"/>
          </p:cNvSpPr>
          <p:nvPr>
            <p:ph idx="1"/>
          </p:nvPr>
        </p:nvSpPr>
        <p:spPr/>
        <p:txBody>
          <a:bodyPr/>
          <a:lstStyle/>
          <a:p>
            <a:r>
              <a:rPr lang="en-US" dirty="0" smtClean="0"/>
              <a:t>Katrina Armstrong, MD</a:t>
            </a:r>
          </a:p>
          <a:p>
            <a:r>
              <a:rPr lang="en-US" dirty="0" smtClean="0"/>
              <a:t>Scarlett Bellamy, ScD</a:t>
            </a:r>
          </a:p>
          <a:p>
            <a:r>
              <a:rPr lang="en-US" dirty="0" smtClean="0"/>
              <a:t>Vanessa Briggs, RD, MBA (HPC)</a:t>
            </a:r>
          </a:p>
          <a:p>
            <a:r>
              <a:rPr lang="en-US" dirty="0" smtClean="0"/>
              <a:t>Ernestine </a:t>
            </a:r>
            <a:r>
              <a:rPr lang="en-US" dirty="0" err="1" smtClean="0"/>
              <a:t>Delmoor</a:t>
            </a:r>
            <a:r>
              <a:rPr lang="en-US" dirty="0" smtClean="0"/>
              <a:t>, MPH (NBLIC)</a:t>
            </a:r>
          </a:p>
          <a:p>
            <a:r>
              <a:rPr lang="en-US" dirty="0" smtClean="0"/>
              <a:t>Susan Domchek, MD</a:t>
            </a:r>
          </a:p>
          <a:p>
            <a:r>
              <a:rPr lang="en-US" dirty="0" smtClean="0"/>
              <a:t>Jasmine McDonald, PhD</a:t>
            </a:r>
          </a:p>
          <a:p>
            <a:r>
              <a:rPr lang="en-US" dirty="0" smtClean="0"/>
              <a:t>Benita Weathers, MPH</a:t>
            </a:r>
          </a:p>
          <a:p>
            <a:r>
              <a:rPr lang="en-US" dirty="0" smtClean="0"/>
              <a:t>Janet Weiner, MPH</a:t>
            </a:r>
          </a:p>
          <a:p>
            <a:endParaRPr lang="en-US" dirty="0" smtClean="0"/>
          </a:p>
          <a:p>
            <a:pPr algn="ctr">
              <a:buNone/>
            </a:pPr>
            <a:r>
              <a:rPr lang="en-US" dirty="0" smtClean="0"/>
              <a:t>Chanita Hughes Halbert, Ph.D., Principal Investigator</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Knowledge about Breast Cancer in African American Women</a:t>
            </a:r>
            <a:endParaRPr lang="en-US" b="1" dirty="0"/>
          </a:p>
        </p:txBody>
      </p:sp>
      <p:graphicFrame>
        <p:nvGraphicFramePr>
          <p:cNvPr id="4" name="Content Placeholder 3" descr="bar graph of knowledge about breast cancer in african american women"/>
          <p:cNvGraphicFramePr>
            <a:graphicFrameLocks noGrp="1"/>
          </p:cNvGraphicFramePr>
          <p:nvPr>
            <p:ph idx="1"/>
            <p:extLst>
              <p:ext uri="{D42A27DB-BD31-4B8C-83A1-F6EECF244321}">
                <p14:modId xmlns:p14="http://schemas.microsoft.com/office/powerpoint/2010/main" val="4292129755"/>
              </p:ext>
            </p:extLst>
          </p:nvPr>
        </p:nvGraphicFramePr>
        <p:xfrm>
          <a:off x="1373188" y="1290638"/>
          <a:ext cx="7542212" cy="4957762"/>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447800" y="6248400"/>
            <a:ext cx="7315200" cy="338554"/>
          </a:xfrm>
          <a:prstGeom prst="rect">
            <a:avLst/>
          </a:prstGeom>
          <a:noFill/>
        </p:spPr>
        <p:txBody>
          <a:bodyPr wrap="square" rtlCol="0">
            <a:spAutoFit/>
          </a:bodyPr>
          <a:lstStyle/>
          <a:p>
            <a:r>
              <a:rPr lang="en-US" sz="1600" dirty="0" smtClean="0">
                <a:solidFill>
                  <a:schemeClr val="bg1"/>
                </a:solidFill>
              </a:rPr>
              <a:t>Sample is 110 African American women recruited from community resources.</a:t>
            </a:r>
            <a:endParaRPr lang="en-US" sz="16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Knowledge about Breast Cancer in African American Women</a:t>
            </a:r>
            <a:endParaRPr lang="en-US" b="1" dirty="0"/>
          </a:p>
        </p:txBody>
      </p:sp>
      <p:graphicFrame>
        <p:nvGraphicFramePr>
          <p:cNvPr id="4" name="Content Placeholder 3" descr="bar graph of knowledge about breast cancer in african american women"/>
          <p:cNvGraphicFramePr>
            <a:graphicFrameLocks noGrp="1"/>
          </p:cNvGraphicFramePr>
          <p:nvPr>
            <p:ph idx="1"/>
            <p:extLst>
              <p:ext uri="{D42A27DB-BD31-4B8C-83A1-F6EECF244321}">
                <p14:modId xmlns:p14="http://schemas.microsoft.com/office/powerpoint/2010/main" val="3740224793"/>
              </p:ext>
            </p:extLst>
          </p:nvPr>
        </p:nvGraphicFramePr>
        <p:xfrm>
          <a:off x="1373188" y="1290638"/>
          <a:ext cx="7542212" cy="4957762"/>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447800" y="6248400"/>
            <a:ext cx="7315200" cy="338554"/>
          </a:xfrm>
          <a:prstGeom prst="rect">
            <a:avLst/>
          </a:prstGeom>
          <a:noFill/>
        </p:spPr>
        <p:txBody>
          <a:bodyPr wrap="square" rtlCol="0">
            <a:spAutoFit/>
          </a:bodyPr>
          <a:lstStyle/>
          <a:p>
            <a:r>
              <a:rPr lang="en-US" sz="1600" dirty="0" smtClean="0">
                <a:solidFill>
                  <a:schemeClr val="bg1"/>
                </a:solidFill>
              </a:rPr>
              <a:t>Sample is 110 African American women recruited from community resources.</a:t>
            </a:r>
            <a:endParaRPr lang="en-US" sz="16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Knowledge about Breast Cancer in African American Women</a:t>
            </a:r>
            <a:endParaRPr lang="en-US" b="1" dirty="0"/>
          </a:p>
        </p:txBody>
      </p:sp>
      <p:sp>
        <p:nvSpPr>
          <p:cNvPr id="3" name="Content Placeholder 2"/>
          <p:cNvSpPr>
            <a:spLocks noGrp="1"/>
          </p:cNvSpPr>
          <p:nvPr>
            <p:ph idx="1"/>
          </p:nvPr>
        </p:nvSpPr>
        <p:spPr>
          <a:xfrm>
            <a:off x="1371600" y="1676401"/>
            <a:ext cx="7542513" cy="3276600"/>
          </a:xfrm>
        </p:spPr>
        <p:txBody>
          <a:bodyPr/>
          <a:lstStyle/>
          <a:p>
            <a:r>
              <a:rPr lang="en-US" dirty="0" smtClean="0"/>
              <a:t>23% of women did not know if being hit in the breast increased women’s chances of developing breast cancer</a:t>
            </a:r>
          </a:p>
          <a:p>
            <a:endParaRPr lang="en-US" dirty="0" smtClean="0"/>
          </a:p>
          <a:p>
            <a:r>
              <a:rPr lang="en-US" dirty="0" smtClean="0"/>
              <a:t>27% of women did not know if having breast surgery was a risk factor for disease</a:t>
            </a:r>
            <a:endParaRPr lang="en-US" dirty="0"/>
          </a:p>
        </p:txBody>
      </p:sp>
      <p:sp>
        <p:nvSpPr>
          <p:cNvPr id="4" name="TextBox 3"/>
          <p:cNvSpPr txBox="1"/>
          <p:nvPr/>
        </p:nvSpPr>
        <p:spPr>
          <a:xfrm>
            <a:off x="1447800" y="6248400"/>
            <a:ext cx="7315200" cy="338554"/>
          </a:xfrm>
          <a:prstGeom prst="rect">
            <a:avLst/>
          </a:prstGeom>
          <a:noFill/>
        </p:spPr>
        <p:txBody>
          <a:bodyPr wrap="square" rtlCol="0">
            <a:spAutoFit/>
          </a:bodyPr>
          <a:lstStyle/>
          <a:p>
            <a:r>
              <a:rPr lang="en-US" sz="1600" dirty="0" smtClean="0">
                <a:solidFill>
                  <a:schemeClr val="bg1"/>
                </a:solidFill>
              </a:rPr>
              <a:t>Sample is 110 African American women recruited from community resources.</a:t>
            </a:r>
            <a:endParaRPr lang="en-US" sz="16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4"/>
          <p:cNvSpPr>
            <a:spLocks noGrp="1" noChangeArrowheads="1"/>
          </p:cNvSpPr>
          <p:nvPr>
            <p:ph type="title"/>
          </p:nvPr>
        </p:nvSpPr>
        <p:spPr>
          <a:xfrm>
            <a:off x="1371600" y="0"/>
            <a:ext cx="7772400" cy="1431925"/>
          </a:xfrm>
        </p:spPr>
        <p:txBody>
          <a:bodyPr/>
          <a:lstStyle/>
          <a:p>
            <a:r>
              <a:rPr lang="en-US" sz="2800" b="1" dirty="0">
                <a:solidFill>
                  <a:schemeClr val="bg1"/>
                </a:solidFill>
              </a:rPr>
              <a:t>Physical Activity Levels and Breast Cancer Risk in </a:t>
            </a:r>
            <a:r>
              <a:rPr lang="en-US" sz="2800" b="1" dirty="0" smtClean="0">
                <a:solidFill>
                  <a:schemeClr val="bg1"/>
                </a:solidFill>
              </a:rPr>
              <a:t>African American </a:t>
            </a:r>
            <a:r>
              <a:rPr lang="en-US" sz="2800" b="1" dirty="0">
                <a:solidFill>
                  <a:schemeClr val="bg1"/>
                </a:solidFill>
              </a:rPr>
              <a:t>Women</a:t>
            </a:r>
          </a:p>
        </p:txBody>
      </p:sp>
      <p:graphicFrame>
        <p:nvGraphicFramePr>
          <p:cNvPr id="55301" name="Object 5" descr="bar graph of physical activity levels and breast cancer risk in african american women"/>
          <p:cNvGraphicFramePr>
            <a:graphicFrameLocks noGrp="1" noChangeAspect="1"/>
          </p:cNvGraphicFramePr>
          <p:nvPr>
            <p:ph type="chart" idx="1"/>
            <p:extLst>
              <p:ext uri="{D42A27DB-BD31-4B8C-83A1-F6EECF244321}">
                <p14:modId xmlns:p14="http://schemas.microsoft.com/office/powerpoint/2010/main" val="2503541149"/>
              </p:ext>
            </p:extLst>
          </p:nvPr>
        </p:nvGraphicFramePr>
        <p:xfrm>
          <a:off x="1219200" y="1524000"/>
          <a:ext cx="7543800" cy="4114800"/>
        </p:xfrm>
        <a:graphic>
          <a:graphicData uri="http://schemas.openxmlformats.org/presentationml/2006/ole">
            <mc:AlternateContent xmlns:mc="http://schemas.openxmlformats.org/markup-compatibility/2006">
              <mc:Choice xmlns:v="urn:schemas-microsoft-com:vml" Requires="v">
                <p:oleObj spid="_x0000_s4100" name="Chart" r:id="rId3" imgW="7543877" imgH="4114839" progId="MSGraph.Chart.8">
                  <p:embed followColorScheme="full"/>
                </p:oleObj>
              </mc:Choice>
              <mc:Fallback>
                <p:oleObj name="Chart" r:id="rId3" imgW="7543877" imgH="4114839" progId="MSGraph.Chart.8">
                  <p:embed followColorScheme="full"/>
                  <p:pic>
                    <p:nvPicPr>
                      <p:cNvPr id="0" name="Picture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524000"/>
                        <a:ext cx="7543800" cy="411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302" name="Text Box 6"/>
          <p:cNvSpPr txBox="1">
            <a:spLocks noChangeArrowheads="1"/>
          </p:cNvSpPr>
          <p:nvPr/>
        </p:nvSpPr>
        <p:spPr bwMode="auto">
          <a:xfrm>
            <a:off x="5562600" y="2133600"/>
            <a:ext cx="1447800" cy="1107996"/>
          </a:xfrm>
          <a:prstGeom prst="rect">
            <a:avLst/>
          </a:prstGeom>
          <a:noFill/>
          <a:ln w="9525">
            <a:noFill/>
            <a:miter lim="800000"/>
            <a:headEnd/>
            <a:tailEnd/>
          </a:ln>
          <a:effectLst/>
        </p:spPr>
        <p:txBody>
          <a:bodyPr wrap="square">
            <a:spAutoFit/>
          </a:bodyPr>
          <a:lstStyle/>
          <a:p>
            <a:pPr>
              <a:spcBef>
                <a:spcPct val="50000"/>
              </a:spcBef>
            </a:pPr>
            <a:r>
              <a:rPr lang="en-US" b="1" dirty="0">
                <a:solidFill>
                  <a:prstClr val="white"/>
                </a:solidFill>
              </a:rPr>
              <a:t>19% Reduced Risk</a:t>
            </a:r>
          </a:p>
        </p:txBody>
      </p:sp>
      <p:sp>
        <p:nvSpPr>
          <p:cNvPr id="55303" name="Text Box 7"/>
          <p:cNvSpPr txBox="1">
            <a:spLocks noChangeArrowheads="1"/>
          </p:cNvSpPr>
          <p:nvPr/>
        </p:nvSpPr>
        <p:spPr bwMode="auto">
          <a:xfrm>
            <a:off x="3886200" y="1752600"/>
            <a:ext cx="1447800" cy="1107996"/>
          </a:xfrm>
          <a:prstGeom prst="rect">
            <a:avLst/>
          </a:prstGeom>
          <a:noFill/>
          <a:ln w="9525">
            <a:noFill/>
            <a:miter lim="800000"/>
            <a:headEnd/>
            <a:tailEnd/>
          </a:ln>
          <a:effectLst/>
        </p:spPr>
        <p:txBody>
          <a:bodyPr wrap="square">
            <a:spAutoFit/>
          </a:bodyPr>
          <a:lstStyle/>
          <a:p>
            <a:pPr>
              <a:spcBef>
                <a:spcPct val="50000"/>
              </a:spcBef>
            </a:pPr>
            <a:r>
              <a:rPr lang="en-US" b="1" dirty="0">
                <a:solidFill>
                  <a:prstClr val="white"/>
                </a:solidFill>
              </a:rPr>
              <a:t>16% Reduced Risk</a:t>
            </a:r>
          </a:p>
        </p:txBody>
      </p:sp>
      <p:sp>
        <p:nvSpPr>
          <p:cNvPr id="55304" name="Text Box 8"/>
          <p:cNvSpPr txBox="1">
            <a:spLocks noChangeArrowheads="1"/>
          </p:cNvSpPr>
          <p:nvPr/>
        </p:nvSpPr>
        <p:spPr bwMode="auto">
          <a:xfrm>
            <a:off x="2286000" y="1600200"/>
            <a:ext cx="1219200" cy="769441"/>
          </a:xfrm>
          <a:prstGeom prst="rect">
            <a:avLst/>
          </a:prstGeom>
          <a:noFill/>
          <a:ln w="9525">
            <a:noFill/>
            <a:miter lim="800000"/>
            <a:headEnd/>
            <a:tailEnd/>
          </a:ln>
          <a:effectLst/>
        </p:spPr>
        <p:txBody>
          <a:bodyPr wrap="square">
            <a:spAutoFit/>
          </a:bodyPr>
          <a:lstStyle/>
          <a:p>
            <a:pPr>
              <a:spcBef>
                <a:spcPct val="50000"/>
              </a:spcBef>
            </a:pPr>
            <a:r>
              <a:rPr lang="en-US" b="1" dirty="0">
                <a:solidFill>
                  <a:prstClr val="white"/>
                </a:solidFill>
              </a:rPr>
              <a:t>Highest Risk</a:t>
            </a:r>
          </a:p>
        </p:txBody>
      </p:sp>
      <p:sp>
        <p:nvSpPr>
          <p:cNvPr id="55305" name="Text Box 9"/>
          <p:cNvSpPr txBox="1">
            <a:spLocks noChangeArrowheads="1"/>
          </p:cNvSpPr>
          <p:nvPr/>
        </p:nvSpPr>
        <p:spPr bwMode="auto">
          <a:xfrm>
            <a:off x="7162800" y="2667000"/>
            <a:ext cx="1371600" cy="915988"/>
          </a:xfrm>
          <a:prstGeom prst="rect">
            <a:avLst/>
          </a:prstGeom>
          <a:noFill/>
          <a:ln w="9525">
            <a:noFill/>
            <a:miter lim="800000"/>
            <a:headEnd/>
            <a:tailEnd/>
          </a:ln>
          <a:effectLst/>
        </p:spPr>
        <p:txBody>
          <a:bodyPr>
            <a:spAutoFit/>
          </a:bodyPr>
          <a:lstStyle/>
          <a:p>
            <a:pPr>
              <a:spcBef>
                <a:spcPct val="50000"/>
              </a:spcBef>
            </a:pPr>
            <a:r>
              <a:rPr lang="en-US" b="1" dirty="0">
                <a:solidFill>
                  <a:prstClr val="white"/>
                </a:solidFill>
              </a:rPr>
              <a:t>25% Reduced Risk</a:t>
            </a:r>
          </a:p>
        </p:txBody>
      </p:sp>
      <p:sp>
        <p:nvSpPr>
          <p:cNvPr id="55306" name="Text Box 10"/>
          <p:cNvSpPr txBox="1">
            <a:spLocks noChangeArrowheads="1"/>
          </p:cNvSpPr>
          <p:nvPr/>
        </p:nvSpPr>
        <p:spPr bwMode="auto">
          <a:xfrm>
            <a:off x="1447800" y="6019800"/>
            <a:ext cx="3657600" cy="430887"/>
          </a:xfrm>
          <a:prstGeom prst="rect">
            <a:avLst/>
          </a:prstGeom>
          <a:noFill/>
          <a:ln w="9525">
            <a:noFill/>
            <a:miter lim="800000"/>
            <a:headEnd/>
            <a:tailEnd/>
          </a:ln>
          <a:effectLst/>
        </p:spPr>
        <p:txBody>
          <a:bodyPr wrap="square">
            <a:spAutoFit/>
          </a:bodyPr>
          <a:lstStyle/>
          <a:p>
            <a:pPr>
              <a:spcBef>
                <a:spcPct val="50000"/>
              </a:spcBef>
            </a:pPr>
            <a:r>
              <a:rPr lang="en-US" dirty="0">
                <a:solidFill>
                  <a:prstClr val="white"/>
                </a:solidFill>
              </a:rPr>
              <a:t>Bernstein et al., JNCI, 2005</a:t>
            </a:r>
          </a:p>
        </p:txBody>
      </p:sp>
    </p:spTree>
    <p:extLst>
      <p:ext uri="{BB962C8B-B14F-4D97-AF65-F5344CB8AC3E}">
        <p14:creationId xmlns:p14="http://schemas.microsoft.com/office/powerpoint/2010/main" val="424898625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371600" y="228600"/>
            <a:ext cx="7772400" cy="1005840"/>
          </a:xfrm>
        </p:spPr>
        <p:txBody>
          <a:bodyPr>
            <a:noAutofit/>
          </a:bodyPr>
          <a:lstStyle/>
          <a:p>
            <a:r>
              <a:rPr lang="en-US" sz="3200" b="1" dirty="0">
                <a:solidFill>
                  <a:schemeClr val="bg1"/>
                </a:solidFill>
              </a:rPr>
              <a:t>Nutrition Guidelines for Cancer Prevention</a:t>
            </a:r>
          </a:p>
        </p:txBody>
      </p:sp>
      <p:sp>
        <p:nvSpPr>
          <p:cNvPr id="21507" name="Rectangle 3"/>
          <p:cNvSpPr>
            <a:spLocks noGrp="1" noChangeArrowheads="1"/>
          </p:cNvSpPr>
          <p:nvPr>
            <p:ph type="body" idx="1"/>
          </p:nvPr>
        </p:nvSpPr>
        <p:spPr>
          <a:xfrm>
            <a:off x="1371600" y="1600200"/>
            <a:ext cx="4800600" cy="4267200"/>
          </a:xfrm>
        </p:spPr>
        <p:txBody>
          <a:bodyPr/>
          <a:lstStyle/>
          <a:p>
            <a:pPr>
              <a:lnSpc>
                <a:spcPct val="80000"/>
              </a:lnSpc>
              <a:spcAft>
                <a:spcPts val="600"/>
              </a:spcAft>
            </a:pPr>
            <a:r>
              <a:rPr lang="en-US" sz="2400" dirty="0"/>
              <a:t>Eat a healthy diet, with an emphasis on plant sources. </a:t>
            </a:r>
          </a:p>
          <a:p>
            <a:pPr>
              <a:lnSpc>
                <a:spcPct val="80000"/>
              </a:lnSpc>
              <a:spcAft>
                <a:spcPts val="600"/>
              </a:spcAft>
            </a:pPr>
            <a:r>
              <a:rPr lang="en-US" sz="2400" dirty="0"/>
              <a:t>Choose foods and beverages in amounts that help to achieve and maintain a healthy weight. </a:t>
            </a:r>
          </a:p>
          <a:p>
            <a:pPr>
              <a:lnSpc>
                <a:spcPct val="80000"/>
              </a:lnSpc>
              <a:spcAft>
                <a:spcPts val="600"/>
              </a:spcAft>
            </a:pPr>
            <a:r>
              <a:rPr lang="en-US" sz="2400" dirty="0"/>
              <a:t>Eat 5 or more servings of a variety of vegetables and fruits each day. </a:t>
            </a:r>
          </a:p>
          <a:p>
            <a:pPr>
              <a:lnSpc>
                <a:spcPct val="80000"/>
              </a:lnSpc>
              <a:spcAft>
                <a:spcPts val="600"/>
              </a:spcAft>
            </a:pPr>
            <a:r>
              <a:rPr lang="en-US" sz="2400" dirty="0"/>
              <a:t>Choose whole grains rather than processed (refined) grains. </a:t>
            </a:r>
          </a:p>
          <a:p>
            <a:pPr>
              <a:lnSpc>
                <a:spcPct val="80000"/>
              </a:lnSpc>
            </a:pPr>
            <a:r>
              <a:rPr lang="en-US" sz="2400" dirty="0"/>
              <a:t>Limit consumption of processed and red meats.</a:t>
            </a:r>
            <a:r>
              <a:rPr lang="en-US" sz="2000" dirty="0"/>
              <a:t> </a:t>
            </a:r>
          </a:p>
        </p:txBody>
      </p:sp>
      <p:pic>
        <p:nvPicPr>
          <p:cNvPr id="21510" name="Picture 6" descr="food pyramid"/>
          <p:cNvPicPr>
            <a:picLocks noChangeAspect="1" noChangeArrowheads="1"/>
          </p:cNvPicPr>
          <p:nvPr/>
        </p:nvPicPr>
        <p:blipFill>
          <a:blip r:embed="rId2" cstate="print"/>
          <a:srcRect/>
          <a:stretch>
            <a:fillRect/>
          </a:stretch>
        </p:blipFill>
        <p:spPr bwMode="auto">
          <a:xfrm>
            <a:off x="5486400" y="1600200"/>
            <a:ext cx="3362325" cy="4572000"/>
          </a:xfrm>
          <a:prstGeom prst="rect">
            <a:avLst/>
          </a:prstGeom>
          <a:noFill/>
          <a:ln w="9525">
            <a:noFill/>
            <a:miter lim="800000"/>
            <a:headEnd/>
            <a:tailEnd/>
          </a:ln>
          <a:effectLst/>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372887" y="196326"/>
            <a:ext cx="7771113" cy="1005840"/>
          </a:xfrm>
        </p:spPr>
        <p:txBody>
          <a:bodyPr>
            <a:noAutofit/>
          </a:bodyPr>
          <a:lstStyle/>
          <a:p>
            <a:r>
              <a:rPr lang="en-US" sz="3200" b="1" dirty="0">
                <a:solidFill>
                  <a:schemeClr val="bg1"/>
                </a:solidFill>
              </a:rPr>
              <a:t>Guidelines for Breast Cancer </a:t>
            </a:r>
            <a:r>
              <a:rPr lang="en-US" sz="3200" b="1" dirty="0" smtClean="0">
                <a:solidFill>
                  <a:schemeClr val="bg1"/>
                </a:solidFill>
              </a:rPr>
              <a:t/>
            </a:r>
            <a:br>
              <a:rPr lang="en-US" sz="3200" b="1" dirty="0" smtClean="0">
                <a:solidFill>
                  <a:schemeClr val="bg1"/>
                </a:solidFill>
              </a:rPr>
            </a:br>
            <a:r>
              <a:rPr lang="en-US" sz="3200" b="1" dirty="0" smtClean="0">
                <a:solidFill>
                  <a:schemeClr val="bg1"/>
                </a:solidFill>
              </a:rPr>
              <a:t>Early </a:t>
            </a:r>
            <a:r>
              <a:rPr lang="en-US" sz="3200" b="1" dirty="0">
                <a:solidFill>
                  <a:schemeClr val="bg1"/>
                </a:solidFill>
              </a:rPr>
              <a:t>Detection </a:t>
            </a:r>
          </a:p>
        </p:txBody>
      </p:sp>
      <p:sp>
        <p:nvSpPr>
          <p:cNvPr id="22531" name="Rectangle 3"/>
          <p:cNvSpPr>
            <a:spLocks noGrp="1" noChangeArrowheads="1"/>
          </p:cNvSpPr>
          <p:nvPr>
            <p:ph type="body" idx="1"/>
          </p:nvPr>
        </p:nvSpPr>
        <p:spPr>
          <a:xfrm>
            <a:off x="1600200" y="1752600"/>
            <a:ext cx="7162800" cy="2819400"/>
          </a:xfrm>
        </p:spPr>
        <p:txBody>
          <a:bodyPr/>
          <a:lstStyle/>
          <a:p>
            <a:r>
              <a:rPr lang="en-US" dirty="0"/>
              <a:t>Yearly mammograms starting at age 40</a:t>
            </a:r>
          </a:p>
          <a:p>
            <a:pPr>
              <a:buFont typeface="Wingdings" pitchFamily="2" charset="2"/>
              <a:buNone/>
            </a:pPr>
            <a:endParaRPr lang="en-US" dirty="0"/>
          </a:p>
          <a:p>
            <a:r>
              <a:rPr lang="en-US" dirty="0"/>
              <a:t>Clinical breast exam (CBE) every 3 years for women in their </a:t>
            </a:r>
            <a:r>
              <a:rPr lang="en-US" dirty="0" smtClean="0"/>
              <a:t>20s-30s</a:t>
            </a:r>
            <a:endParaRPr lang="en-US" dirty="0"/>
          </a:p>
        </p:txBody>
      </p:sp>
      <p:sp>
        <p:nvSpPr>
          <p:cNvPr id="22536" name="Text Box 8"/>
          <p:cNvSpPr txBox="1">
            <a:spLocks noChangeArrowheads="1"/>
          </p:cNvSpPr>
          <p:nvPr/>
        </p:nvSpPr>
        <p:spPr bwMode="auto">
          <a:xfrm>
            <a:off x="5105400" y="6019800"/>
            <a:ext cx="3581400" cy="430887"/>
          </a:xfrm>
          <a:prstGeom prst="rect">
            <a:avLst/>
          </a:prstGeom>
          <a:noFill/>
          <a:ln w="9525">
            <a:noFill/>
            <a:miter lim="800000"/>
            <a:headEnd/>
            <a:tailEnd/>
          </a:ln>
          <a:effectLst/>
        </p:spPr>
        <p:txBody>
          <a:bodyPr wrap="square">
            <a:spAutoFit/>
          </a:bodyPr>
          <a:lstStyle/>
          <a:p>
            <a:pPr>
              <a:spcBef>
                <a:spcPct val="50000"/>
              </a:spcBef>
            </a:pPr>
            <a:r>
              <a:rPr lang="en-US" dirty="0">
                <a:solidFill>
                  <a:prstClr val="white"/>
                </a:solidFill>
              </a:rPr>
              <a:t>American Cancer Society</a:t>
            </a:r>
          </a:p>
        </p:txBody>
      </p:sp>
    </p:spTree>
    <p:extLst>
      <p:ext uri="{BB962C8B-B14F-4D97-AF65-F5344CB8AC3E}">
        <p14:creationId xmlns:p14="http://schemas.microsoft.com/office/powerpoint/2010/main" val="144213479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fontAlgn="base"/>
            <a:r>
              <a:rPr lang="en-US" sz="3200" b="1" kern="1200" dirty="0" smtClean="0">
                <a:solidFill>
                  <a:srgbClr val="FFFFFF"/>
                </a:solidFill>
                <a:effectLst/>
                <a:latin typeface="Arial"/>
                <a:ea typeface="+mn-ea"/>
                <a:cs typeface="+mn-cs"/>
              </a:rPr>
              <a:t>Medications to Reduce Risk of Breast Cancer</a:t>
            </a:r>
            <a:endParaRPr lang="en-US" dirty="0" smtClean="0">
              <a:effectLst/>
            </a:endParaRPr>
          </a:p>
          <a:p>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a:solidFill>
                  <a:schemeClr val="bg1"/>
                </a:solidFill>
              </a:rPr>
              <a:t> Two medications decrease the risk of invasive breast cancer for women who have never had breast cancer before and have an increased risk of disease and low risk for adverse events</a:t>
            </a:r>
          </a:p>
          <a:p>
            <a:pPr>
              <a:buFont typeface="Arial" pitchFamily="34" charset="0"/>
              <a:buChar char="•"/>
            </a:pPr>
            <a:endParaRPr lang="en-US" dirty="0">
              <a:solidFill>
                <a:schemeClr val="bg1"/>
              </a:solidFill>
            </a:endParaRPr>
          </a:p>
          <a:p>
            <a:pPr lvl="1">
              <a:buFont typeface="Arial" pitchFamily="34" charset="0"/>
              <a:buChar char="•"/>
            </a:pPr>
            <a:r>
              <a:rPr lang="en-US" sz="2400" dirty="0">
                <a:solidFill>
                  <a:schemeClr val="bg1"/>
                </a:solidFill>
              </a:rPr>
              <a:t> </a:t>
            </a:r>
            <a:r>
              <a:rPr lang="en-US" sz="2400" dirty="0" err="1">
                <a:solidFill>
                  <a:schemeClr val="bg2"/>
                </a:solidFill>
              </a:rPr>
              <a:t>Raloxifene</a:t>
            </a:r>
            <a:r>
              <a:rPr lang="en-US" sz="2400" dirty="0">
                <a:solidFill>
                  <a:schemeClr val="bg2"/>
                </a:solidFill>
              </a:rPr>
              <a:t>:</a:t>
            </a:r>
            <a:r>
              <a:rPr lang="en-US" sz="2400" dirty="0">
                <a:solidFill>
                  <a:schemeClr val="bg1"/>
                </a:solidFill>
              </a:rPr>
              <a:t> Only for women after menopause</a:t>
            </a:r>
          </a:p>
          <a:p>
            <a:pPr lvl="1">
              <a:buFont typeface="Arial" pitchFamily="34" charset="0"/>
              <a:buChar char="•"/>
            </a:pPr>
            <a:endParaRPr lang="en-US" sz="2400" dirty="0">
              <a:solidFill>
                <a:schemeClr val="bg1"/>
              </a:solidFill>
            </a:endParaRPr>
          </a:p>
          <a:p>
            <a:pPr lvl="1">
              <a:buFont typeface="Arial" pitchFamily="34" charset="0"/>
              <a:buChar char="•"/>
            </a:pPr>
            <a:r>
              <a:rPr lang="en-US" sz="2400" dirty="0">
                <a:solidFill>
                  <a:schemeClr val="bg1"/>
                </a:solidFill>
              </a:rPr>
              <a:t> </a:t>
            </a:r>
            <a:r>
              <a:rPr lang="en-US" sz="2400" dirty="0" err="1">
                <a:solidFill>
                  <a:schemeClr val="bg2"/>
                </a:solidFill>
              </a:rPr>
              <a:t>Tamoxifen</a:t>
            </a:r>
            <a:r>
              <a:rPr lang="en-US" sz="2400" dirty="0">
                <a:solidFill>
                  <a:schemeClr val="bg2"/>
                </a:solidFill>
              </a:rPr>
              <a:t>:</a:t>
            </a:r>
            <a:r>
              <a:rPr lang="en-US" sz="2400" dirty="0">
                <a:solidFill>
                  <a:schemeClr val="bg1"/>
                </a:solidFill>
              </a:rPr>
              <a:t> For women before and after menopause</a:t>
            </a:r>
          </a:p>
          <a:p>
            <a:endParaRPr lang="en-US" dirty="0"/>
          </a:p>
        </p:txBody>
      </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D75590B-10D4-4B85-BE8A-A3FE41800A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498</TotalTime>
  <Words>1377</Words>
  <Application>Microsoft Macintosh PowerPoint</Application>
  <PresentationFormat>On-screen Show (4:3)</PresentationFormat>
  <Paragraphs>245</Paragraphs>
  <Slides>26</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Chart</vt:lpstr>
      <vt:lpstr>Disseminating Information about Breast Cancer Prevention to African American Women http://www.lifp.org/ </vt:lpstr>
      <vt:lpstr>Breast Cancer Facts and Figures</vt:lpstr>
      <vt:lpstr>Knowledge about Breast Cancer in African American Women</vt:lpstr>
      <vt:lpstr>Knowledge about Breast Cancer in African American Women</vt:lpstr>
      <vt:lpstr>Knowledge about Breast Cancer in African American Women</vt:lpstr>
      <vt:lpstr>Physical Activity Levels and Breast Cancer Risk in African American Women</vt:lpstr>
      <vt:lpstr>Nutrition Guidelines for Cancer Prevention</vt:lpstr>
      <vt:lpstr>Guidelines for Breast Cancer  Early Detection </vt:lpstr>
      <vt:lpstr>Medications to Reduce Risk of Breast Cancer </vt:lpstr>
      <vt:lpstr>PowerPoint Presentation</vt:lpstr>
      <vt:lpstr>Evidence of a Digital Divide</vt:lpstr>
      <vt:lpstr>Evidence of a Digital Divide: Computer Use to Access Health Information</vt:lpstr>
      <vt:lpstr>Exposure to NIH</vt:lpstr>
      <vt:lpstr>PowerPoint Presentation</vt:lpstr>
      <vt:lpstr>Specific Aims</vt:lpstr>
      <vt:lpstr>Hypotheses</vt:lpstr>
      <vt:lpstr>Study Design and Population</vt:lpstr>
      <vt:lpstr>Community-Based Participatory Research (CBPR)</vt:lpstr>
      <vt:lpstr>West Philadelphia Consortium to Address Disparities </vt:lpstr>
      <vt:lpstr>Interventions</vt:lpstr>
      <vt:lpstr>Outcomes</vt:lpstr>
      <vt:lpstr>Compare Raloxifen and Tamoxifen  </vt:lpstr>
      <vt:lpstr>Preliminary Responses to the Interventions</vt:lpstr>
      <vt:lpstr>PowerPoint Presentation</vt:lpstr>
      <vt:lpstr>Future Directions</vt:lpstr>
      <vt:lpstr>Collaborators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Chanita Halbert</dc:creator>
  <cp:lastModifiedBy>Vanessa Graham</cp:lastModifiedBy>
  <cp:revision>38</cp:revision>
  <dcterms:modified xsi:type="dcterms:W3CDTF">2011-10-20T20:47:07Z</dcterms:modified>
  <cp:category>2010 medical</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TC101881349</vt:lpwstr>
  </property>
</Properties>
</file>