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embeddings/oleObject3.bin" ContentType="application/vnd.openxmlformats-officedocument.oleObject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032FA08-0DCF-604F-A7AC-E2D4E4E270E0}" type="datetimeFigureOut">
              <a:rPr lang="en-US"/>
              <a:pPr/>
              <a:t>10/21/11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600"/>
            <a:ext cx="2971800" cy="4603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C300D0-2BD0-6C4E-BD2F-59C4B5C527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63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5BC5A73-507E-A048-8F33-EF2BD60E16D4}" type="datetimeFigureOut">
              <a:rPr lang="en-US"/>
              <a:pPr/>
              <a:t>10/21/11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690563"/>
            <a:ext cx="4597400" cy="3449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70388"/>
            <a:ext cx="5486400" cy="4138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600"/>
            <a:ext cx="2971800" cy="4603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B1040F2-3745-1248-A7C9-A289ED84B1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A189E6F-C556-C349-B365-F8BF2A5057D7}" type="slidenum">
              <a:rPr lang="en-US">
                <a:latin typeface="Calibri" charset="0"/>
              </a:rPr>
              <a:pPr eaLnBrk="1" hangingPunct="1"/>
              <a:t>2</a:t>
            </a:fld>
            <a:endParaRPr lang="en-US">
              <a:latin typeface="Calibri" charset="0"/>
            </a:endParaRPr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i="1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45B52E7-F2B3-B14B-B164-0917AE325A13}" type="slidenum">
              <a:rPr lang="en-US">
                <a:latin typeface="Calibri" charset="0"/>
              </a:rPr>
              <a:pPr eaLnBrk="1" hangingPunct="1"/>
              <a:t>3</a:t>
            </a:fld>
            <a:endParaRPr lang="en-US">
              <a:latin typeface="Calibri" charset="0"/>
            </a:endParaRPr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i="1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569C80D-79BF-C34C-910B-CFAB232AF6A3}" type="slidenum">
              <a:rPr lang="en-US">
                <a:latin typeface="Calibri" charset="0"/>
              </a:rPr>
              <a:pPr eaLnBrk="1" hangingPunct="1"/>
              <a:t>4</a:t>
            </a:fld>
            <a:endParaRPr lang="en-US">
              <a:latin typeface="Calibri" charset="0"/>
            </a:endParaRPr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i="1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901F34D-2BC3-184D-B85D-123B638DDC60}" type="slidenum">
              <a:rPr lang="en-US">
                <a:latin typeface="Calibri" charset="0"/>
              </a:rPr>
              <a:pPr eaLnBrk="1" hangingPunct="1"/>
              <a:t>5</a:t>
            </a:fld>
            <a:endParaRPr lang="en-US">
              <a:latin typeface="Calibri" charset="0"/>
            </a:endParaRPr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i="1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E5AE9A2-AC4C-1F49-A543-80ACD3273876}" type="slidenum">
              <a:rPr lang="en-US">
                <a:latin typeface="Calibri" charset="0"/>
              </a:rPr>
              <a:pPr eaLnBrk="1" hangingPunct="1"/>
              <a:t>6</a:t>
            </a:fld>
            <a:endParaRPr lang="en-US">
              <a:latin typeface="Calibri" charset="0"/>
            </a:endParaRPr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i="1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</p:grp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7908925" y="582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9" name="Line 19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</p:grpSp>
      <p:graphicFrame>
        <p:nvGraphicFramePr>
          <p:cNvPr id="11" name="Object 2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37" name="Photo Editor Photo" r:id="rId3" imgW="6400000" imgH="1514686" progId="">
                  <p:embed/>
                </p:oleObj>
              </mc:Choice>
              <mc:Fallback>
                <p:oleObj name="Photo Editor Photo" r:id="rId3" imgW="6400000" imgH="15146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342035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800EEF-E224-C243-9F48-FE02316BA7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58338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457200"/>
            <a:ext cx="1997075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843588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ADB879-45E8-1241-ACA4-5A198CD3C9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24704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7F280D-A27B-6B43-A0EC-C62A9FEE90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91362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F4E886-DA8B-2D45-B6B9-CDAECD49A4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96512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6D2D1E-539F-B242-9267-42774007C0F9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5C2786-DC0B-6742-861A-B3EA98C965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68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DBA03C-B180-F942-99A6-CEDC58DDC7FB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B710E8-B31C-B845-BD72-073F106013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65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E6E192-894D-5E4F-8A23-E6F9C521006E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6B7F4-3DAE-9140-88D5-05412B9450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07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8B895D-FB89-D849-8B5C-773A57CCAD2C}" type="datetime7">
              <a:rPr lang="en-US"/>
              <a:pPr/>
              <a:t>10-11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8838EF-9F4F-294A-8033-47571F3301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04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FB9A54-C2D7-0549-BF96-0A54A65B7247}" type="datetime7">
              <a:rPr lang="en-US"/>
              <a:pPr/>
              <a:t>10-11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2594F0-85C0-9246-9CA6-5A5E097487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3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785111-F1A5-804C-9516-17C651A48B71}" type="datetime7">
              <a:rPr lang="en-US"/>
              <a:pPr/>
              <a:t>10-11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12BBF9-F0E5-E74E-AD11-D65AC58F32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4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E0BF28-F801-914E-B4A6-8C0B6A509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02899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DCE450-845E-414F-85BF-0CB835090285}" type="datetime7">
              <a:rPr lang="en-US"/>
              <a:pPr/>
              <a:t>10-11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EE153F-7458-3E40-A54B-237165B343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78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74B77B-9D7F-FC49-AA97-3492D5C4EEA5}" type="datetime7">
              <a:rPr lang="en-US"/>
              <a:pPr/>
              <a:t>10-11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CF9B8-9C55-A646-9C4F-CDD5C500BD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8810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971792-6D93-1B43-BCBE-977C3D89B803}" type="datetime7">
              <a:rPr lang="en-US"/>
              <a:pPr/>
              <a:t>10-11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3FA1E4-879C-4148-8AEC-C6545874E0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64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8AA3D-8676-BB40-8BEA-B78506243852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8BD40E-7E0E-6740-AA14-C008C8B6E8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6755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702DBB-74EB-404E-B692-473075B10FC9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817C80-BDD6-F244-99D5-BE2B20F051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1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DB6ED6-214D-EE41-BC8C-16106D756E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2183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07A41-B8AB-E745-9F8F-5E8F1B1CB3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90141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B05355-5652-9D47-A2DE-568BC38A57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7195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EAD6C2-BF24-5147-87DA-83E1F9C1DA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63493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9B9FB-A974-0047-A78A-C35B8F06B8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48235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2E835F-4EE6-6448-BF43-1216742D1C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32356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670F02-98DE-4743-9346-B6EBD8B821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3638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vmlDrawing" Target="../drawings/vmlDrawing1.vml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vmlDrawing" Target="../drawings/vmlDrawing3.vml"/><Relationship Id="rId14" Type="http://schemas.openxmlformats.org/officeDocument/2006/relationships/oleObject" Target="../embeddings/oleObject3.bin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3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1455738" y="457200"/>
            <a:ext cx="6088062" cy="76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4" name="Rectangle 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fld id="{822A212F-EBDD-3949-850F-93971815C312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1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22924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22925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</p:grpSp>
      <p:graphicFrame>
        <p:nvGraphicFramePr>
          <p:cNvPr id="1026" name="Object 14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hoto Editor Photo" r:id="rId16" imgW="3486637" imgH="1638529" progId="">
                  <p:embed/>
                </p:oleObj>
              </mc:Choice>
              <mc:Fallback>
                <p:oleObj name="Photo Editor Photo" r:id="rId16" imgW="3486637" imgH="1638529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1750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910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</p:sldLayoutIdLst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0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08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2E31315-6B9C-B445-9BF7-06C0175EE3DA}" type="datetime7">
              <a:rPr lang="en-US"/>
              <a:pPr/>
              <a:t>10-11</a:t>
            </a:fld>
            <a:endParaRPr lang="en-US"/>
          </a:p>
        </p:txBody>
      </p:sp>
      <p:sp>
        <p:nvSpPr>
          <p:cNvPr id="1108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78E2BC0-A62B-704C-B592-AE35D229A5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08999" name="Rectangle 7"/>
          <p:cNvSpPr>
            <a:spLocks noChangeArrowheads="1"/>
          </p:cNvSpPr>
          <p:nvPr/>
        </p:nvSpPr>
        <p:spPr bwMode="auto">
          <a:xfrm>
            <a:off x="609600" y="2819400"/>
            <a:ext cx="77898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fontAlgn="auto">
              <a:spcAft>
                <a:spcPts val="0"/>
              </a:spcAft>
              <a:defRPr/>
            </a:pPr>
            <a:r>
              <a:rPr lang="en-US" sz="4400">
                <a:solidFill>
                  <a:schemeClr val="tx2"/>
                </a:solidFill>
                <a:ea typeface="+mn-ea"/>
              </a:rPr>
              <a:t>Click to edit Master title style and use in 1 or 2 lines</a:t>
            </a:r>
          </a:p>
        </p:txBody>
      </p:sp>
      <p:sp>
        <p:nvSpPr>
          <p:cNvPr id="1109000" name="Rectangle 8"/>
          <p:cNvSpPr>
            <a:spLocks noChangeArrowheads="1"/>
          </p:cNvSpPr>
          <p:nvPr/>
        </p:nvSpPr>
        <p:spPr bwMode="auto">
          <a:xfrm>
            <a:off x="1150938" y="3962400"/>
            <a:ext cx="6435725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>
                <a:ea typeface="+mn-ea"/>
              </a:rPr>
              <a:t>Click to edit Master subtitle style and use in 1 or more lines</a:t>
            </a:r>
          </a:p>
        </p:txBody>
      </p:sp>
      <p:grpSp>
        <p:nvGrpSpPr>
          <p:cNvPr id="3083" name="Group 9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109002" name="Line 10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109003" name="Line 11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</p:grpSp>
      <p:graphicFrame>
        <p:nvGraphicFramePr>
          <p:cNvPr id="3074" name="Object 1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Photo Editor Photo" r:id="rId14" imgW="6400000" imgH="1514686" progId="">
                  <p:embed/>
                </p:oleObj>
              </mc:Choice>
              <mc:Fallback>
                <p:oleObj name="Photo Editor Photo" r:id="rId14" imgW="6400000" imgH="1514686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Michael.Hagan@ahrq.hhs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3600"/>
            <a:ext cx="7789863" cy="16002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dirty="0"/>
              <a:t>LUNCH AND LEARN</a:t>
            </a:r>
            <a:br>
              <a:rPr lang="en-US" sz="2800" dirty="0"/>
            </a:br>
            <a:r>
              <a:rPr lang="en-US" sz="2800" dirty="0"/>
              <a:t>Extramural Projects in AHRQ</a:t>
            </a:r>
            <a:r>
              <a:rPr lang="ja-JP" altLang="en-US" sz="2800" dirty="0"/>
              <a:t>’</a:t>
            </a:r>
            <a:r>
              <a:rPr lang="en-US" sz="2800" dirty="0"/>
              <a:t>s Value Portfolio and… </a:t>
            </a:r>
            <a:br>
              <a:rPr lang="en-US" sz="2800" dirty="0"/>
            </a:br>
            <a:r>
              <a:rPr lang="en-US" sz="2800" dirty="0"/>
              <a:t>Building Simulation </a:t>
            </a:r>
            <a:r>
              <a:rPr lang="en-US" sz="2800" dirty="0" smtClean="0"/>
              <a:t>Capacity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en-US" b="1" dirty="0">
                <a:solidFill>
                  <a:schemeClr val="tx2"/>
                </a:solidFill>
              </a:rPr>
              <a:t>Michael Hagan</a:t>
            </a:r>
          </a:p>
          <a:p>
            <a:pPr eaLnBrk="1" hangingPunct="1"/>
            <a:r>
              <a:rPr lang="en-US" b="1" dirty="0">
                <a:solidFill>
                  <a:schemeClr val="tx2"/>
                </a:solidFill>
              </a:rPr>
              <a:t>Economist, Extramural Program Officer</a:t>
            </a:r>
          </a:p>
          <a:p>
            <a:pPr eaLnBrk="1" hangingPunct="1"/>
            <a:r>
              <a:rPr lang="en-US" b="1" dirty="0">
                <a:solidFill>
                  <a:schemeClr val="tx2"/>
                </a:solidFill>
              </a:rPr>
              <a:t>Contact on Research Priorities in Value, Portfolio</a:t>
            </a:r>
          </a:p>
          <a:p>
            <a:pPr eaLnBrk="1" hangingPunct="1"/>
            <a:endParaRPr lang="en-US" b="1" dirty="0">
              <a:solidFill>
                <a:schemeClr val="tx2"/>
              </a:solidFill>
            </a:endParaRPr>
          </a:p>
          <a:p>
            <a:pPr eaLnBrk="1" hangingPunct="1"/>
            <a:r>
              <a:rPr lang="en-US" b="1" dirty="0">
                <a:solidFill>
                  <a:schemeClr val="tx2"/>
                </a:solidFill>
              </a:rPr>
              <a:t>September 21, 2011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1" kern="1200" dirty="0" smtClean="0">
                <a:solidFill>
                  <a:srgbClr val="FFFF00"/>
                </a:solidFill>
                <a:effectLst/>
                <a:latin typeface="Arial"/>
                <a:ea typeface="ＭＳ Ｐゴシック"/>
                <a:cs typeface="+mn-cs"/>
              </a:rPr>
              <a:t>LUNCH &amp; LEARN: </a:t>
            </a:r>
            <a:endParaRPr lang="en-US" dirty="0" smtClean="0">
              <a:effectLst/>
            </a:endParaRPr>
          </a:p>
          <a:p>
            <a:pPr rtl="0" eaLnBrk="1" fontAlgn="base" hangingPunct="1"/>
            <a:r>
              <a:rPr lang="en-US" sz="3200" b="1" kern="1200" dirty="0" smtClean="0">
                <a:solidFill>
                  <a:srgbClr val="FFFF00"/>
                </a:solidFill>
                <a:effectLst/>
                <a:latin typeface="Arial"/>
                <a:ea typeface="ＭＳ Ｐゴシック"/>
                <a:cs typeface="+mn-cs"/>
              </a:rPr>
              <a:t>Salon E; Session 107; TIMING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5029200"/>
          </a:xfrm>
        </p:spPr>
        <p:txBody>
          <a:bodyPr>
            <a:normAutofit fontScale="92500"/>
          </a:bodyPr>
          <a:lstStyle/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11:30am--Grab lunch – if you want to munch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11:45am--Overview of Value Portfolio grants</a:t>
            </a:r>
          </a:p>
          <a:p>
            <a:pPr lvl="2" eaLnBrk="1" hangingPunct="1">
              <a:buSzPct val="150000"/>
              <a:buFont typeface="Wingdings" charset="0"/>
              <a:buChar char="§"/>
            </a:pPr>
            <a:r>
              <a:rPr lang="en-US" sz="2400" dirty="0" smtClean="0"/>
              <a:t>Program officer view – 15 minutes, Mike Hagan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12 noon--Building Simulation Capacity</a:t>
            </a:r>
          </a:p>
          <a:p>
            <a:pPr lvl="2" eaLnBrk="1" hangingPunct="1">
              <a:buSzPct val="150000"/>
              <a:buFont typeface="Wingdings" charset="0"/>
              <a:buChar char="§"/>
            </a:pPr>
            <a:r>
              <a:rPr lang="en-US" sz="2400" dirty="0" smtClean="0"/>
              <a:t>View from trenches – 15 min, Chapin White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12:15pm--Discussion of building simulation capacity</a:t>
            </a:r>
          </a:p>
          <a:p>
            <a:pPr lvl="2" eaLnBrk="1" hangingPunct="1">
              <a:buSzPct val="150000"/>
              <a:buFont typeface="Wingdings" charset="0"/>
              <a:buChar char="§"/>
            </a:pPr>
            <a:r>
              <a:rPr lang="en-US" sz="2400" dirty="0" smtClean="0"/>
              <a:t>Panel, audience – 15 min 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12:30pm—Formal discussion ends</a:t>
            </a:r>
          </a:p>
          <a:p>
            <a:pPr lvl="2" eaLnBrk="1" hangingPunct="1">
              <a:buSzPct val="150000"/>
              <a:buFont typeface="Wingdings" charset="0"/>
              <a:buChar char="§"/>
            </a:pPr>
            <a:r>
              <a:rPr lang="en-US" sz="2400" dirty="0" smtClean="0"/>
              <a:t>Another chance to grab lunch</a:t>
            </a:r>
          </a:p>
          <a:p>
            <a:pPr lvl="2" eaLnBrk="1" hangingPunct="1">
              <a:buSzPct val="150000"/>
              <a:buFont typeface="Wingdings" charset="0"/>
              <a:buChar char="§"/>
            </a:pPr>
            <a:r>
              <a:rPr lang="en-US" sz="2400" dirty="0" smtClean="0"/>
              <a:t>Mike will be available for follow-up questions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1:00 pm  Next session begins in same room</a:t>
            </a:r>
          </a:p>
          <a:p>
            <a:pPr lvl="2" eaLnBrk="1" hangingPunct="1">
              <a:buSzPct val="150000"/>
              <a:buFont typeface="Wingdings" charset="0"/>
              <a:buChar char="§"/>
            </a:pPr>
            <a:r>
              <a:rPr lang="en-US" sz="2400" dirty="0" smtClean="0"/>
              <a:t>OK to pop bags, munch, and slurp 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1" kern="1200" dirty="0" smtClean="0">
                <a:solidFill>
                  <a:srgbClr val="FFFF00"/>
                </a:solidFill>
                <a:effectLst/>
                <a:latin typeface="Arial"/>
                <a:ea typeface="ＭＳ Ｐゴシック"/>
                <a:cs typeface="+mn-cs"/>
              </a:rPr>
              <a:t>Value Portfolio Projects at this Annual Meeting 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Session #54, 9:30-10am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Roger Feldman, R03, insurance, micro simulation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err="1" smtClean="0"/>
              <a:t>Juergen</a:t>
            </a:r>
            <a:r>
              <a:rPr lang="en-US" sz="2000" dirty="0" smtClean="0"/>
              <a:t> Jung, R03, insurance, mandates, macro simulation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endParaRPr lang="en-US" sz="2400" dirty="0" smtClean="0"/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Session #64, 1-2:30pm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Kathleen Carey, R03, hospitals, specialty,  efficiency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err="1" smtClean="0"/>
              <a:t>Gautam</a:t>
            </a:r>
            <a:r>
              <a:rPr lang="en-US" sz="2000" dirty="0" smtClean="0"/>
              <a:t> </a:t>
            </a:r>
            <a:r>
              <a:rPr lang="en-US" sz="2000" dirty="0" err="1" smtClean="0"/>
              <a:t>Gowrisankaran</a:t>
            </a:r>
            <a:r>
              <a:rPr lang="en-US" sz="2000" dirty="0" smtClean="0"/>
              <a:t>, R01, hospitals, rural, mortality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endParaRPr lang="en-US" dirty="0"/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Session #65, 3-4:30pm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Jason </a:t>
            </a:r>
            <a:r>
              <a:rPr lang="en-US" sz="2000" dirty="0" err="1" smtClean="0"/>
              <a:t>Hockenberry</a:t>
            </a:r>
            <a:r>
              <a:rPr lang="en-US" sz="2000" dirty="0" smtClean="0"/>
              <a:t>, R03, physicians, training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Claudio </a:t>
            </a:r>
            <a:r>
              <a:rPr lang="en-US" sz="2000" dirty="0" err="1" smtClean="0"/>
              <a:t>Lucarelli</a:t>
            </a:r>
            <a:r>
              <a:rPr lang="en-US" sz="2000" dirty="0" smtClean="0"/>
              <a:t>, R01, physicians, hospitals, </a:t>
            </a:r>
            <a:r>
              <a:rPr lang="en-US" sz="2000" dirty="0" err="1" smtClean="0"/>
              <a:t>gainsharing</a:t>
            </a:r>
            <a:endParaRPr lang="en-US" sz="2000" dirty="0" smtClean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1" kern="1200" dirty="0" smtClean="0">
                <a:solidFill>
                  <a:srgbClr val="FFFF00"/>
                </a:solidFill>
                <a:effectLst/>
                <a:latin typeface="Arial"/>
                <a:ea typeface="ＭＳ Ｐゴシック"/>
                <a:cs typeface="+mn-cs"/>
              </a:rPr>
              <a:t>Value Portfolio:</a:t>
            </a:r>
            <a:endParaRPr lang="en-US" dirty="0" smtClean="0">
              <a:effectLst/>
            </a:endParaRPr>
          </a:p>
          <a:p>
            <a:pPr rtl="0" eaLnBrk="1" fontAlgn="base" hangingPunct="1"/>
            <a:r>
              <a:rPr lang="en-US" sz="3200" b="1" kern="1200" dirty="0" smtClean="0">
                <a:solidFill>
                  <a:srgbClr val="FFFF00"/>
                </a:solidFill>
                <a:effectLst/>
                <a:latin typeface="Arial"/>
                <a:ea typeface="ＭＳ Ｐゴシック"/>
                <a:cs typeface="+mn-cs"/>
              </a:rPr>
              <a:t>Definitions, Coding, Money 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Definitions: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Resources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Objectives – demand and supply-side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err="1" smtClean="0"/>
              <a:t>Decisionmaking</a:t>
            </a:r>
            <a:endParaRPr lang="en-US" sz="2000" dirty="0" smtClean="0"/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endParaRPr lang="en-US" sz="2400" dirty="0" smtClean="0"/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Coding: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Value Portfolio coding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Centers, Program Officers, Study Sections, Funding Opportunity Announcements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endParaRPr lang="en-US" dirty="0"/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Money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General funds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Some portfolios with money kick in</a:t>
            </a: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1" kern="1200" dirty="0" smtClean="0">
                <a:solidFill>
                  <a:srgbClr val="FFFF00"/>
                </a:solidFill>
                <a:effectLst/>
                <a:latin typeface="Arial"/>
                <a:ea typeface="ＭＳ Ｐゴシック"/>
                <a:cs typeface="+mn-cs"/>
              </a:rPr>
              <a:t>Value Portfolio:</a:t>
            </a:r>
            <a:endParaRPr lang="en-US" dirty="0" smtClean="0">
              <a:effectLst/>
            </a:endParaRPr>
          </a:p>
          <a:p>
            <a:pPr rtl="0" eaLnBrk="1" fontAlgn="base" hangingPunct="1"/>
            <a:r>
              <a:rPr lang="en-US" sz="3200" b="1" kern="1200" dirty="0" smtClean="0">
                <a:solidFill>
                  <a:srgbClr val="FFFF00"/>
                </a:solidFill>
                <a:effectLst/>
                <a:latin typeface="Arial"/>
                <a:ea typeface="ＭＳ Ｐゴシック"/>
                <a:cs typeface="+mn-cs"/>
              </a:rPr>
              <a:t>Recent Funding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2009 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50 Applications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Funded 11 R01, 1 R18, 4 R03, 4 R13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endParaRPr lang="en-US" sz="2400" dirty="0" smtClean="0"/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2010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145 Applications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Funded 14 R01, 3 R18, 7 R03, 9 R13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endParaRPr lang="en-US" dirty="0"/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dirty="0"/>
              <a:t>2011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45 Applications  </a:t>
            </a:r>
          </a:p>
          <a:p>
            <a:pPr lvl="2" eaLnBrk="1" hangingPunct="1">
              <a:buClr>
                <a:schemeClr val="tx2"/>
              </a:buClr>
              <a:buSzPct val="100000"/>
              <a:buFont typeface="Courier New" charset="0"/>
              <a:buChar char="o"/>
            </a:pPr>
            <a:r>
              <a:rPr lang="en-US" sz="2000" dirty="0" smtClean="0"/>
              <a:t>Funded 2 R01, 0 R18, 6 R03, 5 R13</a:t>
            </a: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200" b="1" kern="1200" dirty="0" smtClean="0">
                <a:solidFill>
                  <a:srgbClr val="FFFF00"/>
                </a:solidFill>
                <a:effectLst/>
                <a:latin typeface="Arial"/>
                <a:ea typeface="ＭＳ Ｐゴシック"/>
                <a:cs typeface="+mn-cs"/>
              </a:rPr>
              <a:t>Value Portfolio:</a:t>
            </a:r>
            <a:endParaRPr lang="en-US" dirty="0" smtClean="0">
              <a:effectLst/>
            </a:endParaRPr>
          </a:p>
          <a:p>
            <a:pPr rtl="0" eaLnBrk="1" fontAlgn="base" hangingPunct="1"/>
            <a:r>
              <a:rPr lang="en-US" sz="3200" b="1" kern="1200" dirty="0" smtClean="0">
                <a:solidFill>
                  <a:srgbClr val="FFFF00"/>
                </a:solidFill>
                <a:effectLst/>
                <a:latin typeface="Arial"/>
                <a:ea typeface="ＭＳ Ｐゴシック"/>
                <a:cs typeface="+mn-cs"/>
              </a:rPr>
              <a:t>Active Projects 2012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sz="2000" dirty="0" smtClean="0"/>
              <a:t>25 R01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sz="2000" dirty="0" smtClean="0"/>
              <a:t> 4 R18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sz="2000" dirty="0" smtClean="0"/>
              <a:t> 9 R03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sz="2000" dirty="0" smtClean="0"/>
              <a:t> 7 R13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endParaRPr lang="en-US" sz="2000" dirty="0" smtClean="0"/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sz="2000" dirty="0" smtClean="0"/>
              <a:t>Handout  available – PI, institution, title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sz="2000" dirty="0" smtClean="0"/>
              <a:t>Abstracts available by email request</a:t>
            </a:r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sz="2000" dirty="0" smtClean="0">
                <a:hlinkClick r:id="rId3"/>
              </a:rPr>
              <a:t>Michael.Hagan@ahrq.hhs.gov</a:t>
            </a:r>
            <a:endParaRPr lang="en-US" sz="2000" dirty="0" smtClean="0"/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endParaRPr lang="en-US" sz="2000" dirty="0" smtClean="0"/>
          </a:p>
          <a:p>
            <a:pPr lvl="1" eaLnBrk="1" hangingPunct="1">
              <a:buClr>
                <a:schemeClr val="tx2"/>
              </a:buClr>
              <a:buSzPct val="150000"/>
              <a:buFont typeface="Wingdings" charset="0"/>
              <a:buChar char="§"/>
            </a:pPr>
            <a:r>
              <a:rPr lang="en-US" sz="2000" smtClean="0"/>
              <a:t>Bottom line:  projects initially funded in 2009 and 2010 will be the Value Projects for next AHRQ annual meeting. </a:t>
            </a: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CUP AHRQ DHHS Logos 101509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template onscreen 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slide template onscreen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template onscreen 20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HCUP AHRQ DHHS Logos 101509</Template>
  <TotalTime>529</TotalTime>
  <Words>382</Words>
  <Application>Microsoft Macintosh PowerPoint</Application>
  <PresentationFormat>On-screen Show (4:3)</PresentationFormat>
  <Paragraphs>76</Paragraphs>
  <Slides>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Wingdings</vt:lpstr>
      <vt:lpstr>Monotype Sorts</vt:lpstr>
      <vt:lpstr>Calibri</vt:lpstr>
      <vt:lpstr>Courier New</vt:lpstr>
      <vt:lpstr>HCUP AHRQ DHHS Logos 101509</vt:lpstr>
      <vt:lpstr>Custom Design</vt:lpstr>
      <vt:lpstr>Photo Editor Photo</vt:lpstr>
      <vt:lpstr>LUNCH AND LEARN Extramural Projects in AHRQ’s Value Portfolio and…  Building Simulation Capacity</vt:lpstr>
      <vt:lpstr>LUNCH &amp; LEARN:  Salon E; Session 107; TIMING</vt:lpstr>
      <vt:lpstr>Value Portfolio Projects at this Annual Meeting </vt:lpstr>
      <vt:lpstr>Value Portfolio: Definitions, Coding, Money </vt:lpstr>
      <vt:lpstr>Value Portfolio: Recent Funding</vt:lpstr>
      <vt:lpstr>Value Portfolio: Active Projects 2012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u0115740</dc:creator>
  <cp:lastModifiedBy>Vanessa Graham</cp:lastModifiedBy>
  <cp:revision>66</cp:revision>
  <dcterms:created xsi:type="dcterms:W3CDTF">2010-02-26T16:37:26Z</dcterms:created>
  <dcterms:modified xsi:type="dcterms:W3CDTF">2011-10-21T18:50:49Z</dcterms:modified>
</cp:coreProperties>
</file>