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pptx" ContentType="application/vnd.openxmlformats-officedocument.presentationml.presentation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87" r:id="rId3"/>
    <p:sldId id="286" r:id="rId4"/>
    <p:sldId id="285" r:id="rId5"/>
    <p:sldId id="258" r:id="rId6"/>
    <p:sldId id="259" r:id="rId7"/>
    <p:sldId id="260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90" r:id="rId17"/>
    <p:sldId id="304" r:id="rId18"/>
    <p:sldId id="291" r:id="rId19"/>
    <p:sldId id="300" r:id="rId20"/>
    <p:sldId id="301" r:id="rId21"/>
    <p:sldId id="302" r:id="rId22"/>
    <p:sldId id="303" r:id="rId23"/>
    <p:sldId id="306" r:id="rId24"/>
    <p:sldId id="30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469E0-0365-4AE4-BE92-1045D9F5FF87}" type="datetimeFigureOut">
              <a:rPr lang="en-US" smtClean="0"/>
              <a:pPr/>
              <a:t>10/20/11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ECEDB-1B7B-410E-9A58-A6160025E5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123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Hibbard:</a:t>
            </a:r>
            <a:r>
              <a:rPr lang="en-US" baseline="0" dirty="0" smtClean="0"/>
              <a:t> confidence	 Snapshot: any given behavior 	Edelman: 14% reliably 	ONE-THIRD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ECEDB-1B7B-410E-9A58-A6160025E56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…of they are going to benefit optimally from the care available to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ECEDB-1B7B-410E-9A58-A6160025E56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Dale no stranger to content or to challenge…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FECEDB-1B7B-410E-9A58-A6160025E56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CF21A-3D00-4D2C-9224-52D42B9F8909}" type="datetimeFigureOut">
              <a:rPr lang="en-US" smtClean="0"/>
              <a:pPr/>
              <a:t>10/20/11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5D3D0-88FF-4E96-BAB4-9DD3F22D5F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Presentation1.pptx"/><Relationship Id="rId4" Type="http://schemas.openxmlformats.org/officeDocument/2006/relationships/image" Target="../media/image1.emf"/><Relationship Id="rId5" Type="http://schemas.openxmlformats.org/officeDocument/2006/relationships/package" Target="../embeddings/Microsoft_PowerPoint_Presentation2.pptx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hyperlink" Target="http://www.cfah.org/activities/tools.cfm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0" y="0"/>
          <a:ext cx="9372600" cy="702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esentation" r:id="rId3" imgW="4023296" imgH="3016078" progId="PowerPoint.Show.12">
                  <p:embed/>
                </p:oleObj>
              </mc:Choice>
              <mc:Fallback>
                <p:oleObj name="Presentation" r:id="rId3" imgW="4023296" imgH="3016078" progId="PowerPoint.Show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372600" cy="702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2" descr="The Context for Our Use of Public Reporting&#10;September 20, 2011&#10;CFAH logo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537099"/>
              </p:ext>
            </p:extLst>
          </p:nvPr>
        </p:nvGraphicFramePr>
        <p:xfrm>
          <a:off x="-228600" y="0"/>
          <a:ext cx="9372600" cy="702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esentation" r:id="rId5" imgW="4023296" imgH="3016078" progId="PowerPoint.Show.12">
                  <p:embed/>
                </p:oleObj>
              </mc:Choice>
              <mc:Fallback>
                <p:oleObj name="Presentation" r:id="rId5" imgW="4023296" imgH="3016078" progId="PowerPoint.Show.12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28600" y="0"/>
                        <a:ext cx="9372600" cy="7029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descr="Pay for your Health Care&#10;Make good Treatment Decisions&#10;Participate in your Treatment"/>
          <p:cNvGrpSpPr/>
          <p:nvPr/>
        </p:nvGrpSpPr>
        <p:grpSpPr>
          <a:xfrm>
            <a:off x="1295400" y="609600"/>
            <a:ext cx="6324600" cy="5562600"/>
            <a:chOff x="1295400" y="609600"/>
            <a:chExt cx="6324600" cy="5562600"/>
          </a:xfrm>
        </p:grpSpPr>
        <p:pic>
          <p:nvPicPr>
            <p:cNvPr id="2" name="Picture 4" descr="04---Pay-for-Your-Heatlh-Car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609600"/>
              <a:ext cx="6324600" cy="190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" name="Picture 5" descr="05---Make-Good-Treatment-Decisions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2438400"/>
              <a:ext cx="61722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6" descr="06---Participate-in-Your-Treatment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5400" y="4343400"/>
              <a:ext cx="6248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Promote your health&#10;Get preventive health care&#10;Plan for your end of life care&#10;Seek knowledge about your health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81000"/>
            <a:ext cx="6400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Promote your health&#10;Get preventive health care&#10;Plan for your end of life care&#10;Seek knowledge about your health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1"/>
            <a:ext cx="6248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Promote your health&#10;Get preventive health care&#10;Plan for your end of life care&#10;Seek knowledge about your health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657600"/>
            <a:ext cx="6248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Promote your health&#10;Get preventive health care&#10;Plan for your end of life care&#10;Seek knowledge about your health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5105400"/>
            <a:ext cx="6248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1.  Many people do not take many of these actions. 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Not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an indictment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Rather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a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description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of specific behaviors linked directly to health care with implications for outcomes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No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one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has to do all these things today. 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Everyone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has to do most of these things eventually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4. 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Many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of us need help to do these things.  </a:t>
            </a:r>
          </a:p>
          <a:p>
            <a:pPr marL="0" indent="0">
              <a:buNone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of us need to know that we are expected to do them. 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Find Safe and Decent Health Care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838200"/>
            <a:ext cx="6019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611563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Find provider who fits personal      criteria and accepts new patients with compatible health insurance plan</a:t>
            </a:r>
          </a:p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Seek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care from appropriate venue when needed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1200"/>
              </a:spcBef>
              <a:buNone/>
              <a:defRPr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Elective use of services such as joint replacements, cosmetic surgery, and maternity care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Highly “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shoppable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” services:  people can often plan in advance, choose providers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May also face cost sharing incentives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Targeted promotion of public reports has proven effective in some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cases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Book Antiqua" charset="0"/>
              <a:cs typeface="Book Antiqu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381000"/>
            <a:ext cx="6858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fontAlgn="auto" latinLnBrk="0" hangingPunct="1"/>
            <a:r>
              <a:rPr lang="en-US" sz="4400" b="0" i="0" kern="1200" spc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Calibri"/>
                <a:ea typeface="+mn-ea"/>
                <a:cs typeface="+mn-cs"/>
              </a:rPr>
              <a:t>Short-term treatment episodes</a:t>
            </a:r>
            <a: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</a:b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4F983A-E1A2-4C30-B810-204C3BC8EFC1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fontAlgn="auto" latinLnBrk="0" hangingPunct="1"/>
            <a:r>
              <a:rPr lang="en-US" sz="4400" b="0" i="0" kern="1200" spc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Calibri"/>
                <a:ea typeface="+mn-ea"/>
                <a:cs typeface="+mn-cs"/>
              </a:rPr>
              <a:t>External disruptions</a:t>
            </a:r>
            <a: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</a:b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>
              <a:spcBef>
                <a:spcPts val="1200"/>
              </a:spcBef>
              <a:buNone/>
              <a:defRPr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Moving to a new area, changing jobs, changing to a health plan with a different network, etc.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Strong motivation to learn:  you have to choose a new provider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Potential for unsettled emotions and anxiety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May have limited time to make a decision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Need for timely, easy-to-use information from a trusted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source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Book Antiqua" charset="0"/>
              <a:cs typeface="Book Antiqu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9C5597-1566-4304-AC25-0FF4EFEE48FD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descr="woman in doctors office&#10;WebMD home page&#10;hands holding pills"/>
          <p:cNvGrpSpPr/>
          <p:nvPr/>
        </p:nvGrpSpPr>
        <p:grpSpPr>
          <a:xfrm>
            <a:off x="762000" y="3276600"/>
            <a:ext cx="7772401" cy="2667000"/>
            <a:chOff x="762000" y="3276600"/>
            <a:chExt cx="7772401" cy="26670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71800" y="3276600"/>
              <a:ext cx="3276600" cy="2620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4600" y="3276600"/>
              <a:ext cx="2209801" cy="2667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338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2000" y="3352800"/>
              <a:ext cx="2133600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Advances in health care </a:t>
            </a:r>
            <a:r>
              <a:rPr lang="en-US" b="1" i="1" u="sng" dirty="0">
                <a:solidFill>
                  <a:schemeClr val="accent1">
                    <a:lumMod val="75000"/>
                  </a:schemeClr>
                </a:solidFill>
              </a:rPr>
              <a:t>promise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better outcomes while </a:t>
            </a:r>
            <a:r>
              <a:rPr lang="en-US" b="1" i="1" u="sng" dirty="0">
                <a:solidFill>
                  <a:schemeClr val="accent1">
                    <a:lumMod val="75000"/>
                  </a:schemeClr>
                </a:solidFill>
              </a:rPr>
              <a:t>demanding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 more from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us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fontAlgn="auto" latinLnBrk="0" hangingPunct="1"/>
            <a:r>
              <a:rPr lang="en-US" sz="4400" b="0" i="0" kern="1200" spc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Calibri"/>
                <a:ea typeface="+mn-ea"/>
                <a:cs typeface="+mn-cs"/>
              </a:rPr>
              <a:t>Serious chronic conditions</a:t>
            </a:r>
            <a:br>
              <a:rPr lang="en-US" sz="4400" b="0" i="0" kern="1200" spc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Calibri"/>
                <a:ea typeface="+mn-ea"/>
                <a:cs typeface="+mn-cs"/>
              </a:rPr>
            </a:b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ctr">
              <a:spcBef>
                <a:spcPts val="1200"/>
              </a:spcBef>
              <a:buNone/>
              <a:defRPr/>
            </a:pPr>
            <a:r>
              <a:rPr lang="en-US" i="1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A large and growing segment of the U.S. population:  half of all adults have at least one chronic illness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Chronic disease creates a continuing need for monitoring and management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Strong motivation to learn, especially after initial diagnosis</a:t>
            </a:r>
          </a:p>
          <a:p>
            <a:pPr lvl="0">
              <a:spcBef>
                <a:spcPts val="1200"/>
              </a:spcBef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Need to match content of public reports to nature of disease, and combine measures with management information</a:t>
            </a:r>
            <a:r>
              <a:rPr lang="en-US" dirty="0" smtClean="0">
                <a:latin typeface="Book Antiqua" charset="0"/>
                <a:cs typeface="Book Antiqua" charset="0"/>
              </a:rPr>
              <a:t>.</a:t>
            </a:r>
            <a:endParaRPr lang="en-US" sz="2400" dirty="0">
              <a:latin typeface="Book Antiqua" charset="0"/>
              <a:cs typeface="Book Antiqu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6817D5-51BE-4420-BAB0-81519B6E523B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 eaLnBrk="1" fontAlgn="auto" latinLnBrk="0" hangingPunct="1"/>
            <a:r>
              <a:rPr lang="en-US" sz="4400" b="0" i="0" kern="1200" spc="0" baseline="0" dirty="0" smtClean="0">
                <a:ln>
                  <a:noFill/>
                </a:ln>
                <a:solidFill>
                  <a:srgbClr val="376092"/>
                </a:solidFill>
                <a:effectLst/>
                <a:latin typeface="Calibri"/>
                <a:ea typeface="+mn-ea"/>
                <a:cs typeface="+mn-cs"/>
              </a:rPr>
              <a:t>Problematic medical experiences</a:t>
            </a:r>
            <a: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  <a:t/>
            </a:r>
            <a:br>
              <a:rPr lang="en-US" sz="4400" b="0" i="0" kern="1200" spc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+mn-ea"/>
                <a:cs typeface="+mn-cs"/>
              </a:rPr>
            </a:b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>
              <a:spcBef>
                <a:spcPts val="1200"/>
              </a:spcBef>
              <a:buNone/>
              <a:defRPr/>
            </a:pPr>
            <a:r>
              <a:rPr lang="en-US" sz="2800" i="1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Almost 8% of Americans report switching doctors each year in response to some problem</a:t>
            </a:r>
          </a:p>
          <a:p>
            <a:pPr lvl="0">
              <a:spcBef>
                <a:spcPts val="1200"/>
              </a:spcBef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High motivation to learn since stakes are high</a:t>
            </a:r>
          </a:p>
          <a:p>
            <a:pPr lvl="0">
              <a:spcBef>
                <a:spcPts val="1200"/>
              </a:spcBef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Emotions run toward fear or anger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Anger may induce information seeking to minimize future risk</a:t>
            </a:r>
          </a:p>
          <a:p>
            <a:pPr lvl="1">
              <a:spcBef>
                <a:spcPts val="1200"/>
              </a:spcBef>
              <a:defRPr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Intense fear may lead to information avoidance</a:t>
            </a:r>
          </a:p>
          <a:p>
            <a:pPr lvl="0">
              <a:spcBef>
                <a:spcPts val="1200"/>
              </a:spcBef>
              <a:defRPr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Effective engagement may require metrics highlighting negative scores, and help from patient 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Book Antiqua" charset="0"/>
                <a:cs typeface="Book Antiqua" charset="0"/>
              </a:rPr>
              <a:t>advocates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Book Antiqua" charset="0"/>
              <a:cs typeface="Book Antiqua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449542-ACA7-4059-A045-090A1CBD9DE7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Suggest that:</a:t>
            </a:r>
          </a:p>
          <a:p>
            <a:pPr marL="0" indent="0">
              <a:buNone/>
            </a:pPr>
            <a:endParaRPr lang="en-US" sz="3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Infinite variety of needs: data challenge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Some will never need; some will never use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Window of need narrow for choice: the right stuff at the right time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Bounded rationality implies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education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, not just information provision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Getting Tools U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6813" y="685800"/>
            <a:ext cx="6810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Consumer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Reports: Car Buying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Guide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eBay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U.S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. News &amp; World Report: America’s Best Colleges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FDA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Nutrition Facts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Panels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http://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hlinkClick r:id="rId3"/>
              </a:rPr>
              <a:t>www.cfah.org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/activities/</a:t>
            </a:r>
            <a:r>
              <a:rPr lang="en-US" sz="1800" dirty="0" err="1">
                <a:solidFill>
                  <a:schemeClr val="accent1">
                    <a:lumMod val="75000"/>
                  </a:schemeClr>
                </a:solidFill>
                <a:hlinkClick r:id="rId3"/>
              </a:rPr>
              <a:t>tools.cfm</a:t>
            </a:r>
            <a:endParaRPr lang="en-US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Margaret Holmes-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Rovner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David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Kanouse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Steven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Parente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Dale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Shaller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Shoshanna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Sofaer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Getting Tools Us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81000"/>
            <a:ext cx="7391399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+mj-lt"/>
              <a:buAutoNum type="arabicPeriod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Tailored to consumers interests and needs </a:t>
            </a:r>
          </a:p>
          <a:p>
            <a:pPr>
              <a:buFont typeface="+mj-lt"/>
              <a:buAutoNum type="arabicPeriod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Target audience has clear, compelling need for external information</a:t>
            </a:r>
          </a:p>
          <a:p>
            <a:pPr>
              <a:buFont typeface="+mj-lt"/>
              <a:buAutoNum type="arabicPeriod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Institutional credibility and trust</a:t>
            </a:r>
          </a:p>
          <a:p>
            <a:pPr>
              <a:buFont typeface="+mj-lt"/>
              <a:buAutoNum type="arabicPeriod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Viable business model to generate revenue for ongoing production &amp; promotion</a:t>
            </a:r>
          </a:p>
          <a:p>
            <a:pPr>
              <a:buFont typeface="+mj-lt"/>
              <a:buAutoNum type="arabicPeriod"/>
            </a:pP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b="1" i="1" dirty="0">
                <a:solidFill>
                  <a:schemeClr val="accent1">
                    <a:lumMod val="75000"/>
                  </a:schemeClr>
                </a:solidFill>
              </a:rPr>
              <a:t>Marketing, promotion, and dissemination to build awareness and establish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trust</a:t>
            </a:r>
            <a:endParaRPr lang="en-US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My efforts were critical to the success of my care.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We must participate actively and knowledgeably in our care if we are to realize its benefits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What does it take for people to find good health care and then make the most of it?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ENGAGEMENT BEHAVIORS</a:t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Actions individuals must take to obtain benefit of available services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ENGAGEMENT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BEHAVIORS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=  Actions individuals must take to obtain benefit of available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services</a:t>
            </a:r>
          </a:p>
          <a:p>
            <a:pPr marL="0" indent="0">
              <a:buNone/>
            </a:pP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sym typeface="Symbol"/>
              </a:rPr>
              <a:t>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 Actions of professionals or  policies of institutions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62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APPROACH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524000"/>
            <a:ext cx="7620000" cy="4343400"/>
          </a:xfrm>
        </p:spPr>
        <p:txBody>
          <a:bodyPr>
            <a:normAutofit lnSpcReduction="10000"/>
          </a:bodyPr>
          <a:lstStyle/>
          <a:p>
            <a:pPr marL="514350" indent="-514350" algn="l">
              <a:buAutoNum type="arabicPeriod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210 patient / caregiver interviews</a:t>
            </a:r>
          </a:p>
          <a:p>
            <a:pPr marL="514350" indent="-514350" algn="l">
              <a:buAutoNum type="arabicPeriod"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Review literatures:</a:t>
            </a:r>
          </a:p>
          <a:p>
            <a:pPr marL="514350" indent="-514350" algn="l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a.  advocacy / non-profit</a:t>
            </a:r>
          </a:p>
          <a:p>
            <a:pPr marL="514350" indent="-514350" algn="l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b.  peer reviewed</a:t>
            </a:r>
          </a:p>
          <a:p>
            <a:pPr marL="514350" indent="-514350" algn="l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c.  systematic reviews (Cochrane)</a:t>
            </a:r>
          </a:p>
          <a:p>
            <a:pPr marL="514350" indent="-514350" algn="l">
              <a:buAutoNum type="arabicPeriod" startAt="3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57 key informant interviews: professionals, researchers, advocates</a:t>
            </a:r>
          </a:p>
          <a:p>
            <a:pPr marL="514350" indent="-514350" algn="l">
              <a:buAutoNum type="arabicPeriod" startAt="3"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Draft EBF review by 30 stakeholders</a:t>
            </a:r>
          </a:p>
          <a:p>
            <a:pPr marL="514350" indent="-514350" algn="l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 descr="Find Safe and Decent Health Care&#10;Communicate with your Doctors&#10;Organize your Health Care"/>
          <p:cNvGrpSpPr/>
          <p:nvPr/>
        </p:nvGrpSpPr>
        <p:grpSpPr>
          <a:xfrm>
            <a:off x="1447800" y="838200"/>
            <a:ext cx="6019800" cy="5638800"/>
            <a:chOff x="1447800" y="838200"/>
            <a:chExt cx="6019800" cy="5638800"/>
          </a:xfrm>
        </p:grpSpPr>
        <p:pic>
          <p:nvPicPr>
            <p:cNvPr id="4" name="Picture 1" descr="01---Find-Safe-and-Decent-Health-Care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47800" y="838200"/>
              <a:ext cx="60198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02---Communicate-With-Your-Doctors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2743200"/>
              <a:ext cx="5867400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3" descr="03---Organize-Your-Health-Care.jp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7800" y="4724400"/>
              <a:ext cx="5943600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7594</TotalTime>
  <Words>603</Words>
  <Application>Microsoft Macintosh PowerPoint</Application>
  <PresentationFormat>On-screen Show (4:3)</PresentationFormat>
  <Paragraphs>91</Paragraphs>
  <Slides>24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Presentation</vt:lpstr>
      <vt:lpstr>PowerPoint Presentation</vt:lpstr>
      <vt:lpstr>PowerPoint Presentation</vt:lpstr>
      <vt:lpstr>My efforts were critical to the success of my care. </vt:lpstr>
      <vt:lpstr>PowerPoint Presentation</vt:lpstr>
      <vt:lpstr>PowerPoint Presentation</vt:lpstr>
      <vt:lpstr>ENGAGEMENT BEHAVIORS </vt:lpstr>
      <vt:lpstr>ENGAGEMENT BEHAVIORS</vt:lpstr>
      <vt:lpstr>APPROACH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Short-term treatment episodes  </vt:lpstr>
      <vt:lpstr>External disruptions  </vt:lpstr>
      <vt:lpstr>Serious chronic conditions  </vt:lpstr>
      <vt:lpstr>Problematic medical experiences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Vanessa Graham</cp:lastModifiedBy>
  <cp:revision>384</cp:revision>
  <dcterms:created xsi:type="dcterms:W3CDTF">2010-04-07T15:06:09Z</dcterms:created>
  <dcterms:modified xsi:type="dcterms:W3CDTF">2011-10-20T19:13:40Z</dcterms:modified>
</cp:coreProperties>
</file>