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31"/>
  </p:notesMasterIdLst>
  <p:sldIdLst>
    <p:sldId id="259" r:id="rId3"/>
    <p:sldId id="260" r:id="rId4"/>
    <p:sldId id="338" r:id="rId5"/>
    <p:sldId id="351" r:id="rId6"/>
    <p:sldId id="352" r:id="rId7"/>
    <p:sldId id="302" r:id="rId8"/>
    <p:sldId id="347" r:id="rId9"/>
    <p:sldId id="265" r:id="rId10"/>
    <p:sldId id="266" r:id="rId11"/>
    <p:sldId id="358" r:id="rId12"/>
    <p:sldId id="348" r:id="rId13"/>
    <p:sldId id="310" r:id="rId14"/>
    <p:sldId id="360" r:id="rId15"/>
    <p:sldId id="312" r:id="rId16"/>
    <p:sldId id="313" r:id="rId17"/>
    <p:sldId id="315" r:id="rId18"/>
    <p:sldId id="328" r:id="rId19"/>
    <p:sldId id="321" r:id="rId20"/>
    <p:sldId id="322" r:id="rId21"/>
    <p:sldId id="277" r:id="rId22"/>
    <p:sldId id="349" r:id="rId23"/>
    <p:sldId id="359" r:id="rId24"/>
    <p:sldId id="296" r:id="rId25"/>
    <p:sldId id="326" r:id="rId26"/>
    <p:sldId id="304" r:id="rId27"/>
    <p:sldId id="354" r:id="rId28"/>
    <p:sldId id="300" r:id="rId29"/>
    <p:sldId id="361" r:id="rId3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FF00"/>
    <a:srgbClr val="000099"/>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p:scale>
          <a:sx n="75" d="100"/>
          <a:sy n="75" d="100"/>
        </p:scale>
        <p:origin x="-1712" y="-1296"/>
      </p:cViewPr>
      <p:guideLst>
        <p:guide orient="horz" pos="2160"/>
        <p:guide pos="2880"/>
      </p:guideLst>
    </p:cSldViewPr>
  </p:slideViewPr>
  <p:outlineViewPr>
    <p:cViewPr>
      <p:scale>
        <a:sx n="33" d="100"/>
        <a:sy n="33" d="100"/>
      </p:scale>
      <p:origin x="0" y="256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0" d="100"/>
          <a:sy n="70" d="100"/>
        </p:scale>
        <p:origin x="-324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11" charset="0"/>
                <a:ea typeface="+mn-ea"/>
                <a:cs typeface="+mn-cs"/>
              </a:defRPr>
            </a:lvl1pPr>
          </a:lstStyle>
          <a:p>
            <a:pPr>
              <a:defRPr/>
            </a:pPr>
            <a:endParaRPr lang="en-US"/>
          </a:p>
        </p:txBody>
      </p:sp>
      <p:sp>
        <p:nvSpPr>
          <p:cNvPr id="92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11" charset="0"/>
                <a:ea typeface="+mn-ea"/>
                <a:cs typeface="+mn-cs"/>
              </a:defRPr>
            </a:lvl1pPr>
          </a:lstStyle>
          <a:p>
            <a:pPr>
              <a:defRPr/>
            </a:pPr>
            <a:endParaRPr lang="en-US"/>
          </a:p>
        </p:txBody>
      </p:sp>
      <p:sp>
        <p:nvSpPr>
          <p:cNvPr id="3174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2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11" charset="0"/>
                <a:ea typeface="+mn-ea"/>
                <a:cs typeface="+mn-cs"/>
              </a:defRPr>
            </a:lvl1pPr>
          </a:lstStyle>
          <a:p>
            <a:pPr>
              <a:defRPr/>
            </a:pPr>
            <a:endParaRPr lang="en-US"/>
          </a:p>
        </p:txBody>
      </p:sp>
      <p:sp>
        <p:nvSpPr>
          <p:cNvPr id="92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2C94288-1FD3-554A-ACAB-9EF38E1DEA9B}" type="slidenum">
              <a:rPr lang="en-US"/>
              <a:pPr/>
              <a:t>‹#›</a:t>
            </a:fld>
            <a:endParaRPr lang="en-US"/>
          </a:p>
        </p:txBody>
      </p:sp>
    </p:spTree>
    <p:extLst>
      <p:ext uri="{BB962C8B-B14F-4D97-AF65-F5344CB8AC3E}">
        <p14:creationId xmlns:p14="http://schemas.microsoft.com/office/powerpoint/2010/main" val="40660327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65"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Times New Roman" pitchFamily="-65" charset="0"/>
        <a:ea typeface="ＭＳ Ｐゴシック" pitchFamily="-65"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65" charset="0"/>
        <a:ea typeface="ＭＳ Ｐゴシック" pitchFamily="-65"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65" charset="0"/>
        <a:ea typeface="ＭＳ Ｐゴシック" pitchFamily="-65"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65" charset="0"/>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noTextEdit="1"/>
          </p:cNvSpPr>
          <p:nvPr>
            <p:ph type="sldImg"/>
          </p:nvPr>
        </p:nvSpPr>
        <p:spPr>
          <a:ln/>
        </p:spPr>
      </p:sp>
      <p:sp>
        <p:nvSpPr>
          <p:cNvPr id="41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noTextEdit="1"/>
          </p:cNvSpPr>
          <p:nvPr>
            <p:ph type="sldImg"/>
          </p:nvPr>
        </p:nvSpPr>
        <p:spPr>
          <a:ln/>
        </p:spPr>
      </p:sp>
      <p:sp>
        <p:nvSpPr>
          <p:cNvPr id="430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noTextEdit="1"/>
          </p:cNvSpPr>
          <p:nvPr>
            <p:ph type="sldImg"/>
          </p:nvPr>
        </p:nvSpPr>
        <p:spPr>
          <a:ln/>
        </p:spPr>
      </p:sp>
      <p:sp>
        <p:nvSpPr>
          <p:cNvPr id="440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noTextEdit="1"/>
          </p:cNvSpPr>
          <p:nvPr>
            <p:ph type="sldImg"/>
          </p:nvPr>
        </p:nvSpPr>
        <p:spPr>
          <a:ln/>
        </p:spPr>
      </p:sp>
      <p:sp>
        <p:nvSpPr>
          <p:cNvPr id="512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noTextEdit="1"/>
          </p:cNvSpPr>
          <p:nvPr>
            <p:ph type="sldImg"/>
          </p:nvPr>
        </p:nvSpPr>
        <p:spPr>
          <a:ln/>
        </p:spPr>
      </p:sp>
      <p:sp>
        <p:nvSpPr>
          <p:cNvPr id="337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noTextEdit="1"/>
          </p:cNvSpPr>
          <p:nvPr>
            <p:ph type="sldImg"/>
          </p:nvPr>
        </p:nvSpPr>
        <p:spPr>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noTextEdit="1"/>
          </p:cNvSpPr>
          <p:nvPr>
            <p:ph type="sldImg"/>
          </p:nvPr>
        </p:nvSpPr>
        <p:spPr>
          <a:ln/>
        </p:spPr>
      </p:sp>
      <p:sp>
        <p:nvSpPr>
          <p:cNvPr id="358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noTextEdit="1"/>
          </p:cNvSpPr>
          <p:nvPr>
            <p:ph type="sldImg"/>
          </p:nvPr>
        </p:nvSpPr>
        <p:spPr>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02065FE-5295-3243-A075-453D4E352906}" type="slidenum">
              <a:rPr lang="en-US"/>
              <a:pPr/>
              <a:t>‹#›</a:t>
            </a:fld>
            <a:endParaRPr lang="en-US"/>
          </a:p>
        </p:txBody>
      </p:sp>
    </p:spTree>
    <p:extLst>
      <p:ext uri="{BB962C8B-B14F-4D97-AF65-F5344CB8AC3E}">
        <p14:creationId xmlns:p14="http://schemas.microsoft.com/office/powerpoint/2010/main" val="779376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D9F753F-DA5C-8F40-B75C-E17034C763B2}" type="slidenum">
              <a:rPr lang="en-US"/>
              <a:pPr/>
              <a:t>‹#›</a:t>
            </a:fld>
            <a:endParaRPr lang="en-US"/>
          </a:p>
        </p:txBody>
      </p:sp>
    </p:spTree>
    <p:extLst>
      <p:ext uri="{BB962C8B-B14F-4D97-AF65-F5344CB8AC3E}">
        <p14:creationId xmlns:p14="http://schemas.microsoft.com/office/powerpoint/2010/main" val="1224170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ACA4FF9-4821-254A-93B4-3E5D493AE88C}" type="slidenum">
              <a:rPr lang="en-US"/>
              <a:pPr/>
              <a:t>‹#›</a:t>
            </a:fld>
            <a:endParaRPr lang="en-US"/>
          </a:p>
        </p:txBody>
      </p:sp>
    </p:spTree>
    <p:extLst>
      <p:ext uri="{BB962C8B-B14F-4D97-AF65-F5344CB8AC3E}">
        <p14:creationId xmlns:p14="http://schemas.microsoft.com/office/powerpoint/2010/main" val="42857475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80D40D6-EBE0-6C40-86E0-6286952E106C}" type="slidenum">
              <a:rPr lang="en-US"/>
              <a:pPr/>
              <a:t>‹#›</a:t>
            </a:fld>
            <a:endParaRPr lang="en-US"/>
          </a:p>
        </p:txBody>
      </p:sp>
    </p:spTree>
    <p:extLst>
      <p:ext uri="{BB962C8B-B14F-4D97-AF65-F5344CB8AC3E}">
        <p14:creationId xmlns:p14="http://schemas.microsoft.com/office/powerpoint/2010/main" val="21763430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FAE4FAA-82B0-7E4D-B901-8D7BB6ADE773}" type="slidenum">
              <a:rPr lang="en-US"/>
              <a:pPr/>
              <a:t>‹#›</a:t>
            </a:fld>
            <a:endParaRPr lang="en-US"/>
          </a:p>
        </p:txBody>
      </p:sp>
    </p:spTree>
    <p:extLst>
      <p:ext uri="{BB962C8B-B14F-4D97-AF65-F5344CB8AC3E}">
        <p14:creationId xmlns:p14="http://schemas.microsoft.com/office/powerpoint/2010/main" val="1169706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FF3C966-75BB-E04B-AADA-3C06C295C44D}" type="slidenum">
              <a:rPr lang="en-US"/>
              <a:pPr/>
              <a:t>‹#›</a:t>
            </a:fld>
            <a:endParaRPr lang="en-US"/>
          </a:p>
        </p:txBody>
      </p:sp>
    </p:spTree>
    <p:extLst>
      <p:ext uri="{BB962C8B-B14F-4D97-AF65-F5344CB8AC3E}">
        <p14:creationId xmlns:p14="http://schemas.microsoft.com/office/powerpoint/2010/main" val="15991853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C87F31F-576D-F347-AA2C-32A9BC358903}" type="slidenum">
              <a:rPr lang="en-US"/>
              <a:pPr/>
              <a:t>‹#›</a:t>
            </a:fld>
            <a:endParaRPr lang="en-US"/>
          </a:p>
        </p:txBody>
      </p:sp>
    </p:spTree>
    <p:extLst>
      <p:ext uri="{BB962C8B-B14F-4D97-AF65-F5344CB8AC3E}">
        <p14:creationId xmlns:p14="http://schemas.microsoft.com/office/powerpoint/2010/main" val="1928662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691901F-E162-624D-8844-2BF8686DBBCE}" type="slidenum">
              <a:rPr lang="en-US"/>
              <a:pPr/>
              <a:t>‹#›</a:t>
            </a:fld>
            <a:endParaRPr lang="en-US"/>
          </a:p>
        </p:txBody>
      </p:sp>
    </p:spTree>
    <p:extLst>
      <p:ext uri="{BB962C8B-B14F-4D97-AF65-F5344CB8AC3E}">
        <p14:creationId xmlns:p14="http://schemas.microsoft.com/office/powerpoint/2010/main" val="30526843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83151B89-CF69-D84A-BC61-CF6DC0FA098E}" type="slidenum">
              <a:rPr lang="en-US"/>
              <a:pPr/>
              <a:t>‹#›</a:t>
            </a:fld>
            <a:endParaRPr lang="en-US"/>
          </a:p>
        </p:txBody>
      </p:sp>
    </p:spTree>
    <p:extLst>
      <p:ext uri="{BB962C8B-B14F-4D97-AF65-F5344CB8AC3E}">
        <p14:creationId xmlns:p14="http://schemas.microsoft.com/office/powerpoint/2010/main" val="42664043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9A1E9391-01EC-6F43-B7D3-8EC8D5AFC400}" type="slidenum">
              <a:rPr lang="en-US"/>
              <a:pPr/>
              <a:t>‹#›</a:t>
            </a:fld>
            <a:endParaRPr lang="en-US"/>
          </a:p>
        </p:txBody>
      </p:sp>
    </p:spTree>
    <p:extLst>
      <p:ext uri="{BB962C8B-B14F-4D97-AF65-F5344CB8AC3E}">
        <p14:creationId xmlns:p14="http://schemas.microsoft.com/office/powerpoint/2010/main" val="4780299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05BD7BFA-DA62-AF4F-A9D2-89588D9DE9AD}" type="slidenum">
              <a:rPr lang="en-US"/>
              <a:pPr/>
              <a:t>‹#›</a:t>
            </a:fld>
            <a:endParaRPr lang="en-US"/>
          </a:p>
        </p:txBody>
      </p:sp>
    </p:spTree>
    <p:extLst>
      <p:ext uri="{BB962C8B-B14F-4D97-AF65-F5344CB8AC3E}">
        <p14:creationId xmlns:p14="http://schemas.microsoft.com/office/powerpoint/2010/main" val="1602569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36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19DD426-DB79-BD48-BD2D-7EA2DC648279}" type="slidenum">
              <a:rPr lang="en-US"/>
              <a:pPr/>
              <a:t>‹#›</a:t>
            </a:fld>
            <a:endParaRPr lang="en-US"/>
          </a:p>
        </p:txBody>
      </p:sp>
    </p:spTree>
    <p:extLst>
      <p:ext uri="{BB962C8B-B14F-4D97-AF65-F5344CB8AC3E}">
        <p14:creationId xmlns:p14="http://schemas.microsoft.com/office/powerpoint/2010/main" val="6579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5D09431-2113-4C44-957D-064F7E002A45}" type="slidenum">
              <a:rPr lang="en-US"/>
              <a:pPr/>
              <a:t>‹#›</a:t>
            </a:fld>
            <a:endParaRPr lang="en-US"/>
          </a:p>
        </p:txBody>
      </p:sp>
    </p:spTree>
    <p:extLst>
      <p:ext uri="{BB962C8B-B14F-4D97-AF65-F5344CB8AC3E}">
        <p14:creationId xmlns:p14="http://schemas.microsoft.com/office/powerpoint/2010/main" val="353958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2CD8111-CCE8-EA47-84B6-5582FF31CE41}" type="slidenum">
              <a:rPr lang="en-US"/>
              <a:pPr/>
              <a:t>‹#›</a:t>
            </a:fld>
            <a:endParaRPr lang="en-US"/>
          </a:p>
        </p:txBody>
      </p:sp>
    </p:spTree>
    <p:extLst>
      <p:ext uri="{BB962C8B-B14F-4D97-AF65-F5344CB8AC3E}">
        <p14:creationId xmlns:p14="http://schemas.microsoft.com/office/powerpoint/2010/main" val="2995284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8E092C1-4DA5-2542-AF6C-C63C065941BD}" type="slidenum">
              <a:rPr lang="en-US"/>
              <a:pPr/>
              <a:t>‹#›</a:t>
            </a:fld>
            <a:endParaRPr lang="en-US"/>
          </a:p>
        </p:txBody>
      </p:sp>
    </p:spTree>
    <p:extLst>
      <p:ext uri="{BB962C8B-B14F-4D97-AF65-F5344CB8AC3E}">
        <p14:creationId xmlns:p14="http://schemas.microsoft.com/office/powerpoint/2010/main" val="24178340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EBF4C86-FF4F-7842-8861-02A236C27FD7}" type="slidenum">
              <a:rPr lang="en-US"/>
              <a:pPr/>
              <a:t>‹#›</a:t>
            </a:fld>
            <a:endParaRPr lang="en-US"/>
          </a:p>
        </p:txBody>
      </p:sp>
    </p:spTree>
    <p:extLst>
      <p:ext uri="{BB962C8B-B14F-4D97-AF65-F5344CB8AC3E}">
        <p14:creationId xmlns:p14="http://schemas.microsoft.com/office/powerpoint/2010/main" val="1045449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66257B9-4D32-B74F-98DB-60416FE58912}" type="slidenum">
              <a:rPr lang="en-US"/>
              <a:pPr/>
              <a:t>‹#›</a:t>
            </a:fld>
            <a:endParaRPr lang="en-US"/>
          </a:p>
        </p:txBody>
      </p:sp>
    </p:spTree>
    <p:extLst>
      <p:ext uri="{BB962C8B-B14F-4D97-AF65-F5344CB8AC3E}">
        <p14:creationId xmlns:p14="http://schemas.microsoft.com/office/powerpoint/2010/main" val="267362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753903E-8A97-0146-AE83-6ED1F12D5A84}" type="slidenum">
              <a:rPr lang="en-US"/>
              <a:pPr/>
              <a:t>‹#›</a:t>
            </a:fld>
            <a:endParaRPr lang="en-US"/>
          </a:p>
        </p:txBody>
      </p:sp>
    </p:spTree>
    <p:extLst>
      <p:ext uri="{BB962C8B-B14F-4D97-AF65-F5344CB8AC3E}">
        <p14:creationId xmlns:p14="http://schemas.microsoft.com/office/powerpoint/2010/main" val="2095027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5D134ACA-B346-184F-9FA8-B4D020B86ACF}" type="slidenum">
              <a:rPr lang="en-US"/>
              <a:pPr/>
              <a:t>‹#›</a:t>
            </a:fld>
            <a:endParaRPr lang="en-US"/>
          </a:p>
        </p:txBody>
      </p:sp>
    </p:spTree>
    <p:extLst>
      <p:ext uri="{BB962C8B-B14F-4D97-AF65-F5344CB8AC3E}">
        <p14:creationId xmlns:p14="http://schemas.microsoft.com/office/powerpoint/2010/main" val="85914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35360380-E395-4442-94D4-96722EEE8FD4}" type="slidenum">
              <a:rPr lang="en-US"/>
              <a:pPr/>
              <a:t>‹#›</a:t>
            </a:fld>
            <a:endParaRPr lang="en-US"/>
          </a:p>
        </p:txBody>
      </p:sp>
    </p:spTree>
    <p:extLst>
      <p:ext uri="{BB962C8B-B14F-4D97-AF65-F5344CB8AC3E}">
        <p14:creationId xmlns:p14="http://schemas.microsoft.com/office/powerpoint/2010/main" val="2393488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52670DD7-433A-8846-A4D2-87F2E8668686}" type="slidenum">
              <a:rPr lang="en-US"/>
              <a:pPr/>
              <a:t>‹#›</a:t>
            </a:fld>
            <a:endParaRPr lang="en-US"/>
          </a:p>
        </p:txBody>
      </p:sp>
    </p:spTree>
    <p:extLst>
      <p:ext uri="{BB962C8B-B14F-4D97-AF65-F5344CB8AC3E}">
        <p14:creationId xmlns:p14="http://schemas.microsoft.com/office/powerpoint/2010/main" val="3296790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08177AD-8A8B-CE40-B8B8-5A8A9880AF0A}" type="slidenum">
              <a:rPr lang="en-US"/>
              <a:pPr/>
              <a:t>‹#›</a:t>
            </a:fld>
            <a:endParaRPr lang="en-US"/>
          </a:p>
        </p:txBody>
      </p:sp>
    </p:spTree>
    <p:extLst>
      <p:ext uri="{BB962C8B-B14F-4D97-AF65-F5344CB8AC3E}">
        <p14:creationId xmlns:p14="http://schemas.microsoft.com/office/powerpoint/2010/main" val="2471104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2E1C234-A192-8541-93D6-37171B4A2235}" type="slidenum">
              <a:rPr lang="en-US"/>
              <a:pPr/>
              <a:t>‹#›</a:t>
            </a:fld>
            <a:endParaRPr lang="en-US"/>
          </a:p>
        </p:txBody>
      </p:sp>
    </p:spTree>
    <p:extLst>
      <p:ext uri="{BB962C8B-B14F-4D97-AF65-F5344CB8AC3E}">
        <p14:creationId xmlns:p14="http://schemas.microsoft.com/office/powerpoint/2010/main" val="40616449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37"/>
            </a:gs>
            <a:gs pos="100000">
              <a:srgbClr val="000099"/>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bg1"/>
                </a:solidFill>
                <a:latin typeface="Verdana" pitchFamily="-111"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bg1"/>
                </a:solidFill>
                <a:latin typeface="Verdana" pitchFamily="-111"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bg1"/>
                </a:solidFill>
                <a:latin typeface="Verdana" charset="0"/>
              </a:defRPr>
            </a:lvl1pPr>
          </a:lstStyle>
          <a:p>
            <a:fld id="{18E7B1F5-4360-6848-95B1-5623645239D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xStyles>
    <p:titleStyle>
      <a:lvl1pPr algn="ctr" rtl="0" eaLnBrk="0" fontAlgn="base" hangingPunct="0">
        <a:spcBef>
          <a:spcPct val="0"/>
        </a:spcBef>
        <a:spcAft>
          <a:spcPct val="0"/>
        </a:spcAft>
        <a:defRPr sz="4400">
          <a:solidFill>
            <a:srgbClr val="FFFF00"/>
          </a:solidFill>
          <a:latin typeface="Calibri"/>
          <a:ea typeface="ＭＳ Ｐゴシック" pitchFamily="-111" charset="-128"/>
          <a:cs typeface="ＭＳ Ｐゴシック" charset="-128"/>
        </a:defRPr>
      </a:lvl1pPr>
      <a:lvl2pPr algn="ctr" rtl="0" eaLnBrk="0" fontAlgn="base" hangingPunct="0">
        <a:spcBef>
          <a:spcPct val="0"/>
        </a:spcBef>
        <a:spcAft>
          <a:spcPct val="0"/>
        </a:spcAft>
        <a:defRPr sz="4400">
          <a:solidFill>
            <a:srgbClr val="FFFF00"/>
          </a:solidFill>
          <a:latin typeface="Calibri"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rgbClr val="FFFF00"/>
          </a:solidFill>
          <a:latin typeface="Calibri"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rgbClr val="FFFF00"/>
          </a:solidFill>
          <a:latin typeface="Calibri"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rgbClr val="FFFF00"/>
          </a:solidFill>
          <a:latin typeface="Calibri" charset="0"/>
          <a:ea typeface="ＭＳ Ｐゴシック" pitchFamily="-111" charset="-128"/>
          <a:cs typeface="ＭＳ Ｐゴシック" pitchFamily="-111" charset="-128"/>
        </a:defRPr>
      </a:lvl5pPr>
      <a:lvl6pPr marL="457200" algn="ctr" rtl="0" fontAlgn="base">
        <a:spcBef>
          <a:spcPct val="0"/>
        </a:spcBef>
        <a:spcAft>
          <a:spcPct val="0"/>
        </a:spcAft>
        <a:defRPr sz="3600">
          <a:solidFill>
            <a:srgbClr val="FFFF00"/>
          </a:solidFill>
          <a:latin typeface="Verdana" pitchFamily="-65" charset="0"/>
        </a:defRPr>
      </a:lvl6pPr>
      <a:lvl7pPr marL="914400" algn="ctr" rtl="0" fontAlgn="base">
        <a:spcBef>
          <a:spcPct val="0"/>
        </a:spcBef>
        <a:spcAft>
          <a:spcPct val="0"/>
        </a:spcAft>
        <a:defRPr sz="3600">
          <a:solidFill>
            <a:srgbClr val="FFFF00"/>
          </a:solidFill>
          <a:latin typeface="Verdana" pitchFamily="-65" charset="0"/>
        </a:defRPr>
      </a:lvl7pPr>
      <a:lvl8pPr marL="1371600" algn="ctr" rtl="0" fontAlgn="base">
        <a:spcBef>
          <a:spcPct val="0"/>
        </a:spcBef>
        <a:spcAft>
          <a:spcPct val="0"/>
        </a:spcAft>
        <a:defRPr sz="3600">
          <a:solidFill>
            <a:srgbClr val="FFFF00"/>
          </a:solidFill>
          <a:latin typeface="Verdana" pitchFamily="-65" charset="0"/>
        </a:defRPr>
      </a:lvl8pPr>
      <a:lvl9pPr marL="1828800" algn="ctr" rtl="0" fontAlgn="base">
        <a:spcBef>
          <a:spcPct val="0"/>
        </a:spcBef>
        <a:spcAft>
          <a:spcPct val="0"/>
        </a:spcAft>
        <a:defRPr sz="3600">
          <a:solidFill>
            <a:srgbClr val="FFFF00"/>
          </a:solidFill>
          <a:latin typeface="Verdana" pitchFamily="-65" charset="0"/>
        </a:defRPr>
      </a:lvl9pPr>
    </p:titleStyle>
    <p:bodyStyle>
      <a:lvl1pPr marL="342900" indent="-342900" algn="l" rtl="0" eaLnBrk="0" fontAlgn="base" hangingPunct="0">
        <a:spcBef>
          <a:spcPct val="20000"/>
        </a:spcBef>
        <a:spcAft>
          <a:spcPct val="0"/>
        </a:spcAft>
        <a:buChar char="•"/>
        <a:defRPr sz="3000">
          <a:solidFill>
            <a:schemeClr val="bg1"/>
          </a:solidFill>
          <a:latin typeface="Calibri"/>
          <a:ea typeface="ＭＳ Ｐゴシック" pitchFamily="-111" charset="-128"/>
          <a:cs typeface="ＭＳ Ｐゴシック" charset="-128"/>
        </a:defRPr>
      </a:lvl1pPr>
      <a:lvl2pPr marL="742950" indent="-285750" algn="l" rtl="0" eaLnBrk="0" fontAlgn="base" hangingPunct="0">
        <a:spcBef>
          <a:spcPct val="20000"/>
        </a:spcBef>
        <a:spcAft>
          <a:spcPct val="0"/>
        </a:spcAft>
        <a:buChar char="–"/>
        <a:defRPr sz="2800">
          <a:solidFill>
            <a:schemeClr val="bg1"/>
          </a:solidFill>
          <a:latin typeface="Calibri"/>
          <a:ea typeface="Calibri" charset="0"/>
          <a:cs typeface="Calibri"/>
        </a:defRPr>
      </a:lvl2pPr>
      <a:lvl3pPr marL="1143000" indent="-228600" algn="l" rtl="0" eaLnBrk="0" fontAlgn="base" hangingPunct="0">
        <a:spcBef>
          <a:spcPct val="20000"/>
        </a:spcBef>
        <a:spcAft>
          <a:spcPct val="0"/>
        </a:spcAft>
        <a:buChar char="•"/>
        <a:defRPr sz="2400">
          <a:solidFill>
            <a:schemeClr val="bg1"/>
          </a:solidFill>
          <a:latin typeface="Calibri"/>
          <a:ea typeface="Calibri" charset="0"/>
          <a:cs typeface="Calibri"/>
        </a:defRPr>
      </a:lvl3pPr>
      <a:lvl4pPr marL="1600200" indent="-228600" algn="l" rtl="0" eaLnBrk="0" fontAlgn="base" hangingPunct="0">
        <a:spcBef>
          <a:spcPct val="20000"/>
        </a:spcBef>
        <a:spcAft>
          <a:spcPct val="0"/>
        </a:spcAft>
        <a:buChar char="–"/>
        <a:defRPr sz="2000">
          <a:solidFill>
            <a:schemeClr val="bg1"/>
          </a:solidFill>
          <a:latin typeface="Calibri"/>
          <a:ea typeface="Calibri" charset="0"/>
          <a:cs typeface="Calibri"/>
        </a:defRPr>
      </a:lvl4pPr>
      <a:lvl5pPr marL="2057400" indent="-228600" algn="l" rtl="0" eaLnBrk="0" fontAlgn="base" hangingPunct="0">
        <a:spcBef>
          <a:spcPct val="20000"/>
        </a:spcBef>
        <a:spcAft>
          <a:spcPct val="0"/>
        </a:spcAft>
        <a:buChar char="»"/>
        <a:defRPr sz="2000">
          <a:solidFill>
            <a:schemeClr val="bg1"/>
          </a:solidFill>
          <a:latin typeface="Calibri"/>
          <a:ea typeface="Calibri" charset="0"/>
          <a:cs typeface="Calibri"/>
        </a:defRPr>
      </a:lvl5pPr>
      <a:lvl6pPr marL="2514600" indent="-228600" algn="l" rtl="0" fontAlgn="base">
        <a:spcBef>
          <a:spcPct val="20000"/>
        </a:spcBef>
        <a:spcAft>
          <a:spcPct val="0"/>
        </a:spcAft>
        <a:buChar char="»"/>
        <a:defRPr sz="2000">
          <a:solidFill>
            <a:schemeClr val="bg1"/>
          </a:solidFill>
          <a:latin typeface="+mn-lt"/>
          <a:ea typeface="ＭＳ Ｐゴシック" pitchFamily="-65" charset="-128"/>
        </a:defRPr>
      </a:lvl6pPr>
      <a:lvl7pPr marL="2971800" indent="-228600" algn="l" rtl="0" fontAlgn="base">
        <a:spcBef>
          <a:spcPct val="20000"/>
        </a:spcBef>
        <a:spcAft>
          <a:spcPct val="0"/>
        </a:spcAft>
        <a:buChar char="»"/>
        <a:defRPr sz="2000">
          <a:solidFill>
            <a:schemeClr val="bg1"/>
          </a:solidFill>
          <a:latin typeface="+mn-lt"/>
          <a:ea typeface="ＭＳ Ｐゴシック" pitchFamily="-65" charset="-128"/>
        </a:defRPr>
      </a:lvl7pPr>
      <a:lvl8pPr marL="3429000" indent="-228600" algn="l" rtl="0" fontAlgn="base">
        <a:spcBef>
          <a:spcPct val="20000"/>
        </a:spcBef>
        <a:spcAft>
          <a:spcPct val="0"/>
        </a:spcAft>
        <a:buChar char="»"/>
        <a:defRPr sz="2000">
          <a:solidFill>
            <a:schemeClr val="bg1"/>
          </a:solidFill>
          <a:latin typeface="+mn-lt"/>
          <a:ea typeface="ＭＳ Ｐゴシック" pitchFamily="-65" charset="-128"/>
        </a:defRPr>
      </a:lvl8pPr>
      <a:lvl9pPr marL="3886200" indent="-228600" algn="l" rtl="0" fontAlgn="base">
        <a:spcBef>
          <a:spcPct val="20000"/>
        </a:spcBef>
        <a:spcAft>
          <a:spcPct val="0"/>
        </a:spcAft>
        <a:buChar char="»"/>
        <a:defRPr sz="2000">
          <a:solidFill>
            <a:schemeClr val="bg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37"/>
            </a:gs>
            <a:gs pos="100000">
              <a:srgbClr val="000099"/>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bg1"/>
                </a:solidFill>
                <a:latin typeface="Verdana" pitchFamily="-111"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chemeClr val="bg1"/>
                </a:solidFill>
                <a:latin typeface="Verdana" pitchFamily="-111"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bg1"/>
                </a:solidFill>
                <a:latin typeface="Verdana" charset="0"/>
              </a:defRPr>
            </a:lvl1pPr>
          </a:lstStyle>
          <a:p>
            <a:fld id="{46CBA29D-79CB-5048-8786-9C4ED5DAF17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xStyles>
    <p:titleStyle>
      <a:lvl1pPr algn="ctr" rtl="0" eaLnBrk="0" fontAlgn="base" hangingPunct="0">
        <a:spcBef>
          <a:spcPct val="0"/>
        </a:spcBef>
        <a:spcAft>
          <a:spcPct val="0"/>
        </a:spcAft>
        <a:defRPr sz="3600">
          <a:solidFill>
            <a:srgbClr val="FFFF00"/>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3600">
          <a:solidFill>
            <a:srgbClr val="FFFF00"/>
          </a:solidFill>
          <a:latin typeface="Verdana" pitchFamily="-65" charset="0"/>
          <a:ea typeface="ＭＳ Ｐゴシック" pitchFamily="-111" charset="-128"/>
          <a:cs typeface="ＭＳ Ｐゴシック" pitchFamily="-111" charset="-128"/>
        </a:defRPr>
      </a:lvl2pPr>
      <a:lvl3pPr algn="ctr" rtl="0" eaLnBrk="0" fontAlgn="base" hangingPunct="0">
        <a:spcBef>
          <a:spcPct val="0"/>
        </a:spcBef>
        <a:spcAft>
          <a:spcPct val="0"/>
        </a:spcAft>
        <a:defRPr sz="3600">
          <a:solidFill>
            <a:srgbClr val="FFFF00"/>
          </a:solidFill>
          <a:latin typeface="Verdana" pitchFamily="-65" charset="0"/>
          <a:ea typeface="ＭＳ Ｐゴシック" pitchFamily="-111" charset="-128"/>
          <a:cs typeface="ＭＳ Ｐゴシック" pitchFamily="-111" charset="-128"/>
        </a:defRPr>
      </a:lvl3pPr>
      <a:lvl4pPr algn="ctr" rtl="0" eaLnBrk="0" fontAlgn="base" hangingPunct="0">
        <a:spcBef>
          <a:spcPct val="0"/>
        </a:spcBef>
        <a:spcAft>
          <a:spcPct val="0"/>
        </a:spcAft>
        <a:defRPr sz="3600">
          <a:solidFill>
            <a:srgbClr val="FFFF00"/>
          </a:solidFill>
          <a:latin typeface="Verdana" pitchFamily="-65" charset="0"/>
          <a:ea typeface="ＭＳ Ｐゴシック" pitchFamily="-111" charset="-128"/>
          <a:cs typeface="ＭＳ Ｐゴシック" pitchFamily="-111" charset="-128"/>
        </a:defRPr>
      </a:lvl4pPr>
      <a:lvl5pPr algn="ctr" rtl="0" eaLnBrk="0" fontAlgn="base" hangingPunct="0">
        <a:spcBef>
          <a:spcPct val="0"/>
        </a:spcBef>
        <a:spcAft>
          <a:spcPct val="0"/>
        </a:spcAft>
        <a:defRPr sz="3600">
          <a:solidFill>
            <a:srgbClr val="FFFF00"/>
          </a:solidFill>
          <a:latin typeface="Verdana" pitchFamily="-65" charset="0"/>
          <a:ea typeface="ＭＳ Ｐゴシック" pitchFamily="-111" charset="-128"/>
          <a:cs typeface="ＭＳ Ｐゴシック" pitchFamily="-111" charset="-128"/>
        </a:defRPr>
      </a:lvl5pPr>
      <a:lvl6pPr marL="457200" algn="ctr" rtl="0" fontAlgn="base">
        <a:spcBef>
          <a:spcPct val="0"/>
        </a:spcBef>
        <a:spcAft>
          <a:spcPct val="0"/>
        </a:spcAft>
        <a:defRPr sz="3600">
          <a:solidFill>
            <a:srgbClr val="FFFF00"/>
          </a:solidFill>
          <a:latin typeface="Verdana" pitchFamily="-65" charset="0"/>
        </a:defRPr>
      </a:lvl6pPr>
      <a:lvl7pPr marL="914400" algn="ctr" rtl="0" fontAlgn="base">
        <a:spcBef>
          <a:spcPct val="0"/>
        </a:spcBef>
        <a:spcAft>
          <a:spcPct val="0"/>
        </a:spcAft>
        <a:defRPr sz="3600">
          <a:solidFill>
            <a:srgbClr val="FFFF00"/>
          </a:solidFill>
          <a:latin typeface="Verdana" pitchFamily="-65" charset="0"/>
        </a:defRPr>
      </a:lvl7pPr>
      <a:lvl8pPr marL="1371600" algn="ctr" rtl="0" fontAlgn="base">
        <a:spcBef>
          <a:spcPct val="0"/>
        </a:spcBef>
        <a:spcAft>
          <a:spcPct val="0"/>
        </a:spcAft>
        <a:defRPr sz="3600">
          <a:solidFill>
            <a:srgbClr val="FFFF00"/>
          </a:solidFill>
          <a:latin typeface="Verdana" pitchFamily="-65" charset="0"/>
        </a:defRPr>
      </a:lvl8pPr>
      <a:lvl9pPr marL="1828800" algn="ctr" rtl="0" fontAlgn="base">
        <a:spcBef>
          <a:spcPct val="0"/>
        </a:spcBef>
        <a:spcAft>
          <a:spcPct val="0"/>
        </a:spcAft>
        <a:defRPr sz="3600">
          <a:solidFill>
            <a:srgbClr val="FFFF00"/>
          </a:solidFill>
          <a:latin typeface="Verdana" pitchFamily="-65" charset="0"/>
        </a:defRPr>
      </a:lvl9pPr>
    </p:titleStyle>
    <p:bodyStyle>
      <a:lvl1pPr marL="342900" indent="-342900" algn="l" rtl="0" eaLnBrk="0" fontAlgn="base" hangingPunct="0">
        <a:spcBef>
          <a:spcPct val="20000"/>
        </a:spcBef>
        <a:spcAft>
          <a:spcPct val="0"/>
        </a:spcAft>
        <a:buChar char="•"/>
        <a:defRPr sz="3000">
          <a:solidFill>
            <a:schemeClr val="bg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pitchFamily="-65" charset="-128"/>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pitchFamily="-65" charset="-128"/>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pitchFamily="-65" charset="-128"/>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pitchFamily="-65" charset="-128"/>
        </a:defRPr>
      </a:lvl5pPr>
      <a:lvl6pPr marL="2514600" indent="-228600" algn="l" rtl="0" fontAlgn="base">
        <a:spcBef>
          <a:spcPct val="20000"/>
        </a:spcBef>
        <a:spcAft>
          <a:spcPct val="0"/>
        </a:spcAft>
        <a:buChar char="»"/>
        <a:defRPr sz="2000">
          <a:solidFill>
            <a:schemeClr val="bg1"/>
          </a:solidFill>
          <a:latin typeface="+mn-lt"/>
          <a:ea typeface="ＭＳ Ｐゴシック" pitchFamily="-65" charset="-128"/>
        </a:defRPr>
      </a:lvl6pPr>
      <a:lvl7pPr marL="2971800" indent="-228600" algn="l" rtl="0" fontAlgn="base">
        <a:spcBef>
          <a:spcPct val="20000"/>
        </a:spcBef>
        <a:spcAft>
          <a:spcPct val="0"/>
        </a:spcAft>
        <a:buChar char="»"/>
        <a:defRPr sz="2000">
          <a:solidFill>
            <a:schemeClr val="bg1"/>
          </a:solidFill>
          <a:latin typeface="+mn-lt"/>
          <a:ea typeface="ＭＳ Ｐゴシック" pitchFamily="-65" charset="-128"/>
        </a:defRPr>
      </a:lvl7pPr>
      <a:lvl8pPr marL="3429000" indent="-228600" algn="l" rtl="0" fontAlgn="base">
        <a:spcBef>
          <a:spcPct val="20000"/>
        </a:spcBef>
        <a:spcAft>
          <a:spcPct val="0"/>
        </a:spcAft>
        <a:buChar char="»"/>
        <a:defRPr sz="2000">
          <a:solidFill>
            <a:schemeClr val="bg1"/>
          </a:solidFill>
          <a:latin typeface="+mn-lt"/>
          <a:ea typeface="ＭＳ Ｐゴシック" pitchFamily="-65" charset="-128"/>
        </a:defRPr>
      </a:lvl8pPr>
      <a:lvl9pPr marL="3886200" indent="-228600" algn="l" rtl="0" fontAlgn="base">
        <a:spcBef>
          <a:spcPct val="20000"/>
        </a:spcBef>
        <a:spcAft>
          <a:spcPct val="0"/>
        </a:spcAft>
        <a:buChar char="»"/>
        <a:defRPr sz="2000">
          <a:solidFill>
            <a:schemeClr val="bg1"/>
          </a:solidFill>
          <a:latin typeface="+mn-lt"/>
          <a:ea typeface="ＭＳ Ｐゴシック" pitchFamily="-6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5"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8.png"/><Relationship Id="rId7" Type="http://schemas.openxmlformats.org/officeDocument/2006/relationships/image" Target="../media/image6.png"/><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304800"/>
            <a:ext cx="9144000" cy="1752600"/>
          </a:xfrm>
        </p:spPr>
        <p:txBody>
          <a:bodyPr/>
          <a:lstStyle/>
          <a:p>
            <a:pPr eaLnBrk="1" hangingPunct="1"/>
            <a:r>
              <a:rPr lang="en-US" sz="4000" dirty="0">
                <a:latin typeface="Calibri" charset="0"/>
                <a:ea typeface="ＭＳ Ｐゴシック" charset="0"/>
                <a:cs typeface="ＭＳ Ｐゴシック" charset="0"/>
              </a:rPr>
              <a:t>Longitudinal Study of </a:t>
            </a:r>
            <a:br>
              <a:rPr lang="en-US" sz="4000" dirty="0">
                <a:latin typeface="Calibri" charset="0"/>
                <a:ea typeface="ＭＳ Ｐゴシック" charset="0"/>
                <a:cs typeface="ＭＳ Ｐゴシック" charset="0"/>
              </a:rPr>
            </a:br>
            <a:r>
              <a:rPr lang="en-US" sz="4000" dirty="0">
                <a:latin typeface="Calibri" charset="0"/>
                <a:ea typeface="ＭＳ Ｐゴシック" charset="0"/>
                <a:cs typeface="ＭＳ Ｐゴシック" charset="0"/>
              </a:rPr>
              <a:t>Implantable </a:t>
            </a:r>
            <a:r>
              <a:rPr lang="en-US" sz="4000" dirty="0" err="1">
                <a:latin typeface="Calibri" charset="0"/>
                <a:ea typeface="ＭＳ Ｐゴシック" charset="0"/>
                <a:cs typeface="ＭＳ Ｐゴシック" charset="0"/>
              </a:rPr>
              <a:t>Cardioverter</a:t>
            </a:r>
            <a:r>
              <a:rPr lang="en-US" sz="4000" dirty="0">
                <a:latin typeface="Calibri" charset="0"/>
                <a:ea typeface="ＭＳ Ｐゴシック" charset="0"/>
                <a:cs typeface="ＭＳ Ｐゴシック" charset="0"/>
              </a:rPr>
              <a:t> Defibrillators (ICDs)</a:t>
            </a:r>
          </a:p>
        </p:txBody>
      </p:sp>
      <p:sp>
        <p:nvSpPr>
          <p:cNvPr id="3075" name="Rectangle 3"/>
          <p:cNvSpPr>
            <a:spLocks noGrp="1" noChangeArrowheads="1"/>
          </p:cNvSpPr>
          <p:nvPr>
            <p:ph type="subTitle" idx="1"/>
          </p:nvPr>
        </p:nvSpPr>
        <p:spPr>
          <a:xfrm>
            <a:off x="228600" y="2438400"/>
            <a:ext cx="8686800" cy="2438400"/>
          </a:xfrm>
        </p:spPr>
        <p:txBody>
          <a:bodyPr/>
          <a:lstStyle/>
          <a:p>
            <a:pPr eaLnBrk="1" hangingPunct="1">
              <a:lnSpc>
                <a:spcPct val="90000"/>
              </a:lnSpc>
              <a:spcBef>
                <a:spcPct val="10000"/>
              </a:spcBef>
            </a:pPr>
            <a:r>
              <a:rPr lang="en-US" sz="2800" dirty="0">
                <a:latin typeface="Calibri" charset="0"/>
                <a:ea typeface="ＭＳ Ｐゴシック" charset="0"/>
                <a:cs typeface="ＭＳ Ｐゴシック" charset="0"/>
              </a:rPr>
              <a:t>AHRQ Annual Meeting - September 21, 2011</a:t>
            </a:r>
          </a:p>
          <a:p>
            <a:pPr eaLnBrk="1" hangingPunct="1">
              <a:lnSpc>
                <a:spcPct val="90000"/>
              </a:lnSpc>
              <a:spcBef>
                <a:spcPct val="10000"/>
              </a:spcBef>
            </a:pPr>
            <a:endParaRPr lang="en-US" sz="2800" dirty="0">
              <a:latin typeface="Calibri" charset="0"/>
              <a:ea typeface="ＭＳ Ｐゴシック" charset="0"/>
              <a:cs typeface="ＭＳ Ｐゴシック" charset="0"/>
            </a:endParaRPr>
          </a:p>
          <a:p>
            <a:pPr eaLnBrk="1" hangingPunct="1">
              <a:lnSpc>
                <a:spcPct val="90000"/>
              </a:lnSpc>
              <a:spcBef>
                <a:spcPct val="10000"/>
              </a:spcBef>
            </a:pPr>
            <a:r>
              <a:rPr lang="en-US" sz="2800" dirty="0">
                <a:latin typeface="Calibri" charset="0"/>
                <a:ea typeface="ＭＳ Ｐゴシック" charset="0"/>
                <a:cs typeface="ＭＳ Ｐゴシック" charset="0"/>
              </a:rPr>
              <a:t>Robert Greenlee, PhD, MPH</a:t>
            </a:r>
          </a:p>
          <a:p>
            <a:pPr eaLnBrk="1" hangingPunct="1">
              <a:lnSpc>
                <a:spcPct val="90000"/>
              </a:lnSpc>
              <a:spcBef>
                <a:spcPct val="10000"/>
              </a:spcBef>
            </a:pPr>
            <a:r>
              <a:rPr lang="en-US" sz="2400" dirty="0">
                <a:latin typeface="Calibri" charset="0"/>
                <a:ea typeface="ＭＳ Ｐゴシック" charset="0"/>
                <a:cs typeface="ＭＳ Ｐゴシック" charset="0"/>
              </a:rPr>
              <a:t>Marshfield Clinic Research Foundation</a:t>
            </a:r>
          </a:p>
          <a:p>
            <a:pPr eaLnBrk="1" hangingPunct="1">
              <a:lnSpc>
                <a:spcPct val="90000"/>
              </a:lnSpc>
              <a:spcBef>
                <a:spcPct val="10000"/>
              </a:spcBef>
            </a:pPr>
            <a:r>
              <a:rPr lang="en-US" sz="2400" dirty="0">
                <a:latin typeface="Calibri" charset="0"/>
                <a:ea typeface="ＭＳ Ｐゴシック" charset="0"/>
                <a:cs typeface="ＭＳ Ｐゴシック" charset="0"/>
              </a:rPr>
              <a:t>University of Wisconsin Graduate Program in Clinical Investigation</a:t>
            </a:r>
          </a:p>
          <a:p>
            <a:pPr eaLnBrk="1" hangingPunct="1">
              <a:lnSpc>
                <a:spcPct val="90000"/>
              </a:lnSpc>
              <a:spcBef>
                <a:spcPct val="10000"/>
              </a:spcBef>
            </a:pPr>
            <a:endParaRPr lang="en-US" sz="2800" dirty="0">
              <a:latin typeface="Calibri" charset="0"/>
              <a:ea typeface="ＭＳ Ｐゴシック" charset="0"/>
              <a:cs typeface="ＭＳ Ｐゴシック" charset="0"/>
            </a:endParaRPr>
          </a:p>
          <a:p>
            <a:pPr eaLnBrk="1" hangingPunct="1">
              <a:lnSpc>
                <a:spcPct val="90000"/>
              </a:lnSpc>
              <a:spcBef>
                <a:spcPct val="10000"/>
              </a:spcBef>
            </a:pPr>
            <a:r>
              <a:rPr lang="en-US" sz="2800" dirty="0">
                <a:latin typeface="Calibri" charset="0"/>
                <a:ea typeface="ＭＳ Ｐゴシック" charset="0"/>
                <a:cs typeface="ＭＳ Ｐゴシック" charset="0"/>
              </a:rPr>
              <a:t>Frederick </a:t>
            </a:r>
            <a:r>
              <a:rPr lang="en-US" sz="2800" dirty="0" err="1">
                <a:latin typeface="Calibri" charset="0"/>
                <a:ea typeface="ＭＳ Ｐゴシック" charset="0"/>
                <a:cs typeface="ＭＳ Ｐゴシック" charset="0"/>
              </a:rPr>
              <a:t>Masoudi</a:t>
            </a:r>
            <a:r>
              <a:rPr lang="en-US" sz="2800" dirty="0">
                <a:latin typeface="Calibri" charset="0"/>
                <a:ea typeface="ＭＳ Ｐゴシック" charset="0"/>
                <a:cs typeface="ＭＳ Ｐゴシック" charset="0"/>
              </a:rPr>
              <a:t>, MD, MSPH</a:t>
            </a:r>
          </a:p>
          <a:p>
            <a:pPr eaLnBrk="1" hangingPunct="1">
              <a:lnSpc>
                <a:spcPct val="90000"/>
              </a:lnSpc>
              <a:spcBef>
                <a:spcPct val="10000"/>
              </a:spcBef>
            </a:pPr>
            <a:r>
              <a:rPr lang="en-US" sz="2400" dirty="0">
                <a:latin typeface="Calibri" charset="0"/>
                <a:ea typeface="ＭＳ Ｐゴシック" charset="0"/>
                <a:cs typeface="ＭＳ Ｐゴシック" charset="0"/>
              </a:rPr>
              <a:t>University of Colorado, Denver</a:t>
            </a:r>
          </a:p>
          <a:p>
            <a:pPr eaLnBrk="1" hangingPunct="1">
              <a:lnSpc>
                <a:spcPct val="90000"/>
              </a:lnSpc>
              <a:spcBef>
                <a:spcPct val="10000"/>
              </a:spcBef>
            </a:pPr>
            <a:r>
              <a:rPr lang="en-US" sz="2400" dirty="0">
                <a:latin typeface="Calibri" charset="0"/>
                <a:ea typeface="ＭＳ Ｐゴシック" charset="0"/>
                <a:cs typeface="ＭＳ Ｐゴシック" charset="0"/>
              </a:rPr>
              <a:t>Affiliate Investigator, Colorado Kaiser Permanente IHR</a:t>
            </a:r>
            <a:endParaRPr lang="en-US" sz="2800" dirty="0">
              <a:latin typeface="Calibri" charset="0"/>
              <a:ea typeface="ＭＳ Ｐゴシック" charset="0"/>
              <a:cs typeface="ＭＳ Ｐゴシック" charset="0"/>
            </a:endParaRPr>
          </a:p>
        </p:txBody>
      </p:sp>
      <p:sp>
        <p:nvSpPr>
          <p:cNvPr id="3076" name="Line 7"/>
          <p:cNvSpPr>
            <a:spLocks noChangeShapeType="1"/>
          </p:cNvSpPr>
          <p:nvPr/>
        </p:nvSpPr>
        <p:spPr bwMode="auto">
          <a:xfrm>
            <a:off x="304800" y="2209800"/>
            <a:ext cx="8534400" cy="0"/>
          </a:xfrm>
          <a:prstGeom prst="line">
            <a:avLst/>
          </a:prstGeom>
          <a:noFill/>
          <a:ln w="38100">
            <a:solidFill>
              <a:srgbClr val="CC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85800" y="228600"/>
            <a:ext cx="7772400" cy="1143000"/>
          </a:xfrm>
        </p:spPr>
        <p:txBody>
          <a:bodyPr/>
          <a:lstStyle/>
          <a:p>
            <a:r>
              <a:rPr lang="en-US" dirty="0">
                <a:latin typeface="Calibri" charset="0"/>
                <a:ea typeface="ＭＳ Ｐゴシック" charset="0"/>
                <a:cs typeface="ＭＳ Ｐゴシック" charset="0"/>
              </a:rPr>
              <a:t>Study Hypotheses</a:t>
            </a:r>
          </a:p>
        </p:txBody>
      </p:sp>
      <p:sp>
        <p:nvSpPr>
          <p:cNvPr id="12291" name="Content Placeholder 2"/>
          <p:cNvSpPr>
            <a:spLocks noGrp="1"/>
          </p:cNvSpPr>
          <p:nvPr>
            <p:ph idx="1"/>
          </p:nvPr>
        </p:nvSpPr>
        <p:spPr>
          <a:xfrm>
            <a:off x="685800" y="1524000"/>
            <a:ext cx="7772400" cy="4572000"/>
          </a:xfrm>
        </p:spPr>
        <p:txBody>
          <a:bodyPr/>
          <a:lstStyle/>
          <a:p>
            <a:r>
              <a:rPr lang="en-US" sz="2400">
                <a:latin typeface="Calibri" charset="0"/>
                <a:ea typeface="ＭＳ Ｐゴシック" charset="0"/>
                <a:cs typeface="ＭＳ Ｐゴシック" charset="0"/>
              </a:rPr>
              <a:t>Community ICD patients older and greater comorbidity</a:t>
            </a:r>
          </a:p>
          <a:p>
            <a:r>
              <a:rPr lang="en-US" sz="2400">
                <a:latin typeface="Calibri" charset="0"/>
                <a:ea typeface="ＭＳ Ｐゴシック" charset="0"/>
                <a:cs typeface="ＭＳ Ｐゴシック" charset="0"/>
              </a:rPr>
              <a:t>Women, elderly, racial/ethnic minorities more likely to meet guideline eligibility than men, young, whites</a:t>
            </a:r>
          </a:p>
          <a:p>
            <a:r>
              <a:rPr lang="en-US" sz="2400">
                <a:latin typeface="Calibri" charset="0"/>
                <a:ea typeface="ＭＳ Ｐゴシック" charset="0"/>
                <a:cs typeface="ＭＳ Ｐゴシック" charset="0"/>
              </a:rPr>
              <a:t>Complications in community practice higher than published RCTs</a:t>
            </a:r>
          </a:p>
          <a:p>
            <a:r>
              <a:rPr lang="en-US" sz="2400">
                <a:latin typeface="Calibri" charset="0"/>
                <a:ea typeface="ＭＳ Ｐゴシック" charset="0"/>
                <a:cs typeface="ＭＳ Ｐゴシック" charset="0"/>
              </a:rPr>
              <a:t>Hospitalization (all cause, CHF) higher in community practice</a:t>
            </a:r>
          </a:p>
          <a:p>
            <a:r>
              <a:rPr lang="en-US" sz="2400">
                <a:latin typeface="Calibri" charset="0"/>
                <a:ea typeface="ＭＳ Ｐゴシック" charset="0"/>
                <a:cs typeface="ＭＳ Ｐゴシック" charset="0"/>
              </a:rPr>
              <a:t>All cause mortality higher in community practice, sudden cardiac death no different</a:t>
            </a:r>
          </a:p>
          <a:p>
            <a:r>
              <a:rPr lang="en-US" sz="2400">
                <a:latin typeface="Calibri" charset="0"/>
                <a:ea typeface="ＭＳ Ｐゴシック" charset="0"/>
                <a:cs typeface="ＭＳ Ｐゴシック" charset="0"/>
              </a:rPr>
              <a:t>Costs of care in community exceed those in RCTs</a:t>
            </a:r>
          </a:p>
          <a:p>
            <a:r>
              <a:rPr lang="en-US" sz="2400">
                <a:latin typeface="Calibri" charset="0"/>
                <a:ea typeface="ＭＳ Ｐゴシック" charset="0"/>
                <a:cs typeface="ＭＳ Ｐゴシック" charset="0"/>
              </a:rPr>
              <a:t>No preset hypotheses for device therapy aims</a:t>
            </a:r>
          </a:p>
          <a:p>
            <a:endParaRPr lang="en-US">
              <a:latin typeface="Calibri" charset="0"/>
              <a:ea typeface="ＭＳ Ｐゴシック" charset="0"/>
              <a:cs typeface="ＭＳ Ｐゴシック"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a:xfrm>
            <a:off x="685800" y="2819400"/>
            <a:ext cx="7772400" cy="1143000"/>
          </a:xfrm>
        </p:spPr>
        <p:txBody>
          <a:bodyPr/>
          <a:lstStyle/>
          <a:p>
            <a:r>
              <a:rPr lang="en-US" dirty="0">
                <a:latin typeface="Calibri" charset="0"/>
                <a:ea typeface="ＭＳ Ｐゴシック" charset="0"/>
                <a:cs typeface="ＭＳ Ｐゴシック" charset="0"/>
              </a:rPr>
              <a:t>Longitudinal Study of ICDs</a:t>
            </a:r>
            <a:br>
              <a:rPr lang="en-US" dirty="0">
                <a:latin typeface="Calibri" charset="0"/>
                <a:ea typeface="ＭＳ Ｐゴシック" charset="0"/>
                <a:cs typeface="ＭＳ Ｐゴシック" charset="0"/>
              </a:rPr>
            </a:br>
            <a:r>
              <a:rPr lang="en-US" dirty="0">
                <a:latin typeface="Calibri" charset="0"/>
                <a:ea typeface="ＭＳ Ｐゴシック" charset="0"/>
                <a:cs typeface="ＭＳ Ｐゴシック" charset="0"/>
              </a:rPr>
              <a:t/>
            </a:r>
            <a:br>
              <a:rPr lang="en-US" dirty="0">
                <a:latin typeface="Calibri" charset="0"/>
                <a:ea typeface="ＭＳ Ｐゴシック" charset="0"/>
                <a:cs typeface="ＭＳ Ｐゴシック" charset="0"/>
              </a:rPr>
            </a:br>
            <a:r>
              <a:rPr lang="en-US" dirty="0">
                <a:latin typeface="Calibri" charset="0"/>
                <a:ea typeface="ＭＳ Ｐゴシック" charset="0"/>
                <a:cs typeface="ＭＳ Ｐゴシック" charset="0"/>
              </a:rPr>
              <a:t>Study Setting and Design</a:t>
            </a:r>
            <a:br>
              <a:rPr lang="en-US" dirty="0">
                <a:latin typeface="Calibri" charset="0"/>
                <a:ea typeface="ＭＳ Ｐゴシック" charset="0"/>
                <a:cs typeface="ＭＳ Ｐゴシック" charset="0"/>
              </a:rPr>
            </a:br>
            <a:endParaRPr lang="en-US" dirty="0">
              <a:latin typeface="Calibri"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685800" y="228600"/>
            <a:ext cx="7772400" cy="1143000"/>
          </a:xfrm>
        </p:spPr>
        <p:txBody>
          <a:bodyPr/>
          <a:lstStyle/>
          <a:p>
            <a:r>
              <a:rPr lang="en-US" dirty="0">
                <a:latin typeface="Calibri" charset="0"/>
                <a:ea typeface="ＭＳ Ｐゴシック" charset="0"/>
                <a:cs typeface="ＭＳ Ｐゴシック" charset="0"/>
              </a:rPr>
              <a:t>Study Population</a:t>
            </a:r>
          </a:p>
        </p:txBody>
      </p:sp>
      <p:sp>
        <p:nvSpPr>
          <p:cNvPr id="14339" name="Content Placeholder 2"/>
          <p:cNvSpPr>
            <a:spLocks noGrp="1"/>
          </p:cNvSpPr>
          <p:nvPr>
            <p:ph idx="4294967295"/>
          </p:nvPr>
        </p:nvSpPr>
        <p:spPr>
          <a:xfrm>
            <a:off x="533400" y="1295400"/>
            <a:ext cx="8153400" cy="4419600"/>
          </a:xfrm>
        </p:spPr>
        <p:txBody>
          <a:bodyPr/>
          <a:lstStyle/>
          <a:p>
            <a:r>
              <a:rPr lang="en-US" sz="2400">
                <a:latin typeface="Calibri" charset="0"/>
                <a:ea typeface="ＭＳ Ｐゴシック" charset="0"/>
                <a:cs typeface="ＭＳ Ｐゴシック" charset="0"/>
              </a:rPr>
              <a:t>Seven (7) participating sites from </a:t>
            </a:r>
          </a:p>
          <a:p>
            <a:pPr>
              <a:buFontTx/>
              <a:buNone/>
            </a:pPr>
            <a:r>
              <a:rPr lang="en-US" sz="2400">
                <a:latin typeface="Calibri" charset="0"/>
                <a:ea typeface="ＭＳ Ｐゴシック" charset="0"/>
                <a:cs typeface="ＭＳ Ｐゴシック" charset="0"/>
              </a:rPr>
              <a:t>the Cardiovascular Research Network</a:t>
            </a:r>
          </a:p>
          <a:p>
            <a:pPr lvl="1"/>
            <a:r>
              <a:rPr lang="en-US" sz="2000">
                <a:latin typeface="Calibri" charset="0"/>
                <a:cs typeface="Calibri" charset="0"/>
              </a:rPr>
              <a:t>Kaiser Permanente (Colorado, Northern California, Southern California, Northwest), Marshfield Clinic, Henry Ford, Meyers/Fallon</a:t>
            </a:r>
          </a:p>
          <a:p>
            <a:pPr lvl="1"/>
            <a:r>
              <a:rPr lang="en-US" sz="2000">
                <a:latin typeface="Calibri" charset="0"/>
                <a:cs typeface="Calibri" charset="0"/>
              </a:rPr>
              <a:t>14 implanting facilities (range per site 1-5) </a:t>
            </a:r>
          </a:p>
          <a:p>
            <a:r>
              <a:rPr lang="en-US" sz="2400">
                <a:latin typeface="Calibri" charset="0"/>
                <a:ea typeface="ＭＳ Ｐゴシック" charset="0"/>
                <a:cs typeface="ＭＳ Ｐゴシック" charset="0"/>
              </a:rPr>
              <a:t>Subject Eligibility</a:t>
            </a:r>
          </a:p>
          <a:p>
            <a:pPr lvl="1"/>
            <a:r>
              <a:rPr lang="en-US" sz="2000">
                <a:latin typeface="Calibri" charset="0"/>
                <a:cs typeface="Calibri" charset="0"/>
              </a:rPr>
              <a:t>ICD implantation 1/2006-12/2009</a:t>
            </a:r>
          </a:p>
          <a:p>
            <a:pPr lvl="1"/>
            <a:r>
              <a:rPr lang="en-US" sz="2000">
                <a:latin typeface="Calibri" charset="0"/>
                <a:cs typeface="Calibri" charset="0"/>
              </a:rPr>
              <a:t>First implant</a:t>
            </a:r>
          </a:p>
          <a:p>
            <a:pPr lvl="1"/>
            <a:r>
              <a:rPr lang="en-US" sz="2000">
                <a:latin typeface="Calibri" charset="0"/>
                <a:cs typeface="Calibri" charset="0"/>
              </a:rPr>
              <a:t>Indication of Primary Prevention</a:t>
            </a:r>
          </a:p>
          <a:p>
            <a:pPr lvl="1"/>
            <a:r>
              <a:rPr lang="en-US" sz="2000">
                <a:latin typeface="Calibri" charset="0"/>
                <a:cs typeface="Calibri" charset="0"/>
              </a:rPr>
              <a:t>Evidence of systolic dysfunction</a:t>
            </a:r>
          </a:p>
          <a:p>
            <a:pPr lvl="2"/>
            <a:r>
              <a:rPr lang="en-US" sz="1800">
                <a:latin typeface="Calibri" charset="0"/>
                <a:cs typeface="Calibri" charset="0"/>
              </a:rPr>
              <a:t>Ejection Fraction &lt;50%</a:t>
            </a:r>
          </a:p>
          <a:p>
            <a:pPr lvl="1"/>
            <a:r>
              <a:rPr lang="en-US" sz="2000">
                <a:latin typeface="Calibri" charset="0"/>
                <a:cs typeface="Calibri" charset="0"/>
              </a:rPr>
              <a:t>Follow-up care in participating site health care systems</a:t>
            </a:r>
          </a:p>
          <a:p>
            <a:r>
              <a:rPr lang="en-US" sz="2200">
                <a:latin typeface="Calibri" charset="0"/>
                <a:cs typeface="Calibri" charset="0"/>
              </a:rPr>
              <a:t>Observational Cohort with 3 years of post implant follow-up</a:t>
            </a:r>
          </a:p>
        </p:txBody>
      </p:sp>
      <p:pic>
        <p:nvPicPr>
          <p:cNvPr id="14340" name="Picture 18" descr="cvrn logo"/>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295400"/>
            <a:ext cx="26289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4"/>
          <p:cNvSpPr>
            <a:spLocks noGrp="1"/>
          </p:cNvSpPr>
          <p:nvPr>
            <p:ph idx="1"/>
          </p:nvPr>
        </p:nvSpPr>
        <p:spPr>
          <a:xfrm>
            <a:off x="304800" y="1219200"/>
            <a:ext cx="8534400" cy="4876800"/>
          </a:xfrm>
        </p:spPr>
        <p:txBody>
          <a:bodyPr/>
          <a:lstStyle/>
          <a:p>
            <a:pPr>
              <a:spcBef>
                <a:spcPts val="600"/>
              </a:spcBef>
              <a:spcAft>
                <a:spcPts val="600"/>
              </a:spcAft>
            </a:pPr>
            <a:r>
              <a:rPr lang="en-US" sz="2400">
                <a:latin typeface="Calibri" charset="0"/>
                <a:ea typeface="ＭＳ Ｐゴシック" charset="0"/>
                <a:cs typeface="ＭＳ Ｐゴシック" charset="0"/>
              </a:rPr>
              <a:t>The Cardiovascular Research Network (CVRN), based in the HMO Research Network and funded for 5 years by NHLBI, is a national collaborative and resource that leverages expertise, populations, and data sources from a consortium of 14 geographically diverse health plans with integrated research divisions in the  U.S. 	Goals include:</a:t>
            </a:r>
          </a:p>
          <a:p>
            <a:pPr>
              <a:spcBef>
                <a:spcPts val="600"/>
              </a:spcBef>
              <a:spcAft>
                <a:spcPts val="600"/>
              </a:spcAft>
            </a:pPr>
            <a:r>
              <a:rPr lang="en-US" sz="2000">
                <a:latin typeface="Calibri" charset="0"/>
                <a:ea typeface="ＭＳ Ｐゴシック" charset="0"/>
                <a:cs typeface="ＭＳ Ｐゴシック" charset="0"/>
              </a:rPr>
              <a:t>Provide robust cardiovascular disease and related health care surveillance data </a:t>
            </a:r>
          </a:p>
          <a:p>
            <a:pPr>
              <a:spcBef>
                <a:spcPts val="600"/>
              </a:spcBef>
              <a:spcAft>
                <a:spcPts val="600"/>
              </a:spcAft>
            </a:pPr>
            <a:r>
              <a:rPr lang="en-US" sz="2000">
                <a:latin typeface="Calibri" charset="0"/>
                <a:ea typeface="ＭＳ Ｐゴシック" charset="0"/>
                <a:cs typeface="ＭＳ Ｐゴシック" charset="0"/>
              </a:rPr>
              <a:t>Promote research on clinical practice and quality of care </a:t>
            </a:r>
          </a:p>
          <a:p>
            <a:pPr>
              <a:spcBef>
                <a:spcPts val="600"/>
              </a:spcBef>
              <a:spcAft>
                <a:spcPts val="600"/>
              </a:spcAft>
            </a:pPr>
            <a:r>
              <a:rPr lang="en-US" sz="2000">
                <a:latin typeface="Calibri" charset="0"/>
                <a:ea typeface="ＭＳ Ｐゴシック" charset="0"/>
                <a:cs typeface="ＭＳ Ｐゴシック" charset="0"/>
              </a:rPr>
              <a:t>Enable assessment of new diagnostic and therapeutic technologies and clinical guidelines on cardiovascular disease…patient outcomes over time</a:t>
            </a:r>
          </a:p>
          <a:p>
            <a:pPr>
              <a:spcBef>
                <a:spcPts val="600"/>
              </a:spcBef>
              <a:spcAft>
                <a:spcPts val="600"/>
              </a:spcAft>
            </a:pPr>
            <a:r>
              <a:rPr lang="en-US" sz="2000">
                <a:latin typeface="Calibri" charset="0"/>
                <a:ea typeface="ＭＳ Ｐゴシック" charset="0"/>
                <a:cs typeface="ＭＳ Ｐゴシック" charset="0"/>
              </a:rPr>
              <a:t>Facilitate research on determinants of disease for uncommon disease phenotypes</a:t>
            </a:r>
          </a:p>
        </p:txBody>
      </p:sp>
      <p:pic>
        <p:nvPicPr>
          <p:cNvPr id="15363" name="Picture 18" descr="cvrn logo"/>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52400"/>
            <a:ext cx="464820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Oval 3"/>
          <p:cNvSpPr>
            <a:spLocks noChangeArrowheads="1"/>
          </p:cNvSpPr>
          <p:nvPr/>
        </p:nvSpPr>
        <p:spPr bwMode="auto">
          <a:xfrm>
            <a:off x="381000" y="2590800"/>
            <a:ext cx="1524000" cy="609600"/>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388" name="Oval 4"/>
          <p:cNvSpPr>
            <a:spLocks noChangeArrowheads="1"/>
          </p:cNvSpPr>
          <p:nvPr/>
        </p:nvSpPr>
        <p:spPr bwMode="auto">
          <a:xfrm>
            <a:off x="609600" y="3505200"/>
            <a:ext cx="1524000" cy="609600"/>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389" name="Oval 5"/>
          <p:cNvSpPr>
            <a:spLocks noChangeArrowheads="1"/>
          </p:cNvSpPr>
          <p:nvPr/>
        </p:nvSpPr>
        <p:spPr bwMode="auto">
          <a:xfrm>
            <a:off x="1600200" y="4343400"/>
            <a:ext cx="1524000" cy="609600"/>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390" name="Oval 6"/>
          <p:cNvSpPr>
            <a:spLocks noChangeArrowheads="1"/>
          </p:cNvSpPr>
          <p:nvPr/>
        </p:nvSpPr>
        <p:spPr bwMode="auto">
          <a:xfrm>
            <a:off x="1905000" y="1371600"/>
            <a:ext cx="2362200" cy="609600"/>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391" name="Oval 7"/>
          <p:cNvSpPr>
            <a:spLocks noChangeArrowheads="1"/>
          </p:cNvSpPr>
          <p:nvPr/>
        </p:nvSpPr>
        <p:spPr bwMode="auto">
          <a:xfrm>
            <a:off x="4800600" y="1371600"/>
            <a:ext cx="1524000" cy="609600"/>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392" name="Oval 8"/>
          <p:cNvSpPr>
            <a:spLocks noChangeArrowheads="1"/>
          </p:cNvSpPr>
          <p:nvPr/>
        </p:nvSpPr>
        <p:spPr bwMode="auto">
          <a:xfrm>
            <a:off x="5410200" y="1981200"/>
            <a:ext cx="1524000" cy="609600"/>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393" name="Oval 9"/>
          <p:cNvSpPr>
            <a:spLocks noChangeArrowheads="1"/>
          </p:cNvSpPr>
          <p:nvPr/>
        </p:nvSpPr>
        <p:spPr bwMode="auto">
          <a:xfrm>
            <a:off x="7086600" y="1905000"/>
            <a:ext cx="1524000" cy="609600"/>
          </a:xfrm>
          <a:prstGeom prst="ellipse">
            <a:avLst/>
          </a:prstGeom>
          <a:noFill/>
          <a:ln w="9525">
            <a:solidFill>
              <a:srgbClr val="CC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2" name="Group 1" descr="Here is a map of the United States, with location of the 15 U.S. members of the HMO Research Network identified. Seven of these sites are participating in the study and have their names circled.&#10;&#10;These include Kaiser Permanente Southern California, Kaiser Permanente Northern California, Kaiser Permanente Northwest in Portland, Oregon, Kaiser Permanente Colorado, Marshfield Clinic in Wisconsin, Henry Ford Health System in Detroit, Michigan, and Meyers Primary Care Institute/Fallon Community Health Plan in Worcester, Mass. &#10;"/>
          <p:cNvGrpSpPr/>
          <p:nvPr/>
        </p:nvGrpSpPr>
        <p:grpSpPr>
          <a:xfrm>
            <a:off x="171450" y="671513"/>
            <a:ext cx="8858250" cy="6130925"/>
            <a:chOff x="171450" y="671513"/>
            <a:chExt cx="8858250" cy="6130925"/>
          </a:xfrm>
        </p:grpSpPr>
        <p:pic>
          <p:nvPicPr>
            <p:cNvPr id="16386" name="Picture 2" descr="HMORN_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671513"/>
              <a:ext cx="8686800" cy="505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4" name="Picture 11" descr="HMO Research Networ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 y="6011863"/>
              <a:ext cx="142875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Picture 18" descr="cvrn.tif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6173788"/>
              <a:ext cx="26289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571500" y="228600"/>
            <a:ext cx="8229600" cy="1162050"/>
          </a:xfrm>
        </p:spPr>
        <p:txBody>
          <a:bodyPr/>
          <a:lstStyle/>
          <a:p>
            <a:pPr algn="ctr"/>
            <a:r>
              <a:rPr lang="en-US" sz="4000" dirty="0">
                <a:latin typeface="Calibri" charset="0"/>
                <a:ea typeface="ＭＳ Ｐゴシック" charset="0"/>
                <a:cs typeface="ＭＳ Ｐゴシック" charset="0"/>
              </a:rPr>
              <a:t>Longitudinal ICD Study Database</a:t>
            </a:r>
            <a:br>
              <a:rPr lang="en-US" sz="4000" dirty="0">
                <a:latin typeface="Calibri" charset="0"/>
                <a:ea typeface="ＭＳ Ｐゴシック" charset="0"/>
                <a:cs typeface="ＭＳ Ｐゴシック" charset="0"/>
              </a:rPr>
            </a:br>
            <a:r>
              <a:rPr lang="en-US" sz="4000" dirty="0">
                <a:latin typeface="Calibri" charset="0"/>
                <a:ea typeface="ＭＳ Ｐゴシック" charset="0"/>
                <a:cs typeface="ＭＳ Ｐゴシック" charset="0"/>
              </a:rPr>
              <a:t>3 Sources</a:t>
            </a:r>
            <a:endParaRPr lang="en-US" dirty="0">
              <a:latin typeface="Calibri" charset="0"/>
              <a:ea typeface="ＭＳ Ｐゴシック" charset="0"/>
              <a:cs typeface="ＭＳ Ｐゴシック" charset="0"/>
            </a:endParaRPr>
          </a:p>
        </p:txBody>
      </p:sp>
      <p:pic>
        <p:nvPicPr>
          <p:cNvPr id="17411" name="Content Placeholder 3" descr="ICD Registry logo"/>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5962650" y="2232025"/>
            <a:ext cx="2819400" cy="762000"/>
          </a:xfrm>
        </p:spPr>
      </p:pic>
      <p:sp>
        <p:nvSpPr>
          <p:cNvPr id="2" name="Text Placeholder 1"/>
          <p:cNvSpPr>
            <a:spLocks noGrp="1"/>
          </p:cNvSpPr>
          <p:nvPr>
            <p:ph type="body" sz="half" idx="2"/>
          </p:nvPr>
        </p:nvSpPr>
        <p:spPr>
          <a:xfrm>
            <a:off x="304800" y="1447800"/>
            <a:ext cx="5410200" cy="5118100"/>
          </a:xfrm>
        </p:spPr>
        <p:txBody>
          <a:bodyPr/>
          <a:lstStyle/>
          <a:p>
            <a:pPr marL="285750" indent="-285750">
              <a:lnSpc>
                <a:spcPct val="90000"/>
              </a:lnSpc>
              <a:spcBef>
                <a:spcPct val="0"/>
              </a:spcBef>
              <a:buFontTx/>
              <a:buChar char="•"/>
            </a:pPr>
            <a:r>
              <a:rPr lang="en-US" sz="2400">
                <a:latin typeface="Calibri" charset="0"/>
                <a:ea typeface="ＭＳ Ｐゴシック" charset="0"/>
                <a:cs typeface="ＭＳ Ｐゴシック" charset="0"/>
              </a:rPr>
              <a:t>NCDR ICD Registry</a:t>
            </a:r>
          </a:p>
          <a:p>
            <a:pPr marL="742950" lvl="1" indent="-285750">
              <a:lnSpc>
                <a:spcPct val="90000"/>
              </a:lnSpc>
              <a:spcBef>
                <a:spcPct val="0"/>
              </a:spcBef>
              <a:buFont typeface="Arial" charset="0"/>
              <a:buChar char="•"/>
            </a:pPr>
            <a:r>
              <a:rPr lang="en-US" sz="2000">
                <a:latin typeface="Calibri" charset="0"/>
                <a:cs typeface="Calibri" charset="0"/>
              </a:rPr>
              <a:t>Eligibility Criteria, Implant Detail, Baseline Clinical Data, Adverse Events (Inpatient)</a:t>
            </a:r>
          </a:p>
          <a:p>
            <a:pPr marL="742950" lvl="1" indent="-285750">
              <a:lnSpc>
                <a:spcPct val="90000"/>
              </a:lnSpc>
              <a:spcBef>
                <a:spcPct val="0"/>
              </a:spcBef>
            </a:pPr>
            <a:endParaRPr lang="en-US" sz="2000">
              <a:latin typeface="Calibri" charset="0"/>
              <a:cs typeface="Calibri" charset="0"/>
            </a:endParaRPr>
          </a:p>
          <a:p>
            <a:pPr marL="742950" lvl="1" indent="-285750">
              <a:lnSpc>
                <a:spcPct val="90000"/>
              </a:lnSpc>
              <a:spcBef>
                <a:spcPct val="0"/>
              </a:spcBef>
            </a:pPr>
            <a:endParaRPr lang="en-US" sz="2000">
              <a:latin typeface="Calibri" charset="0"/>
              <a:cs typeface="Calibri" charset="0"/>
            </a:endParaRPr>
          </a:p>
          <a:p>
            <a:pPr marL="285750" indent="-285750">
              <a:lnSpc>
                <a:spcPct val="90000"/>
              </a:lnSpc>
              <a:spcBef>
                <a:spcPct val="0"/>
              </a:spcBef>
              <a:buFontTx/>
              <a:buChar char="•"/>
            </a:pPr>
            <a:r>
              <a:rPr lang="en-US" sz="2400">
                <a:latin typeface="Calibri" charset="0"/>
                <a:ea typeface="ＭＳ Ｐゴシック" charset="0"/>
                <a:cs typeface="ＭＳ Ｐゴシック" charset="0"/>
              </a:rPr>
              <a:t>CVRN Virtual Data Warehouse</a:t>
            </a:r>
          </a:p>
          <a:p>
            <a:pPr marL="742950" lvl="1" indent="-285750">
              <a:lnSpc>
                <a:spcPct val="90000"/>
              </a:lnSpc>
              <a:spcBef>
                <a:spcPct val="0"/>
              </a:spcBef>
              <a:buFont typeface="Arial" charset="0"/>
              <a:buChar char="•"/>
            </a:pPr>
            <a:r>
              <a:rPr lang="en-US" sz="2000">
                <a:latin typeface="Calibri" charset="0"/>
                <a:cs typeface="Calibri" charset="0"/>
              </a:rPr>
              <a:t>Longitudinal clinical data in federated system with standardized file structures and data definitions</a:t>
            </a:r>
          </a:p>
          <a:p>
            <a:pPr marL="742950" lvl="1" indent="-285750">
              <a:lnSpc>
                <a:spcPct val="90000"/>
              </a:lnSpc>
              <a:spcBef>
                <a:spcPct val="0"/>
              </a:spcBef>
            </a:pPr>
            <a:endParaRPr lang="en-US" sz="2000">
              <a:latin typeface="Calibri" charset="0"/>
              <a:cs typeface="Calibri" charset="0"/>
            </a:endParaRPr>
          </a:p>
          <a:p>
            <a:pPr marL="285750" indent="-285750">
              <a:lnSpc>
                <a:spcPct val="90000"/>
              </a:lnSpc>
              <a:spcBef>
                <a:spcPct val="0"/>
              </a:spcBef>
              <a:buFontTx/>
              <a:buChar char="•"/>
            </a:pPr>
            <a:r>
              <a:rPr lang="en-US" sz="2400">
                <a:latin typeface="Calibri" charset="0"/>
                <a:ea typeface="ＭＳ Ｐゴシック" charset="0"/>
                <a:cs typeface="ＭＳ Ｐゴシック" charset="0"/>
              </a:rPr>
              <a:t>Novel repository of treated arrhythmic episodes</a:t>
            </a:r>
          </a:p>
          <a:p>
            <a:pPr marL="742950" lvl="1" indent="-285750">
              <a:lnSpc>
                <a:spcPct val="90000"/>
              </a:lnSpc>
              <a:spcBef>
                <a:spcPct val="0"/>
              </a:spcBef>
              <a:buFont typeface="Arial" charset="0"/>
              <a:buChar char="•"/>
            </a:pPr>
            <a:r>
              <a:rPr lang="en-US" sz="2000">
                <a:latin typeface="Calibri" charset="0"/>
                <a:cs typeface="Calibri" charset="0"/>
              </a:rPr>
              <a:t>Abstracted from archived health system records</a:t>
            </a:r>
          </a:p>
          <a:p>
            <a:pPr marL="742950" lvl="1" indent="-285750">
              <a:lnSpc>
                <a:spcPct val="90000"/>
              </a:lnSpc>
              <a:spcBef>
                <a:spcPct val="0"/>
              </a:spcBef>
              <a:buFont typeface="Arial" charset="0"/>
              <a:buChar char="•"/>
            </a:pPr>
            <a:r>
              <a:rPr lang="en-US" sz="2000">
                <a:latin typeface="Calibri" charset="0"/>
                <a:cs typeface="Calibri" charset="0"/>
              </a:rPr>
              <a:t>Central EP review/ adjudication</a:t>
            </a:r>
          </a:p>
        </p:txBody>
      </p:sp>
      <p:pic>
        <p:nvPicPr>
          <p:cNvPr id="17413" name="Picture 4" descr="NCDR  logo"/>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30950" y="1600200"/>
            <a:ext cx="2209800"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5" descr="defib.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24538" y="5245100"/>
            <a:ext cx="11144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 Box 8"/>
          <p:cNvSpPr txBox="1">
            <a:spLocks noChangeArrowheads="1"/>
          </p:cNvSpPr>
          <p:nvPr/>
        </p:nvSpPr>
        <p:spPr bwMode="auto">
          <a:xfrm>
            <a:off x="6840538" y="5492750"/>
            <a:ext cx="2057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lnSpc>
                <a:spcPct val="90000"/>
              </a:lnSpc>
              <a:spcBef>
                <a:spcPct val="50000"/>
              </a:spcBef>
            </a:pPr>
            <a:r>
              <a:rPr lang="en-US" sz="2000">
                <a:solidFill>
                  <a:schemeClr val="bg1"/>
                </a:solidFill>
              </a:rPr>
              <a:t>Treated episodes (shocks, ATPs)</a:t>
            </a:r>
            <a:endParaRPr lang="en-US"/>
          </a:p>
        </p:txBody>
      </p:sp>
      <p:sp>
        <p:nvSpPr>
          <p:cNvPr id="17416" name="Rectangle 9"/>
          <p:cNvSpPr>
            <a:spLocks noChangeArrowheads="1"/>
          </p:cNvSpPr>
          <p:nvPr/>
        </p:nvSpPr>
        <p:spPr bwMode="auto">
          <a:xfrm>
            <a:off x="6938963" y="5245100"/>
            <a:ext cx="1862137" cy="1143000"/>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17417" name="Picture 11" descr="HMO Research Network "/>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62725" y="3489325"/>
            <a:ext cx="142875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Picture 18" descr="cvrn logo"/>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962650" y="4279900"/>
            <a:ext cx="26289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a:xfrm>
            <a:off x="685800" y="304800"/>
            <a:ext cx="7772400" cy="1143000"/>
          </a:xfrm>
        </p:spPr>
        <p:txBody>
          <a:bodyPr/>
          <a:lstStyle/>
          <a:p>
            <a:r>
              <a:rPr lang="en-US" dirty="0">
                <a:latin typeface="Calibri" charset="0"/>
                <a:ea typeface="ＭＳ Ｐゴシック" charset="0"/>
                <a:cs typeface="ＭＳ Ｐゴシック" charset="0"/>
              </a:rPr>
              <a:t>Steps To Obtain NCDR Data</a:t>
            </a:r>
            <a:br>
              <a:rPr lang="en-US" dirty="0">
                <a:latin typeface="Calibri" charset="0"/>
                <a:ea typeface="ＭＳ Ｐゴシック" charset="0"/>
                <a:cs typeface="ＭＳ Ｐゴシック" charset="0"/>
              </a:rPr>
            </a:br>
            <a:endParaRPr lang="en-US" dirty="0">
              <a:latin typeface="Calibri" charset="0"/>
              <a:ea typeface="ＭＳ Ｐゴシック" charset="0"/>
              <a:cs typeface="ＭＳ Ｐゴシック" charset="0"/>
            </a:endParaRPr>
          </a:p>
        </p:txBody>
      </p:sp>
      <p:sp>
        <p:nvSpPr>
          <p:cNvPr id="18435" name="Content Placeholder 2"/>
          <p:cNvSpPr>
            <a:spLocks noGrp="1"/>
          </p:cNvSpPr>
          <p:nvPr>
            <p:ph idx="4294967295"/>
          </p:nvPr>
        </p:nvSpPr>
        <p:spPr>
          <a:xfrm>
            <a:off x="228600" y="1066800"/>
            <a:ext cx="8686800" cy="5410200"/>
          </a:xfrm>
        </p:spPr>
        <p:txBody>
          <a:bodyPr/>
          <a:lstStyle/>
          <a:p>
            <a:r>
              <a:rPr lang="en-US" sz="2400">
                <a:latin typeface="Calibri" charset="0"/>
                <a:ea typeface="ＭＳ Ｐゴシック" charset="0"/>
                <a:cs typeface="ＭＳ Ｐゴシック" charset="0"/>
              </a:rPr>
              <a:t>Amend agreements between ACCF and hospital registries</a:t>
            </a:r>
          </a:p>
          <a:p>
            <a:r>
              <a:rPr lang="en-US" sz="2400">
                <a:latin typeface="Calibri" charset="0"/>
                <a:cs typeface="Calibri" charset="0"/>
              </a:rPr>
              <a:t>Study sites linked NCDR data to health plan members as needed,  and assigned studyID</a:t>
            </a:r>
          </a:p>
          <a:p>
            <a:r>
              <a:rPr lang="en-US" sz="2400">
                <a:latin typeface="Calibri" charset="0"/>
                <a:cs typeface="Calibri" charset="0"/>
              </a:rPr>
              <a:t>Flagged data back to ACCF; on to data coordinating center </a:t>
            </a:r>
          </a:p>
        </p:txBody>
      </p:sp>
      <p:pic>
        <p:nvPicPr>
          <p:cNvPr id="18436" name="Picture 3" descr="ACC-NCDR ICD Registry form"/>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035300"/>
            <a:ext cx="6831013" cy="354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a:xfrm>
            <a:off x="685800" y="152400"/>
            <a:ext cx="7772400" cy="914400"/>
          </a:xfrm>
        </p:spPr>
        <p:txBody>
          <a:bodyPr/>
          <a:lstStyle/>
          <a:p>
            <a:r>
              <a:rPr lang="en-US" sz="4000" dirty="0">
                <a:latin typeface="Calibri" charset="0"/>
                <a:ea typeface="ＭＳ Ｐゴシック" charset="0"/>
                <a:cs typeface="ＭＳ Ｐゴシック" charset="0"/>
              </a:rPr>
              <a:t>VDW Data Tables for ICD Study</a:t>
            </a:r>
            <a:endParaRPr lang="en-US" dirty="0">
              <a:latin typeface="Calibri" charset="0"/>
              <a:ea typeface="ＭＳ Ｐゴシック" charset="0"/>
              <a:cs typeface="ＭＳ Ｐゴシック" charset="0"/>
            </a:endParaRPr>
          </a:p>
        </p:txBody>
      </p:sp>
      <p:sp>
        <p:nvSpPr>
          <p:cNvPr id="19459" name="Content Placeholder 2"/>
          <p:cNvSpPr>
            <a:spLocks noGrp="1"/>
          </p:cNvSpPr>
          <p:nvPr>
            <p:ph idx="4294967295"/>
          </p:nvPr>
        </p:nvSpPr>
        <p:spPr>
          <a:xfrm>
            <a:off x="304800" y="1143000"/>
            <a:ext cx="8534400" cy="5334000"/>
          </a:xfrm>
        </p:spPr>
        <p:txBody>
          <a:bodyPr/>
          <a:lstStyle/>
          <a:p>
            <a:r>
              <a:rPr lang="en-US">
                <a:latin typeface="Calibri" charset="0"/>
                <a:ea typeface="ＭＳ Ｐゴシック" charset="0"/>
                <a:cs typeface="ＭＳ Ｐゴシック" charset="0"/>
              </a:rPr>
              <a:t>Health plan enrollment</a:t>
            </a:r>
          </a:p>
          <a:p>
            <a:r>
              <a:rPr lang="en-US">
                <a:latin typeface="Calibri" charset="0"/>
                <a:ea typeface="ＭＳ Ｐゴシック" charset="0"/>
                <a:cs typeface="ＭＳ Ｐゴシック" charset="0"/>
              </a:rPr>
              <a:t>Demographics</a:t>
            </a:r>
          </a:p>
          <a:p>
            <a:r>
              <a:rPr lang="en-US">
                <a:latin typeface="Calibri" charset="0"/>
                <a:ea typeface="ＭＳ Ｐゴシック" charset="0"/>
                <a:cs typeface="ＭＳ Ｐゴシック" charset="0"/>
              </a:rPr>
              <a:t>Longitudinal clinical encounters</a:t>
            </a:r>
          </a:p>
          <a:p>
            <a:pPr lvl="1"/>
            <a:r>
              <a:rPr lang="en-US">
                <a:latin typeface="Calibri" charset="0"/>
                <a:cs typeface="Calibri" charset="0"/>
              </a:rPr>
              <a:t>Diagnoses</a:t>
            </a:r>
          </a:p>
          <a:p>
            <a:pPr lvl="1"/>
            <a:r>
              <a:rPr lang="en-US">
                <a:latin typeface="Calibri" charset="0"/>
                <a:cs typeface="Calibri" charset="0"/>
              </a:rPr>
              <a:t>Procedures</a:t>
            </a:r>
          </a:p>
          <a:p>
            <a:pPr lvl="1"/>
            <a:r>
              <a:rPr lang="en-US">
                <a:latin typeface="Calibri" charset="0"/>
                <a:cs typeface="Calibri" charset="0"/>
              </a:rPr>
              <a:t>Hospitalizations</a:t>
            </a:r>
          </a:p>
          <a:p>
            <a:pPr lvl="1"/>
            <a:r>
              <a:rPr lang="en-US">
                <a:latin typeface="Calibri" charset="0"/>
                <a:cs typeface="Calibri" charset="0"/>
              </a:rPr>
              <a:t>Utilization/Cost</a:t>
            </a:r>
          </a:p>
          <a:p>
            <a:r>
              <a:rPr lang="en-US">
                <a:latin typeface="Calibri" charset="0"/>
                <a:ea typeface="ＭＳ Ｐゴシック" charset="0"/>
                <a:cs typeface="ＭＳ Ｐゴシック" charset="0"/>
              </a:rPr>
              <a:t>Laboratory values (selected)</a:t>
            </a:r>
          </a:p>
          <a:p>
            <a:r>
              <a:rPr lang="en-US">
                <a:latin typeface="Calibri" charset="0"/>
                <a:ea typeface="ＭＳ Ｐゴシック" charset="0"/>
                <a:cs typeface="ＭＳ Ｐゴシック" charset="0"/>
              </a:rPr>
              <a:t>Medications</a:t>
            </a:r>
          </a:p>
          <a:p>
            <a:r>
              <a:rPr lang="en-US">
                <a:latin typeface="Calibri" charset="0"/>
                <a:ea typeface="ＭＳ Ｐゴシック" charset="0"/>
                <a:cs typeface="ＭＳ Ｐゴシック" charset="0"/>
              </a:rPr>
              <a:t>Vital status</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04800" y="304800"/>
            <a:ext cx="8458200" cy="914400"/>
          </a:xfrm>
        </p:spPr>
        <p:txBody>
          <a:bodyPr/>
          <a:lstStyle/>
          <a:p>
            <a:r>
              <a:rPr lang="en-US" sz="3600" dirty="0">
                <a:latin typeface="Calibri" charset="0"/>
                <a:ea typeface="ＭＳ Ｐゴシック" charset="0"/>
                <a:cs typeface="ＭＳ Ｐゴシック" charset="0"/>
              </a:rPr>
              <a:t>Treated Arrhythmic Episode Repository</a:t>
            </a:r>
            <a:br>
              <a:rPr lang="en-US" sz="3600" dirty="0">
                <a:latin typeface="Calibri" charset="0"/>
                <a:ea typeface="ＭＳ Ｐゴシック" charset="0"/>
                <a:cs typeface="ＭＳ Ｐゴシック" charset="0"/>
              </a:rPr>
            </a:br>
            <a:r>
              <a:rPr lang="en-US" sz="3600" dirty="0">
                <a:latin typeface="Calibri" charset="0"/>
                <a:ea typeface="ＭＳ Ｐゴシック" charset="0"/>
                <a:cs typeface="ＭＳ Ｐゴシック" charset="0"/>
              </a:rPr>
              <a:t>Step 1: Site Abstraction</a:t>
            </a:r>
            <a:endParaRPr lang="en-US" dirty="0">
              <a:latin typeface="Calibri" charset="0"/>
              <a:ea typeface="ＭＳ Ｐゴシック" charset="0"/>
              <a:cs typeface="ＭＳ Ｐゴシック" charset="0"/>
            </a:endParaRPr>
          </a:p>
        </p:txBody>
      </p:sp>
      <p:sp>
        <p:nvSpPr>
          <p:cNvPr id="20483" name="Rectangle 3"/>
          <p:cNvSpPr>
            <a:spLocks noGrp="1" noChangeArrowheads="1"/>
          </p:cNvSpPr>
          <p:nvPr>
            <p:ph type="body" idx="1"/>
          </p:nvPr>
        </p:nvSpPr>
        <p:spPr>
          <a:xfrm>
            <a:off x="685800" y="1524000"/>
            <a:ext cx="7848600" cy="5029200"/>
          </a:xfrm>
        </p:spPr>
        <p:txBody>
          <a:bodyPr/>
          <a:lstStyle/>
          <a:p>
            <a:pPr>
              <a:lnSpc>
                <a:spcPct val="90000"/>
              </a:lnSpc>
              <a:spcBef>
                <a:spcPts val="600"/>
              </a:spcBef>
              <a:spcAft>
                <a:spcPts val="600"/>
              </a:spcAft>
            </a:pPr>
            <a:r>
              <a:rPr lang="en-US" sz="2400">
                <a:latin typeface="Calibri" charset="0"/>
                <a:ea typeface="ＭＳ Ｐゴシック" charset="0"/>
                <a:cs typeface="ＭＳ Ｐゴシック" charset="0"/>
              </a:rPr>
              <a:t>Batch collection after subjects accrue full followup</a:t>
            </a:r>
          </a:p>
          <a:p>
            <a:pPr>
              <a:lnSpc>
                <a:spcPct val="90000"/>
              </a:lnSpc>
              <a:spcBef>
                <a:spcPts val="600"/>
              </a:spcBef>
              <a:spcAft>
                <a:spcPts val="600"/>
              </a:spcAft>
            </a:pPr>
            <a:r>
              <a:rPr lang="en-US" sz="2400">
                <a:latin typeface="Calibri" charset="0"/>
                <a:ea typeface="ＭＳ Ｐゴシック" charset="0"/>
                <a:cs typeface="ＭＳ Ｐゴシック" charset="0"/>
              </a:rPr>
              <a:t>Trained site abstractors review:</a:t>
            </a:r>
          </a:p>
          <a:p>
            <a:pPr lvl="1">
              <a:lnSpc>
                <a:spcPct val="90000"/>
              </a:lnSpc>
              <a:spcBef>
                <a:spcPts val="600"/>
              </a:spcBef>
              <a:spcAft>
                <a:spcPts val="600"/>
              </a:spcAft>
            </a:pPr>
            <a:r>
              <a:rPr lang="en-US" sz="2000">
                <a:latin typeface="Calibri" charset="0"/>
                <a:cs typeface="Calibri" charset="0"/>
              </a:rPr>
              <a:t>Central health system records and data archives</a:t>
            </a:r>
          </a:p>
          <a:p>
            <a:pPr lvl="1">
              <a:lnSpc>
                <a:spcPct val="90000"/>
              </a:lnSpc>
              <a:spcBef>
                <a:spcPts val="600"/>
              </a:spcBef>
              <a:spcAft>
                <a:spcPts val="600"/>
              </a:spcAft>
            </a:pPr>
            <a:r>
              <a:rPr lang="en-US" sz="2000">
                <a:latin typeface="Calibri" charset="0"/>
                <a:cs typeface="Calibri" charset="0"/>
              </a:rPr>
              <a:t>ICD Clinic site files</a:t>
            </a:r>
          </a:p>
          <a:p>
            <a:pPr lvl="1">
              <a:lnSpc>
                <a:spcPct val="90000"/>
              </a:lnSpc>
              <a:spcBef>
                <a:spcPts val="600"/>
              </a:spcBef>
              <a:spcAft>
                <a:spcPts val="600"/>
              </a:spcAft>
            </a:pPr>
            <a:r>
              <a:rPr lang="en-US" sz="2000">
                <a:latin typeface="Calibri" charset="0"/>
                <a:cs typeface="Calibri" charset="0"/>
              </a:rPr>
              <a:t>Remote interrogation websites</a:t>
            </a:r>
          </a:p>
          <a:p>
            <a:pPr>
              <a:lnSpc>
                <a:spcPct val="90000"/>
              </a:lnSpc>
              <a:spcBef>
                <a:spcPts val="600"/>
              </a:spcBef>
              <a:spcAft>
                <a:spcPts val="600"/>
              </a:spcAft>
            </a:pPr>
            <a:r>
              <a:rPr lang="en-US" sz="2400">
                <a:latin typeface="Calibri" charset="0"/>
                <a:ea typeface="ＭＳ Ｐゴシック" charset="0"/>
                <a:cs typeface="ＭＳ Ｐゴシック" charset="0"/>
              </a:rPr>
              <a:t>Submit data forms on interrogations and treated episodes with source documents</a:t>
            </a:r>
          </a:p>
          <a:p>
            <a:pPr lvl="1">
              <a:lnSpc>
                <a:spcPct val="90000"/>
              </a:lnSpc>
              <a:spcBef>
                <a:spcPts val="600"/>
              </a:spcBef>
              <a:spcAft>
                <a:spcPts val="600"/>
              </a:spcAft>
            </a:pPr>
            <a:r>
              <a:rPr lang="en-US" sz="2000">
                <a:latin typeface="Calibri" charset="0"/>
                <a:cs typeface="Calibri" charset="0"/>
              </a:rPr>
              <a:t>surgical note from implantation</a:t>
            </a:r>
          </a:p>
          <a:p>
            <a:pPr lvl="1">
              <a:lnSpc>
                <a:spcPct val="90000"/>
              </a:lnSpc>
              <a:spcBef>
                <a:spcPts val="600"/>
              </a:spcBef>
              <a:spcAft>
                <a:spcPts val="600"/>
              </a:spcAft>
            </a:pPr>
            <a:r>
              <a:rPr lang="en-US" sz="2000">
                <a:latin typeface="Calibri" charset="0"/>
                <a:cs typeface="Calibri" charset="0"/>
              </a:rPr>
              <a:t>for any treated episodes</a:t>
            </a:r>
          </a:p>
          <a:p>
            <a:pPr lvl="2">
              <a:lnSpc>
                <a:spcPct val="90000"/>
              </a:lnSpc>
              <a:spcBef>
                <a:spcPts val="600"/>
              </a:spcBef>
              <a:spcAft>
                <a:spcPts val="600"/>
              </a:spcAft>
            </a:pPr>
            <a:r>
              <a:rPr lang="en-US" sz="1800">
                <a:latin typeface="Calibri" charset="0"/>
                <a:cs typeface="Calibri" charset="0"/>
              </a:rPr>
              <a:t>device interrogation reports, electrograms, clinical notes</a:t>
            </a:r>
          </a:p>
          <a:p>
            <a:pPr>
              <a:lnSpc>
                <a:spcPct val="90000"/>
              </a:lnSpc>
              <a:spcBef>
                <a:spcPts val="600"/>
              </a:spcBef>
              <a:spcAft>
                <a:spcPts val="600"/>
              </a:spcAft>
            </a:pPr>
            <a:r>
              <a:rPr lang="en-US" sz="2400">
                <a:latin typeface="Calibri" charset="0"/>
                <a:ea typeface="ＭＳ Ｐゴシック" charset="0"/>
                <a:cs typeface="ＭＳ Ｐゴシック" charset="0"/>
              </a:rPr>
              <a:t>Intake review by project manager and ICD nurse for quality/completeness</a:t>
            </a:r>
          </a:p>
          <a:p>
            <a:pPr>
              <a:lnSpc>
                <a:spcPct val="90000"/>
              </a:lnSpc>
              <a:spcBef>
                <a:spcPts val="600"/>
              </a:spcBef>
              <a:spcAft>
                <a:spcPts val="600"/>
              </a:spcAft>
            </a:pPr>
            <a:endParaRPr lang="en-US" sz="3000">
              <a:latin typeface="Calibri" charset="0"/>
              <a:cs typeface="Calibri"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1000" y="304800"/>
            <a:ext cx="8458200" cy="838200"/>
          </a:xfrm>
        </p:spPr>
        <p:txBody>
          <a:bodyPr/>
          <a:lstStyle/>
          <a:p>
            <a:r>
              <a:rPr lang="en-US" sz="3600" dirty="0">
                <a:latin typeface="Calibri" charset="0"/>
                <a:ea typeface="ＭＳ Ｐゴシック" charset="0"/>
                <a:cs typeface="ＭＳ Ｐゴシック" charset="0"/>
              </a:rPr>
              <a:t>Treated Arrhythmic Episode Repository</a:t>
            </a:r>
            <a:br>
              <a:rPr lang="en-US" sz="3600" dirty="0">
                <a:latin typeface="Calibri" charset="0"/>
                <a:ea typeface="ＭＳ Ｐゴシック" charset="0"/>
                <a:cs typeface="ＭＳ Ｐゴシック" charset="0"/>
              </a:rPr>
            </a:br>
            <a:r>
              <a:rPr lang="en-US" sz="3600" dirty="0">
                <a:latin typeface="Calibri" charset="0"/>
                <a:ea typeface="ＭＳ Ｐゴシック" charset="0"/>
                <a:cs typeface="ＭＳ Ｐゴシック" charset="0"/>
              </a:rPr>
              <a:t>Step 2: Central Review/Adjudication</a:t>
            </a:r>
            <a:endParaRPr lang="en-US" dirty="0">
              <a:latin typeface="Calibri" charset="0"/>
              <a:ea typeface="ＭＳ Ｐゴシック" charset="0"/>
              <a:cs typeface="ＭＳ Ｐゴシック" charset="0"/>
            </a:endParaRPr>
          </a:p>
        </p:txBody>
      </p:sp>
      <p:sp>
        <p:nvSpPr>
          <p:cNvPr id="21507" name="Rectangle 3"/>
          <p:cNvSpPr>
            <a:spLocks noGrp="1" noChangeArrowheads="1"/>
          </p:cNvSpPr>
          <p:nvPr>
            <p:ph type="body" idx="1"/>
          </p:nvPr>
        </p:nvSpPr>
        <p:spPr>
          <a:xfrm>
            <a:off x="304800" y="1524000"/>
            <a:ext cx="8610600" cy="5334000"/>
          </a:xfrm>
        </p:spPr>
        <p:txBody>
          <a:bodyPr/>
          <a:lstStyle/>
          <a:p>
            <a:pPr>
              <a:lnSpc>
                <a:spcPct val="90000"/>
              </a:lnSpc>
              <a:spcBef>
                <a:spcPts val="600"/>
              </a:spcBef>
              <a:spcAft>
                <a:spcPts val="600"/>
              </a:spcAft>
            </a:pPr>
            <a:r>
              <a:rPr lang="en-US" sz="2400">
                <a:latin typeface="Calibri" charset="0"/>
                <a:ea typeface="ＭＳ Ｐゴシック" charset="0"/>
                <a:cs typeface="ＭＳ Ｐゴシック" charset="0"/>
              </a:rPr>
              <a:t>4 member EP review panel generate study data</a:t>
            </a:r>
            <a:endParaRPr lang="en-US" sz="2000">
              <a:latin typeface="Calibri" charset="0"/>
              <a:cs typeface="Calibri" charset="0"/>
            </a:endParaRPr>
          </a:p>
          <a:p>
            <a:pPr lvl="1">
              <a:lnSpc>
                <a:spcPct val="90000"/>
              </a:lnSpc>
              <a:spcBef>
                <a:spcPts val="600"/>
              </a:spcBef>
              <a:spcAft>
                <a:spcPts val="600"/>
              </a:spcAft>
            </a:pPr>
            <a:r>
              <a:rPr lang="en-US" sz="2000">
                <a:latin typeface="Calibri" charset="0"/>
                <a:cs typeface="Calibri" charset="0"/>
              </a:rPr>
              <a:t>Verify occurrence of treated episode</a:t>
            </a:r>
          </a:p>
          <a:p>
            <a:pPr lvl="1">
              <a:lnSpc>
                <a:spcPct val="90000"/>
              </a:lnSpc>
              <a:spcBef>
                <a:spcPts val="600"/>
              </a:spcBef>
              <a:spcAft>
                <a:spcPts val="600"/>
              </a:spcAft>
            </a:pPr>
            <a:r>
              <a:rPr lang="en-US" sz="2000">
                <a:latin typeface="Calibri" charset="0"/>
                <a:cs typeface="Calibri" charset="0"/>
              </a:rPr>
              <a:t>Local provider interpretation</a:t>
            </a:r>
          </a:p>
          <a:p>
            <a:pPr lvl="1">
              <a:lnSpc>
                <a:spcPct val="90000"/>
              </a:lnSpc>
              <a:spcBef>
                <a:spcPts val="600"/>
              </a:spcBef>
              <a:spcAft>
                <a:spcPts val="600"/>
              </a:spcAft>
            </a:pPr>
            <a:r>
              <a:rPr lang="en-US" sz="2000">
                <a:latin typeface="Calibri" charset="0"/>
                <a:cs typeface="Calibri" charset="0"/>
              </a:rPr>
              <a:t>Type of therapy (ATP, shock, both, multiples)</a:t>
            </a:r>
          </a:p>
          <a:p>
            <a:pPr lvl="1">
              <a:lnSpc>
                <a:spcPct val="90000"/>
              </a:lnSpc>
              <a:spcBef>
                <a:spcPts val="600"/>
              </a:spcBef>
              <a:spcAft>
                <a:spcPts val="600"/>
              </a:spcAft>
            </a:pPr>
            <a:r>
              <a:rPr lang="en-US" sz="2000">
                <a:latin typeface="Calibri" charset="0"/>
                <a:cs typeface="Calibri" charset="0"/>
              </a:rPr>
              <a:t>Appropriateness (definite, probable) (success, untoward effects)</a:t>
            </a:r>
          </a:p>
          <a:p>
            <a:pPr lvl="1">
              <a:lnSpc>
                <a:spcPct val="90000"/>
              </a:lnSpc>
              <a:spcBef>
                <a:spcPts val="600"/>
              </a:spcBef>
              <a:spcAft>
                <a:spcPts val="600"/>
              </a:spcAft>
            </a:pPr>
            <a:r>
              <a:rPr lang="en-US" sz="2000">
                <a:latin typeface="Calibri" charset="0"/>
                <a:cs typeface="Calibri" charset="0"/>
              </a:rPr>
              <a:t>Sufficiency of source documentation</a:t>
            </a:r>
          </a:p>
          <a:p>
            <a:pPr lvl="1">
              <a:lnSpc>
                <a:spcPct val="90000"/>
              </a:lnSpc>
              <a:spcBef>
                <a:spcPts val="600"/>
              </a:spcBef>
              <a:spcAft>
                <a:spcPts val="600"/>
              </a:spcAft>
            </a:pPr>
            <a:r>
              <a:rPr lang="en-US" sz="2000">
                <a:latin typeface="Calibri" charset="0"/>
                <a:cs typeface="Calibri" charset="0"/>
              </a:rPr>
              <a:t>Dual independent review with conference to attempt resolution</a:t>
            </a:r>
          </a:p>
          <a:p>
            <a:pPr>
              <a:lnSpc>
                <a:spcPct val="90000"/>
              </a:lnSpc>
              <a:spcBef>
                <a:spcPts val="600"/>
              </a:spcBef>
              <a:spcAft>
                <a:spcPts val="600"/>
              </a:spcAft>
            </a:pPr>
            <a:r>
              <a:rPr lang="en-US" sz="2400">
                <a:latin typeface="Calibri" charset="0"/>
                <a:ea typeface="ＭＳ Ｐゴシック" charset="0"/>
                <a:cs typeface="ＭＳ Ｐゴシック" charset="0"/>
              </a:rPr>
              <a:t>Panel of 3 Expert ICD Electrophysiologists adjudicate treated episodes forwarded from Central Panel</a:t>
            </a:r>
          </a:p>
          <a:p>
            <a:pPr lvl="1">
              <a:lnSpc>
                <a:spcPct val="90000"/>
              </a:lnSpc>
              <a:spcBef>
                <a:spcPts val="600"/>
              </a:spcBef>
              <a:spcAft>
                <a:spcPts val="600"/>
              </a:spcAft>
            </a:pPr>
            <a:r>
              <a:rPr lang="en-US" sz="2000">
                <a:latin typeface="Calibri" charset="0"/>
                <a:cs typeface="Calibri" charset="0"/>
              </a:rPr>
              <a:t>All episodes with unresolved discrepancies or otherwise nominated</a:t>
            </a:r>
          </a:p>
          <a:p>
            <a:pPr lvl="1">
              <a:lnSpc>
                <a:spcPct val="90000"/>
              </a:lnSpc>
              <a:spcBef>
                <a:spcPts val="600"/>
              </a:spcBef>
              <a:spcAft>
                <a:spcPts val="600"/>
              </a:spcAft>
            </a:pPr>
            <a:r>
              <a:rPr lang="en-US" sz="2000">
                <a:latin typeface="Calibri" charset="0"/>
                <a:cs typeface="Calibri" charset="0"/>
              </a:rPr>
              <a:t>Sample of episodes with resolved discrepancies</a:t>
            </a:r>
          </a:p>
          <a:p>
            <a:pPr lvl="1">
              <a:lnSpc>
                <a:spcPct val="90000"/>
              </a:lnSpc>
              <a:spcBef>
                <a:spcPts val="600"/>
              </a:spcBef>
              <a:spcAft>
                <a:spcPts val="600"/>
              </a:spcAft>
            </a:pPr>
            <a:r>
              <a:rPr lang="en-US" sz="2000">
                <a:latin typeface="Calibri" charset="0"/>
                <a:cs typeface="Calibri" charset="0"/>
              </a:rPr>
              <a:t>Small sample of episodes with no discrepancies for QA</a:t>
            </a:r>
            <a:endParaRPr lang="en-US" sz="3300">
              <a:latin typeface="Calibri" charset="0"/>
              <a:cs typeface="Calibri"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a:latin typeface="Calibri" charset="0"/>
                <a:ea typeface="ＭＳ Ｐゴシック" charset="0"/>
                <a:cs typeface="ＭＳ Ｐゴシック" charset="0"/>
              </a:rPr>
              <a:t>Presentation Outline</a:t>
            </a:r>
          </a:p>
        </p:txBody>
      </p:sp>
      <p:sp>
        <p:nvSpPr>
          <p:cNvPr id="4099" name="Content Placeholder 2"/>
          <p:cNvSpPr>
            <a:spLocks noGrp="1"/>
          </p:cNvSpPr>
          <p:nvPr>
            <p:ph idx="1"/>
          </p:nvPr>
        </p:nvSpPr>
        <p:spPr/>
        <p:txBody>
          <a:bodyPr/>
          <a:lstStyle/>
          <a:p>
            <a:pPr>
              <a:spcAft>
                <a:spcPts val="1200"/>
              </a:spcAft>
            </a:pPr>
            <a:r>
              <a:rPr lang="en-US" sz="3200">
                <a:latin typeface="Calibri" charset="0"/>
                <a:ea typeface="ＭＳ Ｐゴシック" charset="0"/>
                <a:cs typeface="ＭＳ Ｐゴシック" charset="0"/>
              </a:rPr>
              <a:t>Background: Study History</a:t>
            </a:r>
          </a:p>
          <a:p>
            <a:pPr>
              <a:spcAft>
                <a:spcPts val="1200"/>
              </a:spcAft>
            </a:pPr>
            <a:r>
              <a:rPr lang="en-US" sz="3200">
                <a:latin typeface="Calibri" charset="0"/>
                <a:ea typeface="ＭＳ Ｐゴシック" charset="0"/>
                <a:cs typeface="ＭＳ Ｐゴシック" charset="0"/>
              </a:rPr>
              <a:t>Study Aims</a:t>
            </a:r>
          </a:p>
          <a:p>
            <a:pPr>
              <a:spcAft>
                <a:spcPts val="1200"/>
              </a:spcAft>
            </a:pPr>
            <a:r>
              <a:rPr lang="en-US" sz="3200">
                <a:latin typeface="Calibri" charset="0"/>
                <a:ea typeface="ＭＳ Ｐゴシック" charset="0"/>
                <a:cs typeface="ＭＳ Ｐゴシック" charset="0"/>
              </a:rPr>
              <a:t>Study Setting and Design (HMORN CVRN)</a:t>
            </a:r>
          </a:p>
          <a:p>
            <a:pPr>
              <a:spcAft>
                <a:spcPts val="1200"/>
              </a:spcAft>
            </a:pPr>
            <a:r>
              <a:rPr lang="en-US" sz="3200">
                <a:latin typeface="Calibri" charset="0"/>
                <a:ea typeface="ＭＳ Ｐゴシック" charset="0"/>
                <a:cs typeface="ＭＳ Ｐゴシック" charset="0"/>
              </a:rPr>
              <a:t>Study Status/Timeline</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85800" y="228600"/>
            <a:ext cx="7772400" cy="1143000"/>
          </a:xfrm>
        </p:spPr>
        <p:txBody>
          <a:bodyPr/>
          <a:lstStyle/>
          <a:p>
            <a:r>
              <a:rPr lang="en-US" dirty="0">
                <a:latin typeface="Calibri" charset="0"/>
                <a:ea typeface="ＭＳ Ｐゴシック" charset="0"/>
                <a:cs typeface="ＭＳ Ｐゴシック" charset="0"/>
              </a:rPr>
              <a:t>Study Governance</a:t>
            </a:r>
          </a:p>
        </p:txBody>
      </p:sp>
      <p:sp>
        <p:nvSpPr>
          <p:cNvPr id="22531" name="Content Placeholder 2"/>
          <p:cNvSpPr>
            <a:spLocks noGrp="1"/>
          </p:cNvSpPr>
          <p:nvPr>
            <p:ph idx="1"/>
          </p:nvPr>
        </p:nvSpPr>
        <p:spPr>
          <a:xfrm>
            <a:off x="457200" y="1524000"/>
            <a:ext cx="8458200" cy="4114800"/>
          </a:xfrm>
        </p:spPr>
        <p:txBody>
          <a:bodyPr/>
          <a:lstStyle/>
          <a:p>
            <a:pPr>
              <a:spcBef>
                <a:spcPts val="600"/>
              </a:spcBef>
              <a:spcAft>
                <a:spcPts val="1200"/>
              </a:spcAft>
            </a:pPr>
            <a:r>
              <a:rPr lang="en-US" sz="2800" b="1" u="sng">
                <a:latin typeface="Calibri" charset="0"/>
                <a:ea typeface="ＭＳ Ｐゴシック" charset="0"/>
                <a:cs typeface="ＭＳ Ｐゴシック" charset="0"/>
              </a:rPr>
              <a:t>PIs: </a:t>
            </a:r>
            <a:r>
              <a:rPr lang="en-US" sz="2800">
                <a:latin typeface="Calibri" charset="0"/>
                <a:ea typeface="ＭＳ Ｐゴシック" charset="0"/>
                <a:cs typeface="ＭＳ Ｐゴシック" charset="0"/>
              </a:rPr>
              <a:t>Frederick Masoudi &amp; Robert Greenlee</a:t>
            </a:r>
          </a:p>
          <a:p>
            <a:pPr>
              <a:spcBef>
                <a:spcPts val="600"/>
              </a:spcBef>
              <a:spcAft>
                <a:spcPts val="1200"/>
              </a:spcAft>
            </a:pPr>
            <a:r>
              <a:rPr lang="en-US" sz="2800" b="1" u="sng">
                <a:latin typeface="Calibri" charset="0"/>
                <a:ea typeface="ＭＳ Ｐゴシック" charset="0"/>
                <a:cs typeface="ＭＳ Ｐゴシック" charset="0"/>
              </a:rPr>
              <a:t>Leadership Team: </a:t>
            </a:r>
            <a:r>
              <a:rPr lang="en-US" sz="2800">
                <a:latin typeface="Calibri" charset="0"/>
                <a:ea typeface="ＭＳ Ｐゴシック" charset="0"/>
                <a:cs typeface="ＭＳ Ｐゴシック" charset="0"/>
              </a:rPr>
              <a:t>PIs, David Magid (KPCO), Alan Go (KPNC)</a:t>
            </a:r>
          </a:p>
          <a:p>
            <a:pPr>
              <a:spcBef>
                <a:spcPts val="600"/>
              </a:spcBef>
              <a:spcAft>
                <a:spcPts val="1200"/>
              </a:spcAft>
            </a:pPr>
            <a:r>
              <a:rPr lang="en-US" sz="2800" b="1" u="sng">
                <a:latin typeface="Calibri" charset="0"/>
                <a:ea typeface="ＭＳ Ｐゴシック" charset="0"/>
                <a:cs typeface="ＭＳ Ｐゴシック" charset="0"/>
              </a:rPr>
              <a:t>Scientific Committee: </a:t>
            </a:r>
            <a:r>
              <a:rPr lang="en-US" sz="2800">
                <a:latin typeface="Calibri" charset="0"/>
                <a:ea typeface="ＭＳ Ｐゴシック" charset="0"/>
                <a:cs typeface="ＭＳ Ｐゴシック" charset="0"/>
              </a:rPr>
              <a:t>Leadership team, the 4 other site PIs, and members of the adjudication committee</a:t>
            </a:r>
          </a:p>
          <a:p>
            <a:pPr>
              <a:spcBef>
                <a:spcPts val="600"/>
              </a:spcBef>
              <a:spcAft>
                <a:spcPts val="1200"/>
              </a:spcAft>
            </a:pPr>
            <a:r>
              <a:rPr lang="en-US" sz="2800" b="1" u="sng">
                <a:latin typeface="Calibri" charset="0"/>
                <a:ea typeface="ＭＳ Ｐゴシック" charset="0"/>
                <a:cs typeface="ＭＳ Ｐゴシック" charset="0"/>
              </a:rPr>
              <a:t>Advisory Committee: </a:t>
            </a:r>
            <a:r>
              <a:rPr lang="en-US" sz="2800">
                <a:latin typeface="Calibri" charset="0"/>
                <a:ea typeface="ＭＳ Ｐゴシック" charset="0"/>
                <a:cs typeface="ＭＳ Ｐゴシック" charset="0"/>
              </a:rPr>
              <a:t>Elise Berliner (AHRQ); Steve Hammill (ACCF); representatives from HRS, NHLBI, CMS, Device Industry, and patient advocacy (SADS Foundation)</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685800" y="2819400"/>
            <a:ext cx="7772400" cy="1143000"/>
          </a:xfrm>
        </p:spPr>
        <p:txBody>
          <a:bodyPr/>
          <a:lstStyle/>
          <a:p>
            <a:r>
              <a:rPr lang="en-US" dirty="0">
                <a:latin typeface="Calibri" charset="0"/>
                <a:ea typeface="ＭＳ Ｐゴシック" charset="0"/>
                <a:cs typeface="ＭＳ Ｐゴシック" charset="0"/>
              </a:rPr>
              <a:t>Longitudinal Study of ICDs</a:t>
            </a:r>
            <a:br>
              <a:rPr lang="en-US" dirty="0">
                <a:latin typeface="Calibri" charset="0"/>
                <a:ea typeface="ＭＳ Ｐゴシック" charset="0"/>
                <a:cs typeface="ＭＳ Ｐゴシック" charset="0"/>
              </a:rPr>
            </a:br>
            <a:r>
              <a:rPr lang="en-US" dirty="0">
                <a:latin typeface="Calibri" charset="0"/>
                <a:ea typeface="ＭＳ Ｐゴシック" charset="0"/>
                <a:cs typeface="ＭＳ Ｐゴシック" charset="0"/>
              </a:rPr>
              <a:t/>
            </a:r>
            <a:br>
              <a:rPr lang="en-US" dirty="0">
                <a:latin typeface="Calibri" charset="0"/>
                <a:ea typeface="ＭＳ Ｐゴシック" charset="0"/>
                <a:cs typeface="ＭＳ Ｐゴシック" charset="0"/>
              </a:rPr>
            </a:br>
            <a:r>
              <a:rPr lang="en-US" dirty="0">
                <a:latin typeface="Calibri" charset="0"/>
                <a:ea typeface="ＭＳ Ｐゴシック" charset="0"/>
                <a:cs typeface="ＭＳ Ｐゴシック" charset="0"/>
              </a:rPr>
              <a:t>Study Status/Timeline</a:t>
            </a:r>
            <a:br>
              <a:rPr lang="en-US" dirty="0">
                <a:latin typeface="Calibri" charset="0"/>
                <a:ea typeface="ＭＳ Ｐゴシック" charset="0"/>
                <a:cs typeface="ＭＳ Ｐゴシック" charset="0"/>
              </a:rPr>
            </a:br>
            <a:endParaRPr lang="en-US" dirty="0">
              <a:latin typeface="Calibri"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85800" y="152400"/>
            <a:ext cx="7772400" cy="1143000"/>
          </a:xfrm>
        </p:spPr>
        <p:txBody>
          <a:bodyPr/>
          <a:lstStyle/>
          <a:p>
            <a:r>
              <a:rPr lang="en-US" dirty="0">
                <a:latin typeface="Calibri" charset="0"/>
                <a:ea typeface="ＭＳ Ｐゴシック" charset="0"/>
                <a:cs typeface="ＭＳ Ｐゴシック" charset="0"/>
              </a:rPr>
              <a:t>Study Status</a:t>
            </a:r>
          </a:p>
        </p:txBody>
      </p:sp>
      <p:sp>
        <p:nvSpPr>
          <p:cNvPr id="24579" name="Content Placeholder 2"/>
          <p:cNvSpPr>
            <a:spLocks noGrp="1"/>
          </p:cNvSpPr>
          <p:nvPr>
            <p:ph idx="1"/>
          </p:nvPr>
        </p:nvSpPr>
        <p:spPr>
          <a:xfrm>
            <a:off x="304800" y="1219200"/>
            <a:ext cx="8458200" cy="5105400"/>
          </a:xfrm>
        </p:spPr>
        <p:txBody>
          <a:bodyPr/>
          <a:lstStyle/>
          <a:p>
            <a:pPr>
              <a:spcBef>
                <a:spcPts val="600"/>
              </a:spcBef>
              <a:spcAft>
                <a:spcPts val="600"/>
              </a:spcAft>
            </a:pPr>
            <a:r>
              <a:rPr lang="en-US" sz="2400">
                <a:latin typeface="Calibri" charset="0"/>
                <a:ea typeface="ＭＳ Ｐゴシック" charset="0"/>
                <a:cs typeface="ＭＳ Ｐゴシック" charset="0"/>
              </a:rPr>
              <a:t>NCDR data on cohort of 2639 eligible subjects</a:t>
            </a:r>
          </a:p>
          <a:p>
            <a:pPr>
              <a:spcBef>
                <a:spcPts val="600"/>
              </a:spcBef>
              <a:spcAft>
                <a:spcPts val="600"/>
              </a:spcAft>
            </a:pPr>
            <a:r>
              <a:rPr lang="en-US" sz="2400">
                <a:latin typeface="Calibri" charset="0"/>
                <a:ea typeface="ＭＳ Ｐゴシック" charset="0"/>
                <a:cs typeface="ＭＳ Ｐゴシック" charset="0"/>
              </a:rPr>
              <a:t>Upload of longitudinal clinical data files (VDW) into 2010</a:t>
            </a:r>
          </a:p>
          <a:p>
            <a:pPr>
              <a:spcBef>
                <a:spcPts val="600"/>
              </a:spcBef>
              <a:spcAft>
                <a:spcPts val="600"/>
              </a:spcAft>
            </a:pPr>
            <a:r>
              <a:rPr lang="en-US" sz="2400">
                <a:latin typeface="Calibri" charset="0"/>
                <a:ea typeface="ＭＳ Ｐゴシック" charset="0"/>
                <a:cs typeface="ＭＳ Ｐゴシック" charset="0"/>
              </a:rPr>
              <a:t>Abstraction of interrogation and treated episode data</a:t>
            </a:r>
          </a:p>
          <a:p>
            <a:pPr lvl="1">
              <a:spcBef>
                <a:spcPts val="600"/>
              </a:spcBef>
              <a:spcAft>
                <a:spcPts val="600"/>
              </a:spcAft>
            </a:pPr>
            <a:r>
              <a:rPr lang="en-US" sz="2000">
                <a:latin typeface="Calibri" charset="0"/>
                <a:cs typeface="Calibri" charset="0"/>
              </a:rPr>
              <a:t>Training, pilot (n=45), forms and procedures – Summer 2010</a:t>
            </a:r>
          </a:p>
          <a:p>
            <a:pPr lvl="1">
              <a:spcBef>
                <a:spcPts val="600"/>
              </a:spcBef>
              <a:spcAft>
                <a:spcPts val="600"/>
              </a:spcAft>
            </a:pPr>
            <a:r>
              <a:rPr lang="en-US" sz="2000">
                <a:latin typeface="Calibri" charset="0"/>
                <a:cs typeface="Calibri" charset="0"/>
              </a:rPr>
              <a:t>1</a:t>
            </a:r>
            <a:r>
              <a:rPr lang="en-US" sz="2000" baseline="30000">
                <a:latin typeface="Calibri" charset="0"/>
                <a:cs typeface="Calibri" charset="0"/>
              </a:rPr>
              <a:t>st</a:t>
            </a:r>
            <a:r>
              <a:rPr lang="en-US" sz="2000">
                <a:latin typeface="Calibri" charset="0"/>
                <a:cs typeface="Calibri" charset="0"/>
              </a:rPr>
              <a:t> Batch submitted in January 2011</a:t>
            </a:r>
          </a:p>
          <a:p>
            <a:pPr lvl="1">
              <a:spcBef>
                <a:spcPts val="600"/>
              </a:spcBef>
              <a:spcAft>
                <a:spcPts val="600"/>
              </a:spcAft>
            </a:pPr>
            <a:r>
              <a:rPr lang="en-US" sz="2000">
                <a:latin typeface="Calibri" charset="0"/>
                <a:cs typeface="Calibri" charset="0"/>
              </a:rPr>
              <a:t>Sites now working on abstraction and submission of batch #4 of 7</a:t>
            </a:r>
          </a:p>
          <a:p>
            <a:pPr>
              <a:spcBef>
                <a:spcPts val="600"/>
              </a:spcBef>
              <a:spcAft>
                <a:spcPts val="600"/>
              </a:spcAft>
            </a:pPr>
            <a:r>
              <a:rPr lang="en-US" sz="2400">
                <a:latin typeface="Calibri" charset="0"/>
                <a:ea typeface="ＭＳ Ｐゴシック" charset="0"/>
                <a:cs typeface="ＭＳ Ｐゴシック" charset="0"/>
              </a:rPr>
              <a:t>Review</a:t>
            </a:r>
          </a:p>
          <a:p>
            <a:pPr lvl="1">
              <a:spcBef>
                <a:spcPts val="600"/>
              </a:spcBef>
              <a:spcAft>
                <a:spcPts val="600"/>
              </a:spcAft>
            </a:pPr>
            <a:r>
              <a:rPr lang="en-US" sz="2000">
                <a:latin typeface="Calibri" charset="0"/>
                <a:cs typeface="Calibri" charset="0"/>
              </a:rPr>
              <a:t>Batch 1 will complete external resolution by end of September</a:t>
            </a:r>
          </a:p>
          <a:p>
            <a:pPr lvl="1">
              <a:spcBef>
                <a:spcPts val="600"/>
              </a:spcBef>
              <a:spcAft>
                <a:spcPts val="600"/>
              </a:spcAft>
            </a:pPr>
            <a:r>
              <a:rPr lang="en-US" sz="2000">
                <a:latin typeface="Calibri" charset="0"/>
                <a:cs typeface="Calibri" charset="0"/>
              </a:rPr>
              <a:t>Batch 2  in central resolution</a:t>
            </a:r>
          </a:p>
          <a:p>
            <a:pPr lvl="1">
              <a:spcBef>
                <a:spcPts val="600"/>
              </a:spcBef>
              <a:spcAft>
                <a:spcPts val="600"/>
              </a:spcAft>
            </a:pPr>
            <a:r>
              <a:rPr lang="en-US" sz="2000">
                <a:latin typeface="Calibri" charset="0"/>
                <a:cs typeface="Calibri" charset="0"/>
              </a:rPr>
              <a:t>Batch 3 completed intake review and data entry</a:t>
            </a:r>
          </a:p>
          <a:p>
            <a:pPr>
              <a:spcBef>
                <a:spcPts val="600"/>
              </a:spcBef>
              <a:spcAft>
                <a:spcPts val="600"/>
              </a:spcAft>
            </a:pPr>
            <a:r>
              <a:rPr lang="en-US" sz="2400">
                <a:latin typeface="Calibri" charset="0"/>
                <a:cs typeface="Calibri" charset="0"/>
              </a:rPr>
              <a:t>Output: methods/baseline presentations and reports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304800" y="609600"/>
            <a:ext cx="8610600" cy="1143000"/>
          </a:xfrm>
        </p:spPr>
        <p:txBody>
          <a:bodyPr/>
          <a:lstStyle/>
          <a:p>
            <a:r>
              <a:rPr lang="en-US" dirty="0">
                <a:latin typeface="Verdana" charset="0"/>
                <a:ea typeface="ＭＳ Ｐゴシック" charset="0"/>
                <a:cs typeface="ＭＳ Ｐゴシック" charset="0"/>
              </a:rPr>
              <a:t>CVRN Longitudinal Study of ICDs:</a:t>
            </a:r>
            <a:br>
              <a:rPr lang="en-US" dirty="0">
                <a:latin typeface="Verdana" charset="0"/>
                <a:ea typeface="ＭＳ Ｐゴシック" charset="0"/>
                <a:cs typeface="ＭＳ Ｐゴシック" charset="0"/>
              </a:rPr>
            </a:br>
            <a:r>
              <a:rPr lang="en-US" dirty="0">
                <a:latin typeface="Verdana" charset="0"/>
                <a:ea typeface="ＭＳ Ｐゴシック" charset="0"/>
                <a:cs typeface="ＭＳ Ｐゴシック" charset="0"/>
              </a:rPr>
              <a:t>Comparison with Landmark RCTs</a:t>
            </a:r>
          </a:p>
        </p:txBody>
      </p:sp>
      <p:graphicFrame>
        <p:nvGraphicFramePr>
          <p:cNvPr id="65580" name="Group 44" title="CVRN Longitudinal Study of ICDs: Comparison with Landmark RCTs"/>
          <p:cNvGraphicFramePr>
            <a:graphicFrameLocks noGrp="1"/>
          </p:cNvGraphicFramePr>
          <p:nvPr>
            <p:ph idx="1"/>
            <p:extLst>
              <p:ext uri="{D42A27DB-BD31-4B8C-83A1-F6EECF244321}">
                <p14:modId xmlns:p14="http://schemas.microsoft.com/office/powerpoint/2010/main" val="43933442"/>
              </p:ext>
            </p:extLst>
          </p:nvPr>
        </p:nvGraphicFramePr>
        <p:xfrm>
          <a:off x="304800" y="2743200"/>
          <a:ext cx="8458200" cy="2600325"/>
        </p:xfrm>
        <a:graphic>
          <a:graphicData uri="http://schemas.openxmlformats.org/drawingml/2006/table">
            <a:tbl>
              <a:tblPr/>
              <a:tblGrid>
                <a:gridCol w="2114550"/>
                <a:gridCol w="2114550"/>
                <a:gridCol w="2114550"/>
                <a:gridCol w="2114550"/>
              </a:tblGrid>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FFFFFF"/>
                        </a:solidFill>
                        <a:effectLst/>
                        <a:latin typeface="Verdana" charset="0"/>
                        <a:ea typeface="ＭＳ Ｐゴシック" charset="-128"/>
                      </a:endParaRPr>
                    </a:p>
                  </a:txBody>
                  <a:tcP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FFFFFF"/>
                          </a:solidFill>
                          <a:effectLst/>
                          <a:latin typeface="Verdana" charset="0"/>
                          <a:ea typeface="ＭＳ Ｐゴシック" charset="-128"/>
                        </a:rPr>
                        <a:t>MADIT-II</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FFFFFF"/>
                          </a:solidFill>
                          <a:effectLst/>
                          <a:latin typeface="Verdana" charset="0"/>
                          <a:ea typeface="ＭＳ Ｐゴシック" charset="-128"/>
                        </a:rPr>
                        <a:t>SCD-HeFT</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FFFFFF"/>
                          </a:solidFill>
                          <a:effectLst/>
                          <a:latin typeface="Verdana" charset="0"/>
                          <a:ea typeface="ＭＳ Ｐゴシック" charset="-128"/>
                        </a:rPr>
                        <a:t>CVRN LSICD</a:t>
                      </a:r>
                    </a:p>
                  </a:txBody>
                  <a:tcP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Age (years)</a:t>
                      </a:r>
                    </a:p>
                  </a:txBody>
                  <a:tcP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64.5</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60</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66.6</a:t>
                      </a:r>
                    </a:p>
                  </a:txBody>
                  <a:tcP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Male gender</a:t>
                      </a:r>
                    </a:p>
                  </a:txBody>
                  <a:tcP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85%</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76%</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75%</a:t>
                      </a:r>
                    </a:p>
                  </a:txBody>
                  <a:tcP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Non-white race</a:t>
                      </a:r>
                    </a:p>
                  </a:txBody>
                  <a:tcP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23%</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33%</a:t>
                      </a:r>
                    </a:p>
                  </a:txBody>
                  <a:tcP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Diabetes</a:t>
                      </a:r>
                    </a:p>
                  </a:txBody>
                  <a:tcP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35%</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30%</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42%</a:t>
                      </a:r>
                    </a:p>
                  </a:txBody>
                  <a:tcP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Atrial fibrillation</a:t>
                      </a:r>
                    </a:p>
                  </a:txBody>
                  <a:tcP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9%</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16%</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31%</a:t>
                      </a:r>
                    </a:p>
                  </a:txBody>
                  <a:tcP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E8E8F6"/>
                    </a:solidFill>
                  </a:tcPr>
                </a:tc>
              </a:tr>
              <a:tr h="37147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Verdana" charset="0"/>
                          <a:ea typeface="ＭＳ Ｐゴシック" charset="-128"/>
                        </a:rPr>
                        <a:t>Hypertension</a:t>
                      </a:r>
                    </a:p>
                  </a:txBody>
                  <a:tcPr horzOverflow="overflow">
                    <a:lnL w="12700" cap="flat" cmpd="sng" algn="ctr">
                      <a:solidFill>
                        <a:schemeClr val="accent2"/>
                      </a:solidFill>
                      <a:prstDash val="solid"/>
                      <a:round/>
                      <a:headEnd type="none" w="med" len="med"/>
                      <a:tailEnd type="none" w="med" len="med"/>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53%</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Verdana" charset="0"/>
                          <a:ea typeface="ＭＳ Ｐゴシック" charset="-128"/>
                        </a:rPr>
                        <a:t>56%</a:t>
                      </a:r>
                    </a:p>
                  </a:txBody>
                  <a:tcPr horzOverflow="overflow">
                    <a:lnL>
                      <a:noFill/>
                    </a:lnL>
                    <a:lnR>
                      <a:noFill/>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Verdana" charset="0"/>
                          <a:ea typeface="ＭＳ Ｐゴシック" charset="-128"/>
                        </a:rPr>
                        <a:t>73%</a:t>
                      </a:r>
                    </a:p>
                  </a:txBody>
                  <a:tcPr horzOverflow="overflow">
                    <a:lnL>
                      <a:noFill/>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bg1"/>
                    </a:solidFill>
                  </a:tcPr>
                </a:tc>
              </a:tr>
            </a:tbl>
          </a:graphicData>
        </a:graphic>
      </p:graphicFrame>
      <p:sp>
        <p:nvSpPr>
          <p:cNvPr id="25642" name="TextBox 6"/>
          <p:cNvSpPr txBox="1">
            <a:spLocks noChangeArrowheads="1"/>
          </p:cNvSpPr>
          <p:nvPr/>
        </p:nvSpPr>
        <p:spPr bwMode="auto">
          <a:xfrm>
            <a:off x="417513" y="5867400"/>
            <a:ext cx="4344987"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600">
                <a:solidFill>
                  <a:schemeClr val="bg1"/>
                </a:solidFill>
                <a:latin typeface="Verdana" charset="0"/>
              </a:rPr>
              <a:t>Moss AJ et al. NEJM 2002;346:877.</a:t>
            </a:r>
          </a:p>
          <a:p>
            <a:pPr eaLnBrk="1" hangingPunct="1"/>
            <a:r>
              <a:rPr lang="en-US" sz="1600">
                <a:solidFill>
                  <a:schemeClr val="bg1"/>
                </a:solidFill>
                <a:latin typeface="Verdana" charset="0"/>
              </a:rPr>
              <a:t>Bardy GH, et al. NEJM 2005;352:225-37</a:t>
            </a:r>
          </a:p>
        </p:txBody>
      </p:sp>
      <p:sp>
        <p:nvSpPr>
          <p:cNvPr id="5" name="Rectangle 4"/>
          <p:cNvSpPr>
            <a:spLocks noChangeArrowheads="1"/>
          </p:cNvSpPr>
          <p:nvPr/>
        </p:nvSpPr>
        <p:spPr bwMode="auto">
          <a:xfrm>
            <a:off x="6705600" y="2743200"/>
            <a:ext cx="2057400" cy="2590800"/>
          </a:xfrm>
          <a:prstGeom prst="rect">
            <a:avLst/>
          </a:prstGeom>
          <a:noFill/>
          <a:ln w="63500">
            <a:solidFill>
              <a:srgbClr val="FF0000"/>
            </a:solidFill>
            <a:miter lim="800000"/>
            <a:headEnd/>
            <a:tailEnd/>
          </a:ln>
          <a:effectLst>
            <a:outerShdw blurRad="40000" dist="23000" dir="5400000" rotWithShape="0">
              <a:srgbClr val="000000">
                <a:alpha val="34998"/>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n-US">
              <a:solidFill>
                <a:schemeClr val="lt1"/>
              </a:solidFill>
              <a:latin typeface="+mn-lt"/>
              <a:ea typeface="+mn-ea"/>
              <a:cs typeface="+mn-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81000" y="152400"/>
            <a:ext cx="8305800" cy="990600"/>
          </a:xfrm>
        </p:spPr>
        <p:txBody>
          <a:bodyPr/>
          <a:lstStyle/>
          <a:p>
            <a:r>
              <a:rPr lang="en-US" sz="3600" dirty="0">
                <a:latin typeface="Arial" charset="0"/>
                <a:ea typeface="ＭＳ Ｐゴシック" charset="0"/>
                <a:cs typeface="ＭＳ Ｐゴシック" charset="0"/>
              </a:rPr>
              <a:t>Remaining Study Timeline</a:t>
            </a:r>
            <a:endParaRPr lang="en-US" dirty="0">
              <a:latin typeface="Times New Roman" charset="0"/>
              <a:ea typeface="ＭＳ Ｐゴシック" charset="0"/>
              <a:cs typeface="ＭＳ Ｐゴシック" charset="0"/>
            </a:endParaRPr>
          </a:p>
        </p:txBody>
      </p:sp>
      <p:sp>
        <p:nvSpPr>
          <p:cNvPr id="26627" name="Rectangle 3"/>
          <p:cNvSpPr>
            <a:spLocks noGrp="1" noChangeArrowheads="1"/>
          </p:cNvSpPr>
          <p:nvPr>
            <p:ph type="body" idx="1"/>
          </p:nvPr>
        </p:nvSpPr>
        <p:spPr>
          <a:xfrm>
            <a:off x="533400" y="1295400"/>
            <a:ext cx="7924800" cy="5257800"/>
          </a:xfrm>
        </p:spPr>
        <p:txBody>
          <a:bodyPr/>
          <a:lstStyle/>
          <a:p>
            <a:pPr>
              <a:spcBef>
                <a:spcPct val="30000"/>
              </a:spcBef>
              <a:spcAft>
                <a:spcPts val="600"/>
              </a:spcAft>
            </a:pPr>
            <a:r>
              <a:rPr lang="en-US" sz="2000">
                <a:latin typeface="Arial" charset="0"/>
                <a:ea typeface="ＭＳ Ｐゴシック" charset="0"/>
                <a:cs typeface="ＭＳ Ｐゴシック" charset="0"/>
              </a:rPr>
              <a:t>Year 3 (October 2011 – September 2012)</a:t>
            </a:r>
          </a:p>
          <a:p>
            <a:pPr lvl="1">
              <a:spcBef>
                <a:spcPct val="30000"/>
              </a:spcBef>
              <a:spcAft>
                <a:spcPts val="600"/>
              </a:spcAft>
            </a:pPr>
            <a:r>
              <a:rPr lang="en-US" sz="1800">
                <a:latin typeface="Arial" charset="0"/>
                <a:cs typeface="Calibri" charset="0"/>
              </a:rPr>
              <a:t>Complete batch collection/adjudication of treated episodes</a:t>
            </a:r>
          </a:p>
          <a:p>
            <a:pPr lvl="1">
              <a:spcBef>
                <a:spcPct val="30000"/>
              </a:spcBef>
              <a:spcAft>
                <a:spcPts val="600"/>
              </a:spcAft>
            </a:pPr>
            <a:r>
              <a:rPr lang="en-US" sz="1800">
                <a:latin typeface="Arial" charset="0"/>
                <a:cs typeface="Calibri" charset="0"/>
              </a:rPr>
              <a:t>Sites generate and submit updated VDW tables x 2</a:t>
            </a:r>
          </a:p>
          <a:p>
            <a:pPr lvl="1">
              <a:spcBef>
                <a:spcPct val="30000"/>
              </a:spcBef>
              <a:spcAft>
                <a:spcPts val="600"/>
              </a:spcAft>
            </a:pPr>
            <a:r>
              <a:rPr lang="en-US" sz="1800">
                <a:latin typeface="Arial" charset="0"/>
                <a:cs typeface="Calibri" charset="0"/>
              </a:rPr>
              <a:t>Initial outcome analyses, presentations, manuscripts</a:t>
            </a:r>
          </a:p>
          <a:p>
            <a:pPr lvl="2">
              <a:spcBef>
                <a:spcPct val="30000"/>
              </a:spcBef>
              <a:spcAft>
                <a:spcPts val="600"/>
              </a:spcAft>
            </a:pPr>
            <a:r>
              <a:rPr lang="en-US" sz="1600">
                <a:latin typeface="Arial" charset="0"/>
                <a:cs typeface="Calibri" charset="0"/>
              </a:rPr>
              <a:t>Eligibility, Complications, Hospitalization, Utilization</a:t>
            </a:r>
          </a:p>
          <a:p>
            <a:pPr lvl="1">
              <a:spcBef>
                <a:spcPct val="30000"/>
              </a:spcBef>
              <a:spcAft>
                <a:spcPts val="600"/>
              </a:spcAft>
            </a:pPr>
            <a:r>
              <a:rPr lang="en-US" sz="1800">
                <a:latin typeface="Arial" charset="0"/>
                <a:cs typeface="Calibri" charset="0"/>
              </a:rPr>
              <a:t>Ancillary studies underway</a:t>
            </a:r>
          </a:p>
          <a:p>
            <a:pPr>
              <a:spcBef>
                <a:spcPct val="30000"/>
              </a:spcBef>
              <a:spcAft>
                <a:spcPts val="600"/>
              </a:spcAft>
            </a:pPr>
            <a:r>
              <a:rPr lang="en-US" sz="2000">
                <a:latin typeface="Arial" charset="0"/>
                <a:ea typeface="ＭＳ Ｐゴシック" charset="0"/>
                <a:cs typeface="ＭＳ Ｐゴシック" charset="0"/>
              </a:rPr>
              <a:t>Year 4 (6 months October 2012-March 2013)</a:t>
            </a:r>
            <a:endParaRPr lang="en-US" sz="2400">
              <a:latin typeface="Arial" charset="0"/>
              <a:ea typeface="ＭＳ Ｐゴシック" charset="0"/>
              <a:cs typeface="ＭＳ Ｐゴシック" charset="0"/>
            </a:endParaRPr>
          </a:p>
          <a:p>
            <a:pPr lvl="1">
              <a:spcBef>
                <a:spcPct val="30000"/>
              </a:spcBef>
              <a:spcAft>
                <a:spcPts val="600"/>
              </a:spcAft>
            </a:pPr>
            <a:r>
              <a:rPr lang="en-US" sz="1800">
                <a:latin typeface="Arial" charset="0"/>
                <a:cs typeface="Calibri" charset="0"/>
              </a:rPr>
              <a:t>Final analyses, primary results manuscripts</a:t>
            </a:r>
          </a:p>
          <a:p>
            <a:pPr lvl="2">
              <a:spcBef>
                <a:spcPct val="30000"/>
              </a:spcBef>
              <a:spcAft>
                <a:spcPts val="600"/>
              </a:spcAft>
            </a:pPr>
            <a:r>
              <a:rPr lang="en-US" sz="1600">
                <a:latin typeface="Arial" charset="0"/>
                <a:cs typeface="Calibri" charset="0"/>
              </a:rPr>
              <a:t>Mortality, Treated Arrhythmic Episodes</a:t>
            </a:r>
          </a:p>
          <a:p>
            <a:pPr>
              <a:spcBef>
                <a:spcPct val="30000"/>
              </a:spcBef>
              <a:spcAft>
                <a:spcPts val="600"/>
              </a:spcAft>
            </a:pPr>
            <a:r>
              <a:rPr lang="en-US" sz="2000">
                <a:latin typeface="Arial" charset="0"/>
                <a:cs typeface="Calibri" charset="0"/>
              </a:rPr>
              <a:t>Possible extension (AHRQ proposal in review)</a:t>
            </a:r>
          </a:p>
          <a:p>
            <a:pPr lvl="1">
              <a:spcBef>
                <a:spcPct val="30000"/>
              </a:spcBef>
              <a:spcAft>
                <a:spcPts val="600"/>
              </a:spcAft>
            </a:pPr>
            <a:r>
              <a:rPr lang="en-US" sz="1800">
                <a:latin typeface="Arial" charset="0"/>
                <a:cs typeface="Calibri" charset="0"/>
              </a:rPr>
              <a:t>Year 3 – collect NCDR and VDW data on 2010 implants, and on 2006-2010 implants from a 15</a:t>
            </a:r>
            <a:r>
              <a:rPr lang="en-US" sz="1800" baseline="30000">
                <a:latin typeface="Arial" charset="0"/>
                <a:cs typeface="Calibri" charset="0"/>
              </a:rPr>
              <a:t>th</a:t>
            </a:r>
            <a:r>
              <a:rPr lang="en-US" sz="1800">
                <a:latin typeface="Arial" charset="0"/>
                <a:cs typeface="Calibri" charset="0"/>
              </a:rPr>
              <a:t> hospital</a:t>
            </a:r>
          </a:p>
          <a:p>
            <a:pPr lvl="1">
              <a:spcBef>
                <a:spcPct val="30000"/>
              </a:spcBef>
              <a:spcAft>
                <a:spcPts val="600"/>
              </a:spcAft>
            </a:pPr>
            <a:r>
              <a:rPr lang="en-US" sz="1800">
                <a:latin typeface="Arial" charset="0"/>
                <a:cs typeface="Calibri" charset="0"/>
              </a:rPr>
              <a:t>Option (year4,5) – collect device therapy data in CMS strata</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85800" y="0"/>
            <a:ext cx="7772400" cy="1143000"/>
          </a:xfrm>
        </p:spPr>
        <p:txBody>
          <a:bodyPr/>
          <a:lstStyle/>
          <a:p>
            <a:r>
              <a:rPr lang="en-US" dirty="0">
                <a:latin typeface="Verdana" charset="0"/>
                <a:ea typeface="ＭＳ Ｐゴシック" charset="0"/>
                <a:cs typeface="ＭＳ Ｐゴシック" charset="0"/>
              </a:rPr>
              <a:t>Stratum Size</a:t>
            </a:r>
          </a:p>
        </p:txBody>
      </p:sp>
      <p:graphicFrame>
        <p:nvGraphicFramePr>
          <p:cNvPr id="27685" name="Group 37" title="Stratum Size"/>
          <p:cNvGraphicFramePr>
            <a:graphicFrameLocks noGrp="1"/>
          </p:cNvGraphicFramePr>
          <p:nvPr>
            <p:ph idx="1"/>
            <p:extLst>
              <p:ext uri="{D42A27DB-BD31-4B8C-83A1-F6EECF244321}">
                <p14:modId xmlns:p14="http://schemas.microsoft.com/office/powerpoint/2010/main" val="1421686005"/>
              </p:ext>
            </p:extLst>
          </p:nvPr>
        </p:nvGraphicFramePr>
        <p:xfrm>
          <a:off x="457200" y="1066800"/>
          <a:ext cx="8305800" cy="5316855"/>
        </p:xfrm>
        <a:graphic>
          <a:graphicData uri="http://schemas.openxmlformats.org/drawingml/2006/table">
            <a:tbl>
              <a:tblPr/>
              <a:tblGrid>
                <a:gridCol w="2076450"/>
                <a:gridCol w="2076450"/>
                <a:gridCol w="2076450"/>
                <a:gridCol w="2076450"/>
              </a:tblGrid>
              <a:tr h="198120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FFFFFF"/>
                          </a:solidFill>
                          <a:effectLst/>
                          <a:latin typeface="Calibri" charset="0"/>
                          <a:ea typeface="ＭＳ Ｐゴシック" charset="0"/>
                          <a:cs typeface="Cambria" charset="0"/>
                        </a:rPr>
                        <a:t>Stratum</a:t>
                      </a:r>
                      <a:endParaRPr kumimoji="0" lang="en-US" sz="2400" b="1" i="0" u="none" strike="noStrike" cap="none" normalizeH="0" baseline="0">
                        <a:ln>
                          <a:noFill/>
                        </a:ln>
                        <a:solidFill>
                          <a:srgbClr val="FFFFFF"/>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FFFFFF"/>
                          </a:solidFill>
                          <a:effectLst/>
                          <a:latin typeface="Calibri" charset="0"/>
                          <a:ea typeface="ＭＳ Ｐゴシック" charset="0"/>
                          <a:cs typeface="Cambria" charset="0"/>
                        </a:rPr>
                        <a:t>Proposed by Longitudinal ICD Registry Working Group</a:t>
                      </a:r>
                      <a:endParaRPr kumimoji="0" lang="en-US" sz="2000" b="1" i="0" u="none" strike="noStrike" cap="none" normalizeH="0" baseline="0">
                        <a:ln>
                          <a:noFill/>
                        </a:ln>
                        <a:solidFill>
                          <a:srgbClr val="FFFFFF"/>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FFFFFF"/>
                          </a:solidFill>
                          <a:effectLst/>
                          <a:latin typeface="Calibri" charset="0"/>
                          <a:ea typeface="ＭＳ Ｐゴシック" charset="0"/>
                          <a:cs typeface="Cambria" charset="0"/>
                        </a:rPr>
                        <a:t>Actual</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FFFFFF"/>
                          </a:solidFill>
                          <a:effectLst/>
                          <a:latin typeface="Calibri" charset="0"/>
                          <a:ea typeface="ＭＳ Ｐゴシック" charset="0"/>
                          <a:cs typeface="Cambria" charset="0"/>
                        </a:rPr>
                        <a:t>Current</a:t>
                      </a:r>
                      <a:endParaRPr kumimoji="0" lang="en-US" sz="2400" b="1" i="0" u="none" strike="noStrike" cap="none" normalizeH="0" baseline="0">
                        <a:ln>
                          <a:noFill/>
                        </a:ln>
                        <a:solidFill>
                          <a:srgbClr val="FFFFFF"/>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Calibri" charset="0"/>
                          <a:ea typeface="ＭＳ Ｐゴシック" charset="0"/>
                          <a:cs typeface="Cambria" charset="0"/>
                        </a:rPr>
                        <a:t>If</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Calibri" charset="0"/>
                          <a:ea typeface="ＭＳ Ｐゴシック" charset="0"/>
                          <a:cs typeface="Cambria" charset="0"/>
                        </a:rPr>
                        <a:t>Study Expanded</a:t>
                      </a:r>
                      <a:endParaRPr kumimoji="0" lang="en-US" sz="2400" b="1" i="0" u="none" strike="noStrike" cap="none" normalizeH="0" baseline="0" dirty="0">
                        <a:ln>
                          <a:noFill/>
                        </a:ln>
                        <a:solidFill>
                          <a:srgbClr val="FFFFFF"/>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7461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All patients</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3,500</a:t>
                      </a:r>
                      <a:endParaRPr kumimoji="0" lang="en-US" sz="20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2,639</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Cambria" charset="0"/>
                          <a:cs typeface="Cambria" charset="0"/>
                        </a:rPr>
                        <a:t>3,436</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7461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LVEF 31-35%</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350</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355</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467</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1096963">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Non-ischemic CM &lt;9 mo duration</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385</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244</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320</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7461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NYHA IV w/CRT-D</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260</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rgbClr val="000000"/>
                          </a:solidFill>
                          <a:effectLst/>
                          <a:latin typeface="Calibri" charset="0"/>
                          <a:ea typeface="ＭＳ Ｐゴシック" charset="0"/>
                          <a:cs typeface="Cambria" charset="0"/>
                        </a:rPr>
                        <a:t>33</a:t>
                      </a:r>
                      <a:endParaRPr kumimoji="0" lang="en-US" sz="2400" b="0" i="0" u="none" strike="noStrike" cap="none" normalizeH="0" baseline="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000000"/>
                          </a:solidFill>
                          <a:effectLst/>
                          <a:latin typeface="Calibri" charset="0"/>
                          <a:ea typeface="ＭＳ Ｐゴシック" charset="0"/>
                          <a:cs typeface="Cambria" charset="0"/>
                        </a:rPr>
                        <a:t>43</a:t>
                      </a:r>
                      <a:endParaRPr kumimoji="0" lang="en-US" sz="2400" b="0" i="0" u="none" strike="noStrike" cap="none" normalizeH="0" baseline="0" dirty="0">
                        <a:ln>
                          <a:noFill/>
                        </a:ln>
                        <a:solidFill>
                          <a:srgbClr val="000000"/>
                        </a:solidFill>
                        <a:effectLst/>
                        <a:latin typeface="Times New Roman" charset="0"/>
                        <a:ea typeface="ＭＳ Ｐゴシック" charset="0"/>
                        <a:cs typeface="Cambria"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3"/>
          <p:cNvSpPr>
            <a:spLocks noGrp="1"/>
          </p:cNvSpPr>
          <p:nvPr>
            <p:ph type="title"/>
          </p:nvPr>
        </p:nvSpPr>
        <p:spPr/>
        <p:txBody>
          <a:bodyPr/>
          <a:lstStyle/>
          <a:p>
            <a:r>
              <a:rPr lang="en-US" dirty="0">
                <a:latin typeface="Calibri" charset="0"/>
                <a:ea typeface="ＭＳ Ｐゴシック" charset="0"/>
                <a:cs typeface="ＭＳ Ｐゴシック" charset="0"/>
              </a:rPr>
              <a:t>Thank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515938" y="381000"/>
            <a:ext cx="8153400" cy="1143000"/>
          </a:xfrm>
        </p:spPr>
        <p:txBody>
          <a:bodyPr/>
          <a:lstStyle/>
          <a:p>
            <a:r>
              <a:rPr lang="en-US" dirty="0">
                <a:latin typeface="Calibri" charset="0"/>
                <a:ea typeface="ＭＳ Ｐゴシック" charset="0"/>
                <a:cs typeface="ＭＳ Ｐゴシック" charset="0"/>
              </a:rPr>
              <a:t>CVRN LSICD: Heart Failure History</a:t>
            </a:r>
          </a:p>
        </p:txBody>
      </p:sp>
      <p:graphicFrame>
        <p:nvGraphicFramePr>
          <p:cNvPr id="4" name="Content Placeholder 3" title="CVRN LSICD: Heart Failure History"/>
          <p:cNvGraphicFramePr>
            <a:graphicFrameLocks noGrp="1"/>
          </p:cNvGraphicFramePr>
          <p:nvPr>
            <p:ph idx="1"/>
            <p:extLst>
              <p:ext uri="{D42A27DB-BD31-4B8C-83A1-F6EECF244321}">
                <p14:modId xmlns:p14="http://schemas.microsoft.com/office/powerpoint/2010/main" val="549827626"/>
              </p:ext>
            </p:extLst>
          </p:nvPr>
        </p:nvGraphicFramePr>
        <p:xfrm>
          <a:off x="685800" y="1828800"/>
          <a:ext cx="7772400" cy="4571998"/>
        </p:xfrm>
        <a:graphic>
          <a:graphicData uri="http://schemas.openxmlformats.org/drawingml/2006/table">
            <a:tbl>
              <a:tblPr firstRow="1" bandRow="1">
                <a:tableStyleId>{9DCAF9ED-07DC-4A11-8D7F-57B35C25682E}</a:tableStyleId>
              </a:tblPr>
              <a:tblGrid>
                <a:gridCol w="3886200"/>
                <a:gridCol w="3886200"/>
              </a:tblGrid>
              <a:tr h="696913">
                <a:tc>
                  <a:txBody>
                    <a:bodyPr/>
                    <a:lstStyle/>
                    <a:p>
                      <a:r>
                        <a:rPr lang="en-US" sz="1800" dirty="0" smtClean="0"/>
                        <a:t>Group</a:t>
                      </a:r>
                      <a:endParaRPr lang="en-US" sz="1800" dirty="0"/>
                    </a:p>
                  </a:txBody>
                  <a:tcPr anchor="ctr"/>
                </a:tc>
                <a:tc>
                  <a:txBody>
                    <a:bodyPr/>
                    <a:lstStyle/>
                    <a:p>
                      <a:pPr algn="ctr"/>
                      <a:r>
                        <a:rPr lang="en-US" sz="1800" dirty="0" smtClean="0"/>
                        <a:t>N/%</a:t>
                      </a:r>
                    </a:p>
                    <a:p>
                      <a:pPr algn="ctr"/>
                      <a:r>
                        <a:rPr lang="en-US" sz="1800" dirty="0" smtClean="0"/>
                        <a:t>(total N=2521)</a:t>
                      </a:r>
                      <a:endParaRPr lang="en-US" sz="1800" dirty="0"/>
                    </a:p>
                  </a:txBody>
                  <a:tcPr anchor="ctr"/>
                </a:tc>
              </a:tr>
              <a:tr h="430565">
                <a:tc>
                  <a:txBody>
                    <a:bodyPr/>
                    <a:lstStyle/>
                    <a:p>
                      <a:r>
                        <a:rPr lang="en-US" sz="1800" dirty="0" smtClean="0"/>
                        <a:t>No prior HF history</a:t>
                      </a:r>
                      <a:endParaRPr lang="en-US" sz="1800" dirty="0"/>
                    </a:p>
                  </a:txBody>
                  <a:tcPr anchor="ctr"/>
                </a:tc>
                <a:tc>
                  <a:txBody>
                    <a:bodyPr/>
                    <a:lstStyle/>
                    <a:p>
                      <a:pPr algn="ctr"/>
                      <a:r>
                        <a:rPr lang="en-US" sz="1800" dirty="0" smtClean="0"/>
                        <a:t>278 (11%)</a:t>
                      </a:r>
                      <a:endParaRPr lang="en-US" sz="1800" dirty="0"/>
                    </a:p>
                  </a:txBody>
                  <a:tcPr anchor="ctr"/>
                </a:tc>
              </a:tr>
              <a:tr h="430565">
                <a:tc>
                  <a:txBody>
                    <a:bodyPr/>
                    <a:lstStyle/>
                    <a:p>
                      <a:r>
                        <a:rPr lang="en-US" sz="1800" dirty="0" smtClean="0"/>
                        <a:t>HF, diagnosis within 9 months</a:t>
                      </a:r>
                      <a:endParaRPr lang="en-US" sz="1800" dirty="0"/>
                    </a:p>
                  </a:txBody>
                  <a:tcPr anchor="ctr"/>
                </a:tc>
                <a:tc>
                  <a:txBody>
                    <a:bodyPr/>
                    <a:lstStyle/>
                    <a:p>
                      <a:pPr algn="ctr"/>
                      <a:r>
                        <a:rPr lang="en-US" sz="1800" dirty="0" smtClean="0"/>
                        <a:t>520 (21%)</a:t>
                      </a:r>
                      <a:endParaRPr lang="en-US" sz="1800" dirty="0"/>
                    </a:p>
                  </a:txBody>
                  <a:tcPr anchor="ctr"/>
                </a:tc>
              </a:tr>
              <a:tr h="430565">
                <a:tc>
                  <a:txBody>
                    <a:bodyPr/>
                    <a:lstStyle/>
                    <a:p>
                      <a:r>
                        <a:rPr lang="en-US" sz="1800" dirty="0" smtClean="0"/>
                        <a:t>HF, diagnosis &gt;9 months</a:t>
                      </a:r>
                      <a:endParaRPr lang="en-US" sz="1800" dirty="0"/>
                    </a:p>
                  </a:txBody>
                  <a:tcPr anchor="ctr"/>
                </a:tc>
                <a:tc>
                  <a:txBody>
                    <a:bodyPr/>
                    <a:lstStyle/>
                    <a:p>
                      <a:pPr algn="ctr"/>
                      <a:r>
                        <a:rPr lang="en-US" sz="1800" dirty="0" smtClean="0"/>
                        <a:t>1722 (68%)</a:t>
                      </a:r>
                      <a:endParaRPr lang="en-US" sz="1800" dirty="0"/>
                    </a:p>
                  </a:txBody>
                  <a:tcPr anchor="ctr"/>
                </a:tc>
              </a:tr>
              <a:tr h="430565">
                <a:tc>
                  <a:txBody>
                    <a:bodyPr/>
                    <a:lstStyle/>
                    <a:p>
                      <a:r>
                        <a:rPr lang="en-US" sz="1800" dirty="0" smtClean="0"/>
                        <a:t>Prior HF hospitalization</a:t>
                      </a:r>
                      <a:endParaRPr lang="en-US" sz="1800" dirty="0"/>
                    </a:p>
                  </a:txBody>
                  <a:tcPr anchor="ctr"/>
                </a:tc>
                <a:tc>
                  <a:txBody>
                    <a:bodyPr/>
                    <a:lstStyle/>
                    <a:p>
                      <a:pPr algn="ctr"/>
                      <a:r>
                        <a:rPr lang="en-US" sz="1800" dirty="0" smtClean="0"/>
                        <a:t>1163</a:t>
                      </a:r>
                      <a:r>
                        <a:rPr lang="en-US" sz="1800" baseline="0" dirty="0" smtClean="0"/>
                        <a:t> (52%)</a:t>
                      </a:r>
                      <a:endParaRPr lang="en-US" sz="1800" dirty="0"/>
                    </a:p>
                  </a:txBody>
                  <a:tcPr anchor="ctr"/>
                </a:tc>
              </a:tr>
              <a:tr h="430565">
                <a:tc>
                  <a:txBody>
                    <a:bodyPr/>
                    <a:lstStyle/>
                    <a:p>
                      <a:r>
                        <a:rPr lang="en-US" sz="1800" dirty="0" smtClean="0"/>
                        <a:t>NYHA</a:t>
                      </a:r>
                      <a:r>
                        <a:rPr lang="en-US" sz="1800" baseline="0" dirty="0" smtClean="0"/>
                        <a:t> Class</a:t>
                      </a:r>
                      <a:endParaRPr lang="en-US" sz="1800" dirty="0"/>
                    </a:p>
                  </a:txBody>
                  <a:tcPr anchor="ctr"/>
                </a:tc>
                <a:tc>
                  <a:txBody>
                    <a:bodyPr/>
                    <a:lstStyle/>
                    <a:p>
                      <a:pPr algn="ctr"/>
                      <a:endParaRPr lang="en-US" sz="1800" dirty="0"/>
                    </a:p>
                  </a:txBody>
                  <a:tcPr anchor="ctr"/>
                </a:tc>
              </a:tr>
              <a:tr h="430565">
                <a:tc>
                  <a:txBody>
                    <a:bodyPr/>
                    <a:lstStyle/>
                    <a:p>
                      <a:r>
                        <a:rPr lang="en-US" sz="1800" dirty="0" smtClean="0"/>
                        <a:t>     I   </a:t>
                      </a:r>
                      <a:endParaRPr lang="en-US" sz="1800" dirty="0"/>
                    </a:p>
                  </a:txBody>
                  <a:tcPr anchor="ctr"/>
                </a:tc>
                <a:tc>
                  <a:txBody>
                    <a:bodyPr/>
                    <a:lstStyle/>
                    <a:p>
                      <a:pPr algn="ctr"/>
                      <a:r>
                        <a:rPr lang="en-US" sz="1800" dirty="0" smtClean="0"/>
                        <a:t>290 (11.5%)</a:t>
                      </a:r>
                      <a:endParaRPr lang="en-US" sz="1800" dirty="0"/>
                    </a:p>
                  </a:txBody>
                  <a:tcPr anchor="ctr"/>
                </a:tc>
              </a:tr>
              <a:tr h="430565">
                <a:tc>
                  <a:txBody>
                    <a:bodyPr/>
                    <a:lstStyle/>
                    <a:p>
                      <a:r>
                        <a:rPr lang="en-US" sz="1800" dirty="0" smtClean="0"/>
                        <a:t>    </a:t>
                      </a:r>
                      <a:r>
                        <a:rPr lang="en-US" sz="1800" baseline="0" dirty="0" smtClean="0"/>
                        <a:t> II</a:t>
                      </a:r>
                      <a:endParaRPr lang="en-US" sz="1800" dirty="0"/>
                    </a:p>
                  </a:txBody>
                  <a:tcPr anchor="ctr"/>
                </a:tc>
                <a:tc>
                  <a:txBody>
                    <a:bodyPr/>
                    <a:lstStyle/>
                    <a:p>
                      <a:pPr algn="ctr"/>
                      <a:r>
                        <a:rPr lang="en-US" sz="1800" dirty="0" smtClean="0"/>
                        <a:t>1213 (48.2%)</a:t>
                      </a:r>
                      <a:endParaRPr lang="en-US" sz="1800" dirty="0"/>
                    </a:p>
                  </a:txBody>
                  <a:tcPr anchor="ctr"/>
                </a:tc>
              </a:tr>
              <a:tr h="430565">
                <a:tc>
                  <a:txBody>
                    <a:bodyPr/>
                    <a:lstStyle/>
                    <a:p>
                      <a:r>
                        <a:rPr lang="en-US" sz="1800" dirty="0" smtClean="0"/>
                        <a:t>    </a:t>
                      </a:r>
                      <a:r>
                        <a:rPr lang="en-US" sz="1800" baseline="0" dirty="0" smtClean="0"/>
                        <a:t> III</a:t>
                      </a:r>
                      <a:endParaRPr lang="en-US" sz="1800" dirty="0"/>
                    </a:p>
                  </a:txBody>
                  <a:tcPr anchor="ctr"/>
                </a:tc>
                <a:tc>
                  <a:txBody>
                    <a:bodyPr/>
                    <a:lstStyle/>
                    <a:p>
                      <a:pPr algn="ctr"/>
                      <a:r>
                        <a:rPr lang="en-US" sz="1800" dirty="0" smtClean="0"/>
                        <a:t>960 (38.1%)</a:t>
                      </a:r>
                      <a:endParaRPr lang="en-US" sz="1800" dirty="0"/>
                    </a:p>
                  </a:txBody>
                  <a:tcPr anchor="ctr"/>
                </a:tc>
              </a:tr>
              <a:tr h="430565">
                <a:tc>
                  <a:txBody>
                    <a:bodyPr/>
                    <a:lstStyle/>
                    <a:p>
                      <a:r>
                        <a:rPr lang="en-US" sz="1800" dirty="0" smtClean="0"/>
                        <a:t>     IV</a:t>
                      </a:r>
                      <a:endParaRPr lang="en-US" sz="1800" dirty="0"/>
                    </a:p>
                  </a:txBody>
                  <a:tcPr anchor="ctr"/>
                </a:tc>
                <a:tc>
                  <a:txBody>
                    <a:bodyPr/>
                    <a:lstStyle/>
                    <a:p>
                      <a:pPr algn="ctr"/>
                      <a:r>
                        <a:rPr lang="en-US" sz="1800" dirty="0" smtClean="0"/>
                        <a:t>54 ( 2.1%)</a:t>
                      </a:r>
                      <a:endParaRPr lang="en-US" sz="1800" dirty="0"/>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685800" y="228600"/>
            <a:ext cx="7772400" cy="1143000"/>
          </a:xfrm>
        </p:spPr>
        <p:txBody>
          <a:bodyPr/>
          <a:lstStyle/>
          <a:p>
            <a:r>
              <a:rPr lang="en-US">
                <a:latin typeface="Calibri" charset="0"/>
                <a:ea typeface="ＭＳ Ｐゴシック" charset="0"/>
                <a:cs typeface="ＭＳ Ｐゴシック" charset="0"/>
              </a:rPr>
              <a:t>Other data on study cohort</a:t>
            </a:r>
          </a:p>
        </p:txBody>
      </p:sp>
      <p:sp>
        <p:nvSpPr>
          <p:cNvPr id="30723" name="Content Placeholder 2"/>
          <p:cNvSpPr>
            <a:spLocks noGrp="1"/>
          </p:cNvSpPr>
          <p:nvPr>
            <p:ph idx="1"/>
          </p:nvPr>
        </p:nvSpPr>
        <p:spPr>
          <a:xfrm>
            <a:off x="685800" y="1447800"/>
            <a:ext cx="8077200" cy="4114800"/>
          </a:xfrm>
        </p:spPr>
        <p:txBody>
          <a:bodyPr/>
          <a:lstStyle/>
          <a:p>
            <a:r>
              <a:rPr lang="en-US" sz="3200">
                <a:latin typeface="Calibri" charset="0"/>
                <a:ea typeface="ＭＳ Ｐゴシック" charset="0"/>
                <a:cs typeface="ＭＳ Ｐゴシック" charset="0"/>
              </a:rPr>
              <a:t>Medicare:</a:t>
            </a:r>
          </a:p>
          <a:p>
            <a:pPr lvl="1"/>
            <a:r>
              <a:rPr lang="en-US" sz="3000">
                <a:latin typeface="Calibri" charset="0"/>
                <a:cs typeface="Calibri" charset="0"/>
              </a:rPr>
              <a:t>60% 1</a:t>
            </a:r>
            <a:r>
              <a:rPr lang="en-US" sz="3000" baseline="30000">
                <a:latin typeface="Calibri" charset="0"/>
                <a:cs typeface="Calibri" charset="0"/>
              </a:rPr>
              <a:t>st</a:t>
            </a:r>
            <a:r>
              <a:rPr lang="en-US" sz="3000">
                <a:latin typeface="Calibri" charset="0"/>
                <a:cs typeface="Calibri" charset="0"/>
              </a:rPr>
              <a:t> payor, 69% 1</a:t>
            </a:r>
            <a:r>
              <a:rPr lang="en-US" sz="3000" baseline="30000">
                <a:latin typeface="Calibri" charset="0"/>
                <a:cs typeface="Calibri" charset="0"/>
              </a:rPr>
              <a:t>st</a:t>
            </a:r>
            <a:r>
              <a:rPr lang="en-US" sz="3000">
                <a:latin typeface="Calibri" charset="0"/>
                <a:cs typeface="Calibri" charset="0"/>
              </a:rPr>
              <a:t> or 2nd</a:t>
            </a:r>
          </a:p>
          <a:p>
            <a:r>
              <a:rPr lang="en-US" sz="3200">
                <a:latin typeface="Calibri" charset="0"/>
                <a:ea typeface="ＭＳ Ｐゴシック" charset="0"/>
                <a:cs typeface="ＭＳ Ｐゴシック" charset="0"/>
              </a:rPr>
              <a:t>Device Type</a:t>
            </a:r>
          </a:p>
          <a:p>
            <a:pPr lvl="1"/>
            <a:r>
              <a:rPr lang="en-US" sz="2400">
                <a:latin typeface="Calibri" charset="0"/>
                <a:cs typeface="Calibri" charset="0"/>
              </a:rPr>
              <a:t>Single chamber – 37%</a:t>
            </a:r>
          </a:p>
          <a:p>
            <a:pPr lvl="1"/>
            <a:r>
              <a:rPr lang="en-US" sz="2400">
                <a:latin typeface="Calibri" charset="0"/>
                <a:cs typeface="Calibri" charset="0"/>
              </a:rPr>
              <a:t>Dual chamber – 33%</a:t>
            </a:r>
          </a:p>
          <a:p>
            <a:pPr lvl="1"/>
            <a:r>
              <a:rPr lang="en-US" sz="2400">
                <a:latin typeface="Calibri" charset="0"/>
                <a:cs typeface="Calibri" charset="0"/>
              </a:rPr>
              <a:t>Bi-ventricular – 30%</a:t>
            </a:r>
          </a:p>
          <a:p>
            <a:r>
              <a:rPr lang="en-US" sz="3200">
                <a:latin typeface="Calibri" charset="0"/>
                <a:ea typeface="ＭＳ Ｐゴシック" charset="0"/>
                <a:cs typeface="ＭＳ Ｐゴシック" charset="0"/>
              </a:rPr>
              <a:t>Implanting Facilities</a:t>
            </a:r>
          </a:p>
          <a:p>
            <a:pPr lvl="1"/>
            <a:r>
              <a:rPr lang="en-US" sz="2400">
                <a:latin typeface="Calibri" charset="0"/>
                <a:cs typeface="Calibri" charset="0"/>
              </a:rPr>
              <a:t>Teaching 9, non 5</a:t>
            </a:r>
          </a:p>
          <a:p>
            <a:pPr lvl="1"/>
            <a:r>
              <a:rPr lang="en-US" sz="2400">
                <a:latin typeface="Calibri" charset="0"/>
                <a:cs typeface="Calibri" charset="0"/>
              </a:rPr>
              <a:t>Urban 11, suburban/rural 3 </a:t>
            </a:r>
          </a:p>
          <a:p>
            <a:pPr lvl="1"/>
            <a:r>
              <a:rPr lang="en-US" sz="2400">
                <a:latin typeface="Calibri" charset="0"/>
                <a:cs typeface="Calibri" charset="0"/>
              </a:rPr>
              <a:t>Private/community 12, university 2</a:t>
            </a:r>
            <a:endParaRPr lang="en-US" sz="3000">
              <a:latin typeface="Calibri" charset="0"/>
              <a:cs typeface="Calibri"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685800" y="2819400"/>
            <a:ext cx="7772400" cy="1143000"/>
          </a:xfrm>
        </p:spPr>
        <p:txBody>
          <a:bodyPr/>
          <a:lstStyle/>
          <a:p>
            <a:r>
              <a:rPr lang="en-US" dirty="0">
                <a:latin typeface="Calibri" charset="0"/>
                <a:ea typeface="ＭＳ Ｐゴシック" charset="0"/>
                <a:cs typeface="ＭＳ Ｐゴシック" charset="0"/>
              </a:rPr>
              <a:t>Longitudinal Study of ICDs</a:t>
            </a:r>
            <a:br>
              <a:rPr lang="en-US" dirty="0">
                <a:latin typeface="Calibri" charset="0"/>
                <a:ea typeface="ＭＳ Ｐゴシック" charset="0"/>
                <a:cs typeface="ＭＳ Ｐゴシック" charset="0"/>
              </a:rPr>
            </a:br>
            <a:r>
              <a:rPr lang="en-US" dirty="0">
                <a:latin typeface="Calibri" charset="0"/>
                <a:ea typeface="ＭＳ Ｐゴシック" charset="0"/>
                <a:cs typeface="ＭＳ Ｐゴシック" charset="0"/>
              </a:rPr>
              <a:t/>
            </a:r>
            <a:br>
              <a:rPr lang="en-US" dirty="0">
                <a:latin typeface="Calibri" charset="0"/>
                <a:ea typeface="ＭＳ Ｐゴシック" charset="0"/>
                <a:cs typeface="ＭＳ Ｐゴシック" charset="0"/>
              </a:rPr>
            </a:br>
            <a:r>
              <a:rPr lang="en-US" dirty="0">
                <a:latin typeface="Calibri" charset="0"/>
                <a:ea typeface="ＭＳ Ｐゴシック" charset="0"/>
                <a:cs typeface="ＭＳ Ｐゴシック" charset="0"/>
              </a:rPr>
              <a:t>Background: Study History</a:t>
            </a:r>
            <a:br>
              <a:rPr lang="en-US" dirty="0">
                <a:latin typeface="Calibri" charset="0"/>
                <a:ea typeface="ＭＳ Ｐゴシック" charset="0"/>
                <a:cs typeface="ＭＳ Ｐゴシック" charset="0"/>
              </a:rPr>
            </a:br>
            <a:endParaRPr lang="en-US" dirty="0">
              <a:latin typeface="Calibri"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85800" y="304800"/>
            <a:ext cx="7772400" cy="1143000"/>
          </a:xfrm>
        </p:spPr>
        <p:txBody>
          <a:bodyPr/>
          <a:lstStyle/>
          <a:p>
            <a:r>
              <a:rPr lang="en-US" sz="4000" dirty="0">
                <a:latin typeface="Calibri" charset="0"/>
                <a:ea typeface="ＭＳ Ｐゴシック" charset="0"/>
                <a:cs typeface="ＭＳ Ｐゴシック" charset="0"/>
              </a:rPr>
              <a:t>Proposed Longitudinal ICD Registry Study – April 2007</a:t>
            </a:r>
          </a:p>
        </p:txBody>
      </p:sp>
      <p:sp>
        <p:nvSpPr>
          <p:cNvPr id="6147" name="Content Placeholder 2"/>
          <p:cNvSpPr>
            <a:spLocks noGrp="1"/>
          </p:cNvSpPr>
          <p:nvPr>
            <p:ph idx="1"/>
          </p:nvPr>
        </p:nvSpPr>
        <p:spPr>
          <a:xfrm>
            <a:off x="685800" y="1828800"/>
            <a:ext cx="7772400" cy="4267200"/>
          </a:xfrm>
        </p:spPr>
        <p:txBody>
          <a:bodyPr/>
          <a:lstStyle/>
          <a:p>
            <a:r>
              <a:rPr lang="en-US" sz="2800">
                <a:latin typeface="Calibri" charset="0"/>
                <a:ea typeface="ＭＳ Ｐゴシック" charset="0"/>
                <a:cs typeface="ＭＳ Ｐゴシック" charset="0"/>
              </a:rPr>
              <a:t>By National ICD Registry Working Group to address CMS Group B Coverage with Evidence Development Questions</a:t>
            </a:r>
          </a:p>
          <a:p>
            <a:pPr lvl="1"/>
            <a:r>
              <a:rPr lang="en-US" sz="2400">
                <a:latin typeface="Calibri" charset="0"/>
                <a:cs typeface="Calibri" charset="0"/>
              </a:rPr>
              <a:t>Rates of device therapy in</a:t>
            </a:r>
          </a:p>
          <a:p>
            <a:pPr lvl="2"/>
            <a:r>
              <a:rPr lang="en-US" sz="2000">
                <a:latin typeface="Calibri" charset="0"/>
                <a:cs typeface="Calibri" charset="0"/>
              </a:rPr>
              <a:t>EF 31-35%</a:t>
            </a:r>
          </a:p>
          <a:p>
            <a:pPr lvl="2"/>
            <a:r>
              <a:rPr lang="en-US" sz="2000">
                <a:latin typeface="Calibri" charset="0"/>
                <a:cs typeface="Calibri" charset="0"/>
              </a:rPr>
              <a:t>NIDCM &lt;9 mos </a:t>
            </a:r>
          </a:p>
          <a:p>
            <a:pPr lvl="2"/>
            <a:r>
              <a:rPr lang="en-US" sz="2000">
                <a:latin typeface="Calibri" charset="0"/>
                <a:cs typeface="Calibri" charset="0"/>
              </a:rPr>
              <a:t>NYHA IV/CRT-D </a:t>
            </a:r>
          </a:p>
          <a:p>
            <a:r>
              <a:rPr lang="en-US" sz="2800">
                <a:latin typeface="Calibri" charset="0"/>
                <a:ea typeface="ＭＳ Ｐゴシック" charset="0"/>
                <a:cs typeface="ＭＳ Ｐゴシック" charset="0"/>
              </a:rPr>
              <a:t>Recruited physician-based collection</a:t>
            </a:r>
          </a:p>
          <a:p>
            <a:r>
              <a:rPr lang="en-US" sz="2800">
                <a:latin typeface="Calibri" charset="0"/>
                <a:ea typeface="ＭＳ Ｐゴシック" charset="0"/>
                <a:cs typeface="ＭＳ Ｐゴシック" charset="0"/>
              </a:rPr>
              <a:t>Enroll and follow 3500 Medicare Primary Prevention ICD recipients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85800" y="304800"/>
            <a:ext cx="7772400" cy="1143000"/>
          </a:xfrm>
        </p:spPr>
        <p:txBody>
          <a:bodyPr/>
          <a:lstStyle/>
          <a:p>
            <a:r>
              <a:rPr lang="en-US" sz="3600" dirty="0">
                <a:latin typeface="Calibri" charset="0"/>
                <a:ea typeface="ＭＳ Ｐゴシック" charset="0"/>
                <a:cs typeface="ＭＳ Ｐゴシック" charset="0"/>
              </a:rPr>
              <a:t>CVRN Longitudinal ICD Study:</a:t>
            </a:r>
            <a:br>
              <a:rPr lang="en-US" sz="3600" dirty="0">
                <a:latin typeface="Calibri" charset="0"/>
                <a:ea typeface="ＭＳ Ｐゴシック" charset="0"/>
                <a:cs typeface="ＭＳ Ｐゴシック" charset="0"/>
              </a:rPr>
            </a:br>
            <a:r>
              <a:rPr lang="en-US" sz="3600" dirty="0">
                <a:latin typeface="Calibri" charset="0"/>
                <a:ea typeface="ＭＳ Ｐゴシック" charset="0"/>
                <a:cs typeface="ＭＳ Ｐゴシック" charset="0"/>
              </a:rPr>
              <a:t>Outcomes of Primary Prevention ICDs in Contemporary Practice</a:t>
            </a:r>
          </a:p>
        </p:txBody>
      </p:sp>
      <p:sp>
        <p:nvSpPr>
          <p:cNvPr id="7171" name="Content Placeholder 2"/>
          <p:cNvSpPr>
            <a:spLocks noGrp="1"/>
          </p:cNvSpPr>
          <p:nvPr>
            <p:ph idx="1"/>
          </p:nvPr>
        </p:nvSpPr>
        <p:spPr>
          <a:xfrm>
            <a:off x="381000" y="1905000"/>
            <a:ext cx="8382000" cy="4114800"/>
          </a:xfrm>
        </p:spPr>
        <p:txBody>
          <a:bodyPr/>
          <a:lstStyle/>
          <a:p>
            <a:r>
              <a:rPr lang="en-US" sz="2800">
                <a:latin typeface="Calibri" charset="0"/>
                <a:ea typeface="ＭＳ Ｐゴシック" charset="0"/>
                <a:cs typeface="ＭＳ Ｐゴシック" charset="0"/>
              </a:rPr>
              <a:t>NHLBI-sponsored observational cohort study awarded for 2010-2012</a:t>
            </a:r>
          </a:p>
          <a:p>
            <a:pPr lvl="1"/>
            <a:r>
              <a:rPr lang="en-US" sz="2400">
                <a:latin typeface="Calibri" charset="0"/>
                <a:cs typeface="Calibri" charset="0"/>
              </a:rPr>
              <a:t>Clinical outcomes</a:t>
            </a:r>
          </a:p>
          <a:p>
            <a:pPr lvl="2"/>
            <a:r>
              <a:rPr lang="en-US" sz="2000">
                <a:latin typeface="Calibri" charset="0"/>
                <a:cs typeface="Calibri" charset="0"/>
              </a:rPr>
              <a:t>Complications</a:t>
            </a:r>
          </a:p>
          <a:p>
            <a:pPr lvl="2"/>
            <a:r>
              <a:rPr lang="en-US" sz="2000">
                <a:latin typeface="Calibri" charset="0"/>
                <a:cs typeface="Calibri" charset="0"/>
              </a:rPr>
              <a:t>Hospitalization</a:t>
            </a:r>
          </a:p>
          <a:p>
            <a:pPr lvl="2"/>
            <a:r>
              <a:rPr lang="en-US" sz="2000">
                <a:latin typeface="Calibri" charset="0"/>
                <a:cs typeface="Calibri" charset="0"/>
              </a:rPr>
              <a:t>Mortality</a:t>
            </a:r>
          </a:p>
          <a:p>
            <a:pPr lvl="2"/>
            <a:r>
              <a:rPr lang="en-US" sz="2000">
                <a:latin typeface="Calibri" charset="0"/>
                <a:cs typeface="Calibri" charset="0"/>
              </a:rPr>
              <a:t>Utilization/Cost</a:t>
            </a:r>
          </a:p>
          <a:p>
            <a:r>
              <a:rPr lang="en-US" sz="2800">
                <a:latin typeface="Calibri" charset="0"/>
                <a:ea typeface="ＭＳ Ｐゴシック" charset="0"/>
                <a:cs typeface="ＭＳ Ｐゴシック" charset="0"/>
              </a:rPr>
              <a:t>Fall 2009 AHRQ task order, additional funding from ACCF/HRS, to collect device firing data and address CMS Group B CED questions</a:t>
            </a:r>
          </a:p>
          <a:p>
            <a:r>
              <a:rPr lang="en-US" sz="2800">
                <a:latin typeface="Calibri" charset="0"/>
                <a:ea typeface="ＭＳ Ｐゴシック" charset="0"/>
                <a:cs typeface="ＭＳ Ｐゴシック" charset="0"/>
              </a:rPr>
              <a:t>Combined study timeline Oct 2009-March 2013</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457200"/>
            <a:ext cx="8305800" cy="869950"/>
          </a:xfrm>
        </p:spPr>
        <p:txBody>
          <a:bodyPr/>
          <a:lstStyle/>
          <a:p>
            <a:r>
              <a:rPr lang="en-US" sz="3600" dirty="0">
                <a:latin typeface="Calibri" charset="0"/>
                <a:ea typeface="ＭＳ Ｐゴシック" charset="0"/>
                <a:cs typeface="ＭＳ Ｐゴシック" charset="0"/>
              </a:rPr>
              <a:t>Longitudinal Study of ICDs: Study Support</a:t>
            </a:r>
          </a:p>
        </p:txBody>
      </p:sp>
      <p:pic>
        <p:nvPicPr>
          <p:cNvPr id="8195" name="Content Placeholder 3" descr="ACC Logo"/>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990600" y="5156200"/>
            <a:ext cx="1739900" cy="1447800"/>
          </a:xfrm>
        </p:spPr>
      </p:pic>
      <p:sp>
        <p:nvSpPr>
          <p:cNvPr id="8196" name="Text Placeholder 1"/>
          <p:cNvSpPr>
            <a:spLocks noGrp="1"/>
          </p:cNvSpPr>
          <p:nvPr>
            <p:ph type="body" sz="half" idx="2"/>
          </p:nvPr>
        </p:nvSpPr>
        <p:spPr>
          <a:xfrm>
            <a:off x="457200" y="1435100"/>
            <a:ext cx="8305800" cy="2298700"/>
          </a:xfrm>
        </p:spPr>
        <p:txBody>
          <a:bodyPr/>
          <a:lstStyle/>
          <a:p>
            <a:pPr marL="342900" indent="-342900">
              <a:buFontTx/>
              <a:buChar char="•"/>
            </a:pPr>
            <a:r>
              <a:rPr lang="en-US" sz="2400">
                <a:latin typeface="Calibri" charset="0"/>
                <a:ea typeface="ＭＳ Ｐゴシック" charset="0"/>
                <a:cs typeface="ＭＳ Ｐゴシック" charset="0"/>
              </a:rPr>
              <a:t>Agency for Healthcare Research and Quality</a:t>
            </a:r>
          </a:p>
          <a:p>
            <a:pPr marL="342900" indent="-342900">
              <a:buFontTx/>
              <a:buChar char="•"/>
            </a:pPr>
            <a:r>
              <a:rPr lang="en-US" sz="2400">
                <a:latin typeface="Calibri" charset="0"/>
                <a:ea typeface="ＭＳ Ｐゴシック" charset="0"/>
                <a:cs typeface="ＭＳ Ｐゴシック" charset="0"/>
              </a:rPr>
              <a:t>National Heart Lung and Blood Institute</a:t>
            </a:r>
          </a:p>
          <a:p>
            <a:pPr marL="342900" indent="-342900">
              <a:buFontTx/>
              <a:buChar char="•"/>
            </a:pPr>
            <a:r>
              <a:rPr lang="en-US" sz="2400">
                <a:latin typeface="Calibri" charset="0"/>
                <a:ea typeface="ＭＳ Ｐゴシック" charset="0"/>
                <a:cs typeface="ＭＳ Ｐゴシック" charset="0"/>
              </a:rPr>
              <a:t>American College of Cardiology Foundation</a:t>
            </a:r>
          </a:p>
          <a:p>
            <a:pPr marL="342900" indent="-342900">
              <a:buFontTx/>
              <a:buChar char="•"/>
            </a:pPr>
            <a:r>
              <a:rPr lang="en-US" sz="2400">
                <a:latin typeface="Calibri" charset="0"/>
                <a:ea typeface="ＭＳ Ｐゴシック" charset="0"/>
                <a:cs typeface="ＭＳ Ｐゴシック" charset="0"/>
              </a:rPr>
              <a:t>Heart Rhythm Society</a:t>
            </a:r>
          </a:p>
          <a:p>
            <a:pPr marL="342900" indent="-342900">
              <a:buFontTx/>
              <a:buChar char="•"/>
            </a:pPr>
            <a:r>
              <a:rPr lang="en-US" sz="2400">
                <a:latin typeface="Calibri" charset="0"/>
                <a:ea typeface="ＭＳ Ｐゴシック" charset="0"/>
                <a:cs typeface="ＭＳ Ｐゴシック" charset="0"/>
              </a:rPr>
              <a:t>NCDR ICD Registry Staff (Data Support)</a:t>
            </a:r>
          </a:p>
        </p:txBody>
      </p:sp>
      <p:pic>
        <p:nvPicPr>
          <p:cNvPr id="8197" name="Picture 4" descr="HRS Logo"/>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78400" y="5029200"/>
            <a:ext cx="39497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5" descr="AHRQ logo"/>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7650" y="4191000"/>
            <a:ext cx="441960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6" descr="NHLBI Logo"/>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845050" y="4191000"/>
            <a:ext cx="41910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7" descr="ICD Registry Logo"/>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143250" y="6096000"/>
            <a:ext cx="28575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Line 7"/>
          <p:cNvSpPr>
            <a:spLocks noChangeShapeType="1"/>
          </p:cNvSpPr>
          <p:nvPr/>
        </p:nvSpPr>
        <p:spPr bwMode="auto">
          <a:xfrm>
            <a:off x="304800" y="3886200"/>
            <a:ext cx="8534400" cy="0"/>
          </a:xfrm>
          <a:prstGeom prst="line">
            <a:avLst/>
          </a:prstGeom>
          <a:noFill/>
          <a:ln w="38100">
            <a:solidFill>
              <a:srgbClr val="CC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685800" y="2819400"/>
            <a:ext cx="7772400" cy="1143000"/>
          </a:xfrm>
        </p:spPr>
        <p:txBody>
          <a:bodyPr/>
          <a:lstStyle/>
          <a:p>
            <a:r>
              <a:rPr lang="en-US" dirty="0">
                <a:latin typeface="Calibri" charset="0"/>
                <a:ea typeface="ＭＳ Ｐゴシック" charset="0"/>
                <a:cs typeface="ＭＳ Ｐゴシック" charset="0"/>
              </a:rPr>
              <a:t>Longitudinal Study of ICDs</a:t>
            </a:r>
            <a:br>
              <a:rPr lang="en-US" dirty="0">
                <a:latin typeface="Calibri" charset="0"/>
                <a:ea typeface="ＭＳ Ｐゴシック" charset="0"/>
                <a:cs typeface="ＭＳ Ｐゴシック" charset="0"/>
              </a:rPr>
            </a:br>
            <a:r>
              <a:rPr lang="en-US" dirty="0">
                <a:latin typeface="Calibri" charset="0"/>
                <a:ea typeface="ＭＳ Ｐゴシック" charset="0"/>
                <a:cs typeface="ＭＳ Ｐゴシック" charset="0"/>
              </a:rPr>
              <a:t/>
            </a:r>
            <a:br>
              <a:rPr lang="en-US" dirty="0">
                <a:latin typeface="Calibri" charset="0"/>
                <a:ea typeface="ＭＳ Ｐゴシック" charset="0"/>
                <a:cs typeface="ＭＳ Ｐゴシック" charset="0"/>
              </a:rPr>
            </a:br>
            <a:r>
              <a:rPr lang="en-US" dirty="0">
                <a:latin typeface="Calibri" charset="0"/>
                <a:ea typeface="ＭＳ Ｐゴシック" charset="0"/>
                <a:cs typeface="ＭＳ Ｐゴシック" charset="0"/>
              </a:rPr>
              <a:t>Study Aims</a:t>
            </a:r>
            <a:br>
              <a:rPr lang="en-US" dirty="0">
                <a:latin typeface="Calibri" charset="0"/>
                <a:ea typeface="ＭＳ Ｐゴシック" charset="0"/>
                <a:cs typeface="ＭＳ Ｐゴシック" charset="0"/>
              </a:rPr>
            </a:br>
            <a:endParaRPr lang="en-US" dirty="0">
              <a:latin typeface="Calibri"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533400"/>
            <a:ext cx="8763000" cy="1143000"/>
          </a:xfrm>
        </p:spPr>
        <p:txBody>
          <a:bodyPr/>
          <a:lstStyle/>
          <a:p>
            <a:r>
              <a:rPr lang="en-US" sz="4000" dirty="0">
                <a:latin typeface="Calibri" charset="0"/>
                <a:ea typeface="ＭＳ Ｐゴシック" charset="0"/>
                <a:cs typeface="ＭＳ Ｐゴシック" charset="0"/>
              </a:rPr>
              <a:t>CVRN Longitudinal ICD Study Aims:</a:t>
            </a:r>
            <a:br>
              <a:rPr lang="en-US" sz="4000" dirty="0">
                <a:latin typeface="Calibri" charset="0"/>
                <a:ea typeface="ＭＳ Ｐゴシック" charset="0"/>
                <a:cs typeface="ＭＳ Ｐゴシック" charset="0"/>
              </a:rPr>
            </a:br>
            <a:r>
              <a:rPr lang="en-US" sz="3600" dirty="0">
                <a:latin typeface="Calibri" charset="0"/>
                <a:ea typeface="ＭＳ Ｐゴシック" charset="0"/>
                <a:cs typeface="ＭＳ Ｐゴシック" charset="0"/>
              </a:rPr>
              <a:t>Outcomes of Primary Prevention ICDs in Contemporary Practice</a:t>
            </a:r>
          </a:p>
        </p:txBody>
      </p:sp>
      <p:sp>
        <p:nvSpPr>
          <p:cNvPr id="10243" name="Content Placeholder 2"/>
          <p:cNvSpPr>
            <a:spLocks noGrp="1"/>
          </p:cNvSpPr>
          <p:nvPr>
            <p:ph idx="1"/>
          </p:nvPr>
        </p:nvSpPr>
        <p:spPr>
          <a:xfrm>
            <a:off x="76200" y="2209800"/>
            <a:ext cx="8839200" cy="4114800"/>
          </a:xfrm>
        </p:spPr>
        <p:txBody>
          <a:bodyPr/>
          <a:lstStyle/>
          <a:p>
            <a:pPr>
              <a:spcBef>
                <a:spcPts val="600"/>
              </a:spcBef>
              <a:spcAft>
                <a:spcPts val="600"/>
              </a:spcAft>
            </a:pPr>
            <a:r>
              <a:rPr lang="en-US" sz="2800">
                <a:latin typeface="Calibri" charset="0"/>
                <a:ea typeface="ＭＳ Ｐゴシック" charset="0"/>
                <a:cs typeface="ＭＳ Ｐゴシック" charset="0"/>
              </a:rPr>
              <a:t>Identify the extent to which patients with LVSD receiving ICDs for primary prevention of SCD meet guideline-recommended implantation criteria.</a:t>
            </a:r>
          </a:p>
          <a:p>
            <a:pPr>
              <a:spcBef>
                <a:spcPts val="600"/>
              </a:spcBef>
              <a:spcAft>
                <a:spcPts val="600"/>
              </a:spcAft>
            </a:pPr>
            <a:r>
              <a:rPr lang="en-US" sz="2800">
                <a:latin typeface="Calibri" charset="0"/>
                <a:ea typeface="ＭＳ Ｐゴシック" charset="0"/>
                <a:cs typeface="ＭＳ Ｐゴシック" charset="0"/>
              </a:rPr>
              <a:t>Assess longitudinal outcomes (complications, mortality, &amp; hospitalization) in this cohort and compare these outcomes with those published in published efficacy studies.</a:t>
            </a:r>
          </a:p>
          <a:p>
            <a:pPr>
              <a:spcBef>
                <a:spcPts val="600"/>
              </a:spcBef>
              <a:spcAft>
                <a:spcPts val="600"/>
              </a:spcAft>
            </a:pPr>
            <a:r>
              <a:rPr lang="en-US" sz="2800">
                <a:latin typeface="Calibri" charset="0"/>
                <a:ea typeface="ＭＳ Ｐゴシック" charset="0"/>
                <a:cs typeface="ＭＳ Ｐゴシック" charset="0"/>
              </a:rPr>
              <a:t>Identify the patient, device, and provider characteristics associated with outcomes.</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28600" y="533400"/>
            <a:ext cx="8763000" cy="1143000"/>
          </a:xfrm>
        </p:spPr>
        <p:txBody>
          <a:bodyPr/>
          <a:lstStyle/>
          <a:p>
            <a:r>
              <a:rPr lang="en-US" sz="4000" dirty="0">
                <a:latin typeface="Calibri" charset="0"/>
                <a:ea typeface="ＭＳ Ｐゴシック" charset="0"/>
                <a:cs typeface="ＭＳ Ｐゴシック" charset="0"/>
              </a:rPr>
              <a:t>CVRN Longitudinal ICD Study Aims:</a:t>
            </a:r>
            <a:r>
              <a:rPr lang="en-US" dirty="0">
                <a:latin typeface="Calibri" charset="0"/>
                <a:ea typeface="ＭＳ Ｐゴシック" charset="0"/>
                <a:cs typeface="ＭＳ Ｐゴシック" charset="0"/>
              </a:rPr>
              <a:t/>
            </a:r>
            <a:br>
              <a:rPr lang="en-US" dirty="0">
                <a:latin typeface="Calibri" charset="0"/>
                <a:ea typeface="ＭＳ Ｐゴシック" charset="0"/>
                <a:cs typeface="ＭＳ Ｐゴシック" charset="0"/>
              </a:rPr>
            </a:br>
            <a:r>
              <a:rPr lang="en-US" sz="3600" dirty="0">
                <a:latin typeface="Calibri" charset="0"/>
                <a:ea typeface="ＭＳ Ｐゴシック" charset="0"/>
                <a:cs typeface="ＭＳ Ｐゴシック" charset="0"/>
              </a:rPr>
              <a:t>Outcomes of Primary Prevention ICDs in Contemporary Practice</a:t>
            </a:r>
          </a:p>
        </p:txBody>
      </p:sp>
      <p:sp>
        <p:nvSpPr>
          <p:cNvPr id="11267" name="Content Placeholder 2"/>
          <p:cNvSpPr>
            <a:spLocks noGrp="1"/>
          </p:cNvSpPr>
          <p:nvPr>
            <p:ph idx="1"/>
          </p:nvPr>
        </p:nvSpPr>
        <p:spPr>
          <a:xfrm>
            <a:off x="304800" y="2209800"/>
            <a:ext cx="8534400" cy="4114800"/>
          </a:xfrm>
        </p:spPr>
        <p:txBody>
          <a:bodyPr/>
          <a:lstStyle/>
          <a:p>
            <a:pPr>
              <a:spcBef>
                <a:spcPts val="600"/>
              </a:spcBef>
              <a:spcAft>
                <a:spcPts val="600"/>
              </a:spcAft>
            </a:pPr>
            <a:r>
              <a:rPr lang="en-US" sz="2800">
                <a:latin typeface="Calibri" charset="0"/>
                <a:ea typeface="ＭＳ Ｐゴシック" charset="0"/>
                <a:cs typeface="ＭＳ Ｐゴシック" charset="0"/>
              </a:rPr>
              <a:t>Assess rates of treated arrhythmic episodes (shocks and anti-tachycardia pacing) in patients undergoing primary prevention ICD implantation with a focus on specific patient subgroups:</a:t>
            </a:r>
          </a:p>
          <a:p>
            <a:pPr lvl="2">
              <a:spcBef>
                <a:spcPts val="600"/>
              </a:spcBef>
              <a:spcAft>
                <a:spcPts val="600"/>
              </a:spcAft>
            </a:pPr>
            <a:r>
              <a:rPr lang="en-US">
                <a:latin typeface="Calibri" charset="0"/>
                <a:cs typeface="Calibri" charset="0"/>
              </a:rPr>
              <a:t>Left ventricular ejection fraction 30-35%</a:t>
            </a:r>
          </a:p>
          <a:p>
            <a:pPr lvl="2">
              <a:spcBef>
                <a:spcPts val="600"/>
              </a:spcBef>
              <a:spcAft>
                <a:spcPts val="600"/>
              </a:spcAft>
            </a:pPr>
            <a:r>
              <a:rPr lang="en-US">
                <a:latin typeface="Calibri" charset="0"/>
                <a:cs typeface="Calibri" charset="0"/>
              </a:rPr>
              <a:t>Non-ischemic cardiomyopathy for less than 9 months duration</a:t>
            </a:r>
          </a:p>
          <a:p>
            <a:pPr lvl="2">
              <a:spcBef>
                <a:spcPts val="600"/>
              </a:spcBef>
              <a:spcAft>
                <a:spcPts val="600"/>
              </a:spcAft>
            </a:pPr>
            <a:r>
              <a:rPr lang="en-US">
                <a:latin typeface="Calibri" charset="0"/>
                <a:cs typeface="Calibri" charset="0"/>
              </a:rPr>
              <a:t>Advanced symptomatic heart failure (NYHA IV)</a:t>
            </a:r>
          </a:p>
          <a:p>
            <a:pPr>
              <a:spcBef>
                <a:spcPts val="600"/>
              </a:spcBef>
              <a:spcAft>
                <a:spcPts val="600"/>
              </a:spcAft>
            </a:pPr>
            <a:r>
              <a:rPr lang="en-US" sz="2800">
                <a:latin typeface="Calibri" charset="0"/>
                <a:cs typeface="Calibri" charset="0"/>
              </a:rPr>
              <a:t>Appropriate and Inappropriate therapy</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800" dirty="0" smtClean="0">
            <a:solidFill>
              <a:schemeClr val="bg1"/>
            </a:solidFill>
            <a:latin typeface="Verdana"/>
          </a:defRPr>
        </a:defPPr>
      </a:lstStyle>
    </a:tx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1902</TotalTime>
  <Words>1435</Words>
  <Application>Microsoft Macintosh PowerPoint</Application>
  <PresentationFormat>On-screen Show (4:3)</PresentationFormat>
  <Paragraphs>244</Paragraphs>
  <Slides>28</Slides>
  <Notes>21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28</vt:i4>
      </vt:variant>
    </vt:vector>
  </HeadingPairs>
  <TitlesOfParts>
    <vt:vector size="36" baseType="lpstr">
      <vt:lpstr>Times New Roman</vt:lpstr>
      <vt:lpstr>ＭＳ Ｐゴシック</vt:lpstr>
      <vt:lpstr>Arial</vt:lpstr>
      <vt:lpstr>Calibri</vt:lpstr>
      <vt:lpstr>Verdana</vt:lpstr>
      <vt:lpstr>Cambria</vt:lpstr>
      <vt:lpstr>Default Design</vt:lpstr>
      <vt:lpstr>1_Default Design</vt:lpstr>
      <vt:lpstr>Longitudinal Study of  Implantable Cardioverter Defibrillators (ICDs)</vt:lpstr>
      <vt:lpstr>Presentation Outline</vt:lpstr>
      <vt:lpstr>Longitudinal Study of ICDs  Background: Study History </vt:lpstr>
      <vt:lpstr>Proposed Longitudinal ICD Registry Study – April 2007</vt:lpstr>
      <vt:lpstr>CVRN Longitudinal ICD Study: Outcomes of Primary Prevention ICDs in Contemporary Practice</vt:lpstr>
      <vt:lpstr>Longitudinal Study of ICDs: Study Support</vt:lpstr>
      <vt:lpstr>Longitudinal Study of ICDs  Study Aims </vt:lpstr>
      <vt:lpstr>CVRN Longitudinal ICD Study Aims: Outcomes of Primary Prevention ICDs in Contemporary Practice</vt:lpstr>
      <vt:lpstr>CVRN Longitudinal ICD Study Aims: Outcomes of Primary Prevention ICDs in Contemporary Practice</vt:lpstr>
      <vt:lpstr>Study Hypotheses</vt:lpstr>
      <vt:lpstr>Longitudinal Study of ICDs  Study Setting and Design </vt:lpstr>
      <vt:lpstr>Study Population</vt:lpstr>
      <vt:lpstr>PowerPoint Presentation</vt:lpstr>
      <vt:lpstr>PowerPoint Presentation</vt:lpstr>
      <vt:lpstr>Longitudinal ICD Study Database 3 Sources</vt:lpstr>
      <vt:lpstr>Steps To Obtain NCDR Data </vt:lpstr>
      <vt:lpstr>VDW Data Tables for ICD Study</vt:lpstr>
      <vt:lpstr>Treated Arrhythmic Episode Repository Step 1: Site Abstraction</vt:lpstr>
      <vt:lpstr>Treated Arrhythmic Episode Repository Step 2: Central Review/Adjudication</vt:lpstr>
      <vt:lpstr>Study Governance</vt:lpstr>
      <vt:lpstr>Longitudinal Study of ICDs  Study Status/Timeline </vt:lpstr>
      <vt:lpstr>Study Status</vt:lpstr>
      <vt:lpstr>CVRN Longitudinal Study of ICDs: Comparison with Landmark RCTs</vt:lpstr>
      <vt:lpstr>Remaining Study Timeline</vt:lpstr>
      <vt:lpstr>Stratum Size</vt:lpstr>
      <vt:lpstr>Thank you.</vt:lpstr>
      <vt:lpstr>CVRN LSICD: Heart Failure History</vt:lpstr>
      <vt:lpstr>Other data on study cohort</vt:lpstr>
    </vt:vector>
  </TitlesOfParts>
  <Company>UCHSC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Frederick A. Masoudi, MD, MSPH</dc:creator>
  <cp:lastModifiedBy>Vanessa Graham</cp:lastModifiedBy>
  <cp:revision>89</cp:revision>
  <dcterms:created xsi:type="dcterms:W3CDTF">2010-09-28T01:17:03Z</dcterms:created>
  <dcterms:modified xsi:type="dcterms:W3CDTF">2011-10-21T15:36:54Z</dcterms:modified>
</cp:coreProperties>
</file>