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emf" ContentType="image/x-emf"/>
  <Default Extension="vml" ContentType="application/vnd.openxmlformats-officedocument.vmlDrawing"/>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embeddings/oleObject1.bin" ContentType="application/vnd.openxmlformats-officedocument.oleObject"/>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p:sldMasterIdLst>
    <p:sldMasterId id="2147483650" r:id="rId1"/>
    <p:sldMasterId id="2147483967" r:id="rId2"/>
  </p:sldMasterIdLst>
  <p:notesMasterIdLst>
    <p:notesMasterId r:id="rId28"/>
  </p:notesMasterIdLst>
  <p:handoutMasterIdLst>
    <p:handoutMasterId r:id="rId29"/>
  </p:handoutMasterIdLst>
  <p:sldIdLst>
    <p:sldId id="538" r:id="rId3"/>
    <p:sldId id="465" r:id="rId4"/>
    <p:sldId id="562" r:id="rId5"/>
    <p:sldId id="626" r:id="rId6"/>
    <p:sldId id="563" r:id="rId7"/>
    <p:sldId id="481" r:id="rId8"/>
    <p:sldId id="470" r:id="rId9"/>
    <p:sldId id="553" r:id="rId10"/>
    <p:sldId id="567" r:id="rId11"/>
    <p:sldId id="566" r:id="rId12"/>
    <p:sldId id="561" r:id="rId13"/>
    <p:sldId id="621" r:id="rId14"/>
    <p:sldId id="632" r:id="rId15"/>
    <p:sldId id="473" r:id="rId16"/>
    <p:sldId id="551" r:id="rId17"/>
    <p:sldId id="503" r:id="rId18"/>
    <p:sldId id="560" r:id="rId19"/>
    <p:sldId id="485" r:id="rId20"/>
    <p:sldId id="550" r:id="rId21"/>
    <p:sldId id="493" r:id="rId22"/>
    <p:sldId id="630" r:id="rId23"/>
    <p:sldId id="624" r:id="rId24"/>
    <p:sldId id="628" r:id="rId25"/>
    <p:sldId id="625" r:id="rId26"/>
    <p:sldId id="631" r:id="rId27"/>
  </p:sldIdLst>
  <p:sldSz cx="9601200" cy="7315200"/>
  <p:notesSz cx="6858000" cy="9296400"/>
  <p:defaultTextStyle>
    <a:defPPr>
      <a:defRPr lang="en-US"/>
    </a:defPPr>
    <a:lvl1pPr algn="l" rtl="0" fontAlgn="base">
      <a:spcBef>
        <a:spcPct val="0"/>
      </a:spcBef>
      <a:spcAft>
        <a:spcPct val="0"/>
      </a:spcAft>
      <a:defRPr sz="2400" b="1" kern="1200">
        <a:solidFill>
          <a:schemeClr val="tx1"/>
        </a:solidFill>
        <a:latin typeface="Arial" charset="0"/>
        <a:ea typeface="ＭＳ Ｐゴシック" charset="0"/>
        <a:cs typeface="Arial" charset="0"/>
      </a:defRPr>
    </a:lvl1pPr>
    <a:lvl2pPr marL="457200" algn="l" rtl="0" fontAlgn="base">
      <a:spcBef>
        <a:spcPct val="0"/>
      </a:spcBef>
      <a:spcAft>
        <a:spcPct val="0"/>
      </a:spcAft>
      <a:defRPr sz="2400" b="1" kern="1200">
        <a:solidFill>
          <a:schemeClr val="tx1"/>
        </a:solidFill>
        <a:latin typeface="Arial" charset="0"/>
        <a:ea typeface="ＭＳ Ｐゴシック" charset="0"/>
        <a:cs typeface="Arial" charset="0"/>
      </a:defRPr>
    </a:lvl2pPr>
    <a:lvl3pPr marL="914400" algn="l" rtl="0" fontAlgn="base">
      <a:spcBef>
        <a:spcPct val="0"/>
      </a:spcBef>
      <a:spcAft>
        <a:spcPct val="0"/>
      </a:spcAft>
      <a:defRPr sz="2400" b="1" kern="1200">
        <a:solidFill>
          <a:schemeClr val="tx1"/>
        </a:solidFill>
        <a:latin typeface="Arial" charset="0"/>
        <a:ea typeface="ＭＳ Ｐゴシック" charset="0"/>
        <a:cs typeface="Arial" charset="0"/>
      </a:defRPr>
    </a:lvl3pPr>
    <a:lvl4pPr marL="1371600" algn="l" rtl="0" fontAlgn="base">
      <a:spcBef>
        <a:spcPct val="0"/>
      </a:spcBef>
      <a:spcAft>
        <a:spcPct val="0"/>
      </a:spcAft>
      <a:defRPr sz="2400" b="1" kern="1200">
        <a:solidFill>
          <a:schemeClr val="tx1"/>
        </a:solidFill>
        <a:latin typeface="Arial" charset="0"/>
        <a:ea typeface="ＭＳ Ｐゴシック" charset="0"/>
        <a:cs typeface="Arial" charset="0"/>
      </a:defRPr>
    </a:lvl4pPr>
    <a:lvl5pPr marL="1828800" algn="l" rtl="0" fontAlgn="base">
      <a:spcBef>
        <a:spcPct val="0"/>
      </a:spcBef>
      <a:spcAft>
        <a:spcPct val="0"/>
      </a:spcAft>
      <a:defRPr sz="2400" b="1" kern="1200">
        <a:solidFill>
          <a:schemeClr val="tx1"/>
        </a:solidFill>
        <a:latin typeface="Arial" charset="0"/>
        <a:ea typeface="ＭＳ Ｐゴシック" charset="0"/>
        <a:cs typeface="Arial" charset="0"/>
      </a:defRPr>
    </a:lvl5pPr>
    <a:lvl6pPr marL="2286000" algn="l" defTabSz="457200" rtl="0" eaLnBrk="1" latinLnBrk="0" hangingPunct="1">
      <a:defRPr sz="2400" b="1" kern="1200">
        <a:solidFill>
          <a:schemeClr val="tx1"/>
        </a:solidFill>
        <a:latin typeface="Arial" charset="0"/>
        <a:ea typeface="ＭＳ Ｐゴシック" charset="0"/>
        <a:cs typeface="Arial" charset="0"/>
      </a:defRPr>
    </a:lvl6pPr>
    <a:lvl7pPr marL="2743200" algn="l" defTabSz="457200" rtl="0" eaLnBrk="1" latinLnBrk="0" hangingPunct="1">
      <a:defRPr sz="2400" b="1" kern="1200">
        <a:solidFill>
          <a:schemeClr val="tx1"/>
        </a:solidFill>
        <a:latin typeface="Arial" charset="0"/>
        <a:ea typeface="ＭＳ Ｐゴシック" charset="0"/>
        <a:cs typeface="Arial" charset="0"/>
      </a:defRPr>
    </a:lvl7pPr>
    <a:lvl8pPr marL="3200400" algn="l" defTabSz="457200" rtl="0" eaLnBrk="1" latinLnBrk="0" hangingPunct="1">
      <a:defRPr sz="2400" b="1" kern="1200">
        <a:solidFill>
          <a:schemeClr val="tx1"/>
        </a:solidFill>
        <a:latin typeface="Arial" charset="0"/>
        <a:ea typeface="ＭＳ Ｐゴシック" charset="0"/>
        <a:cs typeface="Arial" charset="0"/>
      </a:defRPr>
    </a:lvl8pPr>
    <a:lvl9pPr marL="3657600" algn="l" defTabSz="457200" rtl="0" eaLnBrk="1" latinLnBrk="0" hangingPunct="1">
      <a:defRPr sz="2400" b="1" kern="1200">
        <a:solidFill>
          <a:schemeClr val="tx1"/>
        </a:solidFill>
        <a:latin typeface="Arial" charset="0"/>
        <a:ea typeface="ＭＳ Ｐゴシック" charset="0"/>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Animation="0" useTimings="0">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0000FF"/>
    <a:srgbClr val="FFD3BD"/>
    <a:srgbClr val="BACADD"/>
    <a:srgbClr val="90A9C8"/>
    <a:srgbClr val="D3DDE9"/>
    <a:srgbClr val="FF7C80"/>
    <a:srgbClr val="FF0000"/>
    <a:srgbClr val="FAFA32"/>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outlineView">
  <p:normalViewPr showOutlineIcons="0">
    <p:restoredLeft sz="34554" autoAdjust="0"/>
    <p:restoredTop sz="86374" autoAdjust="0"/>
  </p:normalViewPr>
  <p:slideViewPr>
    <p:cSldViewPr>
      <p:cViewPr varScale="1">
        <p:scale>
          <a:sx n="122" d="100"/>
          <a:sy n="122" d="100"/>
        </p:scale>
        <p:origin x="-184" y="-104"/>
      </p:cViewPr>
      <p:guideLst>
        <p:guide orient="horz" pos="4607"/>
        <p:guide pos="3120"/>
        <p:guide pos="5232"/>
      </p:guideLst>
    </p:cSldViewPr>
  </p:slideViewPr>
  <p:outlineViewPr>
    <p:cViewPr>
      <p:scale>
        <a:sx n="33" d="100"/>
        <a:sy n="33" d="100"/>
      </p:scale>
      <p:origin x="0" y="46184"/>
    </p:cViewPr>
  </p:outlineViewPr>
  <p:notesTextViewPr>
    <p:cViewPr>
      <p:scale>
        <a:sx n="100" d="100"/>
        <a:sy n="100" d="100"/>
      </p:scale>
      <p:origin x="0" y="0"/>
    </p:cViewPr>
  </p:notesTextViewPr>
  <p:sorterViewPr>
    <p:cViewPr>
      <p:scale>
        <a:sx n="100" d="100"/>
        <a:sy n="100" d="100"/>
      </p:scale>
      <p:origin x="0" y="2298"/>
    </p:cViewPr>
  </p:sorterViewPr>
  <p:notesViewPr>
    <p:cSldViewPr>
      <p:cViewPr varScale="1">
        <p:scale>
          <a:sx n="59" d="100"/>
          <a:sy n="59" d="100"/>
        </p:scale>
        <p:origin x="-1788" y="-84"/>
      </p:cViewPr>
      <p:guideLst>
        <p:guide orient="horz" pos="2928"/>
        <p:guide pos="2160"/>
      </p:guideLst>
    </p:cSldViewPr>
  </p:notes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8.xml"/><Relationship Id="rId21" Type="http://schemas.openxmlformats.org/officeDocument/2006/relationships/slide" Target="slides/slide19.xml"/><Relationship Id="rId22" Type="http://schemas.openxmlformats.org/officeDocument/2006/relationships/slide" Target="slides/slide20.xml"/><Relationship Id="rId23" Type="http://schemas.openxmlformats.org/officeDocument/2006/relationships/slide" Target="slides/slide21.xml"/><Relationship Id="rId24" Type="http://schemas.openxmlformats.org/officeDocument/2006/relationships/slide" Target="slides/slide22.xml"/><Relationship Id="rId25" Type="http://schemas.openxmlformats.org/officeDocument/2006/relationships/slide" Target="slides/slide23.xml"/><Relationship Id="rId26" Type="http://schemas.openxmlformats.org/officeDocument/2006/relationships/slide" Target="slides/slide24.xml"/><Relationship Id="rId27" Type="http://schemas.openxmlformats.org/officeDocument/2006/relationships/slide" Target="slides/slide25.xml"/><Relationship Id="rId28" Type="http://schemas.openxmlformats.org/officeDocument/2006/relationships/notesMaster" Target="notesMasters/notesMaster1.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 Target="slides/slide1.xml"/><Relationship Id="rId4" Type="http://schemas.openxmlformats.org/officeDocument/2006/relationships/slide" Target="slides/slide2.xml"/><Relationship Id="rId5" Type="http://schemas.openxmlformats.org/officeDocument/2006/relationships/slide" Target="slides/slide3.xml"/><Relationship Id="rId30" Type="http://schemas.openxmlformats.org/officeDocument/2006/relationships/printerSettings" Target="printerSettings/printerSettings1.bin"/><Relationship Id="rId31" Type="http://schemas.openxmlformats.org/officeDocument/2006/relationships/presProps" Target="presProps.xml"/><Relationship Id="rId32" Type="http://schemas.openxmlformats.org/officeDocument/2006/relationships/viewProps" Target="viewProps.xml"/><Relationship Id="rId9" Type="http://schemas.openxmlformats.org/officeDocument/2006/relationships/slide" Target="slides/slide7.xml"/><Relationship Id="rId6" Type="http://schemas.openxmlformats.org/officeDocument/2006/relationships/slide" Target="slides/slide4.xml"/><Relationship Id="rId7" Type="http://schemas.openxmlformats.org/officeDocument/2006/relationships/slide" Target="slides/slide5.xml"/><Relationship Id="rId8" Type="http://schemas.openxmlformats.org/officeDocument/2006/relationships/slide" Target="slides/slide6.xml"/><Relationship Id="rId33" Type="http://schemas.openxmlformats.org/officeDocument/2006/relationships/theme" Target="theme/theme1.xml"/><Relationship Id="rId34" Type="http://schemas.openxmlformats.org/officeDocument/2006/relationships/tableStyles" Target="tableStyles.xml"/><Relationship Id="rId10" Type="http://schemas.openxmlformats.org/officeDocument/2006/relationships/slide" Target="slides/slide8.xml"/><Relationship Id="rId11" Type="http://schemas.openxmlformats.org/officeDocument/2006/relationships/slide" Target="slides/slide9.xml"/><Relationship Id="rId12" Type="http://schemas.openxmlformats.org/officeDocument/2006/relationships/slide" Target="slides/slide10.xml"/><Relationship Id="rId13" Type="http://schemas.openxmlformats.org/officeDocument/2006/relationships/slide" Target="slides/slide11.xml"/><Relationship Id="rId14" Type="http://schemas.openxmlformats.org/officeDocument/2006/relationships/slide" Target="slides/slide12.xml"/><Relationship Id="rId15" Type="http://schemas.openxmlformats.org/officeDocument/2006/relationships/slide" Target="slides/slide13.xml"/><Relationship Id="rId16" Type="http://schemas.openxmlformats.org/officeDocument/2006/relationships/slide" Target="slides/slide14.xml"/><Relationship Id="rId17" Type="http://schemas.openxmlformats.org/officeDocument/2006/relationships/slide" Target="slides/slide15.xml"/><Relationship Id="rId18" Type="http://schemas.openxmlformats.org/officeDocument/2006/relationships/slide" Target="slides/slide16.xml"/><Relationship Id="rId19" Type="http://schemas.openxmlformats.org/officeDocument/2006/relationships/slide" Target="slides/slide17.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8.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ChangeArrowheads="1"/>
          </p:cNvSpPr>
          <p:nvPr/>
        </p:nvSpPr>
        <p:spPr bwMode="auto">
          <a:xfrm>
            <a:off x="3051175" y="8855075"/>
            <a:ext cx="757238" cy="258763"/>
          </a:xfrm>
          <a:prstGeom prst="rect">
            <a:avLst/>
          </a:prstGeom>
          <a:noFill/>
          <a:ln w="12700">
            <a:noFill/>
            <a:miter lim="800000"/>
            <a:headEnd/>
            <a:tailEnd/>
          </a:ln>
          <a:effectLst/>
        </p:spPr>
        <p:txBody>
          <a:bodyPr wrap="none" lIns="87312" tIns="44450" rIns="87312" bIns="44450">
            <a:spAutoFit/>
          </a:bodyPr>
          <a:lstStyle/>
          <a:p>
            <a:pPr algn="ctr" defTabSz="868363" eaLnBrk="0" hangingPunct="0">
              <a:lnSpc>
                <a:spcPct val="90000"/>
              </a:lnSpc>
            </a:pPr>
            <a:r>
              <a:rPr lang="en-US" sz="1200" b="0"/>
              <a:t>Page </a:t>
            </a:r>
            <a:fld id="{10FB2063-4482-5545-81F8-430002A6A690}" type="slidenum">
              <a:rPr lang="en-US" sz="1200" b="0"/>
              <a:pPr algn="ctr" defTabSz="868363" eaLnBrk="0" hangingPunct="0">
                <a:lnSpc>
                  <a:spcPct val="90000"/>
                </a:lnSpc>
              </a:pPr>
              <a:t>‹#›</a:t>
            </a:fld>
            <a:endParaRPr lang="en-US" sz="1200" b="0"/>
          </a:p>
        </p:txBody>
      </p:sp>
    </p:spTree>
    <p:extLst>
      <p:ext uri="{BB962C8B-B14F-4D97-AF65-F5344CB8AC3E}">
        <p14:creationId xmlns:p14="http://schemas.microsoft.com/office/powerpoint/2010/main" val="133044262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body" sz="quarter" idx="3"/>
          </p:nvPr>
        </p:nvSpPr>
        <p:spPr bwMode="auto">
          <a:xfrm>
            <a:off x="914400" y="4416425"/>
            <a:ext cx="5029200" cy="4183063"/>
          </a:xfrm>
          <a:prstGeom prst="rect">
            <a:avLst/>
          </a:prstGeom>
          <a:noFill/>
          <a:ln w="12700">
            <a:noFill/>
            <a:miter lim="800000"/>
            <a:headEnd/>
            <a:tailEnd/>
          </a:ln>
          <a:effectLst/>
        </p:spPr>
        <p:txBody>
          <a:bodyPr vert="horz" wrap="square" lIns="90487" tIns="44450" rIns="90487" bIns="44450" numCol="1" anchor="t" anchorCtr="0" compatLnSpc="1">
            <a:prstTxWarp prst="textNoShape">
              <a:avLst/>
            </a:prstTxWarp>
          </a:bodyPr>
          <a:lstStyle/>
          <a:p>
            <a:pPr lvl="0"/>
            <a:r>
              <a:rPr lang="en-US" noProof="0" smtClean="0"/>
              <a:t>Body Text</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9699" name="Rectangle 3"/>
          <p:cNvSpPr>
            <a:spLocks noGrp="1" noRot="1" noChangeAspect="1" noChangeArrowheads="1" noTextEdit="1"/>
          </p:cNvSpPr>
          <p:nvPr>
            <p:ph type="sldImg" idx="2"/>
          </p:nvPr>
        </p:nvSpPr>
        <p:spPr bwMode="auto">
          <a:xfrm>
            <a:off x="1149350" y="703263"/>
            <a:ext cx="4559300" cy="3473450"/>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2052" name="Rectangle 4"/>
          <p:cNvSpPr>
            <a:spLocks noChangeArrowheads="1"/>
          </p:cNvSpPr>
          <p:nvPr/>
        </p:nvSpPr>
        <p:spPr bwMode="auto">
          <a:xfrm>
            <a:off x="3051175" y="8855075"/>
            <a:ext cx="757238" cy="258763"/>
          </a:xfrm>
          <a:prstGeom prst="rect">
            <a:avLst/>
          </a:prstGeom>
          <a:noFill/>
          <a:ln w="12700">
            <a:noFill/>
            <a:miter lim="800000"/>
            <a:headEnd/>
            <a:tailEnd/>
          </a:ln>
          <a:effectLst/>
        </p:spPr>
        <p:txBody>
          <a:bodyPr wrap="none" lIns="87312" tIns="44450" rIns="87312" bIns="44450">
            <a:spAutoFit/>
          </a:bodyPr>
          <a:lstStyle/>
          <a:p>
            <a:pPr algn="ctr" defTabSz="868363" eaLnBrk="0" hangingPunct="0">
              <a:lnSpc>
                <a:spcPct val="90000"/>
              </a:lnSpc>
            </a:pPr>
            <a:r>
              <a:rPr lang="en-US" sz="1200" b="0"/>
              <a:t>Page </a:t>
            </a:r>
            <a:fld id="{4F9FA635-100F-8C48-8CF0-8CAA50A0D92E}" type="slidenum">
              <a:rPr lang="en-US" sz="1200" b="0"/>
              <a:pPr algn="ctr" defTabSz="868363" eaLnBrk="0" hangingPunct="0">
                <a:lnSpc>
                  <a:spcPct val="90000"/>
                </a:lnSpc>
              </a:pPr>
              <a:t>‹#›</a:t>
            </a:fld>
            <a:endParaRPr lang="en-US" sz="1200" b="0"/>
          </a:p>
        </p:txBody>
      </p:sp>
    </p:spTree>
    <p:extLst>
      <p:ext uri="{BB962C8B-B14F-4D97-AF65-F5344CB8AC3E}">
        <p14:creationId xmlns:p14="http://schemas.microsoft.com/office/powerpoint/2010/main" val="3668787762"/>
      </p:ext>
    </p:extLst>
  </p:cSld>
  <p:clrMap bg1="lt1" tx1="dk1" bg2="lt2" tx2="dk2" accent1="accent1" accent2="accent2" accent3="accent3" accent4="accent4" accent5="accent5" accent6="accent6" hlink="hlink" folHlink="folHlink"/>
  <p:notesStyle>
    <a:lvl1pPr algn="l" rtl="0" eaLnBrk="0" fontAlgn="base" hangingPunct="0">
      <a:lnSpc>
        <a:spcPct val="90000"/>
      </a:lnSpc>
      <a:spcBef>
        <a:spcPct val="40000"/>
      </a:spcBef>
      <a:spcAft>
        <a:spcPct val="0"/>
      </a:spcAft>
      <a:defRPr sz="1200" kern="1200">
        <a:solidFill>
          <a:schemeClr val="tx1"/>
        </a:solidFill>
        <a:latin typeface="Book Antiqua" pitchFamily="48" charset="0"/>
        <a:ea typeface="ＭＳ Ｐゴシック" charset="0"/>
        <a:cs typeface="+mn-cs"/>
      </a:defRPr>
    </a:lvl1pPr>
    <a:lvl2pPr marL="457200" algn="l" rtl="0" eaLnBrk="0" fontAlgn="base" hangingPunct="0">
      <a:lnSpc>
        <a:spcPct val="90000"/>
      </a:lnSpc>
      <a:spcBef>
        <a:spcPct val="40000"/>
      </a:spcBef>
      <a:spcAft>
        <a:spcPct val="0"/>
      </a:spcAft>
      <a:defRPr sz="1200" kern="1200">
        <a:solidFill>
          <a:schemeClr val="tx1"/>
        </a:solidFill>
        <a:latin typeface="Book Antiqua" pitchFamily="48" charset="0"/>
        <a:ea typeface="ＭＳ Ｐゴシック" charset="0"/>
        <a:cs typeface="+mn-cs"/>
      </a:defRPr>
    </a:lvl2pPr>
    <a:lvl3pPr marL="914400" algn="l" rtl="0" eaLnBrk="0" fontAlgn="base" hangingPunct="0">
      <a:lnSpc>
        <a:spcPct val="90000"/>
      </a:lnSpc>
      <a:spcBef>
        <a:spcPct val="40000"/>
      </a:spcBef>
      <a:spcAft>
        <a:spcPct val="0"/>
      </a:spcAft>
      <a:defRPr sz="1200" kern="1200">
        <a:solidFill>
          <a:schemeClr val="tx1"/>
        </a:solidFill>
        <a:latin typeface="Book Antiqua" pitchFamily="48" charset="0"/>
        <a:ea typeface="ＭＳ Ｐゴシック" charset="0"/>
        <a:cs typeface="+mn-cs"/>
      </a:defRPr>
    </a:lvl3pPr>
    <a:lvl4pPr marL="1371600" algn="l" rtl="0" eaLnBrk="0" fontAlgn="base" hangingPunct="0">
      <a:lnSpc>
        <a:spcPct val="90000"/>
      </a:lnSpc>
      <a:spcBef>
        <a:spcPct val="40000"/>
      </a:spcBef>
      <a:spcAft>
        <a:spcPct val="0"/>
      </a:spcAft>
      <a:defRPr sz="1200" kern="1200">
        <a:solidFill>
          <a:schemeClr val="tx1"/>
        </a:solidFill>
        <a:latin typeface="Book Antiqua" pitchFamily="48" charset="0"/>
        <a:ea typeface="ＭＳ Ｐゴシック" charset="0"/>
        <a:cs typeface="+mn-cs"/>
      </a:defRPr>
    </a:lvl4pPr>
    <a:lvl5pPr marL="1828800" algn="l" rtl="0" eaLnBrk="0" fontAlgn="base" hangingPunct="0">
      <a:lnSpc>
        <a:spcPct val="90000"/>
      </a:lnSpc>
      <a:spcBef>
        <a:spcPct val="40000"/>
      </a:spcBef>
      <a:spcAft>
        <a:spcPct val="0"/>
      </a:spcAft>
      <a:defRPr sz="1200" kern="1200">
        <a:solidFill>
          <a:schemeClr val="tx1"/>
        </a:solidFill>
        <a:latin typeface="Book Antiqua" pitchFamily="48" charset="0"/>
        <a:ea typeface="ＭＳ Ｐゴシック" charset="0"/>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a:ln/>
        </p:spPr>
      </p:sp>
      <p:sp>
        <p:nvSpPr>
          <p:cNvPr id="30723" name="Notes Placeholder 2"/>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latin typeface="Book Antiqua"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Rectangle 2"/>
          <p:cNvSpPr>
            <a:spLocks noChangeArrowheads="1"/>
          </p:cNvSpPr>
          <p:nvPr/>
        </p:nvSpPr>
        <p:spPr bwMode="auto">
          <a:xfrm>
            <a:off x="7440613" y="0"/>
            <a:ext cx="2160587" cy="4038600"/>
          </a:xfrm>
          <a:prstGeom prst="rect">
            <a:avLst/>
          </a:prstGeom>
          <a:solidFill>
            <a:srgbClr val="3D8793"/>
          </a:solidFill>
          <a:ln w="9525">
            <a:noFill/>
            <a:miter lim="800000"/>
            <a:headEnd/>
            <a:tailEnd/>
          </a:ln>
          <a:effectLst/>
        </p:spPr>
        <p:txBody>
          <a:bodyPr wrap="none" anchor="ctr"/>
          <a:lstStyle/>
          <a:p>
            <a:pPr eaLnBrk="0" hangingPunct="0">
              <a:defRPr/>
            </a:pPr>
            <a:endParaRPr lang="en-US" b="0">
              <a:latin typeface="Times" pitchFamily="48" charset="0"/>
              <a:ea typeface="+mn-ea"/>
              <a:cs typeface="+mn-cs"/>
            </a:endParaRPr>
          </a:p>
        </p:txBody>
      </p:sp>
      <p:sp>
        <p:nvSpPr>
          <p:cNvPr id="5" name="Rectangle 3"/>
          <p:cNvSpPr>
            <a:spLocks noChangeArrowheads="1"/>
          </p:cNvSpPr>
          <p:nvPr/>
        </p:nvSpPr>
        <p:spPr bwMode="auto">
          <a:xfrm>
            <a:off x="0" y="0"/>
            <a:ext cx="7361238" cy="4038600"/>
          </a:xfrm>
          <a:prstGeom prst="rect">
            <a:avLst/>
          </a:prstGeom>
          <a:solidFill>
            <a:srgbClr val="788CB6"/>
          </a:solidFill>
          <a:ln w="9525">
            <a:noFill/>
            <a:miter lim="800000"/>
            <a:headEnd/>
            <a:tailEnd/>
          </a:ln>
          <a:effectLst/>
        </p:spPr>
        <p:txBody>
          <a:bodyPr wrap="none" anchor="ctr"/>
          <a:lstStyle/>
          <a:p>
            <a:pPr eaLnBrk="0" hangingPunct="0">
              <a:defRPr/>
            </a:pPr>
            <a:endParaRPr lang="en-US" b="0">
              <a:latin typeface="Times" pitchFamily="48" charset="0"/>
              <a:ea typeface="+mn-ea"/>
              <a:cs typeface="+mn-cs"/>
            </a:endParaRPr>
          </a:p>
        </p:txBody>
      </p:sp>
      <p:sp>
        <p:nvSpPr>
          <p:cNvPr id="6" name="Rectangle 4"/>
          <p:cNvSpPr>
            <a:spLocks noChangeArrowheads="1"/>
          </p:cNvSpPr>
          <p:nvPr/>
        </p:nvSpPr>
        <p:spPr bwMode="auto">
          <a:xfrm>
            <a:off x="0" y="7196138"/>
            <a:ext cx="9601200" cy="119062"/>
          </a:xfrm>
          <a:prstGeom prst="rect">
            <a:avLst/>
          </a:prstGeom>
          <a:solidFill>
            <a:srgbClr val="3D8793"/>
          </a:solidFill>
          <a:ln w="9525">
            <a:noFill/>
            <a:miter lim="800000"/>
            <a:headEnd/>
            <a:tailEnd/>
          </a:ln>
          <a:effectLst/>
        </p:spPr>
        <p:txBody>
          <a:bodyPr wrap="none" anchor="ctr"/>
          <a:lstStyle/>
          <a:p>
            <a:pPr eaLnBrk="0" hangingPunct="0">
              <a:defRPr/>
            </a:pPr>
            <a:endParaRPr lang="en-US" b="0">
              <a:latin typeface="Times" pitchFamily="48" charset="0"/>
              <a:ea typeface="+mn-ea"/>
              <a:cs typeface="+mn-cs"/>
            </a:endParaRPr>
          </a:p>
        </p:txBody>
      </p:sp>
      <p:pic>
        <p:nvPicPr>
          <p:cNvPr id="7" name="Picture 10" descr="small_logo w-green"/>
          <p:cNvPicPr>
            <a:picLocks noChangeAspect="1" noChangeArrowheads="1"/>
          </p:cNvPicPr>
          <p:nvPr userDrawn="1"/>
        </p:nvPicPr>
        <p:blipFill>
          <a:blip r:embed="rId2">
            <a:clrChange>
              <a:clrFrom>
                <a:srgbClr val="3D8792"/>
              </a:clrFrom>
              <a:clrTo>
                <a:srgbClr val="3D8792">
                  <a:alpha val="0"/>
                </a:srgbClr>
              </a:clrTo>
            </a:clrChange>
            <a:extLst>
              <a:ext uri="{28A0092B-C50C-407E-A947-70E740481C1C}">
                <a14:useLocalDpi xmlns:a14="http://schemas.microsoft.com/office/drawing/2010/main" val="0"/>
              </a:ext>
            </a:extLst>
          </a:blip>
          <a:srcRect/>
          <a:stretch>
            <a:fillRect/>
          </a:stretch>
        </p:blipFill>
        <p:spPr bwMode="auto">
          <a:xfrm>
            <a:off x="7599363" y="2778125"/>
            <a:ext cx="1809750" cy="879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34533" name="Rectangle 5"/>
          <p:cNvSpPr>
            <a:spLocks noGrp="1" noChangeArrowheads="1"/>
          </p:cNvSpPr>
          <p:nvPr>
            <p:ph type="ctrTitle"/>
          </p:nvPr>
        </p:nvSpPr>
        <p:spPr>
          <a:xfrm>
            <a:off x="381000" y="2762250"/>
            <a:ext cx="6172200" cy="1069975"/>
          </a:xfrm>
        </p:spPr>
        <p:txBody>
          <a:bodyPr>
            <a:spAutoFit/>
          </a:bodyPr>
          <a:lstStyle>
            <a:lvl1pPr>
              <a:defRPr sz="3900"/>
            </a:lvl1pPr>
          </a:lstStyle>
          <a:p>
            <a:r>
              <a:rPr lang="en-US"/>
              <a:t>Click to edit Master title style</a:t>
            </a:r>
          </a:p>
        </p:txBody>
      </p:sp>
      <p:sp>
        <p:nvSpPr>
          <p:cNvPr id="534534" name="Rectangle 6"/>
          <p:cNvSpPr>
            <a:spLocks noGrp="1" noChangeArrowheads="1"/>
          </p:cNvSpPr>
          <p:nvPr>
            <p:ph type="subTitle" idx="1"/>
          </p:nvPr>
        </p:nvSpPr>
        <p:spPr>
          <a:xfrm>
            <a:off x="381000" y="4114800"/>
            <a:ext cx="8686800" cy="2971800"/>
          </a:xfrm>
        </p:spPr>
        <p:txBody>
          <a:bodyPr anchor="ctr"/>
          <a:lstStyle>
            <a:lvl1pPr>
              <a:lnSpc>
                <a:spcPct val="95000"/>
              </a:lnSpc>
              <a:spcBef>
                <a:spcPct val="45000"/>
              </a:spcBef>
              <a:spcAft>
                <a:spcPct val="45000"/>
              </a:spcAft>
              <a:defRPr b="0"/>
            </a:lvl1pPr>
          </a:lstStyle>
          <a:p>
            <a:r>
              <a:rPr lang="en-US"/>
              <a:t>Click to edit Master subtitle style</a:t>
            </a:r>
          </a:p>
        </p:txBody>
      </p:sp>
    </p:spTree>
    <p:extLst>
      <p:ext uri="{BB962C8B-B14F-4D97-AF65-F5344CB8AC3E}">
        <p14:creationId xmlns:p14="http://schemas.microsoft.com/office/powerpoint/2010/main" val="1691324111"/>
      </p:ext>
    </p:extLst>
  </p:cSld>
  <p:clrMapOvr>
    <a:masterClrMapping/>
  </p:clrMapOvr>
  <p:transition xmlns:p14="http://schemas.microsoft.com/office/powerpoint/2010/main"/>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81188" y="5121275"/>
            <a:ext cx="5761037" cy="603250"/>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881188" y="654050"/>
            <a:ext cx="5761037" cy="4389438"/>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881188" y="5724525"/>
            <a:ext cx="5761037" cy="85883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839975947"/>
      </p:ext>
    </p:extLst>
  </p:cSld>
  <p:clrMapOvr>
    <a:masterClrMapping/>
  </p:clrMapOvr>
  <p:transition xmlns:p14="http://schemas.microsoft.com/office/powerpoint/2010/mai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525360001"/>
      </p:ext>
    </p:extLst>
  </p:cSld>
  <p:clrMapOvr>
    <a:masterClrMapping/>
  </p:clrMapOvr>
  <p:transition xmlns:p14="http://schemas.microsoft.com/office/powerpoint/2010/main"/>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986588" y="228600"/>
            <a:ext cx="2233612" cy="644207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82575" y="228600"/>
            <a:ext cx="6551613" cy="64420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504891588"/>
      </p:ext>
    </p:extLst>
  </p:cSld>
  <p:clrMapOvr>
    <a:masterClrMapping/>
  </p:clrMapOvr>
  <p:transition xmlns:p14="http://schemas.microsoft.com/office/powerpoint/2010/main"/>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82575" y="228600"/>
            <a:ext cx="6804025" cy="762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914400" y="1295400"/>
            <a:ext cx="4076700" cy="53752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143500" y="1295400"/>
            <a:ext cx="4076700" cy="53752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309416750"/>
      </p:ext>
    </p:extLst>
  </p:cSld>
  <p:clrMapOvr>
    <a:masterClrMapping/>
  </p:clrMapOvr>
  <p:transition xmlns:p14="http://schemas.microsoft.com/office/powerpoint/2010/main"/>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20725" y="2271713"/>
            <a:ext cx="8159750" cy="1568450"/>
          </a:xfrm>
        </p:spPr>
        <p:txBody>
          <a:bodyPr/>
          <a:lstStyle/>
          <a:p>
            <a:r>
              <a:rPr lang="en-US" smtClean="0"/>
              <a:t>Click to edit Master title style</a:t>
            </a:r>
            <a:endParaRPr lang="en-US"/>
          </a:p>
        </p:txBody>
      </p:sp>
      <p:sp>
        <p:nvSpPr>
          <p:cNvPr id="3" name="Subtitle 2"/>
          <p:cNvSpPr>
            <a:spLocks noGrp="1"/>
          </p:cNvSpPr>
          <p:nvPr>
            <p:ph type="subTitle" idx="1"/>
          </p:nvPr>
        </p:nvSpPr>
        <p:spPr>
          <a:xfrm>
            <a:off x="1439863" y="4144963"/>
            <a:ext cx="6721475" cy="1870075"/>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fld id="{ABC1A048-9057-2C4A-AD86-A2AC1001AA90}" type="datetimeFigureOut">
              <a:rPr lang="en-US"/>
              <a:pPr/>
              <a:t>10/19/11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942520C5-6924-3E44-9333-B33F33856916}" type="slidenum">
              <a:rPr lang="en-US"/>
              <a:pPr/>
              <a:t>‹#›</a:t>
            </a:fld>
            <a:endParaRPr lang="en-US"/>
          </a:p>
        </p:txBody>
      </p:sp>
    </p:spTree>
    <p:extLst>
      <p:ext uri="{BB962C8B-B14F-4D97-AF65-F5344CB8AC3E}">
        <p14:creationId xmlns:p14="http://schemas.microsoft.com/office/powerpoint/2010/main" val="405797500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80D87174-AA25-B849-B952-CB98F8885187}" type="datetimeFigureOut">
              <a:rPr lang="en-US"/>
              <a:pPr/>
              <a:t>10/19/11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B5892FC9-6AF8-FA49-8347-BEA406411FA6}" type="slidenum">
              <a:rPr lang="en-US"/>
              <a:pPr/>
              <a:t>‹#›</a:t>
            </a:fld>
            <a:endParaRPr lang="en-US"/>
          </a:p>
        </p:txBody>
      </p:sp>
    </p:spTree>
    <p:extLst>
      <p:ext uri="{BB962C8B-B14F-4D97-AF65-F5344CB8AC3E}">
        <p14:creationId xmlns:p14="http://schemas.microsoft.com/office/powerpoint/2010/main" val="30598578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58825" y="4700588"/>
            <a:ext cx="8161338" cy="1452562"/>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58825" y="3100388"/>
            <a:ext cx="8161338" cy="160020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fld id="{DD0D3D1F-70AA-2B4F-B5FE-3570CD7453A2}" type="datetimeFigureOut">
              <a:rPr lang="en-US"/>
              <a:pPr/>
              <a:t>10/19/11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47FB0C88-CBCD-A34B-BFED-45E0F785651C}" type="slidenum">
              <a:rPr lang="en-US"/>
              <a:pPr/>
              <a:t>‹#›</a:t>
            </a:fld>
            <a:endParaRPr lang="en-US"/>
          </a:p>
        </p:txBody>
      </p:sp>
    </p:spTree>
    <p:extLst>
      <p:ext uri="{BB962C8B-B14F-4D97-AF65-F5344CB8AC3E}">
        <p14:creationId xmlns:p14="http://schemas.microsoft.com/office/powerpoint/2010/main" val="97897241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79425" y="1706563"/>
            <a:ext cx="4244975" cy="482758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876800" y="1706563"/>
            <a:ext cx="4244975" cy="482758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fld id="{BE9FDF7E-F8F2-9446-AD2A-B5752F1519DE}" type="datetimeFigureOut">
              <a:rPr lang="en-US"/>
              <a:pPr/>
              <a:t>10/19/11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fld id="{E4B5919B-97DD-774A-AE57-6B7C6DE641E6}" type="slidenum">
              <a:rPr lang="en-US"/>
              <a:pPr/>
              <a:t>‹#›</a:t>
            </a:fld>
            <a:endParaRPr lang="en-US"/>
          </a:p>
        </p:txBody>
      </p:sp>
    </p:spTree>
    <p:extLst>
      <p:ext uri="{BB962C8B-B14F-4D97-AF65-F5344CB8AC3E}">
        <p14:creationId xmlns:p14="http://schemas.microsoft.com/office/powerpoint/2010/main" val="260455838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79425" y="1636713"/>
            <a:ext cx="4243388" cy="6826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79425" y="2319338"/>
            <a:ext cx="4243388" cy="421481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876800" y="1636713"/>
            <a:ext cx="4244975" cy="6826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876800" y="2319338"/>
            <a:ext cx="4244975" cy="421481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fld id="{C8EC77C4-BCBB-0F4A-8788-1FDC5E619A9B}" type="datetimeFigureOut">
              <a:rPr lang="en-US"/>
              <a:pPr/>
              <a:t>10/19/11</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fld id="{5B1E89B1-EB9D-3B4D-B5E1-24E9B153992F}" type="slidenum">
              <a:rPr lang="en-US"/>
              <a:pPr/>
              <a:t>‹#›</a:t>
            </a:fld>
            <a:endParaRPr lang="en-US"/>
          </a:p>
        </p:txBody>
      </p:sp>
    </p:spTree>
    <p:extLst>
      <p:ext uri="{BB962C8B-B14F-4D97-AF65-F5344CB8AC3E}">
        <p14:creationId xmlns:p14="http://schemas.microsoft.com/office/powerpoint/2010/main" val="12900947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fld id="{CFDCF776-E533-7D42-95BF-3DC7E8834CA5}" type="datetimeFigureOut">
              <a:rPr lang="en-US"/>
              <a:pPr/>
              <a:t>10/19/11</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fld id="{DEAE3923-7BA8-2A46-A751-3FF36CB591EF}" type="slidenum">
              <a:rPr lang="en-US"/>
              <a:pPr/>
              <a:t>‹#›</a:t>
            </a:fld>
            <a:endParaRPr lang="en-US"/>
          </a:p>
        </p:txBody>
      </p:sp>
    </p:spTree>
    <p:extLst>
      <p:ext uri="{BB962C8B-B14F-4D97-AF65-F5344CB8AC3E}">
        <p14:creationId xmlns:p14="http://schemas.microsoft.com/office/powerpoint/2010/main" val="27089859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501914593"/>
      </p:ext>
    </p:extLst>
  </p:cSld>
  <p:clrMapOvr>
    <a:masterClrMapping/>
  </p:clrMapOvr>
  <p:transition xmlns:p14="http://schemas.microsoft.com/office/powerpoint/2010/main"/>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fld id="{46DA0FD2-5FBA-A54B-8B6F-68B84D185987}" type="datetimeFigureOut">
              <a:rPr lang="en-US"/>
              <a:pPr/>
              <a:t>10/19/11</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fld id="{50FF8BC0-AD53-F14A-AD67-EFA344CB0712}" type="slidenum">
              <a:rPr lang="en-US"/>
              <a:pPr/>
              <a:t>‹#›</a:t>
            </a:fld>
            <a:endParaRPr lang="en-US"/>
          </a:p>
        </p:txBody>
      </p:sp>
    </p:spTree>
    <p:extLst>
      <p:ext uri="{BB962C8B-B14F-4D97-AF65-F5344CB8AC3E}">
        <p14:creationId xmlns:p14="http://schemas.microsoft.com/office/powerpoint/2010/main" val="599656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9425" y="290513"/>
            <a:ext cx="3159125" cy="123983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754438" y="290513"/>
            <a:ext cx="5367337" cy="624363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79425" y="1530350"/>
            <a:ext cx="3159125" cy="50038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fld id="{A1073F20-000D-6347-A61D-78C19508A741}" type="datetimeFigureOut">
              <a:rPr lang="en-US"/>
              <a:pPr/>
              <a:t>10/19/11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fld id="{B42C46DF-D17D-1D41-BD4E-86630EA7449A}" type="slidenum">
              <a:rPr lang="en-US"/>
              <a:pPr/>
              <a:t>‹#›</a:t>
            </a:fld>
            <a:endParaRPr lang="en-US"/>
          </a:p>
        </p:txBody>
      </p:sp>
    </p:spTree>
    <p:extLst>
      <p:ext uri="{BB962C8B-B14F-4D97-AF65-F5344CB8AC3E}">
        <p14:creationId xmlns:p14="http://schemas.microsoft.com/office/powerpoint/2010/main" val="226224417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81188" y="5121275"/>
            <a:ext cx="5761037" cy="6032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881188" y="654050"/>
            <a:ext cx="5761037" cy="4389438"/>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881188" y="5724525"/>
            <a:ext cx="5761037" cy="85883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fld id="{834D0EE1-93B0-4246-8077-4871F7B2A106}" type="datetimeFigureOut">
              <a:rPr lang="en-US"/>
              <a:pPr/>
              <a:t>10/19/11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fld id="{60E79310-EC0B-4F49-88F4-613023C443C8}" type="slidenum">
              <a:rPr lang="en-US"/>
              <a:pPr/>
              <a:t>‹#›</a:t>
            </a:fld>
            <a:endParaRPr lang="en-US"/>
          </a:p>
        </p:txBody>
      </p:sp>
    </p:spTree>
    <p:extLst>
      <p:ext uri="{BB962C8B-B14F-4D97-AF65-F5344CB8AC3E}">
        <p14:creationId xmlns:p14="http://schemas.microsoft.com/office/powerpoint/2010/main" val="208956054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14063D32-71DC-B54D-A952-067D64AADE56}" type="datetimeFigureOut">
              <a:rPr lang="en-US"/>
              <a:pPr/>
              <a:t>10/19/11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52E754AB-A1DA-FF43-B464-E167D840FEFB}" type="slidenum">
              <a:rPr lang="en-US"/>
              <a:pPr/>
              <a:t>‹#›</a:t>
            </a:fld>
            <a:endParaRPr lang="en-US"/>
          </a:p>
        </p:txBody>
      </p:sp>
    </p:spTree>
    <p:extLst>
      <p:ext uri="{BB962C8B-B14F-4D97-AF65-F5344CB8AC3E}">
        <p14:creationId xmlns:p14="http://schemas.microsoft.com/office/powerpoint/2010/main" val="325740476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961188" y="293688"/>
            <a:ext cx="2160587" cy="624046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79425" y="293688"/>
            <a:ext cx="6329363" cy="62404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589E7DBB-E753-1848-A0DF-C3E0AC357ECF}" type="datetimeFigureOut">
              <a:rPr lang="en-US"/>
              <a:pPr/>
              <a:t>10/19/11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DB2A25A9-B299-1346-B899-0A19110A3A32}" type="slidenum">
              <a:rPr lang="en-US"/>
              <a:pPr/>
              <a:t>‹#›</a:t>
            </a:fld>
            <a:endParaRPr lang="en-US"/>
          </a:p>
        </p:txBody>
      </p:sp>
    </p:spTree>
    <p:extLst>
      <p:ext uri="{BB962C8B-B14F-4D97-AF65-F5344CB8AC3E}">
        <p14:creationId xmlns:p14="http://schemas.microsoft.com/office/powerpoint/2010/main" val="23669865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44350903"/>
      </p:ext>
    </p:extLst>
  </p:cSld>
  <p:clrMapOvr>
    <a:masterClrMapping/>
  </p:clrMapOvr>
  <p:transition xmlns:p14="http://schemas.microsoft.com/office/powerpoint/2010/main"/>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58825" y="4700588"/>
            <a:ext cx="8161338" cy="1452562"/>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58825" y="3100388"/>
            <a:ext cx="8161338" cy="16002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dirty="0" smtClean="0"/>
              <a:t>Click to edit Master text styles</a:t>
            </a:r>
          </a:p>
        </p:txBody>
      </p:sp>
    </p:spTree>
    <p:extLst>
      <p:ext uri="{BB962C8B-B14F-4D97-AF65-F5344CB8AC3E}">
        <p14:creationId xmlns:p14="http://schemas.microsoft.com/office/powerpoint/2010/main" val="2934990007"/>
      </p:ext>
    </p:extLst>
  </p:cSld>
  <p:clrMapOvr>
    <a:masterClrMapping/>
  </p:clrMapOvr>
  <p:transition xmlns:p14="http://schemas.microsoft.com/office/powerpoint/2010/main"/>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914400" y="1295400"/>
            <a:ext cx="4076700" cy="53752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143500" y="1295400"/>
            <a:ext cx="4076700" cy="53752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066697390"/>
      </p:ext>
    </p:extLst>
  </p:cSld>
  <p:clrMapOvr>
    <a:masterClrMapping/>
  </p:clrMapOvr>
  <p:transition xmlns:p14="http://schemas.microsoft.com/office/powerpoint/2010/main"/>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79425" y="293688"/>
            <a:ext cx="8642350" cy="12192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79425" y="1636713"/>
            <a:ext cx="4243388" cy="6826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79425" y="2319338"/>
            <a:ext cx="4243388" cy="421481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876800" y="1636713"/>
            <a:ext cx="4244975" cy="6826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876800" y="2319338"/>
            <a:ext cx="4244975" cy="421481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786179757"/>
      </p:ext>
    </p:extLst>
  </p:cSld>
  <p:clrMapOvr>
    <a:masterClrMapping/>
  </p:clrMapOvr>
  <p:transition xmlns:p14="http://schemas.microsoft.com/office/powerpoint/2010/mai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Tree>
    <p:extLst>
      <p:ext uri="{BB962C8B-B14F-4D97-AF65-F5344CB8AC3E}">
        <p14:creationId xmlns:p14="http://schemas.microsoft.com/office/powerpoint/2010/main" val="116724480"/>
      </p:ext>
    </p:extLst>
  </p:cSld>
  <p:clrMapOvr>
    <a:masterClrMapping/>
  </p:clrMapOvr>
  <p:transition xmlns:p14="http://schemas.microsoft.com/office/powerpoint/2010/mai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545274750"/>
      </p:ext>
    </p:extLst>
  </p:cSld>
  <p:clrMapOvr>
    <a:masterClrMapping/>
  </p:clrMapOvr>
  <p:transition xmlns:p14="http://schemas.microsoft.com/office/powerpoint/2010/main"/>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9425" y="290513"/>
            <a:ext cx="3159125" cy="1239837"/>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754438" y="290513"/>
            <a:ext cx="5367337" cy="624363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79425" y="1530350"/>
            <a:ext cx="3159125" cy="50038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869923857"/>
      </p:ext>
    </p:extLst>
  </p:cSld>
  <p:clrMapOvr>
    <a:masterClrMapping/>
  </p:clrMapOvr>
  <p:transition xmlns:p14="http://schemas.microsoft.com/office/powerpoint/2010/main"/>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theme" Target="../theme/theme1.xml"/><Relationship Id="rId15"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4.xml"/><Relationship Id="rId12" Type="http://schemas.openxmlformats.org/officeDocument/2006/relationships/theme" Target="../theme/theme2.xml"/><Relationship Id="rId1" Type="http://schemas.openxmlformats.org/officeDocument/2006/relationships/slideLayout" Target="../slideLayouts/slideLayout14.xml"/><Relationship Id="rId2" Type="http://schemas.openxmlformats.org/officeDocument/2006/relationships/slideLayout" Target="../slideLayouts/slideLayout15.xml"/><Relationship Id="rId3" Type="http://schemas.openxmlformats.org/officeDocument/2006/relationships/slideLayout" Target="../slideLayouts/slideLayout16.xml"/><Relationship Id="rId4" Type="http://schemas.openxmlformats.org/officeDocument/2006/relationships/slideLayout" Target="../slideLayouts/slideLayout17.xml"/><Relationship Id="rId5" Type="http://schemas.openxmlformats.org/officeDocument/2006/relationships/slideLayout" Target="../slideLayouts/slideLayout18.xml"/><Relationship Id="rId6" Type="http://schemas.openxmlformats.org/officeDocument/2006/relationships/slideLayout" Target="../slideLayouts/slideLayout19.xml"/><Relationship Id="rId7" Type="http://schemas.openxmlformats.org/officeDocument/2006/relationships/slideLayout" Target="../slideLayouts/slideLayout20.xml"/><Relationship Id="rId8" Type="http://schemas.openxmlformats.org/officeDocument/2006/relationships/slideLayout" Target="../slideLayouts/slideLayout21.xml"/><Relationship Id="rId9" Type="http://schemas.openxmlformats.org/officeDocument/2006/relationships/slideLayout" Target="../slideLayouts/slideLayout22.xml"/><Relationship Id="rId10" Type="http://schemas.openxmlformats.org/officeDocument/2006/relationships/slideLayout" Target="../slideLayouts/slideLayout2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33506" name="Rectangle 2"/>
          <p:cNvSpPr>
            <a:spLocks noChangeArrowheads="1"/>
          </p:cNvSpPr>
          <p:nvPr/>
        </p:nvSpPr>
        <p:spPr bwMode="auto">
          <a:xfrm>
            <a:off x="7440613" y="0"/>
            <a:ext cx="2160587" cy="1066800"/>
          </a:xfrm>
          <a:prstGeom prst="rect">
            <a:avLst/>
          </a:prstGeom>
          <a:solidFill>
            <a:srgbClr val="3D8793"/>
          </a:solidFill>
          <a:ln w="9525">
            <a:noFill/>
            <a:miter lim="800000"/>
            <a:headEnd/>
            <a:tailEnd/>
          </a:ln>
          <a:effectLst/>
        </p:spPr>
        <p:txBody>
          <a:bodyPr wrap="none" anchor="ctr"/>
          <a:lstStyle/>
          <a:p>
            <a:pPr eaLnBrk="0" hangingPunct="0">
              <a:defRPr/>
            </a:pPr>
            <a:endParaRPr lang="en-US" b="0">
              <a:latin typeface="Times" pitchFamily="48" charset="0"/>
              <a:ea typeface="+mn-ea"/>
              <a:cs typeface="+mn-cs"/>
            </a:endParaRPr>
          </a:p>
        </p:txBody>
      </p:sp>
      <p:sp>
        <p:nvSpPr>
          <p:cNvPr id="533507" name="Rectangle 3"/>
          <p:cNvSpPr>
            <a:spLocks noChangeArrowheads="1"/>
          </p:cNvSpPr>
          <p:nvPr/>
        </p:nvSpPr>
        <p:spPr bwMode="auto">
          <a:xfrm>
            <a:off x="0" y="0"/>
            <a:ext cx="7361238" cy="1066800"/>
          </a:xfrm>
          <a:prstGeom prst="rect">
            <a:avLst/>
          </a:prstGeom>
          <a:solidFill>
            <a:srgbClr val="788CB6"/>
          </a:solidFill>
          <a:ln w="9525">
            <a:noFill/>
            <a:miter lim="800000"/>
            <a:headEnd/>
            <a:tailEnd/>
          </a:ln>
          <a:effectLst/>
        </p:spPr>
        <p:txBody>
          <a:bodyPr wrap="none" anchor="ctr"/>
          <a:lstStyle/>
          <a:p>
            <a:pPr eaLnBrk="0" hangingPunct="0">
              <a:defRPr/>
            </a:pPr>
            <a:endParaRPr lang="en-US" b="0">
              <a:latin typeface="Times" pitchFamily="48" charset="0"/>
              <a:ea typeface="+mn-ea"/>
              <a:cs typeface="+mn-cs"/>
            </a:endParaRPr>
          </a:p>
        </p:txBody>
      </p:sp>
      <p:sp>
        <p:nvSpPr>
          <p:cNvPr id="533508" name="Rectangle 4"/>
          <p:cNvSpPr>
            <a:spLocks noChangeArrowheads="1"/>
          </p:cNvSpPr>
          <p:nvPr/>
        </p:nvSpPr>
        <p:spPr bwMode="auto">
          <a:xfrm>
            <a:off x="0" y="7196138"/>
            <a:ext cx="9601200" cy="119062"/>
          </a:xfrm>
          <a:prstGeom prst="rect">
            <a:avLst/>
          </a:prstGeom>
          <a:solidFill>
            <a:srgbClr val="3D8793"/>
          </a:solidFill>
          <a:ln w="9525">
            <a:noFill/>
            <a:miter lim="800000"/>
            <a:headEnd/>
            <a:tailEnd/>
          </a:ln>
          <a:effectLst/>
        </p:spPr>
        <p:txBody>
          <a:bodyPr wrap="none" anchor="ctr"/>
          <a:lstStyle/>
          <a:p>
            <a:pPr eaLnBrk="0" hangingPunct="0">
              <a:defRPr/>
            </a:pPr>
            <a:endParaRPr lang="en-US" b="0">
              <a:latin typeface="Times" pitchFamily="48" charset="0"/>
              <a:ea typeface="+mn-ea"/>
              <a:cs typeface="+mn-cs"/>
            </a:endParaRPr>
          </a:p>
        </p:txBody>
      </p:sp>
      <p:sp>
        <p:nvSpPr>
          <p:cNvPr id="2053" name="Rectangle 5"/>
          <p:cNvSpPr>
            <a:spLocks noGrp="1" noChangeArrowheads="1"/>
          </p:cNvSpPr>
          <p:nvPr>
            <p:ph type="title"/>
          </p:nvPr>
        </p:nvSpPr>
        <p:spPr bwMode="auto">
          <a:xfrm>
            <a:off x="282575" y="228600"/>
            <a:ext cx="6804025"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0" tIns="0" rIns="0" bIns="0" numCol="1" anchor="b" anchorCtr="0" compatLnSpc="1">
            <a:prstTxWarp prst="textNoShape">
              <a:avLst/>
            </a:prstTxWarp>
          </a:bodyPr>
          <a:lstStyle/>
          <a:p>
            <a:pPr lvl="0"/>
            <a:r>
              <a:rPr lang="en-US"/>
              <a:t>Click to edit Master title style</a:t>
            </a:r>
          </a:p>
        </p:txBody>
      </p:sp>
      <p:sp>
        <p:nvSpPr>
          <p:cNvPr id="2054" name="Rectangle 6"/>
          <p:cNvSpPr>
            <a:spLocks noGrp="1" noChangeArrowheads="1"/>
          </p:cNvSpPr>
          <p:nvPr>
            <p:ph type="body" idx="1"/>
          </p:nvPr>
        </p:nvSpPr>
        <p:spPr bwMode="auto">
          <a:xfrm>
            <a:off x="914400" y="1295400"/>
            <a:ext cx="8305800" cy="537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0" tIns="0" rIns="0" bIns="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2055" name="Picture 12" descr="small_logo w-green"/>
          <p:cNvPicPr>
            <a:picLocks noChangeAspect="1" noChangeArrowheads="1"/>
          </p:cNvPicPr>
          <p:nvPr/>
        </p:nvPicPr>
        <p:blipFill>
          <a:blip r:embed="rId15">
            <a:clrChange>
              <a:clrFrom>
                <a:srgbClr val="3D8792"/>
              </a:clrFrom>
              <a:clrTo>
                <a:srgbClr val="3D8792">
                  <a:alpha val="0"/>
                </a:srgbClr>
              </a:clrTo>
            </a:clrChange>
            <a:extLst>
              <a:ext uri="{28A0092B-C50C-407E-A947-70E740481C1C}">
                <a14:useLocalDpi xmlns:a14="http://schemas.microsoft.com/office/drawing/2010/main" val="0"/>
              </a:ext>
            </a:extLst>
          </a:blip>
          <a:srcRect/>
          <a:stretch>
            <a:fillRect/>
          </a:stretch>
        </p:blipFill>
        <p:spPr bwMode="auto">
          <a:xfrm>
            <a:off x="7870825" y="246063"/>
            <a:ext cx="1219200" cy="592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4128" r:id="rId1"/>
    <p:sldLayoutId id="2147484105" r:id="rId2"/>
    <p:sldLayoutId id="2147484106" r:id="rId3"/>
    <p:sldLayoutId id="2147484107" r:id="rId4"/>
    <p:sldLayoutId id="2147484108" r:id="rId5"/>
    <p:sldLayoutId id="2147484109" r:id="rId6"/>
    <p:sldLayoutId id="2147484110" r:id="rId7"/>
    <p:sldLayoutId id="2147484111" r:id="rId8"/>
    <p:sldLayoutId id="2147484112" r:id="rId9"/>
    <p:sldLayoutId id="2147484113" r:id="rId10"/>
    <p:sldLayoutId id="2147484114" r:id="rId11"/>
    <p:sldLayoutId id="2147484115" r:id="rId12"/>
    <p:sldLayoutId id="2147484116" r:id="rId13"/>
  </p:sldLayoutIdLst>
  <p:transition xmlns:p14="http://schemas.microsoft.com/office/powerpoint/2010/main"/>
  <p:timing>
    <p:tnLst>
      <p:par>
        <p:cTn xmlns:p14="http://schemas.microsoft.com/office/powerpoint/2010/main" id="1" dur="indefinite" restart="never" nodeType="tmRoot"/>
      </p:par>
    </p:tnLst>
  </p:timing>
  <p:txStyles>
    <p:titleStyle>
      <a:lvl1pPr algn="l" defTabSz="966788" rtl="0" eaLnBrk="0" fontAlgn="base" hangingPunct="0">
        <a:lnSpc>
          <a:spcPct val="90000"/>
        </a:lnSpc>
        <a:spcBef>
          <a:spcPct val="0"/>
        </a:spcBef>
        <a:spcAft>
          <a:spcPct val="0"/>
        </a:spcAft>
        <a:defRPr sz="3000">
          <a:solidFill>
            <a:schemeClr val="bg1"/>
          </a:solidFill>
          <a:latin typeface="+mj-lt"/>
          <a:ea typeface="ＭＳ Ｐゴシック" charset="0"/>
          <a:cs typeface="+mj-cs"/>
        </a:defRPr>
      </a:lvl1pPr>
      <a:lvl2pPr algn="l" defTabSz="966788" rtl="0" eaLnBrk="0" fontAlgn="base" hangingPunct="0">
        <a:lnSpc>
          <a:spcPct val="90000"/>
        </a:lnSpc>
        <a:spcBef>
          <a:spcPct val="0"/>
        </a:spcBef>
        <a:spcAft>
          <a:spcPct val="0"/>
        </a:spcAft>
        <a:defRPr sz="3000">
          <a:solidFill>
            <a:schemeClr val="bg1"/>
          </a:solidFill>
          <a:latin typeface="Arial" charset="0"/>
          <a:ea typeface="ＭＳ Ｐゴシック" charset="0"/>
        </a:defRPr>
      </a:lvl2pPr>
      <a:lvl3pPr algn="l" defTabSz="966788" rtl="0" eaLnBrk="0" fontAlgn="base" hangingPunct="0">
        <a:lnSpc>
          <a:spcPct val="90000"/>
        </a:lnSpc>
        <a:spcBef>
          <a:spcPct val="0"/>
        </a:spcBef>
        <a:spcAft>
          <a:spcPct val="0"/>
        </a:spcAft>
        <a:defRPr sz="3000">
          <a:solidFill>
            <a:schemeClr val="bg1"/>
          </a:solidFill>
          <a:latin typeface="Arial" charset="0"/>
          <a:ea typeface="ＭＳ Ｐゴシック" charset="0"/>
        </a:defRPr>
      </a:lvl3pPr>
      <a:lvl4pPr algn="l" defTabSz="966788" rtl="0" eaLnBrk="0" fontAlgn="base" hangingPunct="0">
        <a:lnSpc>
          <a:spcPct val="90000"/>
        </a:lnSpc>
        <a:spcBef>
          <a:spcPct val="0"/>
        </a:spcBef>
        <a:spcAft>
          <a:spcPct val="0"/>
        </a:spcAft>
        <a:defRPr sz="3000">
          <a:solidFill>
            <a:schemeClr val="bg1"/>
          </a:solidFill>
          <a:latin typeface="Arial" charset="0"/>
          <a:ea typeface="ＭＳ Ｐゴシック" charset="0"/>
        </a:defRPr>
      </a:lvl4pPr>
      <a:lvl5pPr algn="l" defTabSz="966788" rtl="0" eaLnBrk="0" fontAlgn="base" hangingPunct="0">
        <a:lnSpc>
          <a:spcPct val="90000"/>
        </a:lnSpc>
        <a:spcBef>
          <a:spcPct val="0"/>
        </a:spcBef>
        <a:spcAft>
          <a:spcPct val="0"/>
        </a:spcAft>
        <a:defRPr sz="3000">
          <a:solidFill>
            <a:schemeClr val="bg1"/>
          </a:solidFill>
          <a:latin typeface="Arial" charset="0"/>
          <a:ea typeface="ＭＳ Ｐゴシック" charset="0"/>
        </a:defRPr>
      </a:lvl5pPr>
      <a:lvl6pPr marL="457200" algn="l" defTabSz="966788" rtl="0" eaLnBrk="0" fontAlgn="base" hangingPunct="0">
        <a:lnSpc>
          <a:spcPct val="90000"/>
        </a:lnSpc>
        <a:spcBef>
          <a:spcPct val="0"/>
        </a:spcBef>
        <a:spcAft>
          <a:spcPct val="0"/>
        </a:spcAft>
        <a:defRPr sz="3000">
          <a:solidFill>
            <a:schemeClr val="bg1"/>
          </a:solidFill>
          <a:latin typeface="Arial" charset="0"/>
        </a:defRPr>
      </a:lvl6pPr>
      <a:lvl7pPr marL="914400" algn="l" defTabSz="966788" rtl="0" eaLnBrk="0" fontAlgn="base" hangingPunct="0">
        <a:lnSpc>
          <a:spcPct val="90000"/>
        </a:lnSpc>
        <a:spcBef>
          <a:spcPct val="0"/>
        </a:spcBef>
        <a:spcAft>
          <a:spcPct val="0"/>
        </a:spcAft>
        <a:defRPr sz="3000">
          <a:solidFill>
            <a:schemeClr val="bg1"/>
          </a:solidFill>
          <a:latin typeface="Arial" charset="0"/>
        </a:defRPr>
      </a:lvl7pPr>
      <a:lvl8pPr marL="1371600" algn="l" defTabSz="966788" rtl="0" eaLnBrk="0" fontAlgn="base" hangingPunct="0">
        <a:lnSpc>
          <a:spcPct val="90000"/>
        </a:lnSpc>
        <a:spcBef>
          <a:spcPct val="0"/>
        </a:spcBef>
        <a:spcAft>
          <a:spcPct val="0"/>
        </a:spcAft>
        <a:defRPr sz="3000">
          <a:solidFill>
            <a:schemeClr val="bg1"/>
          </a:solidFill>
          <a:latin typeface="Arial" charset="0"/>
        </a:defRPr>
      </a:lvl8pPr>
      <a:lvl9pPr marL="1828800" algn="l" defTabSz="966788" rtl="0" eaLnBrk="0" fontAlgn="base" hangingPunct="0">
        <a:lnSpc>
          <a:spcPct val="90000"/>
        </a:lnSpc>
        <a:spcBef>
          <a:spcPct val="0"/>
        </a:spcBef>
        <a:spcAft>
          <a:spcPct val="0"/>
        </a:spcAft>
        <a:defRPr sz="3000">
          <a:solidFill>
            <a:schemeClr val="bg1"/>
          </a:solidFill>
          <a:latin typeface="Arial" charset="0"/>
        </a:defRPr>
      </a:lvl9pPr>
    </p:titleStyle>
    <p:bodyStyle>
      <a:lvl1pPr marL="342900" indent="-342900" algn="l" defTabSz="966788" rtl="0" eaLnBrk="0" fontAlgn="base" hangingPunct="0">
        <a:spcBef>
          <a:spcPct val="50000"/>
        </a:spcBef>
        <a:spcAft>
          <a:spcPct val="25000"/>
        </a:spcAft>
        <a:buClr>
          <a:schemeClr val="bg2"/>
        </a:buClr>
        <a:buSzPct val="55000"/>
        <a:buFont typeface="Monotype Sorts" charset="0"/>
        <a:buChar char="•"/>
        <a:tabLst>
          <a:tab pos="119063" algn="l"/>
        </a:tabLst>
        <a:defRPr sz="2000" b="1">
          <a:solidFill>
            <a:schemeClr val="tx1"/>
          </a:solidFill>
          <a:latin typeface="+mn-lt"/>
          <a:ea typeface="ＭＳ Ｐゴシック" charset="0"/>
          <a:cs typeface="+mn-cs"/>
        </a:defRPr>
      </a:lvl1pPr>
      <a:lvl2pPr marL="225425" indent="231775" algn="l" defTabSz="966788" rtl="0" eaLnBrk="0" fontAlgn="base" hangingPunct="0">
        <a:spcBef>
          <a:spcPct val="25000"/>
        </a:spcBef>
        <a:spcAft>
          <a:spcPct val="25000"/>
        </a:spcAft>
        <a:buClr>
          <a:schemeClr val="tx1"/>
        </a:buClr>
        <a:buSzPct val="80000"/>
        <a:buFont typeface="Wingdings" charset="0"/>
        <a:buChar char="–"/>
        <a:tabLst>
          <a:tab pos="119063" algn="l"/>
        </a:tabLst>
        <a:defRPr sz="2000">
          <a:solidFill>
            <a:schemeClr val="tx1"/>
          </a:solidFill>
          <a:latin typeface="+mn-lt"/>
          <a:ea typeface="ＭＳ Ｐゴシック" charset="0"/>
        </a:defRPr>
      </a:lvl2pPr>
      <a:lvl3pPr marL="677863" indent="-223838" algn="l" defTabSz="966788" rtl="0" eaLnBrk="0" fontAlgn="base" hangingPunct="0">
        <a:spcBef>
          <a:spcPct val="25000"/>
        </a:spcBef>
        <a:spcAft>
          <a:spcPct val="0"/>
        </a:spcAft>
        <a:buClr>
          <a:schemeClr val="tx1"/>
        </a:buClr>
        <a:buSzPct val="80000"/>
        <a:buFont typeface="Wingdings" charset="0"/>
        <a:buChar char="§"/>
        <a:tabLst>
          <a:tab pos="119063" algn="l"/>
        </a:tabLst>
        <a:defRPr sz="2000">
          <a:solidFill>
            <a:schemeClr val="tx1"/>
          </a:solidFill>
          <a:latin typeface="+mn-lt"/>
          <a:ea typeface="ＭＳ Ｐゴシック" charset="0"/>
        </a:defRPr>
      </a:lvl3pPr>
      <a:lvl4pPr marL="1027113" indent="-169863" algn="l" defTabSz="966788" rtl="0" eaLnBrk="0" fontAlgn="base" hangingPunct="0">
        <a:spcBef>
          <a:spcPct val="25000"/>
        </a:spcBef>
        <a:spcAft>
          <a:spcPct val="0"/>
        </a:spcAft>
        <a:buClr>
          <a:schemeClr val="tx1"/>
        </a:buClr>
        <a:buFont typeface="Wingdings" charset="0"/>
        <a:buChar char="§"/>
        <a:tabLst>
          <a:tab pos="119063" algn="l"/>
        </a:tabLst>
        <a:defRPr sz="1600">
          <a:solidFill>
            <a:schemeClr val="tx1"/>
          </a:solidFill>
          <a:latin typeface="+mn-lt"/>
          <a:ea typeface="ＭＳ Ｐゴシック" charset="0"/>
        </a:defRPr>
      </a:lvl4pPr>
      <a:lvl5pPr marL="1373188" indent="-168275" algn="l" defTabSz="966788" rtl="0" eaLnBrk="0" fontAlgn="base" hangingPunct="0">
        <a:spcBef>
          <a:spcPct val="25000"/>
        </a:spcBef>
        <a:spcAft>
          <a:spcPct val="0"/>
        </a:spcAft>
        <a:buClr>
          <a:schemeClr val="tx1"/>
        </a:buClr>
        <a:buFont typeface="Arial" charset="0"/>
        <a:buChar char="–"/>
        <a:tabLst>
          <a:tab pos="119063" algn="l"/>
        </a:tabLst>
        <a:defRPr sz="1600">
          <a:solidFill>
            <a:schemeClr val="tx1"/>
          </a:solidFill>
          <a:latin typeface="+mn-lt"/>
          <a:ea typeface="ＭＳ Ｐゴシック" charset="0"/>
        </a:defRPr>
      </a:lvl5pPr>
      <a:lvl6pPr marL="1830388" indent="-168275" algn="l" defTabSz="966788" rtl="0" eaLnBrk="0" fontAlgn="base" hangingPunct="0">
        <a:spcBef>
          <a:spcPct val="25000"/>
        </a:spcBef>
        <a:spcAft>
          <a:spcPct val="0"/>
        </a:spcAft>
        <a:buClr>
          <a:schemeClr val="tx1"/>
        </a:buClr>
        <a:buFont typeface="Arial" charset="0"/>
        <a:buChar char="–"/>
        <a:tabLst>
          <a:tab pos="119063" algn="l"/>
        </a:tabLst>
        <a:defRPr sz="1600">
          <a:solidFill>
            <a:schemeClr val="tx1"/>
          </a:solidFill>
          <a:latin typeface="+mn-lt"/>
        </a:defRPr>
      </a:lvl6pPr>
      <a:lvl7pPr marL="2287588" indent="-168275" algn="l" defTabSz="966788" rtl="0" eaLnBrk="0" fontAlgn="base" hangingPunct="0">
        <a:spcBef>
          <a:spcPct val="25000"/>
        </a:spcBef>
        <a:spcAft>
          <a:spcPct val="0"/>
        </a:spcAft>
        <a:buClr>
          <a:schemeClr val="tx1"/>
        </a:buClr>
        <a:buFont typeface="Arial" charset="0"/>
        <a:buChar char="–"/>
        <a:tabLst>
          <a:tab pos="119063" algn="l"/>
        </a:tabLst>
        <a:defRPr sz="1600">
          <a:solidFill>
            <a:schemeClr val="tx1"/>
          </a:solidFill>
          <a:latin typeface="+mn-lt"/>
        </a:defRPr>
      </a:lvl7pPr>
      <a:lvl8pPr marL="2744788" indent="-168275" algn="l" defTabSz="966788" rtl="0" eaLnBrk="0" fontAlgn="base" hangingPunct="0">
        <a:spcBef>
          <a:spcPct val="25000"/>
        </a:spcBef>
        <a:spcAft>
          <a:spcPct val="0"/>
        </a:spcAft>
        <a:buClr>
          <a:schemeClr val="tx1"/>
        </a:buClr>
        <a:buFont typeface="Arial" charset="0"/>
        <a:buChar char="–"/>
        <a:tabLst>
          <a:tab pos="119063" algn="l"/>
        </a:tabLst>
        <a:defRPr sz="1600">
          <a:solidFill>
            <a:schemeClr val="tx1"/>
          </a:solidFill>
          <a:latin typeface="+mn-lt"/>
        </a:defRPr>
      </a:lvl8pPr>
      <a:lvl9pPr marL="3201988" indent="-168275" algn="l" defTabSz="966788" rtl="0" eaLnBrk="0" fontAlgn="base" hangingPunct="0">
        <a:spcBef>
          <a:spcPct val="25000"/>
        </a:spcBef>
        <a:spcAft>
          <a:spcPct val="0"/>
        </a:spcAft>
        <a:buClr>
          <a:schemeClr val="tx1"/>
        </a:buClr>
        <a:buFont typeface="Arial" charset="0"/>
        <a:buChar char="–"/>
        <a:tabLst>
          <a:tab pos="119063" algn="l"/>
        </a:tabLst>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074" name="Title Placeholder 1"/>
          <p:cNvSpPr>
            <a:spLocks noGrp="1"/>
          </p:cNvSpPr>
          <p:nvPr>
            <p:ph type="title"/>
          </p:nvPr>
        </p:nvSpPr>
        <p:spPr bwMode="auto">
          <a:xfrm>
            <a:off x="479425" y="293688"/>
            <a:ext cx="8642350" cy="121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3075" name="Text Placeholder 2"/>
          <p:cNvSpPr>
            <a:spLocks noGrp="1"/>
          </p:cNvSpPr>
          <p:nvPr>
            <p:ph type="body" idx="1"/>
          </p:nvPr>
        </p:nvSpPr>
        <p:spPr bwMode="auto">
          <a:xfrm>
            <a:off x="479425" y="1706563"/>
            <a:ext cx="8642350" cy="4827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79425" y="6780213"/>
            <a:ext cx="2241550" cy="388937"/>
          </a:xfrm>
          <a:prstGeom prst="rect">
            <a:avLst/>
          </a:prstGeom>
        </p:spPr>
        <p:txBody>
          <a:bodyPr vert="horz" wrap="square" lIns="91440" tIns="45720" rIns="91440" bIns="45720" numCol="1" anchor="ctr" anchorCtr="0" compatLnSpc="1">
            <a:prstTxWarp prst="textNoShape">
              <a:avLst/>
            </a:prstTxWarp>
          </a:bodyPr>
          <a:lstStyle>
            <a:lvl1pPr>
              <a:defRPr sz="1200">
                <a:solidFill>
                  <a:srgbClr val="898989"/>
                </a:solidFill>
              </a:defRPr>
            </a:lvl1pPr>
          </a:lstStyle>
          <a:p>
            <a:fld id="{D4C12966-8225-0C48-AB11-CCF012A2833D}" type="datetimeFigureOut">
              <a:rPr lang="en-US"/>
              <a:pPr/>
              <a:t>10/19/11</a:t>
            </a:fld>
            <a:endParaRPr lang="en-US"/>
          </a:p>
        </p:txBody>
      </p:sp>
      <p:sp>
        <p:nvSpPr>
          <p:cNvPr id="5" name="Footer Placeholder 4"/>
          <p:cNvSpPr>
            <a:spLocks noGrp="1"/>
          </p:cNvSpPr>
          <p:nvPr>
            <p:ph type="ftr" sz="quarter" idx="3"/>
          </p:nvPr>
        </p:nvSpPr>
        <p:spPr>
          <a:xfrm>
            <a:off x="3279775" y="6780213"/>
            <a:ext cx="3041650" cy="388937"/>
          </a:xfrm>
          <a:prstGeom prst="rect">
            <a:avLst/>
          </a:prstGeom>
        </p:spPr>
        <p:txBody>
          <a:bodyPr vert="horz" lIns="91440" tIns="45720" rIns="91440" bIns="45720" rtlCol="0" anchor="ctr"/>
          <a:lstStyle>
            <a:lvl1pPr algn="ctr">
              <a:defRPr sz="1200">
                <a:solidFill>
                  <a:schemeClr val="tx1">
                    <a:tint val="75000"/>
                  </a:schemeClr>
                </a:solidFill>
                <a:latin typeface="Arial" pitchFamily="34" charset="0"/>
                <a:ea typeface="+mn-ea"/>
                <a:cs typeface="Arial" pitchFamily="34" charset="0"/>
              </a:defRPr>
            </a:lvl1pPr>
          </a:lstStyle>
          <a:p>
            <a:pPr>
              <a:defRPr/>
            </a:pPr>
            <a:endParaRPr lang="en-US"/>
          </a:p>
        </p:txBody>
      </p:sp>
      <p:sp>
        <p:nvSpPr>
          <p:cNvPr id="6" name="Slide Number Placeholder 5"/>
          <p:cNvSpPr>
            <a:spLocks noGrp="1"/>
          </p:cNvSpPr>
          <p:nvPr>
            <p:ph type="sldNum" sz="quarter" idx="4"/>
          </p:nvPr>
        </p:nvSpPr>
        <p:spPr>
          <a:xfrm>
            <a:off x="6880225" y="6780213"/>
            <a:ext cx="2241550" cy="388937"/>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defRPr>
            </a:lvl1pPr>
          </a:lstStyle>
          <a:p>
            <a:fld id="{AF1F0B28-E0A8-3F44-9F19-6BE10D6B8840}"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4117" r:id="rId1"/>
    <p:sldLayoutId id="2147484118" r:id="rId2"/>
    <p:sldLayoutId id="2147484119" r:id="rId3"/>
    <p:sldLayoutId id="2147484120" r:id="rId4"/>
    <p:sldLayoutId id="2147484121" r:id="rId5"/>
    <p:sldLayoutId id="2147484122" r:id="rId6"/>
    <p:sldLayoutId id="2147484123" r:id="rId7"/>
    <p:sldLayoutId id="2147484124" r:id="rId8"/>
    <p:sldLayoutId id="2147484125" r:id="rId9"/>
    <p:sldLayoutId id="2147484126" r:id="rId10"/>
    <p:sldLayoutId id="2147484127" r:id="rId11"/>
  </p:sldLayoutIdLst>
  <p:txStyles>
    <p:titleStyle>
      <a:lvl1pPr algn="ctr" rtl="0" eaLnBrk="0" fontAlgn="base" hangingPunct="0">
        <a:spcBef>
          <a:spcPct val="0"/>
        </a:spcBef>
        <a:spcAft>
          <a:spcPct val="0"/>
        </a:spcAft>
        <a:defRPr sz="4400" kern="1200">
          <a:solidFill>
            <a:schemeClr val="tx1"/>
          </a:solidFill>
          <a:latin typeface="+mj-lt"/>
          <a:ea typeface="ＭＳ Ｐゴシック" charset="0"/>
          <a:cs typeface="+mj-cs"/>
        </a:defRPr>
      </a:lvl1pPr>
      <a:lvl2pPr algn="ctr" rtl="0" eaLnBrk="0" fontAlgn="base" hangingPunct="0">
        <a:spcBef>
          <a:spcPct val="0"/>
        </a:spcBef>
        <a:spcAft>
          <a:spcPct val="0"/>
        </a:spcAft>
        <a:defRPr sz="4400">
          <a:solidFill>
            <a:schemeClr val="tx1"/>
          </a:solidFill>
          <a:latin typeface="Calibri" pitchFamily="34" charset="0"/>
          <a:ea typeface="ＭＳ Ｐゴシック" charset="0"/>
        </a:defRPr>
      </a:lvl2pPr>
      <a:lvl3pPr algn="ctr" rtl="0" eaLnBrk="0" fontAlgn="base" hangingPunct="0">
        <a:spcBef>
          <a:spcPct val="0"/>
        </a:spcBef>
        <a:spcAft>
          <a:spcPct val="0"/>
        </a:spcAft>
        <a:defRPr sz="4400">
          <a:solidFill>
            <a:schemeClr val="tx1"/>
          </a:solidFill>
          <a:latin typeface="Calibri" pitchFamily="34" charset="0"/>
          <a:ea typeface="ＭＳ Ｐゴシック" charset="0"/>
        </a:defRPr>
      </a:lvl3pPr>
      <a:lvl4pPr algn="ctr" rtl="0" eaLnBrk="0" fontAlgn="base" hangingPunct="0">
        <a:spcBef>
          <a:spcPct val="0"/>
        </a:spcBef>
        <a:spcAft>
          <a:spcPct val="0"/>
        </a:spcAft>
        <a:defRPr sz="4400">
          <a:solidFill>
            <a:schemeClr val="tx1"/>
          </a:solidFill>
          <a:latin typeface="Calibri" pitchFamily="34" charset="0"/>
          <a:ea typeface="ＭＳ Ｐゴシック" charset="0"/>
        </a:defRPr>
      </a:lvl4pPr>
      <a:lvl5pPr algn="ctr" rtl="0" eaLnBrk="0" fontAlgn="base" hangingPunct="0">
        <a:spcBef>
          <a:spcPct val="0"/>
        </a:spcBef>
        <a:spcAft>
          <a:spcPct val="0"/>
        </a:spcAft>
        <a:defRPr sz="4400">
          <a:solidFill>
            <a:schemeClr val="tx1"/>
          </a:solidFill>
          <a:latin typeface="Calibri" pitchFamily="34" charset="0"/>
          <a:ea typeface="ＭＳ Ｐゴシック"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ＭＳ Ｐゴシック" charset="0"/>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ＭＳ Ｐゴシック" charset="0"/>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ＭＳ Ｐゴシック" charset="0"/>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ＭＳ Ｐゴシック" charset="0"/>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ＭＳ Ｐゴシック" charset="0"/>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hyperlink" Target="http://www.innovations.ahrq.gov/content.aspx?id=2318" TargetMode="Externa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oleObject" Target="../embeddings/oleObject1.bin"/><Relationship Id="rId4" Type="http://schemas.openxmlformats.org/officeDocument/2006/relationships/image" Target="../media/image8.png"/><Relationship Id="rId1" Type="http://schemas.openxmlformats.org/officeDocument/2006/relationships/vmlDrawing" Target="../drawings/vmlDrawing1.vml"/><Relationship Id="rId2"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4.emf"/><Relationship Id="rId3" Type="http://schemas.openxmlformats.org/officeDocument/2006/relationships/image" Target="../media/image5.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6.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ctrTitle"/>
          </p:nvPr>
        </p:nvSpPr>
        <p:spPr>
          <a:xfrm>
            <a:off x="304800" y="-2105025"/>
            <a:ext cx="6858000" cy="5927725"/>
          </a:xfrm>
        </p:spPr>
        <p:txBody>
          <a:bodyPr/>
          <a:lstStyle/>
          <a:p>
            <a:pPr algn="ctr"/>
            <a:r>
              <a:rPr lang="en-US" sz="2600" b="1" dirty="0">
                <a:latin typeface="Arial" charset="0"/>
              </a:rPr>
              <a:t/>
            </a:r>
            <a:br>
              <a:rPr lang="en-US" sz="2600" b="1" dirty="0">
                <a:latin typeface="Arial" charset="0"/>
              </a:rPr>
            </a:br>
            <a:r>
              <a:rPr lang="en-US" sz="2600" b="1" dirty="0">
                <a:latin typeface="Arial" charset="0"/>
              </a:rPr>
              <a:t/>
            </a:r>
            <a:br>
              <a:rPr lang="en-US" sz="2600" b="1" dirty="0">
                <a:latin typeface="Arial" charset="0"/>
              </a:rPr>
            </a:br>
            <a:r>
              <a:rPr lang="en-US" sz="2600" b="1" dirty="0">
                <a:latin typeface="Arial" charset="0"/>
              </a:rPr>
              <a:t/>
            </a:r>
            <a:br>
              <a:rPr lang="en-US" sz="2600" b="1" dirty="0">
                <a:latin typeface="Arial" charset="0"/>
              </a:rPr>
            </a:br>
            <a:r>
              <a:rPr lang="en-US" sz="2600" b="1" dirty="0">
                <a:latin typeface="Arial" charset="0"/>
              </a:rPr>
              <a:t/>
            </a:r>
            <a:br>
              <a:rPr lang="en-US" sz="2600" b="1" dirty="0">
                <a:latin typeface="Arial" charset="0"/>
              </a:rPr>
            </a:br>
            <a:r>
              <a:rPr lang="en-US" sz="2600" b="1" dirty="0">
                <a:latin typeface="Arial" charset="0"/>
              </a:rPr>
              <a:t/>
            </a:r>
            <a:br>
              <a:rPr lang="en-US" sz="2600" b="1" dirty="0">
                <a:latin typeface="Arial" charset="0"/>
              </a:rPr>
            </a:br>
            <a:r>
              <a:rPr lang="en-US" sz="2600" b="1" dirty="0">
                <a:latin typeface="Arial" charset="0"/>
              </a:rPr>
              <a:t/>
            </a:r>
            <a:br>
              <a:rPr lang="en-US" sz="2600" b="1" dirty="0">
                <a:latin typeface="Arial" charset="0"/>
              </a:rPr>
            </a:br>
            <a:r>
              <a:rPr lang="en-US" sz="2600" b="1" dirty="0">
                <a:latin typeface="Arial" charset="0"/>
              </a:rPr>
              <a:t/>
            </a:r>
            <a:br>
              <a:rPr lang="en-US" sz="2600" b="1" dirty="0">
                <a:latin typeface="Arial" charset="0"/>
              </a:rPr>
            </a:br>
            <a:r>
              <a:rPr lang="en-US" sz="2600" b="1" dirty="0">
                <a:latin typeface="Arial" charset="0"/>
              </a:rPr>
              <a:t> Web-based Team Care to Improve Hypertension Control </a:t>
            </a:r>
            <a:br>
              <a:rPr lang="en-US" sz="2600" b="1" dirty="0">
                <a:latin typeface="Arial" charset="0"/>
              </a:rPr>
            </a:br>
            <a:r>
              <a:rPr lang="en-US" sz="2600" b="1" dirty="0">
                <a:latin typeface="Arial" charset="0"/>
              </a:rPr>
              <a:t>the e-BP study and beyond </a:t>
            </a:r>
            <a:br>
              <a:rPr lang="en-US" sz="2600" b="1" dirty="0">
                <a:latin typeface="Arial" charset="0"/>
              </a:rPr>
            </a:br>
            <a:r>
              <a:rPr lang="en-US" sz="2800" b="1" dirty="0">
                <a:latin typeface="Arial" charset="0"/>
              </a:rPr>
              <a:t/>
            </a:r>
            <a:br>
              <a:rPr lang="en-US" sz="2800" b="1" dirty="0">
                <a:latin typeface="Arial" charset="0"/>
              </a:rPr>
            </a:br>
            <a:r>
              <a:rPr lang="en-US" sz="2800" b="1" dirty="0">
                <a:latin typeface="Arial" charset="0"/>
              </a:rPr>
              <a:t>Bev Green MD, MPH</a:t>
            </a:r>
            <a:br>
              <a:rPr lang="en-US" sz="2800" b="1" dirty="0">
                <a:latin typeface="Arial" charset="0"/>
              </a:rPr>
            </a:br>
            <a:r>
              <a:rPr lang="en-US" sz="2800" b="1" dirty="0">
                <a:latin typeface="Arial" charset="0"/>
              </a:rPr>
              <a:t>Group Health Research Institute</a:t>
            </a:r>
            <a:br>
              <a:rPr lang="en-US" sz="2800" b="1" dirty="0">
                <a:latin typeface="Arial" charset="0"/>
              </a:rPr>
            </a:br>
            <a:r>
              <a:rPr lang="en-US" sz="2800" dirty="0">
                <a:latin typeface="Arial" charset="0"/>
              </a:rPr>
              <a:t>No disclosures</a:t>
            </a:r>
            <a:br>
              <a:rPr lang="en-US" sz="2800" dirty="0">
                <a:latin typeface="Arial" charset="0"/>
              </a:rPr>
            </a:br>
            <a:r>
              <a:rPr lang="en-US" sz="2600" b="1" dirty="0">
                <a:latin typeface="Arial" charset="0"/>
              </a:rPr>
              <a:t/>
            </a:r>
            <a:br>
              <a:rPr lang="en-US" sz="2600" b="1" dirty="0">
                <a:latin typeface="Arial" charset="0"/>
              </a:rPr>
            </a:br>
            <a:endParaRPr lang="en-US" sz="3000" dirty="0">
              <a:latin typeface="Arial" charset="0"/>
            </a:endParaRPr>
          </a:p>
        </p:txBody>
      </p:sp>
      <p:sp>
        <p:nvSpPr>
          <p:cNvPr id="6147" name="Rectangle 3"/>
          <p:cNvSpPr>
            <a:spLocks noGrp="1" noChangeArrowheads="1"/>
          </p:cNvSpPr>
          <p:nvPr>
            <p:ph type="subTitle" idx="1"/>
          </p:nvPr>
        </p:nvSpPr>
        <p:spPr>
          <a:xfrm>
            <a:off x="457200" y="4191000"/>
            <a:ext cx="8686800" cy="2971800"/>
          </a:xfrm>
        </p:spPr>
        <p:txBody>
          <a:bodyPr/>
          <a:lstStyle/>
          <a:p>
            <a:pPr algn="ctr">
              <a:lnSpc>
                <a:spcPts val="1800"/>
              </a:lnSpc>
              <a:spcBef>
                <a:spcPct val="0"/>
              </a:spcBef>
              <a:spcAft>
                <a:spcPct val="0"/>
              </a:spcAft>
              <a:buFont typeface="Monotype Sorts"/>
              <a:buNone/>
              <a:defRPr/>
            </a:pPr>
            <a:r>
              <a:rPr lang="en-US" sz="1800" dirty="0" smtClean="0">
                <a:ea typeface="+mn-ea"/>
              </a:rPr>
              <a:t>AHRQ Innovations Web-site</a:t>
            </a:r>
          </a:p>
          <a:p>
            <a:pPr algn="ctr">
              <a:lnSpc>
                <a:spcPts val="1800"/>
              </a:lnSpc>
              <a:spcBef>
                <a:spcPct val="0"/>
              </a:spcBef>
              <a:spcAft>
                <a:spcPct val="0"/>
              </a:spcAft>
              <a:buFont typeface="Monotype Sorts"/>
              <a:buNone/>
              <a:defRPr/>
            </a:pPr>
            <a:r>
              <a:rPr lang="en-US" sz="1800" dirty="0" smtClean="0">
                <a:ea typeface="+mn-ea"/>
              </a:rPr>
              <a:t>Electronic Communications and Home Blood Pressure Monitoring </a:t>
            </a:r>
          </a:p>
          <a:p>
            <a:pPr algn="ctr">
              <a:lnSpc>
                <a:spcPts val="1800"/>
              </a:lnSpc>
              <a:spcBef>
                <a:spcPct val="0"/>
              </a:spcBef>
              <a:spcAft>
                <a:spcPct val="0"/>
              </a:spcAft>
              <a:buFont typeface="Monotype Sorts"/>
              <a:buNone/>
              <a:defRPr/>
            </a:pPr>
            <a:r>
              <a:rPr lang="en-US" sz="1800" dirty="0" smtClean="0">
                <a:ea typeface="+mn-ea"/>
              </a:rPr>
              <a:t>to Improve Hypertension Control</a:t>
            </a:r>
          </a:p>
          <a:p>
            <a:pPr algn="ctr">
              <a:lnSpc>
                <a:spcPts val="1800"/>
              </a:lnSpc>
              <a:buFont typeface="Monotype Sorts"/>
              <a:buChar char="•"/>
              <a:defRPr/>
            </a:pPr>
            <a:r>
              <a:rPr lang="en-US" sz="1800" b="1" dirty="0" smtClean="0">
                <a:solidFill>
                  <a:schemeClr val="accent1">
                    <a:lumMod val="75000"/>
                  </a:schemeClr>
                </a:solidFill>
                <a:ea typeface="+mn-ea"/>
                <a:hlinkClick r:id="rId3"/>
              </a:rPr>
              <a:t>http://www.innovations.ahrq.gov/content.aspx?id=2318</a:t>
            </a:r>
            <a:endParaRPr lang="en-US" sz="1800" dirty="0" smtClean="0">
              <a:solidFill>
                <a:srgbClr val="0000FF"/>
              </a:solidFill>
              <a:ea typeface="+mn-ea"/>
            </a:endParaRPr>
          </a:p>
          <a:p>
            <a:pPr algn="ctr">
              <a:lnSpc>
                <a:spcPts val="1800"/>
              </a:lnSpc>
              <a:buFont typeface="Monotype Sorts"/>
              <a:buChar char="•"/>
              <a:defRPr/>
            </a:pPr>
            <a:endParaRPr lang="en-US" sz="1800" dirty="0" smtClean="0">
              <a:ea typeface="+mn-ea"/>
            </a:endParaRPr>
          </a:p>
          <a:p>
            <a:pPr algn="ctr">
              <a:lnSpc>
                <a:spcPts val="1800"/>
              </a:lnSpc>
              <a:buFont typeface="Monotype Sorts"/>
              <a:buChar char="•"/>
              <a:defRPr/>
            </a:pPr>
            <a:r>
              <a:rPr lang="en-US" sz="1800" dirty="0" smtClean="0">
                <a:ea typeface="+mn-ea"/>
              </a:rPr>
              <a:t>National Heart, Lung, and Blood Institute: R01HL075263-04</a:t>
            </a:r>
          </a:p>
          <a:p>
            <a:pPr algn="ctr">
              <a:lnSpc>
                <a:spcPts val="1800"/>
              </a:lnSpc>
              <a:spcBef>
                <a:spcPct val="0"/>
              </a:spcBef>
              <a:spcAft>
                <a:spcPct val="0"/>
              </a:spcAft>
              <a:buFont typeface="Monotype Sorts"/>
              <a:buNone/>
              <a:defRPr/>
            </a:pPr>
            <a:r>
              <a:rPr lang="en-US" sz="1800" dirty="0" smtClean="0">
                <a:ea typeface="+mn-ea"/>
              </a:rPr>
              <a:t>Special thanks to the e-BP, </a:t>
            </a:r>
          </a:p>
          <a:p>
            <a:pPr algn="ctr">
              <a:lnSpc>
                <a:spcPts val="1800"/>
              </a:lnSpc>
              <a:spcBef>
                <a:spcPct val="0"/>
              </a:spcBef>
              <a:spcAft>
                <a:spcPct val="0"/>
              </a:spcAft>
              <a:buFont typeface="Monotype Sorts"/>
              <a:buNone/>
              <a:defRPr/>
            </a:pPr>
            <a:r>
              <a:rPr lang="en-US" sz="1800" dirty="0" smtClean="0">
                <a:ea typeface="+mn-ea"/>
              </a:rPr>
              <a:t>e-Care for Heart Wellness, and e-CHIP Teams</a:t>
            </a:r>
          </a:p>
          <a:p>
            <a:pPr algn="ctr">
              <a:buFont typeface="Monotype Sorts"/>
              <a:buChar char="•"/>
              <a:defRPr/>
            </a:pPr>
            <a:endParaRPr lang="en-US" sz="1400" dirty="0" smtClean="0">
              <a:solidFill>
                <a:srgbClr val="0000FF"/>
              </a:solidFill>
              <a:ea typeface="+mn-ea"/>
            </a:endParaRP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4"/>
          <p:cNvSpPr>
            <a:spLocks noGrp="1" noChangeArrowheads="1"/>
          </p:cNvSpPr>
          <p:nvPr>
            <p:ph type="title"/>
          </p:nvPr>
        </p:nvSpPr>
        <p:spPr>
          <a:xfrm>
            <a:off x="0" y="533400"/>
            <a:ext cx="7086600" cy="533400"/>
          </a:xfrm>
        </p:spPr>
        <p:txBody>
          <a:bodyPr/>
          <a:lstStyle/>
          <a:p>
            <a:pPr algn="ctr"/>
            <a:r>
              <a:rPr lang="en-US" sz="2600" b="1" dirty="0">
                <a:latin typeface="Arial" charset="0"/>
              </a:rPr>
              <a:t>Patients are Very Satisfied with </a:t>
            </a:r>
            <a:r>
              <a:rPr lang="en-US" sz="2600" b="1" dirty="0" err="1">
                <a:latin typeface="Arial" charset="0"/>
              </a:rPr>
              <a:t>MyGroupHealth</a:t>
            </a:r>
            <a:endParaRPr lang="en-US" sz="2600" b="1" dirty="0">
              <a:latin typeface="Arial" charset="0"/>
            </a:endParaRPr>
          </a:p>
        </p:txBody>
      </p:sp>
      <p:pic>
        <p:nvPicPr>
          <p:cNvPr id="14339" name="Picture 6" descr="Member Satisfaction Survey bar graph"/>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1219200" y="1328738"/>
            <a:ext cx="7467600" cy="4926012"/>
          </a:xfrm>
        </p:spPr>
      </p:pic>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0" y="152400"/>
            <a:ext cx="7620000" cy="762000"/>
          </a:xfrm>
        </p:spPr>
        <p:txBody>
          <a:bodyPr/>
          <a:lstStyle/>
          <a:p>
            <a:pPr algn="ctr"/>
            <a:r>
              <a:rPr lang="en-US" sz="2400" dirty="0">
                <a:latin typeface="Arial" charset="0"/>
              </a:rPr>
              <a:t>Finding Patients with Uncontrolled Blood Pressure</a:t>
            </a:r>
            <a:endParaRPr lang="en-US" sz="2400" b="1" u="sng" dirty="0">
              <a:solidFill>
                <a:srgbClr val="FF7C80"/>
              </a:solidFill>
              <a:latin typeface="Arial" charset="0"/>
            </a:endParaRPr>
          </a:p>
        </p:txBody>
      </p:sp>
      <p:sp>
        <p:nvSpPr>
          <p:cNvPr id="15363" name="Rectangle 3"/>
          <p:cNvSpPr>
            <a:spLocks noGrp="1" noChangeArrowheads="1"/>
          </p:cNvSpPr>
          <p:nvPr>
            <p:ph type="body" idx="1"/>
          </p:nvPr>
        </p:nvSpPr>
        <p:spPr>
          <a:xfrm>
            <a:off x="533400" y="1295400"/>
            <a:ext cx="8686800" cy="5375275"/>
          </a:xfrm>
        </p:spPr>
        <p:txBody>
          <a:bodyPr/>
          <a:lstStyle/>
          <a:p>
            <a:pPr>
              <a:lnSpc>
                <a:spcPts val="2000"/>
              </a:lnSpc>
              <a:spcBef>
                <a:spcPts val="600"/>
              </a:spcBef>
              <a:spcAft>
                <a:spcPts val="600"/>
              </a:spcAft>
              <a:buFont typeface="Monotype Sorts" charset="0"/>
              <a:buNone/>
            </a:pPr>
            <a:endParaRPr lang="en-US" sz="2400" b="0">
              <a:latin typeface="Calibri" charset="0"/>
            </a:endParaRPr>
          </a:p>
          <a:p>
            <a:pPr>
              <a:lnSpc>
                <a:spcPts val="2000"/>
              </a:lnSpc>
              <a:spcBef>
                <a:spcPts val="600"/>
              </a:spcBef>
              <a:spcAft>
                <a:spcPts val="600"/>
              </a:spcAft>
              <a:buFont typeface="Monotype Sorts" charset="0"/>
              <a:buNone/>
            </a:pPr>
            <a:r>
              <a:rPr lang="en-US">
                <a:latin typeface="Arial" charset="0"/>
              </a:rPr>
              <a:t>Automated databases:</a:t>
            </a:r>
          </a:p>
          <a:p>
            <a:pPr lvl="1">
              <a:lnSpc>
                <a:spcPts val="2000"/>
              </a:lnSpc>
              <a:spcBef>
                <a:spcPts val="600"/>
              </a:spcBef>
              <a:spcAft>
                <a:spcPts val="600"/>
              </a:spcAft>
              <a:buSzPct val="65000"/>
              <a:buFont typeface="Wingdings" charset="0"/>
              <a:buChar char="§"/>
            </a:pPr>
            <a:r>
              <a:rPr lang="en-US">
                <a:latin typeface="Arial" charset="0"/>
              </a:rPr>
              <a:t>  Diagnosis of hypertension and were on anti-hypertensive medications</a:t>
            </a:r>
          </a:p>
          <a:p>
            <a:pPr lvl="1">
              <a:lnSpc>
                <a:spcPts val="3000"/>
              </a:lnSpc>
              <a:spcBef>
                <a:spcPts val="600"/>
              </a:spcBef>
              <a:spcAft>
                <a:spcPts val="600"/>
              </a:spcAft>
              <a:buSzPct val="65000"/>
              <a:buFont typeface="Wingdings" charset="0"/>
              <a:buChar char="§"/>
            </a:pPr>
            <a:r>
              <a:rPr lang="en-US">
                <a:latin typeface="Arial" charset="0"/>
              </a:rPr>
              <a:t>  No exclusionary health conditions (serious illnesses, heart disease, diabetes)</a:t>
            </a:r>
          </a:p>
          <a:p>
            <a:pPr>
              <a:lnSpc>
                <a:spcPts val="3000"/>
              </a:lnSpc>
              <a:spcBef>
                <a:spcPts val="600"/>
              </a:spcBef>
              <a:spcAft>
                <a:spcPts val="600"/>
              </a:spcAft>
              <a:buSzPct val="65000"/>
              <a:buFont typeface="Wingdings" charset="0"/>
              <a:buNone/>
            </a:pPr>
            <a:r>
              <a:rPr lang="en-US">
                <a:latin typeface="Arial" charset="0"/>
              </a:rPr>
              <a:t>Telephone Survey:</a:t>
            </a:r>
          </a:p>
          <a:p>
            <a:pPr lvl="1">
              <a:lnSpc>
                <a:spcPts val="3000"/>
              </a:lnSpc>
              <a:spcBef>
                <a:spcPts val="600"/>
              </a:spcBef>
              <a:spcAft>
                <a:spcPts val="600"/>
              </a:spcAft>
              <a:buSzPct val="65000"/>
              <a:buFont typeface="Wingdings" charset="0"/>
              <a:buChar char="§"/>
            </a:pPr>
            <a:r>
              <a:rPr lang="en-US">
                <a:latin typeface="Arial" charset="0"/>
              </a:rPr>
              <a:t>  Access to a computer, the Internet, and an e-mail address</a:t>
            </a:r>
          </a:p>
          <a:p>
            <a:pPr>
              <a:lnSpc>
                <a:spcPts val="3000"/>
              </a:lnSpc>
              <a:spcBef>
                <a:spcPts val="600"/>
              </a:spcBef>
              <a:spcAft>
                <a:spcPts val="600"/>
              </a:spcAft>
              <a:buSzPct val="65000"/>
              <a:buFont typeface="Wingdings" charset="0"/>
              <a:buNone/>
            </a:pPr>
            <a:r>
              <a:rPr lang="en-US">
                <a:latin typeface="Arial" charset="0"/>
              </a:rPr>
              <a:t>Screening Visits (2):</a:t>
            </a:r>
          </a:p>
          <a:p>
            <a:pPr lvl="1">
              <a:lnSpc>
                <a:spcPts val="3000"/>
              </a:lnSpc>
              <a:spcBef>
                <a:spcPts val="600"/>
              </a:spcBef>
              <a:spcAft>
                <a:spcPts val="600"/>
              </a:spcAft>
              <a:buSzPct val="70000"/>
              <a:buFont typeface="Wingdings" charset="0"/>
              <a:buChar char="§"/>
            </a:pPr>
            <a:r>
              <a:rPr lang="en-US">
                <a:latin typeface="Arial" charset="0"/>
              </a:rPr>
              <a:t>  Uncontrolled HTN at both visits (BP &gt;140 mm Hg systolic or &gt;90 mm Hg diastolic at both visits) </a:t>
            </a: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idx="4294967295"/>
          </p:nvPr>
        </p:nvSpPr>
        <p:spPr>
          <a:ln>
            <a:solidFill>
              <a:srgbClr val="808080"/>
            </a:solidFill>
            <a:miter lim="800000"/>
            <a:headEnd/>
            <a:tailEnd/>
          </a:ln>
        </p:spPr>
        <p:txBody>
          <a:bodyPr/>
          <a:lstStyle/>
          <a:p>
            <a:r>
              <a:rPr lang="en-US" dirty="0">
                <a:latin typeface="Arial" charset="0"/>
              </a:rPr>
              <a:t>Recruitment: (reach)</a:t>
            </a:r>
            <a:endParaRPr lang="en-US" sz="2400" b="1" u="sng" dirty="0">
              <a:solidFill>
                <a:srgbClr val="FF7C80"/>
              </a:solidFill>
              <a:latin typeface="Arial" charset="0"/>
            </a:endParaRPr>
          </a:p>
        </p:txBody>
      </p:sp>
      <p:sp>
        <p:nvSpPr>
          <p:cNvPr id="16387" name="Content Placeholder 2"/>
          <p:cNvSpPr>
            <a:spLocks noGrp="1"/>
          </p:cNvSpPr>
          <p:nvPr>
            <p:ph idx="4294967295"/>
          </p:nvPr>
        </p:nvSpPr>
        <p:spPr>
          <a:xfrm>
            <a:off x="0" y="1447800"/>
            <a:ext cx="9601200" cy="5562600"/>
          </a:xfrm>
        </p:spPr>
        <p:txBody>
          <a:bodyPr/>
          <a:lstStyle/>
          <a:p>
            <a:pPr marL="590550" lvl="1" indent="-457200">
              <a:spcBef>
                <a:spcPts val="500"/>
              </a:spcBef>
              <a:spcAft>
                <a:spcPts val="500"/>
              </a:spcAft>
              <a:buSzTx/>
              <a:buFontTx/>
              <a:buChar char="•"/>
            </a:pPr>
            <a:r>
              <a:rPr lang="en-US">
                <a:latin typeface="Arial" charset="0"/>
              </a:rPr>
              <a:t>22% did not have Web access (2005-6), those without access were*: </a:t>
            </a:r>
          </a:p>
          <a:p>
            <a:pPr marL="1143000" lvl="2" indent="-228600">
              <a:spcBef>
                <a:spcPts val="500"/>
              </a:spcBef>
              <a:spcAft>
                <a:spcPts val="500"/>
              </a:spcAft>
              <a:buSzTx/>
              <a:buFontTx/>
              <a:buChar char="•"/>
            </a:pPr>
            <a:r>
              <a:rPr lang="en-US">
                <a:latin typeface="Arial" charset="0"/>
              </a:rPr>
              <a:t>Had lower levels of education </a:t>
            </a:r>
            <a:r>
              <a:rPr lang="en-US" sz="1600">
                <a:latin typeface="Arial" charset="0"/>
              </a:rPr>
              <a:t>(&lt; high school degree RR = 3.22 [2.67-3.87])</a:t>
            </a:r>
            <a:endParaRPr lang="en-US">
              <a:latin typeface="Arial" charset="0"/>
            </a:endParaRPr>
          </a:p>
          <a:p>
            <a:pPr marL="1143000" lvl="2" indent="-228600">
              <a:spcBef>
                <a:spcPts val="500"/>
              </a:spcBef>
              <a:spcAft>
                <a:spcPts val="500"/>
              </a:spcAft>
              <a:buSzTx/>
              <a:buFontTx/>
              <a:buChar char="•"/>
            </a:pPr>
            <a:r>
              <a:rPr lang="en-US">
                <a:latin typeface="Arial" charset="0"/>
              </a:rPr>
              <a:t>Were older </a:t>
            </a:r>
            <a:r>
              <a:rPr lang="en-US" sz="1600">
                <a:latin typeface="Arial" charset="0"/>
              </a:rPr>
              <a:t>(age 65-75 adjusted RR = 2.27 [1.92-2.67] )</a:t>
            </a:r>
          </a:p>
          <a:p>
            <a:pPr marL="1143000" lvl="2" indent="-228600">
              <a:spcBef>
                <a:spcPts val="500"/>
              </a:spcBef>
              <a:spcAft>
                <a:spcPts val="500"/>
              </a:spcAft>
              <a:buSzTx/>
              <a:buFontTx/>
              <a:buChar char="•"/>
            </a:pPr>
            <a:r>
              <a:rPr lang="en-US">
                <a:latin typeface="Arial" charset="0"/>
              </a:rPr>
              <a:t>Were more likely to be from a racial minority group </a:t>
            </a:r>
            <a:r>
              <a:rPr lang="en-US" sz="1600">
                <a:latin typeface="Arial" charset="0"/>
              </a:rPr>
              <a:t>(African American compared adjusted RR= 1.38 [1.22 -1.66]) </a:t>
            </a:r>
          </a:p>
          <a:p>
            <a:pPr marL="590550" lvl="1" indent="-457200">
              <a:spcBef>
                <a:spcPts val="500"/>
              </a:spcBef>
              <a:spcAft>
                <a:spcPts val="500"/>
              </a:spcAft>
              <a:buSzTx/>
              <a:buFontTx/>
              <a:buChar char="•"/>
            </a:pPr>
            <a:r>
              <a:rPr lang="en-US">
                <a:latin typeface="Arial" charset="0"/>
              </a:rPr>
              <a:t>53% of patients with HTN remaining eligible agreed to a screening visit </a:t>
            </a:r>
          </a:p>
          <a:p>
            <a:pPr marL="590550" lvl="1" indent="-457200">
              <a:spcBef>
                <a:spcPts val="500"/>
              </a:spcBef>
              <a:spcAft>
                <a:spcPts val="500"/>
              </a:spcAft>
              <a:buSzTx/>
              <a:buFontTx/>
              <a:buChar char="•"/>
            </a:pPr>
            <a:r>
              <a:rPr lang="en-US">
                <a:latin typeface="Arial" charset="0"/>
              </a:rPr>
              <a:t>63% had controlled BP (average BP &lt; 140/90 at 2 visits)</a:t>
            </a:r>
          </a:p>
          <a:p>
            <a:pPr marL="590550" lvl="1" indent="-457200">
              <a:spcBef>
                <a:spcPts val="500"/>
              </a:spcBef>
              <a:spcAft>
                <a:spcPts val="500"/>
              </a:spcAft>
              <a:buSzTx/>
              <a:buFontTx/>
              <a:buChar char="•"/>
            </a:pPr>
            <a:endParaRPr lang="en-US">
              <a:latin typeface="Arial" charset="0"/>
            </a:endParaRPr>
          </a:p>
          <a:p>
            <a:pPr marL="590550" lvl="1" indent="-457200">
              <a:spcBef>
                <a:spcPts val="500"/>
              </a:spcBef>
              <a:spcAft>
                <a:spcPts val="500"/>
              </a:spcAft>
              <a:buFont typeface="Wingdings" charset="0"/>
              <a:buNone/>
            </a:pPr>
            <a:r>
              <a:rPr lang="en-US" b="1">
                <a:latin typeface="Arial" charset="0"/>
              </a:rPr>
              <a:t>Final sample (computer able - uncontrolled BP)</a:t>
            </a:r>
          </a:p>
          <a:p>
            <a:pPr marL="590550" lvl="1" indent="-457200">
              <a:spcBef>
                <a:spcPts val="500"/>
              </a:spcBef>
              <a:spcAft>
                <a:spcPts val="500"/>
              </a:spcAft>
              <a:buSzTx/>
              <a:buFontTx/>
              <a:buChar char="•"/>
            </a:pPr>
            <a:r>
              <a:rPr lang="en-US">
                <a:latin typeface="Arial" charset="0"/>
              </a:rPr>
              <a:t>778 patients randomized (12% of those sampled and 64% remaining eligible)</a:t>
            </a:r>
            <a:r>
              <a:rPr lang="en-US" sz="1800">
                <a:latin typeface="Arial" charset="0"/>
              </a:rPr>
              <a:t>                 </a:t>
            </a:r>
          </a:p>
          <a:p>
            <a:pPr marL="590550" lvl="1" indent="-457200">
              <a:spcBef>
                <a:spcPts val="500"/>
              </a:spcBef>
              <a:spcAft>
                <a:spcPts val="500"/>
              </a:spcAft>
              <a:buSzTx/>
              <a:buFontTx/>
              <a:buNone/>
            </a:pPr>
            <a:endParaRPr lang="en-US" sz="1800">
              <a:latin typeface="Arial" charset="0"/>
            </a:endParaRPr>
          </a:p>
          <a:p>
            <a:pPr marL="590550" lvl="1" indent="-457200" algn="ctr">
              <a:spcBef>
                <a:spcPts val="500"/>
              </a:spcBef>
              <a:spcAft>
                <a:spcPts val="500"/>
              </a:spcAft>
              <a:buSzTx/>
              <a:buFont typeface="Wingdings" charset="0"/>
              <a:buNone/>
            </a:pPr>
            <a:r>
              <a:rPr lang="en-US" sz="1600">
                <a:latin typeface="Calibri" charset="0"/>
              </a:rPr>
              <a:t>*Green BB, Anderson ML, Ralston JD, Catz S, Fishman PA, Cook AJ. Patient Ability and Willingness to Participate in a Web-based Intervention to Improve Hypertension Control. J Med Internet Res 2011; 13 (1):e1</a:t>
            </a:r>
          </a:p>
          <a:p>
            <a:pPr marL="365125" indent="-457200">
              <a:spcBef>
                <a:spcPts val="400"/>
              </a:spcBef>
              <a:spcAft>
                <a:spcPts val="400"/>
              </a:spcAft>
              <a:buFont typeface="Monotype Sorts" charset="0"/>
              <a:buNone/>
            </a:pPr>
            <a:endParaRPr lang="en-US" sz="2400">
              <a:latin typeface="Calibri" charset="0"/>
            </a:endParaRP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idx="4294967295"/>
          </p:nvPr>
        </p:nvSpPr>
        <p:spPr>
          <a:ln>
            <a:solidFill>
              <a:srgbClr val="808080"/>
            </a:solidFill>
            <a:miter lim="800000"/>
            <a:headEnd/>
            <a:tailEnd/>
          </a:ln>
        </p:spPr>
        <p:txBody>
          <a:bodyPr/>
          <a:lstStyle/>
          <a:p>
            <a:r>
              <a:rPr lang="en-US" dirty="0">
                <a:latin typeface="Arial" charset="0"/>
              </a:rPr>
              <a:t>Recruitment:</a:t>
            </a:r>
            <a:endParaRPr lang="en-US" sz="2400" b="1" u="sng" dirty="0">
              <a:solidFill>
                <a:srgbClr val="FF7C80"/>
              </a:solidFill>
              <a:latin typeface="Arial" charset="0"/>
            </a:endParaRPr>
          </a:p>
        </p:txBody>
      </p:sp>
      <p:sp>
        <p:nvSpPr>
          <p:cNvPr id="95235" name="Content Placeholder 2"/>
          <p:cNvSpPr>
            <a:spLocks noGrp="1"/>
          </p:cNvSpPr>
          <p:nvPr>
            <p:ph idx="4294967295"/>
          </p:nvPr>
        </p:nvSpPr>
        <p:spPr>
          <a:xfrm>
            <a:off x="0" y="1447800"/>
            <a:ext cx="9601200" cy="5562600"/>
          </a:xfrm>
        </p:spPr>
        <p:txBody>
          <a:bodyPr/>
          <a:lstStyle/>
          <a:p>
            <a:pPr marL="590550" lvl="1" indent="-457200">
              <a:spcBef>
                <a:spcPts val="500"/>
              </a:spcBef>
              <a:spcAft>
                <a:spcPts val="500"/>
              </a:spcAft>
              <a:buSzTx/>
              <a:buFontTx/>
              <a:buChar char="•"/>
              <a:defRPr/>
            </a:pPr>
            <a:r>
              <a:rPr lang="en-US" dirty="0" smtClean="0"/>
              <a:t>22% did not have Web access (2005-6), those without access *: </a:t>
            </a:r>
          </a:p>
          <a:p>
            <a:pPr marL="1143000" lvl="2" indent="-228600">
              <a:spcBef>
                <a:spcPts val="500"/>
              </a:spcBef>
              <a:spcAft>
                <a:spcPts val="500"/>
              </a:spcAft>
              <a:buSzTx/>
              <a:buFontTx/>
              <a:buChar char="•"/>
              <a:defRPr/>
            </a:pPr>
            <a:r>
              <a:rPr lang="en-US" dirty="0" smtClean="0"/>
              <a:t>Had lower levels of education </a:t>
            </a:r>
            <a:r>
              <a:rPr lang="en-US" sz="1600" dirty="0" smtClean="0"/>
              <a:t>(&lt; high school degree compared to college graduate, (adjusted RR = 3.22 [2.67-3.87])</a:t>
            </a:r>
            <a:endParaRPr lang="en-US" dirty="0" smtClean="0"/>
          </a:p>
          <a:p>
            <a:pPr marL="1143000" lvl="2" indent="-228600">
              <a:spcBef>
                <a:spcPts val="500"/>
              </a:spcBef>
              <a:spcAft>
                <a:spcPts val="500"/>
              </a:spcAft>
              <a:buSzTx/>
              <a:buFontTx/>
              <a:buChar char="•"/>
              <a:defRPr/>
            </a:pPr>
            <a:r>
              <a:rPr lang="en-US" dirty="0" smtClean="0"/>
              <a:t>Were older </a:t>
            </a:r>
            <a:r>
              <a:rPr lang="en-US" sz="1600" dirty="0" smtClean="0"/>
              <a:t>(age 65-75 years compared to 40-54, adjusted RR = 2.27 [1.92-2.67] )</a:t>
            </a:r>
          </a:p>
          <a:p>
            <a:pPr marL="1143000" lvl="2" indent="-228600">
              <a:spcBef>
                <a:spcPts val="500"/>
              </a:spcBef>
              <a:spcAft>
                <a:spcPts val="500"/>
              </a:spcAft>
              <a:buSzTx/>
              <a:buFontTx/>
              <a:buChar char="•"/>
              <a:defRPr/>
            </a:pPr>
            <a:r>
              <a:rPr lang="en-US" dirty="0" smtClean="0"/>
              <a:t>Were more likely to be from a racial minority group </a:t>
            </a:r>
            <a:r>
              <a:rPr lang="en-US" sz="1600" dirty="0" smtClean="0"/>
              <a:t>(African American compared too Caucasian, adjusted RR= 1.38 [1.22 -1.66]) </a:t>
            </a:r>
          </a:p>
          <a:p>
            <a:pPr marL="590550" lvl="1" indent="-457200">
              <a:spcBef>
                <a:spcPts val="500"/>
              </a:spcBef>
              <a:spcAft>
                <a:spcPts val="500"/>
              </a:spcAft>
              <a:buSzTx/>
              <a:buFontTx/>
              <a:buChar char="•"/>
              <a:defRPr/>
            </a:pPr>
            <a:r>
              <a:rPr lang="en-US" dirty="0" smtClean="0"/>
              <a:t>53% of hypertensive patients still eligible agreed to a screening visit </a:t>
            </a:r>
          </a:p>
          <a:p>
            <a:pPr marL="590550" lvl="1" indent="-457200">
              <a:spcBef>
                <a:spcPts val="500"/>
              </a:spcBef>
              <a:spcAft>
                <a:spcPts val="500"/>
              </a:spcAft>
              <a:buSzTx/>
              <a:buFontTx/>
              <a:buChar char="•"/>
              <a:defRPr/>
            </a:pPr>
            <a:r>
              <a:rPr lang="en-US" dirty="0" smtClean="0"/>
              <a:t>63% had controlled BP (average BP &lt; 140/90 at 2 visits) </a:t>
            </a:r>
            <a:r>
              <a:rPr lang="en-US" sz="1600" dirty="0" smtClean="0"/>
              <a:t>(risk factors for lack of BP control African American race, overweight or obese)</a:t>
            </a:r>
            <a:endParaRPr lang="en-US" dirty="0" smtClean="0"/>
          </a:p>
          <a:p>
            <a:pPr marL="590550" lvl="1" indent="-457200">
              <a:spcBef>
                <a:spcPts val="500"/>
              </a:spcBef>
              <a:spcAft>
                <a:spcPts val="500"/>
              </a:spcAft>
              <a:buSzTx/>
              <a:buFont typeface="Wingdings" pitchFamily="2" charset="2"/>
              <a:buNone/>
              <a:defRPr/>
            </a:pPr>
            <a:endParaRPr lang="en-US" dirty="0" smtClean="0"/>
          </a:p>
          <a:p>
            <a:pPr marL="590550" lvl="1" indent="-457200">
              <a:spcBef>
                <a:spcPts val="500"/>
              </a:spcBef>
              <a:spcAft>
                <a:spcPts val="500"/>
              </a:spcAft>
              <a:buFont typeface="Wingdings" pitchFamily="2" charset="2"/>
              <a:buNone/>
              <a:defRPr/>
            </a:pPr>
            <a:r>
              <a:rPr lang="en-US" sz="2400" b="1" dirty="0" smtClean="0"/>
              <a:t>Final sample (computer able - uncontrolled BP)</a:t>
            </a:r>
          </a:p>
          <a:p>
            <a:pPr marL="590550" lvl="1" indent="-457200">
              <a:spcBef>
                <a:spcPts val="500"/>
              </a:spcBef>
              <a:spcAft>
                <a:spcPts val="500"/>
              </a:spcAft>
              <a:buSzTx/>
              <a:buFontTx/>
              <a:buChar char="•"/>
              <a:defRPr/>
            </a:pPr>
            <a:r>
              <a:rPr lang="en-US" dirty="0" smtClean="0"/>
              <a:t>778 patients randomized (11% of those sampled and 64% of those remaining eligible)                 </a:t>
            </a:r>
          </a:p>
          <a:p>
            <a:pPr marL="347663" lvl="1" indent="-11113" algn="ctr">
              <a:spcBef>
                <a:spcPts val="500"/>
              </a:spcBef>
              <a:spcAft>
                <a:spcPts val="500"/>
              </a:spcAft>
              <a:buSzTx/>
              <a:buFont typeface="Wingdings" pitchFamily="2" charset="2"/>
              <a:buNone/>
              <a:defRPr/>
            </a:pPr>
            <a:r>
              <a:rPr lang="en-US" sz="1600" dirty="0" smtClean="0">
                <a:latin typeface="Calibri" pitchFamily="34" charset="0"/>
              </a:rPr>
              <a:t>*Green BB, Anderson ML, Ralston JD, </a:t>
            </a:r>
            <a:r>
              <a:rPr lang="en-US" sz="1600" dirty="0" err="1" smtClean="0">
                <a:latin typeface="Calibri" pitchFamily="34" charset="0"/>
              </a:rPr>
              <a:t>Catz</a:t>
            </a:r>
            <a:r>
              <a:rPr lang="en-US" sz="1600" dirty="0" smtClean="0">
                <a:latin typeface="Calibri" pitchFamily="34" charset="0"/>
              </a:rPr>
              <a:t> S, Fishman PA, Cook AJ. Patient Ability and Willingness to Participate in a Web-based Intervention to Improve Hypertension Control. J Med Internet Res 2011; 13 (1):e1</a:t>
            </a:r>
          </a:p>
          <a:p>
            <a:pPr marL="365125" indent="-457200">
              <a:spcBef>
                <a:spcPts val="400"/>
              </a:spcBef>
              <a:spcAft>
                <a:spcPts val="400"/>
              </a:spcAft>
              <a:buFont typeface="Monotype Sorts"/>
              <a:buNone/>
              <a:defRPr/>
            </a:pPr>
            <a:endParaRPr lang="en-US" sz="2400" dirty="0" smtClean="0">
              <a:latin typeface="Calibri" pitchFamily="34" charset="0"/>
              <a:ea typeface="+mn-ea"/>
            </a:endParaRP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a:xfrm>
            <a:off x="381000" y="152400"/>
            <a:ext cx="6804025" cy="762000"/>
          </a:xfrm>
        </p:spPr>
        <p:txBody>
          <a:bodyPr/>
          <a:lstStyle/>
          <a:p>
            <a:r>
              <a:rPr lang="en-US" sz="2800" b="1" dirty="0">
                <a:latin typeface="Arial" charset="0"/>
              </a:rPr>
              <a:t>Group 1: Usual Care</a:t>
            </a:r>
          </a:p>
        </p:txBody>
      </p:sp>
      <p:sp>
        <p:nvSpPr>
          <p:cNvPr id="3" name="Content Placeholder 2"/>
          <p:cNvSpPr>
            <a:spLocks noGrp="1"/>
          </p:cNvSpPr>
          <p:nvPr>
            <p:ph idx="1"/>
          </p:nvPr>
        </p:nvSpPr>
        <p:spPr>
          <a:xfrm>
            <a:off x="304800" y="1219200"/>
            <a:ext cx="8686800" cy="5791200"/>
          </a:xfrm>
        </p:spPr>
        <p:txBody>
          <a:bodyPr/>
          <a:lstStyle/>
          <a:p>
            <a:pPr marL="457200" indent="-457200">
              <a:spcBef>
                <a:spcPts val="400"/>
              </a:spcBef>
              <a:spcAft>
                <a:spcPts val="400"/>
              </a:spcAft>
              <a:buFont typeface="Monotype Sorts" charset="0"/>
              <a:buNone/>
              <a:tabLst>
                <a:tab pos="119063" algn="l"/>
                <a:tab pos="742950" algn="dec"/>
              </a:tabLst>
            </a:pPr>
            <a:endParaRPr lang="en-US" sz="1800" b="0">
              <a:latin typeface="Calibri" charset="0"/>
            </a:endParaRPr>
          </a:p>
          <a:p>
            <a:pPr marL="457200" indent="-457200">
              <a:spcBef>
                <a:spcPts val="400"/>
              </a:spcBef>
              <a:spcAft>
                <a:spcPts val="400"/>
              </a:spcAft>
              <a:buFont typeface="Monotype Sorts" charset="0"/>
              <a:buNone/>
              <a:tabLst>
                <a:tab pos="119063" algn="l"/>
                <a:tab pos="742950" algn="dec"/>
              </a:tabLst>
            </a:pPr>
            <a:endParaRPr lang="en-US" sz="2400">
              <a:latin typeface="Calibri" charset="0"/>
            </a:endParaRPr>
          </a:p>
          <a:p>
            <a:pPr marL="457200" indent="-457200">
              <a:spcBef>
                <a:spcPts val="700"/>
              </a:spcBef>
              <a:spcAft>
                <a:spcPts val="700"/>
              </a:spcAft>
              <a:buClr>
                <a:srgbClr val="0000FF"/>
              </a:buClr>
              <a:buSzPct val="70000"/>
              <a:buFont typeface="Wingdings" charset="0"/>
              <a:buChar char="ü"/>
              <a:tabLst>
                <a:tab pos="119063" algn="l"/>
                <a:tab pos="742950" algn="dec"/>
              </a:tabLst>
            </a:pPr>
            <a:r>
              <a:rPr lang="en-US" sz="2400" b="0">
                <a:latin typeface="Arial" charset="0"/>
              </a:rPr>
              <a:t>Registered to use the existing patient Website </a:t>
            </a:r>
          </a:p>
          <a:p>
            <a:pPr marL="457200" indent="-457200">
              <a:spcBef>
                <a:spcPts val="700"/>
              </a:spcBef>
              <a:spcAft>
                <a:spcPts val="700"/>
              </a:spcAft>
              <a:buClr>
                <a:srgbClr val="0000FF"/>
              </a:buClr>
              <a:buSzPct val="70000"/>
              <a:buFont typeface="Wingdings" charset="0"/>
              <a:buChar char="ü"/>
              <a:tabLst>
                <a:tab pos="119063" algn="l"/>
                <a:tab pos="742950" algn="dec"/>
              </a:tabLst>
            </a:pPr>
            <a:r>
              <a:rPr lang="en-US" sz="2400" b="0">
                <a:latin typeface="Arial" charset="0"/>
              </a:rPr>
              <a:t>Received Group Health Pamphlets (</a:t>
            </a:r>
            <a:r>
              <a:rPr lang="ja-JP" altLang="en-US" sz="2400" b="0">
                <a:latin typeface="Arial" charset="0"/>
              </a:rPr>
              <a:t>“</a:t>
            </a:r>
            <a:r>
              <a:rPr lang="en-US" sz="2400" b="0">
                <a:latin typeface="Arial" charset="0"/>
              </a:rPr>
              <a:t>High BP Basics</a:t>
            </a:r>
            <a:r>
              <a:rPr lang="ja-JP" altLang="en-US" sz="2400" b="0">
                <a:latin typeface="Arial" charset="0"/>
              </a:rPr>
              <a:t>”</a:t>
            </a:r>
            <a:r>
              <a:rPr lang="en-US" sz="2400" b="0">
                <a:latin typeface="Arial" charset="0"/>
              </a:rPr>
              <a:t> and  </a:t>
            </a:r>
            <a:r>
              <a:rPr lang="ja-JP" altLang="en-US" sz="2400" b="0">
                <a:latin typeface="Arial" charset="0"/>
              </a:rPr>
              <a:t>“</a:t>
            </a:r>
            <a:r>
              <a:rPr lang="en-US" sz="2400" b="0">
                <a:latin typeface="Arial" charset="0"/>
              </a:rPr>
              <a:t>The No Waiting Room</a:t>
            </a:r>
            <a:r>
              <a:rPr lang="ja-JP" altLang="en-US" sz="2400" b="0">
                <a:latin typeface="Arial" charset="0"/>
              </a:rPr>
              <a:t>”</a:t>
            </a:r>
            <a:r>
              <a:rPr lang="en-US" sz="2400" b="0">
                <a:latin typeface="Arial" charset="0"/>
              </a:rPr>
              <a:t>)</a:t>
            </a:r>
          </a:p>
          <a:p>
            <a:pPr marL="457200" indent="-457200">
              <a:spcBef>
                <a:spcPts val="700"/>
              </a:spcBef>
              <a:spcAft>
                <a:spcPts val="700"/>
              </a:spcAft>
              <a:buClr>
                <a:srgbClr val="0000FF"/>
              </a:buClr>
              <a:buSzPct val="70000"/>
              <a:buFont typeface="Wingdings" charset="0"/>
              <a:buChar char="ü"/>
              <a:tabLst>
                <a:tab pos="119063" algn="l"/>
                <a:tab pos="742950" algn="dec"/>
              </a:tabLst>
            </a:pPr>
            <a:r>
              <a:rPr lang="en-US" sz="2400" b="0">
                <a:latin typeface="Arial" charset="0"/>
              </a:rPr>
              <a:t>Told BP not in control and to work with their physician to improve control</a:t>
            </a:r>
          </a:p>
          <a:p>
            <a:pPr marL="457200" indent="-457200">
              <a:spcBef>
                <a:spcPts val="400"/>
              </a:spcBef>
              <a:spcAft>
                <a:spcPts val="400"/>
              </a:spcAft>
              <a:buFont typeface="Monotype Sorts" charset="0"/>
              <a:buNone/>
              <a:tabLst>
                <a:tab pos="119063" algn="l"/>
                <a:tab pos="742950" algn="dec"/>
              </a:tabLst>
            </a:pPr>
            <a:endParaRPr lang="en-US" sz="2400">
              <a:latin typeface="Calibri" charset="0"/>
            </a:endParaRPr>
          </a:p>
          <a:p>
            <a:pPr marL="457200" indent="-457200">
              <a:spcBef>
                <a:spcPts val="400"/>
              </a:spcBef>
              <a:spcAft>
                <a:spcPts val="400"/>
              </a:spcAft>
              <a:buFont typeface="Monotype Sorts" charset="0"/>
              <a:buNone/>
              <a:tabLst>
                <a:tab pos="119063" algn="l"/>
                <a:tab pos="742950" algn="dec"/>
              </a:tabLst>
            </a:pPr>
            <a:endParaRPr lang="en-US" sz="1800" b="0">
              <a:latin typeface="Calibri" charset="0"/>
            </a:endParaRPr>
          </a:p>
          <a:p>
            <a:pPr marL="457200" indent="-457200">
              <a:spcBef>
                <a:spcPts val="400"/>
              </a:spcBef>
              <a:spcAft>
                <a:spcPts val="400"/>
              </a:spcAft>
              <a:buFont typeface="Monotype Sorts" charset="0"/>
              <a:buNone/>
              <a:tabLst>
                <a:tab pos="119063" algn="l"/>
                <a:tab pos="742950" algn="dec"/>
              </a:tabLst>
            </a:pPr>
            <a:endParaRPr lang="en-US" sz="1800" b="0">
              <a:latin typeface="Calibri" charset="0"/>
            </a:endParaRPr>
          </a:p>
        </p:txBody>
      </p:sp>
    </p:spTree>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2000"/>
                                        <p:tgtEl>
                                          <p:spTgt spid="3">
                                            <p:txEl>
                                              <p:pRg st="2" end="2"/>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3" end="3"/>
                                            </p:txEl>
                                          </p:spTgt>
                                        </p:tgtEl>
                                        <p:attrNameLst>
                                          <p:attrName>style.visibility</p:attrName>
                                        </p:attrNameLst>
                                      </p:cBhvr>
                                      <p:to>
                                        <p:strVal val="visible"/>
                                      </p:to>
                                    </p:set>
                                    <p:animEffect transition="in" filter="fade">
                                      <p:cBhvr>
                                        <p:cTn id="12" dur="2000"/>
                                        <p:tgtEl>
                                          <p:spTgt spid="3">
                                            <p:txEl>
                                              <p:pRg st="3" end="3"/>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2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Title 1"/>
          <p:cNvSpPr>
            <a:spLocks noGrp="1"/>
          </p:cNvSpPr>
          <p:nvPr>
            <p:ph type="title" idx="4294967295"/>
          </p:nvPr>
        </p:nvSpPr>
        <p:spPr>
          <a:xfrm>
            <a:off x="228600" y="152400"/>
            <a:ext cx="6553200" cy="838200"/>
          </a:xfrm>
        </p:spPr>
        <p:txBody>
          <a:bodyPr/>
          <a:lstStyle/>
          <a:p>
            <a:r>
              <a:rPr lang="en-US" sz="2800" dirty="0">
                <a:latin typeface="Arial" charset="0"/>
              </a:rPr>
              <a:t>Group 2: Home BP and Web Only </a:t>
            </a:r>
            <a:r>
              <a:rPr lang="en-US" sz="1800" dirty="0">
                <a:latin typeface="Arial" charset="0"/>
              </a:rPr>
              <a:t>(self-care management support only)</a:t>
            </a:r>
            <a:endParaRPr lang="en-US" sz="2400" b="1" u="sng" dirty="0">
              <a:solidFill>
                <a:srgbClr val="FF7C80"/>
              </a:solidFill>
              <a:latin typeface="Arial" charset="0"/>
            </a:endParaRPr>
          </a:p>
        </p:txBody>
      </p:sp>
      <p:sp>
        <p:nvSpPr>
          <p:cNvPr id="1028" name="Content Placeholder 2"/>
          <p:cNvSpPr>
            <a:spLocks noGrp="1"/>
          </p:cNvSpPr>
          <p:nvPr>
            <p:ph sz="half" idx="4294967295"/>
          </p:nvPr>
        </p:nvSpPr>
        <p:spPr>
          <a:xfrm>
            <a:off x="914400" y="1295400"/>
            <a:ext cx="5181600" cy="5410200"/>
          </a:xfrm>
        </p:spPr>
        <p:txBody>
          <a:bodyPr/>
          <a:lstStyle/>
          <a:p>
            <a:pPr marL="1135063" lvl="2" indent="-457200">
              <a:spcBef>
                <a:spcPts val="400"/>
              </a:spcBef>
              <a:spcAft>
                <a:spcPts val="400"/>
              </a:spcAft>
              <a:buClr>
                <a:srgbClr val="0000FF"/>
              </a:buClr>
              <a:buFont typeface="Wingdings" charset="0"/>
              <a:buChar char="ü"/>
            </a:pPr>
            <a:endParaRPr lang="en-US" sz="2400">
              <a:latin typeface="Calibri" charset="0"/>
            </a:endParaRPr>
          </a:p>
          <a:p>
            <a:pPr marL="1135063" lvl="2" indent="-457200">
              <a:spcBef>
                <a:spcPts val="400"/>
              </a:spcBef>
              <a:spcAft>
                <a:spcPts val="400"/>
              </a:spcAft>
              <a:buClr>
                <a:srgbClr val="0000FF"/>
              </a:buClr>
              <a:buFont typeface="Wingdings" charset="0"/>
              <a:buChar char="ü"/>
            </a:pPr>
            <a:r>
              <a:rPr lang="en-US" sz="2400">
                <a:latin typeface="Calibri" charset="0"/>
              </a:rPr>
              <a:t>Usual Care </a:t>
            </a:r>
            <a:r>
              <a:rPr lang="en-US" sz="2400" b="1">
                <a:latin typeface="Calibri" charset="0"/>
              </a:rPr>
              <a:t>plus</a:t>
            </a:r>
          </a:p>
          <a:p>
            <a:pPr marL="1135063" lvl="2" indent="-457200">
              <a:spcBef>
                <a:spcPts val="400"/>
              </a:spcBef>
              <a:spcAft>
                <a:spcPts val="400"/>
              </a:spcAft>
              <a:buClr>
                <a:srgbClr val="0000FF"/>
              </a:buClr>
              <a:buFont typeface="Wingdings" charset="0"/>
              <a:buChar char="ü"/>
            </a:pPr>
            <a:r>
              <a:rPr lang="en-US" sz="2400">
                <a:latin typeface="Calibri" charset="0"/>
              </a:rPr>
              <a:t>BP monitor and training</a:t>
            </a:r>
          </a:p>
          <a:p>
            <a:pPr marL="1135063" lvl="2" indent="-457200">
              <a:spcBef>
                <a:spcPts val="400"/>
              </a:spcBef>
              <a:spcAft>
                <a:spcPts val="400"/>
              </a:spcAft>
              <a:buClr>
                <a:srgbClr val="0000FF"/>
              </a:buClr>
              <a:buFont typeface="Wingdings" charset="0"/>
              <a:buChar char="ü"/>
            </a:pPr>
            <a:r>
              <a:rPr lang="en-US" sz="2400">
                <a:latin typeface="Calibri" charset="0"/>
              </a:rPr>
              <a:t>Web training</a:t>
            </a:r>
          </a:p>
          <a:p>
            <a:pPr marL="1135063" lvl="2" indent="-457200">
              <a:spcBef>
                <a:spcPts val="400"/>
              </a:spcBef>
              <a:spcAft>
                <a:spcPts val="400"/>
              </a:spcAft>
              <a:buClr>
                <a:srgbClr val="0000FF"/>
              </a:buClr>
              <a:buFont typeface="Wingdings" charset="0"/>
              <a:buChar char="ü"/>
            </a:pPr>
            <a:endParaRPr lang="en-US" sz="2400">
              <a:latin typeface="Calibri" charset="0"/>
            </a:endParaRPr>
          </a:p>
          <a:p>
            <a:pPr marL="457200" indent="-457200">
              <a:spcBef>
                <a:spcPts val="600"/>
              </a:spcBef>
              <a:buSzPct val="100000"/>
              <a:buFont typeface="Monotype Sorts" charset="0"/>
              <a:buNone/>
            </a:pPr>
            <a:endParaRPr lang="en-US" sz="2400" b="0">
              <a:solidFill>
                <a:srgbClr val="FF0000"/>
              </a:solidFill>
              <a:latin typeface="Calibri" charset="0"/>
            </a:endParaRPr>
          </a:p>
          <a:p>
            <a:pPr marL="457200" indent="-457200">
              <a:spcBef>
                <a:spcPts val="600"/>
              </a:spcBef>
              <a:buSzPct val="100000"/>
              <a:buFont typeface="Monotype Sorts" charset="0"/>
              <a:buNone/>
            </a:pPr>
            <a:endParaRPr lang="en-US" sz="2400" b="0">
              <a:latin typeface="Calibri" charset="0"/>
            </a:endParaRPr>
          </a:p>
        </p:txBody>
      </p:sp>
      <p:graphicFrame>
        <p:nvGraphicFramePr>
          <p:cNvPr id="1026" name="Object 5" descr="BP monitor"/>
          <p:cNvGraphicFramePr>
            <a:graphicFrameLocks noChangeAspect="1"/>
          </p:cNvGraphicFramePr>
          <p:nvPr>
            <p:ph sz="half" idx="4294967295"/>
            <p:extLst>
              <p:ext uri="{D42A27DB-BD31-4B8C-83A1-F6EECF244321}">
                <p14:modId xmlns:p14="http://schemas.microsoft.com/office/powerpoint/2010/main" val="138493161"/>
              </p:ext>
            </p:extLst>
          </p:nvPr>
        </p:nvGraphicFramePr>
        <p:xfrm>
          <a:off x="4543425" y="3200400"/>
          <a:ext cx="3209925" cy="1905000"/>
        </p:xfrm>
        <a:graphic>
          <a:graphicData uri="http://schemas.openxmlformats.org/presentationml/2006/ole">
            <mc:AlternateContent xmlns:mc="http://schemas.openxmlformats.org/markup-compatibility/2006">
              <mc:Choice xmlns:v="urn:schemas-microsoft-com:vml" Requires="v">
                <p:oleObj spid="_x0000_s1029" name="Photo Editor Photo" r:id="rId3" imgW="3333333" imgH="1752381" progId="">
                  <p:embed/>
                </p:oleObj>
              </mc:Choice>
              <mc:Fallback>
                <p:oleObj name="Photo Editor Photo" r:id="rId3" imgW="3333333" imgH="1752381" progId="">
                  <p:embed/>
                  <p:pic>
                    <p:nvPicPr>
                      <p:cNvPr id="0" name="Object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43425" y="3200400"/>
                        <a:ext cx="3209925" cy="1905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oleObj>
              </mc:Fallback>
            </mc:AlternateContent>
          </a:graphicData>
        </a:graphic>
      </p:graphicFrame>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a:xfrm>
            <a:off x="304800" y="304800"/>
            <a:ext cx="7162800" cy="609600"/>
          </a:xfrm>
        </p:spPr>
        <p:txBody>
          <a:bodyPr/>
          <a:lstStyle/>
          <a:p>
            <a:r>
              <a:rPr lang="en-US" sz="2600" b="1" dirty="0">
                <a:latin typeface="Arial" charset="0"/>
              </a:rPr>
              <a:t>Group 3: Web Pharmacist Care</a:t>
            </a:r>
            <a:r>
              <a:rPr lang="en-US" sz="2600" dirty="0">
                <a:latin typeface="Arial" charset="0"/>
              </a:rPr>
              <a:t> (</a:t>
            </a:r>
            <a:r>
              <a:rPr lang="en-US" sz="2000" dirty="0">
                <a:latin typeface="Arial" charset="0"/>
              </a:rPr>
              <a:t>included all the components of the Chronic Care Model)</a:t>
            </a:r>
            <a:endParaRPr lang="en-US" sz="2400" b="1" u="sng" dirty="0">
              <a:solidFill>
                <a:srgbClr val="FF7C80"/>
              </a:solidFill>
              <a:latin typeface="Arial" charset="0"/>
            </a:endParaRPr>
          </a:p>
        </p:txBody>
      </p:sp>
      <p:sp>
        <p:nvSpPr>
          <p:cNvPr id="19459" name="Content Placeholder 2"/>
          <p:cNvSpPr>
            <a:spLocks noGrp="1"/>
          </p:cNvSpPr>
          <p:nvPr>
            <p:ph idx="1"/>
          </p:nvPr>
        </p:nvSpPr>
        <p:spPr>
          <a:xfrm>
            <a:off x="457200" y="1219200"/>
            <a:ext cx="8763000" cy="5375275"/>
          </a:xfrm>
        </p:spPr>
        <p:txBody>
          <a:bodyPr/>
          <a:lstStyle/>
          <a:p>
            <a:pPr marL="63500" indent="-3175">
              <a:buFont typeface="Monotype Sorts" charset="0"/>
              <a:buNone/>
            </a:pPr>
            <a:endParaRPr lang="en-US">
              <a:latin typeface="Arial" charset="0"/>
            </a:endParaRPr>
          </a:p>
          <a:p>
            <a:pPr marL="63500" indent="-3175">
              <a:buFont typeface="Monotype Sorts" charset="0"/>
              <a:buNone/>
            </a:pPr>
            <a:r>
              <a:rPr lang="en-US" b="0">
                <a:latin typeface="Arial" charset="0"/>
              </a:rPr>
              <a:t>Clinical Pharmacists: experience with care management, registry database work,  and electronic medical record in day to day work (apart from front line work)</a:t>
            </a:r>
          </a:p>
          <a:p>
            <a:pPr marL="63500" indent="-3175">
              <a:buFont typeface="Monotype Sorts" charset="0"/>
              <a:buNone/>
            </a:pPr>
            <a:r>
              <a:rPr lang="en-US" b="0">
                <a:latin typeface="Arial" charset="0"/>
              </a:rPr>
              <a:t>Pharmacist Training:</a:t>
            </a:r>
          </a:p>
          <a:p>
            <a:pPr marL="742950" lvl="1" indent="-285750">
              <a:buClr>
                <a:srgbClr val="0000FF"/>
              </a:buClr>
              <a:buSzTx/>
              <a:buFont typeface="Wingdings" charset="0"/>
              <a:buChar char="ü"/>
            </a:pPr>
            <a:r>
              <a:rPr lang="en-US" sz="1800">
                <a:latin typeface="Arial" charset="0"/>
              </a:rPr>
              <a:t>Evidence based hypertension guidelines and stepped medication protocols</a:t>
            </a:r>
          </a:p>
          <a:p>
            <a:pPr marL="742950" lvl="1" indent="-285750">
              <a:buClr>
                <a:srgbClr val="0000FF"/>
              </a:buClr>
              <a:buSzTx/>
              <a:buFont typeface="Wingdings" charset="0"/>
              <a:buChar char="ü"/>
            </a:pPr>
            <a:r>
              <a:rPr lang="en-US" sz="1800">
                <a:latin typeface="Arial" charset="0"/>
              </a:rPr>
              <a:t>Information Systems: registry database and EMR documentation</a:t>
            </a:r>
          </a:p>
          <a:p>
            <a:pPr marL="742950" lvl="1" indent="-285750">
              <a:buClr>
                <a:srgbClr val="0000FF"/>
              </a:buClr>
              <a:buSzTx/>
              <a:buFont typeface="Wingdings" charset="0"/>
              <a:buChar char="ü"/>
            </a:pPr>
            <a:r>
              <a:rPr lang="en-US" sz="1800">
                <a:latin typeface="Arial" charset="0"/>
              </a:rPr>
              <a:t>Patient-centered communication styles</a:t>
            </a:r>
          </a:p>
          <a:p>
            <a:pPr marL="63500" indent="-3175">
              <a:buClr>
                <a:srgbClr val="0000FF"/>
              </a:buClr>
              <a:buSzTx/>
              <a:buFont typeface="Wingdings" charset="0"/>
              <a:buNone/>
            </a:pPr>
            <a:r>
              <a:rPr lang="en-US" b="0">
                <a:latin typeface="Arial" charset="0"/>
              </a:rPr>
              <a:t>Ongoing meetings with me, the pharmacist lead, and a behavioral psychologist (every 2 weeks initially, then every month)</a:t>
            </a: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idx="4294967295"/>
          </p:nvPr>
        </p:nvSpPr>
        <p:spPr/>
        <p:txBody>
          <a:bodyPr/>
          <a:lstStyle/>
          <a:p>
            <a:r>
              <a:rPr lang="en-US" sz="2600" b="1" dirty="0">
                <a:latin typeface="Arial" charset="0"/>
              </a:rPr>
              <a:t>Web communications – Action Plan</a:t>
            </a:r>
          </a:p>
        </p:txBody>
      </p:sp>
      <p:sp>
        <p:nvSpPr>
          <p:cNvPr id="20483" name="Content Placeholder 5"/>
          <p:cNvSpPr>
            <a:spLocks noGrp="1"/>
          </p:cNvSpPr>
          <p:nvPr>
            <p:ph idx="4294967295"/>
          </p:nvPr>
        </p:nvSpPr>
        <p:spPr>
          <a:xfrm>
            <a:off x="1066800" y="1371600"/>
            <a:ext cx="7086600" cy="5334000"/>
          </a:xfrm>
          <a:ln>
            <a:solidFill>
              <a:srgbClr val="002060"/>
            </a:solidFill>
            <a:miter lim="800000"/>
            <a:headEnd/>
            <a:tailEnd/>
          </a:ln>
        </p:spPr>
        <p:txBody>
          <a:bodyPr/>
          <a:lstStyle/>
          <a:p>
            <a:pPr algn="just">
              <a:spcBef>
                <a:spcPct val="0"/>
              </a:spcBef>
              <a:spcAft>
                <a:spcPct val="0"/>
              </a:spcAft>
              <a:buFont typeface="Monotype Sorts" charset="0"/>
              <a:buNone/>
            </a:pPr>
            <a:r>
              <a:rPr lang="en-US" sz="900">
                <a:latin typeface="Arial" charset="0"/>
              </a:rPr>
              <a:t>Smart Phrase: eBP1stActPlan</a:t>
            </a:r>
          </a:p>
          <a:p>
            <a:pPr algn="just">
              <a:spcBef>
                <a:spcPct val="0"/>
              </a:spcBef>
              <a:spcAft>
                <a:spcPct val="0"/>
              </a:spcAft>
              <a:buFont typeface="Monotype Sorts" charset="0"/>
              <a:buNone/>
            </a:pPr>
            <a:endParaRPr lang="en-US" sz="900">
              <a:latin typeface="Arial" charset="0"/>
            </a:endParaRPr>
          </a:p>
          <a:p>
            <a:pPr algn="just">
              <a:spcBef>
                <a:spcPct val="0"/>
              </a:spcBef>
              <a:spcAft>
                <a:spcPct val="0"/>
              </a:spcAft>
              <a:buFont typeface="Monotype Sorts" charset="0"/>
              <a:buNone/>
            </a:pPr>
            <a:r>
              <a:rPr lang="en-US" sz="900">
                <a:latin typeface="Arial" charset="0"/>
              </a:rPr>
              <a:t>HI .NAME</a:t>
            </a:r>
          </a:p>
          <a:p>
            <a:pPr algn="just">
              <a:spcBef>
                <a:spcPct val="0"/>
              </a:spcBef>
              <a:spcAft>
                <a:spcPct val="0"/>
              </a:spcAft>
              <a:buFont typeface="Monotype Sorts" charset="0"/>
              <a:buNone/>
            </a:pPr>
            <a:endParaRPr lang="en-US" sz="900">
              <a:latin typeface="Arial" charset="0"/>
            </a:endParaRPr>
          </a:p>
          <a:p>
            <a:pPr algn="just">
              <a:spcBef>
                <a:spcPct val="0"/>
              </a:spcBef>
              <a:spcAft>
                <a:spcPct val="0"/>
              </a:spcAft>
              <a:buFont typeface="Monotype Sorts" charset="0"/>
              <a:buNone/>
            </a:pPr>
            <a:r>
              <a:rPr lang="en-US" sz="900">
                <a:latin typeface="Arial" charset="0"/>
              </a:rPr>
              <a:t>Here is your current action plan:</a:t>
            </a:r>
          </a:p>
          <a:p>
            <a:pPr algn="just">
              <a:spcBef>
                <a:spcPct val="0"/>
              </a:spcBef>
              <a:spcAft>
                <a:spcPct val="0"/>
              </a:spcAft>
              <a:buFont typeface="Monotype Sorts" charset="0"/>
              <a:buNone/>
            </a:pPr>
            <a:endParaRPr lang="en-US" sz="900">
              <a:latin typeface="Arial" charset="0"/>
            </a:endParaRPr>
          </a:p>
          <a:p>
            <a:pPr algn="just">
              <a:spcBef>
                <a:spcPct val="0"/>
              </a:spcBef>
              <a:spcAft>
                <a:spcPct val="0"/>
              </a:spcAft>
              <a:buFont typeface="Monotype Sorts" charset="0"/>
              <a:buNone/>
            </a:pPr>
            <a:r>
              <a:rPr lang="en-US" sz="900">
                <a:latin typeface="Arial" charset="0"/>
              </a:rPr>
              <a:t>1. BP monitoring:  </a:t>
            </a:r>
          </a:p>
          <a:p>
            <a:pPr algn="just">
              <a:spcBef>
                <a:spcPct val="0"/>
              </a:spcBef>
              <a:spcAft>
                <a:spcPct val="0"/>
              </a:spcAft>
              <a:buFont typeface="Monotype Sorts" charset="0"/>
              <a:buNone/>
            </a:pPr>
            <a:r>
              <a:rPr lang="en-US" sz="900">
                <a:latin typeface="Arial" charset="0"/>
              </a:rPr>
              <a:t>Measure your BP at least 2 times each week (with two BP measurements each time). Choose two days of the week that are easy to remember, like Saturday and Thursday or Monday and Friday and a time that is convenient, by making a regular time it will be easier to remember.</a:t>
            </a:r>
            <a:r>
              <a:rPr lang="en-US" sz="900" i="1">
                <a:latin typeface="Arial" charset="0"/>
              </a:rPr>
              <a:t>  </a:t>
            </a:r>
            <a:endParaRPr lang="en-US" sz="900">
              <a:latin typeface="Arial" charset="0"/>
            </a:endParaRPr>
          </a:p>
          <a:p>
            <a:pPr lvl="1" algn="just">
              <a:spcBef>
                <a:spcPct val="0"/>
              </a:spcBef>
              <a:spcAft>
                <a:spcPct val="0"/>
              </a:spcAft>
              <a:buFont typeface="Wingdings" charset="0"/>
              <a:buNone/>
            </a:pPr>
            <a:r>
              <a:rPr lang="en-US" sz="800">
                <a:latin typeface="Arial" charset="0"/>
              </a:rPr>
              <a:t>Remember to: (refer to your e-BP notebook for more detailed instruction</a:t>
            </a:r>
          </a:p>
          <a:p>
            <a:pPr lvl="1" algn="just">
              <a:spcBef>
                <a:spcPct val="0"/>
              </a:spcBef>
              <a:spcAft>
                <a:spcPct val="0"/>
              </a:spcAft>
              <a:buFont typeface="Wingdings" charset="0"/>
              <a:buNone/>
            </a:pPr>
            <a:r>
              <a:rPr lang="en-US" sz="800">
                <a:latin typeface="Arial" charset="0"/>
              </a:rPr>
              <a:t>Avoid exercise, caffeine, and tobacco for at least 30 minutes before you take your measurement.  </a:t>
            </a:r>
          </a:p>
          <a:p>
            <a:pPr lvl="1" algn="just">
              <a:spcBef>
                <a:spcPct val="0"/>
              </a:spcBef>
              <a:spcAft>
                <a:spcPct val="0"/>
              </a:spcAft>
              <a:buFont typeface="Wingdings" charset="0"/>
              <a:buNone/>
            </a:pPr>
            <a:r>
              <a:rPr lang="en-US" sz="800">
                <a:latin typeface="Arial" charset="0"/>
              </a:rPr>
              <a:t>Remove tight fitting clothing from your upper arm.</a:t>
            </a:r>
          </a:p>
          <a:p>
            <a:pPr lvl="1" algn="just">
              <a:spcBef>
                <a:spcPct val="0"/>
              </a:spcBef>
              <a:spcAft>
                <a:spcPct val="0"/>
              </a:spcAft>
              <a:buFont typeface="Wingdings" charset="0"/>
              <a:buNone/>
            </a:pPr>
            <a:r>
              <a:rPr lang="en-US" sz="800">
                <a:latin typeface="Arial" charset="0"/>
              </a:rPr>
              <a:t>Sit in a comfortable position with your legs and back supported.</a:t>
            </a:r>
          </a:p>
          <a:p>
            <a:pPr lvl="1" algn="just">
              <a:spcBef>
                <a:spcPct val="0"/>
              </a:spcBef>
              <a:spcAft>
                <a:spcPct val="0"/>
              </a:spcAft>
              <a:buFont typeface="Wingdings" charset="0"/>
              <a:buNone/>
            </a:pPr>
            <a:r>
              <a:rPr lang="en-US" sz="800">
                <a:latin typeface="Arial" charset="0"/>
              </a:rPr>
              <a:t>Rest quietly for at least two minutes. Wait at least two minutes between BP measurements.</a:t>
            </a:r>
          </a:p>
          <a:p>
            <a:pPr lvl="1" algn="just">
              <a:spcBef>
                <a:spcPct val="0"/>
              </a:spcBef>
              <a:spcAft>
                <a:spcPct val="0"/>
              </a:spcAft>
              <a:buFont typeface="Wingdings" charset="0"/>
              <a:buNone/>
            </a:pPr>
            <a:r>
              <a:rPr lang="en-US" sz="800">
                <a:latin typeface="Arial" charset="0"/>
              </a:rPr>
              <a:t>Place your arm on a table or desk so that your arm is at the level of your heart.</a:t>
            </a:r>
          </a:p>
          <a:p>
            <a:pPr lvl="1" algn="just">
              <a:spcBef>
                <a:spcPct val="0"/>
              </a:spcBef>
              <a:spcAft>
                <a:spcPct val="0"/>
              </a:spcAft>
              <a:buFont typeface="Wingdings" charset="0"/>
              <a:buNone/>
            </a:pPr>
            <a:r>
              <a:rPr lang="en-US" sz="800">
                <a:latin typeface="Arial" charset="0"/>
              </a:rPr>
              <a:t>I will be sending you a secure message asking you for your BP measurements. </a:t>
            </a:r>
          </a:p>
          <a:p>
            <a:pPr lvl="1" algn="just">
              <a:spcBef>
                <a:spcPct val="0"/>
              </a:spcBef>
              <a:spcAft>
                <a:spcPct val="0"/>
              </a:spcAft>
              <a:buFont typeface="Wingdings" charset="0"/>
              <a:buNone/>
            </a:pPr>
            <a:endParaRPr lang="en-US" sz="800">
              <a:latin typeface="Arial" charset="0"/>
            </a:endParaRPr>
          </a:p>
          <a:p>
            <a:pPr algn="just">
              <a:spcBef>
                <a:spcPct val="0"/>
              </a:spcBef>
              <a:spcAft>
                <a:spcPct val="0"/>
              </a:spcAft>
              <a:buFont typeface="Monotype Sorts" charset="0"/>
              <a:buNone/>
            </a:pPr>
            <a:r>
              <a:rPr lang="en-US" sz="900">
                <a:latin typeface="Arial" charset="0"/>
              </a:rPr>
              <a:t>2. Medications:</a:t>
            </a:r>
          </a:p>
          <a:p>
            <a:pPr algn="just">
              <a:spcBef>
                <a:spcPct val="0"/>
              </a:spcBef>
              <a:spcAft>
                <a:spcPct val="0"/>
              </a:spcAft>
              <a:buFont typeface="Monotype Sorts" charset="0"/>
              <a:buNone/>
            </a:pPr>
            <a:r>
              <a:rPr lang="en-US" sz="900">
                <a:latin typeface="Arial" charset="0"/>
              </a:rPr>
              <a:t>Your current medications are on ***</a:t>
            </a:r>
          </a:p>
          <a:p>
            <a:pPr algn="just">
              <a:spcBef>
                <a:spcPct val="0"/>
              </a:spcBef>
              <a:spcAft>
                <a:spcPct val="0"/>
              </a:spcAft>
              <a:buFont typeface="Monotype Sorts" charset="0"/>
              <a:buNone/>
            </a:pPr>
            <a:r>
              <a:rPr lang="en-US" sz="900">
                <a:latin typeface="Arial" charset="0"/>
              </a:rPr>
              <a:t>If these are not correct please let me know.</a:t>
            </a:r>
          </a:p>
          <a:p>
            <a:pPr algn="just">
              <a:spcBef>
                <a:spcPct val="0"/>
              </a:spcBef>
              <a:spcAft>
                <a:spcPct val="0"/>
              </a:spcAft>
              <a:buFont typeface="Monotype Sorts" charset="0"/>
              <a:buNone/>
            </a:pPr>
            <a:endParaRPr lang="en-US" sz="900">
              <a:latin typeface="Arial" charset="0"/>
            </a:endParaRPr>
          </a:p>
          <a:p>
            <a:pPr algn="just">
              <a:spcBef>
                <a:spcPct val="0"/>
              </a:spcBef>
              <a:spcAft>
                <a:spcPct val="0"/>
              </a:spcAft>
              <a:buFont typeface="Monotype Sorts" charset="0"/>
              <a:buNone/>
            </a:pPr>
            <a:r>
              <a:rPr lang="en-US" sz="900">
                <a:latin typeface="Arial" charset="0"/>
              </a:rPr>
              <a:t>3. Lifestyle Changes:</a:t>
            </a:r>
          </a:p>
          <a:p>
            <a:pPr algn="just">
              <a:spcBef>
                <a:spcPct val="0"/>
              </a:spcBef>
              <a:spcAft>
                <a:spcPct val="0"/>
              </a:spcAft>
              <a:buFont typeface="Monotype Sorts" charset="0"/>
              <a:buNone/>
            </a:pPr>
            <a:r>
              <a:rPr lang="en-US" sz="900">
                <a:latin typeface="Arial" charset="0"/>
              </a:rPr>
              <a:t>You decided to work on *** </a:t>
            </a:r>
          </a:p>
          <a:p>
            <a:pPr algn="just">
              <a:spcBef>
                <a:spcPct val="0"/>
              </a:spcBef>
              <a:spcAft>
                <a:spcPct val="0"/>
              </a:spcAft>
              <a:buFont typeface="Monotype Sorts" charset="0"/>
              <a:buNone/>
            </a:pPr>
            <a:r>
              <a:rPr lang="en-US" sz="900">
                <a:latin typeface="Arial" charset="0"/>
              </a:rPr>
              <a:t>You might want to check out some Group Health Resources such ***</a:t>
            </a:r>
          </a:p>
          <a:p>
            <a:pPr algn="just">
              <a:spcBef>
                <a:spcPct val="0"/>
              </a:spcBef>
              <a:spcAft>
                <a:spcPct val="0"/>
              </a:spcAft>
              <a:buFont typeface="Monotype Sorts" charset="0"/>
              <a:buNone/>
            </a:pPr>
            <a:r>
              <a:rPr lang="en-US" sz="900">
                <a:latin typeface="Arial" charset="0"/>
              </a:rPr>
              <a:t> </a:t>
            </a:r>
          </a:p>
          <a:p>
            <a:pPr algn="just">
              <a:spcBef>
                <a:spcPct val="0"/>
              </a:spcBef>
              <a:spcAft>
                <a:spcPct val="0"/>
              </a:spcAft>
              <a:buFont typeface="Monotype Sorts" charset="0"/>
              <a:buNone/>
            </a:pPr>
            <a:r>
              <a:rPr lang="en-US" sz="900">
                <a:latin typeface="Arial" charset="0"/>
              </a:rPr>
              <a:t>4. Assessment Your  average BP was 148/84.  The next step would be to increase your  dose of xx</a:t>
            </a:r>
          </a:p>
          <a:p>
            <a:pPr algn="just">
              <a:spcBef>
                <a:spcPct val="0"/>
              </a:spcBef>
              <a:spcAft>
                <a:spcPct val="0"/>
              </a:spcAft>
              <a:buFont typeface="Monotype Sorts" charset="0"/>
              <a:buNone/>
            </a:pPr>
            <a:r>
              <a:rPr lang="en-US" sz="900">
                <a:latin typeface="Arial" charset="0"/>
              </a:rPr>
              <a:t>Let me know if you have any concern about this plan</a:t>
            </a:r>
          </a:p>
          <a:p>
            <a:pPr algn="just">
              <a:spcBef>
                <a:spcPct val="0"/>
              </a:spcBef>
              <a:spcAft>
                <a:spcPct val="0"/>
              </a:spcAft>
              <a:buFont typeface="Monotype Sorts" charset="0"/>
              <a:buNone/>
            </a:pPr>
            <a:endParaRPr lang="en-US" sz="900">
              <a:latin typeface="Arial" charset="0"/>
            </a:endParaRPr>
          </a:p>
          <a:p>
            <a:pPr algn="just">
              <a:spcBef>
                <a:spcPct val="0"/>
              </a:spcBef>
              <a:spcAft>
                <a:spcPct val="0"/>
              </a:spcAft>
              <a:buFont typeface="Monotype Sorts" charset="0"/>
              <a:buNone/>
            </a:pPr>
            <a:r>
              <a:rPr lang="en-US" sz="900">
                <a:latin typeface="Arial" charset="0"/>
              </a:rPr>
              <a:t>5. Follow-up Plan:</a:t>
            </a:r>
          </a:p>
          <a:p>
            <a:pPr algn="just">
              <a:spcBef>
                <a:spcPct val="0"/>
              </a:spcBef>
              <a:spcAft>
                <a:spcPct val="0"/>
              </a:spcAft>
              <a:buFont typeface="Monotype Sorts" charset="0"/>
              <a:buNone/>
            </a:pPr>
            <a:r>
              <a:rPr lang="en-US" sz="900">
                <a:latin typeface="Arial" charset="0"/>
              </a:rPr>
              <a:t>Please go to a Group Health Lab to have: ***</a:t>
            </a:r>
          </a:p>
          <a:p>
            <a:pPr algn="just">
              <a:spcBef>
                <a:spcPct val="0"/>
              </a:spcBef>
              <a:spcAft>
                <a:spcPct val="0"/>
              </a:spcAft>
              <a:buFont typeface="Monotype Sorts" charset="0"/>
              <a:buNone/>
            </a:pPr>
            <a:r>
              <a:rPr lang="en-US" sz="900">
                <a:latin typeface="Arial" charset="0"/>
              </a:rPr>
              <a:t>I will send you a reminder to send me more BP readings in 2 weeks.  </a:t>
            </a:r>
          </a:p>
          <a:p>
            <a:pPr algn="just">
              <a:spcBef>
                <a:spcPct val="0"/>
              </a:spcBef>
              <a:spcAft>
                <a:spcPct val="0"/>
              </a:spcAft>
              <a:buFont typeface="Monotype Sorts" charset="0"/>
              <a:buNone/>
            </a:pPr>
            <a:endParaRPr lang="en-US" sz="900">
              <a:latin typeface="Arial" charset="0"/>
            </a:endParaRPr>
          </a:p>
          <a:p>
            <a:pPr algn="just">
              <a:spcBef>
                <a:spcPct val="0"/>
              </a:spcBef>
              <a:spcAft>
                <a:spcPct val="0"/>
              </a:spcAft>
              <a:buFont typeface="Monotype Sorts" charset="0"/>
              <a:buNone/>
            </a:pPr>
            <a:endParaRPr lang="en-US" sz="900">
              <a:latin typeface="Arial" charset="0"/>
            </a:endParaRPr>
          </a:p>
          <a:p>
            <a:pPr algn="just">
              <a:spcBef>
                <a:spcPct val="0"/>
              </a:spcBef>
              <a:spcAft>
                <a:spcPct val="0"/>
              </a:spcAft>
              <a:buFont typeface="Monotype Sorts" charset="0"/>
              <a:buNone/>
            </a:pPr>
            <a:r>
              <a:rPr lang="en-US" sz="900">
                <a:latin typeface="Arial" charset="0"/>
              </a:rPr>
              <a:t>.Me</a:t>
            </a:r>
          </a:p>
          <a:p>
            <a:pPr algn="just">
              <a:spcBef>
                <a:spcPct val="0"/>
              </a:spcBef>
              <a:spcAft>
                <a:spcPct val="0"/>
              </a:spcAft>
            </a:pPr>
            <a:endParaRPr lang="en-US">
              <a:latin typeface="Arial" charset="0"/>
            </a:endParaRP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p:txBody>
          <a:bodyPr/>
          <a:lstStyle/>
          <a:p>
            <a:r>
              <a:rPr lang="en-US" dirty="0">
                <a:latin typeface="Arial" charset="0"/>
              </a:rPr>
              <a:t>Ongoing Pharmacist </a:t>
            </a:r>
            <a:r>
              <a:rPr lang="en-US" sz="2600" dirty="0">
                <a:latin typeface="Arial" charset="0"/>
              </a:rPr>
              <a:t>Care-Management</a:t>
            </a:r>
          </a:p>
        </p:txBody>
      </p:sp>
      <p:sp>
        <p:nvSpPr>
          <p:cNvPr id="21507" name="Content Placeholder 2"/>
          <p:cNvSpPr>
            <a:spLocks noGrp="1"/>
          </p:cNvSpPr>
          <p:nvPr>
            <p:ph idx="1"/>
          </p:nvPr>
        </p:nvSpPr>
        <p:spPr>
          <a:xfrm>
            <a:off x="228600" y="1295400"/>
            <a:ext cx="8991600" cy="5375275"/>
          </a:xfrm>
        </p:spPr>
        <p:txBody>
          <a:bodyPr/>
          <a:lstStyle/>
          <a:p>
            <a:pPr marL="457200" indent="-457200">
              <a:spcBef>
                <a:spcPts val="300"/>
              </a:spcBef>
              <a:spcAft>
                <a:spcPts val="300"/>
              </a:spcAft>
              <a:buSzPct val="100000"/>
              <a:buFont typeface="Wingdings" charset="0"/>
              <a:buChar char="ü"/>
            </a:pPr>
            <a:endParaRPr lang="en-US" sz="2400" b="0">
              <a:latin typeface="Arial" charset="0"/>
            </a:endParaRPr>
          </a:p>
          <a:p>
            <a:pPr marL="457200" indent="-457200">
              <a:spcBef>
                <a:spcPts val="300"/>
              </a:spcBef>
              <a:spcAft>
                <a:spcPts val="300"/>
              </a:spcAft>
              <a:buSzPct val="110000"/>
              <a:buFontTx/>
              <a:buChar char="•"/>
            </a:pPr>
            <a:r>
              <a:rPr lang="en-US" b="0">
                <a:latin typeface="Arial" charset="0"/>
              </a:rPr>
              <a:t>Web communications every 2 weeks for the first 3 months or until the BP is in control</a:t>
            </a:r>
          </a:p>
          <a:p>
            <a:pPr marL="457200" indent="-457200">
              <a:spcBef>
                <a:spcPts val="300"/>
              </a:spcBef>
              <a:spcAft>
                <a:spcPts val="300"/>
              </a:spcAft>
              <a:buSzPct val="110000"/>
              <a:buFontTx/>
              <a:buNone/>
            </a:pPr>
            <a:endParaRPr lang="en-US" b="0">
              <a:latin typeface="Arial" charset="0"/>
            </a:endParaRPr>
          </a:p>
          <a:p>
            <a:pPr marL="457200" indent="-457200">
              <a:spcBef>
                <a:spcPts val="300"/>
              </a:spcBef>
              <a:spcAft>
                <a:spcPts val="300"/>
              </a:spcAft>
              <a:buSzPct val="110000"/>
              <a:buFontTx/>
              <a:buChar char="•"/>
            </a:pPr>
            <a:r>
              <a:rPr lang="en-US" b="0">
                <a:latin typeface="Arial" charset="0"/>
              </a:rPr>
              <a:t>Stepped medication changes per protocol</a:t>
            </a:r>
          </a:p>
          <a:p>
            <a:pPr marL="457200" indent="-457200">
              <a:spcBef>
                <a:spcPts val="300"/>
              </a:spcBef>
              <a:spcAft>
                <a:spcPts val="300"/>
              </a:spcAft>
              <a:buSzPct val="110000"/>
              <a:buFontTx/>
              <a:buNone/>
            </a:pPr>
            <a:endParaRPr lang="en-US" b="0">
              <a:latin typeface="Arial" charset="0"/>
            </a:endParaRPr>
          </a:p>
          <a:p>
            <a:pPr marL="457200" indent="-457200">
              <a:spcBef>
                <a:spcPts val="300"/>
              </a:spcBef>
              <a:spcAft>
                <a:spcPts val="300"/>
              </a:spcAft>
              <a:buSzPct val="110000"/>
              <a:buFontTx/>
              <a:buChar char="•"/>
            </a:pPr>
            <a:r>
              <a:rPr lang="en-US" b="0">
                <a:latin typeface="Arial" charset="0"/>
              </a:rPr>
              <a:t>Continuing web communications about medication adherence and lifestyle goals, linked patients to information, Group Health and community programs</a:t>
            </a:r>
          </a:p>
          <a:p>
            <a:pPr marL="457200" indent="-457200">
              <a:spcBef>
                <a:spcPts val="300"/>
              </a:spcBef>
              <a:spcAft>
                <a:spcPts val="300"/>
              </a:spcAft>
              <a:buSzPct val="110000"/>
              <a:buFontTx/>
              <a:buNone/>
            </a:pPr>
            <a:endParaRPr lang="en-US" b="0">
              <a:latin typeface="Arial" charset="0"/>
            </a:endParaRPr>
          </a:p>
          <a:p>
            <a:pPr marL="457200" indent="-457200">
              <a:spcBef>
                <a:spcPts val="300"/>
              </a:spcBef>
              <a:spcAft>
                <a:spcPts val="300"/>
              </a:spcAft>
              <a:buSzPct val="110000"/>
              <a:buFontTx/>
              <a:buChar char="•"/>
            </a:pPr>
            <a:r>
              <a:rPr lang="en-US" b="0">
                <a:latin typeface="Arial" charset="0"/>
              </a:rPr>
              <a:t>Clinical concerns and deviations from the medication protocol pharmacist transferred to patient</a:t>
            </a:r>
            <a:r>
              <a:rPr lang="ja-JP" altLang="en-US" b="0">
                <a:latin typeface="Arial" charset="0"/>
              </a:rPr>
              <a:t>’</a:t>
            </a:r>
            <a:r>
              <a:rPr lang="en-US" b="0">
                <a:latin typeface="Arial" charset="0"/>
              </a:rPr>
              <a:t>s primary care physician</a:t>
            </a: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lstStyle/>
          <a:p>
            <a:r>
              <a:rPr lang="en-US" dirty="0">
                <a:latin typeface="Arial" charset="0"/>
              </a:rPr>
              <a:t>BP control at 12 months</a:t>
            </a:r>
          </a:p>
        </p:txBody>
      </p:sp>
      <p:graphicFrame>
        <p:nvGraphicFramePr>
          <p:cNvPr id="4" name="Content Placeholder 3" title="BP control at 12 months"/>
          <p:cNvGraphicFramePr>
            <a:graphicFrameLocks noGrp="1"/>
          </p:cNvGraphicFramePr>
          <p:nvPr>
            <p:ph sz="half" idx="1"/>
            <p:extLst>
              <p:ext uri="{D42A27DB-BD31-4B8C-83A1-F6EECF244321}">
                <p14:modId xmlns:p14="http://schemas.microsoft.com/office/powerpoint/2010/main" val="1825290914"/>
              </p:ext>
            </p:extLst>
          </p:nvPr>
        </p:nvGraphicFramePr>
        <p:xfrm>
          <a:off x="914400" y="1295400"/>
          <a:ext cx="7772400" cy="3149600"/>
        </p:xfrm>
        <a:graphic>
          <a:graphicData uri="http://schemas.openxmlformats.org/drawingml/2006/table">
            <a:tbl>
              <a:tblPr/>
              <a:tblGrid>
                <a:gridCol w="1943100"/>
                <a:gridCol w="1943100"/>
                <a:gridCol w="1943100"/>
                <a:gridCol w="1943100"/>
              </a:tblGrid>
              <a:tr h="914400">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dirty="0" smtClean="0">
                        <a:ln>
                          <a:noFill/>
                        </a:ln>
                        <a:solidFill>
                          <a:schemeClr val="bg1"/>
                        </a:solidFill>
                        <a:effectLst/>
                        <a:latin typeface="Arial" pitchFamily="34" charset="0"/>
                        <a:cs typeface="Arial" pitchFamily="34" charset="0"/>
                      </a:endParaRPr>
                    </a:p>
                  </a:txBody>
                  <a:tcPr marL="44072" marR="44072"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solidFill>
                      <a:srgbClr val="4F6593"/>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bg1"/>
                          </a:solidFill>
                          <a:effectLst/>
                          <a:latin typeface="Arial" pitchFamily="34" charset="0"/>
                          <a:cs typeface="Arial" pitchFamily="34" charset="0"/>
                        </a:rPr>
                        <a:t>Control </a:t>
                      </a:r>
                    </a:p>
                  </a:txBody>
                  <a:tcPr marL="44072" marR="44072"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solidFill>
                      <a:srgbClr val="4F6593"/>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bg1"/>
                          </a:solidFill>
                          <a:effectLst/>
                          <a:latin typeface="Arial" pitchFamily="34" charset="0"/>
                          <a:cs typeface="Arial" pitchFamily="34" charset="0"/>
                        </a:rPr>
                        <a:t>BPM-Web Only</a:t>
                      </a:r>
                    </a:p>
                  </a:txBody>
                  <a:tcPr marL="44072" marR="44072"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solidFill>
                      <a:srgbClr val="4F6593"/>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bg1"/>
                          </a:solidFill>
                          <a:effectLst/>
                          <a:latin typeface="Arial" pitchFamily="34" charset="0"/>
                          <a:cs typeface="Arial" pitchFamily="34" charset="0"/>
                        </a:rPr>
                        <a:t>BPM-Web-</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bg1"/>
                          </a:solidFill>
                          <a:effectLst/>
                          <a:latin typeface="Arial" pitchFamily="34" charset="0"/>
                          <a:cs typeface="Arial" pitchFamily="34" charset="0"/>
                        </a:rPr>
                        <a:t>Pharm</a:t>
                      </a:r>
                    </a:p>
                  </a:txBody>
                  <a:tcPr marL="44072" marR="44072"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4F6593"/>
                    </a:solidFill>
                  </a:tcPr>
                </a:tc>
              </a:tr>
              <a:tr h="11176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Arial" pitchFamily="34" charset="0"/>
                          <a:cs typeface="Arial" pitchFamily="34" charset="0"/>
                        </a:rPr>
                        <a:t>All</a:t>
                      </a:r>
                    </a:p>
                  </a:txBody>
                  <a:tcPr marL="44072" marR="44072"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pitchFamily="34" charset="0"/>
                          <a:cs typeface="Arial" pitchFamily="34" charset="0"/>
                        </a:rPr>
                        <a:t>31%</a:t>
                      </a:r>
                    </a:p>
                  </a:txBody>
                  <a:tcPr marL="44072" marR="44072"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pitchFamily="34" charset="0"/>
                          <a:cs typeface="Arial" pitchFamily="34" charset="0"/>
                        </a:rPr>
                        <a:t>36%</a:t>
                      </a:r>
                    </a:p>
                  </a:txBody>
                  <a:tcPr marL="44072" marR="44072" horzOverflow="overflow">
                    <a:lnL w="63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FF0000"/>
                          </a:solidFill>
                          <a:effectLst/>
                          <a:latin typeface="Arial" pitchFamily="34" charset="0"/>
                          <a:cs typeface="Arial" pitchFamily="34" charset="0"/>
                        </a:rPr>
                        <a:t>56%*</a:t>
                      </a:r>
                    </a:p>
                  </a:txBody>
                  <a:tcPr marL="44072" marR="4407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1176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pitchFamily="34" charset="0"/>
                          <a:cs typeface="Arial" pitchFamily="34" charset="0"/>
                        </a:rPr>
                        <a:t>Systolic BP at baseline &gt;160 </a:t>
                      </a:r>
                    </a:p>
                  </a:txBody>
                  <a:tcPr marL="44072" marR="44072"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solidFill>
                      <a:srgbClr val="C9D1E2"/>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pitchFamily="34" charset="0"/>
                          <a:cs typeface="Arial" pitchFamily="34" charset="0"/>
                        </a:rPr>
                        <a:t>20%</a:t>
                      </a:r>
                    </a:p>
                  </a:txBody>
                  <a:tcPr marL="44072" marR="44072"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solidFill>
                      <a:srgbClr val="C9D1E2"/>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Arial" pitchFamily="34" charset="0"/>
                          <a:cs typeface="Arial" pitchFamily="34" charset="0"/>
                        </a:rPr>
                        <a:t>26%</a:t>
                      </a:r>
                    </a:p>
                  </a:txBody>
                  <a:tcPr marL="44072" marR="44072"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solidFill>
                      <a:srgbClr val="C9D1E2"/>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FF0000"/>
                          </a:solidFill>
                          <a:effectLst/>
                          <a:latin typeface="Arial" pitchFamily="34" charset="0"/>
                          <a:cs typeface="Arial" pitchFamily="34" charset="0"/>
                        </a:rPr>
                        <a:t>54%*</a:t>
                      </a:r>
                    </a:p>
                  </a:txBody>
                  <a:tcPr marL="44072" marR="44072"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solidFill>
                      <a:srgbClr val="C9D1E2"/>
                    </a:solidFill>
                  </a:tcPr>
                </a:tc>
              </a:tr>
            </a:tbl>
          </a:graphicData>
        </a:graphic>
      </p:graphicFrame>
      <p:sp>
        <p:nvSpPr>
          <p:cNvPr id="2" name="Content Placeholder 1"/>
          <p:cNvSpPr>
            <a:spLocks noGrp="1"/>
          </p:cNvSpPr>
          <p:nvPr>
            <p:ph sz="half" idx="2"/>
          </p:nvPr>
        </p:nvSpPr>
        <p:spPr>
          <a:xfrm>
            <a:off x="381000" y="5105400"/>
            <a:ext cx="8839200" cy="1565275"/>
          </a:xfrm>
        </p:spPr>
        <p:txBody>
          <a:bodyPr>
            <a:normAutofit fontScale="55000" lnSpcReduction="20000"/>
          </a:bodyPr>
          <a:lstStyle/>
          <a:p>
            <a:pPr algn="ctr"/>
            <a:r>
              <a:rPr lang="en-US" b="0" dirty="0">
                <a:latin typeface="Times" charset="0"/>
              </a:rPr>
              <a:t>*P &lt; 0.001 compared to UC and BPM-Web</a:t>
            </a:r>
          </a:p>
          <a:p>
            <a:endParaRPr lang="en-US" b="0" dirty="0">
              <a:latin typeface="Times" charset="0"/>
            </a:endParaRPr>
          </a:p>
          <a:p>
            <a:r>
              <a:rPr lang="en-US" b="0" dirty="0">
                <a:latin typeface="Times" charset="0"/>
              </a:rPr>
              <a:t>Green BB, Cook AJ, Ralston JD, Fishman PA, </a:t>
            </a:r>
            <a:r>
              <a:rPr lang="en-US" b="0" dirty="0" err="1">
                <a:latin typeface="Times" charset="0"/>
              </a:rPr>
              <a:t>Catz</a:t>
            </a:r>
            <a:r>
              <a:rPr lang="en-US" b="0" dirty="0">
                <a:latin typeface="Times" charset="0"/>
              </a:rPr>
              <a:t> SL, Carlson J, </a:t>
            </a:r>
            <a:r>
              <a:rPr lang="en-US" b="0" dirty="0" err="1">
                <a:latin typeface="Times" charset="0"/>
              </a:rPr>
              <a:t>Carrell</a:t>
            </a:r>
            <a:r>
              <a:rPr lang="en-US" b="0" dirty="0">
                <a:latin typeface="Times" charset="0"/>
              </a:rPr>
              <a:t> D, </a:t>
            </a:r>
            <a:r>
              <a:rPr lang="en-US" b="0" dirty="0" err="1">
                <a:latin typeface="Times" charset="0"/>
              </a:rPr>
              <a:t>Tyll</a:t>
            </a:r>
            <a:r>
              <a:rPr lang="en-US" b="0" dirty="0">
                <a:latin typeface="Times" charset="0"/>
              </a:rPr>
              <a:t> L, Larson EB, Thompson, RS. Effectiveness of Home Blood Pressure Monitoring, Web </a:t>
            </a:r>
            <a:r>
              <a:rPr lang="en-US" b="0" dirty="0" err="1">
                <a:latin typeface="Times" charset="0"/>
              </a:rPr>
              <a:t>Communicatin</a:t>
            </a:r>
            <a:r>
              <a:rPr lang="en-US" b="0" dirty="0">
                <a:latin typeface="Times" charset="0"/>
              </a:rPr>
              <a:t>, and Pharmacist Care on Hypertension Control. JAMA 2008; 299:2857-67.</a:t>
            </a:r>
          </a:p>
          <a:p>
            <a:endParaRPr lang="en-US" dirty="0"/>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0" y="228600"/>
            <a:ext cx="7391400" cy="762000"/>
          </a:xfrm>
        </p:spPr>
        <p:txBody>
          <a:bodyPr/>
          <a:lstStyle/>
          <a:p>
            <a:pPr algn="ctr"/>
            <a:r>
              <a:rPr lang="en-US" sz="2200" b="1" dirty="0">
                <a:latin typeface="Arial" charset="0"/>
              </a:rPr>
              <a:t>BP Remains Uncontrolled Even Though it is the Most Common Diagnosis in Primary Care</a:t>
            </a:r>
          </a:p>
        </p:txBody>
      </p:sp>
      <p:sp>
        <p:nvSpPr>
          <p:cNvPr id="6147" name="Rectangle 3"/>
          <p:cNvSpPr>
            <a:spLocks noGrp="1" noChangeArrowheads="1"/>
          </p:cNvSpPr>
          <p:nvPr>
            <p:ph type="body" idx="1"/>
          </p:nvPr>
        </p:nvSpPr>
        <p:spPr>
          <a:xfrm>
            <a:off x="381000" y="1219200"/>
            <a:ext cx="8305800" cy="5375275"/>
          </a:xfrm>
        </p:spPr>
        <p:txBody>
          <a:bodyPr/>
          <a:lstStyle/>
          <a:p>
            <a:pPr marL="401638" indent="-401638">
              <a:buClr>
                <a:srgbClr val="0070C0"/>
              </a:buClr>
              <a:buSzPct val="65000"/>
              <a:buFont typeface="Wingdings" charset="0"/>
              <a:buNone/>
              <a:tabLst>
                <a:tab pos="401638" algn="l"/>
              </a:tabLst>
            </a:pPr>
            <a:endParaRPr lang="en-US" sz="3200" b="0">
              <a:latin typeface="Arial" charset="0"/>
            </a:endParaRPr>
          </a:p>
          <a:p>
            <a:pPr marL="401638" indent="-401638">
              <a:buClrTx/>
              <a:buSzPct val="80000"/>
              <a:buFontTx/>
              <a:buChar char="•"/>
              <a:tabLst>
                <a:tab pos="401638" algn="l"/>
              </a:tabLst>
            </a:pPr>
            <a:r>
              <a:rPr lang="en-US" sz="2400" b="0">
                <a:latin typeface="Calibri" charset="0"/>
              </a:rPr>
              <a:t>Hypertension is the </a:t>
            </a:r>
            <a:r>
              <a:rPr lang="en-US" sz="2400" b="0" u="sng">
                <a:latin typeface="Calibri" charset="0"/>
              </a:rPr>
              <a:t>most common</a:t>
            </a:r>
            <a:r>
              <a:rPr lang="en-US" sz="2400" b="0">
                <a:latin typeface="Calibri" charset="0"/>
              </a:rPr>
              <a:t> diagnosis made in primary care.*</a:t>
            </a:r>
          </a:p>
          <a:p>
            <a:pPr marL="401638" indent="-401638">
              <a:buClrTx/>
              <a:buSzPct val="80000"/>
              <a:buFontTx/>
              <a:buChar char="•"/>
              <a:tabLst>
                <a:tab pos="401638" algn="l"/>
              </a:tabLst>
            </a:pPr>
            <a:r>
              <a:rPr lang="en-US" sz="2400" b="0">
                <a:latin typeface="Calibri" charset="0"/>
              </a:rPr>
              <a:t>In primary care practices only ½ of patients with a hypertension diagnosis have a blood pressure (BP) below target**</a:t>
            </a:r>
          </a:p>
          <a:p>
            <a:pPr marL="401638" indent="-401638">
              <a:buClrTx/>
              <a:buSzPct val="80000"/>
              <a:buFontTx/>
              <a:buChar char="•"/>
              <a:tabLst>
                <a:tab pos="401638" algn="l"/>
              </a:tabLst>
            </a:pPr>
            <a:r>
              <a:rPr lang="en-US" sz="2400" b="0">
                <a:latin typeface="Calibri" charset="0"/>
              </a:rPr>
              <a:t>90% of patients with hypertension have health insurance***</a:t>
            </a:r>
            <a:endParaRPr lang="en-US" b="0">
              <a:latin typeface="Arial" charset="0"/>
            </a:endParaRPr>
          </a:p>
          <a:p>
            <a:pPr marL="862013" lvl="4" indent="1198563">
              <a:buClrTx/>
              <a:buSzPct val="65000"/>
              <a:buFontTx/>
              <a:buNone/>
              <a:tabLst>
                <a:tab pos="401638" algn="l"/>
              </a:tabLst>
            </a:pPr>
            <a:endParaRPr lang="en-US" sz="1200">
              <a:latin typeface="Calibri" charset="0"/>
            </a:endParaRPr>
          </a:p>
          <a:p>
            <a:pPr marL="515938" lvl="1" indent="0">
              <a:buClrTx/>
              <a:buSzPct val="65000"/>
              <a:buFont typeface="Arial" charset="0"/>
              <a:buChar char="•"/>
              <a:tabLst>
                <a:tab pos="401638" algn="l"/>
              </a:tabLst>
            </a:pPr>
            <a:r>
              <a:rPr lang="en-US" sz="1200">
                <a:latin typeface="Calibri" charset="0"/>
              </a:rPr>
              <a:t>* Hsiao CJ, Cherry DK, Beatty PC, Rechtsteiner EA. National Ambulatory Medical Care Survey: 2007 summary. Natl Health Stat Report. 2010(27):1-32</a:t>
            </a:r>
          </a:p>
          <a:p>
            <a:pPr marL="515938" lvl="1" indent="0">
              <a:buClrTx/>
              <a:buSzPct val="65000"/>
              <a:buFont typeface="Wingdings" charset="0"/>
              <a:buNone/>
              <a:tabLst>
                <a:tab pos="401638" algn="l"/>
              </a:tabLst>
            </a:pPr>
            <a:r>
              <a:rPr lang="en-US" sz="1200">
                <a:latin typeface="Calibri" charset="0"/>
              </a:rPr>
              <a:t>** Belletti DA, Zacker C, Wogen J. Hypertension treatment and control among 28 physician practices across the United States: results of the Hypertension: Assessment of Treatment to Target (HATT) Study. J Clin Hypertens (Greenwich). 2010;12(8):603-12 </a:t>
            </a:r>
          </a:p>
          <a:p>
            <a:pPr marL="515938" lvl="1" indent="0">
              <a:buClrTx/>
              <a:buSzPct val="65000"/>
              <a:buFont typeface="Arial" charset="0"/>
              <a:buChar char="•"/>
              <a:tabLst>
                <a:tab pos="401638" algn="l"/>
              </a:tabLst>
            </a:pPr>
            <a:endParaRPr lang="en-US" sz="1200">
              <a:latin typeface="Calibri" charset="0"/>
            </a:endParaRPr>
          </a:p>
          <a:p>
            <a:pPr marL="515938" lvl="1" indent="0">
              <a:buClrTx/>
              <a:buSzPct val="65000"/>
              <a:buFont typeface="Arial" charset="0"/>
              <a:buChar char="•"/>
              <a:tabLst>
                <a:tab pos="401638" algn="l"/>
              </a:tabLst>
            </a:pPr>
            <a:r>
              <a:rPr lang="en-US" sz="1200">
                <a:latin typeface="Calibri" charset="0"/>
              </a:rPr>
              <a:t>*** Morbidity and Mortality Weekly Report 2/4/11. Vital Signs Prevalence, Treatment, and Control of Hypertension.</a:t>
            </a:r>
          </a:p>
          <a:p>
            <a:pPr marL="401638" indent="-401638">
              <a:buFont typeface="Monotype Sorts" charset="0"/>
              <a:buNone/>
              <a:tabLst>
                <a:tab pos="401638" algn="l"/>
              </a:tabLst>
            </a:pPr>
            <a:endParaRPr lang="en-US" sz="1200" b="0">
              <a:latin typeface="Calibri" charset="0"/>
            </a:endParaRPr>
          </a:p>
          <a:p>
            <a:pPr marL="401638" indent="-401638">
              <a:buFont typeface="Monotype Sorts" charset="0"/>
              <a:buNone/>
              <a:tabLst>
                <a:tab pos="401638" algn="l"/>
              </a:tabLst>
            </a:pPr>
            <a:endParaRPr lang="en-US">
              <a:latin typeface="Arial" charset="0"/>
            </a:endParaRP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Content Placeholder 2"/>
          <p:cNvSpPr>
            <a:spLocks noGrp="1"/>
          </p:cNvSpPr>
          <p:nvPr>
            <p:ph idx="1"/>
          </p:nvPr>
        </p:nvSpPr>
        <p:spPr>
          <a:xfrm>
            <a:off x="304800" y="1219200"/>
            <a:ext cx="8305800" cy="5375275"/>
          </a:xfrm>
        </p:spPr>
        <p:txBody>
          <a:bodyPr/>
          <a:lstStyle/>
          <a:p>
            <a:pPr marL="457200" indent="-457200">
              <a:spcBef>
                <a:spcPct val="10000"/>
              </a:spcBef>
              <a:spcAft>
                <a:spcPct val="10000"/>
              </a:spcAft>
              <a:buSzPct val="100000"/>
              <a:buFontTx/>
              <a:buChar char="•"/>
            </a:pPr>
            <a:endParaRPr lang="en-US" sz="2400" b="0">
              <a:latin typeface="Arial" charset="0"/>
            </a:endParaRPr>
          </a:p>
          <a:p>
            <a:pPr marL="457200" indent="-457200">
              <a:spcBef>
                <a:spcPct val="10000"/>
              </a:spcBef>
              <a:spcAft>
                <a:spcPct val="10000"/>
              </a:spcAft>
              <a:buSzPct val="110000"/>
              <a:buFontTx/>
              <a:buChar char="•"/>
            </a:pPr>
            <a:r>
              <a:rPr lang="en-US" sz="2400" b="0">
                <a:latin typeface="Arial" charset="0"/>
              </a:rPr>
              <a:t>Bringing care out of the office and into patients</a:t>
            </a:r>
            <a:r>
              <a:rPr lang="ja-JP" altLang="en-US" sz="2400" b="0">
                <a:latin typeface="Arial" charset="0"/>
              </a:rPr>
              <a:t>’</a:t>
            </a:r>
            <a:r>
              <a:rPr lang="en-US" sz="2400" b="0">
                <a:latin typeface="Arial" charset="0"/>
              </a:rPr>
              <a:t> homes. </a:t>
            </a:r>
          </a:p>
          <a:p>
            <a:pPr marL="796925" lvl="1" indent="-285750">
              <a:spcBef>
                <a:spcPct val="10000"/>
              </a:spcBef>
              <a:spcAft>
                <a:spcPct val="10000"/>
              </a:spcAft>
              <a:buFont typeface="Wingdings" charset="0"/>
              <a:buChar char="§"/>
            </a:pPr>
            <a:r>
              <a:rPr lang="en-US">
                <a:latin typeface="Arial" charset="0"/>
              </a:rPr>
              <a:t>More active participation by the patient in their own care. </a:t>
            </a:r>
          </a:p>
          <a:p>
            <a:pPr marL="796925" lvl="1" indent="-285750">
              <a:spcBef>
                <a:spcPct val="10000"/>
              </a:spcBef>
              <a:spcAft>
                <a:spcPct val="10000"/>
              </a:spcAft>
              <a:buFont typeface="Wingdings" charset="0"/>
              <a:buChar char="§"/>
            </a:pPr>
            <a:r>
              <a:rPr lang="en-US">
                <a:latin typeface="Arial" charset="0"/>
              </a:rPr>
              <a:t>Shared electronic health records</a:t>
            </a:r>
          </a:p>
          <a:p>
            <a:pPr marL="796925" lvl="1" indent="-285750">
              <a:spcBef>
                <a:spcPct val="10000"/>
              </a:spcBef>
              <a:spcAft>
                <a:spcPct val="10000"/>
              </a:spcAft>
              <a:buFont typeface="Wingdings" charset="0"/>
              <a:buChar char="§"/>
            </a:pPr>
            <a:r>
              <a:rPr lang="en-US">
                <a:latin typeface="Arial" charset="0"/>
              </a:rPr>
              <a:t>Asynchronous communications </a:t>
            </a:r>
          </a:p>
          <a:p>
            <a:pPr marL="457200" indent="-457200">
              <a:spcBef>
                <a:spcPct val="10000"/>
              </a:spcBef>
              <a:spcAft>
                <a:spcPct val="10000"/>
              </a:spcAft>
              <a:buSzPct val="110000"/>
              <a:buFontTx/>
              <a:buChar char="•"/>
            </a:pPr>
            <a:r>
              <a:rPr lang="en-US" sz="2400" b="0">
                <a:latin typeface="Arial" charset="0"/>
              </a:rPr>
              <a:t>Team care – Collaborative Care</a:t>
            </a:r>
          </a:p>
          <a:p>
            <a:pPr marL="796925" lvl="1" indent="-285750">
              <a:spcBef>
                <a:spcPct val="10000"/>
              </a:spcBef>
              <a:spcAft>
                <a:spcPct val="10000"/>
              </a:spcAft>
              <a:buFont typeface="Wingdings" charset="0"/>
              <a:buChar char="§"/>
            </a:pPr>
            <a:r>
              <a:rPr lang="en-US">
                <a:latin typeface="Arial" charset="0"/>
              </a:rPr>
              <a:t>Pharmacists (and nurses) </a:t>
            </a:r>
          </a:p>
          <a:p>
            <a:pPr marL="796925" lvl="1" indent="-285750">
              <a:spcBef>
                <a:spcPct val="10000"/>
              </a:spcBef>
              <a:spcAft>
                <a:spcPct val="10000"/>
              </a:spcAft>
              <a:buFont typeface="Wingdings" charset="0"/>
              <a:buChar char="§"/>
            </a:pPr>
            <a:r>
              <a:rPr lang="en-US">
                <a:latin typeface="Arial" charset="0"/>
              </a:rPr>
              <a:t>We are currently testing a model that uses Web-based Collaborative Dietitian Care</a:t>
            </a:r>
          </a:p>
          <a:p>
            <a:pPr marL="457200" indent="-457200">
              <a:spcBef>
                <a:spcPct val="10000"/>
              </a:spcBef>
              <a:spcAft>
                <a:spcPct val="10000"/>
              </a:spcAft>
              <a:buSzPct val="110000"/>
              <a:buFontTx/>
              <a:buChar char="•"/>
            </a:pPr>
            <a:r>
              <a:rPr lang="en-US" sz="2400" b="0">
                <a:latin typeface="Arial" charset="0"/>
              </a:rPr>
              <a:t>Cost-effective, cost saving?</a:t>
            </a:r>
          </a:p>
          <a:p>
            <a:pPr marL="457200" indent="-457200">
              <a:spcBef>
                <a:spcPct val="10000"/>
              </a:spcBef>
              <a:spcAft>
                <a:spcPct val="10000"/>
              </a:spcAft>
              <a:buSzPct val="110000"/>
              <a:buFontTx/>
              <a:buChar char="•"/>
            </a:pPr>
            <a:r>
              <a:rPr lang="en-US" sz="2400" b="0">
                <a:latin typeface="Arial" charset="0"/>
              </a:rPr>
              <a:t>This type of care is now a standard part of Group Health</a:t>
            </a:r>
            <a:r>
              <a:rPr lang="ja-JP" altLang="en-US" sz="2400" b="0">
                <a:latin typeface="Arial" charset="0"/>
              </a:rPr>
              <a:t>’</a:t>
            </a:r>
            <a:r>
              <a:rPr lang="en-US" sz="2400" b="0">
                <a:latin typeface="Arial" charset="0"/>
              </a:rPr>
              <a:t>s  Patient-Centered Medical Home </a:t>
            </a:r>
          </a:p>
          <a:p>
            <a:pPr marL="457200" indent="-457200">
              <a:spcBef>
                <a:spcPct val="10000"/>
              </a:spcBef>
              <a:spcAft>
                <a:spcPct val="10000"/>
              </a:spcAft>
              <a:buSzPct val="110000"/>
              <a:buFontTx/>
              <a:buChar char="•"/>
            </a:pPr>
            <a:r>
              <a:rPr lang="en-US" sz="2400" b="0">
                <a:latin typeface="Arial" charset="0"/>
              </a:rPr>
              <a:t>Can this model work in community practices?</a:t>
            </a:r>
          </a:p>
          <a:p>
            <a:pPr marL="796925" lvl="1" indent="-285750">
              <a:spcBef>
                <a:spcPct val="10000"/>
              </a:spcBef>
              <a:spcAft>
                <a:spcPct val="10000"/>
              </a:spcAft>
              <a:buSzPct val="60000"/>
              <a:buFont typeface="Wingdings" charset="0"/>
              <a:buChar char="§"/>
            </a:pPr>
            <a:endParaRPr lang="en-US">
              <a:latin typeface="Arial" charset="0"/>
            </a:endParaRPr>
          </a:p>
          <a:p>
            <a:pPr marL="457200" indent="-457200">
              <a:spcBef>
                <a:spcPct val="10000"/>
              </a:spcBef>
              <a:spcAft>
                <a:spcPct val="10000"/>
              </a:spcAft>
              <a:buSzPct val="60000"/>
              <a:buFont typeface="Wingdings" charset="0"/>
              <a:buChar char="§"/>
            </a:pPr>
            <a:endParaRPr lang="en-US" sz="2400" b="0">
              <a:solidFill>
                <a:srgbClr val="FF0000"/>
              </a:solidFill>
              <a:latin typeface="Arial" charset="0"/>
            </a:endParaRPr>
          </a:p>
          <a:p>
            <a:pPr marL="457200" indent="-457200">
              <a:spcBef>
                <a:spcPct val="10000"/>
              </a:spcBef>
              <a:spcAft>
                <a:spcPct val="10000"/>
              </a:spcAft>
              <a:buSzPct val="60000"/>
              <a:buFont typeface="Monotype Sorts" charset="0"/>
              <a:buNone/>
            </a:pPr>
            <a:endParaRPr lang="en-US" sz="2400" b="0">
              <a:solidFill>
                <a:srgbClr val="FF0000"/>
              </a:solidFill>
              <a:latin typeface="Arial" charset="0"/>
            </a:endParaRPr>
          </a:p>
        </p:txBody>
      </p:sp>
      <p:sp>
        <p:nvSpPr>
          <p:cNvPr id="2" name="Title 1"/>
          <p:cNvSpPr>
            <a:spLocks noGrp="1"/>
          </p:cNvSpPr>
          <p:nvPr>
            <p:ph type="title"/>
          </p:nvPr>
        </p:nvSpPr>
        <p:spPr/>
        <p:txBody>
          <a:bodyPr anchor="t"/>
          <a:lstStyle/>
          <a:p>
            <a:pPr rtl="0" fontAlgn="base"/>
            <a:r>
              <a:rPr lang="en-US" sz="2800" b="0" kern="1200" dirty="0" smtClean="0">
                <a:solidFill>
                  <a:srgbClr val="FFFFFF"/>
                </a:solidFill>
                <a:effectLst/>
                <a:latin typeface="Arial"/>
                <a:ea typeface="ＭＳ Ｐゴシック"/>
                <a:cs typeface="Arial"/>
              </a:rPr>
              <a:t>Supports a </a:t>
            </a:r>
            <a:r>
              <a:rPr lang="en-US" altLang="ja-JP" sz="2800" b="0" kern="1200" dirty="0" smtClean="0">
                <a:solidFill>
                  <a:srgbClr val="FFFFFF"/>
                </a:solidFill>
                <a:effectLst/>
                <a:latin typeface="Arial"/>
                <a:ea typeface="Arial"/>
                <a:cs typeface="Arial"/>
              </a:rPr>
              <a:t>“</a:t>
            </a:r>
            <a:r>
              <a:rPr lang="en-US" sz="2800" b="0" kern="1200" dirty="0" smtClean="0">
                <a:solidFill>
                  <a:srgbClr val="FFFFFF"/>
                </a:solidFill>
                <a:effectLst/>
                <a:latin typeface="Arial"/>
                <a:ea typeface="ＭＳ Ｐゴシック"/>
                <a:cs typeface="Arial"/>
              </a:rPr>
              <a:t>New Model of Care</a:t>
            </a:r>
            <a:r>
              <a:rPr lang="en-US" altLang="ja-JP" sz="2800" b="0" kern="1200" dirty="0" smtClean="0">
                <a:solidFill>
                  <a:srgbClr val="FFFFFF"/>
                </a:solidFill>
                <a:effectLst/>
                <a:latin typeface="Arial"/>
                <a:ea typeface="Arial"/>
                <a:cs typeface="Arial"/>
              </a:rPr>
              <a:t>”</a:t>
            </a:r>
            <a:endParaRPr lang="en-US" dirty="0" smtClean="0">
              <a:effectLst/>
            </a:endParaRPr>
          </a:p>
          <a:p>
            <a:pPr rtl="0" fontAlgn="base"/>
            <a:r>
              <a:rPr lang="en-US" sz="2800" b="0" kern="1200" dirty="0" smtClean="0">
                <a:solidFill>
                  <a:srgbClr val="FFFFFF"/>
                </a:solidFill>
                <a:effectLst/>
                <a:latin typeface="Arial"/>
                <a:ea typeface="ＭＳ Ｐゴシック"/>
                <a:cs typeface="Arial"/>
              </a:rPr>
              <a:t>(Maintenance within Group Health)</a:t>
            </a:r>
            <a:endParaRPr lang="en-US" dirty="0" smtClean="0">
              <a:effectLst/>
            </a:endParaRPr>
          </a:p>
          <a:p>
            <a:endParaRPr lang="en-US" dirty="0"/>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a:xfrm>
            <a:off x="228600" y="228600"/>
            <a:ext cx="7086600" cy="762000"/>
          </a:xfrm>
        </p:spPr>
        <p:txBody>
          <a:bodyPr/>
          <a:lstStyle/>
          <a:p>
            <a:pPr algn="ctr"/>
            <a:r>
              <a:rPr lang="en-US" sz="2400" b="1" dirty="0">
                <a:latin typeface="Arial" charset="0"/>
              </a:rPr>
              <a:t>E-CHIP: electronic communications and improving hypertension in community practices</a:t>
            </a:r>
          </a:p>
        </p:txBody>
      </p:sp>
      <p:sp>
        <p:nvSpPr>
          <p:cNvPr id="24579" name="Content Placeholder 2"/>
          <p:cNvSpPr>
            <a:spLocks noGrp="1"/>
          </p:cNvSpPr>
          <p:nvPr>
            <p:ph idx="1"/>
          </p:nvPr>
        </p:nvSpPr>
        <p:spPr>
          <a:xfrm>
            <a:off x="381000" y="1295400"/>
            <a:ext cx="8610600" cy="5715000"/>
          </a:xfrm>
        </p:spPr>
        <p:txBody>
          <a:bodyPr/>
          <a:lstStyle/>
          <a:p>
            <a:pPr>
              <a:buSzPct val="120000"/>
            </a:pPr>
            <a:r>
              <a:rPr lang="en-US" b="0">
                <a:latin typeface="Arial" charset="0"/>
              </a:rPr>
              <a:t>Will the e-BP model of care will work within typical community practices? </a:t>
            </a:r>
          </a:p>
          <a:p>
            <a:pPr>
              <a:buSzPct val="120000"/>
            </a:pPr>
            <a:r>
              <a:rPr lang="en-US" b="0">
                <a:latin typeface="Arial" charset="0"/>
              </a:rPr>
              <a:t>We have been doing preliminary work to present the model, establish relationships, learn from providers, staff, and patients about potential barriers and facilitators for using Web-collaborative care.  </a:t>
            </a:r>
          </a:p>
          <a:p>
            <a:pPr lvl="2">
              <a:spcAft>
                <a:spcPts val="600"/>
              </a:spcAft>
              <a:buSzTx/>
            </a:pPr>
            <a:r>
              <a:rPr lang="en-US" sz="1800">
                <a:latin typeface="Arial" charset="0"/>
              </a:rPr>
              <a:t>What type of provider would be best to provide collaborative care? </a:t>
            </a:r>
            <a:r>
              <a:rPr lang="ja-JP" altLang="en-US" sz="1400">
                <a:latin typeface="Arial" charset="0"/>
              </a:rPr>
              <a:t>“</a:t>
            </a:r>
            <a:r>
              <a:rPr lang="en-US" sz="1400" i="1">
                <a:latin typeface="Arial" charset="0"/>
              </a:rPr>
              <a:t>I always felt a clinical pharmacist in the building is a good idea to assist with and moving some of the care offsite electronically is a next step</a:t>
            </a:r>
            <a:r>
              <a:rPr lang="ja-JP" altLang="en-US" sz="1400" i="1">
                <a:latin typeface="Arial" charset="0"/>
              </a:rPr>
              <a:t>”</a:t>
            </a:r>
            <a:endParaRPr lang="en-US" sz="1400" i="1">
              <a:latin typeface="Arial" charset="0"/>
            </a:endParaRPr>
          </a:p>
          <a:p>
            <a:pPr lvl="2">
              <a:spcAft>
                <a:spcPct val="60000"/>
              </a:spcAft>
              <a:buSzTx/>
            </a:pPr>
            <a:r>
              <a:rPr lang="en-US" sz="1800">
                <a:latin typeface="Arial" charset="0"/>
              </a:rPr>
              <a:t>How best to adapt the clinic</a:t>
            </a:r>
            <a:r>
              <a:rPr lang="ja-JP" altLang="en-US" sz="1800">
                <a:latin typeface="Arial" charset="0"/>
              </a:rPr>
              <a:t>’</a:t>
            </a:r>
            <a:r>
              <a:rPr lang="en-US" sz="1800">
                <a:latin typeface="Arial" charset="0"/>
              </a:rPr>
              <a:t>s current EHRs for secure  messaging? </a:t>
            </a:r>
            <a:r>
              <a:rPr lang="ja-JP" altLang="en-US" sz="1800">
                <a:latin typeface="Arial" charset="0"/>
              </a:rPr>
              <a:t>“</a:t>
            </a:r>
            <a:r>
              <a:rPr lang="en-US" sz="1400" i="1">
                <a:latin typeface="Arial" charset="0"/>
              </a:rPr>
              <a:t>that patient portal part wasn't part of our initial funding for the EMR. Part number 1 was the business product, part number 2 was the electronic medical record, part number 3 is actually the patient portal where patients send secured message back and forth</a:t>
            </a:r>
          </a:p>
          <a:p>
            <a:pPr lvl="2">
              <a:buSzTx/>
            </a:pPr>
            <a:r>
              <a:rPr lang="en-US" sz="1800">
                <a:latin typeface="Arial" charset="0"/>
              </a:rPr>
              <a:t>How to sustain Web Pharmacist Care? </a:t>
            </a:r>
            <a:r>
              <a:rPr lang="ja-JP" altLang="en-US" sz="1400">
                <a:latin typeface="Arial" charset="0"/>
              </a:rPr>
              <a:t>“</a:t>
            </a:r>
            <a:r>
              <a:rPr lang="en-US" sz="1400" i="1">
                <a:latin typeface="Arial" charset="0"/>
              </a:rPr>
              <a:t>I like the idea of using the pharmacist if we could come up with a business model</a:t>
            </a:r>
            <a:r>
              <a:rPr lang="ja-JP" altLang="en-US" sz="1400" i="1">
                <a:latin typeface="Arial" charset="0"/>
              </a:rPr>
              <a:t>”</a:t>
            </a:r>
            <a:r>
              <a:rPr lang="en-US" sz="1400" i="1">
                <a:latin typeface="Arial" charset="0"/>
              </a:rPr>
              <a:t>.</a:t>
            </a:r>
          </a:p>
          <a:p>
            <a:endParaRPr lang="en-US" sz="1800">
              <a:latin typeface="Arial" charset="0"/>
            </a:endParaRPr>
          </a:p>
          <a:p>
            <a:endParaRPr lang="en-US">
              <a:latin typeface="Arial" charset="0"/>
            </a:endParaRP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r>
              <a:rPr lang="en-US" sz="2600" dirty="0">
                <a:latin typeface="Arial" charset="0"/>
              </a:rPr>
              <a:t>Challenges in Dissemination and Implementation of e-BP:</a:t>
            </a:r>
          </a:p>
        </p:txBody>
      </p:sp>
      <p:sp>
        <p:nvSpPr>
          <p:cNvPr id="25603" name="Rectangle 3"/>
          <p:cNvSpPr>
            <a:spLocks noGrp="1" noChangeArrowheads="1"/>
          </p:cNvSpPr>
          <p:nvPr>
            <p:ph type="body" idx="1"/>
          </p:nvPr>
        </p:nvSpPr>
        <p:spPr>
          <a:xfrm>
            <a:off x="533400" y="1219200"/>
            <a:ext cx="8305800" cy="5375275"/>
          </a:xfrm>
        </p:spPr>
        <p:txBody>
          <a:bodyPr/>
          <a:lstStyle/>
          <a:p>
            <a:pPr>
              <a:buSzPct val="110000"/>
            </a:pPr>
            <a:r>
              <a:rPr lang="en-US" sz="2400" b="0">
                <a:latin typeface="Arial" charset="0"/>
              </a:rPr>
              <a:t>External Context</a:t>
            </a:r>
          </a:p>
          <a:p>
            <a:pPr lvl="2"/>
            <a:r>
              <a:rPr lang="en-US">
                <a:latin typeface="Arial" charset="0"/>
              </a:rPr>
              <a:t>Fee for Service – only face to face visits physicians are currently compensated (pharmacist and virtual care are not covered)</a:t>
            </a:r>
          </a:p>
          <a:p>
            <a:pPr lvl="2"/>
            <a:r>
              <a:rPr lang="en-US">
                <a:latin typeface="Arial" charset="0"/>
              </a:rPr>
              <a:t>Patients want this but not everyone can participate</a:t>
            </a:r>
          </a:p>
          <a:p>
            <a:pPr>
              <a:buSzPct val="110000"/>
              <a:buFontTx/>
              <a:buChar char="•"/>
            </a:pPr>
            <a:r>
              <a:rPr lang="en-US" sz="2400" b="0">
                <a:latin typeface="Arial" charset="0"/>
              </a:rPr>
              <a:t>Internal Context </a:t>
            </a:r>
          </a:p>
          <a:p>
            <a:pPr lvl="2"/>
            <a:r>
              <a:rPr lang="en-US">
                <a:latin typeface="Arial" charset="0"/>
              </a:rPr>
              <a:t>Few primary care clinics, even those with EHR</a:t>
            </a:r>
            <a:r>
              <a:rPr lang="ja-JP" altLang="en-US">
                <a:latin typeface="Arial" charset="0"/>
              </a:rPr>
              <a:t>’</a:t>
            </a:r>
            <a:r>
              <a:rPr lang="en-US">
                <a:latin typeface="Arial" charset="0"/>
              </a:rPr>
              <a:t>s have patient portals</a:t>
            </a:r>
          </a:p>
          <a:p>
            <a:pPr lvl="2"/>
            <a:r>
              <a:rPr lang="en-US">
                <a:latin typeface="Arial" charset="0"/>
              </a:rPr>
              <a:t>Few primary care clinics, have collaborative care teams, very few have </a:t>
            </a:r>
            <a:r>
              <a:rPr lang="ja-JP" altLang="en-US">
                <a:latin typeface="Arial" charset="0"/>
              </a:rPr>
              <a:t>“</a:t>
            </a:r>
            <a:r>
              <a:rPr lang="en-US">
                <a:latin typeface="Arial" charset="0"/>
              </a:rPr>
              <a:t>in-house pharmacists</a:t>
            </a:r>
            <a:r>
              <a:rPr lang="ja-JP" altLang="en-US">
                <a:latin typeface="Arial" charset="0"/>
              </a:rPr>
              <a:t>”</a:t>
            </a:r>
            <a:endParaRPr lang="en-US">
              <a:latin typeface="Arial" charset="0"/>
            </a:endParaRPr>
          </a:p>
          <a:p>
            <a:pPr>
              <a:buSzPct val="110000"/>
              <a:buFontTx/>
              <a:buChar char="•"/>
            </a:pPr>
            <a:r>
              <a:rPr lang="en-US" sz="2400" b="0">
                <a:latin typeface="Arial" charset="0"/>
              </a:rPr>
              <a:t>Individuals </a:t>
            </a:r>
          </a:p>
          <a:p>
            <a:pPr lvl="2"/>
            <a:r>
              <a:rPr lang="ja-JP" altLang="en-US">
                <a:latin typeface="Arial" charset="0"/>
              </a:rPr>
              <a:t>“</a:t>
            </a:r>
            <a:r>
              <a:rPr lang="en-US">
                <a:latin typeface="Arial" charset="0"/>
              </a:rPr>
              <a:t>Relationship</a:t>
            </a:r>
            <a:r>
              <a:rPr lang="ja-JP" altLang="en-US">
                <a:latin typeface="Arial" charset="0"/>
              </a:rPr>
              <a:t>”</a:t>
            </a:r>
            <a:r>
              <a:rPr lang="en-US">
                <a:latin typeface="Arial" charset="0"/>
              </a:rPr>
              <a:t> is a critical for success - between stakeholders and staff.  It takes time to establish these and to understand their structural and social networks</a:t>
            </a:r>
          </a:p>
          <a:p>
            <a:pPr lvl="2">
              <a:buFont typeface="Wingdings" charset="0"/>
              <a:buNone/>
            </a:pPr>
            <a:endParaRPr lang="en-US">
              <a:latin typeface="Arial" charset="0"/>
            </a:endParaRPr>
          </a:p>
          <a:p>
            <a:pPr lvl="2">
              <a:buFont typeface="Wingdings" charset="0"/>
              <a:buNone/>
            </a:pPr>
            <a:endParaRPr lang="en-US">
              <a:latin typeface="Arial" charset="0"/>
            </a:endParaRPr>
          </a:p>
          <a:p>
            <a:pPr lvl="2">
              <a:buFont typeface="Wingdings" charset="0"/>
              <a:buNone/>
            </a:pPr>
            <a:endParaRPr lang="en-US">
              <a:latin typeface="Arial" charset="0"/>
            </a:endParaRP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a:xfrm>
            <a:off x="304800" y="0"/>
            <a:ext cx="6781800" cy="990600"/>
          </a:xfrm>
        </p:spPr>
        <p:txBody>
          <a:bodyPr/>
          <a:lstStyle/>
          <a:p>
            <a:r>
              <a:rPr lang="en-US" dirty="0">
                <a:latin typeface="Arial" charset="0"/>
              </a:rPr>
              <a:t/>
            </a:r>
            <a:br>
              <a:rPr lang="en-US" dirty="0">
                <a:latin typeface="Arial" charset="0"/>
              </a:rPr>
            </a:br>
            <a:r>
              <a:rPr lang="en-US" dirty="0">
                <a:latin typeface="Arial" charset="0"/>
              </a:rPr>
              <a:t/>
            </a:r>
            <a:br>
              <a:rPr lang="en-US" dirty="0">
                <a:latin typeface="Arial" charset="0"/>
              </a:rPr>
            </a:br>
            <a:r>
              <a:rPr lang="en-US" dirty="0">
                <a:latin typeface="Arial" charset="0"/>
              </a:rPr>
              <a:t/>
            </a:r>
            <a:br>
              <a:rPr lang="en-US" dirty="0">
                <a:latin typeface="Arial" charset="0"/>
              </a:rPr>
            </a:br>
            <a:r>
              <a:rPr lang="en-US" dirty="0">
                <a:latin typeface="Arial" charset="0"/>
              </a:rPr>
              <a:t/>
            </a:r>
            <a:br>
              <a:rPr lang="en-US" dirty="0">
                <a:latin typeface="Arial" charset="0"/>
              </a:rPr>
            </a:br>
            <a:r>
              <a:rPr lang="en-US" dirty="0">
                <a:latin typeface="Arial" charset="0"/>
              </a:rPr>
              <a:t/>
            </a:r>
            <a:br>
              <a:rPr lang="en-US" dirty="0">
                <a:latin typeface="Arial" charset="0"/>
              </a:rPr>
            </a:br>
            <a:r>
              <a:rPr lang="en-US" sz="2600" b="1" dirty="0">
                <a:latin typeface="Arial" charset="0"/>
              </a:rPr>
              <a:t>Re-AIM applying it to the e-CHIP community adaptation </a:t>
            </a:r>
          </a:p>
        </p:txBody>
      </p:sp>
      <p:sp>
        <p:nvSpPr>
          <p:cNvPr id="26627" name="Content Placeholder 2"/>
          <p:cNvSpPr>
            <a:spLocks noGrp="1"/>
          </p:cNvSpPr>
          <p:nvPr>
            <p:ph idx="1"/>
          </p:nvPr>
        </p:nvSpPr>
        <p:spPr>
          <a:xfrm>
            <a:off x="457200" y="1143000"/>
            <a:ext cx="8305800" cy="5715000"/>
          </a:xfrm>
        </p:spPr>
        <p:txBody>
          <a:bodyPr/>
          <a:lstStyle/>
          <a:p>
            <a:pPr>
              <a:buSzPct val="110000"/>
              <a:buFont typeface="Arial" charset="0"/>
              <a:buChar char="•"/>
            </a:pPr>
            <a:r>
              <a:rPr lang="en-US" sz="1800" b="0" u="sng">
                <a:latin typeface="Arial" charset="0"/>
              </a:rPr>
              <a:t>Adoption</a:t>
            </a:r>
            <a:r>
              <a:rPr lang="en-US" sz="1800" b="0">
                <a:latin typeface="Arial" charset="0"/>
              </a:rPr>
              <a:t> – will clinics adopt this model?  Meaningful use, accountable care might be some incentives.  Patient demand another.</a:t>
            </a:r>
          </a:p>
          <a:p>
            <a:pPr>
              <a:buSzPct val="110000"/>
              <a:buFont typeface="Arial" charset="0"/>
              <a:buChar char="•"/>
            </a:pPr>
            <a:r>
              <a:rPr lang="en-US" sz="1800" b="0" u="sng">
                <a:latin typeface="Arial" charset="0"/>
              </a:rPr>
              <a:t>Reach</a:t>
            </a:r>
            <a:r>
              <a:rPr lang="en-US" sz="1800" b="0">
                <a:latin typeface="Arial" charset="0"/>
              </a:rPr>
              <a:t> – There will be Web access disparities: will the use of proxies, cell phones, assistance from community health workers fix this.  Other adaptations will be necessary.  Team care can be also be delivered over the phone, in person, by texting – communications </a:t>
            </a:r>
          </a:p>
          <a:p>
            <a:pPr>
              <a:buSzPct val="110000"/>
              <a:buFont typeface="Arial" charset="0"/>
              <a:buChar char="•"/>
            </a:pPr>
            <a:r>
              <a:rPr lang="en-US" sz="1800" b="0">
                <a:latin typeface="Arial" charset="0"/>
              </a:rPr>
              <a:t>I</a:t>
            </a:r>
            <a:r>
              <a:rPr lang="en-US" sz="1800" b="0" u="sng">
                <a:latin typeface="Arial" charset="0"/>
              </a:rPr>
              <a:t>mplementation</a:t>
            </a:r>
            <a:r>
              <a:rPr lang="en-US" sz="1800" b="0">
                <a:latin typeface="Arial" charset="0"/>
              </a:rPr>
              <a:t> – As e-EP is translated to community setting to what degree will their be fidelity in implementation of its core components. If adaptations are made, are they beneficial or do they decrease the benefits of the intervention</a:t>
            </a:r>
          </a:p>
          <a:p>
            <a:pPr>
              <a:buSzPct val="110000"/>
              <a:buFont typeface="Arial" charset="0"/>
              <a:buChar char="•"/>
            </a:pPr>
            <a:r>
              <a:rPr lang="en-US" sz="1800" b="0" u="sng">
                <a:latin typeface="Arial" charset="0"/>
              </a:rPr>
              <a:t>Effectiveness</a:t>
            </a:r>
            <a:r>
              <a:rPr lang="en-US" sz="1800" b="0">
                <a:latin typeface="Arial" charset="0"/>
              </a:rPr>
              <a:t> – does BP control improve in the adapted e-CHIP model?</a:t>
            </a:r>
          </a:p>
          <a:p>
            <a:pPr>
              <a:buSzPct val="110000"/>
              <a:buFont typeface="Arial" charset="0"/>
              <a:buChar char="•"/>
            </a:pPr>
            <a:r>
              <a:rPr lang="en-US" sz="1800" b="0" u="sng">
                <a:latin typeface="Arial" charset="0"/>
              </a:rPr>
              <a:t>Maintenance</a:t>
            </a:r>
            <a:r>
              <a:rPr lang="en-US" sz="1800" b="0">
                <a:latin typeface="Arial" charset="0"/>
              </a:rPr>
              <a:t> – to what degree can the adapted model be maintained over time?  Reimbursement is likely to be a big factor.  </a:t>
            </a:r>
            <a:r>
              <a:rPr lang="en-US">
                <a:solidFill>
                  <a:schemeClr val="bg1"/>
                </a:solidFill>
                <a:latin typeface="Arial" charset="0"/>
              </a:rPr>
              <a:t>GPPo</a:t>
            </a:r>
          </a:p>
          <a:p>
            <a:pPr>
              <a:buSzPct val="100000"/>
              <a:buFont typeface="Monotype Sorts" charset="0"/>
              <a:buNone/>
            </a:pPr>
            <a:r>
              <a:rPr lang="en-US" sz="1000" b="0">
                <a:latin typeface="Arial" charset="0"/>
              </a:rPr>
              <a:t>Glasgow.RE, Magid DJ, Ritzwoller D, Estabrooks PA.  Practical Clinical Trials for Translating Research to Practice. Design and Measurement Recommendations. Medical Care 2005; 43:551-557 lasgow.RE, Magid DJ, Ritzwoller D, Estabrooks PA.  Practical Clinical Trials for Translating Research to Practice. Design and Measurement Recommendations. Medical Care 2005; 43:551-557</a:t>
            </a:r>
          </a:p>
          <a:p>
            <a:pPr>
              <a:buSzPct val="100000"/>
              <a:buFont typeface="Arial" charset="0"/>
              <a:buChar char="•"/>
            </a:pPr>
            <a:endParaRPr lang="en-US" b="0">
              <a:latin typeface="Arial" charset="0"/>
            </a:endParaRPr>
          </a:p>
          <a:p>
            <a:pPr>
              <a:buSzPct val="100000"/>
              <a:buFont typeface="Arial" charset="0"/>
              <a:buChar char="•"/>
            </a:pPr>
            <a:endParaRPr lang="en-US" b="0">
              <a:latin typeface="Arial" charset="0"/>
            </a:endParaRP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a:xfrm>
            <a:off x="282575" y="228600"/>
            <a:ext cx="6804025" cy="609600"/>
          </a:xfrm>
        </p:spPr>
        <p:txBody>
          <a:bodyPr/>
          <a:lstStyle/>
          <a:p>
            <a:r>
              <a:rPr lang="en-US" sz="2600" b="1" dirty="0">
                <a:latin typeface="Arial" charset="0"/>
              </a:rPr>
              <a:t>Opportunities and Challenges</a:t>
            </a:r>
          </a:p>
        </p:txBody>
      </p:sp>
      <p:sp>
        <p:nvSpPr>
          <p:cNvPr id="27651" name="Rectangle 3"/>
          <p:cNvSpPr>
            <a:spLocks noGrp="1" noChangeArrowheads="1"/>
          </p:cNvSpPr>
          <p:nvPr>
            <p:ph type="body" idx="1"/>
          </p:nvPr>
        </p:nvSpPr>
        <p:spPr>
          <a:xfrm>
            <a:off x="533400" y="1143000"/>
            <a:ext cx="8458200" cy="5867400"/>
          </a:xfrm>
        </p:spPr>
        <p:txBody>
          <a:bodyPr/>
          <a:lstStyle/>
          <a:p>
            <a:pPr lvl="2">
              <a:buSzPct val="100000"/>
            </a:pPr>
            <a:r>
              <a:rPr lang="en-US">
                <a:latin typeface="Arial" charset="0"/>
              </a:rPr>
              <a:t>Patients want Web access to their healthcare* </a:t>
            </a:r>
          </a:p>
          <a:p>
            <a:pPr lvl="2">
              <a:buSzPct val="100000"/>
            </a:pPr>
            <a:endParaRPr lang="en-US">
              <a:latin typeface="Arial" charset="0"/>
            </a:endParaRPr>
          </a:p>
          <a:p>
            <a:pPr lvl="2">
              <a:buSzPct val="100000"/>
            </a:pPr>
            <a:r>
              <a:rPr lang="en-US">
                <a:latin typeface="Arial" charset="0"/>
              </a:rPr>
              <a:t>Patients are highly satisfied with Web services</a:t>
            </a:r>
          </a:p>
          <a:p>
            <a:pPr lvl="2">
              <a:buSzPct val="100000"/>
            </a:pPr>
            <a:endParaRPr lang="en-US">
              <a:latin typeface="Arial" charset="0"/>
            </a:endParaRPr>
          </a:p>
          <a:p>
            <a:pPr lvl="2">
              <a:buSzPct val="100000"/>
            </a:pPr>
            <a:r>
              <a:rPr lang="en-US">
                <a:latin typeface="Arial" charset="0"/>
              </a:rPr>
              <a:t>Team-based care for hypertension improves treatment outcomes.  Long-term outcomes are less certain.  </a:t>
            </a:r>
          </a:p>
          <a:p>
            <a:pPr lvl="2">
              <a:buSzPct val="100000"/>
            </a:pPr>
            <a:endParaRPr lang="en-US">
              <a:latin typeface="Arial" charset="0"/>
            </a:endParaRPr>
          </a:p>
          <a:p>
            <a:pPr lvl="2">
              <a:buSzPct val="100000"/>
            </a:pPr>
            <a:r>
              <a:rPr lang="en-US">
                <a:latin typeface="Arial" charset="0"/>
              </a:rPr>
              <a:t>Team care can be delivered in person, in community settings, on the phone, and virtually. Comparative effectiveness and cost-effectiveness are needed.  </a:t>
            </a:r>
          </a:p>
          <a:p>
            <a:pPr lvl="2">
              <a:buSzPct val="100000"/>
              <a:buFont typeface="Wingdings" charset="0"/>
              <a:buNone/>
            </a:pPr>
            <a:r>
              <a:rPr lang="en-US">
                <a:latin typeface="Arial" charset="0"/>
              </a:rPr>
              <a:t>. </a:t>
            </a:r>
          </a:p>
          <a:p>
            <a:pPr lvl="2">
              <a:buSzPct val="100000"/>
            </a:pPr>
            <a:r>
              <a:rPr lang="en-US">
                <a:latin typeface="Arial" charset="0"/>
              </a:rPr>
              <a:t>Most reimbursement policies do not support team or Web-based patient.  New models are being tested.</a:t>
            </a:r>
          </a:p>
          <a:p>
            <a:pPr lvl="2">
              <a:buSzPct val="100000"/>
              <a:buFont typeface="Wingdings" charset="0"/>
              <a:buNone/>
            </a:pPr>
            <a:r>
              <a:rPr lang="en-US">
                <a:latin typeface="Arial" charset="0"/>
              </a:rPr>
              <a:t>.  </a:t>
            </a:r>
          </a:p>
          <a:p>
            <a:pPr lvl="2">
              <a:buSzPct val="100000"/>
            </a:pPr>
            <a:r>
              <a:rPr lang="en-US">
                <a:latin typeface="Arial" charset="0"/>
              </a:rPr>
              <a:t>*</a:t>
            </a:r>
            <a:r>
              <a:rPr lang="en-US" u="sng">
                <a:latin typeface="Arial" charset="0"/>
              </a:rPr>
              <a:t>Disparities need to be addressed.  </a:t>
            </a:r>
          </a:p>
          <a:p>
            <a:pPr lvl="2">
              <a:buSzPct val="100000"/>
            </a:pPr>
            <a:endParaRPr lang="en-US">
              <a:latin typeface="Arial" charset="0"/>
            </a:endParaRPr>
          </a:p>
          <a:p>
            <a:pPr lvl="2">
              <a:buSzPct val="100000"/>
              <a:buFont typeface="Wingdings" charset="0"/>
              <a:buNone/>
            </a:pPr>
            <a:r>
              <a:rPr lang="en-US">
                <a:latin typeface="Arial" charset="0"/>
              </a:rPr>
              <a:t>.</a:t>
            </a:r>
          </a:p>
          <a:p>
            <a:pPr lvl="2">
              <a:buSzPct val="100000"/>
              <a:buFont typeface="Wingdings" charset="0"/>
              <a:buNone/>
            </a:pPr>
            <a:r>
              <a:rPr lang="en-US">
                <a:latin typeface="Arial" charset="0"/>
              </a:rPr>
              <a:t>.</a:t>
            </a: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p:txBody>
          <a:bodyPr/>
          <a:lstStyle/>
          <a:p>
            <a:r>
              <a:rPr lang="en-US">
                <a:latin typeface="Arial" charset="0"/>
              </a:rPr>
              <a:t>Questions for the audience</a:t>
            </a:r>
          </a:p>
        </p:txBody>
      </p:sp>
      <p:sp>
        <p:nvSpPr>
          <p:cNvPr id="28675" name="Content Placeholder 2"/>
          <p:cNvSpPr>
            <a:spLocks noGrp="1"/>
          </p:cNvSpPr>
          <p:nvPr>
            <p:ph idx="1"/>
          </p:nvPr>
        </p:nvSpPr>
        <p:spPr>
          <a:xfrm>
            <a:off x="457200" y="1143000"/>
            <a:ext cx="8915400" cy="5867400"/>
          </a:xfrm>
        </p:spPr>
        <p:txBody>
          <a:bodyPr/>
          <a:lstStyle/>
          <a:p>
            <a:r>
              <a:rPr lang="en-US" sz="1800" b="0">
                <a:latin typeface="Arial" charset="0"/>
              </a:rPr>
              <a:t>Using population-based approaches to identify people with uncontrolled BP has been difficult and makes it hard to scale up our intervention. Using elevated BPs in the EMR did not help us.  Many had controlled BP when rescreened. In rolling this out to the delivery systems physician referral has been low. </a:t>
            </a:r>
          </a:p>
          <a:p>
            <a:pPr lvl="2"/>
            <a:r>
              <a:rPr lang="en-US" sz="1800">
                <a:latin typeface="Arial" charset="0"/>
              </a:rPr>
              <a:t>Has anyone in the audience tried other methods for identifying people with uncontrolled hypertension and enrolling them in programs?</a:t>
            </a:r>
          </a:p>
          <a:p>
            <a:pPr lvl="2">
              <a:buFont typeface="Wingdings" charset="0"/>
              <a:buNone/>
            </a:pPr>
            <a:endParaRPr lang="en-US" sz="1600">
              <a:latin typeface="Arial" charset="0"/>
            </a:endParaRPr>
          </a:p>
          <a:p>
            <a:r>
              <a:rPr lang="en-US" sz="1800" b="0">
                <a:latin typeface="Arial" charset="0"/>
              </a:rPr>
              <a:t>Our innovation was performed in an integrated healthcare delivery system, that both provides healthcare insurance and care. This model provides a business care for team-based care.  We also already had a patient Web portal with a shared EMR</a:t>
            </a:r>
          </a:p>
          <a:p>
            <a:pPr lvl="2"/>
            <a:r>
              <a:rPr lang="en-US" sz="1800">
                <a:latin typeface="Arial" charset="0"/>
              </a:rPr>
              <a:t>What types of barriers and solutions have you experienced in delivering team care ?</a:t>
            </a:r>
          </a:p>
          <a:p>
            <a:pPr lvl="2"/>
            <a:r>
              <a:rPr lang="en-US" sz="1800">
                <a:latin typeface="Arial" charset="0"/>
              </a:rPr>
              <a:t>Have any of you had experience using patient owned electronic health records (PHRs) such as HealthVault?  What has been positive or negative about this? </a:t>
            </a:r>
          </a:p>
          <a:p>
            <a:pPr lvl="2">
              <a:buFont typeface="Wingdings" charset="0"/>
              <a:buNone/>
            </a:pPr>
            <a:endParaRPr lang="en-US" sz="1600">
              <a:latin typeface="Arial" charset="0"/>
            </a:endParaRPr>
          </a:p>
          <a:p>
            <a:pPr lvl="2">
              <a:buFont typeface="Wingdings" charset="0"/>
              <a:buNone/>
            </a:pPr>
            <a:r>
              <a:rPr lang="en-US" sz="1800">
                <a:latin typeface="Arial" charset="0"/>
              </a:rPr>
              <a:t>Disparities in access to the Web is an issue.</a:t>
            </a:r>
          </a:p>
          <a:p>
            <a:pPr lvl="2"/>
            <a:r>
              <a:rPr lang="en-US" sz="1800">
                <a:latin typeface="Arial" charset="0"/>
              </a:rPr>
              <a:t>What do you think are some of the best ways for addressing this?</a:t>
            </a:r>
          </a:p>
          <a:p>
            <a:pPr lvl="2"/>
            <a:endParaRPr lang="en-US" sz="1600">
              <a:latin typeface="Arial" charset="0"/>
            </a:endParaRPr>
          </a:p>
          <a:p>
            <a:endParaRPr lang="en-US">
              <a:latin typeface="Arial" charset="0"/>
            </a:endParaRPr>
          </a:p>
        </p:txBody>
      </p:sp>
    </p:spTree>
  </p:cSld>
  <p:clrMapOvr>
    <a:masterClrMapping/>
  </p:clrMapOvr>
  <p:transition xmlns:p14="http://schemas.microsoft.com/office/powerpoint/2010/mai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pPr algn="ctr"/>
            <a:r>
              <a:rPr lang="en-US" sz="2600" b="1" dirty="0">
                <a:latin typeface="Arial" charset="0"/>
              </a:rPr>
              <a:t>Why is blood pressure control so low in primary care?    </a:t>
            </a:r>
            <a:endParaRPr lang="en-US" sz="2600" b="1" u="sng" dirty="0">
              <a:latin typeface="Arial" charset="0"/>
            </a:endParaRPr>
          </a:p>
        </p:txBody>
      </p:sp>
      <p:sp>
        <p:nvSpPr>
          <p:cNvPr id="7171" name="Rectangle 3"/>
          <p:cNvSpPr>
            <a:spLocks noGrp="1" noChangeArrowheads="1"/>
          </p:cNvSpPr>
          <p:nvPr>
            <p:ph type="body" idx="1"/>
          </p:nvPr>
        </p:nvSpPr>
        <p:spPr>
          <a:xfrm>
            <a:off x="533400" y="1295400"/>
            <a:ext cx="8305800" cy="5375275"/>
          </a:xfrm>
        </p:spPr>
        <p:txBody>
          <a:bodyPr/>
          <a:lstStyle/>
          <a:p>
            <a:pPr>
              <a:buSzTx/>
            </a:pPr>
            <a:r>
              <a:rPr lang="en-US">
                <a:latin typeface="Arial" charset="0"/>
              </a:rPr>
              <a:t>Physician Issues</a:t>
            </a:r>
            <a:r>
              <a:rPr lang="en-US" b="0">
                <a:latin typeface="Arial" charset="0"/>
              </a:rPr>
              <a:t>:   </a:t>
            </a:r>
            <a:r>
              <a:rPr lang="en-US" u="sng">
                <a:latin typeface="Arial" charset="0"/>
              </a:rPr>
              <a:t>Is it therapeutic inertia? </a:t>
            </a:r>
          </a:p>
          <a:p>
            <a:pPr lvl="2">
              <a:buSzPct val="75000"/>
            </a:pPr>
            <a:r>
              <a:rPr lang="en-US">
                <a:latin typeface="Arial" charset="0"/>
              </a:rPr>
              <a:t>Tyranny of the urgent</a:t>
            </a:r>
          </a:p>
          <a:p>
            <a:pPr lvl="2">
              <a:buSzPct val="75000"/>
            </a:pPr>
            <a:r>
              <a:rPr lang="en-US">
                <a:latin typeface="Arial" charset="0"/>
              </a:rPr>
              <a:t>The omnipresence of the complex</a:t>
            </a:r>
          </a:p>
          <a:p>
            <a:pPr lvl="2">
              <a:buSzPct val="75000"/>
            </a:pPr>
            <a:r>
              <a:rPr lang="en-US">
                <a:latin typeface="Arial" charset="0"/>
              </a:rPr>
              <a:t>A desire to provide patient-centered care</a:t>
            </a:r>
          </a:p>
          <a:p>
            <a:pPr lvl="2">
              <a:buSzPct val="75000"/>
            </a:pPr>
            <a:r>
              <a:rPr lang="en-US">
                <a:latin typeface="Arial" charset="0"/>
              </a:rPr>
              <a:t>Ability to recognize contextual alerts</a:t>
            </a:r>
          </a:p>
          <a:p>
            <a:pPr lvl="2">
              <a:buSzPct val="75000"/>
            </a:pPr>
            <a:r>
              <a:rPr lang="en-US">
                <a:latin typeface="Arial" charset="0"/>
              </a:rPr>
              <a:t>Evidence takes a long time to get to the front lines</a:t>
            </a:r>
          </a:p>
          <a:p>
            <a:pPr>
              <a:buSzPct val="75000"/>
            </a:pPr>
            <a:r>
              <a:rPr lang="en-US">
                <a:latin typeface="Arial" charset="0"/>
              </a:rPr>
              <a:t>Patient Factors:  </a:t>
            </a:r>
            <a:r>
              <a:rPr lang="en-US" u="sng">
                <a:latin typeface="Arial" charset="0"/>
              </a:rPr>
              <a:t>Is it adherence?</a:t>
            </a:r>
          </a:p>
          <a:p>
            <a:pPr lvl="2">
              <a:buSzPct val="75000"/>
            </a:pPr>
            <a:r>
              <a:rPr lang="en-US">
                <a:latin typeface="Arial" charset="0"/>
              </a:rPr>
              <a:t>Costs of medications, fear of medications, so many medications</a:t>
            </a:r>
          </a:p>
          <a:p>
            <a:pPr lvl="2">
              <a:buSzPct val="75000"/>
            </a:pPr>
            <a:r>
              <a:rPr lang="en-US">
                <a:latin typeface="Arial" charset="0"/>
              </a:rPr>
              <a:t>Lifestyle is hard</a:t>
            </a:r>
          </a:p>
          <a:p>
            <a:pPr lvl="2">
              <a:buSzPct val="75000"/>
            </a:pPr>
            <a:r>
              <a:rPr lang="en-US">
                <a:latin typeface="Arial" charset="0"/>
              </a:rPr>
              <a:t>Priorities (pay now for something in the future)</a:t>
            </a:r>
          </a:p>
          <a:p>
            <a:pPr lvl="2">
              <a:buSzPct val="75000"/>
            </a:pPr>
            <a:r>
              <a:rPr lang="en-US">
                <a:latin typeface="Arial" charset="0"/>
              </a:rPr>
              <a:t>Going to the doctor takes time (and a co-pay)</a:t>
            </a:r>
          </a:p>
          <a:p>
            <a:pPr lvl="2">
              <a:buSzPct val="75000"/>
            </a:pPr>
            <a:r>
              <a:rPr lang="en-US">
                <a:latin typeface="Arial" charset="0"/>
              </a:rPr>
              <a:t>Co-factors depression, substance abuse</a:t>
            </a:r>
          </a:p>
          <a:p>
            <a:pPr>
              <a:lnSpc>
                <a:spcPct val="150000"/>
              </a:lnSpc>
              <a:buSzPct val="75000"/>
            </a:pPr>
            <a:endParaRPr lang="en-US">
              <a:latin typeface="Arial" charset="0"/>
            </a:endParaRPr>
          </a:p>
          <a:p>
            <a:pPr lvl="2">
              <a:buSzPct val="75000"/>
              <a:buFont typeface="Wingdings" charset="0"/>
              <a:buNone/>
            </a:pPr>
            <a:endParaRPr lang="en-US" sz="1800">
              <a:latin typeface="Arial" charset="0"/>
            </a:endParaRPr>
          </a:p>
          <a:p>
            <a:pPr lvl="2">
              <a:buSzTx/>
              <a:buFont typeface="Wingdings" charset="0"/>
              <a:buNone/>
            </a:pPr>
            <a:endParaRPr lang="en-US" sz="1800">
              <a:latin typeface="Arial" charset="0"/>
            </a:endParaRPr>
          </a:p>
          <a:p>
            <a:pPr lvl="2">
              <a:buSzTx/>
            </a:pPr>
            <a:endParaRPr lang="en-US">
              <a:latin typeface="Arial" charset="0"/>
            </a:endParaRP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0356" name="Picture 2" descr="Article clipping"/>
          <p:cNvPicPr>
            <a:picLocks noChangeAspect="1" noChangeArrowheads="1"/>
          </p:cNvPicPr>
          <p:nvPr/>
        </p:nvPicPr>
        <p:blipFill>
          <a:blip r:embed="rId2"/>
          <a:srcRect/>
          <a:stretch>
            <a:fillRect/>
          </a:stretch>
        </p:blipFill>
        <p:spPr bwMode="auto">
          <a:xfrm>
            <a:off x="1219200" y="838200"/>
            <a:ext cx="7451725" cy="5754688"/>
          </a:xfrm>
          <a:prstGeom prst="rect">
            <a:avLst/>
          </a:prstGeom>
          <a:noFill/>
          <a:ln w="9525">
            <a:solidFill>
              <a:schemeClr val="accent1">
                <a:lumMod val="75000"/>
              </a:schemeClr>
            </a:solidFill>
            <a:miter lim="800000"/>
            <a:headEnd/>
            <a:tailEnd/>
          </a:ln>
        </p:spPr>
      </p:pic>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304800" y="533400"/>
            <a:ext cx="6804025" cy="762000"/>
          </a:xfrm>
        </p:spPr>
        <p:txBody>
          <a:bodyPr/>
          <a:lstStyle/>
          <a:p>
            <a:r>
              <a:rPr lang="en-US" sz="2600" b="1" dirty="0">
                <a:latin typeface="Arial" charset="0"/>
              </a:rPr>
              <a:t>The Electronic Communications and Home Blood Pressure Monitoring Trial (e-BP).</a:t>
            </a:r>
            <a:br>
              <a:rPr lang="en-US" sz="2600" b="1" dirty="0">
                <a:latin typeface="Arial" charset="0"/>
              </a:rPr>
            </a:br>
            <a:endParaRPr lang="en-US" sz="2600" b="1" dirty="0">
              <a:latin typeface="Arial" charset="0"/>
            </a:endParaRPr>
          </a:p>
        </p:txBody>
      </p:sp>
      <p:sp>
        <p:nvSpPr>
          <p:cNvPr id="9219" name="Rectangle 3"/>
          <p:cNvSpPr>
            <a:spLocks noGrp="1" noChangeArrowheads="1"/>
          </p:cNvSpPr>
          <p:nvPr>
            <p:ph type="body" idx="1"/>
          </p:nvPr>
        </p:nvSpPr>
        <p:spPr>
          <a:xfrm>
            <a:off x="381000" y="1295400"/>
            <a:ext cx="8382000" cy="5375275"/>
          </a:xfrm>
        </p:spPr>
        <p:txBody>
          <a:bodyPr/>
          <a:lstStyle/>
          <a:p>
            <a:pPr marL="280988" indent="0">
              <a:buFont typeface="Monotype Sorts" charset="0"/>
              <a:buNone/>
              <a:tabLst/>
            </a:pPr>
            <a:endParaRPr lang="en-US" b="0">
              <a:latin typeface="Arial" charset="0"/>
            </a:endParaRPr>
          </a:p>
          <a:p>
            <a:pPr marL="280988" indent="0">
              <a:spcBef>
                <a:spcPts val="600"/>
              </a:spcBef>
              <a:spcAft>
                <a:spcPts val="1200"/>
              </a:spcAft>
              <a:buFont typeface="Monotype Sorts" charset="0"/>
              <a:buNone/>
              <a:tabLst/>
            </a:pPr>
            <a:r>
              <a:rPr lang="en-US" sz="2400" b="0">
                <a:latin typeface="Arial" charset="0"/>
              </a:rPr>
              <a:t>W</a:t>
            </a:r>
            <a:r>
              <a:rPr lang="en-US" sz="2400" b="0">
                <a:solidFill>
                  <a:srgbClr val="000000"/>
                </a:solidFill>
                <a:latin typeface="Arial" charset="0"/>
              </a:rPr>
              <a:t>e wanted to know whether a </a:t>
            </a:r>
            <a:r>
              <a:rPr lang="en-US" sz="2400" b="0" u="sng">
                <a:solidFill>
                  <a:srgbClr val="000000"/>
                </a:solidFill>
                <a:latin typeface="Arial" charset="0"/>
              </a:rPr>
              <a:t>new model of care </a:t>
            </a:r>
            <a:r>
              <a:rPr lang="en-US" sz="2400" b="0">
                <a:solidFill>
                  <a:srgbClr val="000000"/>
                </a:solidFill>
                <a:latin typeface="Arial" charset="0"/>
              </a:rPr>
              <a:t>that engages patients more in there own care, by taking it out of the office and into their homes led to improved BP. </a:t>
            </a:r>
          </a:p>
          <a:p>
            <a:pPr marL="1195388" lvl="1" indent="-458788">
              <a:lnSpc>
                <a:spcPct val="200000"/>
              </a:lnSpc>
              <a:buSzPct val="70000"/>
              <a:buFont typeface="Wingdings" charset="0"/>
              <a:buChar char="§"/>
              <a:tabLst/>
            </a:pPr>
            <a:r>
              <a:rPr lang="en-US" sz="2200">
                <a:solidFill>
                  <a:srgbClr val="000000"/>
                </a:solidFill>
                <a:latin typeface="Arial" charset="0"/>
              </a:rPr>
              <a:t>Home BP monitor and use of an existing patient Web site</a:t>
            </a:r>
          </a:p>
          <a:p>
            <a:pPr marL="1195388" lvl="1" indent="-458788">
              <a:lnSpc>
                <a:spcPct val="150000"/>
              </a:lnSpc>
              <a:buSzPct val="70000"/>
              <a:buFont typeface="Wingdings" charset="0"/>
              <a:buChar char="§"/>
              <a:tabLst/>
            </a:pPr>
            <a:r>
              <a:rPr lang="en-US" sz="2200">
                <a:solidFill>
                  <a:srgbClr val="000000"/>
                </a:solidFill>
                <a:latin typeface="Arial" charset="0"/>
              </a:rPr>
              <a:t>This plus pharmacist care management (delivered via the     patient Web site)</a:t>
            </a:r>
          </a:p>
          <a:p>
            <a:pPr marL="280988" indent="0">
              <a:tabLst/>
            </a:pPr>
            <a:endParaRPr lang="en-US">
              <a:latin typeface="Arial" charset="0"/>
            </a:endParaRP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a:xfrm>
            <a:off x="0" y="228600"/>
            <a:ext cx="7620000" cy="609600"/>
          </a:xfrm>
        </p:spPr>
        <p:txBody>
          <a:bodyPr/>
          <a:lstStyle/>
          <a:p>
            <a:pPr algn="ctr"/>
            <a:r>
              <a:rPr lang="en-US" sz="2800" b="1" dirty="0">
                <a:latin typeface="Calibri" charset="0"/>
              </a:rPr>
              <a:t>The e-BP Intervention Components were Based on </a:t>
            </a:r>
            <a:br>
              <a:rPr lang="en-US" sz="2800" b="1" dirty="0">
                <a:latin typeface="Calibri" charset="0"/>
              </a:rPr>
            </a:br>
            <a:r>
              <a:rPr lang="en-US" sz="2800" b="1" dirty="0">
                <a:latin typeface="Calibri" charset="0"/>
              </a:rPr>
              <a:t>the Chronic Care Model</a:t>
            </a:r>
          </a:p>
        </p:txBody>
      </p:sp>
      <p:pic>
        <p:nvPicPr>
          <p:cNvPr id="10243" name="Picture 2" descr="The Chronic Care Model"/>
          <p:cNvPicPr>
            <a:picLocks noGrp="1" noChangeAspect="1" noChangeArrowheads="1"/>
          </p:cNvPicPr>
          <p:nvPr>
            <p:ph sz="half" idx="1"/>
          </p:nvPr>
        </p:nvPicPr>
        <p:blipFill>
          <a:blip r:embed="rId2">
            <a:extLst>
              <a:ext uri="{28A0092B-C50C-407E-A947-70E740481C1C}">
                <a14:useLocalDpi xmlns:a14="http://schemas.microsoft.com/office/drawing/2010/main" val="0"/>
              </a:ext>
            </a:extLst>
          </a:blip>
          <a:srcRect/>
          <a:stretch>
            <a:fillRect/>
          </a:stretch>
        </p:blipFill>
        <p:spPr>
          <a:xfrm>
            <a:off x="381000" y="1447800"/>
            <a:ext cx="5867400" cy="4697413"/>
          </a:xfrm>
        </p:spPr>
      </p:pic>
      <p:sp>
        <p:nvSpPr>
          <p:cNvPr id="10244" name="Content Placeholder 3"/>
          <p:cNvSpPr>
            <a:spLocks noGrp="1"/>
          </p:cNvSpPr>
          <p:nvPr>
            <p:ph sz="half" idx="2"/>
          </p:nvPr>
        </p:nvSpPr>
        <p:spPr>
          <a:xfrm>
            <a:off x="7010400" y="990600"/>
            <a:ext cx="2590800" cy="5375275"/>
          </a:xfrm>
        </p:spPr>
        <p:txBody>
          <a:bodyPr/>
          <a:lstStyle/>
          <a:p>
            <a:endParaRPr lang="en-US">
              <a:latin typeface="Arial" charset="0"/>
            </a:endParaRPr>
          </a:p>
          <a:p>
            <a:endParaRPr lang="en-US">
              <a:latin typeface="Arial" charset="0"/>
            </a:endParaRPr>
          </a:p>
          <a:p>
            <a:endParaRPr lang="en-US">
              <a:latin typeface="Arial" charset="0"/>
            </a:endParaRPr>
          </a:p>
          <a:p>
            <a:endParaRPr lang="en-US">
              <a:latin typeface="Arial" charset="0"/>
            </a:endParaRPr>
          </a:p>
          <a:p>
            <a:pPr>
              <a:buFont typeface="Monotype Sorts" charset="0"/>
              <a:buNone/>
            </a:pPr>
            <a:r>
              <a:rPr lang="en-US" sz="1800">
                <a:latin typeface="Arial" charset="0"/>
              </a:rPr>
              <a:t>       Ed Wagner</a:t>
            </a:r>
          </a:p>
        </p:txBody>
      </p:sp>
      <p:pic>
        <p:nvPicPr>
          <p:cNvPr id="10245" name="Picture 4" descr="Ed Wagne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483475" y="1752600"/>
            <a:ext cx="1279525" cy="160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5"/>
          <p:cNvSpPr>
            <a:spLocks noGrp="1" noChangeArrowheads="1"/>
          </p:cNvSpPr>
          <p:nvPr>
            <p:ph type="title" idx="4294967295"/>
          </p:nvPr>
        </p:nvSpPr>
        <p:spPr/>
        <p:txBody>
          <a:bodyPr/>
          <a:lstStyle/>
          <a:p>
            <a:pPr algn="ctr"/>
            <a:r>
              <a:rPr lang="en-US" sz="2800" b="1" dirty="0">
                <a:latin typeface="Calibri" charset="0"/>
              </a:rPr>
              <a:t>The External and Internal Context </a:t>
            </a:r>
            <a:br>
              <a:rPr lang="en-US" sz="2800" b="1" dirty="0">
                <a:latin typeface="Calibri" charset="0"/>
              </a:rPr>
            </a:br>
            <a:r>
              <a:rPr lang="en-US" sz="2800" b="1" dirty="0">
                <a:latin typeface="Calibri" charset="0"/>
              </a:rPr>
              <a:t>and Individuals (and adoption)</a:t>
            </a:r>
          </a:p>
        </p:txBody>
      </p:sp>
      <p:sp>
        <p:nvSpPr>
          <p:cNvPr id="11267" name="Rectangle 6"/>
          <p:cNvSpPr>
            <a:spLocks noGrp="1" noChangeArrowheads="1"/>
          </p:cNvSpPr>
          <p:nvPr>
            <p:ph type="body" idx="4294967295"/>
          </p:nvPr>
        </p:nvSpPr>
        <p:spPr>
          <a:xfrm>
            <a:off x="685800" y="1295400"/>
            <a:ext cx="8534400" cy="5375275"/>
          </a:xfrm>
        </p:spPr>
        <p:txBody>
          <a:bodyPr/>
          <a:lstStyle/>
          <a:p>
            <a:pPr>
              <a:lnSpc>
                <a:spcPct val="90000"/>
              </a:lnSpc>
              <a:buSzPct val="90000"/>
              <a:buFontTx/>
              <a:buChar char="•"/>
            </a:pPr>
            <a:r>
              <a:rPr lang="en-US" sz="2400" b="0">
                <a:latin typeface="Calibri" charset="0"/>
              </a:rPr>
              <a:t>Setting = Group Health Cooperative</a:t>
            </a:r>
          </a:p>
          <a:p>
            <a:pPr lvl="2">
              <a:lnSpc>
                <a:spcPct val="90000"/>
              </a:lnSpc>
            </a:pPr>
            <a:r>
              <a:rPr lang="en-US" sz="1800">
                <a:latin typeface="Calibri" charset="0"/>
              </a:rPr>
              <a:t>Integrated Healthcare Delivery System</a:t>
            </a:r>
          </a:p>
          <a:p>
            <a:pPr lvl="2">
              <a:lnSpc>
                <a:spcPct val="90000"/>
              </a:lnSpc>
            </a:pPr>
            <a:r>
              <a:rPr lang="en-US" sz="1800">
                <a:latin typeface="Calibri" charset="0"/>
              </a:rPr>
              <a:t>Provides healthcare insurance to over 700,000 patients in Washington  and both healthcare insurance and comprehensive care to the over 375,000 patients that receive their care within its 26 owned primary care medical centers. </a:t>
            </a:r>
            <a:endParaRPr lang="en-US" sz="1800" b="1">
              <a:solidFill>
                <a:srgbClr val="FF7C80"/>
              </a:solidFill>
              <a:latin typeface="Calibri" charset="0"/>
            </a:endParaRPr>
          </a:p>
          <a:p>
            <a:pPr>
              <a:lnSpc>
                <a:spcPct val="90000"/>
              </a:lnSpc>
              <a:buSzPct val="90000"/>
              <a:buFontTx/>
              <a:buChar char="•"/>
            </a:pPr>
            <a:r>
              <a:rPr lang="en-US" b="0">
                <a:latin typeface="Calibri" charset="0"/>
              </a:rPr>
              <a:t>These clinics all have an integrated comprehensive electronic health record (EHR) and patients have access to this and other services via a secure patient Web portal (MyGroupHealth)</a:t>
            </a:r>
            <a:endParaRPr lang="en-US">
              <a:solidFill>
                <a:srgbClr val="FF7C80"/>
              </a:solidFill>
              <a:latin typeface="Calibri" charset="0"/>
            </a:endParaRPr>
          </a:p>
          <a:p>
            <a:pPr>
              <a:lnSpc>
                <a:spcPct val="90000"/>
              </a:lnSpc>
              <a:buSzPct val="90000"/>
              <a:buFontTx/>
              <a:buChar char="•"/>
            </a:pPr>
            <a:r>
              <a:rPr lang="en-US" b="0">
                <a:latin typeface="Calibri" charset="0"/>
              </a:rPr>
              <a:t>Each clinic also has its own clinical pharmacists – that were already used to do population based care for chronic conditions (and were enthusiastic about doing more)</a:t>
            </a:r>
            <a:endParaRPr lang="en-US">
              <a:solidFill>
                <a:srgbClr val="FF7C80"/>
              </a:solidFill>
              <a:latin typeface="Calibri" charset="0"/>
            </a:endParaRPr>
          </a:p>
          <a:p>
            <a:pPr>
              <a:lnSpc>
                <a:spcPct val="90000"/>
              </a:lnSpc>
              <a:buSzPct val="90000"/>
              <a:buFontTx/>
              <a:buChar char="•"/>
            </a:pPr>
            <a:r>
              <a:rPr lang="en-US" b="0">
                <a:latin typeface="Calibri" charset="0"/>
              </a:rPr>
              <a:t>10 clinics were asked to participate in the e-BP study and all agreed.  </a:t>
            </a:r>
            <a:endParaRPr lang="en-US">
              <a:solidFill>
                <a:srgbClr val="FF7C80"/>
              </a:solidFill>
              <a:latin typeface="Calibri" charset="0"/>
            </a:endParaRPr>
          </a:p>
          <a:p>
            <a:pPr lvl="2">
              <a:lnSpc>
                <a:spcPct val="90000"/>
              </a:lnSpc>
              <a:buFont typeface="Wingdings" charset="0"/>
              <a:buNone/>
            </a:pPr>
            <a:endParaRPr lang="en-US">
              <a:solidFill>
                <a:srgbClr val="FF7C80"/>
              </a:solidFill>
              <a:latin typeface="Arial" charset="0"/>
            </a:endParaRP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idx="4294967295"/>
          </p:nvPr>
        </p:nvSpPr>
        <p:spPr>
          <a:xfrm>
            <a:off x="304800" y="152400"/>
            <a:ext cx="6804025" cy="762000"/>
          </a:xfrm>
        </p:spPr>
        <p:txBody>
          <a:bodyPr/>
          <a:lstStyle/>
          <a:p>
            <a:r>
              <a:rPr lang="en-US" sz="2600" b="1" dirty="0">
                <a:latin typeface="Arial" charset="0"/>
              </a:rPr>
              <a:t>Patient Web Portal</a:t>
            </a:r>
            <a:r>
              <a:rPr lang="en-US" sz="2600" dirty="0">
                <a:latin typeface="Arial" charset="0"/>
              </a:rPr>
              <a:t> </a:t>
            </a:r>
          </a:p>
        </p:txBody>
      </p:sp>
      <p:sp>
        <p:nvSpPr>
          <p:cNvPr id="12291" name="Content Placeholder 2"/>
          <p:cNvSpPr>
            <a:spLocks noGrp="1"/>
          </p:cNvSpPr>
          <p:nvPr>
            <p:ph sz="half" idx="4294967295"/>
          </p:nvPr>
        </p:nvSpPr>
        <p:spPr>
          <a:xfrm>
            <a:off x="6477000" y="1295400"/>
            <a:ext cx="2362200" cy="4191000"/>
          </a:xfrm>
        </p:spPr>
        <p:txBody>
          <a:bodyPr/>
          <a:lstStyle/>
          <a:p>
            <a:pPr marL="457200" indent="-457200">
              <a:spcBef>
                <a:spcPts val="600"/>
              </a:spcBef>
              <a:spcAft>
                <a:spcPts val="600"/>
              </a:spcAft>
              <a:buSzPct val="101000"/>
              <a:buFont typeface="Wingdings" charset="0"/>
              <a:buChar char="ü"/>
            </a:pPr>
            <a:endParaRPr lang="en-US" sz="2800">
              <a:latin typeface="Calibri" charset="0"/>
            </a:endParaRPr>
          </a:p>
          <a:p>
            <a:pPr marL="457200" indent="-457200">
              <a:spcBef>
                <a:spcPts val="600"/>
              </a:spcBef>
              <a:spcAft>
                <a:spcPts val="600"/>
              </a:spcAft>
              <a:buClr>
                <a:srgbClr val="0000FF"/>
              </a:buClr>
              <a:buSzPct val="80000"/>
              <a:buFont typeface="Wingdings" charset="0"/>
              <a:buChar char="ü"/>
            </a:pPr>
            <a:r>
              <a:rPr lang="en-US" sz="1600" b="0">
                <a:latin typeface="Calibri" charset="0"/>
              </a:rPr>
              <a:t>Secure messaging</a:t>
            </a:r>
          </a:p>
          <a:p>
            <a:pPr marL="457200" indent="-457200">
              <a:spcBef>
                <a:spcPts val="600"/>
              </a:spcBef>
              <a:spcAft>
                <a:spcPts val="600"/>
              </a:spcAft>
              <a:buClr>
                <a:srgbClr val="0000FF"/>
              </a:buClr>
              <a:buSzPct val="80000"/>
              <a:buFont typeface="Wingdings" charset="0"/>
              <a:buChar char="ü"/>
            </a:pPr>
            <a:r>
              <a:rPr lang="en-US" sz="1600" b="0">
                <a:latin typeface="Calibri" charset="0"/>
              </a:rPr>
              <a:t>Medication refills</a:t>
            </a:r>
          </a:p>
          <a:p>
            <a:pPr marL="457200" indent="-457200">
              <a:spcBef>
                <a:spcPts val="600"/>
              </a:spcBef>
              <a:spcAft>
                <a:spcPts val="600"/>
              </a:spcAft>
              <a:buClr>
                <a:srgbClr val="0000FF"/>
              </a:buClr>
              <a:buSzPct val="80000"/>
              <a:buFont typeface="Wingdings" charset="0"/>
              <a:buChar char="ü"/>
            </a:pPr>
            <a:r>
              <a:rPr lang="en-US" sz="1600" b="0">
                <a:latin typeface="Calibri" charset="0"/>
              </a:rPr>
              <a:t>Viewing portions of their medical record</a:t>
            </a:r>
          </a:p>
          <a:p>
            <a:pPr marL="457200" indent="-457200">
              <a:spcBef>
                <a:spcPts val="600"/>
              </a:spcBef>
              <a:spcAft>
                <a:spcPts val="600"/>
              </a:spcAft>
              <a:buClr>
                <a:srgbClr val="0000FF"/>
              </a:buClr>
              <a:buSzPct val="80000"/>
              <a:buFont typeface="Wingdings" charset="0"/>
              <a:buChar char="ü"/>
            </a:pPr>
            <a:r>
              <a:rPr lang="en-US" sz="1600" b="0">
                <a:latin typeface="Calibri" charset="0"/>
              </a:rPr>
              <a:t>Health information</a:t>
            </a:r>
          </a:p>
          <a:p>
            <a:pPr marL="457200" indent="-457200">
              <a:spcBef>
                <a:spcPts val="600"/>
              </a:spcBef>
              <a:spcAft>
                <a:spcPts val="600"/>
              </a:spcAft>
              <a:buClr>
                <a:srgbClr val="0000FF"/>
              </a:buClr>
              <a:buSzPct val="80000"/>
              <a:buFont typeface="Wingdings" charset="0"/>
              <a:buChar char="ü"/>
            </a:pPr>
            <a:r>
              <a:rPr lang="en-US" sz="1600" b="0">
                <a:latin typeface="Calibri" charset="0"/>
              </a:rPr>
              <a:t>Links to Group Health and community resources</a:t>
            </a:r>
          </a:p>
        </p:txBody>
      </p:sp>
      <p:pic>
        <p:nvPicPr>
          <p:cNvPr id="16388" name="Picture 4" descr="Patient Web Portal"/>
          <p:cNvPicPr>
            <a:picLocks noGrp="1" noChangeArrowheads="1"/>
          </p:cNvPicPr>
          <p:nvPr>
            <p:ph sz="half" idx="4294967295"/>
          </p:nvPr>
        </p:nvPicPr>
        <p:blipFill>
          <a:blip r:embed="rId2"/>
          <a:srcRect b="28452"/>
          <a:stretch>
            <a:fillRect/>
          </a:stretch>
        </p:blipFill>
        <p:spPr>
          <a:xfrm>
            <a:off x="457200" y="1371600"/>
            <a:ext cx="5715000" cy="4267200"/>
          </a:xfrm>
          <a:ln w="25400"/>
          <a:effectLst>
            <a:outerShdw dist="76199" dir="2700000" algn="ctr" rotWithShape="0">
              <a:schemeClr val="bg2">
                <a:alpha val="75000"/>
              </a:schemeClr>
            </a:outerShdw>
          </a:effectLst>
        </p:spPr>
      </p:pic>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r>
              <a:rPr lang="en-US" sz="2600" b="1" dirty="0">
                <a:latin typeface="Arial" charset="0"/>
              </a:rPr>
              <a:t>Patient Adoption Has Been Rapid</a:t>
            </a:r>
          </a:p>
        </p:txBody>
      </p:sp>
      <p:sp>
        <p:nvSpPr>
          <p:cNvPr id="13315" name="Content Placeholder 4"/>
          <p:cNvSpPr>
            <a:spLocks noGrp="1"/>
          </p:cNvSpPr>
          <p:nvPr>
            <p:ph idx="1"/>
          </p:nvPr>
        </p:nvSpPr>
        <p:spPr/>
        <p:txBody>
          <a:bodyPr/>
          <a:lstStyle/>
          <a:p>
            <a:pPr>
              <a:buSzPct val="90000"/>
            </a:pPr>
            <a:r>
              <a:rPr lang="en-US" b="0">
                <a:latin typeface="Arial" charset="0"/>
              </a:rPr>
              <a:t>The secure patient Web portal (myGroupHealth) was </a:t>
            </a:r>
            <a:r>
              <a:rPr lang="ja-JP" altLang="en-US" b="0">
                <a:latin typeface="Arial" charset="0"/>
              </a:rPr>
              <a:t>“</a:t>
            </a:r>
            <a:r>
              <a:rPr lang="en-US" b="0">
                <a:latin typeface="Arial" charset="0"/>
              </a:rPr>
              <a:t>turned on</a:t>
            </a:r>
            <a:r>
              <a:rPr lang="ja-JP" altLang="en-US" b="0">
                <a:latin typeface="Arial" charset="0"/>
              </a:rPr>
              <a:t>”</a:t>
            </a:r>
            <a:r>
              <a:rPr lang="en-US" b="0">
                <a:latin typeface="Arial" charset="0"/>
              </a:rPr>
              <a:t> November 2002</a:t>
            </a:r>
          </a:p>
          <a:p>
            <a:endParaRPr lang="en-US" b="0">
              <a:latin typeface="Arial" charset="0"/>
            </a:endParaRPr>
          </a:p>
          <a:p>
            <a:endParaRPr lang="en-US" b="0">
              <a:latin typeface="Arial" charset="0"/>
            </a:endParaRPr>
          </a:p>
          <a:p>
            <a:endParaRPr lang="en-US" b="0">
              <a:latin typeface="Arial" charset="0"/>
            </a:endParaRPr>
          </a:p>
          <a:p>
            <a:endParaRPr lang="en-US" b="0">
              <a:latin typeface="Arial" charset="0"/>
            </a:endParaRPr>
          </a:p>
          <a:p>
            <a:endParaRPr lang="en-US" b="0">
              <a:latin typeface="Arial" charset="0"/>
            </a:endParaRPr>
          </a:p>
          <a:p>
            <a:pPr>
              <a:buSzPct val="90000"/>
            </a:pPr>
            <a:r>
              <a:rPr lang="en-US" b="0">
                <a:latin typeface="Arial" charset="0"/>
              </a:rPr>
              <a:t>1/3 of Group Health clinic visits are now </a:t>
            </a:r>
            <a:r>
              <a:rPr lang="ja-JP" altLang="en-US" b="0">
                <a:latin typeface="Arial" charset="0"/>
              </a:rPr>
              <a:t>“</a:t>
            </a:r>
            <a:r>
              <a:rPr lang="en-US" b="0">
                <a:latin typeface="Arial" charset="0"/>
              </a:rPr>
              <a:t>virtual</a:t>
            </a:r>
            <a:r>
              <a:rPr lang="ja-JP" altLang="en-US" b="0">
                <a:latin typeface="Arial" charset="0"/>
              </a:rPr>
              <a:t>”</a:t>
            </a:r>
            <a:r>
              <a:rPr lang="en-US" b="0">
                <a:latin typeface="Arial" charset="0"/>
              </a:rPr>
              <a:t> (secure e-mail).</a:t>
            </a:r>
          </a:p>
          <a:p>
            <a:pPr>
              <a:buSzPct val="90000"/>
            </a:pPr>
            <a:r>
              <a:rPr lang="en-US" b="0">
                <a:latin typeface="Arial" charset="0"/>
              </a:rPr>
              <a:t>Group Health has1.4 million e-mail encounters per year</a:t>
            </a:r>
          </a:p>
        </p:txBody>
      </p:sp>
      <p:graphicFrame>
        <p:nvGraphicFramePr>
          <p:cNvPr id="4" name="Table 3" title="Patient Adoption"/>
          <p:cNvGraphicFramePr>
            <a:graphicFrameLocks noGrp="1"/>
          </p:cNvGraphicFramePr>
          <p:nvPr>
            <p:extLst>
              <p:ext uri="{D42A27DB-BD31-4B8C-83A1-F6EECF244321}">
                <p14:modId xmlns:p14="http://schemas.microsoft.com/office/powerpoint/2010/main" val="4009083176"/>
              </p:ext>
            </p:extLst>
          </p:nvPr>
        </p:nvGraphicFramePr>
        <p:xfrm>
          <a:off x="990600" y="2133600"/>
          <a:ext cx="8077200" cy="2362200"/>
        </p:xfrm>
        <a:graphic>
          <a:graphicData uri="http://schemas.openxmlformats.org/drawingml/2006/table">
            <a:tbl>
              <a:tblPr firstRow="1" bandRow="1">
                <a:tableStyleId>{5C22544A-7EE6-4342-B048-85BDC9FD1C3A}</a:tableStyleId>
              </a:tblPr>
              <a:tblGrid>
                <a:gridCol w="2692400"/>
                <a:gridCol w="2692400"/>
                <a:gridCol w="2692400"/>
              </a:tblGrid>
              <a:tr h="1046452">
                <a:tc>
                  <a:txBody>
                    <a:bodyPr/>
                    <a:lstStyle/>
                    <a:p>
                      <a:r>
                        <a:rPr lang="en-US" dirty="0" smtClean="0"/>
                        <a:t>Adult patients (age 18 and over)</a:t>
                      </a:r>
                      <a:endParaRPr lang="en-US" dirty="0"/>
                    </a:p>
                  </a:txBody>
                  <a:tcPr/>
                </a:tc>
                <a:tc>
                  <a:txBody>
                    <a:bodyPr/>
                    <a:lstStyle/>
                    <a:p>
                      <a:pPr algn="ctr"/>
                      <a:r>
                        <a:rPr lang="en-US" dirty="0" smtClean="0"/>
                        <a:t>Registered</a:t>
                      </a:r>
                    </a:p>
                    <a:p>
                      <a:pPr algn="ctr"/>
                      <a:r>
                        <a:rPr lang="en-US" dirty="0" smtClean="0"/>
                        <a:t>(Has used member</a:t>
                      </a:r>
                      <a:r>
                        <a:rPr lang="en-US" baseline="0" dirty="0" smtClean="0"/>
                        <a:t> ID to navigate site)</a:t>
                      </a:r>
                      <a:endParaRPr lang="en-US" dirty="0"/>
                    </a:p>
                  </a:txBody>
                  <a:tcPr/>
                </a:tc>
                <a:tc>
                  <a:txBody>
                    <a:bodyPr/>
                    <a:lstStyle/>
                    <a:p>
                      <a:pPr algn="ctr"/>
                      <a:r>
                        <a:rPr lang="en-US" dirty="0" smtClean="0"/>
                        <a:t>Verified</a:t>
                      </a:r>
                      <a:r>
                        <a:rPr lang="en-US" baseline="0" dirty="0" smtClean="0"/>
                        <a:t> </a:t>
                      </a:r>
                    </a:p>
                    <a:p>
                      <a:pPr algn="ctr"/>
                      <a:r>
                        <a:rPr lang="en-US" baseline="0" dirty="0" smtClean="0"/>
                        <a:t>(Secure Password)</a:t>
                      </a:r>
                      <a:endParaRPr lang="en-US" dirty="0"/>
                    </a:p>
                  </a:txBody>
                  <a:tcPr/>
                </a:tc>
              </a:tr>
              <a:tr h="662753">
                <a:tc>
                  <a:txBody>
                    <a:bodyPr/>
                    <a:lstStyle/>
                    <a:p>
                      <a:r>
                        <a:rPr lang="en-US" dirty="0" smtClean="0"/>
                        <a:t>June</a:t>
                      </a:r>
                      <a:r>
                        <a:rPr lang="en-US" baseline="0" dirty="0" smtClean="0"/>
                        <a:t> 1, 2005 </a:t>
                      </a:r>
                    </a:p>
                    <a:p>
                      <a:r>
                        <a:rPr lang="en-US" sz="1400" baseline="0" dirty="0" smtClean="0"/>
                        <a:t>(beginning of e-BP study)</a:t>
                      </a:r>
                      <a:endParaRPr lang="en-US" dirty="0"/>
                    </a:p>
                  </a:txBody>
                  <a:tcPr/>
                </a:tc>
                <a:tc>
                  <a:txBody>
                    <a:bodyPr/>
                    <a:lstStyle/>
                    <a:p>
                      <a:pPr algn="ctr"/>
                      <a:r>
                        <a:rPr lang="en-US" dirty="0" smtClean="0"/>
                        <a:t>44.0%</a:t>
                      </a:r>
                      <a:endParaRPr lang="en-US" dirty="0"/>
                    </a:p>
                  </a:txBody>
                  <a:tcPr/>
                </a:tc>
                <a:tc>
                  <a:txBody>
                    <a:bodyPr/>
                    <a:lstStyle/>
                    <a:p>
                      <a:pPr algn="ctr"/>
                      <a:r>
                        <a:rPr lang="en-US" dirty="0" smtClean="0"/>
                        <a:t>28.3%</a:t>
                      </a:r>
                      <a:endParaRPr lang="en-US" dirty="0"/>
                    </a:p>
                  </a:txBody>
                  <a:tcPr/>
                </a:tc>
              </a:tr>
              <a:tr h="652995">
                <a:tc>
                  <a:txBody>
                    <a:bodyPr/>
                    <a:lstStyle/>
                    <a:p>
                      <a:r>
                        <a:rPr lang="en-US" dirty="0" smtClean="0"/>
                        <a:t>November</a:t>
                      </a:r>
                      <a:r>
                        <a:rPr lang="en-US" baseline="0" dirty="0" smtClean="0"/>
                        <a:t> 1, 2010</a:t>
                      </a:r>
                      <a:endParaRPr lang="en-US" dirty="0"/>
                    </a:p>
                  </a:txBody>
                  <a:tcPr/>
                </a:tc>
                <a:tc>
                  <a:txBody>
                    <a:bodyPr/>
                    <a:lstStyle/>
                    <a:p>
                      <a:pPr algn="ctr"/>
                      <a:r>
                        <a:rPr lang="en-US" dirty="0" smtClean="0"/>
                        <a:t>73.4%</a:t>
                      </a:r>
                      <a:endParaRPr lang="en-US" dirty="0"/>
                    </a:p>
                  </a:txBody>
                  <a:tcPr/>
                </a:tc>
                <a:tc>
                  <a:txBody>
                    <a:bodyPr/>
                    <a:lstStyle/>
                    <a:p>
                      <a:pPr algn="ctr"/>
                      <a:r>
                        <a:rPr lang="en-US" dirty="0" smtClean="0"/>
                        <a:t>63.7%</a:t>
                      </a:r>
                      <a:endParaRPr lang="en-US" dirty="0"/>
                    </a:p>
                  </a:txBody>
                  <a:tcPr/>
                </a:tc>
              </a:tr>
            </a:tbl>
          </a:graphicData>
        </a:graphic>
      </p:graphicFrame>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theme/theme1.xml><?xml version="1.0" encoding="utf-8"?>
<a:theme xmlns:a="http://schemas.openxmlformats.org/drawingml/2006/main" name="testdoc">
  <a:themeElements>
    <a:clrScheme name="">
      <a:dk1>
        <a:srgbClr val="000000"/>
      </a:dk1>
      <a:lt1>
        <a:srgbClr val="FFFFFF"/>
      </a:lt1>
      <a:dk2>
        <a:srgbClr val="FFFFFF"/>
      </a:dk2>
      <a:lt2>
        <a:srgbClr val="080808"/>
      </a:lt2>
      <a:accent1>
        <a:srgbClr val="788CB6"/>
      </a:accent1>
      <a:accent2>
        <a:srgbClr val="956026"/>
      </a:accent2>
      <a:accent3>
        <a:srgbClr val="FFFFFF"/>
      </a:accent3>
      <a:accent4>
        <a:srgbClr val="000000"/>
      </a:accent4>
      <a:accent5>
        <a:srgbClr val="BEC5D7"/>
      </a:accent5>
      <a:accent6>
        <a:srgbClr val="875621"/>
      </a:accent6>
      <a:hlink>
        <a:srgbClr val="459CBD"/>
      </a:hlink>
      <a:folHlink>
        <a:srgbClr val="BAA125"/>
      </a:folHlink>
    </a:clrScheme>
    <a:fontScheme name="testdo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pitchFamily="4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pitchFamily="48" charset="0"/>
          </a:defRPr>
        </a:defPPr>
      </a:lstStyle>
    </a:lnDef>
  </a:objectDefaults>
  <a:extraClrSchemeLst>
    <a:extraClrScheme>
      <a:clrScheme name="testdoc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testdoc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testdoc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testdoc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testdoc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testdoc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testdoc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
      <a:clrScheme name="testdoc 8">
        <a:dk1>
          <a:srgbClr val="000000"/>
        </a:dk1>
        <a:lt1>
          <a:srgbClr val="FFFFFF"/>
        </a:lt1>
        <a:dk2>
          <a:srgbClr val="FFFFFF"/>
        </a:dk2>
        <a:lt2>
          <a:srgbClr val="080808"/>
        </a:lt2>
        <a:accent1>
          <a:srgbClr val="006666"/>
        </a:accent1>
        <a:accent2>
          <a:srgbClr val="336699"/>
        </a:accent2>
        <a:accent3>
          <a:srgbClr val="FFFFFF"/>
        </a:accent3>
        <a:accent4>
          <a:srgbClr val="000000"/>
        </a:accent4>
        <a:accent5>
          <a:srgbClr val="AAB8B8"/>
        </a:accent5>
        <a:accent6>
          <a:srgbClr val="2D5C8A"/>
        </a:accent6>
        <a:hlink>
          <a:srgbClr val="FFB089"/>
        </a:hlink>
        <a:folHlink>
          <a:srgbClr val="F9FEBA"/>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7762</TotalTime>
  <Pages>24</Pages>
  <Words>2612</Words>
  <Application>Microsoft Macintosh PowerPoint</Application>
  <PresentationFormat>Custom</PresentationFormat>
  <Paragraphs>255</Paragraphs>
  <Slides>25</Slides>
  <Notes>1</Notes>
  <HiddenSlides>0</HiddenSlides>
  <MMClips>0</MMClips>
  <ScaleCrop>false</ScaleCrop>
  <HeadingPairs>
    <vt:vector size="8" baseType="variant">
      <vt:variant>
        <vt:lpstr>Fonts Used</vt:lpstr>
      </vt:variant>
      <vt:variant>
        <vt:i4>6</vt:i4>
      </vt:variant>
      <vt:variant>
        <vt:lpstr>Theme</vt:lpstr>
      </vt:variant>
      <vt:variant>
        <vt:i4>2</vt:i4>
      </vt:variant>
      <vt:variant>
        <vt:lpstr>Embedded OLE Servers</vt:lpstr>
      </vt:variant>
      <vt:variant>
        <vt:i4>1</vt:i4>
      </vt:variant>
      <vt:variant>
        <vt:lpstr>Slide Titles</vt:lpstr>
      </vt:variant>
      <vt:variant>
        <vt:i4>25</vt:i4>
      </vt:variant>
    </vt:vector>
  </HeadingPairs>
  <TitlesOfParts>
    <vt:vector size="34" baseType="lpstr">
      <vt:lpstr>Arial</vt:lpstr>
      <vt:lpstr>Monotype Sorts</vt:lpstr>
      <vt:lpstr>Wingdings</vt:lpstr>
      <vt:lpstr>Book Antiqua</vt:lpstr>
      <vt:lpstr>Calibri</vt:lpstr>
      <vt:lpstr>Times</vt:lpstr>
      <vt:lpstr>testdoc</vt:lpstr>
      <vt:lpstr>Custom Design</vt:lpstr>
      <vt:lpstr>Photo Editor Photo</vt:lpstr>
      <vt:lpstr>        Web-based Team Care to Improve Hypertension Control  the e-BP study and beyond   Bev Green MD, MPH Group Health Research Institute No disclosures  </vt:lpstr>
      <vt:lpstr>BP Remains Uncontrolled Even Though it is the Most Common Diagnosis in Primary Care</vt:lpstr>
      <vt:lpstr>Why is blood pressure control so low in primary care?    </vt:lpstr>
      <vt:lpstr>PowerPoint Presentation</vt:lpstr>
      <vt:lpstr>The Electronic Communications and Home Blood Pressure Monitoring Trial (e-BP). </vt:lpstr>
      <vt:lpstr>The e-BP Intervention Components were Based on  the Chronic Care Model</vt:lpstr>
      <vt:lpstr>The External and Internal Context  and Individuals (and adoption)</vt:lpstr>
      <vt:lpstr>Patient Web Portal </vt:lpstr>
      <vt:lpstr>Patient Adoption Has Been Rapid</vt:lpstr>
      <vt:lpstr>Patients are Very Satisfied with MyGroupHealth</vt:lpstr>
      <vt:lpstr>Finding Patients with Uncontrolled Blood Pressure</vt:lpstr>
      <vt:lpstr>Recruitment: (reach)</vt:lpstr>
      <vt:lpstr>Recruitment:</vt:lpstr>
      <vt:lpstr>Group 1: Usual Care</vt:lpstr>
      <vt:lpstr>Group 2: Home BP and Web Only (self-care management support only)</vt:lpstr>
      <vt:lpstr>Group 3: Web Pharmacist Care (included all the components of the Chronic Care Model)</vt:lpstr>
      <vt:lpstr>Web communications – Action Plan</vt:lpstr>
      <vt:lpstr>Ongoing Pharmacist Care-Management</vt:lpstr>
      <vt:lpstr>BP control at 12 months</vt:lpstr>
      <vt:lpstr>Supports a “New Model of Care” (Maintenance within Group Health) </vt:lpstr>
      <vt:lpstr>E-CHIP: electronic communications and improving hypertension in community practices</vt:lpstr>
      <vt:lpstr>Challenges in Dissemination and Implementation of e-BP:</vt:lpstr>
      <vt:lpstr>     Re-AIM applying it to the e-CHIP community adaptation </vt:lpstr>
      <vt:lpstr>Opportunities and Challenges</vt:lpstr>
      <vt:lpstr>Questions for the audience</vt:lpstr>
    </vt:vector>
  </TitlesOfParts>
  <Company>뿿쾐η䂬뿿</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Paula Richards</dc:creator>
  <cp:lastModifiedBy>Vanessa Graham</cp:lastModifiedBy>
  <cp:revision>485</cp:revision>
  <cp:lastPrinted>2005-06-02T22:35:02Z</cp:lastPrinted>
  <dcterms:created xsi:type="dcterms:W3CDTF">2005-09-21T03:39:37Z</dcterms:created>
  <dcterms:modified xsi:type="dcterms:W3CDTF">2011-10-19T19:20:06Z</dcterms:modified>
</cp:coreProperties>
</file>