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handoutMasterIdLst>
    <p:handoutMasterId r:id="rId24"/>
  </p:handoutMasterIdLst>
  <p:sldIdLst>
    <p:sldId id="256" r:id="rId2"/>
    <p:sldId id="284" r:id="rId3"/>
    <p:sldId id="283" r:id="rId4"/>
    <p:sldId id="286" r:id="rId5"/>
    <p:sldId id="292" r:id="rId6"/>
    <p:sldId id="257" r:id="rId7"/>
    <p:sldId id="259" r:id="rId8"/>
    <p:sldId id="269" r:id="rId9"/>
    <p:sldId id="268" r:id="rId10"/>
    <p:sldId id="274" r:id="rId11"/>
    <p:sldId id="260" r:id="rId12"/>
    <p:sldId id="282" r:id="rId13"/>
    <p:sldId id="281" r:id="rId14"/>
    <p:sldId id="287" r:id="rId15"/>
    <p:sldId id="290" r:id="rId16"/>
    <p:sldId id="291" r:id="rId17"/>
    <p:sldId id="275" r:id="rId18"/>
    <p:sldId id="276" r:id="rId19"/>
    <p:sldId id="263" r:id="rId20"/>
    <p:sldId id="272" r:id="rId21"/>
    <p:sldId id="27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16792"/>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01D2DF7-DB13-4A3B-B83F-BB6AD29EDD36}" type="datetimeFigureOut">
              <a:rPr lang="en-US" smtClean="0"/>
              <a:pPr/>
              <a:t>10/18/11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EFB445-FC9E-4E49-84CB-FEE18FA12B23}" type="slidenum">
              <a:rPr lang="en-US" smtClean="0"/>
              <a:pPr/>
              <a:t>‹#›</a:t>
            </a:fld>
            <a:endParaRPr lang="en-US"/>
          </a:p>
        </p:txBody>
      </p:sp>
    </p:spTree>
    <p:extLst>
      <p:ext uri="{BB962C8B-B14F-4D97-AF65-F5344CB8AC3E}">
        <p14:creationId xmlns:p14="http://schemas.microsoft.com/office/powerpoint/2010/main" val="19988052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8A4E54-E744-482A-8F5E-1F41FA8748EB}" type="datetimeFigureOut">
              <a:rPr lang="en-US" smtClean="0"/>
              <a:pPr/>
              <a:t>10/18/11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8A3723-5DAF-4D74-8C26-76089EA18072}" type="slidenum">
              <a:rPr lang="en-US" smtClean="0"/>
              <a:pPr/>
              <a:t>‹#›</a:t>
            </a:fld>
            <a:endParaRPr lang="en-US"/>
          </a:p>
        </p:txBody>
      </p:sp>
    </p:spTree>
    <p:extLst>
      <p:ext uri="{BB962C8B-B14F-4D97-AF65-F5344CB8AC3E}">
        <p14:creationId xmlns:p14="http://schemas.microsoft.com/office/powerpoint/2010/main" val="10647638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p:cNvSpPr>
          <p:nvPr>
            <p:ph type="sldImg"/>
          </p:nvPr>
        </p:nvSpPr>
        <p:spPr bwMode="auto">
          <a:noFill/>
          <a:ln>
            <a:solidFill>
              <a:srgbClr val="000000"/>
            </a:solidFill>
            <a:miter lim="800000"/>
            <a:headEnd/>
            <a:tailEnd/>
          </a:ln>
        </p:spPr>
      </p:sp>
      <p:sp>
        <p:nvSpPr>
          <p:cNvPr id="1105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0A85D7-8527-4100-AE48-5AA9B5B6FF42}" type="slidenum">
              <a:rPr lang="en-US">
                <a:ea typeface="ＭＳ Ｐゴシック"/>
                <a:cs typeface="ＭＳ Ｐゴシック"/>
              </a:rPr>
              <a:pPr fontAlgn="base">
                <a:spcBef>
                  <a:spcPct val="0"/>
                </a:spcBef>
                <a:spcAft>
                  <a:spcPct val="0"/>
                </a:spcAft>
                <a:defRPr/>
              </a:pPr>
              <a:t>8</a:t>
            </a:fld>
            <a:endParaRPr lang="en-US">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8A3723-5DAF-4D74-8C26-76089EA18072}" type="slidenum">
              <a:rPr lang="en-US" smtClean="0"/>
              <a:pPr/>
              <a:t>11</a:t>
            </a:fld>
            <a:endParaRPr lang="en-US"/>
          </a:p>
        </p:txBody>
      </p:sp>
    </p:spTree>
    <p:extLst>
      <p:ext uri="{BB962C8B-B14F-4D97-AF65-F5344CB8AC3E}">
        <p14:creationId xmlns:p14="http://schemas.microsoft.com/office/powerpoint/2010/main" val="1283702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C7CBD86-6296-4EF1-A008-DFA9B7158DA0}" type="slidenum">
              <a:rPr lang="en-US" smtClean="0"/>
              <a:pPr>
                <a:defRPr/>
              </a:pPr>
              <a:t>12</a:t>
            </a:fld>
            <a:endParaRPr lang="en-US"/>
          </a:p>
        </p:txBody>
      </p:sp>
    </p:spTree>
    <p:extLst>
      <p:ext uri="{BB962C8B-B14F-4D97-AF65-F5344CB8AC3E}">
        <p14:creationId xmlns:p14="http://schemas.microsoft.com/office/powerpoint/2010/main" val="680497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8A3723-5DAF-4D74-8C26-76089EA18072}" type="slidenum">
              <a:rPr lang="en-US" smtClean="0"/>
              <a:pPr/>
              <a:t>18</a:t>
            </a:fld>
            <a:endParaRPr lang="en-US"/>
          </a:p>
        </p:txBody>
      </p:sp>
    </p:spTree>
    <p:extLst>
      <p:ext uri="{BB962C8B-B14F-4D97-AF65-F5344CB8AC3E}">
        <p14:creationId xmlns:p14="http://schemas.microsoft.com/office/powerpoint/2010/main" val="25556310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fontAlgn="base">
                <a:spcBef>
                  <a:spcPct val="0"/>
                </a:spcBef>
                <a:spcAft>
                  <a:spcPct val="0"/>
                </a:spcAft>
                <a:defRPr/>
              </a:pPr>
              <a:endParaRPr lang="en-US">
                <a:solidFill>
                  <a:srgbClr val="FFFFFF"/>
                </a:solidFill>
                <a:ea typeface="ＭＳ Ｐゴシック"/>
              </a:endParaRPr>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fontAlgn="base">
                <a:spcBef>
                  <a:spcPct val="0"/>
                </a:spcBef>
                <a:spcAft>
                  <a:spcPct val="0"/>
                </a:spcAft>
                <a:defRPr/>
              </a:pPr>
              <a:endParaRPr lang="en-US">
                <a:solidFill>
                  <a:srgbClr val="FFFFFF"/>
                </a:solidFill>
                <a:ea typeface="ＭＳ Ｐゴシック"/>
              </a:endParaRPr>
            </a:p>
          </p:txBody>
        </p:sp>
      </p:grpSp>
      <p:graphicFrame>
        <p:nvGraphicFramePr>
          <p:cNvPr id="7" name="Object 2"/>
          <p:cNvGraphicFramePr>
            <a:graphicFrameLocks noChangeAspect="1"/>
          </p:cNvGraphicFramePr>
          <p:nvPr/>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2076" name="Photo Editor Photo" r:id="rId3" imgW="6400000" imgH="1514686" progId="">
                  <p:embed/>
                </p:oleObj>
              </mc:Choice>
              <mc:Fallback>
                <p:oleObj name="Photo Editor Photo" r:id="rId3" imgW="6400000" imgH="1514686" progId="">
                  <p:embed/>
                  <p:pic>
                    <p:nvPicPr>
                      <p:cNvPr id="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3186"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93187"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4256399452"/>
      </p:ext>
    </p:extLst>
  </p:cSld>
  <p:clrMapOvr>
    <a:masterClrMapping/>
  </p:clrMapOvr>
  <p:transition xmlns:p14="http://schemas.microsoft.com/office/powerpoint/2010/mai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7934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20417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416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66909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0252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10314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1293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770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49195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771286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92163"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92171" name="Group 4"/>
          <p:cNvGrpSpPr>
            <a:grpSpLocks/>
          </p:cNvGrpSpPr>
          <p:nvPr/>
        </p:nvGrpSpPr>
        <p:grpSpPr bwMode="auto">
          <a:xfrm>
            <a:off x="0" y="1333500"/>
            <a:ext cx="7986713" cy="19050"/>
            <a:chOff x="0" y="840"/>
            <a:chExt cx="5660" cy="12"/>
          </a:xfrm>
        </p:grpSpPr>
        <p:sp>
          <p:nvSpPr>
            <p:cNvPr id="9216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fontAlgn="base">
                <a:spcBef>
                  <a:spcPct val="0"/>
                </a:spcBef>
                <a:spcAft>
                  <a:spcPct val="0"/>
                </a:spcAft>
                <a:defRPr/>
              </a:pPr>
              <a:endParaRPr lang="en-US">
                <a:solidFill>
                  <a:srgbClr val="FFFFFF"/>
                </a:solidFill>
                <a:ea typeface="ＭＳ Ｐゴシック"/>
              </a:endParaRPr>
            </a:p>
          </p:txBody>
        </p:sp>
        <p:sp>
          <p:nvSpPr>
            <p:cNvPr id="9216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fontAlgn="base">
                <a:spcBef>
                  <a:spcPct val="0"/>
                </a:spcBef>
                <a:spcAft>
                  <a:spcPct val="0"/>
                </a:spcAft>
                <a:defRPr/>
              </a:pPr>
              <a:endParaRPr lang="en-US">
                <a:solidFill>
                  <a:srgbClr val="FFFFFF"/>
                </a:solidFill>
                <a:ea typeface="ＭＳ Ｐゴシック"/>
              </a:endParaRPr>
            </a:p>
          </p:txBody>
        </p:sp>
      </p:grpSp>
      <p:graphicFrame>
        <p:nvGraphicFramePr>
          <p:cNvPr id="92167" name="Object 7"/>
          <p:cNvGraphicFramePr>
            <a:graphicFrameLocks noChangeAspect="1"/>
          </p:cNvGraphicFramePr>
          <p:nvPr/>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1053" name="Photo Editor Photo" r:id="rId14" imgW="3486637" imgH="1638529" progId="">
                  <p:embed/>
                </p:oleObj>
              </mc:Choice>
              <mc:Fallback>
                <p:oleObj name="Photo Editor Photo" r:id="rId14" imgW="3486637" imgH="1638529" progId="">
                  <p:embed/>
                  <p:pic>
                    <p:nvPicPr>
                      <p:cNvPr id="0" name="Picture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0279F"/>
                              </a:outerShdw>
                            </a:effectLst>
                          </a14:hiddenEffects>
                        </a:ext>
                      </a:extLst>
                    </p:spPr>
                  </p:pic>
                </p:oleObj>
              </mc:Fallback>
            </mc:AlternateContent>
          </a:graphicData>
        </a:graphic>
      </p:graphicFrame>
    </p:spTree>
    <p:extLst>
      <p:ext uri="{BB962C8B-B14F-4D97-AF65-F5344CB8AC3E}">
        <p14:creationId xmlns:p14="http://schemas.microsoft.com/office/powerpoint/2010/main" val="3057382724"/>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p:wipe dir="r"/>
  </p:transition>
  <p:timing>
    <p:tnLst>
      <p:par>
        <p:cTn xmlns:p14="http://schemas.microsoft.com/office/powerpoint/2010/main" id="1" dur="indefinite" restart="never" nodeType="tmRoot"/>
      </p:par>
    </p:tnLst>
  </p:timing>
  <p:hf hdr="0" ftr="0"/>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png"/><Relationship Id="rId5" Type="http://schemas.openxmlformats.org/officeDocument/2006/relationships/image" Target="../media/image6.jpeg"/><Relationship Id="rId6" Type="http://schemas.openxmlformats.org/officeDocument/2006/relationships/image" Target="../media/image7.gif"/><Relationship Id="rId7" Type="http://schemas.openxmlformats.org/officeDocument/2006/relationships/image" Target="../media/image8.jpeg"/><Relationship Id="rId8"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hyperlink" Target="mailto:loisolinger@westat.com" TargetMode="External"/><Relationship Id="rId4" Type="http://schemas.openxmlformats.org/officeDocument/2006/relationships/hyperlink" Target="mailto:Erin.grace@AHRQ.hhs.gov" TargetMode="External"/><Relationship Id="rId5" Type="http://schemas.openxmlformats.org/officeDocument/2006/relationships/hyperlink" Target="mailto:Jessica.Kahn@CMS.hhs.gov" TargetMode="External"/><Relationship Id="rId6" Type="http://schemas.openxmlformats.org/officeDocument/2006/relationships/image" Target="../media/image13.wmf"/><Relationship Id="rId1" Type="http://schemas.openxmlformats.org/officeDocument/2006/relationships/slideLayout" Target="../slideLayouts/slideLayout7.xml"/><Relationship Id="rId2" Type="http://schemas.openxmlformats.org/officeDocument/2006/relationships/hyperlink" Target="mailto:scottfinley@westat.co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18.jpeg"/><Relationship Id="rId7" Type="http://schemas.openxmlformats.org/officeDocument/2006/relationships/image" Target="../media/image19.jpeg"/><Relationship Id="rId8" Type="http://schemas.openxmlformats.org/officeDocument/2006/relationships/image" Target="../media/image20.jpeg"/><Relationship Id="rId9" Type="http://schemas.openxmlformats.org/officeDocument/2006/relationships/image" Target="../media/image21.jpeg"/><Relationship Id="rId10"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image" Target="../media/image1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0"/>
            <a:ext cx="7789863" cy="609600"/>
          </a:xfrm>
        </p:spPr>
        <p:txBody>
          <a:bodyPr/>
          <a:lstStyle/>
          <a:p>
            <a:r>
              <a:rPr lang="en-US" sz="3600" dirty="0" smtClean="0"/>
              <a:t>Model Children’s EHR Format</a:t>
            </a:r>
            <a:endParaRPr lang="en-US" sz="3600" dirty="0"/>
          </a:p>
        </p:txBody>
      </p:sp>
      <p:sp>
        <p:nvSpPr>
          <p:cNvPr id="3" name="Subtitle 2"/>
          <p:cNvSpPr>
            <a:spLocks noGrp="1"/>
          </p:cNvSpPr>
          <p:nvPr>
            <p:ph type="subTitle" idx="1"/>
          </p:nvPr>
        </p:nvSpPr>
        <p:spPr/>
        <p:txBody>
          <a:bodyPr/>
          <a:lstStyle/>
          <a:p>
            <a:r>
              <a:rPr lang="en-US" sz="2800" dirty="0" smtClean="0">
                <a:solidFill>
                  <a:schemeClr val="tx2"/>
                </a:solidFill>
                <a:latin typeface="Times New Roman" pitchFamily="18" charset="0"/>
              </a:rPr>
              <a:t>AHRQ </a:t>
            </a:r>
            <a:r>
              <a:rPr lang="en-US" sz="2800" dirty="0">
                <a:solidFill>
                  <a:schemeClr val="tx2"/>
                </a:solidFill>
                <a:latin typeface="Times New Roman" pitchFamily="18" charset="0"/>
              </a:rPr>
              <a:t>2011 Annual Conference </a:t>
            </a:r>
          </a:p>
          <a:p>
            <a:r>
              <a:rPr lang="en-US" sz="2800" dirty="0">
                <a:solidFill>
                  <a:schemeClr val="tx2"/>
                </a:solidFill>
                <a:latin typeface="Times New Roman" pitchFamily="18" charset="0"/>
              </a:rPr>
              <a:t>September </a:t>
            </a:r>
            <a:r>
              <a:rPr lang="en-US" sz="2800" dirty="0" smtClean="0">
                <a:solidFill>
                  <a:schemeClr val="tx2"/>
                </a:solidFill>
                <a:latin typeface="Times New Roman" pitchFamily="18" charset="0"/>
              </a:rPr>
              <a:t>19, 2011</a:t>
            </a:r>
            <a:endParaRPr lang="en-US" sz="2800" dirty="0">
              <a:solidFill>
                <a:schemeClr val="tx2"/>
              </a:solidFill>
              <a:latin typeface="Times New Roman" pitchFamily="18" charset="0"/>
            </a:endParaRPr>
          </a:p>
          <a:p>
            <a:r>
              <a:rPr lang="en-US" sz="2800" dirty="0" smtClean="0">
                <a:solidFill>
                  <a:schemeClr val="tx2"/>
                </a:solidFill>
                <a:latin typeface="Times New Roman" pitchFamily="18" charset="0"/>
              </a:rPr>
              <a:t>3:30PM-5:00PM</a:t>
            </a:r>
            <a:endParaRPr lang="en-US" sz="2800" dirty="0">
              <a:solidFill>
                <a:schemeClr val="tx2"/>
              </a:solidFill>
              <a:latin typeface="Times New Roman" pitchFamily="18" charset="0"/>
            </a:endParaRPr>
          </a:p>
          <a:p>
            <a:pPr algn="l"/>
            <a:endParaRPr lang="en-US" sz="2200" dirty="0" smtClean="0">
              <a:latin typeface="Times New Roman" pitchFamily="18" charset="0"/>
            </a:endParaRPr>
          </a:p>
          <a:p>
            <a:r>
              <a:rPr lang="en-US" sz="2200" dirty="0" smtClean="0">
                <a:latin typeface="Times New Roman" pitchFamily="18" charset="0"/>
              </a:rPr>
              <a:t>Scott </a:t>
            </a:r>
            <a:r>
              <a:rPr lang="en-US" sz="2200" dirty="0">
                <a:latin typeface="Times New Roman" pitchFamily="18" charset="0"/>
              </a:rPr>
              <a:t>Finley, MD, MPH, Principal Investigator, Westat</a:t>
            </a:r>
          </a:p>
          <a:p>
            <a:endParaRPr lang="en-US" dirty="0"/>
          </a:p>
        </p:txBody>
      </p:sp>
      <p:sp>
        <p:nvSpPr>
          <p:cNvPr id="4" name="TextBox 3"/>
          <p:cNvSpPr txBox="1"/>
          <p:nvPr/>
        </p:nvSpPr>
        <p:spPr>
          <a:xfrm>
            <a:off x="990600" y="2895600"/>
            <a:ext cx="6705600" cy="461665"/>
          </a:xfrm>
          <a:prstGeom prst="rect">
            <a:avLst/>
          </a:prstGeom>
          <a:noFill/>
        </p:spPr>
        <p:txBody>
          <a:bodyPr wrap="square" rtlCol="0">
            <a:spAutoFit/>
          </a:bodyPr>
          <a:lstStyle/>
          <a:p>
            <a:pPr algn="ctr"/>
            <a:r>
              <a:rPr lang="en-US" sz="2400" dirty="0" smtClean="0">
                <a:solidFill>
                  <a:srgbClr val="FFFF00"/>
                </a:solidFill>
              </a:rPr>
              <a:t>History </a:t>
            </a:r>
            <a:r>
              <a:rPr lang="en-US" sz="2400" dirty="0">
                <a:solidFill>
                  <a:srgbClr val="FFFF00"/>
                </a:solidFill>
              </a:rPr>
              <a:t>and Process</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Input</a:t>
            </a:r>
            <a:endParaRPr lang="en-US" dirty="0"/>
          </a:p>
        </p:txBody>
      </p:sp>
      <p:sp>
        <p:nvSpPr>
          <p:cNvPr id="3" name="Content Placeholder 2"/>
          <p:cNvSpPr>
            <a:spLocks noGrp="1"/>
          </p:cNvSpPr>
          <p:nvPr>
            <p:ph idx="1"/>
          </p:nvPr>
        </p:nvSpPr>
        <p:spPr/>
        <p:txBody>
          <a:bodyPr/>
          <a:lstStyle/>
          <a:p>
            <a:r>
              <a:rPr lang="en-US" dirty="0" smtClean="0"/>
              <a:t>CHIPRA Category D Grantees</a:t>
            </a:r>
          </a:p>
          <a:p>
            <a:pPr lvl="1"/>
            <a:r>
              <a:rPr lang="en-US" dirty="0" smtClean="0"/>
              <a:t>Pennsylvania</a:t>
            </a:r>
          </a:p>
          <a:p>
            <a:pPr lvl="1"/>
            <a:r>
              <a:rPr lang="en-US" dirty="0" smtClean="0"/>
              <a:t>North Carolina</a:t>
            </a:r>
          </a:p>
          <a:p>
            <a:r>
              <a:rPr lang="en-US" dirty="0" smtClean="0"/>
              <a:t>Federal Workgroup </a:t>
            </a:r>
            <a:endParaRPr lang="en-US" dirty="0"/>
          </a:p>
        </p:txBody>
      </p:sp>
      <p:sp>
        <p:nvSpPr>
          <p:cNvPr id="4" name="Slide Number Placeholder 3"/>
          <p:cNvSpPr txBox="1">
            <a:spLocks/>
          </p:cNvSpPr>
          <p:nvPr/>
        </p:nvSpPr>
        <p:spPr>
          <a:xfrm>
            <a:off x="8653628"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10</a:t>
            </a:fld>
            <a:endParaRPr lang="en-US" dirty="0">
              <a:cs typeface="ＭＳ Ｐゴシック"/>
            </a:endParaRPr>
          </a:p>
        </p:txBody>
      </p:sp>
    </p:spTree>
    <p:extLst>
      <p:ext uri="{BB962C8B-B14F-4D97-AF65-F5344CB8AC3E}">
        <p14:creationId xmlns:p14="http://schemas.microsoft.com/office/powerpoint/2010/main" val="107793576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Gap Analysis</a:t>
            </a:r>
            <a:endParaRPr lang="en-US" dirty="0"/>
          </a:p>
        </p:txBody>
      </p:sp>
      <p:sp>
        <p:nvSpPr>
          <p:cNvPr id="3" name="Content Placeholder 2"/>
          <p:cNvSpPr>
            <a:spLocks noGrp="1"/>
          </p:cNvSpPr>
          <p:nvPr>
            <p:ph idx="1"/>
          </p:nvPr>
        </p:nvSpPr>
        <p:spPr/>
        <p:txBody>
          <a:bodyPr/>
          <a:lstStyle/>
          <a:p>
            <a:r>
              <a:rPr lang="en-US" dirty="0" smtClean="0"/>
              <a:t>Conducted by Intermountain Healthcare</a:t>
            </a:r>
          </a:p>
          <a:p>
            <a:r>
              <a:rPr lang="en-US" dirty="0" smtClean="0"/>
              <a:t>Identified key topic areas</a:t>
            </a:r>
          </a:p>
          <a:p>
            <a:r>
              <a:rPr lang="en-US" dirty="0" smtClean="0"/>
              <a:t>Drafted initial requirements</a:t>
            </a:r>
            <a:endParaRPr lang="en-US" dirty="0"/>
          </a:p>
        </p:txBody>
      </p:sp>
      <p:sp>
        <p:nvSpPr>
          <p:cNvPr id="4" name="Slide Number Placeholder 3"/>
          <p:cNvSpPr txBox="1">
            <a:spLocks/>
          </p:cNvSpPr>
          <p:nvPr/>
        </p:nvSpPr>
        <p:spPr>
          <a:xfrm>
            <a:off x="8654576"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11</a:t>
            </a:fld>
            <a:endParaRPr lang="en-US" dirty="0">
              <a:cs typeface="ＭＳ Ｐゴシック"/>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4"/>
          <p:cNvSpPr>
            <a:spLocks noGrp="1"/>
          </p:cNvSpPr>
          <p:nvPr>
            <p:ph type="title"/>
          </p:nvPr>
        </p:nvSpPr>
        <p:spPr/>
        <p:txBody>
          <a:bodyPr/>
          <a:lstStyle/>
          <a:p>
            <a:r>
              <a:rPr lang="en-US" dirty="0" smtClean="0"/>
              <a:t>Topic Areas in Format</a:t>
            </a:r>
          </a:p>
        </p:txBody>
      </p:sp>
      <p:sp>
        <p:nvSpPr>
          <p:cNvPr id="58370" name="Content Placeholder 5"/>
          <p:cNvSpPr>
            <a:spLocks noGrp="1"/>
          </p:cNvSpPr>
          <p:nvPr>
            <p:ph sz="half" idx="1"/>
          </p:nvPr>
        </p:nvSpPr>
        <p:spPr/>
        <p:txBody>
          <a:bodyPr/>
          <a:lstStyle/>
          <a:p>
            <a:pPr marL="457200">
              <a:lnSpc>
                <a:spcPct val="100000"/>
              </a:lnSpc>
              <a:spcBef>
                <a:spcPts val="900"/>
              </a:spcBef>
            </a:pPr>
            <a:r>
              <a:rPr lang="en-US" sz="1800" dirty="0" smtClean="0"/>
              <a:t>Activity Clearance</a:t>
            </a:r>
          </a:p>
          <a:p>
            <a:pPr marL="457200">
              <a:lnSpc>
                <a:spcPct val="100000"/>
              </a:lnSpc>
              <a:spcBef>
                <a:spcPts val="900"/>
              </a:spcBef>
            </a:pPr>
            <a:r>
              <a:rPr lang="en-US" sz="1800" dirty="0" smtClean="0"/>
              <a:t>Birth History</a:t>
            </a:r>
          </a:p>
          <a:p>
            <a:pPr marL="457200">
              <a:lnSpc>
                <a:spcPct val="100000"/>
              </a:lnSpc>
              <a:spcBef>
                <a:spcPts val="900"/>
              </a:spcBef>
            </a:pPr>
            <a:r>
              <a:rPr lang="en-US" sz="1800" dirty="0" smtClean="0"/>
              <a:t>Child Abuse Reporting </a:t>
            </a:r>
          </a:p>
          <a:p>
            <a:pPr marL="457200">
              <a:lnSpc>
                <a:spcPct val="100000"/>
              </a:lnSpc>
              <a:spcBef>
                <a:spcPts val="900"/>
              </a:spcBef>
            </a:pPr>
            <a:r>
              <a:rPr lang="en-US" sz="1800" dirty="0" smtClean="0"/>
              <a:t>Child Welfare</a:t>
            </a:r>
          </a:p>
          <a:p>
            <a:pPr marL="457200">
              <a:lnSpc>
                <a:spcPct val="100000"/>
              </a:lnSpc>
              <a:spcBef>
                <a:spcPts val="900"/>
              </a:spcBef>
            </a:pPr>
            <a:r>
              <a:rPr lang="en-US" sz="1800" dirty="0" smtClean="0"/>
              <a:t>Children with Special Health Care Needs </a:t>
            </a:r>
          </a:p>
          <a:p>
            <a:pPr marL="457200">
              <a:lnSpc>
                <a:spcPct val="100000"/>
              </a:lnSpc>
              <a:spcBef>
                <a:spcPts val="900"/>
              </a:spcBef>
            </a:pPr>
            <a:r>
              <a:rPr lang="en-US" sz="1800" dirty="0" smtClean="0"/>
              <a:t>Growth Data</a:t>
            </a:r>
          </a:p>
          <a:p>
            <a:pPr marL="457200">
              <a:lnSpc>
                <a:spcPct val="100000"/>
              </a:lnSpc>
              <a:spcBef>
                <a:spcPts val="900"/>
              </a:spcBef>
            </a:pPr>
            <a:r>
              <a:rPr lang="en-US" sz="1800" dirty="0" smtClean="0"/>
              <a:t>Immunizations</a:t>
            </a:r>
          </a:p>
          <a:p>
            <a:pPr marL="457200">
              <a:lnSpc>
                <a:spcPct val="100000"/>
              </a:lnSpc>
              <a:spcBef>
                <a:spcPts val="900"/>
              </a:spcBef>
            </a:pPr>
            <a:r>
              <a:rPr lang="en-US" sz="1800" dirty="0" smtClean="0"/>
              <a:t>Medication Management</a:t>
            </a:r>
          </a:p>
          <a:p>
            <a:pPr marL="457200">
              <a:lnSpc>
                <a:spcPct val="100000"/>
              </a:lnSpc>
              <a:spcBef>
                <a:spcPts val="900"/>
              </a:spcBef>
            </a:pPr>
            <a:r>
              <a:rPr lang="en-US" sz="1800" dirty="0" smtClean="0"/>
              <a:t>Newborn Screening</a:t>
            </a:r>
          </a:p>
          <a:p>
            <a:pPr marL="457200">
              <a:lnSpc>
                <a:spcPct val="100000"/>
              </a:lnSpc>
              <a:spcBef>
                <a:spcPts val="900"/>
              </a:spcBef>
            </a:pPr>
            <a:r>
              <a:rPr lang="en-US" sz="1800" dirty="0" smtClean="0"/>
              <a:t>Parents, Guardians, and Family Relationship Data</a:t>
            </a:r>
          </a:p>
          <a:p>
            <a:pPr marL="457200">
              <a:lnSpc>
                <a:spcPct val="100000"/>
              </a:lnSpc>
              <a:spcBef>
                <a:spcPts val="900"/>
              </a:spcBef>
            </a:pPr>
            <a:r>
              <a:rPr lang="en-US" sz="1800" dirty="0"/>
              <a:t>Patient Identifiers</a:t>
            </a:r>
          </a:p>
          <a:p>
            <a:pPr>
              <a:spcBef>
                <a:spcPts val="900"/>
              </a:spcBef>
            </a:pPr>
            <a:endParaRPr lang="en-US" sz="1600" dirty="0" smtClean="0"/>
          </a:p>
          <a:p>
            <a:pPr>
              <a:spcBef>
                <a:spcPts val="900"/>
              </a:spcBef>
            </a:pPr>
            <a:endParaRPr lang="en-US" sz="1200" dirty="0" smtClean="0"/>
          </a:p>
          <a:p>
            <a:endParaRPr lang="en-US" sz="1200" dirty="0" smtClean="0"/>
          </a:p>
          <a:p>
            <a:endParaRPr lang="en-US" sz="1200" dirty="0" smtClean="0"/>
          </a:p>
        </p:txBody>
      </p:sp>
      <p:sp>
        <p:nvSpPr>
          <p:cNvPr id="58371" name="Content Placeholder 8"/>
          <p:cNvSpPr>
            <a:spLocks noGrp="1"/>
          </p:cNvSpPr>
          <p:nvPr>
            <p:ph sz="half" idx="2"/>
          </p:nvPr>
        </p:nvSpPr>
        <p:spPr/>
        <p:txBody>
          <a:bodyPr/>
          <a:lstStyle/>
          <a:p>
            <a:pPr>
              <a:lnSpc>
                <a:spcPct val="100000"/>
              </a:lnSpc>
              <a:spcBef>
                <a:spcPts val="1200"/>
              </a:spcBef>
              <a:spcAft>
                <a:spcPct val="0"/>
              </a:spcAft>
            </a:pPr>
            <a:r>
              <a:rPr lang="en-US" sz="1800" dirty="0" smtClean="0"/>
              <a:t>Patient Portals/Personal Health Record Information Access</a:t>
            </a:r>
          </a:p>
          <a:p>
            <a:pPr>
              <a:lnSpc>
                <a:spcPct val="100000"/>
              </a:lnSpc>
              <a:spcBef>
                <a:spcPts val="1200"/>
              </a:spcBef>
              <a:spcAft>
                <a:spcPct val="0"/>
              </a:spcAft>
            </a:pPr>
            <a:r>
              <a:rPr lang="en-US" sz="1800" dirty="0" smtClean="0"/>
              <a:t>Prenatal Screening</a:t>
            </a:r>
          </a:p>
          <a:p>
            <a:pPr>
              <a:lnSpc>
                <a:spcPct val="100000"/>
              </a:lnSpc>
              <a:spcBef>
                <a:spcPts val="1200"/>
              </a:spcBef>
              <a:spcAft>
                <a:spcPct val="0"/>
              </a:spcAft>
            </a:pPr>
            <a:r>
              <a:rPr lang="en-US" sz="1800" dirty="0"/>
              <a:t>Primary Care</a:t>
            </a:r>
          </a:p>
          <a:p>
            <a:pPr>
              <a:lnSpc>
                <a:spcPct val="100000"/>
              </a:lnSpc>
              <a:spcBef>
                <a:spcPts val="1200"/>
              </a:spcBef>
              <a:spcAft>
                <a:spcPct val="0"/>
              </a:spcAft>
            </a:pPr>
            <a:r>
              <a:rPr lang="en-US" sz="1800" dirty="0" smtClean="0"/>
              <a:t>Quality Measures</a:t>
            </a:r>
          </a:p>
          <a:p>
            <a:pPr>
              <a:lnSpc>
                <a:spcPct val="100000"/>
              </a:lnSpc>
              <a:spcBef>
                <a:spcPts val="1200"/>
              </a:spcBef>
              <a:spcAft>
                <a:spcPct val="0"/>
              </a:spcAft>
            </a:pPr>
            <a:r>
              <a:rPr lang="en-US" sz="1800" dirty="0" smtClean="0"/>
              <a:t>Registry Linkages</a:t>
            </a:r>
          </a:p>
          <a:p>
            <a:pPr>
              <a:lnSpc>
                <a:spcPct val="100000"/>
              </a:lnSpc>
              <a:spcBef>
                <a:spcPts val="1200"/>
              </a:spcBef>
              <a:spcAft>
                <a:spcPct val="0"/>
              </a:spcAft>
            </a:pPr>
            <a:r>
              <a:rPr lang="en-US" sz="1800" dirty="0" smtClean="0"/>
              <a:t>School-based Linkages </a:t>
            </a:r>
          </a:p>
          <a:p>
            <a:pPr>
              <a:lnSpc>
                <a:spcPct val="100000"/>
              </a:lnSpc>
              <a:spcBef>
                <a:spcPts val="1200"/>
              </a:spcBef>
            </a:pPr>
            <a:r>
              <a:rPr lang="en-US" sz="1800" dirty="0" smtClean="0"/>
              <a:t>Security and Confidentiality</a:t>
            </a:r>
          </a:p>
          <a:p>
            <a:pPr>
              <a:lnSpc>
                <a:spcPct val="100000"/>
              </a:lnSpc>
              <a:spcBef>
                <a:spcPts val="1200"/>
              </a:spcBef>
            </a:pPr>
            <a:r>
              <a:rPr lang="en-US" sz="1800" dirty="0" smtClean="0"/>
              <a:t>Special Terminology and Information </a:t>
            </a:r>
          </a:p>
          <a:p>
            <a:pPr>
              <a:lnSpc>
                <a:spcPct val="100000"/>
              </a:lnSpc>
              <a:spcBef>
                <a:spcPts val="1200"/>
              </a:spcBef>
            </a:pPr>
            <a:r>
              <a:rPr lang="en-US" sz="1800" dirty="0" smtClean="0"/>
              <a:t>Specialized Scales and Scoring </a:t>
            </a:r>
          </a:p>
          <a:p>
            <a:pPr>
              <a:lnSpc>
                <a:spcPct val="100000"/>
              </a:lnSpc>
              <a:spcBef>
                <a:spcPts val="1200"/>
              </a:spcBef>
            </a:pPr>
            <a:r>
              <a:rPr lang="en-US" sz="1800" dirty="0" smtClean="0"/>
              <a:t>Well Child and Preventive Care</a:t>
            </a:r>
          </a:p>
          <a:p>
            <a:pPr>
              <a:lnSpc>
                <a:spcPct val="100000"/>
              </a:lnSpc>
              <a:spcBef>
                <a:spcPts val="1200"/>
              </a:spcBef>
              <a:buNone/>
            </a:pPr>
            <a:endParaRPr lang="en-US" sz="1600" dirty="0" smtClean="0"/>
          </a:p>
        </p:txBody>
      </p:sp>
      <p:sp>
        <p:nvSpPr>
          <p:cNvPr id="58372" name="Slide Number Placeholder 9"/>
          <p:cNvSpPr>
            <a:spLocks noGrp="1"/>
          </p:cNvSpPr>
          <p:nvPr>
            <p:ph type="sldNum" sz="quarter" idx="4294967295"/>
          </p:nvPr>
        </p:nvSpPr>
        <p:spPr>
          <a:xfrm>
            <a:off x="8661400" y="6540500"/>
            <a:ext cx="482600" cy="317500"/>
          </a:xfrm>
          <a:prstGeom prst="rect">
            <a:avLst/>
          </a:prstGeom>
          <a:noFill/>
        </p:spPr>
        <p:txBody>
          <a:bodyPr/>
          <a:lstStyle/>
          <a:p>
            <a:pPr fontAlgn="base">
              <a:spcBef>
                <a:spcPct val="0"/>
              </a:spcBef>
              <a:spcAft>
                <a:spcPct val="0"/>
              </a:spcAft>
            </a:pPr>
            <a:fld id="{933C2163-73D8-488F-A497-76CE43B2305E}" type="slidenum">
              <a:rPr lang="en-US">
                <a:cs typeface="ＭＳ Ｐゴシック"/>
              </a:rPr>
              <a:pPr fontAlgn="base">
                <a:spcBef>
                  <a:spcPct val="0"/>
                </a:spcBef>
                <a:spcAft>
                  <a:spcPct val="0"/>
                </a:spcAft>
              </a:pPr>
              <a:t>12</a:t>
            </a:fld>
            <a:endParaRPr lang="en-US" dirty="0">
              <a:cs typeface="ＭＳ Ｐゴシック"/>
            </a:endParaRPr>
          </a:p>
        </p:txBody>
      </p:sp>
    </p:spTree>
    <p:extLst>
      <p:ext uri="{BB962C8B-B14F-4D97-AF65-F5344CB8AC3E}">
        <p14:creationId xmlns:p14="http://schemas.microsoft.com/office/powerpoint/2010/main" val="185843029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dirty="0" smtClean="0"/>
              <a:t>Requirements Development Process</a:t>
            </a:r>
          </a:p>
        </p:txBody>
      </p:sp>
      <p:sp>
        <p:nvSpPr>
          <p:cNvPr id="56322" name="Content Placeholder 2"/>
          <p:cNvSpPr>
            <a:spLocks noGrp="1"/>
          </p:cNvSpPr>
          <p:nvPr>
            <p:ph idx="1"/>
          </p:nvPr>
        </p:nvSpPr>
        <p:spPr/>
        <p:txBody>
          <a:bodyPr/>
          <a:lstStyle/>
          <a:p>
            <a:pPr>
              <a:buNone/>
            </a:pPr>
            <a:r>
              <a:rPr lang="en-US" sz="3600" dirty="0" smtClean="0"/>
              <a:t>For each topic area:</a:t>
            </a:r>
          </a:p>
          <a:p>
            <a:r>
              <a:rPr lang="en-US" dirty="0" smtClean="0"/>
              <a:t>Review findings from gap analysis</a:t>
            </a:r>
          </a:p>
          <a:p>
            <a:r>
              <a:rPr lang="en-US" dirty="0" smtClean="0"/>
              <a:t>Initial requirements drafted by subject matter expert (SME)</a:t>
            </a:r>
          </a:p>
          <a:p>
            <a:r>
              <a:rPr lang="en-US" dirty="0" smtClean="0"/>
              <a:t>Project team review</a:t>
            </a:r>
          </a:p>
          <a:p>
            <a:r>
              <a:rPr lang="en-US" dirty="0" smtClean="0"/>
              <a:t>Outside SME and TEP review(s) </a:t>
            </a:r>
          </a:p>
          <a:p>
            <a:endParaRPr lang="en-US" dirty="0" smtClean="0"/>
          </a:p>
          <a:p>
            <a:pPr>
              <a:buFont typeface="Times"/>
              <a:buNone/>
            </a:pPr>
            <a:endParaRPr lang="en-US" dirty="0" smtClean="0"/>
          </a:p>
        </p:txBody>
      </p:sp>
      <p:sp>
        <p:nvSpPr>
          <p:cNvPr id="56323" name="Slide Number Placeholder 3"/>
          <p:cNvSpPr>
            <a:spLocks noGrp="1"/>
          </p:cNvSpPr>
          <p:nvPr>
            <p:ph type="sldNum" sz="quarter" idx="4294967295"/>
          </p:nvPr>
        </p:nvSpPr>
        <p:spPr>
          <a:xfrm>
            <a:off x="8673910" y="6540500"/>
            <a:ext cx="482600" cy="317500"/>
          </a:xfrm>
          <a:prstGeom prst="rect">
            <a:avLst/>
          </a:prstGeom>
          <a:noFill/>
        </p:spPr>
        <p:txBody>
          <a:bodyPr/>
          <a:lstStyle/>
          <a:p>
            <a:pPr fontAlgn="base">
              <a:spcBef>
                <a:spcPct val="0"/>
              </a:spcBef>
              <a:spcAft>
                <a:spcPct val="0"/>
              </a:spcAft>
            </a:pPr>
            <a:fld id="{4AC7AB32-E312-4A2C-B55E-534FA2781052}" type="slidenum">
              <a:rPr lang="en-US">
                <a:cs typeface="ＭＳ Ｐゴシック"/>
              </a:rPr>
              <a:pPr fontAlgn="base">
                <a:spcBef>
                  <a:spcPct val="0"/>
                </a:spcBef>
                <a:spcAft>
                  <a:spcPct val="0"/>
                </a:spcAft>
              </a:pPr>
              <a:t>13</a:t>
            </a:fld>
            <a:endParaRPr lang="en-US" dirty="0">
              <a:cs typeface="ＭＳ Ｐゴシック"/>
            </a:endParaRPr>
          </a:p>
        </p:txBody>
      </p:sp>
    </p:spTree>
    <p:extLst>
      <p:ext uri="{BB962C8B-B14F-4D97-AF65-F5344CB8AC3E}">
        <p14:creationId xmlns:p14="http://schemas.microsoft.com/office/powerpoint/2010/main" val="332326018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Evolution #1</a:t>
            </a:r>
            <a:endParaRPr lang="en-US" dirty="0"/>
          </a:p>
        </p:txBody>
      </p:sp>
      <p:sp>
        <p:nvSpPr>
          <p:cNvPr id="3" name="Content Placeholder 2"/>
          <p:cNvSpPr>
            <a:spLocks noGrp="1"/>
          </p:cNvSpPr>
          <p:nvPr>
            <p:ph idx="1"/>
          </p:nvPr>
        </p:nvSpPr>
        <p:spPr/>
        <p:txBody>
          <a:bodyPr/>
          <a:lstStyle/>
          <a:p>
            <a:pPr>
              <a:buNone/>
            </a:pPr>
            <a:r>
              <a:rPr lang="en-US" dirty="0" smtClean="0"/>
              <a:t>From the HL7 Child Health Functional Profile:</a:t>
            </a:r>
          </a:p>
          <a:p>
            <a:r>
              <a:rPr lang="en-US" dirty="0" smtClean="0"/>
              <a:t>“The system </a:t>
            </a:r>
            <a:r>
              <a:rPr lang="en-US" b="1" dirty="0" smtClean="0"/>
              <a:t>MAY</a:t>
            </a:r>
            <a:r>
              <a:rPr lang="en-US" dirty="0" smtClean="0"/>
              <a:t> provide the ability to compute post </a:t>
            </a:r>
            <a:r>
              <a:rPr lang="en-US" dirty="0" err="1" smtClean="0"/>
              <a:t>conceptional</a:t>
            </a:r>
            <a:r>
              <a:rPr lang="en-US" dirty="0" smtClean="0"/>
              <a:t> age (corrected age) for the purposes of decision support.”</a:t>
            </a:r>
            <a:endParaRPr lang="en-US" dirty="0"/>
          </a:p>
        </p:txBody>
      </p:sp>
      <p:sp>
        <p:nvSpPr>
          <p:cNvPr id="4" name="Rectangle 3"/>
          <p:cNvSpPr/>
          <p:nvPr/>
        </p:nvSpPr>
        <p:spPr>
          <a:xfrm>
            <a:off x="8610600" y="6508297"/>
            <a:ext cx="685800" cy="369332"/>
          </a:xfrm>
          <a:prstGeom prst="rect">
            <a:avLst/>
          </a:prstGeom>
        </p:spPr>
        <p:txBody>
          <a:bodyPr wrap="square">
            <a:spAutoFit/>
          </a:bodyPr>
          <a:lstStyle/>
          <a:p>
            <a:fld id="{4AC7AB32-E312-4A2C-B55E-534FA2781052}" type="slidenum">
              <a:rPr lang="en-US" smtClean="0">
                <a:solidFill>
                  <a:srgbClr val="FFFFFF"/>
                </a:solidFill>
                <a:cs typeface="ＭＳ Ｐゴシック"/>
              </a:rPr>
              <a:pPr/>
              <a:t>14</a:t>
            </a:fld>
            <a:endParaRPr lang="en-US" dirty="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Evolution #2</a:t>
            </a:r>
            <a:endParaRPr lang="en-US" dirty="0"/>
          </a:p>
        </p:txBody>
      </p:sp>
      <p:sp>
        <p:nvSpPr>
          <p:cNvPr id="3" name="Content Placeholder 2"/>
          <p:cNvSpPr>
            <a:spLocks noGrp="1"/>
          </p:cNvSpPr>
          <p:nvPr>
            <p:ph idx="1"/>
          </p:nvPr>
        </p:nvSpPr>
        <p:spPr/>
        <p:txBody>
          <a:bodyPr/>
          <a:lstStyle/>
          <a:p>
            <a:pPr>
              <a:buNone/>
            </a:pPr>
            <a:r>
              <a:rPr lang="en-US" dirty="0" smtClean="0"/>
              <a:t>From the Model Format:</a:t>
            </a:r>
          </a:p>
          <a:p>
            <a:r>
              <a:rPr lang="en-US" dirty="0" smtClean="0"/>
              <a:t>“The system SHOULD be able to display head circumference adjusted for the degree of prematurity by subtracting the number of weeks premature the individual was born from each plot point during the first two years of life. The growth chart should reflect that this plot was corrected for prematurity.”</a:t>
            </a:r>
            <a:endParaRPr lang="en-US" dirty="0"/>
          </a:p>
        </p:txBody>
      </p:sp>
      <p:sp>
        <p:nvSpPr>
          <p:cNvPr id="5" name="Rectangle 4"/>
          <p:cNvSpPr/>
          <p:nvPr/>
        </p:nvSpPr>
        <p:spPr>
          <a:xfrm>
            <a:off x="8670746" y="6488668"/>
            <a:ext cx="44114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AC7AB32-E312-4A2C-B55E-534FA2781052}" type="slidenum">
              <a:rPr lang="en-US">
                <a:solidFill>
                  <a:srgbClr val="FFFFFF"/>
                </a:solidFill>
                <a:cs typeface="ＭＳ Ｐゴシック"/>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lang="en-US" dirty="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Characteristics</a:t>
            </a:r>
            <a:endParaRPr lang="en-US" dirty="0"/>
          </a:p>
        </p:txBody>
      </p:sp>
      <p:sp>
        <p:nvSpPr>
          <p:cNvPr id="3" name="Content Placeholder 2"/>
          <p:cNvSpPr>
            <a:spLocks noGrp="1"/>
          </p:cNvSpPr>
          <p:nvPr>
            <p:ph idx="1"/>
          </p:nvPr>
        </p:nvSpPr>
        <p:spPr/>
        <p:txBody>
          <a:bodyPr/>
          <a:lstStyle/>
          <a:p>
            <a:r>
              <a:rPr lang="en-US" dirty="0" smtClean="0"/>
              <a:t>Specialized requirements database (Accompa)</a:t>
            </a:r>
          </a:p>
          <a:p>
            <a:r>
              <a:rPr lang="en-US" dirty="0" smtClean="0"/>
              <a:t>Chiefly functional requirements, including interoperability</a:t>
            </a:r>
          </a:p>
          <a:p>
            <a:r>
              <a:rPr lang="en-US" dirty="0" smtClean="0"/>
              <a:t>Usability challenges</a:t>
            </a:r>
          </a:p>
          <a:p>
            <a:r>
              <a:rPr lang="en-US" dirty="0" smtClean="0"/>
              <a:t>Few existing standards to support taxonomy or data elements</a:t>
            </a:r>
          </a:p>
          <a:p>
            <a:r>
              <a:rPr lang="en-US" dirty="0" smtClean="0"/>
              <a:t>&gt;700 detailed requirements</a:t>
            </a:r>
          </a:p>
          <a:p>
            <a:r>
              <a:rPr lang="en-US" dirty="0" smtClean="0"/>
              <a:t>Suitable for system development and system selection</a:t>
            </a:r>
          </a:p>
          <a:p>
            <a:endParaRPr lang="en-US" dirty="0"/>
          </a:p>
        </p:txBody>
      </p:sp>
      <p:sp>
        <p:nvSpPr>
          <p:cNvPr id="4" name="Rectangle 3"/>
          <p:cNvSpPr/>
          <p:nvPr/>
        </p:nvSpPr>
        <p:spPr>
          <a:xfrm>
            <a:off x="8702854" y="6488668"/>
            <a:ext cx="441146" cy="369332"/>
          </a:xfrm>
          <a:prstGeom prst="rect">
            <a:avLst/>
          </a:prstGeom>
        </p:spPr>
        <p:txBody>
          <a:bodyPr wrap="none">
            <a:spAutoFit/>
          </a:bodyPr>
          <a:lstStyle/>
          <a:p>
            <a:fld id="{4AC7AB32-E312-4A2C-B55E-534FA2781052}" type="slidenum">
              <a:rPr lang="en-US">
                <a:solidFill>
                  <a:srgbClr val="FFFFFF"/>
                </a:solidFill>
                <a:cs typeface="ＭＳ Ｐゴシック"/>
              </a:rPr>
              <a:pPr/>
              <a:t>16</a:t>
            </a:fld>
            <a:endParaRPr lang="en-US" dirty="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Tool</a:t>
            </a:r>
            <a:endParaRPr lang="en-US" dirty="0"/>
          </a:p>
        </p:txBody>
      </p:sp>
      <p:pic>
        <p:nvPicPr>
          <p:cNvPr id="198658" name="Picture 25" descr="Requirements Tool"/>
          <p:cNvPicPr>
            <a:picLocks noChangeAspect="1" noChangeArrowheads="1"/>
          </p:cNvPicPr>
          <p:nvPr/>
        </p:nvPicPr>
        <p:blipFill>
          <a:blip r:embed="rId2" cstate="print"/>
          <a:srcRect/>
          <a:stretch>
            <a:fillRect/>
          </a:stretch>
        </p:blipFill>
        <p:spPr bwMode="auto">
          <a:xfrm>
            <a:off x="0" y="1600199"/>
            <a:ext cx="9144000" cy="4852385"/>
          </a:xfrm>
          <a:prstGeom prst="rect">
            <a:avLst/>
          </a:prstGeom>
          <a:noFill/>
          <a:ln w="9525">
            <a:noFill/>
            <a:miter lim="800000"/>
            <a:headEnd/>
            <a:tailEnd/>
          </a:ln>
        </p:spPr>
      </p:pic>
      <p:sp>
        <p:nvSpPr>
          <p:cNvPr id="4" name="Slide Number Placeholder 2"/>
          <p:cNvSpPr txBox="1">
            <a:spLocks/>
          </p:cNvSpPr>
          <p:nvPr/>
        </p:nvSpPr>
        <p:spPr>
          <a:xfrm>
            <a:off x="8559800" y="6440488"/>
            <a:ext cx="482600" cy="3175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B2E"/>
              </a:solidFill>
              <a:effectLst/>
              <a:uLnTx/>
              <a:uFillTx/>
              <a:latin typeface="Arial" charset="0"/>
              <a:ea typeface="ＭＳ Ｐゴシック"/>
              <a:cs typeface="ＭＳ Ｐゴシック"/>
            </a:endParaRPr>
          </a:p>
        </p:txBody>
      </p:sp>
      <p:sp>
        <p:nvSpPr>
          <p:cNvPr id="5" name="Slide Number Placeholder 3"/>
          <p:cNvSpPr txBox="1">
            <a:spLocks/>
          </p:cNvSpPr>
          <p:nvPr/>
        </p:nvSpPr>
        <p:spPr>
          <a:xfrm>
            <a:off x="8659694"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17</a:t>
            </a:fld>
            <a:endParaRPr lang="en-US" dirty="0">
              <a:cs typeface="ＭＳ Ｐゴシック"/>
            </a:endParaRPr>
          </a:p>
        </p:txBody>
      </p:sp>
    </p:spTree>
    <p:extLst>
      <p:ext uri="{BB962C8B-B14F-4D97-AF65-F5344CB8AC3E}">
        <p14:creationId xmlns:p14="http://schemas.microsoft.com/office/powerpoint/2010/main" val="17771147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 Details</a:t>
            </a:r>
            <a:endParaRPr lang="en-US" dirty="0"/>
          </a:p>
        </p:txBody>
      </p:sp>
      <p:pic>
        <p:nvPicPr>
          <p:cNvPr id="199682" name="Picture 28" descr="Requirement Details"/>
          <p:cNvPicPr>
            <a:picLocks noChangeAspect="1" noChangeArrowheads="1"/>
          </p:cNvPicPr>
          <p:nvPr/>
        </p:nvPicPr>
        <p:blipFill>
          <a:blip r:embed="rId3" cstate="print"/>
          <a:srcRect/>
          <a:stretch>
            <a:fillRect/>
          </a:stretch>
        </p:blipFill>
        <p:spPr bwMode="auto">
          <a:xfrm>
            <a:off x="1524000" y="1371600"/>
            <a:ext cx="5486400" cy="5237018"/>
          </a:xfrm>
          <a:prstGeom prst="rect">
            <a:avLst/>
          </a:prstGeom>
          <a:noFill/>
          <a:ln w="9525">
            <a:noFill/>
            <a:miter lim="800000"/>
            <a:headEnd/>
            <a:tailEnd/>
          </a:ln>
        </p:spPr>
      </p:pic>
      <p:sp>
        <p:nvSpPr>
          <p:cNvPr id="4" name="Slide Number Placeholder 2"/>
          <p:cNvSpPr txBox="1">
            <a:spLocks/>
          </p:cNvSpPr>
          <p:nvPr/>
        </p:nvSpPr>
        <p:spPr>
          <a:xfrm>
            <a:off x="8559800" y="6440488"/>
            <a:ext cx="482600" cy="3175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B2E"/>
              </a:solidFill>
              <a:effectLst/>
              <a:uLnTx/>
              <a:uFillTx/>
              <a:latin typeface="Arial" charset="0"/>
              <a:ea typeface="ＭＳ Ｐゴシック"/>
              <a:cs typeface="ＭＳ Ｐゴシック"/>
            </a:endParaRPr>
          </a:p>
        </p:txBody>
      </p:sp>
      <p:sp>
        <p:nvSpPr>
          <p:cNvPr id="5" name="Slide Number Placeholder 3"/>
          <p:cNvSpPr txBox="1">
            <a:spLocks/>
          </p:cNvSpPr>
          <p:nvPr/>
        </p:nvSpPr>
        <p:spPr>
          <a:xfrm>
            <a:off x="8661400" y="6535241"/>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18</a:t>
            </a:fld>
            <a:endParaRPr lang="en-US" dirty="0">
              <a:cs typeface="ＭＳ Ｐゴシック"/>
            </a:endParaRPr>
          </a:p>
        </p:txBody>
      </p:sp>
    </p:spTree>
    <p:extLst>
      <p:ext uri="{BB962C8B-B14F-4D97-AF65-F5344CB8AC3E}">
        <p14:creationId xmlns:p14="http://schemas.microsoft.com/office/powerpoint/2010/main" val="333086517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Autofit/>
          </a:bodyPr>
          <a:lstStyle/>
          <a:p>
            <a:r>
              <a:rPr lang="en-US" sz="3000" dirty="0" smtClean="0"/>
              <a:t>&gt;700 </a:t>
            </a:r>
            <a:r>
              <a:rPr lang="en-US" sz="3000" i="1" dirty="0" smtClean="0"/>
              <a:t>incremental </a:t>
            </a:r>
            <a:r>
              <a:rPr lang="en-US" sz="3000" dirty="0" smtClean="0"/>
              <a:t> EHR requirements for children</a:t>
            </a:r>
          </a:p>
          <a:p>
            <a:r>
              <a:rPr lang="en-US" sz="3000" dirty="0" smtClean="0"/>
              <a:t>No new standards set</a:t>
            </a:r>
          </a:p>
          <a:p>
            <a:r>
              <a:rPr lang="en-US" sz="3000" dirty="0" smtClean="0"/>
              <a:t>Compatible with existing &amp; potential systems</a:t>
            </a:r>
          </a:p>
          <a:p>
            <a:r>
              <a:rPr lang="en-US" sz="3000" dirty="0" smtClean="0"/>
              <a:t>Primary care and general inpatient care</a:t>
            </a:r>
          </a:p>
          <a:p>
            <a:r>
              <a:rPr lang="en-US" sz="3000" dirty="0" smtClean="0"/>
              <a:t>Best accessed through Accompa guest account (exports will also exist)</a:t>
            </a:r>
            <a:endParaRPr lang="en-US" sz="2000" dirty="0" smtClean="0"/>
          </a:p>
          <a:p>
            <a:endParaRPr lang="en-US" sz="3000" dirty="0"/>
          </a:p>
        </p:txBody>
      </p:sp>
      <p:sp>
        <p:nvSpPr>
          <p:cNvPr id="4" name="Slide Number Placeholder 3"/>
          <p:cNvSpPr txBox="1">
            <a:spLocks/>
          </p:cNvSpPr>
          <p:nvPr/>
        </p:nvSpPr>
        <p:spPr>
          <a:xfrm>
            <a:off x="8661400"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19</a:t>
            </a:fld>
            <a:endParaRPr lang="en-US" dirty="0">
              <a:cs typeface="ＭＳ Ｐゴシック"/>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idx="4294967295"/>
          </p:nvPr>
        </p:nvSpPr>
        <p:spPr/>
        <p:txBody>
          <a:bodyPr lIns="91440" tIns="45720" rIns="91440" bIns="45720"/>
          <a:lstStyle/>
          <a:p>
            <a:pPr eaLnBrk="1" hangingPunct="1">
              <a:defRPr/>
            </a:pPr>
            <a:r>
              <a:rPr lang="en-US" dirty="0"/>
              <a:t>Project Team</a:t>
            </a:r>
          </a:p>
        </p:txBody>
      </p:sp>
      <p:sp>
        <p:nvSpPr>
          <p:cNvPr id="54274" name="Content Placeholder 2"/>
          <p:cNvSpPr>
            <a:spLocks noGrp="1"/>
          </p:cNvSpPr>
          <p:nvPr>
            <p:ph sz="half" idx="4294967295"/>
          </p:nvPr>
        </p:nvSpPr>
        <p:spPr>
          <a:xfrm>
            <a:off x="609600" y="2667000"/>
            <a:ext cx="2819400" cy="457200"/>
          </a:xfrm>
        </p:spPr>
        <p:txBody>
          <a:bodyPr lIns="91440" tIns="45720" rIns="91440" bIns="45720"/>
          <a:lstStyle/>
          <a:p>
            <a:pPr eaLnBrk="1" hangingPunct="1">
              <a:buFont typeface="Wingdings" pitchFamily="2" charset="2"/>
              <a:buNone/>
              <a:defRPr/>
            </a:pPr>
            <a:endParaRPr lang="en-US" sz="3100"/>
          </a:p>
          <a:p>
            <a:pPr lvl="1" eaLnBrk="1" hangingPunct="1">
              <a:buFontTx/>
              <a:buNone/>
              <a:defRPr/>
            </a:pPr>
            <a:r>
              <a:rPr lang="en-US"/>
              <a:t>	</a:t>
            </a:r>
          </a:p>
          <a:p>
            <a:pPr lvl="1" eaLnBrk="1" hangingPunct="1">
              <a:buFontTx/>
              <a:buNone/>
              <a:defRPr/>
            </a:pPr>
            <a:r>
              <a:rPr lang="en-US" sz="2400"/>
              <a:t>Subcontractors:</a:t>
            </a:r>
          </a:p>
          <a:p>
            <a:pPr lvl="1" eaLnBrk="1" hangingPunct="1">
              <a:buFontTx/>
              <a:buNone/>
              <a:defRPr/>
            </a:pPr>
            <a:endParaRPr lang="en-US" sz="2400"/>
          </a:p>
        </p:txBody>
      </p:sp>
      <p:sp>
        <p:nvSpPr>
          <p:cNvPr id="54275" name="Content Placeholder 7"/>
          <p:cNvSpPr>
            <a:spLocks noGrp="1"/>
          </p:cNvSpPr>
          <p:nvPr>
            <p:ph sz="half" idx="4294967295"/>
          </p:nvPr>
        </p:nvSpPr>
        <p:spPr>
          <a:xfrm>
            <a:off x="1920875" y="1784350"/>
            <a:ext cx="6681788" cy="2787650"/>
          </a:xfrm>
        </p:spPr>
        <p:txBody>
          <a:bodyPr lIns="91440" tIns="45720" rIns="91440" bIns="45720"/>
          <a:lstStyle/>
          <a:p>
            <a:pPr lvl="1" eaLnBrk="1" hangingPunct="1">
              <a:defRPr/>
            </a:pPr>
            <a:endParaRPr lang="en-US"/>
          </a:p>
          <a:p>
            <a:pPr lvl="1" eaLnBrk="1" hangingPunct="1">
              <a:defRPr/>
            </a:pPr>
            <a:endParaRPr lang="en-US"/>
          </a:p>
        </p:txBody>
      </p:sp>
      <p:pic>
        <p:nvPicPr>
          <p:cNvPr id="107525" name="Content Placeholder 4" descr="AAP logo"/>
          <p:cNvPicPr>
            <a:picLocks noChangeAspect="1"/>
          </p:cNvPicPr>
          <p:nvPr/>
        </p:nvPicPr>
        <p:blipFill>
          <a:blip r:embed="rId2" cstate="print"/>
          <a:srcRect/>
          <a:stretch>
            <a:fillRect/>
          </a:stretch>
        </p:blipFill>
        <p:spPr bwMode="auto">
          <a:xfrm>
            <a:off x="533400" y="3581400"/>
            <a:ext cx="4116388" cy="838200"/>
          </a:xfrm>
          <a:prstGeom prst="rect">
            <a:avLst/>
          </a:prstGeom>
          <a:noFill/>
          <a:ln w="9525">
            <a:noFill/>
            <a:miter lim="800000"/>
            <a:headEnd/>
            <a:tailEnd/>
          </a:ln>
        </p:spPr>
      </p:pic>
      <p:pic>
        <p:nvPicPr>
          <p:cNvPr id="107526" name="Content Placeholder 5" descr="AAFP logo"/>
          <p:cNvPicPr>
            <a:picLocks noChangeAspect="1"/>
          </p:cNvPicPr>
          <p:nvPr/>
        </p:nvPicPr>
        <p:blipFill>
          <a:blip r:embed="rId3" cstate="print"/>
          <a:srcRect/>
          <a:stretch>
            <a:fillRect/>
          </a:stretch>
        </p:blipFill>
        <p:spPr bwMode="auto">
          <a:xfrm>
            <a:off x="5638800" y="3581400"/>
            <a:ext cx="2095500" cy="922338"/>
          </a:xfrm>
          <a:prstGeom prst="rect">
            <a:avLst/>
          </a:prstGeom>
          <a:noFill/>
          <a:ln w="9525">
            <a:noFill/>
            <a:miter lim="800000"/>
            <a:headEnd/>
            <a:tailEnd/>
          </a:ln>
        </p:spPr>
      </p:pic>
      <p:pic>
        <p:nvPicPr>
          <p:cNvPr id="107527" name="Picture 10" descr="Fox Systems logo"/>
          <p:cNvPicPr>
            <a:picLocks noChangeAspect="1"/>
          </p:cNvPicPr>
          <p:nvPr/>
        </p:nvPicPr>
        <p:blipFill>
          <a:blip r:embed="rId4" cstate="print"/>
          <a:srcRect t="-14285" r="83344"/>
          <a:stretch>
            <a:fillRect/>
          </a:stretch>
        </p:blipFill>
        <p:spPr bwMode="auto">
          <a:xfrm>
            <a:off x="5867400" y="5562600"/>
            <a:ext cx="914400" cy="609600"/>
          </a:xfrm>
          <a:prstGeom prst="rect">
            <a:avLst/>
          </a:prstGeom>
          <a:noFill/>
          <a:ln w="9525">
            <a:noFill/>
            <a:miter lim="800000"/>
            <a:headEnd/>
            <a:tailEnd/>
          </a:ln>
        </p:spPr>
      </p:pic>
      <p:pic>
        <p:nvPicPr>
          <p:cNvPr id="107528" name="Picture 12" descr="Westat logo"/>
          <p:cNvPicPr>
            <a:picLocks noChangeAspect="1"/>
          </p:cNvPicPr>
          <p:nvPr/>
        </p:nvPicPr>
        <p:blipFill>
          <a:blip r:embed="rId5" cstate="print"/>
          <a:srcRect r="21858"/>
          <a:stretch>
            <a:fillRect/>
          </a:stretch>
        </p:blipFill>
        <p:spPr bwMode="auto">
          <a:xfrm>
            <a:off x="533400" y="2057400"/>
            <a:ext cx="6019800" cy="873125"/>
          </a:xfrm>
          <a:prstGeom prst="rect">
            <a:avLst/>
          </a:prstGeom>
          <a:noFill/>
          <a:ln w="9525">
            <a:noFill/>
            <a:miter lim="800000"/>
            <a:headEnd/>
            <a:tailEnd/>
          </a:ln>
        </p:spPr>
      </p:pic>
      <p:pic>
        <p:nvPicPr>
          <p:cNvPr id="14" name="Picture 13" descr="duke medicine logo"/>
          <p:cNvPicPr>
            <a:picLocks noChangeAspect="1"/>
          </p:cNvPicPr>
          <p:nvPr/>
        </p:nvPicPr>
        <p:blipFill>
          <a:blip r:embed="rId6" cstate="print">
            <a:duotone>
              <a:schemeClr val="accent3">
                <a:shade val="45000"/>
                <a:satMod val="135000"/>
              </a:schemeClr>
              <a:prstClr val="white"/>
            </a:duotone>
          </a:blip>
          <a:stretch>
            <a:fillRect/>
          </a:stretch>
        </p:blipFill>
        <p:spPr>
          <a:xfrm>
            <a:off x="4495800" y="4724400"/>
            <a:ext cx="2943225" cy="609600"/>
          </a:xfrm>
          <a:prstGeom prst="rect">
            <a:avLst/>
          </a:prstGeom>
          <a:solidFill>
            <a:srgbClr val="CCFF99"/>
          </a:solidFill>
          <a:effectLst>
            <a:outerShdw blurRad="50800" dist="50800" dir="5400000" algn="ctr" rotWithShape="0">
              <a:srgbClr val="CCFF99"/>
            </a:outerShdw>
          </a:effectLst>
          <a:scene3d>
            <a:camera prst="orthographicFront"/>
            <a:lightRig rig="threePt" dir="t"/>
          </a:scene3d>
          <a:sp3d extrusionH="76200" contourW="12700">
            <a:extrusionClr>
              <a:srgbClr val="CCFF99"/>
            </a:extrusionClr>
            <a:contourClr>
              <a:srgbClr val="CCFF99"/>
            </a:contourClr>
          </a:sp3d>
        </p:spPr>
      </p:pic>
      <p:pic>
        <p:nvPicPr>
          <p:cNvPr id="107530" name="Picture 14" descr="CHIDS logo"/>
          <p:cNvPicPr>
            <a:picLocks noChangeAspect="1"/>
          </p:cNvPicPr>
          <p:nvPr/>
        </p:nvPicPr>
        <p:blipFill>
          <a:blip r:embed="rId7" cstate="print"/>
          <a:srcRect/>
          <a:stretch>
            <a:fillRect/>
          </a:stretch>
        </p:blipFill>
        <p:spPr bwMode="auto">
          <a:xfrm>
            <a:off x="457200" y="4724400"/>
            <a:ext cx="2219325" cy="1279525"/>
          </a:xfrm>
          <a:prstGeom prst="rect">
            <a:avLst/>
          </a:prstGeom>
          <a:noFill/>
          <a:ln w="9525">
            <a:noFill/>
            <a:miter lim="800000"/>
            <a:headEnd/>
            <a:tailEnd/>
          </a:ln>
        </p:spPr>
      </p:pic>
      <p:sp>
        <p:nvSpPr>
          <p:cNvPr id="16" name="Rectangle 15"/>
          <p:cNvSpPr/>
          <p:nvPr/>
        </p:nvSpPr>
        <p:spPr bwMode="auto">
          <a:xfrm>
            <a:off x="609600" y="1752600"/>
            <a:ext cx="2057400" cy="228600"/>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wrap="none" lIns="88697" tIns="44348" rIns="88697" bIns="44348" anchor="ctr"/>
          <a:lstStyle/>
          <a:p>
            <a:pPr algn="ctr" eaLnBrk="0" hangingPunct="0">
              <a:defRPr/>
            </a:pPr>
            <a:r>
              <a:rPr lang="en-US" sz="1600" dirty="0"/>
              <a:t>Prime Contractor:</a:t>
            </a:r>
          </a:p>
        </p:txBody>
      </p:sp>
      <p:sp>
        <p:nvSpPr>
          <p:cNvPr id="107532" name="Rectangle 16"/>
          <p:cNvSpPr>
            <a:spLocks noChangeArrowheads="1"/>
          </p:cNvSpPr>
          <p:nvPr/>
        </p:nvSpPr>
        <p:spPr bwMode="auto">
          <a:xfrm>
            <a:off x="533400" y="3276600"/>
            <a:ext cx="2057400" cy="228600"/>
          </a:xfrm>
          <a:prstGeom prst="rect">
            <a:avLst/>
          </a:prstGeom>
          <a:solidFill>
            <a:srgbClr val="002060"/>
          </a:solidFill>
          <a:ln w="9525" algn="ctr">
            <a:solidFill>
              <a:schemeClr val="tx1"/>
            </a:solidFill>
            <a:round/>
            <a:headEnd/>
            <a:tailEnd/>
          </a:ln>
        </p:spPr>
        <p:txBody>
          <a:bodyPr wrap="none" lIns="88697" tIns="44348" rIns="88697" bIns="44348" anchor="ctr"/>
          <a:lstStyle/>
          <a:p>
            <a:pPr algn="ctr" eaLnBrk="0" hangingPunct="0"/>
            <a:r>
              <a:rPr lang="en-US" sz="1600" dirty="0"/>
              <a:t>Subcontractors:</a:t>
            </a:r>
          </a:p>
        </p:txBody>
      </p:sp>
      <p:pic>
        <p:nvPicPr>
          <p:cNvPr id="107533" name="Picture 14" descr="Intermountain logo"/>
          <p:cNvPicPr>
            <a:picLocks noChangeAspect="1"/>
          </p:cNvPicPr>
          <p:nvPr/>
        </p:nvPicPr>
        <p:blipFill>
          <a:blip r:embed="rId8" cstate="print"/>
          <a:srcRect/>
          <a:stretch>
            <a:fillRect/>
          </a:stretch>
        </p:blipFill>
        <p:spPr bwMode="auto">
          <a:xfrm>
            <a:off x="3048000" y="5486400"/>
            <a:ext cx="1652588" cy="701675"/>
          </a:xfrm>
          <a:prstGeom prst="rect">
            <a:avLst/>
          </a:prstGeom>
          <a:noFill/>
          <a:ln w="9525">
            <a:noFill/>
            <a:miter lim="800000"/>
            <a:headEnd/>
            <a:tailEnd/>
          </a:ln>
        </p:spPr>
      </p:pic>
      <p:sp>
        <p:nvSpPr>
          <p:cNvPr id="2" name="Rectangle 1"/>
          <p:cNvSpPr/>
          <p:nvPr/>
        </p:nvSpPr>
        <p:spPr>
          <a:xfrm>
            <a:off x="8702854" y="6522219"/>
            <a:ext cx="441146" cy="369332"/>
          </a:xfrm>
          <a:prstGeom prst="rect">
            <a:avLst/>
          </a:prstGeom>
        </p:spPr>
        <p:txBody>
          <a:bodyPr wrap="none">
            <a:spAutoFit/>
          </a:bodyPr>
          <a:lstStyle/>
          <a:p>
            <a:fld id="{4AC7AB32-E312-4A2C-B55E-534FA2781052}" type="slidenum">
              <a:rPr lang="en-US">
                <a:solidFill>
                  <a:srgbClr val="FFFFFF"/>
                </a:solidFill>
                <a:cs typeface="ＭＳ Ｐゴシック"/>
              </a:rPr>
              <a:pPr/>
              <a:t>2</a:t>
            </a:fld>
            <a:endParaRPr lang="en-US" dirty="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idx="4294967295"/>
          </p:nvPr>
        </p:nvSpPr>
        <p:spPr>
          <a:xfrm>
            <a:off x="2446338" y="228600"/>
            <a:ext cx="6697662" cy="876300"/>
          </a:xfrm>
        </p:spPr>
        <p:txBody>
          <a:bodyPr lIns="91440" tIns="45720" rIns="91440" bIns="45720"/>
          <a:lstStyle/>
          <a:p>
            <a:pPr eaLnBrk="1" hangingPunct="1">
              <a:defRPr/>
            </a:pPr>
            <a:r>
              <a:rPr lang="en-US"/>
              <a:t>Contact Information</a:t>
            </a:r>
          </a:p>
        </p:txBody>
      </p:sp>
      <p:sp>
        <p:nvSpPr>
          <p:cNvPr id="84994" name="Content Placeholder 2"/>
          <p:cNvSpPr>
            <a:spLocks noGrp="1"/>
          </p:cNvSpPr>
          <p:nvPr>
            <p:ph sz="half" idx="4294967295"/>
          </p:nvPr>
        </p:nvSpPr>
        <p:spPr>
          <a:xfrm>
            <a:off x="4937125" y="1524000"/>
            <a:ext cx="4206875" cy="3048000"/>
          </a:xfrm>
        </p:spPr>
        <p:txBody>
          <a:bodyPr lIns="91440" tIns="45720" rIns="91440" bIns="45720"/>
          <a:lstStyle/>
          <a:p>
            <a:pPr eaLnBrk="1" hangingPunct="1">
              <a:lnSpc>
                <a:spcPct val="100000"/>
              </a:lnSpc>
              <a:defRPr/>
            </a:pPr>
            <a:r>
              <a:rPr lang="en-US" sz="2000" dirty="0"/>
              <a:t>Scott Finley, MD, MPH</a:t>
            </a:r>
            <a:br>
              <a:rPr lang="en-US" sz="2000" dirty="0"/>
            </a:br>
            <a:r>
              <a:rPr lang="en-US" sz="2000" dirty="0"/>
              <a:t>Principal Investigator, Westat</a:t>
            </a:r>
            <a:br>
              <a:rPr lang="en-US" sz="2000" dirty="0"/>
            </a:br>
            <a:r>
              <a:rPr lang="en-US" sz="2000" dirty="0">
                <a:hlinkClick r:id="rId2"/>
              </a:rPr>
              <a:t>scottfinley@westat.com</a:t>
            </a:r>
            <a:endParaRPr lang="en-US" sz="2000" dirty="0"/>
          </a:p>
          <a:p>
            <a:pPr eaLnBrk="1" hangingPunct="1">
              <a:lnSpc>
                <a:spcPct val="100000"/>
              </a:lnSpc>
              <a:spcBef>
                <a:spcPct val="0"/>
              </a:spcBef>
              <a:defRPr/>
            </a:pPr>
            <a:r>
              <a:rPr lang="en-US" sz="2000" dirty="0"/>
              <a:t>Lois Olinger, MA </a:t>
            </a:r>
          </a:p>
          <a:p>
            <a:pPr eaLnBrk="1" hangingPunct="1">
              <a:lnSpc>
                <a:spcPct val="100000"/>
              </a:lnSpc>
              <a:spcBef>
                <a:spcPct val="0"/>
              </a:spcBef>
              <a:buFont typeface="Wingdings" pitchFamily="2" charset="2"/>
              <a:buNone/>
              <a:defRPr/>
            </a:pPr>
            <a:r>
              <a:rPr lang="en-US" sz="2000" dirty="0"/>
              <a:t>	Project </a:t>
            </a:r>
            <a:r>
              <a:rPr lang="en-US" sz="2000" dirty="0" smtClean="0"/>
              <a:t>Manager, </a:t>
            </a:r>
            <a:r>
              <a:rPr lang="en-US" sz="2000" dirty="0"/>
              <a:t>Westat       </a:t>
            </a:r>
          </a:p>
          <a:p>
            <a:pPr eaLnBrk="1" hangingPunct="1">
              <a:lnSpc>
                <a:spcPct val="100000"/>
              </a:lnSpc>
              <a:spcBef>
                <a:spcPct val="0"/>
              </a:spcBef>
              <a:buFont typeface="Wingdings" pitchFamily="2" charset="2"/>
              <a:buNone/>
              <a:defRPr/>
            </a:pPr>
            <a:r>
              <a:rPr lang="en-US" sz="2000" dirty="0"/>
              <a:t>       </a:t>
            </a:r>
            <a:r>
              <a:rPr lang="en-US" sz="2000" dirty="0">
                <a:hlinkClick r:id="rId3"/>
              </a:rPr>
              <a:t>loisolinger@westat.com</a:t>
            </a:r>
            <a:r>
              <a:rPr lang="en-US" sz="2400" dirty="0"/>
              <a:t> </a:t>
            </a:r>
          </a:p>
          <a:p>
            <a:pPr eaLnBrk="1" hangingPunct="1">
              <a:buFont typeface="Wingdings" pitchFamily="2" charset="2"/>
              <a:buNone/>
              <a:defRPr/>
            </a:pPr>
            <a:endParaRPr lang="en-US" sz="2400" dirty="0"/>
          </a:p>
        </p:txBody>
      </p:sp>
      <p:sp>
        <p:nvSpPr>
          <p:cNvPr id="84995" name="Content Placeholder 6"/>
          <p:cNvSpPr>
            <a:spLocks noGrp="1"/>
          </p:cNvSpPr>
          <p:nvPr>
            <p:ph sz="half" idx="4294967295"/>
          </p:nvPr>
        </p:nvSpPr>
        <p:spPr>
          <a:xfrm>
            <a:off x="0" y="1600200"/>
            <a:ext cx="4421188" cy="4114800"/>
          </a:xfrm>
        </p:spPr>
        <p:txBody>
          <a:bodyPr lIns="91440" tIns="45720" rIns="91440" bIns="45720"/>
          <a:lstStyle/>
          <a:p>
            <a:pPr eaLnBrk="1" hangingPunct="1">
              <a:defRPr/>
            </a:pPr>
            <a:r>
              <a:rPr lang="en-US" sz="2000" dirty="0"/>
              <a:t>Erin Grace, MHA                      AHRQ Project Officer </a:t>
            </a:r>
            <a:r>
              <a:rPr lang="en-US" sz="2000" dirty="0">
                <a:hlinkClick r:id="rId4"/>
              </a:rPr>
              <a:t>Erin.grace@AHRQ.hhs.gov</a:t>
            </a:r>
            <a:r>
              <a:rPr lang="en-US" sz="2000" dirty="0"/>
              <a:t> </a:t>
            </a:r>
          </a:p>
          <a:p>
            <a:pPr eaLnBrk="1" hangingPunct="1">
              <a:defRPr/>
            </a:pPr>
            <a:r>
              <a:rPr lang="en-US" sz="2000" dirty="0"/>
              <a:t>Jessica Kahn, </a:t>
            </a:r>
            <a:r>
              <a:rPr lang="en-US" sz="2000" dirty="0" smtClean="0"/>
              <a:t>MPH                  </a:t>
            </a:r>
            <a:r>
              <a:rPr lang="en-US" sz="2000" dirty="0"/>
              <a:t>CMS Project Lead </a:t>
            </a:r>
            <a:r>
              <a:rPr lang="en-US" sz="2000" dirty="0">
                <a:hlinkClick r:id="rId5"/>
              </a:rPr>
              <a:t>Jessica.Kahn@CMS.hhs.gov</a:t>
            </a:r>
            <a:r>
              <a:rPr lang="en-US" sz="2400" dirty="0"/>
              <a:t> </a:t>
            </a:r>
          </a:p>
        </p:txBody>
      </p:sp>
      <p:pic>
        <p:nvPicPr>
          <p:cNvPr id="138244" name="Picture 2" descr="telephone"/>
          <p:cNvPicPr>
            <a:picLocks noChangeAspect="1" noChangeArrowheads="1"/>
          </p:cNvPicPr>
          <p:nvPr/>
        </p:nvPicPr>
        <p:blipFill>
          <a:blip r:embed="rId6" cstate="print"/>
          <a:srcRect/>
          <a:stretch>
            <a:fillRect/>
          </a:stretch>
        </p:blipFill>
        <p:spPr bwMode="auto">
          <a:xfrm>
            <a:off x="3429000" y="3810000"/>
            <a:ext cx="1562100" cy="1562100"/>
          </a:xfrm>
          <a:prstGeom prst="rect">
            <a:avLst/>
          </a:prstGeom>
          <a:noFill/>
          <a:ln w="9525">
            <a:noFill/>
            <a:miter lim="800000"/>
            <a:headEnd/>
            <a:tailEnd/>
          </a:ln>
        </p:spPr>
      </p:pic>
      <p:sp>
        <p:nvSpPr>
          <p:cNvPr id="8" name="Slide Number Placeholder 3"/>
          <p:cNvSpPr txBox="1">
            <a:spLocks/>
          </p:cNvSpPr>
          <p:nvPr/>
        </p:nvSpPr>
        <p:spPr>
          <a:xfrm>
            <a:off x="8661400"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20</a:t>
            </a:fld>
            <a:endParaRPr lang="en-US" dirty="0">
              <a:cs typeface="ＭＳ Ｐゴシック"/>
            </a:endParaRPr>
          </a:p>
        </p:txBody>
      </p:sp>
    </p:spTree>
    <p:extLst>
      <p:ext uri="{BB962C8B-B14F-4D97-AF65-F5344CB8AC3E}">
        <p14:creationId xmlns:p14="http://schemas.microsoft.com/office/powerpoint/2010/main" val="316360779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ctrTitle" idx="4294967295"/>
          </p:nvPr>
        </p:nvSpPr>
        <p:spPr>
          <a:xfrm>
            <a:off x="0" y="2438400"/>
            <a:ext cx="7643813" cy="749300"/>
          </a:xfrm>
        </p:spPr>
        <p:txBody>
          <a:bodyPr lIns="91440" tIns="45720" rIns="91440" bIns="45720" anchor="t"/>
          <a:lstStyle/>
          <a:p>
            <a:pPr eaLnBrk="1" hangingPunct="1">
              <a:defRPr/>
            </a:pPr>
            <a:r>
              <a:rPr lang="en-US" sz="6200" dirty="0"/>
              <a:t>Questions?</a:t>
            </a:r>
          </a:p>
        </p:txBody>
      </p:sp>
      <p:pic>
        <p:nvPicPr>
          <p:cNvPr id="137218" name="Picture 2" descr="C:\Documents and Settings\Russell_c\Temporary Internet Files\Content.IE5\SWDCIBS8\MC900434411[1].wmf&#10;&#10;Decorative cartoon of a puzzled smiley face"/>
          <p:cNvPicPr>
            <a:picLocks noChangeAspect="1" noChangeArrowheads="1"/>
          </p:cNvPicPr>
          <p:nvPr/>
        </p:nvPicPr>
        <p:blipFill>
          <a:blip r:embed="rId2" cstate="print"/>
          <a:srcRect/>
          <a:stretch>
            <a:fillRect/>
          </a:stretch>
        </p:blipFill>
        <p:spPr bwMode="auto">
          <a:xfrm>
            <a:off x="3276600" y="3276600"/>
            <a:ext cx="1625600" cy="1828800"/>
          </a:xfrm>
          <a:prstGeom prst="rect">
            <a:avLst/>
          </a:prstGeom>
          <a:noFill/>
          <a:ln w="9525">
            <a:noFill/>
            <a:miter lim="800000"/>
            <a:headEnd/>
            <a:tailEnd/>
          </a:ln>
        </p:spPr>
      </p:pic>
      <p:pic>
        <p:nvPicPr>
          <p:cNvPr id="137219" name="Picture 3" descr="C:\Documents and Settings\Russell_c\Temporary Internet Files\Content.IE5\GW7JKE00\MP900262795[1].jpg"/>
          <p:cNvPicPr>
            <a:picLocks noChangeAspect="1" noChangeArrowheads="1"/>
          </p:cNvPicPr>
          <p:nvPr/>
        </p:nvPicPr>
        <p:blipFill>
          <a:blip r:embed="rId3" cstate="print"/>
          <a:srcRect/>
          <a:stretch>
            <a:fillRect/>
          </a:stretch>
        </p:blipFill>
        <p:spPr bwMode="auto">
          <a:xfrm>
            <a:off x="838200" y="3429000"/>
            <a:ext cx="1073150" cy="1630363"/>
          </a:xfrm>
          <a:prstGeom prst="rect">
            <a:avLst/>
          </a:prstGeom>
          <a:noFill/>
          <a:ln w="9525">
            <a:noFill/>
            <a:miter lim="800000"/>
            <a:headEnd/>
            <a:tailEnd/>
          </a:ln>
        </p:spPr>
      </p:pic>
      <p:pic>
        <p:nvPicPr>
          <p:cNvPr id="137220" name="Picture 5" descr="C:\Documents and Settings\Russell_c\Temporary Internet Files\Content.IE5\7RAZ6J8C\MP900262298[1].jpg"/>
          <p:cNvPicPr>
            <a:picLocks noChangeAspect="1" noChangeArrowheads="1"/>
          </p:cNvPicPr>
          <p:nvPr/>
        </p:nvPicPr>
        <p:blipFill>
          <a:blip r:embed="rId4" cstate="print"/>
          <a:srcRect/>
          <a:stretch>
            <a:fillRect/>
          </a:stretch>
        </p:blipFill>
        <p:spPr bwMode="auto">
          <a:xfrm>
            <a:off x="6400800" y="3352800"/>
            <a:ext cx="2527300" cy="1676400"/>
          </a:xfrm>
          <a:prstGeom prst="rect">
            <a:avLst/>
          </a:prstGeom>
          <a:noFill/>
          <a:ln w="9525">
            <a:noFill/>
            <a:miter lim="800000"/>
            <a:headEnd/>
            <a:tailEnd/>
          </a:ln>
        </p:spPr>
      </p:pic>
      <p:pic>
        <p:nvPicPr>
          <p:cNvPr id="137221" name="Picture 2" descr="C:\Documents and Settings\Russell_c\Temporary Internet Files\Content.IE5\S8AMF8D3\MP900401109[1].jpg&#10;&#10;Decorative pictures of a collage of children"/>
          <p:cNvPicPr>
            <a:picLocks noChangeAspect="1" noChangeArrowheads="1"/>
          </p:cNvPicPr>
          <p:nvPr/>
        </p:nvPicPr>
        <p:blipFill>
          <a:blip r:embed="rId5" cstate="print"/>
          <a:srcRect/>
          <a:stretch>
            <a:fillRect/>
          </a:stretch>
        </p:blipFill>
        <p:spPr bwMode="auto">
          <a:xfrm>
            <a:off x="6742113" y="1981200"/>
            <a:ext cx="2401887" cy="1600200"/>
          </a:xfrm>
          <a:prstGeom prst="rect">
            <a:avLst/>
          </a:prstGeom>
          <a:noFill/>
          <a:ln w="9525">
            <a:noFill/>
            <a:miter lim="800000"/>
            <a:headEnd/>
            <a:tailEnd/>
          </a:ln>
        </p:spPr>
      </p:pic>
      <p:pic>
        <p:nvPicPr>
          <p:cNvPr id="137222" name="Picture 7" descr="C:\Documents and Settings\Russell_c\Temporary Internet Files\Content.IE5\AX29YII3\MP900438847[1].jpg"/>
          <p:cNvPicPr>
            <a:picLocks noChangeAspect="1" noChangeArrowheads="1"/>
          </p:cNvPicPr>
          <p:nvPr/>
        </p:nvPicPr>
        <p:blipFill>
          <a:blip r:embed="rId6" cstate="print"/>
          <a:srcRect/>
          <a:stretch>
            <a:fillRect/>
          </a:stretch>
        </p:blipFill>
        <p:spPr bwMode="auto">
          <a:xfrm>
            <a:off x="3581400" y="5257800"/>
            <a:ext cx="1943100" cy="1296988"/>
          </a:xfrm>
          <a:prstGeom prst="rect">
            <a:avLst/>
          </a:prstGeom>
          <a:noFill/>
          <a:ln w="9525">
            <a:noFill/>
            <a:miter lim="800000"/>
            <a:headEnd/>
            <a:tailEnd/>
          </a:ln>
        </p:spPr>
      </p:pic>
      <p:pic>
        <p:nvPicPr>
          <p:cNvPr id="137223" name="Picture 9" descr="C:\Documents and Settings\Russell_c\Temporary Internet Files\Content.IE5\5VA1EBF6\MP900262695[1].jpg"/>
          <p:cNvPicPr>
            <a:picLocks noChangeAspect="1" noChangeArrowheads="1"/>
          </p:cNvPicPr>
          <p:nvPr/>
        </p:nvPicPr>
        <p:blipFill>
          <a:blip r:embed="rId7" cstate="print"/>
          <a:srcRect/>
          <a:stretch>
            <a:fillRect/>
          </a:stretch>
        </p:blipFill>
        <p:spPr bwMode="auto">
          <a:xfrm>
            <a:off x="228600" y="1752600"/>
            <a:ext cx="1260475" cy="1905000"/>
          </a:xfrm>
          <a:prstGeom prst="rect">
            <a:avLst/>
          </a:prstGeom>
          <a:noFill/>
          <a:ln w="9525">
            <a:noFill/>
            <a:miter lim="800000"/>
            <a:headEnd/>
            <a:tailEnd/>
          </a:ln>
        </p:spPr>
      </p:pic>
      <p:pic>
        <p:nvPicPr>
          <p:cNvPr id="137224" name="Picture 11" descr="C:\Documents and Settings\Russell_c\Temporary Internet Files\Content.IE5\7RAZ6J8C\MP900433196[1].jpg"/>
          <p:cNvPicPr>
            <a:picLocks noChangeAspect="1" noChangeArrowheads="1"/>
          </p:cNvPicPr>
          <p:nvPr/>
        </p:nvPicPr>
        <p:blipFill>
          <a:blip r:embed="rId8" cstate="print"/>
          <a:srcRect r="36905"/>
          <a:stretch>
            <a:fillRect/>
          </a:stretch>
        </p:blipFill>
        <p:spPr bwMode="auto">
          <a:xfrm>
            <a:off x="5257800" y="4572000"/>
            <a:ext cx="1658938" cy="1752600"/>
          </a:xfrm>
          <a:prstGeom prst="rect">
            <a:avLst/>
          </a:prstGeom>
          <a:noFill/>
          <a:ln w="9525">
            <a:noFill/>
            <a:miter lim="800000"/>
            <a:headEnd/>
            <a:tailEnd/>
          </a:ln>
        </p:spPr>
      </p:pic>
      <p:pic>
        <p:nvPicPr>
          <p:cNvPr id="137225" name="Picture 13" descr="C:\Documents and Settings\Russell_c\Temporary Internet Files\Content.IE5\S8AMF8D3\MP900409595[1].jpg"/>
          <p:cNvPicPr>
            <a:picLocks noChangeAspect="1" noChangeArrowheads="1"/>
          </p:cNvPicPr>
          <p:nvPr/>
        </p:nvPicPr>
        <p:blipFill>
          <a:blip r:embed="rId9" cstate="print"/>
          <a:srcRect/>
          <a:stretch>
            <a:fillRect/>
          </a:stretch>
        </p:blipFill>
        <p:spPr bwMode="auto">
          <a:xfrm>
            <a:off x="1778000" y="4267200"/>
            <a:ext cx="1216025" cy="1828800"/>
          </a:xfrm>
          <a:prstGeom prst="rect">
            <a:avLst/>
          </a:prstGeom>
          <a:noFill/>
          <a:ln w="9525">
            <a:noFill/>
            <a:miter lim="800000"/>
            <a:headEnd/>
            <a:tailEnd/>
          </a:ln>
        </p:spPr>
      </p:pic>
      <p:pic>
        <p:nvPicPr>
          <p:cNvPr id="137226" name="Picture 8" descr="C:\Documents and Settings\Russell_c\Temporary Internet Files\Content.IE5\ZRB8GOGK\MP900448287[1].jpg"/>
          <p:cNvPicPr>
            <a:picLocks noChangeAspect="1" noChangeArrowheads="1"/>
          </p:cNvPicPr>
          <p:nvPr/>
        </p:nvPicPr>
        <p:blipFill>
          <a:blip r:embed="rId10" cstate="print"/>
          <a:srcRect/>
          <a:stretch>
            <a:fillRect/>
          </a:stretch>
        </p:blipFill>
        <p:spPr bwMode="auto">
          <a:xfrm>
            <a:off x="2895600" y="5257800"/>
            <a:ext cx="914400" cy="1219200"/>
          </a:xfrm>
          <a:prstGeom prst="rect">
            <a:avLst/>
          </a:prstGeom>
          <a:noFill/>
          <a:ln w="9525">
            <a:noFill/>
            <a:miter lim="800000"/>
            <a:headEnd/>
            <a:tailEnd/>
          </a:ln>
        </p:spPr>
      </p:pic>
      <p:sp>
        <p:nvSpPr>
          <p:cNvPr id="12" name="Slide Number Placeholder 3"/>
          <p:cNvSpPr txBox="1">
            <a:spLocks/>
          </p:cNvSpPr>
          <p:nvPr/>
        </p:nvSpPr>
        <p:spPr>
          <a:xfrm>
            <a:off x="8636758"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21</a:t>
            </a:fld>
            <a:endParaRPr lang="en-US" dirty="0">
              <a:cs typeface="ＭＳ Ｐゴシック"/>
            </a:endParaRPr>
          </a:p>
        </p:txBody>
      </p:sp>
    </p:spTree>
    <p:extLst>
      <p:ext uri="{BB962C8B-B14F-4D97-AF65-F5344CB8AC3E}">
        <p14:creationId xmlns:p14="http://schemas.microsoft.com/office/powerpoint/2010/main" val="18518425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idx="4294967295"/>
          </p:nvPr>
        </p:nvSpPr>
        <p:spPr/>
        <p:txBody>
          <a:bodyPr lIns="91440" tIns="45720" rIns="91440" bIns="45720"/>
          <a:lstStyle/>
          <a:p>
            <a:pPr eaLnBrk="1" hangingPunct="1">
              <a:defRPr/>
            </a:pPr>
            <a:r>
              <a:rPr lang="en-US" dirty="0"/>
              <a:t>What is a “Format?”</a:t>
            </a:r>
          </a:p>
        </p:txBody>
      </p:sp>
      <p:sp>
        <p:nvSpPr>
          <p:cNvPr id="3" name="Content Placeholder 2"/>
          <p:cNvSpPr>
            <a:spLocks noGrp="1"/>
          </p:cNvSpPr>
          <p:nvPr>
            <p:ph idx="4294967295"/>
          </p:nvPr>
        </p:nvSpPr>
        <p:spPr/>
        <p:txBody>
          <a:bodyPr lIns="91440" tIns="45720" rIns="91440" bIns="45720"/>
          <a:lstStyle/>
          <a:p>
            <a:pPr eaLnBrk="1" hangingPunct="1">
              <a:buNone/>
              <a:defRPr/>
            </a:pPr>
            <a:r>
              <a:rPr lang="en-US" dirty="0" smtClean="0"/>
              <a:t>Called for in the Children’s Health Insurance Program Reauthorization Act of 2009 (CHIPRA) </a:t>
            </a:r>
          </a:p>
          <a:p>
            <a:pPr eaLnBrk="1" hangingPunct="1">
              <a:buFont typeface="Wingdings" pitchFamily="2" charset="2"/>
              <a:buNone/>
              <a:defRPr/>
            </a:pPr>
            <a:r>
              <a:rPr lang="en-US" dirty="0" smtClean="0"/>
              <a:t>Further defined as </a:t>
            </a:r>
            <a:r>
              <a:rPr lang="en-US" i="1" dirty="0" smtClean="0"/>
              <a:t>requirements</a:t>
            </a:r>
            <a:r>
              <a:rPr lang="en-US" dirty="0" smtClean="0"/>
              <a:t> </a:t>
            </a:r>
            <a:r>
              <a:rPr lang="en-US" dirty="0"/>
              <a:t>for:</a:t>
            </a:r>
          </a:p>
          <a:p>
            <a:pPr eaLnBrk="1" hangingPunct="1">
              <a:defRPr/>
            </a:pPr>
            <a:r>
              <a:rPr lang="en-US" dirty="0"/>
              <a:t>A minimum set of data elements</a:t>
            </a:r>
          </a:p>
          <a:p>
            <a:pPr eaLnBrk="1" hangingPunct="1">
              <a:defRPr/>
            </a:pPr>
            <a:r>
              <a:rPr lang="en-US" dirty="0"/>
              <a:t>Applicable data standards</a:t>
            </a:r>
          </a:p>
          <a:p>
            <a:pPr eaLnBrk="1" hangingPunct="1">
              <a:defRPr/>
            </a:pPr>
            <a:r>
              <a:rPr lang="en-US" dirty="0"/>
              <a:t>Usability</a:t>
            </a:r>
          </a:p>
          <a:p>
            <a:pPr eaLnBrk="1" hangingPunct="1">
              <a:defRPr/>
            </a:pPr>
            <a:r>
              <a:rPr lang="en-US" dirty="0"/>
              <a:t>Functionality</a:t>
            </a:r>
          </a:p>
          <a:p>
            <a:pPr eaLnBrk="1" hangingPunct="1">
              <a:defRPr/>
            </a:pPr>
            <a:r>
              <a:rPr lang="en-US" dirty="0"/>
              <a:t>Interoperability</a:t>
            </a:r>
          </a:p>
          <a:p>
            <a:pPr eaLnBrk="1" hangingPunct="1">
              <a:defRPr/>
            </a:pPr>
            <a:endParaRPr lang="en-US" dirty="0"/>
          </a:p>
        </p:txBody>
      </p:sp>
      <p:pic>
        <p:nvPicPr>
          <p:cNvPr id="116739" name="Picture 3" descr="Two children holding hands"/>
          <p:cNvPicPr>
            <a:picLocks noChangeAspect="1" noChangeArrowheads="1"/>
          </p:cNvPicPr>
          <p:nvPr/>
        </p:nvPicPr>
        <p:blipFill>
          <a:blip r:embed="rId2" cstate="print"/>
          <a:srcRect t="5952" b="5952"/>
          <a:stretch>
            <a:fillRect/>
          </a:stretch>
        </p:blipFill>
        <p:spPr bwMode="auto">
          <a:xfrm>
            <a:off x="7829550" y="0"/>
            <a:ext cx="1314450" cy="1600200"/>
          </a:xfrm>
          <a:prstGeom prst="rect">
            <a:avLst/>
          </a:prstGeom>
          <a:noFill/>
          <a:ln w="9525">
            <a:noFill/>
            <a:miter lim="800000"/>
            <a:headEnd/>
            <a:tailEnd/>
          </a:ln>
        </p:spPr>
      </p:pic>
      <p:sp>
        <p:nvSpPr>
          <p:cNvPr id="7" name="Slide Number Placeholder 3"/>
          <p:cNvSpPr txBox="1">
            <a:spLocks/>
          </p:cNvSpPr>
          <p:nvPr/>
        </p:nvSpPr>
        <p:spPr>
          <a:xfrm>
            <a:off x="8661400"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fld id="{4AC7AB32-E312-4A2C-B55E-534FA2781052}" type="slidenum">
              <a:rPr lang="en-US" smtClean="0">
                <a:cs typeface="ＭＳ Ｐゴシック"/>
              </a:rPr>
              <a:pPr fontAlgn="base">
                <a:spcBef>
                  <a:spcPct val="0"/>
                </a:spcBef>
                <a:spcAft>
                  <a:spcPct val="0"/>
                </a:spcAft>
              </a:pPr>
              <a:t>3</a:t>
            </a:fld>
            <a:endParaRPr lang="en-US" dirty="0">
              <a:cs typeface="ＭＳ Ｐゴシック"/>
            </a:endParaRPr>
          </a:p>
        </p:txBody>
      </p:sp>
    </p:spTree>
    <p:extLst>
      <p:ext uri="{BB962C8B-B14F-4D97-AF65-F5344CB8AC3E}">
        <p14:creationId xmlns:p14="http://schemas.microsoft.com/office/powerpoint/2010/main" val="159093827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requirement?</a:t>
            </a:r>
            <a:endParaRPr lang="en-US" dirty="0"/>
          </a:p>
        </p:txBody>
      </p:sp>
      <p:sp>
        <p:nvSpPr>
          <p:cNvPr id="3" name="Content Placeholder 2"/>
          <p:cNvSpPr>
            <a:spLocks noGrp="1"/>
          </p:cNvSpPr>
          <p:nvPr>
            <p:ph idx="1"/>
          </p:nvPr>
        </p:nvSpPr>
        <p:spPr/>
        <p:txBody>
          <a:bodyPr/>
          <a:lstStyle/>
          <a:p>
            <a:r>
              <a:rPr lang="en-US" dirty="0" smtClean="0"/>
              <a:t>“The system SHALL present patient age using units appropriate to the actual age of the patient, using appropriate thresholds for unit selection”</a:t>
            </a:r>
          </a:p>
          <a:p>
            <a:r>
              <a:rPr lang="en-US" dirty="0" smtClean="0"/>
              <a:t>SHALL / SHOULD / MAY</a:t>
            </a:r>
            <a:endParaRPr lang="en-US" dirty="0"/>
          </a:p>
        </p:txBody>
      </p:sp>
      <p:sp>
        <p:nvSpPr>
          <p:cNvPr id="4" name="Rectangle 3"/>
          <p:cNvSpPr/>
          <p:nvPr/>
        </p:nvSpPr>
        <p:spPr>
          <a:xfrm>
            <a:off x="8702854" y="6520259"/>
            <a:ext cx="441146" cy="369332"/>
          </a:xfrm>
          <a:prstGeom prst="rect">
            <a:avLst/>
          </a:prstGeom>
        </p:spPr>
        <p:txBody>
          <a:bodyPr wrap="none">
            <a:spAutoFit/>
          </a:bodyPr>
          <a:lstStyle/>
          <a:p>
            <a:fld id="{4AC7AB32-E312-4A2C-B55E-534FA2781052}" type="slidenum">
              <a:rPr lang="en-US">
                <a:solidFill>
                  <a:srgbClr val="FFFFFF"/>
                </a:solidFill>
                <a:cs typeface="ＭＳ Ｐゴシック"/>
              </a:rPr>
              <a:pPr/>
              <a:t>4</a:t>
            </a:fld>
            <a:endParaRPr lang="en-US" dirty="0"/>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Purpose</a:t>
            </a:r>
          </a:p>
        </p:txBody>
      </p:sp>
      <p:sp>
        <p:nvSpPr>
          <p:cNvPr id="3" name="Content Placeholder 2"/>
          <p:cNvSpPr>
            <a:spLocks noGrp="1"/>
          </p:cNvSpPr>
          <p:nvPr>
            <p:ph idx="1"/>
          </p:nvPr>
        </p:nvSpPr>
        <p:spPr/>
        <p:txBody>
          <a:bodyPr/>
          <a:lstStyle/>
          <a:p>
            <a:pPr marL="0" indent="0">
              <a:buNone/>
            </a:pPr>
            <a:r>
              <a:rPr lang="en-US" dirty="0"/>
              <a:t>Existing EHR systems often do not optimally support the provision of health care to </a:t>
            </a:r>
            <a:r>
              <a:rPr lang="en-US" dirty="0" smtClean="0"/>
              <a:t>children</a:t>
            </a:r>
          </a:p>
          <a:p>
            <a:pPr marL="0" indent="0">
              <a:buNone/>
            </a:pPr>
            <a:r>
              <a:rPr lang="en-US" b="1" dirty="0"/>
              <a:t>Project </a:t>
            </a:r>
            <a:r>
              <a:rPr lang="en-US" b="1" dirty="0" smtClean="0"/>
              <a:t>components</a:t>
            </a:r>
          </a:p>
          <a:p>
            <a:pPr marL="914400" lvl="1" indent="-457200">
              <a:buClr>
                <a:schemeClr val="tx2"/>
              </a:buClr>
              <a:buFont typeface="Arial" pitchFamily="34" charset="0"/>
              <a:buChar char="■"/>
            </a:pPr>
            <a:r>
              <a:rPr lang="en-US" sz="2400" dirty="0"/>
              <a:t>Identify gaps between existing systems and an optimal EHR for children</a:t>
            </a:r>
          </a:p>
          <a:p>
            <a:pPr marL="914400" lvl="1" indent="-457200">
              <a:buClr>
                <a:schemeClr val="tx2"/>
              </a:buClr>
              <a:buFont typeface="Arial" pitchFamily="34" charset="0"/>
              <a:buChar char="■"/>
            </a:pPr>
            <a:r>
              <a:rPr lang="en-US" sz="2400" dirty="0"/>
              <a:t>Design, develop, test, and disseminate a Format based on those gaps</a:t>
            </a:r>
          </a:p>
          <a:p>
            <a:pPr marL="914400" lvl="1" indent="-457200">
              <a:buClr>
                <a:schemeClr val="tx2"/>
              </a:buClr>
              <a:buFont typeface="Arial" pitchFamily="34" charset="0"/>
              <a:buChar char="■"/>
            </a:pPr>
            <a:r>
              <a:rPr lang="en-US" sz="2400" dirty="0"/>
              <a:t>Assess existing products for conformance with the Format</a:t>
            </a:r>
          </a:p>
          <a:p>
            <a:pPr marL="914400" lvl="1" indent="-457200">
              <a:buClr>
                <a:schemeClr val="tx2"/>
              </a:buClr>
              <a:buFont typeface="Arial" pitchFamily="34" charset="0"/>
              <a:buChar char="■"/>
            </a:pPr>
            <a:r>
              <a:rPr lang="en-US" sz="2400" dirty="0"/>
              <a:t>Demonstrate use of the Format in prototype development</a:t>
            </a:r>
          </a:p>
          <a:p>
            <a:pPr marL="0" indent="0">
              <a:buNone/>
            </a:pPr>
            <a:endParaRPr lang="en-US" b="1" dirty="0"/>
          </a:p>
          <a:p>
            <a:endParaRPr lang="en-US" dirty="0" smtClean="0"/>
          </a:p>
          <a:p>
            <a:endParaRPr lang="en-US" dirty="0"/>
          </a:p>
        </p:txBody>
      </p:sp>
      <p:sp>
        <p:nvSpPr>
          <p:cNvPr id="4" name="Rectangle 3"/>
          <p:cNvSpPr/>
          <p:nvPr/>
        </p:nvSpPr>
        <p:spPr>
          <a:xfrm>
            <a:off x="8702854" y="6520259"/>
            <a:ext cx="441146" cy="369332"/>
          </a:xfrm>
          <a:prstGeom prst="rect">
            <a:avLst/>
          </a:prstGeom>
        </p:spPr>
        <p:txBody>
          <a:bodyPr wrap="none">
            <a:spAutoFit/>
          </a:bodyPr>
          <a:lstStyle/>
          <a:p>
            <a:fld id="{4AC7AB32-E312-4A2C-B55E-534FA2781052}" type="slidenum">
              <a:rPr lang="en-US">
                <a:solidFill>
                  <a:srgbClr val="FFFFFF"/>
                </a:solidFill>
                <a:cs typeface="ＭＳ Ｐゴシック"/>
              </a:rPr>
              <a:pPr/>
              <a:t>5</a:t>
            </a:fld>
            <a:endParaRPr lang="en-US" dirty="0"/>
          </a:p>
        </p:txBody>
      </p:sp>
    </p:spTree>
    <p:extLst>
      <p:ext uri="{BB962C8B-B14F-4D97-AF65-F5344CB8AC3E}">
        <p14:creationId xmlns:p14="http://schemas.microsoft.com/office/powerpoint/2010/main" val="1311354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Work</a:t>
            </a:r>
            <a:endParaRPr lang="en-US" dirty="0"/>
          </a:p>
        </p:txBody>
      </p:sp>
      <p:sp>
        <p:nvSpPr>
          <p:cNvPr id="3" name="Content Placeholder 2"/>
          <p:cNvSpPr>
            <a:spLocks noGrp="1"/>
          </p:cNvSpPr>
          <p:nvPr>
            <p:ph idx="1"/>
          </p:nvPr>
        </p:nvSpPr>
        <p:spPr/>
        <p:txBody>
          <a:bodyPr/>
          <a:lstStyle/>
          <a:p>
            <a:r>
              <a:rPr lang="en-US" dirty="0" smtClean="0"/>
              <a:t>Focus</a:t>
            </a:r>
          </a:p>
          <a:p>
            <a:pPr lvl="1"/>
            <a:r>
              <a:rPr lang="en-US" dirty="0" smtClean="0"/>
              <a:t>Requirements for the unique </a:t>
            </a:r>
            <a:r>
              <a:rPr lang="en-US" i="1" dirty="0" smtClean="0"/>
              <a:t>incremental</a:t>
            </a:r>
            <a:r>
              <a:rPr lang="en-US" dirty="0" smtClean="0"/>
              <a:t> needs of Children</a:t>
            </a:r>
          </a:p>
          <a:p>
            <a:pPr lvl="1"/>
            <a:r>
              <a:rPr lang="en-US" dirty="0" smtClean="0"/>
              <a:t>Build on existing foundational work</a:t>
            </a:r>
          </a:p>
          <a:p>
            <a:pPr lvl="1"/>
            <a:r>
              <a:rPr lang="en-US" dirty="0" smtClean="0"/>
              <a:t>Suitable for existing and potential systems</a:t>
            </a:r>
          </a:p>
          <a:p>
            <a:pPr lvl="1"/>
            <a:r>
              <a:rPr lang="en-US" dirty="0" smtClean="0"/>
              <a:t>Primary care and general inpatient needs</a:t>
            </a:r>
          </a:p>
          <a:p>
            <a:r>
              <a:rPr lang="en-US" dirty="0" smtClean="0"/>
              <a:t>Constraints</a:t>
            </a:r>
          </a:p>
          <a:p>
            <a:pPr lvl="1"/>
            <a:r>
              <a:rPr lang="en-US" dirty="0" smtClean="0"/>
              <a:t>Schedule for Format development</a:t>
            </a:r>
          </a:p>
          <a:p>
            <a:pPr lvl="1"/>
            <a:r>
              <a:rPr lang="en-US" dirty="0" smtClean="0"/>
              <a:t>Not a standards-setting process</a:t>
            </a:r>
          </a:p>
          <a:p>
            <a:pPr lvl="1"/>
            <a:endParaRPr lang="en-US" dirty="0"/>
          </a:p>
        </p:txBody>
      </p:sp>
      <p:sp>
        <p:nvSpPr>
          <p:cNvPr id="4" name="Slide Number Placeholder 3"/>
          <p:cNvSpPr txBox="1">
            <a:spLocks/>
          </p:cNvSpPr>
          <p:nvPr/>
        </p:nvSpPr>
        <p:spPr>
          <a:xfrm>
            <a:off x="8681872"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dirty="0" smtClean="0">
                <a:cs typeface="ＭＳ Ｐゴシック"/>
              </a:rPr>
              <a:t> </a:t>
            </a:r>
            <a:fld id="{4AC7AB32-E312-4A2C-B55E-534FA2781052}" type="slidenum">
              <a:rPr lang="en-US" smtClean="0">
                <a:cs typeface="ＭＳ Ｐゴシック"/>
              </a:rPr>
              <a:pPr fontAlgn="base">
                <a:spcBef>
                  <a:spcPct val="0"/>
                </a:spcBef>
                <a:spcAft>
                  <a:spcPct val="0"/>
                </a:spcAft>
              </a:pPr>
              <a:t>6</a:t>
            </a:fld>
            <a:endParaRPr lang="en-US" dirty="0">
              <a:cs typeface="ＭＳ Ｐゴシック"/>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Work</a:t>
            </a:r>
            <a:endParaRPr lang="en-US" dirty="0"/>
          </a:p>
        </p:txBody>
      </p:sp>
      <p:sp>
        <p:nvSpPr>
          <p:cNvPr id="3" name="Content Placeholder 2"/>
          <p:cNvSpPr>
            <a:spLocks noGrp="1"/>
          </p:cNvSpPr>
          <p:nvPr>
            <p:ph idx="1"/>
          </p:nvPr>
        </p:nvSpPr>
        <p:spPr/>
        <p:txBody>
          <a:bodyPr/>
          <a:lstStyle/>
          <a:p>
            <a:r>
              <a:rPr lang="en-US" dirty="0" smtClean="0"/>
              <a:t>HL7 EHR-S Functional Model</a:t>
            </a:r>
          </a:p>
          <a:p>
            <a:pPr lvl="1"/>
            <a:r>
              <a:rPr lang="en-US" dirty="0" smtClean="0"/>
              <a:t>Hierarchy</a:t>
            </a:r>
          </a:p>
          <a:p>
            <a:pPr lvl="1"/>
            <a:r>
              <a:rPr lang="en-US" dirty="0" smtClean="0"/>
              <a:t>Not child-specific</a:t>
            </a:r>
          </a:p>
          <a:p>
            <a:r>
              <a:rPr lang="en-US" dirty="0" smtClean="0"/>
              <a:t>HL7 Child Health Functional Profile</a:t>
            </a:r>
          </a:p>
          <a:p>
            <a:pPr lvl="1"/>
            <a:r>
              <a:rPr lang="en-US" dirty="0" smtClean="0"/>
              <a:t>125-150 child-specific changes from Functional Model</a:t>
            </a:r>
          </a:p>
          <a:p>
            <a:r>
              <a:rPr lang="en-US" dirty="0" smtClean="0"/>
              <a:t>Numerous publications</a:t>
            </a:r>
          </a:p>
          <a:p>
            <a:r>
              <a:rPr lang="en-US" dirty="0" smtClean="0"/>
              <a:t>Selected home-grown systems</a:t>
            </a:r>
          </a:p>
          <a:p>
            <a:endParaRPr lang="en-US" dirty="0" smtClean="0"/>
          </a:p>
        </p:txBody>
      </p:sp>
      <p:sp>
        <p:nvSpPr>
          <p:cNvPr id="4" name="Slide Number Placeholder 3"/>
          <p:cNvSpPr txBox="1">
            <a:spLocks/>
          </p:cNvSpPr>
          <p:nvPr/>
        </p:nvSpPr>
        <p:spPr>
          <a:xfrm>
            <a:off x="8661400"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dirty="0" smtClean="0">
                <a:cs typeface="ＭＳ Ｐゴシック"/>
              </a:rPr>
              <a:t> </a:t>
            </a:r>
            <a:fld id="{4AC7AB32-E312-4A2C-B55E-534FA2781052}" type="slidenum">
              <a:rPr lang="en-US" smtClean="0">
                <a:cs typeface="ＭＳ Ｐゴシック"/>
              </a:rPr>
              <a:pPr fontAlgn="base">
                <a:spcBef>
                  <a:spcPct val="0"/>
                </a:spcBef>
                <a:spcAft>
                  <a:spcPct val="0"/>
                </a:spcAft>
              </a:pPr>
              <a:t>7</a:t>
            </a:fld>
            <a:endParaRPr lang="en-US" dirty="0">
              <a:cs typeface="ＭＳ Ｐゴシック"/>
            </a:endParaRP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idx="4294967295"/>
          </p:nvPr>
        </p:nvSpPr>
        <p:spPr>
          <a:xfrm>
            <a:off x="1981200" y="228600"/>
            <a:ext cx="6697662" cy="876300"/>
          </a:xfrm>
        </p:spPr>
        <p:txBody>
          <a:bodyPr lIns="91440" tIns="45720" rIns="91440" bIns="45720"/>
          <a:lstStyle/>
          <a:p>
            <a:pPr eaLnBrk="1" hangingPunct="1">
              <a:defRPr/>
            </a:pPr>
            <a:r>
              <a:rPr lang="en-US" sz="3600" dirty="0"/>
              <a:t>Technical Expert Panel (TEP)</a:t>
            </a:r>
          </a:p>
        </p:txBody>
      </p:sp>
      <p:sp>
        <p:nvSpPr>
          <p:cNvPr id="55298" name="Content Placeholder 2"/>
          <p:cNvSpPr>
            <a:spLocks noGrp="1"/>
          </p:cNvSpPr>
          <p:nvPr>
            <p:ph idx="4294967295"/>
          </p:nvPr>
        </p:nvSpPr>
        <p:spPr>
          <a:xfrm>
            <a:off x="1150938" y="1676400"/>
            <a:ext cx="7993062" cy="2895600"/>
          </a:xfrm>
        </p:spPr>
        <p:txBody>
          <a:bodyPr lIns="91440" tIns="45720" rIns="91440" bIns="45720"/>
          <a:lstStyle/>
          <a:p>
            <a:pPr eaLnBrk="1" hangingPunct="1">
              <a:defRPr/>
            </a:pPr>
            <a:r>
              <a:rPr lang="en-US" dirty="0"/>
              <a:t>Provide </a:t>
            </a:r>
            <a:r>
              <a:rPr lang="en-US" dirty="0" smtClean="0"/>
              <a:t>guidance </a:t>
            </a:r>
            <a:r>
              <a:rPr lang="en-US" dirty="0"/>
              <a:t>to </a:t>
            </a:r>
            <a:r>
              <a:rPr lang="en-US" dirty="0" smtClean="0"/>
              <a:t>project</a:t>
            </a:r>
            <a:endParaRPr lang="en-US" dirty="0"/>
          </a:p>
          <a:p>
            <a:pPr eaLnBrk="1" hangingPunct="1">
              <a:defRPr/>
            </a:pPr>
            <a:r>
              <a:rPr lang="en-US" dirty="0"/>
              <a:t>Review key documents and deliverables</a:t>
            </a:r>
          </a:p>
          <a:p>
            <a:pPr eaLnBrk="1" hangingPunct="1">
              <a:defRPr/>
            </a:pPr>
            <a:r>
              <a:rPr lang="en-US" dirty="0" smtClean="0"/>
              <a:t>Provide expertise on issues with EHRs used for children</a:t>
            </a:r>
            <a:endParaRPr lang="en-US" dirty="0"/>
          </a:p>
          <a:p>
            <a:pPr eaLnBrk="1" hangingPunct="1">
              <a:defRPr/>
            </a:pPr>
            <a:r>
              <a:rPr lang="en-US" dirty="0"/>
              <a:t>Serve as a resource on specific clinical, technical, and child welfare issues</a:t>
            </a:r>
          </a:p>
          <a:p>
            <a:pPr eaLnBrk="1" hangingPunct="1">
              <a:defRPr/>
            </a:pPr>
            <a:endParaRPr lang="en-US" dirty="0"/>
          </a:p>
          <a:p>
            <a:pPr eaLnBrk="1" hangingPunct="1">
              <a:defRPr/>
            </a:pPr>
            <a:endParaRPr lang="en-US" dirty="0"/>
          </a:p>
        </p:txBody>
      </p:sp>
      <p:sp>
        <p:nvSpPr>
          <p:cNvPr id="6" name="Slide Number Placeholder 3"/>
          <p:cNvSpPr txBox="1">
            <a:spLocks/>
          </p:cNvSpPr>
          <p:nvPr/>
        </p:nvSpPr>
        <p:spPr>
          <a:xfrm>
            <a:off x="8661400" y="6539245"/>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dirty="0" smtClean="0">
                <a:cs typeface="ＭＳ Ｐゴシック"/>
              </a:rPr>
              <a:t> </a:t>
            </a:r>
            <a:fld id="{4AC7AB32-E312-4A2C-B55E-534FA2781052}" type="slidenum">
              <a:rPr lang="en-US" smtClean="0">
                <a:cs typeface="ＭＳ Ｐゴシック"/>
              </a:rPr>
              <a:pPr fontAlgn="base">
                <a:spcBef>
                  <a:spcPct val="0"/>
                </a:spcBef>
                <a:spcAft>
                  <a:spcPct val="0"/>
                </a:spcAft>
              </a:pPr>
              <a:t>8</a:t>
            </a:fld>
            <a:endParaRPr lang="en-US" dirty="0">
              <a:cs typeface="ＭＳ Ｐゴシック"/>
            </a:endParaRPr>
          </a:p>
        </p:txBody>
      </p:sp>
    </p:spTree>
    <p:extLst>
      <p:ext uri="{BB962C8B-B14F-4D97-AF65-F5344CB8AC3E}">
        <p14:creationId xmlns:p14="http://schemas.microsoft.com/office/powerpoint/2010/main" val="239961469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idx="4294967295"/>
          </p:nvPr>
        </p:nvSpPr>
        <p:spPr>
          <a:xfrm>
            <a:off x="1981200" y="228600"/>
            <a:ext cx="6697662" cy="876300"/>
          </a:xfrm>
        </p:spPr>
        <p:txBody>
          <a:bodyPr lIns="91440" tIns="45720" rIns="91440" bIns="45720"/>
          <a:lstStyle/>
          <a:p>
            <a:pPr eaLnBrk="1" hangingPunct="1">
              <a:defRPr/>
            </a:pPr>
            <a:r>
              <a:rPr lang="en-US" dirty="0"/>
              <a:t>TEP Representation</a:t>
            </a:r>
          </a:p>
        </p:txBody>
      </p:sp>
      <p:sp>
        <p:nvSpPr>
          <p:cNvPr id="57346" name="Content Placeholder 2"/>
          <p:cNvSpPr>
            <a:spLocks noGrp="1"/>
          </p:cNvSpPr>
          <p:nvPr>
            <p:ph idx="4294967295"/>
          </p:nvPr>
        </p:nvSpPr>
        <p:spPr>
          <a:xfrm>
            <a:off x="1031875" y="1676400"/>
            <a:ext cx="8112125" cy="4343400"/>
          </a:xfrm>
        </p:spPr>
        <p:txBody>
          <a:bodyPr lIns="91440" tIns="45720" rIns="91440" bIns="45720"/>
          <a:lstStyle/>
          <a:p>
            <a:pPr eaLnBrk="1" hangingPunct="1">
              <a:defRPr/>
            </a:pPr>
            <a:r>
              <a:rPr lang="en-US" sz="2800" dirty="0"/>
              <a:t>Physician Informaticians</a:t>
            </a:r>
          </a:p>
          <a:p>
            <a:pPr marL="742950" lvl="1" indent="-163513" eaLnBrk="1" hangingPunct="1">
              <a:defRPr/>
            </a:pPr>
            <a:r>
              <a:rPr lang="en-US" dirty="0"/>
              <a:t>Children’s health focus</a:t>
            </a:r>
          </a:p>
          <a:p>
            <a:pPr marL="742950" lvl="1" indent="-163513" eaLnBrk="1" hangingPunct="1">
              <a:defRPr/>
            </a:pPr>
            <a:r>
              <a:rPr lang="en-US" dirty="0"/>
              <a:t>More general health focus</a:t>
            </a:r>
          </a:p>
          <a:p>
            <a:pPr eaLnBrk="1" hangingPunct="1">
              <a:defRPr/>
            </a:pPr>
            <a:r>
              <a:rPr lang="en-US" sz="2800" dirty="0"/>
              <a:t>Non-Physician clinicians</a:t>
            </a:r>
          </a:p>
          <a:p>
            <a:pPr eaLnBrk="1" hangingPunct="1">
              <a:defRPr/>
            </a:pPr>
            <a:r>
              <a:rPr lang="en-US" sz="2800" dirty="0"/>
              <a:t>Children’s advocacy organizations</a:t>
            </a:r>
          </a:p>
          <a:p>
            <a:pPr eaLnBrk="1" hangingPunct="1">
              <a:defRPr/>
            </a:pPr>
            <a:r>
              <a:rPr lang="en-US" sz="2800" dirty="0" smtClean="0"/>
              <a:t>State Medicaid agencies</a:t>
            </a:r>
            <a:endParaRPr lang="en-US" sz="2800" dirty="0"/>
          </a:p>
          <a:p>
            <a:pPr eaLnBrk="1" hangingPunct="1">
              <a:defRPr/>
            </a:pPr>
            <a:r>
              <a:rPr lang="en-US" sz="2800" dirty="0" smtClean="0"/>
              <a:t>Vendors and product developers</a:t>
            </a:r>
          </a:p>
          <a:p>
            <a:pPr eaLnBrk="1" hangingPunct="1">
              <a:defRPr/>
            </a:pPr>
            <a:r>
              <a:rPr lang="en-US" sz="2800" dirty="0" smtClean="0"/>
              <a:t>Office </a:t>
            </a:r>
            <a:r>
              <a:rPr lang="en-US" sz="2800" dirty="0"/>
              <a:t>of the National Coordinator for Health </a:t>
            </a:r>
            <a:r>
              <a:rPr lang="en-US" sz="2800" dirty="0" smtClean="0"/>
              <a:t>IT</a:t>
            </a:r>
          </a:p>
          <a:p>
            <a:pPr eaLnBrk="1" hangingPunct="1">
              <a:defRPr/>
            </a:pPr>
            <a:r>
              <a:rPr lang="en-US" sz="2800" dirty="0" smtClean="0"/>
              <a:t>Indian Health Service</a:t>
            </a:r>
          </a:p>
          <a:p>
            <a:pPr eaLnBrk="1" hangingPunct="1">
              <a:defRPr/>
            </a:pPr>
            <a:endParaRPr lang="en-US" sz="2800" dirty="0"/>
          </a:p>
        </p:txBody>
      </p:sp>
      <p:sp>
        <p:nvSpPr>
          <p:cNvPr id="6" name="Slide Number Placeholder 3"/>
          <p:cNvSpPr txBox="1">
            <a:spLocks/>
          </p:cNvSpPr>
          <p:nvPr/>
        </p:nvSpPr>
        <p:spPr>
          <a:xfrm>
            <a:off x="8638654" y="6540500"/>
            <a:ext cx="482600" cy="317500"/>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dirty="0" smtClean="0">
                <a:cs typeface="ＭＳ Ｐゴシック"/>
              </a:rPr>
              <a:t> </a:t>
            </a:r>
            <a:fld id="{4AC7AB32-E312-4A2C-B55E-534FA2781052}" type="slidenum">
              <a:rPr lang="en-US" smtClean="0">
                <a:cs typeface="ＭＳ Ｐゴシック"/>
              </a:rPr>
              <a:pPr fontAlgn="base">
                <a:spcBef>
                  <a:spcPct val="0"/>
                </a:spcBef>
                <a:spcAft>
                  <a:spcPct val="0"/>
                </a:spcAft>
              </a:pPr>
              <a:t>9</a:t>
            </a:fld>
            <a:endParaRPr lang="en-US" dirty="0">
              <a:cs typeface="ＭＳ Ｐゴシック"/>
            </a:endParaRPr>
          </a:p>
        </p:txBody>
      </p:sp>
    </p:spTree>
    <p:extLst>
      <p:ext uri="{BB962C8B-B14F-4D97-AF65-F5344CB8AC3E}">
        <p14:creationId xmlns:p14="http://schemas.microsoft.com/office/powerpoint/2010/main" val="557065692"/>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master slide AHRQ">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slide AHRQ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1316</TotalTime>
  <Words>686</Words>
  <Application>Microsoft Macintosh PowerPoint</Application>
  <PresentationFormat>On-screen Show (4:3)</PresentationFormat>
  <Paragraphs>156</Paragraphs>
  <Slides>21</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master slide AHRQ</vt:lpstr>
      <vt:lpstr>Photo Editor Photo</vt:lpstr>
      <vt:lpstr>Model Children’s EHR Format</vt:lpstr>
      <vt:lpstr>Project Team</vt:lpstr>
      <vt:lpstr>What is a “Format?”</vt:lpstr>
      <vt:lpstr>What is a requirement?</vt:lpstr>
      <vt:lpstr>Project Purpose</vt:lpstr>
      <vt:lpstr>Scope of Work</vt:lpstr>
      <vt:lpstr>Prior Work</vt:lpstr>
      <vt:lpstr>Technical Expert Panel (TEP)</vt:lpstr>
      <vt:lpstr>TEP Representation</vt:lpstr>
      <vt:lpstr>Other Input</vt:lpstr>
      <vt:lpstr>Gap Analysis</vt:lpstr>
      <vt:lpstr>Topic Areas in Format</vt:lpstr>
      <vt:lpstr>Requirements Development Process</vt:lpstr>
      <vt:lpstr>Concept Evolution #1</vt:lpstr>
      <vt:lpstr>Concept Evolution #2</vt:lpstr>
      <vt:lpstr>Format Characteristics</vt:lpstr>
      <vt:lpstr>Requirements Tool</vt:lpstr>
      <vt:lpstr>Requirement Details</vt:lpstr>
      <vt:lpstr>Summary</vt:lpstr>
      <vt:lpstr>Contact Information</vt:lpstr>
      <vt:lpstr>Questions?</vt:lpstr>
    </vt:vector>
  </TitlesOfParts>
  <Company>Westat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dc:title>
  <dc:creator>Scott Finley</dc:creator>
  <cp:lastModifiedBy>Vanessa Graham</cp:lastModifiedBy>
  <cp:revision>123</cp:revision>
  <dcterms:created xsi:type="dcterms:W3CDTF">2011-09-06T15:28:55Z</dcterms:created>
  <dcterms:modified xsi:type="dcterms:W3CDTF">2011-10-18T20:58:44Z</dcterms:modified>
</cp:coreProperties>
</file>