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56" r:id="rId5"/>
    <p:sldId id="270" r:id="rId6"/>
    <p:sldId id="276" r:id="rId7"/>
    <p:sldId id="274" r:id="rId8"/>
    <p:sldId id="272" r:id="rId9"/>
    <p:sldId id="277" r:id="rId10"/>
    <p:sldId id="271" r:id="rId11"/>
    <p:sldId id="280" r:id="rId12"/>
    <p:sldId id="278" r:id="rId13"/>
    <p:sldId id="279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96" r:id="rId23"/>
    <p:sldId id="290" r:id="rId24"/>
    <p:sldId id="291" r:id="rId25"/>
    <p:sldId id="292" r:id="rId26"/>
    <p:sldId id="293" r:id="rId27"/>
    <p:sldId id="295" r:id="rId28"/>
    <p:sldId id="294" r:id="rId29"/>
  </p:sldIdLst>
  <p:sldSz cx="9144000" cy="6858000" type="screen4x3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dcampion" initials="DM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>
        <p:scale>
          <a:sx n="60" d="100"/>
          <a:sy n="60" d="100"/>
        </p:scale>
        <p:origin x="-2144" y="-16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931"/>
        <p:guide pos="221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commentAuthors" Target="commentAuthors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79" tIns="46640" rIns="93279" bIns="46640" rtlCol="0"/>
          <a:lstStyle>
            <a:lvl1pPr algn="l">
              <a:defRPr sz="1200"/>
            </a:lvl1pPr>
          </a:lstStyle>
          <a:p>
            <a:r>
              <a:rPr lang="en-US" smtClean="0"/>
              <a:t>test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79" tIns="46640" rIns="93279" bIns="46640" rtlCol="0"/>
          <a:lstStyle>
            <a:lvl1pPr algn="r">
              <a:defRPr sz="1200"/>
            </a:lvl1pPr>
          </a:lstStyle>
          <a:p>
            <a:fld id="{6E386C67-05E5-470C-99BF-1449F8241570}" type="datetimeFigureOut">
              <a:rPr lang="en-US" smtClean="0"/>
              <a:pPr/>
              <a:t>10/13/11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79" tIns="46640" rIns="93279" bIns="46640" rtlCol="0" anchor="b"/>
          <a:lstStyle>
            <a:lvl1pPr algn="l">
              <a:defRPr sz="1200"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79" tIns="46640" rIns="93279" bIns="46640" rtlCol="0" anchor="b"/>
          <a:lstStyle>
            <a:lvl1pPr algn="r">
              <a:defRPr sz="1200"/>
            </a:lvl1pPr>
          </a:lstStyle>
          <a:p>
            <a:fld id="{6BFB815B-798A-4BE8-8704-AED7FCF3A1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5817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79" tIns="46640" rIns="93279" bIns="46640" rtlCol="0"/>
          <a:lstStyle>
            <a:lvl1pPr algn="l">
              <a:defRPr sz="1200"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79" tIns="46640" rIns="93279" bIns="46640" rtlCol="0"/>
          <a:lstStyle>
            <a:lvl1pPr algn="r">
              <a:defRPr sz="1200"/>
            </a:lvl1pPr>
          </a:lstStyle>
          <a:p>
            <a:fld id="{8CA65032-EE36-440E-B336-1308811CE955}" type="datetimeFigureOut">
              <a:rPr lang="en-US" smtClean="0"/>
              <a:pPr/>
              <a:t>10/13/11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6913"/>
            <a:ext cx="4654550" cy="34909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79" tIns="46640" rIns="93279" bIns="4664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79" tIns="46640" rIns="93279" bIns="4664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79" tIns="46640" rIns="93279" bIns="46640" rtlCol="0" anchor="b"/>
          <a:lstStyle>
            <a:lvl1pPr algn="l">
              <a:defRPr sz="1200"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79" tIns="46640" rIns="93279" bIns="46640" rtlCol="0" anchor="b"/>
          <a:lstStyle>
            <a:lvl1pPr algn="r">
              <a:defRPr sz="1200"/>
            </a:lvl1pPr>
          </a:lstStyle>
          <a:p>
            <a:fld id="{C040F582-3DE7-43B2-BDD4-B153953BB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4847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ED58A1DA-1EC5-4D67-ACF5-A296D00B8DC8}" type="datetime1">
              <a:rPr lang="en-US" smtClean="0"/>
              <a:pPr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D35329E-0737-4F20-B7FB-223E54ED3869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7513364-A1F9-483B-BFE5-43C13652ED4B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DC47DA63-7855-449A-A1AB-E3D26B5CCF73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1DE42A6-9E97-467E-87FC-FFF6BD2F84A4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F04D8B82-287A-433D-B50C-1C236E1B84F0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14D0008-A53E-4141-B5BB-69562A652D7F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D8CD1D2-C8CF-41A0-B9BA-E325595309CF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438DD8A-2718-4E92-BF9D-9C707A7DB5BA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436A7B7-DB66-4DEF-BCBD-E24F909C1953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1156D730-3643-440B-B7DF-0FC3E8D7D999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CF0AF7F-9AD9-4970-881C-529747E2A93B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FB12223-AA36-4211-9550-90111F066C9B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BD747E3-908D-40F3-927E-2C30CDF9EAFA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4C7BC7FD-EB95-49F8-9D78-5F5067204735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2BFF1BD-790A-4ADC-8741-3CA05754A19E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7BFD3D56-A3F1-4E32-8D5B-C607C96427E5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2FE1366C-24E2-4239-B101-4D015FC44E56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C5D3AE15-ECFA-4AE3-88C6-77F268170A9D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3DFB9EA1-5000-4708-8DF3-03FF4008B740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00EC9BC8-E5AD-426F-8A15-6CD3CAAE0F22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AF411BE0-CA21-4A1E-A0B5-2EA5A4F50C17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EA185E6-DB34-4462-80A0-D7A7EF660220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4E2DF1BE-E491-4DE4-8B96-F3FA8784AA9F}" type="datetime1">
              <a:rPr lang="en-US" smtClean="0"/>
              <a:t>10/13/11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40F582-3DE7-43B2-BDD4-B153953BBAA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976333" y="8838622"/>
            <a:ext cx="3041968" cy="465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55296" indent="-29049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61994" indent="-23239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26791" indent="-23239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91588" indent="-23239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56385" indent="-23239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21183" indent="-23239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85980" indent="-23239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950777" indent="-23239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46816FB4-9FEF-4C55-BB71-B4DF41BD26B9}" type="slidenum">
              <a:rPr lang="en-US">
                <a:solidFill>
                  <a:srgbClr val="000000"/>
                </a:solidFill>
              </a:rPr>
              <a:pPr/>
              <a:t>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971800"/>
            <a:ext cx="7772400" cy="990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PP_main_0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16" y="0"/>
            <a:ext cx="9143998" cy="6857999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304800" y="6535579"/>
            <a:ext cx="449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</a:rPr>
              <a:t>©</a:t>
            </a:r>
            <a:r>
              <a:rPr lang="en-US" sz="1000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2011 Outcome Sciences, Inc. All rights reserved. Proprietary and Confidential.</a:t>
            </a:r>
            <a:endParaRPr lang="en-US" sz="1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-wh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135788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eader-wh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1357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035675"/>
            <a:ext cx="2133600" cy="365125"/>
          </a:xfrm>
          <a:prstGeom prst="rect">
            <a:avLst/>
          </a:prstGeom>
        </p:spPr>
        <p:txBody>
          <a:bodyPr/>
          <a:lstStyle/>
          <a:p>
            <a:fld id="{3F452034-126A-4A55-A8A9-E04893E28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eader-wht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13578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1136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7160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1136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035675"/>
            <a:ext cx="2133600" cy="365125"/>
          </a:xfrm>
          <a:prstGeom prst="rect">
            <a:avLst/>
          </a:prstGeom>
        </p:spPr>
        <p:txBody>
          <a:bodyPr/>
          <a:lstStyle/>
          <a:p>
            <a:fld id="{3F452034-126A-4A55-A8A9-E04893E28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>
          <a:xfrm>
            <a:off x="6553200" y="6035675"/>
            <a:ext cx="2133600" cy="365125"/>
          </a:xfrm>
          <a:prstGeom prst="rect">
            <a:avLst/>
          </a:prstGeom>
        </p:spPr>
        <p:txBody>
          <a:bodyPr/>
          <a:lstStyle/>
          <a:p>
            <a:fld id="{3F452034-126A-4A55-A8A9-E04893E289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s://bliss.outcome.com/government/Shared%20Documents/AHRQ%20General%20DEcIDE%20Support/DEcIDE%20Logos/DEcIDE-logo-web-sm.jp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10400" y="6172200"/>
            <a:ext cx="1685925" cy="428625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096000"/>
            <a:ext cx="2133600" cy="288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8453D-DD01-4A53-BA04-FE98B3E7041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81000" y="6535579"/>
            <a:ext cx="449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solidFill>
                  <a:schemeClr val="tx1"/>
                </a:solidFill>
              </a:rPr>
              <a:t>Proprietary</a:t>
            </a:r>
            <a:r>
              <a:rPr lang="en-US" sz="1000" baseline="0" dirty="0" smtClean="0">
                <a:solidFill>
                  <a:schemeClr val="tx1"/>
                </a:solidFill>
              </a:rPr>
              <a:t> and Confidential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Registries for Evaluating Patient Outcomes:  </a:t>
            </a:r>
            <a:br>
              <a:rPr lang="en-US" sz="3200" dirty="0" smtClean="0"/>
            </a:br>
            <a:r>
              <a:rPr lang="en-US" sz="3200" dirty="0" smtClean="0"/>
              <a:t>A User’s Guide</a:t>
            </a:r>
            <a:br>
              <a:rPr lang="en-US" sz="3200" dirty="0" smtClean="0"/>
            </a:br>
            <a:r>
              <a:rPr lang="en-US" sz="3200" i="1" dirty="0" smtClean="0"/>
              <a:t>Third Edition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124200"/>
            <a:ext cx="7772400" cy="990600"/>
          </a:xfrm>
        </p:spPr>
        <p:txBody>
          <a:bodyPr>
            <a:normAutofit/>
          </a:bodyPr>
          <a:lstStyle/>
          <a:p>
            <a:r>
              <a:rPr lang="en-US" sz="2400" dirty="0"/>
              <a:t>Richard Gliklich, M.D., Senior Editor</a:t>
            </a:r>
          </a:p>
          <a:p>
            <a:r>
              <a:rPr lang="en-US" sz="2400" dirty="0" smtClean="0"/>
              <a:t>September 19, 2011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Quality improvement registries (QI registries) use systematic data collection and other tools to improve quality of care</a:t>
            </a:r>
          </a:p>
          <a:p>
            <a:r>
              <a:rPr lang="en-US" dirty="0" smtClean="0"/>
              <a:t>Key features of a QI registry:</a:t>
            </a:r>
          </a:p>
          <a:p>
            <a:pPr lvl="1"/>
            <a:r>
              <a:rPr lang="en-US" dirty="0" smtClean="0"/>
              <a:t>At least one purpose is quality improvement</a:t>
            </a:r>
          </a:p>
          <a:p>
            <a:pPr lvl="1"/>
            <a:r>
              <a:rPr lang="en-US" dirty="0" smtClean="0"/>
              <a:t>An exposure of interest is to health care providers/ health care systems</a:t>
            </a:r>
          </a:p>
          <a:p>
            <a:pPr lvl="1"/>
            <a:r>
              <a:rPr lang="en-US" dirty="0" smtClean="0"/>
              <a:t>QI tools are used in conjunction with data collection to improve quality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41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QI registries generally fall into 2 categories:</a:t>
            </a:r>
          </a:p>
          <a:p>
            <a:pPr marL="0" indent="0">
              <a:buNone/>
            </a:pPr>
            <a:endParaRPr lang="en-US" dirty="0" smtClean="0"/>
          </a:p>
          <a:p>
            <a:pPr marL="971550" indent="-514350">
              <a:buFont typeface="+mj-lt"/>
              <a:buAutoNum type="arabicPeriod"/>
            </a:pPr>
            <a:r>
              <a:rPr lang="en-US" dirty="0" smtClean="0"/>
              <a:t>Patients are exposed to a particular health service (e.g., a procedure registry)</a:t>
            </a:r>
          </a:p>
          <a:p>
            <a:pPr marL="971550" indent="-514350">
              <a:buFont typeface="+mj-lt"/>
              <a:buAutoNum type="arabicPeriod"/>
            </a:pPr>
            <a:endParaRPr lang="en-US" dirty="0" smtClean="0"/>
          </a:p>
          <a:p>
            <a:pPr marL="971550" indent="-514350">
              <a:buFont typeface="+mj-lt"/>
              <a:buAutoNum type="arabicPeriod"/>
            </a:pPr>
            <a:r>
              <a:rPr lang="en-US" dirty="0" smtClean="0"/>
              <a:t>Patients have a disease/condition tracked over time through multiple health care providers and services</a:t>
            </a:r>
          </a:p>
          <a:p>
            <a:pPr marL="9715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Types of QI Registries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61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Planning a QI registry follows most of the steps outlined in Chapter 2</a:t>
            </a:r>
          </a:p>
          <a:p>
            <a:r>
              <a:rPr lang="en-US" dirty="0" smtClean="0"/>
              <a:t>Major differences:</a:t>
            </a:r>
          </a:p>
          <a:p>
            <a:pPr lvl="1"/>
            <a:r>
              <a:rPr lang="en-US" dirty="0" smtClean="0"/>
              <a:t>Active, engaged participants, often called “champions” are critical for early success</a:t>
            </a:r>
          </a:p>
          <a:p>
            <a:pPr lvl="1"/>
            <a:r>
              <a:rPr lang="en-US" dirty="0" smtClean="0"/>
              <a:t>Actionable information that can be used to modify behaviors, processes, or systems of care must be readily available – this usually comes from process of care or quality measures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 a QI Registry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01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Measure selection requires balancing the goals of the registry with the desire to meet other needs for providers (e.g., reporting to payers, accreditation)</a:t>
            </a:r>
          </a:p>
          <a:p>
            <a:r>
              <a:rPr lang="en-US" dirty="0" smtClean="0"/>
              <a:t>Parameters for selecting measures:</a:t>
            </a:r>
          </a:p>
          <a:p>
            <a:pPr lvl="1"/>
            <a:r>
              <a:rPr lang="en-US" dirty="0" smtClean="0"/>
              <a:t>Measures are clinically relevant</a:t>
            </a:r>
          </a:p>
          <a:p>
            <a:pPr lvl="1"/>
            <a:r>
              <a:rPr lang="en-US" dirty="0" smtClean="0"/>
              <a:t>Measures examine an area for which improvement is needed</a:t>
            </a:r>
          </a:p>
          <a:p>
            <a:pPr lvl="1"/>
            <a:r>
              <a:rPr lang="en-US" dirty="0" smtClean="0"/>
              <a:t>Data for the measure can be captured without requiring significant changes to the care process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Selecting Measures for a QI Registry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8053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QI registries must be able to adapt to two continual sources of change:</a:t>
            </a:r>
          </a:p>
          <a:p>
            <a:pPr lvl="1"/>
            <a:r>
              <a:rPr lang="en-US" dirty="0" smtClean="0"/>
              <a:t>New evidence that changes how care should be managed</a:t>
            </a:r>
          </a:p>
          <a:p>
            <a:pPr lvl="1"/>
            <a:r>
              <a:rPr lang="en-US" dirty="0" smtClean="0"/>
              <a:t>Participants manage what they measure, so measures become less relevant over time as care improves.  They must then be replaced by other measures</a:t>
            </a:r>
          </a:p>
          <a:p>
            <a:r>
              <a:rPr lang="en-US" dirty="0" smtClean="0"/>
              <a:t>In some QI registries, major changes happen more than once per year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 Management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283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QI registries face unique challenges in that many institutions’ legal groups and IRBs are less familiar with these types of registries</a:t>
            </a:r>
          </a:p>
          <a:p>
            <a:r>
              <a:rPr lang="en-US" dirty="0" smtClean="0"/>
              <a:t>The distinction between QI registries and research can be unclear</a:t>
            </a:r>
          </a:p>
          <a:p>
            <a:r>
              <a:rPr lang="en-US" dirty="0" smtClean="0"/>
              <a:t>This leads to questions as to whether QI registries need IRB approval, require informed consent, etc., and different interpretations by different IRBs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Legal and Ethical Issues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619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QI registries that collect data within a single institution differ from those that collect data from multiple institutions regionally or nationally</a:t>
            </a:r>
          </a:p>
          <a:p>
            <a:r>
              <a:rPr lang="en-US" dirty="0" smtClean="0"/>
              <a:t>Design is driven by the purpose of the registry. </a:t>
            </a:r>
          </a:p>
          <a:p>
            <a:pPr lvl="1"/>
            <a:r>
              <a:rPr lang="en-US" dirty="0" smtClean="0"/>
              <a:t>Is the goal to improve quality of care for patients with a disease or for patients presenting with a singular event in the course of their disease?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QI Registry 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794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Selecting data elements</a:t>
            </a:r>
          </a:p>
          <a:p>
            <a:pPr lvl="1"/>
            <a:r>
              <a:rPr lang="en-US" dirty="0" smtClean="0"/>
              <a:t>Use measures to determine ‘core data’</a:t>
            </a:r>
          </a:p>
          <a:p>
            <a:pPr lvl="1"/>
            <a:r>
              <a:rPr lang="en-US" dirty="0" smtClean="0"/>
              <a:t>Limit data collection to essential information, or consider a ‘core data set’ and ‘enhanced data set’</a:t>
            </a:r>
          </a:p>
          <a:p>
            <a:r>
              <a:rPr lang="en-US" dirty="0" smtClean="0"/>
              <a:t>Reporting</a:t>
            </a:r>
          </a:p>
          <a:p>
            <a:pPr lvl="1"/>
            <a:r>
              <a:rPr lang="en-US" dirty="0" smtClean="0"/>
              <a:t>Registries may report blinded or </a:t>
            </a:r>
            <a:r>
              <a:rPr lang="en-US" dirty="0" err="1" smtClean="0"/>
              <a:t>unblinded</a:t>
            </a:r>
            <a:r>
              <a:rPr lang="en-US" dirty="0" smtClean="0"/>
              <a:t> data at the individual patient, provider, or institution level</a:t>
            </a:r>
          </a:p>
          <a:p>
            <a:r>
              <a:rPr lang="en-US" dirty="0" smtClean="0"/>
              <a:t>Sampling strategies</a:t>
            </a:r>
          </a:p>
          <a:p>
            <a:pPr lvl="1"/>
            <a:r>
              <a:rPr lang="en-US" dirty="0" smtClean="0"/>
              <a:t>Provide representativeness while ensuring that the registry data collection is feasible</a:t>
            </a:r>
          </a:p>
          <a:p>
            <a:pPr lvl="1"/>
            <a:r>
              <a:rPr lang="en-US" dirty="0" smtClean="0"/>
              <a:t>Often requires ongoing assessment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Design Considerations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8618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Integration with other data sources</a:t>
            </a:r>
          </a:p>
          <a:p>
            <a:pPr lvl="1"/>
            <a:r>
              <a:rPr lang="en-US" dirty="0" smtClean="0"/>
              <a:t>Many data elements are already collected for other purposes (e.g., claims, medical records, etc.)</a:t>
            </a:r>
          </a:p>
          <a:p>
            <a:pPr lvl="1"/>
            <a:r>
              <a:rPr lang="en-US" dirty="0" smtClean="0"/>
              <a:t>Integration can reduce data entry burden</a:t>
            </a:r>
          </a:p>
          <a:p>
            <a:r>
              <a:rPr lang="en-US" dirty="0" smtClean="0"/>
              <a:t>Recruitment and retention</a:t>
            </a:r>
          </a:p>
          <a:p>
            <a:pPr lvl="1"/>
            <a:r>
              <a:rPr lang="en-US" dirty="0" smtClean="0"/>
              <a:t>Motivations for participation differ from other types of registries</a:t>
            </a:r>
          </a:p>
          <a:p>
            <a:pPr lvl="1"/>
            <a:r>
              <a:rPr lang="en-US" dirty="0" smtClean="0"/>
              <a:t>Incentives focus on QI – e.g., recognition programs, support for QI activities, QI tools, benchmarking reports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Operational Considerations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4973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 title="Quality Improvement Tools - Example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5882378"/>
              </p:ext>
            </p:extLst>
          </p:nvPr>
        </p:nvGraphicFramePr>
        <p:xfrm>
          <a:off x="457200" y="1371600"/>
          <a:ext cx="8229600" cy="541019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24000"/>
                <a:gridCol w="2286000"/>
                <a:gridCol w="4419600"/>
              </a:tblGrid>
              <a:tr h="398531">
                <a:tc>
                  <a:txBody>
                    <a:bodyPr/>
                    <a:lstStyle/>
                    <a:p>
                      <a:r>
                        <a:rPr lang="en-US" dirty="0" smtClean="0"/>
                        <a:t>Major Goal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QI Tool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687876">
                <a:tc rowSpan="3">
                  <a:txBody>
                    <a:bodyPr/>
                    <a:lstStyle/>
                    <a:p>
                      <a:r>
                        <a:rPr lang="en-US" dirty="0" smtClean="0"/>
                        <a:t>Care delivery</a:t>
                      </a:r>
                      <a:r>
                        <a:rPr lang="en-US" baseline="0" dirty="0" smtClean="0"/>
                        <a:t> and coordination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Patient lists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Lists of patients with a particular condition who may be due for an exam, procedure, etc.</a:t>
                      </a:r>
                      <a:endParaRPr lang="en-US" dirty="0"/>
                    </a:p>
                  </a:txBody>
                  <a:tcPr/>
                </a:tc>
              </a:tr>
              <a:tr h="68787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Automated notifications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Prompts provider or patient when an exam or other action is needed.</a:t>
                      </a:r>
                      <a:endParaRPr lang="en-US" dirty="0"/>
                    </a:p>
                  </a:txBody>
                  <a:tcPr/>
                </a:tc>
              </a:tr>
              <a:tr h="98268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Decision support tools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Provide recommendations for care for an individual patient using evidence-based guidelines.</a:t>
                      </a:r>
                      <a:endParaRPr lang="en-US" dirty="0"/>
                    </a:p>
                  </a:txBody>
                  <a:tcPr/>
                </a:tc>
              </a:tr>
              <a:tr h="1277484">
                <a:tc rowSpan="3">
                  <a:txBody>
                    <a:bodyPr/>
                    <a:lstStyle/>
                    <a:p>
                      <a:r>
                        <a:rPr lang="en-US" dirty="0" smtClean="0"/>
                        <a:t>Population measurement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Population level standardized reports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Provides an analysis of population-level compliance with QI measures or other summaries (e.g., patient outcomes across the population)</a:t>
                      </a:r>
                      <a:endParaRPr lang="en-US" dirty="0"/>
                    </a:p>
                  </a:txBody>
                  <a:tcPr/>
                </a:tc>
              </a:tr>
              <a:tr h="68787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Benchmarking reports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effectLst/>
                        </a:rPr>
                        <a:t>Compares population-level data for various types of providers.</a:t>
                      </a:r>
                      <a:endParaRPr lang="en-US" dirty="0"/>
                    </a:p>
                  </a:txBody>
                  <a:tcPr/>
                </a:tc>
              </a:tr>
              <a:tr h="68787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Population level dashboards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Provides snapshot look at QI progress and areas for continued improvement.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Quality Improvement Tools – 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222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Purpose of the User’s Guide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r>
              <a:rPr lang="en-US" dirty="0" smtClean="0"/>
              <a:t>To guide the design and implementation of patient registries, the analysis and interpretation of data from patient registries, and the evaluation of the quality of a registry or one of its components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 title="Examples of QI Registries and QI Tool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808680"/>
              </p:ext>
            </p:extLst>
          </p:nvPr>
        </p:nvGraphicFramePr>
        <p:xfrm>
          <a:off x="457200" y="1447800"/>
          <a:ext cx="8229600" cy="434340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286000"/>
                <a:gridCol w="2667000"/>
                <a:gridCol w="3276600"/>
              </a:tblGrid>
              <a:tr h="439762">
                <a:tc>
                  <a:txBody>
                    <a:bodyPr/>
                    <a:lstStyle/>
                    <a:p>
                      <a:r>
                        <a:rPr lang="en-US" dirty="0" smtClean="0"/>
                        <a:t>Registry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Disease/Condition</a:t>
                      </a:r>
                      <a:r>
                        <a:rPr lang="en-US" baseline="0" dirty="0" smtClean="0"/>
                        <a:t> 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Functionalities Implemented</a:t>
                      </a:r>
                      <a:endParaRPr lang="en-US" dirty="0"/>
                    </a:p>
                  </a:txBody>
                  <a:tcPr/>
                </a:tc>
              </a:tr>
              <a:tr h="195181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AHA Get With The Guidelines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Heart failure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Stroke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effectLst/>
                        </a:rPr>
                        <a:t>Decision support (guidelines)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effectLst/>
                        </a:rPr>
                        <a:t>Communication tools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effectLst/>
                        </a:rPr>
                        <a:t>Patient education materials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effectLst/>
                        </a:rPr>
                        <a:t>Real-time quality reports with benchmarks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effectLst/>
                        </a:rPr>
                        <a:t>Transmission to 3</a:t>
                      </a:r>
                      <a:r>
                        <a:rPr lang="en-US" sz="1800" baseline="30000">
                          <a:effectLst/>
                        </a:rPr>
                        <a:t>rd</a:t>
                      </a:r>
                      <a:r>
                        <a:rPr lang="en-US" sz="1800">
                          <a:effectLst/>
                        </a:rPr>
                        <a:t> parties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759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MaineHealth Clinical Improvement Registry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Diabetes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effectLst/>
                        </a:rPr>
                        <a:t>Patient care ‘gap’ reports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effectLst/>
                        </a:rPr>
                        <a:t>Decision support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>
                          <a:effectLst/>
                        </a:rPr>
                        <a:t>Transmission to 3</a:t>
                      </a:r>
                      <a:r>
                        <a:rPr lang="en-US" sz="1800" baseline="30000">
                          <a:effectLst/>
                        </a:rPr>
                        <a:t>rd</a:t>
                      </a:r>
                      <a:r>
                        <a:rPr lang="en-US" sz="1800">
                          <a:effectLst/>
                        </a:rPr>
                        <a:t> parties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7591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National Comprehensive Cancer Network (NCCN)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Cancer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effectLst/>
                        </a:rPr>
                        <a:t>Patient care ‘gap’ reports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effectLst/>
                        </a:rPr>
                        <a:t>Center level reports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800" dirty="0">
                          <a:effectLst/>
                        </a:rPr>
                        <a:t>Education materials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 of QI Registries and QI Tools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5966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Unique issues in QI registries:</a:t>
            </a:r>
          </a:p>
          <a:p>
            <a:pPr lvl="1"/>
            <a:r>
              <a:rPr lang="en-US" dirty="0" smtClean="0"/>
              <a:t>Often linked to economic incentives, which may lead to data quality issues, such as ‘cherry picking’</a:t>
            </a:r>
          </a:p>
          <a:p>
            <a:r>
              <a:rPr lang="en-US" dirty="0" smtClean="0"/>
              <a:t>Auditing may be useful for QI registries</a:t>
            </a:r>
          </a:p>
          <a:p>
            <a:pPr lvl="1"/>
            <a:r>
              <a:rPr lang="en-US" dirty="0" smtClean="0"/>
              <a:t>A risk based approach may be cost-effective</a:t>
            </a:r>
          </a:p>
          <a:p>
            <a:pPr lvl="1"/>
            <a:r>
              <a:rPr lang="en-US" dirty="0" smtClean="0"/>
              <a:t>Consider what percentage of sites to audit, what percentage of data to audit, how sites are selected, and on-site vs. remote audits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Quality Assurance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343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Reporting information to providers, and, in some cases, the public, is an important component of QI registries</a:t>
            </a:r>
          </a:p>
          <a:p>
            <a:r>
              <a:rPr lang="en-US" dirty="0" smtClean="0"/>
              <a:t>Many options for reporting exist:</a:t>
            </a:r>
          </a:p>
          <a:p>
            <a:pPr lvl="1"/>
            <a:r>
              <a:rPr lang="en-US" dirty="0" smtClean="0"/>
              <a:t>Public reporting, confidential provider feedback, professional collaborations, state regulatory oversight</a:t>
            </a:r>
          </a:p>
          <a:p>
            <a:r>
              <a:rPr lang="en-US" dirty="0" smtClean="0"/>
              <a:t>Benefits must be weighed against potential negative consequences</a:t>
            </a:r>
          </a:p>
          <a:p>
            <a:pPr lvl="1"/>
            <a:r>
              <a:rPr lang="en-US" dirty="0" smtClean="0"/>
              <a:t>Most common negative consequence is risk aversion, i.e., provider reluctance to accept high-risk patients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Reporting to Providers and the Public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4637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Often focus on isolated conditions or procedures, rather than overall care</a:t>
            </a:r>
          </a:p>
          <a:p>
            <a:r>
              <a:rPr lang="en-US" dirty="0" smtClean="0"/>
              <a:t>Usually collect data only for a short time-frame (e.g., in-hospital or for 30 days after an admission)</a:t>
            </a:r>
          </a:p>
          <a:p>
            <a:r>
              <a:rPr lang="en-US" dirty="0" smtClean="0"/>
              <a:t>Linkages with other data sources could improve utility of the data, but linkage is complicated by lack of standardized data sets and difficulty matching patients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Limitations of QI Registries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3668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QI registries exist at the local, regional, national, and international level</a:t>
            </a:r>
          </a:p>
          <a:p>
            <a:r>
              <a:rPr lang="en-US" dirty="0" smtClean="0"/>
              <a:t>QI </a:t>
            </a:r>
            <a:r>
              <a:rPr lang="en-US" dirty="0"/>
              <a:t>registries face unique challenges in design, operations, and analysis</a:t>
            </a:r>
          </a:p>
          <a:p>
            <a:r>
              <a:rPr lang="en-US" dirty="0" smtClean="0"/>
              <a:t>Data linkage and integration of QI registries with other data sources (e.g., EHRs) are likely to become more common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822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 / Discussion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67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800"/>
              </a:spcBef>
              <a:defRPr/>
            </a:pPr>
            <a:r>
              <a:rPr lang="en-US" sz="2800" dirty="0"/>
              <a:t>First </a:t>
            </a:r>
            <a:r>
              <a:rPr lang="en-US" sz="2800" dirty="0" smtClean="0"/>
              <a:t>edition (2007) and second edition (2010) have been </a:t>
            </a:r>
            <a:r>
              <a:rPr lang="en-US" sz="2800" dirty="0"/>
              <a:t>widely used as a reference for designing, operating, and evaluating patient </a:t>
            </a:r>
            <a:r>
              <a:rPr lang="en-US" sz="2800" dirty="0" smtClean="0"/>
              <a:t>registries</a:t>
            </a:r>
            <a:endParaRPr lang="en-US" sz="2800" dirty="0"/>
          </a:p>
          <a:p>
            <a:pPr lvl="1">
              <a:lnSpc>
                <a:spcPct val="100000"/>
              </a:lnSpc>
              <a:spcBef>
                <a:spcPts val="1800"/>
              </a:spcBef>
              <a:defRPr/>
            </a:pPr>
            <a:r>
              <a:rPr lang="en-US" sz="2400" dirty="0"/>
              <a:t>Numerous citations (&gt;60) in literature and in significant government publications (e.g., Federal Register, FCC Report to the President, etc.)</a:t>
            </a:r>
          </a:p>
          <a:p>
            <a:pPr>
              <a:lnSpc>
                <a:spcPct val="100000"/>
              </a:lnSpc>
              <a:spcBef>
                <a:spcPts val="1800"/>
              </a:spcBef>
              <a:defRPr/>
            </a:pPr>
            <a:r>
              <a:rPr lang="en-US" sz="2800" dirty="0"/>
              <a:t>As registries continue to evolve, many new methodological and practical issues have </a:t>
            </a:r>
            <a:r>
              <a:rPr lang="en-US" sz="2800" dirty="0" smtClean="0"/>
              <a:t>arisen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and Second Editions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94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5029200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defRPr/>
            </a:pPr>
            <a:r>
              <a:rPr lang="en-US" dirty="0" smtClean="0"/>
              <a:t>Update the second edition content to reflect information from recent publications and reported experiences</a:t>
            </a:r>
          </a:p>
          <a:p>
            <a:pPr>
              <a:spcBef>
                <a:spcPts val="1800"/>
              </a:spcBef>
              <a:defRPr/>
            </a:pPr>
            <a:r>
              <a:rPr lang="en-US" dirty="0" smtClean="0"/>
              <a:t>Expand the guide to address 11 emerging issues, some identified through public comment, that deserve further in-depth discussion</a:t>
            </a:r>
          </a:p>
          <a:p>
            <a:pPr marL="342900" lvl="1" indent="-34290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Purpose of the Third Edition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numCol="2">
            <a:normAutofit fontScale="85000" lnSpcReduction="20000"/>
          </a:bodyPr>
          <a:lstStyle/>
          <a:p>
            <a:pPr marL="609600" indent="-609600">
              <a:lnSpc>
                <a:spcPct val="100000"/>
              </a:lnSpc>
              <a:spcBef>
                <a:spcPts val="1200"/>
              </a:spcBef>
              <a:buFont typeface="Arial" charset="0"/>
              <a:buAutoNum type="arabicPeriod"/>
              <a:defRPr/>
            </a:pPr>
            <a:r>
              <a:rPr lang="en-US" dirty="0" smtClean="0"/>
              <a:t>Registry transitions</a:t>
            </a:r>
          </a:p>
          <a:p>
            <a:pPr marL="609600" indent="-609600">
              <a:lnSpc>
                <a:spcPct val="100000"/>
              </a:lnSpc>
              <a:spcBef>
                <a:spcPts val="1200"/>
              </a:spcBef>
              <a:buFont typeface="Arial" charset="0"/>
              <a:buAutoNum type="arabicPeriod"/>
              <a:defRPr/>
            </a:pPr>
            <a:r>
              <a:rPr lang="en-US" dirty="0" smtClean="0"/>
              <a:t>Informed consent for patient registries</a:t>
            </a:r>
          </a:p>
          <a:p>
            <a:pPr marL="609600" indent="-609600">
              <a:lnSpc>
                <a:spcPct val="100000"/>
              </a:lnSpc>
              <a:spcBef>
                <a:spcPts val="1200"/>
              </a:spcBef>
              <a:buFont typeface="Arial" charset="0"/>
              <a:buAutoNum type="arabicPeriod"/>
              <a:defRPr/>
            </a:pPr>
            <a:r>
              <a:rPr lang="en-US" dirty="0" smtClean="0"/>
              <a:t>Rare disease registries</a:t>
            </a:r>
          </a:p>
          <a:p>
            <a:pPr marL="609600" indent="-609600">
              <a:spcBef>
                <a:spcPts val="1200"/>
              </a:spcBef>
              <a:buFont typeface="Arial" charset="0"/>
              <a:buAutoNum type="arabicPeriod"/>
              <a:defRPr/>
            </a:pPr>
            <a:r>
              <a:rPr lang="en-US" dirty="0" smtClean="0"/>
              <a:t>Statistical techniques for analyzing combined data</a:t>
            </a:r>
          </a:p>
          <a:p>
            <a:pPr marL="609600" indent="-609600">
              <a:spcBef>
                <a:spcPts val="1200"/>
              </a:spcBef>
              <a:buFont typeface="Arial" charset="0"/>
              <a:buAutoNum type="arabicPeriod"/>
              <a:defRPr/>
            </a:pPr>
            <a:r>
              <a:rPr lang="en-US" b="1" dirty="0" smtClean="0">
                <a:solidFill>
                  <a:schemeClr val="accent2"/>
                </a:solidFill>
              </a:rPr>
              <a:t>Protection of registry data and data sources</a:t>
            </a:r>
          </a:p>
          <a:p>
            <a:pPr marL="609600" indent="-609600">
              <a:lnSpc>
                <a:spcPct val="100000"/>
              </a:lnSpc>
              <a:spcBef>
                <a:spcPts val="1200"/>
              </a:spcBef>
              <a:buFont typeface="Arial" charset="0"/>
              <a:buAutoNum type="arabicPeriod"/>
              <a:defRPr/>
            </a:pPr>
            <a:r>
              <a:rPr lang="en-US" dirty="0" smtClean="0"/>
              <a:t>Device registries</a:t>
            </a:r>
          </a:p>
          <a:p>
            <a:pPr marL="609600" indent="-609600">
              <a:lnSpc>
                <a:spcPct val="100000"/>
              </a:lnSpc>
              <a:spcBef>
                <a:spcPts val="1200"/>
              </a:spcBef>
              <a:buFont typeface="Arial" charset="0"/>
              <a:buAutoNum type="arabicPeriod"/>
              <a:defRPr/>
            </a:pPr>
            <a:r>
              <a:rPr lang="en-US" dirty="0" smtClean="0"/>
              <a:t>Patient identity management</a:t>
            </a:r>
          </a:p>
          <a:p>
            <a:pPr marL="609600" indent="-609600">
              <a:lnSpc>
                <a:spcPct val="100000"/>
              </a:lnSpc>
              <a:spcBef>
                <a:spcPts val="1200"/>
              </a:spcBef>
              <a:buFont typeface="Arial" charset="0"/>
              <a:buAutoNum type="arabicPeriod"/>
              <a:defRPr/>
            </a:pPr>
            <a:r>
              <a:rPr lang="en-US" dirty="0" smtClean="0"/>
              <a:t>Public-private partnerships</a:t>
            </a:r>
          </a:p>
          <a:p>
            <a:pPr marL="609600" indent="-609600">
              <a:lnSpc>
                <a:spcPct val="100000"/>
              </a:lnSpc>
              <a:spcBef>
                <a:spcPts val="1200"/>
              </a:spcBef>
              <a:buFont typeface="Arial" charset="0"/>
              <a:buAutoNum type="arabicPeriod"/>
              <a:defRPr/>
            </a:pPr>
            <a:r>
              <a:rPr lang="en-US" dirty="0" smtClean="0"/>
              <a:t>Pregnancy registries</a:t>
            </a:r>
          </a:p>
          <a:p>
            <a:pPr marL="609600" indent="-609600">
              <a:lnSpc>
                <a:spcPct val="100000"/>
              </a:lnSpc>
              <a:spcBef>
                <a:spcPts val="1200"/>
              </a:spcBef>
              <a:buFont typeface="Arial" charset="0"/>
              <a:buAutoNum type="arabicPeriod"/>
              <a:defRPr/>
            </a:pPr>
            <a:r>
              <a:rPr lang="en-US" b="1" dirty="0" smtClean="0">
                <a:solidFill>
                  <a:schemeClr val="accent2"/>
                </a:solidFill>
              </a:rPr>
              <a:t>Quality improvement registries</a:t>
            </a:r>
          </a:p>
          <a:p>
            <a:pPr marL="609600" indent="-609600">
              <a:lnSpc>
                <a:spcPct val="100000"/>
              </a:lnSpc>
              <a:spcBef>
                <a:spcPts val="1200"/>
              </a:spcBef>
              <a:buFont typeface="Arial" charset="0"/>
              <a:buAutoNum type="arabicPeriod"/>
              <a:defRPr/>
            </a:pPr>
            <a:r>
              <a:rPr lang="en-US" dirty="0" smtClean="0"/>
              <a:t>Patient reported outcomes in registries</a:t>
            </a:r>
          </a:p>
          <a:p>
            <a:pPr marL="609600" indent="-609600">
              <a:lnSpc>
                <a:spcPct val="100000"/>
              </a:lnSpc>
              <a:spcBef>
                <a:spcPts val="1200"/>
              </a:spcBef>
              <a:buFont typeface="Arial" charset="0"/>
              <a:buAutoNum type="arabicPeriod"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 New Topics for the Third Edition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US" sz="2400" dirty="0"/>
              <a:t>Topics identified based on public comments received for the </a:t>
            </a:r>
            <a:r>
              <a:rPr lang="en-US" sz="2400" dirty="0" smtClean="0"/>
              <a:t>second edition and reported experiences</a:t>
            </a:r>
            <a:endParaRPr lang="en-US" sz="2400" dirty="0"/>
          </a:p>
          <a:p>
            <a:pPr>
              <a:lnSpc>
                <a:spcPct val="100000"/>
              </a:lnSpc>
              <a:defRPr/>
            </a:pPr>
            <a:r>
              <a:rPr lang="en-US" sz="2400" dirty="0"/>
              <a:t>New </a:t>
            </a:r>
            <a:r>
              <a:rPr lang="en-US" sz="2400" dirty="0" smtClean="0"/>
              <a:t>chapters: </a:t>
            </a:r>
            <a:endParaRPr lang="en-US" sz="2400" dirty="0"/>
          </a:p>
          <a:p>
            <a:pPr lvl="1">
              <a:lnSpc>
                <a:spcPct val="100000"/>
              </a:lnSpc>
              <a:defRPr/>
            </a:pPr>
            <a:r>
              <a:rPr lang="en-US" sz="2000" dirty="0"/>
              <a:t>Author and reviewer teams assembled </a:t>
            </a:r>
            <a:r>
              <a:rPr lang="en-US" sz="2000" dirty="0" smtClean="0"/>
              <a:t>with representatives from academia, government, and industry</a:t>
            </a:r>
            <a:endParaRPr lang="en-US" sz="2000" dirty="0"/>
          </a:p>
          <a:p>
            <a:pPr lvl="1">
              <a:lnSpc>
                <a:spcPct val="100000"/>
              </a:lnSpc>
              <a:defRPr/>
            </a:pPr>
            <a:r>
              <a:rPr lang="en-US" sz="2000" dirty="0"/>
              <a:t>Posted for public comment and </a:t>
            </a:r>
            <a:r>
              <a:rPr lang="en-US" sz="2000" dirty="0" smtClean="0"/>
              <a:t>revision</a:t>
            </a:r>
            <a:endParaRPr lang="en-US" sz="2000" dirty="0"/>
          </a:p>
          <a:p>
            <a:pPr>
              <a:lnSpc>
                <a:spcPct val="100000"/>
              </a:lnSpc>
              <a:defRPr/>
            </a:pPr>
            <a:r>
              <a:rPr lang="en-US" sz="2400" dirty="0"/>
              <a:t>Original chapters:</a:t>
            </a:r>
          </a:p>
          <a:p>
            <a:pPr lvl="1">
              <a:lnSpc>
                <a:spcPct val="100000"/>
              </a:lnSpc>
              <a:defRPr/>
            </a:pPr>
            <a:r>
              <a:rPr lang="en-US" sz="2000" dirty="0"/>
              <a:t>Original authors and reviewers were invited to participate.  Additions made for new topic areas when </a:t>
            </a:r>
            <a:r>
              <a:rPr lang="en-US" sz="2000" dirty="0" smtClean="0"/>
              <a:t>necessary</a:t>
            </a:r>
            <a:endParaRPr lang="en-US" sz="2000" dirty="0"/>
          </a:p>
          <a:p>
            <a:pPr lvl="1">
              <a:lnSpc>
                <a:spcPct val="100000"/>
              </a:lnSpc>
              <a:defRPr/>
            </a:pPr>
            <a:r>
              <a:rPr lang="en-US" sz="2000" dirty="0"/>
              <a:t>Full, revised handbook posted for public </a:t>
            </a:r>
            <a:r>
              <a:rPr lang="en-US" sz="2000" dirty="0" smtClean="0"/>
              <a:t>comment</a:t>
            </a:r>
          </a:p>
          <a:p>
            <a:pPr>
              <a:lnSpc>
                <a:spcPct val="100000"/>
              </a:lnSpc>
              <a:defRPr/>
            </a:pPr>
            <a:r>
              <a:rPr lang="en-US" sz="2400" dirty="0" smtClean="0"/>
              <a:t>Open call for case examples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Process for Creating the Guide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972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Content Placeholder 5" title="Timeline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8554849"/>
              </p:ext>
            </p:extLst>
          </p:nvPr>
        </p:nvGraphicFramePr>
        <p:xfrm>
          <a:off x="381000" y="1372409"/>
          <a:ext cx="8458200" cy="4648200"/>
        </p:xfrm>
        <a:graphic>
          <a:graphicData uri="http://schemas.openxmlformats.org/drawingml/2006/table">
            <a:tbl>
              <a:tblPr bandRow="1">
                <a:tableStyleId>{ED083AE6-46FA-4A59-8FB0-9F97EB10719F}</a:tableStyleId>
              </a:tblPr>
              <a:tblGrid>
                <a:gridCol w="2057400"/>
                <a:gridCol w="6400800"/>
              </a:tblGrid>
              <a:tr h="684991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Fall</a:t>
                      </a:r>
                      <a:r>
                        <a:rPr lang="en-US" sz="2200" baseline="0" dirty="0" smtClean="0"/>
                        <a:t> 2011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2200" dirty="0" smtClean="0"/>
                        <a:t>  White papers posted for public comment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2200" baseline="0" dirty="0" smtClean="0"/>
                        <a:t>  Call for case examples issued</a:t>
                      </a:r>
                      <a:endParaRPr lang="en-US" sz="2200" dirty="0" smtClean="0"/>
                    </a:p>
                  </a:txBody>
                  <a:tcPr/>
                </a:tc>
              </a:tr>
              <a:tr h="839009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Winter 2012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US" sz="2200" dirty="0" smtClean="0"/>
                        <a:t>  White papers revised following public</a:t>
                      </a:r>
                      <a:r>
                        <a:rPr lang="en-US" sz="2200" baseline="0" dirty="0" smtClean="0"/>
                        <a:t> comment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2200" dirty="0" smtClean="0"/>
                        <a:t>  Case examples drafted</a:t>
                      </a:r>
                    </a:p>
                  </a:txBody>
                  <a:tcPr/>
                </a:tc>
              </a:tr>
              <a:tr h="85425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Spring</a:t>
                      </a:r>
                      <a:r>
                        <a:rPr lang="en-US" sz="2200" baseline="0" dirty="0" smtClean="0"/>
                        <a:t> 2012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-  Papers</a:t>
                      </a:r>
                      <a:r>
                        <a:rPr lang="en-US" sz="2200" baseline="0" dirty="0" smtClean="0"/>
                        <a:t> incorporated into User’s Guide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aseline="0" dirty="0" smtClean="0"/>
                        <a:t>-  User’s Guide content updated</a:t>
                      </a:r>
                      <a:endParaRPr lang="en-US" sz="2200" dirty="0"/>
                    </a:p>
                  </a:txBody>
                  <a:tcPr/>
                </a:tc>
              </a:tr>
              <a:tr h="822959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Summer 2012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6538" marR="0" indent="-2365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-  Author/reviewer meeting for</a:t>
                      </a:r>
                      <a:r>
                        <a:rPr lang="en-US" sz="2200" baseline="0" dirty="0" smtClean="0"/>
                        <a:t> updated User’s Guide</a:t>
                      </a:r>
                      <a:endParaRPr lang="en-US" sz="2200" dirty="0" smtClean="0"/>
                    </a:p>
                  </a:txBody>
                  <a:tcPr/>
                </a:tc>
              </a:tr>
              <a:tr h="684991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Fall 2012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-  Revised </a:t>
                      </a:r>
                      <a:r>
                        <a:rPr lang="en-US" sz="2200" baseline="0" dirty="0" smtClean="0"/>
                        <a:t>User’s Guide posted for public comment</a:t>
                      </a:r>
                      <a:endParaRPr lang="en-US" sz="2200" dirty="0"/>
                    </a:p>
                  </a:txBody>
                  <a:tcPr/>
                </a:tc>
              </a:tr>
              <a:tr h="684991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Summer 2013</a:t>
                      </a:r>
                      <a:endParaRPr lang="en-US" sz="22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-  Third</a:t>
                      </a:r>
                      <a:r>
                        <a:rPr lang="en-US" sz="2200" baseline="0" dirty="0" smtClean="0"/>
                        <a:t> edition published</a:t>
                      </a:r>
                      <a:endParaRPr lang="en-US" sz="2200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and comment on the white papers during the public comment period</a:t>
            </a:r>
          </a:p>
          <a:p>
            <a:r>
              <a:rPr lang="en-US" dirty="0" smtClean="0"/>
              <a:t>Submit a case example abstract</a:t>
            </a:r>
          </a:p>
          <a:p>
            <a:r>
              <a:rPr lang="en-US" dirty="0" smtClean="0"/>
              <a:t>Review and comment on the updated User’s Guide during the public comment period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Opportunities for Participation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8453D-DD01-4A53-BA04-FE98B3E7041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780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431925"/>
            <a:ext cx="7772400" cy="192087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Quality Improvement Registries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346645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S-generalTemplate-WHT-1124008">
  <a:themeElements>
    <a:clrScheme name="Outcome General">
      <a:dk1>
        <a:srgbClr val="000000"/>
      </a:dk1>
      <a:lt1>
        <a:sysClr val="window" lastClr="FFFFFF"/>
      </a:lt1>
      <a:dk2>
        <a:srgbClr val="953734"/>
      </a:dk2>
      <a:lt2>
        <a:srgbClr val="EEECE1"/>
      </a:lt2>
      <a:accent1>
        <a:srgbClr val="C00000"/>
      </a:accent1>
      <a:accent2>
        <a:srgbClr val="E36C09"/>
      </a:accent2>
      <a:accent3>
        <a:srgbClr val="7F7F7F"/>
      </a:accent3>
      <a:accent4>
        <a:srgbClr val="FAC08F"/>
      </a:accent4>
      <a:accent5>
        <a:srgbClr val="F8A560"/>
      </a:accent5>
      <a:accent6>
        <a:srgbClr val="FFFF00"/>
      </a:accent6>
      <a:hlink>
        <a:srgbClr val="E36C09"/>
      </a:hlink>
      <a:folHlink>
        <a:srgbClr val="F8A56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CBC032C90917F4D8883AB48ED203DA7" ma:contentTypeVersion="0" ma:contentTypeDescription="Create a new document." ma:contentTypeScope="" ma:versionID="1dd90c2dca1bd3fd51a15b823be9957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26E04524-F955-4487-A95E-D60D0D3249B2}">
  <ds:schemaRefs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C7503867-A7AE-42C4-B8BC-D1CD990E18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D6B013-32B1-49E4-96B2-2BD23CF79C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OS-generalTemplate-WHT-1124008</Template>
  <TotalTime>7027</TotalTime>
  <Words>1502</Words>
  <Application>Microsoft Macintosh PowerPoint</Application>
  <PresentationFormat>On-screen Show (4:3)</PresentationFormat>
  <Paragraphs>238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OS-generalTemplate-WHT-1124008</vt:lpstr>
      <vt:lpstr>Registries for Evaluating Patient Outcomes:   A User’s Guide Third Edition</vt:lpstr>
      <vt:lpstr>Purpose of the User’s Guide</vt:lpstr>
      <vt:lpstr>First and Second Editions</vt:lpstr>
      <vt:lpstr>Purpose of the Third Edition</vt:lpstr>
      <vt:lpstr>11 New Topics for the Third Edition</vt:lpstr>
      <vt:lpstr>Process for Creating the Guide</vt:lpstr>
      <vt:lpstr>Timeline</vt:lpstr>
      <vt:lpstr>Opportunities for Participation</vt:lpstr>
      <vt:lpstr>Quality Improvement Registries</vt:lpstr>
      <vt:lpstr>Definition</vt:lpstr>
      <vt:lpstr>Types of QI Registries</vt:lpstr>
      <vt:lpstr>Planning a QI Registry</vt:lpstr>
      <vt:lpstr>Selecting Measures for a QI Registry</vt:lpstr>
      <vt:lpstr>Change Management</vt:lpstr>
      <vt:lpstr>Legal and Ethical Issues</vt:lpstr>
      <vt:lpstr>QI Registry Design</vt:lpstr>
      <vt:lpstr>Major Design Considerations </vt:lpstr>
      <vt:lpstr>Operational Considerations</vt:lpstr>
      <vt:lpstr>Quality Improvement Tools – Examples</vt:lpstr>
      <vt:lpstr>Examples of QI Registries and QI Tools</vt:lpstr>
      <vt:lpstr>Quality Assurance</vt:lpstr>
      <vt:lpstr>Reporting to Providers and the Public</vt:lpstr>
      <vt:lpstr>Limitations of QI Registries</vt:lpstr>
      <vt:lpstr>Conclusion</vt:lpstr>
      <vt:lpstr>Questions /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0</dc:title>
  <dc:creator>jzhou</dc:creator>
  <cp:lastModifiedBy>Vanessa Graham</cp:lastModifiedBy>
  <cp:revision>335</cp:revision>
  <dcterms:created xsi:type="dcterms:W3CDTF">2010-11-18T02:26:23Z</dcterms:created>
  <dcterms:modified xsi:type="dcterms:W3CDTF">2011-10-13T20:13:49Z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0x0101001CBC032C90917F4D8883AB48ED203DA7</vt:lpwstr>
  </property>
</Properties>
</file>