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5"/>
  </p:notesMasterIdLst>
  <p:handoutMasterIdLst>
    <p:handoutMasterId r:id="rId36"/>
  </p:handoutMasterIdLst>
  <p:sldIdLst>
    <p:sldId id="258" r:id="rId2"/>
    <p:sldId id="265" r:id="rId3"/>
    <p:sldId id="264" r:id="rId4"/>
    <p:sldId id="296" r:id="rId5"/>
    <p:sldId id="266" r:id="rId6"/>
    <p:sldId id="267" r:id="rId7"/>
    <p:sldId id="277" r:id="rId8"/>
    <p:sldId id="301" r:id="rId9"/>
    <p:sldId id="269" r:id="rId10"/>
    <p:sldId id="300" r:id="rId11"/>
    <p:sldId id="297" r:id="rId12"/>
    <p:sldId id="299" r:id="rId13"/>
    <p:sldId id="270" r:id="rId14"/>
    <p:sldId id="274" r:id="rId15"/>
    <p:sldId id="295" r:id="rId16"/>
    <p:sldId id="268" r:id="rId17"/>
    <p:sldId id="271" r:id="rId18"/>
    <p:sldId id="278" r:id="rId19"/>
    <p:sldId id="279" r:id="rId20"/>
    <p:sldId id="294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E7F4F5"/>
    <a:srgbClr val="6600CC"/>
    <a:srgbClr val="9966FF"/>
    <a:srgbClr val="0066CC"/>
    <a:srgbClr val="99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9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08" y="-84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360A06-83E6-47FE-9394-65E38C2C4375}" type="doc">
      <dgm:prSet loTypeId="urn:microsoft.com/office/officeart/2005/8/layout/matrix3" loCatId="matrix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F828DBAA-7A5D-40BE-9E9A-2579559BF576}">
      <dgm:prSet phldrT="[Text]" custT="1"/>
      <dgm:spPr/>
      <dgm:t>
        <a:bodyPr/>
        <a:lstStyle/>
        <a:p>
          <a:r>
            <a:rPr lang="en-US" sz="1800" b="1" dirty="0" smtClean="0"/>
            <a:t>Grantees</a:t>
          </a:r>
        </a:p>
        <a:p>
          <a:r>
            <a:rPr lang="en-US" sz="1600" dirty="0" smtClean="0"/>
            <a:t>RAND</a:t>
          </a:r>
        </a:p>
        <a:p>
          <a:r>
            <a:rPr lang="en-US" sz="1600" dirty="0" smtClean="0"/>
            <a:t>Yale</a:t>
          </a:r>
          <a:endParaRPr lang="en-US" sz="1600" dirty="0"/>
        </a:p>
      </dgm:t>
    </dgm:pt>
    <dgm:pt modelId="{B78B7596-D0DF-432F-A609-33680B46D7E3}" type="parTrans" cxnId="{F3588C5E-2937-469F-9E58-793762BB4BBD}">
      <dgm:prSet/>
      <dgm:spPr/>
      <dgm:t>
        <a:bodyPr/>
        <a:lstStyle/>
        <a:p>
          <a:endParaRPr lang="en-US"/>
        </a:p>
      </dgm:t>
    </dgm:pt>
    <dgm:pt modelId="{68601C46-0017-4CFB-A181-8E8D42012776}" type="sibTrans" cxnId="{F3588C5E-2937-469F-9E58-793762BB4BBD}">
      <dgm:prSet/>
      <dgm:spPr/>
      <dgm:t>
        <a:bodyPr/>
        <a:lstStyle/>
        <a:p>
          <a:endParaRPr lang="en-US"/>
        </a:p>
      </dgm:t>
    </dgm:pt>
    <dgm:pt modelId="{E892FBB6-0D9D-4233-A433-502C565676F8}">
      <dgm:prSet phldrT="[Text]" custT="1"/>
      <dgm:spPr/>
      <dgm:t>
        <a:bodyPr/>
        <a:lstStyle/>
        <a:p>
          <a:r>
            <a:rPr lang="en-US" sz="1800" b="1" dirty="0" smtClean="0"/>
            <a:t>CAHPS User Network</a:t>
          </a:r>
        </a:p>
        <a:p>
          <a:r>
            <a:rPr lang="en-US" sz="1800" b="0" dirty="0" err="1" smtClean="0"/>
            <a:t>Westat</a:t>
          </a:r>
          <a:endParaRPr lang="en-US" sz="1200" b="0" dirty="0"/>
        </a:p>
      </dgm:t>
    </dgm:pt>
    <dgm:pt modelId="{FE8DA048-E1E1-48FD-B860-17E421F78977}" type="parTrans" cxnId="{B4D08775-5F96-45CD-8B2B-FFEDDB7CB107}">
      <dgm:prSet/>
      <dgm:spPr/>
      <dgm:t>
        <a:bodyPr/>
        <a:lstStyle/>
        <a:p>
          <a:endParaRPr lang="en-US"/>
        </a:p>
      </dgm:t>
    </dgm:pt>
    <dgm:pt modelId="{CA1AA1DB-5F78-4D72-9228-D4E3BF5EB47E}" type="sibTrans" cxnId="{B4D08775-5F96-45CD-8B2B-FFEDDB7CB107}">
      <dgm:prSet/>
      <dgm:spPr/>
      <dgm:t>
        <a:bodyPr/>
        <a:lstStyle/>
        <a:p>
          <a:endParaRPr lang="en-US"/>
        </a:p>
      </dgm:t>
    </dgm:pt>
    <dgm:pt modelId="{C11A8BF1-0593-47F4-AE37-D1E3BC8CCF1E}">
      <dgm:prSet phldrT="[Text]" custT="1"/>
      <dgm:spPr/>
      <dgm:t>
        <a:bodyPr/>
        <a:lstStyle/>
        <a:p>
          <a:r>
            <a:rPr lang="en-US" sz="2800" b="1" dirty="0" smtClean="0"/>
            <a:t>AHRQ</a:t>
          </a:r>
          <a:endParaRPr lang="en-US" sz="2800" b="1" dirty="0"/>
        </a:p>
      </dgm:t>
    </dgm:pt>
    <dgm:pt modelId="{C2567F1F-7DD3-4496-B3F3-CBBA2A5C6A6D}" type="sibTrans" cxnId="{555F2ED8-1294-4E9B-8F1F-1673556EBAD8}">
      <dgm:prSet/>
      <dgm:spPr/>
      <dgm:t>
        <a:bodyPr/>
        <a:lstStyle/>
        <a:p>
          <a:endParaRPr lang="en-US"/>
        </a:p>
      </dgm:t>
    </dgm:pt>
    <dgm:pt modelId="{1F14C82A-F691-4B46-AEB9-43E0D3AAC9DF}" type="parTrans" cxnId="{555F2ED8-1294-4E9B-8F1F-1673556EBAD8}">
      <dgm:prSet/>
      <dgm:spPr/>
      <dgm:t>
        <a:bodyPr/>
        <a:lstStyle/>
        <a:p>
          <a:endParaRPr lang="en-US"/>
        </a:p>
      </dgm:t>
    </dgm:pt>
    <dgm:pt modelId="{9D0A5C9B-6AB9-40BA-B220-2E457309ECB2}">
      <dgm:prSet custT="1"/>
      <dgm:spPr/>
      <dgm:t>
        <a:bodyPr/>
        <a:lstStyle/>
        <a:p>
          <a:r>
            <a:rPr lang="en-US" sz="1500" b="1" dirty="0" smtClean="0"/>
            <a:t>Other Government and Private Stakeholders </a:t>
          </a:r>
          <a:r>
            <a:rPr lang="en-US" sz="1600" dirty="0" smtClean="0"/>
            <a:t/>
          </a:r>
          <a:br>
            <a:rPr lang="en-US" sz="1600" dirty="0" smtClean="0"/>
          </a:br>
          <a:r>
            <a:rPr lang="en-US" sz="1600" dirty="0" smtClean="0"/>
            <a:t/>
          </a:r>
          <a:br>
            <a:rPr lang="en-US" sz="1600" dirty="0" smtClean="0"/>
          </a:br>
          <a:r>
            <a:rPr lang="en-US" sz="1800" dirty="0" smtClean="0"/>
            <a:t>CMS</a:t>
          </a:r>
          <a:br>
            <a:rPr lang="en-US" sz="1800" dirty="0" smtClean="0"/>
          </a:br>
          <a:r>
            <a:rPr lang="en-US" sz="1800" dirty="0" smtClean="0"/>
            <a:t>NCQA </a:t>
          </a:r>
          <a:endParaRPr lang="en-US" sz="1800" dirty="0"/>
        </a:p>
      </dgm:t>
    </dgm:pt>
    <dgm:pt modelId="{088BC587-3178-486E-8D1E-404BEA67E128}" type="parTrans" cxnId="{22F9085D-A73E-47A8-91D9-8D5386D52CBA}">
      <dgm:prSet/>
      <dgm:spPr/>
      <dgm:t>
        <a:bodyPr/>
        <a:lstStyle/>
        <a:p>
          <a:endParaRPr lang="en-US"/>
        </a:p>
      </dgm:t>
    </dgm:pt>
    <dgm:pt modelId="{73B54876-ACD9-46F0-8412-E09D92BF111B}" type="sibTrans" cxnId="{22F9085D-A73E-47A8-91D9-8D5386D52CBA}">
      <dgm:prSet/>
      <dgm:spPr/>
      <dgm:t>
        <a:bodyPr/>
        <a:lstStyle/>
        <a:p>
          <a:endParaRPr lang="en-US"/>
        </a:p>
      </dgm:t>
    </dgm:pt>
    <dgm:pt modelId="{DBD97E1F-06B2-45E5-8BE9-84968A138187}" type="pres">
      <dgm:prSet presAssocID="{69360A06-83E6-47FE-9394-65E38C2C437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7362E7-3617-4313-8546-84047CA4C8AF}" type="pres">
      <dgm:prSet presAssocID="{69360A06-83E6-47FE-9394-65E38C2C4375}" presName="diamond" presStyleLbl="bgShp" presStyleIdx="0" presStyleCnt="1"/>
      <dgm:spPr/>
    </dgm:pt>
    <dgm:pt modelId="{80540D27-9D53-4D7C-937F-93BCD36B154D}" type="pres">
      <dgm:prSet presAssocID="{69360A06-83E6-47FE-9394-65E38C2C437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10BD9E-FADB-41C0-AD19-FA1A71BFAF40}" type="pres">
      <dgm:prSet presAssocID="{69360A06-83E6-47FE-9394-65E38C2C437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E09BB-5763-4180-BECD-AB5E7FD2300B}" type="pres">
      <dgm:prSet presAssocID="{69360A06-83E6-47FE-9394-65E38C2C437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9DEF06-5CEE-4F11-99EF-BC8B5FA163C7}" type="pres">
      <dgm:prSet presAssocID="{69360A06-83E6-47FE-9394-65E38C2C437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67E50B-A9F5-4DD6-BAD2-542B7E19A638}" type="presOf" srcId="{9D0A5C9B-6AB9-40BA-B220-2E457309ECB2}" destId="{549DEF06-5CEE-4F11-99EF-BC8B5FA163C7}" srcOrd="0" destOrd="0" presId="urn:microsoft.com/office/officeart/2005/8/layout/matrix3"/>
    <dgm:cxn modelId="{555F2ED8-1294-4E9B-8F1F-1673556EBAD8}" srcId="{69360A06-83E6-47FE-9394-65E38C2C4375}" destId="{C11A8BF1-0593-47F4-AE37-D1E3BC8CCF1E}" srcOrd="0" destOrd="0" parTransId="{1F14C82A-F691-4B46-AEB9-43E0D3AAC9DF}" sibTransId="{C2567F1F-7DD3-4496-B3F3-CBBA2A5C6A6D}"/>
    <dgm:cxn modelId="{E76EA920-4EF8-49BB-9224-257AB92AC08D}" type="presOf" srcId="{C11A8BF1-0593-47F4-AE37-D1E3BC8CCF1E}" destId="{80540D27-9D53-4D7C-937F-93BCD36B154D}" srcOrd="0" destOrd="0" presId="urn:microsoft.com/office/officeart/2005/8/layout/matrix3"/>
    <dgm:cxn modelId="{B4D08775-5F96-45CD-8B2B-FFEDDB7CB107}" srcId="{69360A06-83E6-47FE-9394-65E38C2C4375}" destId="{E892FBB6-0D9D-4233-A433-502C565676F8}" srcOrd="2" destOrd="0" parTransId="{FE8DA048-E1E1-48FD-B860-17E421F78977}" sibTransId="{CA1AA1DB-5F78-4D72-9228-D4E3BF5EB47E}"/>
    <dgm:cxn modelId="{388596E9-CF93-4E1A-87EA-2BF7B9325BAF}" type="presOf" srcId="{E892FBB6-0D9D-4233-A433-502C565676F8}" destId="{FD7E09BB-5763-4180-BECD-AB5E7FD2300B}" srcOrd="0" destOrd="0" presId="urn:microsoft.com/office/officeart/2005/8/layout/matrix3"/>
    <dgm:cxn modelId="{D4FE9605-A9EC-44E6-B5A5-798610C1EF5B}" type="presOf" srcId="{69360A06-83E6-47FE-9394-65E38C2C4375}" destId="{DBD97E1F-06B2-45E5-8BE9-84968A138187}" srcOrd="0" destOrd="0" presId="urn:microsoft.com/office/officeart/2005/8/layout/matrix3"/>
    <dgm:cxn modelId="{F3588C5E-2937-469F-9E58-793762BB4BBD}" srcId="{69360A06-83E6-47FE-9394-65E38C2C4375}" destId="{F828DBAA-7A5D-40BE-9E9A-2579559BF576}" srcOrd="1" destOrd="0" parTransId="{B78B7596-D0DF-432F-A609-33680B46D7E3}" sibTransId="{68601C46-0017-4CFB-A181-8E8D42012776}"/>
    <dgm:cxn modelId="{25722C49-DF34-46A5-8BD8-896106C29FA9}" type="presOf" srcId="{F828DBAA-7A5D-40BE-9E9A-2579559BF576}" destId="{F510BD9E-FADB-41C0-AD19-FA1A71BFAF40}" srcOrd="0" destOrd="0" presId="urn:microsoft.com/office/officeart/2005/8/layout/matrix3"/>
    <dgm:cxn modelId="{22F9085D-A73E-47A8-91D9-8D5386D52CBA}" srcId="{69360A06-83E6-47FE-9394-65E38C2C4375}" destId="{9D0A5C9B-6AB9-40BA-B220-2E457309ECB2}" srcOrd="3" destOrd="0" parTransId="{088BC587-3178-486E-8D1E-404BEA67E128}" sibTransId="{73B54876-ACD9-46F0-8412-E09D92BF111B}"/>
    <dgm:cxn modelId="{581C35CA-365E-46BB-A299-E6100147432F}" type="presParOf" srcId="{DBD97E1F-06B2-45E5-8BE9-84968A138187}" destId="{427362E7-3617-4313-8546-84047CA4C8AF}" srcOrd="0" destOrd="0" presId="urn:microsoft.com/office/officeart/2005/8/layout/matrix3"/>
    <dgm:cxn modelId="{4767F44A-1C2E-479C-88D2-219D92F2B64C}" type="presParOf" srcId="{DBD97E1F-06B2-45E5-8BE9-84968A138187}" destId="{80540D27-9D53-4D7C-937F-93BCD36B154D}" srcOrd="1" destOrd="0" presId="urn:microsoft.com/office/officeart/2005/8/layout/matrix3"/>
    <dgm:cxn modelId="{5C5BCDFF-B14B-4D64-B0FA-CE2744A7F2B8}" type="presParOf" srcId="{DBD97E1F-06B2-45E5-8BE9-84968A138187}" destId="{F510BD9E-FADB-41C0-AD19-FA1A71BFAF40}" srcOrd="2" destOrd="0" presId="urn:microsoft.com/office/officeart/2005/8/layout/matrix3"/>
    <dgm:cxn modelId="{D84CCD80-D782-4AA2-B95A-21D21B14CFAD}" type="presParOf" srcId="{DBD97E1F-06B2-45E5-8BE9-84968A138187}" destId="{FD7E09BB-5763-4180-BECD-AB5E7FD2300B}" srcOrd="3" destOrd="0" presId="urn:microsoft.com/office/officeart/2005/8/layout/matrix3"/>
    <dgm:cxn modelId="{4248DA60-0217-45FB-8E88-3A4B94ABB58D}" type="presParOf" srcId="{DBD97E1F-06B2-45E5-8BE9-84968A138187}" destId="{549DEF06-5CEE-4F11-99EF-BC8B5FA163C7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67F12C-D889-4CCB-AE16-54AF6427231B}" type="doc">
      <dgm:prSet loTypeId="urn:microsoft.com/office/officeart/2005/8/layout/equation1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B3C4AF56-EC4A-4BDA-9AD8-8C34281AAAD3}">
      <dgm:prSet phldrT="[Text]"/>
      <dgm:spPr/>
      <dgm:t>
        <a:bodyPr/>
        <a:lstStyle/>
        <a:p>
          <a:r>
            <a:rPr lang="en-US" dirty="0" smtClean="0"/>
            <a:t>CAHPS Clinician &amp; Group Core Questionnaire*</a:t>
          </a:r>
          <a:endParaRPr lang="en-US" dirty="0"/>
        </a:p>
      </dgm:t>
    </dgm:pt>
    <dgm:pt modelId="{E23FB44D-DF9D-4106-99AC-85B44B74BFC7}" type="parTrans" cxnId="{6F4A8322-DF66-459A-BBBF-05073153CABA}">
      <dgm:prSet/>
      <dgm:spPr/>
      <dgm:t>
        <a:bodyPr/>
        <a:lstStyle/>
        <a:p>
          <a:endParaRPr lang="en-US"/>
        </a:p>
      </dgm:t>
    </dgm:pt>
    <dgm:pt modelId="{B14FEADE-D864-403E-8461-169F62492369}" type="sibTrans" cxnId="{6F4A8322-DF66-459A-BBBF-05073153CABA}">
      <dgm:prSet/>
      <dgm:spPr/>
      <dgm:t>
        <a:bodyPr/>
        <a:lstStyle/>
        <a:p>
          <a:endParaRPr lang="en-US"/>
        </a:p>
      </dgm:t>
    </dgm:pt>
    <dgm:pt modelId="{02E156BE-FBC9-4C92-B63D-3563A46070C6}">
      <dgm:prSet phldrT="[Text]"/>
      <dgm:spPr/>
      <dgm:t>
        <a:bodyPr/>
        <a:lstStyle/>
        <a:p>
          <a:r>
            <a:rPr lang="en-US" dirty="0" smtClean="0"/>
            <a:t>CAHPS PCMH Item Set</a:t>
          </a:r>
          <a:endParaRPr lang="en-US" dirty="0"/>
        </a:p>
      </dgm:t>
    </dgm:pt>
    <dgm:pt modelId="{ECF4C9EF-1CE8-4D72-BF9E-04C76C1DBB5E}" type="parTrans" cxnId="{D4B0080F-0B5A-4FA2-9EAF-68F1A76DB8E3}">
      <dgm:prSet/>
      <dgm:spPr/>
      <dgm:t>
        <a:bodyPr/>
        <a:lstStyle/>
        <a:p>
          <a:endParaRPr lang="en-US"/>
        </a:p>
      </dgm:t>
    </dgm:pt>
    <dgm:pt modelId="{14E4605F-E40E-4C1C-B066-31C55CD07998}" type="sibTrans" cxnId="{D4B0080F-0B5A-4FA2-9EAF-68F1A76DB8E3}">
      <dgm:prSet/>
      <dgm:spPr/>
      <dgm:t>
        <a:bodyPr/>
        <a:lstStyle/>
        <a:p>
          <a:endParaRPr lang="en-US"/>
        </a:p>
      </dgm:t>
    </dgm:pt>
    <dgm:pt modelId="{A429C8BD-13A3-47D4-9374-A8DE360FD7EF}">
      <dgm:prSet phldrT="[Text]"/>
      <dgm:spPr/>
      <dgm:t>
        <a:bodyPr/>
        <a:lstStyle/>
        <a:p>
          <a:r>
            <a:rPr lang="en-US" dirty="0" smtClean="0"/>
            <a:t>CAHPS C&amp;G</a:t>
          </a:r>
        </a:p>
        <a:p>
          <a:r>
            <a:rPr lang="en-US" dirty="0" smtClean="0"/>
            <a:t>PCMH Survey </a:t>
          </a:r>
          <a:endParaRPr lang="en-US" dirty="0"/>
        </a:p>
      </dgm:t>
    </dgm:pt>
    <dgm:pt modelId="{7962C6C9-146E-4756-8968-16FC8AF7AA08}" type="parTrans" cxnId="{14D511B3-8385-4F53-BB11-ABD05AE8F739}">
      <dgm:prSet/>
      <dgm:spPr/>
      <dgm:t>
        <a:bodyPr/>
        <a:lstStyle/>
        <a:p>
          <a:endParaRPr lang="en-US"/>
        </a:p>
      </dgm:t>
    </dgm:pt>
    <dgm:pt modelId="{56368FD4-0440-4184-9383-0CEC9ADEED46}" type="sibTrans" cxnId="{14D511B3-8385-4F53-BB11-ABD05AE8F739}">
      <dgm:prSet/>
      <dgm:spPr/>
      <dgm:t>
        <a:bodyPr/>
        <a:lstStyle/>
        <a:p>
          <a:endParaRPr lang="en-US"/>
        </a:p>
      </dgm:t>
    </dgm:pt>
    <dgm:pt modelId="{928772FF-D94D-4820-8EFC-E7C683D21629}" type="pres">
      <dgm:prSet presAssocID="{8D67F12C-D889-4CCB-AE16-54AF6427231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1A202EB-B646-4286-8E4B-B8E7335A99F7}" type="pres">
      <dgm:prSet presAssocID="{B3C4AF56-EC4A-4BDA-9AD8-8C34281AAAD3}" presName="node" presStyleLbl="node1" presStyleIdx="0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BD0051FD-A742-4BEE-AD7B-5B3707925D6E}" type="pres">
      <dgm:prSet presAssocID="{B14FEADE-D864-403E-8461-169F62492369}" presName="spacerL" presStyleCnt="0"/>
      <dgm:spPr/>
    </dgm:pt>
    <dgm:pt modelId="{BF6ACBBB-310B-4833-A58A-90A599F2F788}" type="pres">
      <dgm:prSet presAssocID="{B14FEADE-D864-403E-8461-169F6249236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C030A7CC-DF31-4DB0-8041-057B33BE4751}" type="pres">
      <dgm:prSet presAssocID="{B14FEADE-D864-403E-8461-169F62492369}" presName="spacerR" presStyleCnt="0"/>
      <dgm:spPr/>
    </dgm:pt>
    <dgm:pt modelId="{4356EB0E-5685-4F0E-BBAB-7F634BF4092E}" type="pres">
      <dgm:prSet presAssocID="{02E156BE-FBC9-4C92-B63D-3563A46070C6}" presName="node" presStyleLbl="node1" presStyleIdx="1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76396E97-A040-4354-AF90-F60FCA3F5EAF}" type="pres">
      <dgm:prSet presAssocID="{14E4605F-E40E-4C1C-B066-31C55CD07998}" presName="spacerL" presStyleCnt="0"/>
      <dgm:spPr/>
    </dgm:pt>
    <dgm:pt modelId="{8890271A-7759-4107-BEC7-ACB1EE51BA48}" type="pres">
      <dgm:prSet presAssocID="{14E4605F-E40E-4C1C-B066-31C55CD0799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A4E318D4-EEF8-4FEC-AEA1-B37B68235A49}" type="pres">
      <dgm:prSet presAssocID="{14E4605F-E40E-4C1C-B066-31C55CD07998}" presName="spacerR" presStyleCnt="0"/>
      <dgm:spPr/>
    </dgm:pt>
    <dgm:pt modelId="{75D195F2-2D9E-4E7F-8A9B-B1B46F663658}" type="pres">
      <dgm:prSet presAssocID="{A429C8BD-13A3-47D4-9374-A8DE360FD7EF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705CE80D-2B24-42DC-B412-1A84C9A9D07E}" type="presOf" srcId="{8D67F12C-D889-4CCB-AE16-54AF6427231B}" destId="{928772FF-D94D-4820-8EFC-E7C683D21629}" srcOrd="0" destOrd="0" presId="urn:microsoft.com/office/officeart/2005/8/layout/equation1"/>
    <dgm:cxn modelId="{D4B0080F-0B5A-4FA2-9EAF-68F1A76DB8E3}" srcId="{8D67F12C-D889-4CCB-AE16-54AF6427231B}" destId="{02E156BE-FBC9-4C92-B63D-3563A46070C6}" srcOrd="1" destOrd="0" parTransId="{ECF4C9EF-1CE8-4D72-BF9E-04C76C1DBB5E}" sibTransId="{14E4605F-E40E-4C1C-B066-31C55CD07998}"/>
    <dgm:cxn modelId="{870EB007-9293-4C34-9F4F-8280CEABC146}" type="presOf" srcId="{B3C4AF56-EC4A-4BDA-9AD8-8C34281AAAD3}" destId="{71A202EB-B646-4286-8E4B-B8E7335A99F7}" srcOrd="0" destOrd="0" presId="urn:microsoft.com/office/officeart/2005/8/layout/equation1"/>
    <dgm:cxn modelId="{91B23555-1176-4256-AAF9-7BE6D48E6D40}" type="presOf" srcId="{B14FEADE-D864-403E-8461-169F62492369}" destId="{BF6ACBBB-310B-4833-A58A-90A599F2F788}" srcOrd="0" destOrd="0" presId="urn:microsoft.com/office/officeart/2005/8/layout/equation1"/>
    <dgm:cxn modelId="{57C7A8DE-7700-44F8-AAE0-74B75923709E}" type="presOf" srcId="{02E156BE-FBC9-4C92-B63D-3563A46070C6}" destId="{4356EB0E-5685-4F0E-BBAB-7F634BF4092E}" srcOrd="0" destOrd="0" presId="urn:microsoft.com/office/officeart/2005/8/layout/equation1"/>
    <dgm:cxn modelId="{7398A688-171E-4253-9E65-A623AA9D7486}" type="presOf" srcId="{A429C8BD-13A3-47D4-9374-A8DE360FD7EF}" destId="{75D195F2-2D9E-4E7F-8A9B-B1B46F663658}" srcOrd="0" destOrd="0" presId="urn:microsoft.com/office/officeart/2005/8/layout/equation1"/>
    <dgm:cxn modelId="{0029DD97-2311-4800-AADF-FA3400EA67AC}" type="presOf" srcId="{14E4605F-E40E-4C1C-B066-31C55CD07998}" destId="{8890271A-7759-4107-BEC7-ACB1EE51BA48}" srcOrd="0" destOrd="0" presId="urn:microsoft.com/office/officeart/2005/8/layout/equation1"/>
    <dgm:cxn modelId="{14D511B3-8385-4F53-BB11-ABD05AE8F739}" srcId="{8D67F12C-D889-4CCB-AE16-54AF6427231B}" destId="{A429C8BD-13A3-47D4-9374-A8DE360FD7EF}" srcOrd="2" destOrd="0" parTransId="{7962C6C9-146E-4756-8968-16FC8AF7AA08}" sibTransId="{56368FD4-0440-4184-9383-0CEC9ADEED46}"/>
    <dgm:cxn modelId="{6F4A8322-DF66-459A-BBBF-05073153CABA}" srcId="{8D67F12C-D889-4CCB-AE16-54AF6427231B}" destId="{B3C4AF56-EC4A-4BDA-9AD8-8C34281AAAD3}" srcOrd="0" destOrd="0" parTransId="{E23FB44D-DF9D-4106-99AC-85B44B74BFC7}" sibTransId="{B14FEADE-D864-403E-8461-169F62492369}"/>
    <dgm:cxn modelId="{C57BE0AD-48B6-4940-A6C1-B9FC47A8C8C6}" type="presParOf" srcId="{928772FF-D94D-4820-8EFC-E7C683D21629}" destId="{71A202EB-B646-4286-8E4B-B8E7335A99F7}" srcOrd="0" destOrd="0" presId="urn:microsoft.com/office/officeart/2005/8/layout/equation1"/>
    <dgm:cxn modelId="{17483C7A-9E68-4252-A313-C448CB0CD88F}" type="presParOf" srcId="{928772FF-D94D-4820-8EFC-E7C683D21629}" destId="{BD0051FD-A742-4BEE-AD7B-5B3707925D6E}" srcOrd="1" destOrd="0" presId="urn:microsoft.com/office/officeart/2005/8/layout/equation1"/>
    <dgm:cxn modelId="{06AA1687-8392-403A-A2C9-352536D1EB8E}" type="presParOf" srcId="{928772FF-D94D-4820-8EFC-E7C683D21629}" destId="{BF6ACBBB-310B-4833-A58A-90A599F2F788}" srcOrd="2" destOrd="0" presId="urn:microsoft.com/office/officeart/2005/8/layout/equation1"/>
    <dgm:cxn modelId="{038FC814-3E45-4B84-AB6B-CC0DCF19FE10}" type="presParOf" srcId="{928772FF-D94D-4820-8EFC-E7C683D21629}" destId="{C030A7CC-DF31-4DB0-8041-057B33BE4751}" srcOrd="3" destOrd="0" presId="urn:microsoft.com/office/officeart/2005/8/layout/equation1"/>
    <dgm:cxn modelId="{43ABBE78-F2CD-4320-9E3D-6D7B8903600F}" type="presParOf" srcId="{928772FF-D94D-4820-8EFC-E7C683D21629}" destId="{4356EB0E-5685-4F0E-BBAB-7F634BF4092E}" srcOrd="4" destOrd="0" presId="urn:microsoft.com/office/officeart/2005/8/layout/equation1"/>
    <dgm:cxn modelId="{CAB38C1F-E1A6-4199-99A9-E04D818F72FA}" type="presParOf" srcId="{928772FF-D94D-4820-8EFC-E7C683D21629}" destId="{76396E97-A040-4354-AF90-F60FCA3F5EAF}" srcOrd="5" destOrd="0" presId="urn:microsoft.com/office/officeart/2005/8/layout/equation1"/>
    <dgm:cxn modelId="{B1ADCA48-DBB0-4018-BFFD-CA8D33FB2CC4}" type="presParOf" srcId="{928772FF-D94D-4820-8EFC-E7C683D21629}" destId="{8890271A-7759-4107-BEC7-ACB1EE51BA48}" srcOrd="6" destOrd="0" presId="urn:microsoft.com/office/officeart/2005/8/layout/equation1"/>
    <dgm:cxn modelId="{2CF33AD3-5ECA-48DA-9FC5-F1C349D8D04B}" type="presParOf" srcId="{928772FF-D94D-4820-8EFC-E7C683D21629}" destId="{A4E318D4-EEF8-4FEC-AEA1-B37B68235A49}" srcOrd="7" destOrd="0" presId="urn:microsoft.com/office/officeart/2005/8/layout/equation1"/>
    <dgm:cxn modelId="{6F808E62-3673-43E3-90FF-D1867CCE456E}" type="presParOf" srcId="{928772FF-D94D-4820-8EFC-E7C683D21629}" destId="{75D195F2-2D9E-4E7F-8A9B-B1B46F66365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7362E7-3617-4313-8546-84047CA4C8AF}">
      <dsp:nvSpPr>
        <dsp:cNvPr id="0" name=""/>
        <dsp:cNvSpPr/>
      </dsp:nvSpPr>
      <dsp:spPr>
        <a:xfrm>
          <a:off x="1928018" y="0"/>
          <a:ext cx="4373563" cy="4373563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540D27-9D53-4D7C-937F-93BCD36B154D}">
      <dsp:nvSpPr>
        <dsp:cNvPr id="0" name=""/>
        <dsp:cNvSpPr/>
      </dsp:nvSpPr>
      <dsp:spPr>
        <a:xfrm>
          <a:off x="2343506" y="415488"/>
          <a:ext cx="1705689" cy="170568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AHRQ</a:t>
          </a:r>
          <a:endParaRPr lang="en-US" sz="2800" b="1" kern="1200" dirty="0"/>
        </a:p>
      </dsp:txBody>
      <dsp:txXfrm>
        <a:off x="2426771" y="498753"/>
        <a:ext cx="1539159" cy="1539159"/>
      </dsp:txXfrm>
    </dsp:sp>
    <dsp:sp modelId="{F510BD9E-FADB-41C0-AD19-FA1A71BFAF40}">
      <dsp:nvSpPr>
        <dsp:cNvPr id="0" name=""/>
        <dsp:cNvSpPr/>
      </dsp:nvSpPr>
      <dsp:spPr>
        <a:xfrm>
          <a:off x="4180403" y="415488"/>
          <a:ext cx="1705689" cy="170568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Grantees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RAND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Yale</a:t>
          </a:r>
          <a:endParaRPr lang="en-US" sz="1600" kern="1200" dirty="0"/>
        </a:p>
      </dsp:txBody>
      <dsp:txXfrm>
        <a:off x="4263668" y="498753"/>
        <a:ext cx="1539159" cy="1539159"/>
      </dsp:txXfrm>
    </dsp:sp>
    <dsp:sp modelId="{FD7E09BB-5763-4180-BECD-AB5E7FD2300B}">
      <dsp:nvSpPr>
        <dsp:cNvPr id="0" name=""/>
        <dsp:cNvSpPr/>
      </dsp:nvSpPr>
      <dsp:spPr>
        <a:xfrm>
          <a:off x="2343506" y="2252384"/>
          <a:ext cx="1705689" cy="170568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smtClean="0"/>
            <a:t>CAHPS User Network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 err="1" smtClean="0"/>
            <a:t>Westat</a:t>
          </a:r>
          <a:endParaRPr lang="en-US" sz="1200" b="0" kern="1200" dirty="0"/>
        </a:p>
      </dsp:txBody>
      <dsp:txXfrm>
        <a:off x="2426771" y="2335649"/>
        <a:ext cx="1539159" cy="1539159"/>
      </dsp:txXfrm>
    </dsp:sp>
    <dsp:sp modelId="{549DEF06-5CEE-4F11-99EF-BC8B5FA163C7}">
      <dsp:nvSpPr>
        <dsp:cNvPr id="0" name=""/>
        <dsp:cNvSpPr/>
      </dsp:nvSpPr>
      <dsp:spPr>
        <a:xfrm>
          <a:off x="4180403" y="2252384"/>
          <a:ext cx="1705689" cy="170568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Other Government and Private Stakeholders </a:t>
          </a: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600" kern="1200" dirty="0" smtClean="0"/>
            <a:t/>
          </a:r>
          <a:br>
            <a:rPr lang="en-US" sz="1600" kern="1200" dirty="0" smtClean="0"/>
          </a:br>
          <a:r>
            <a:rPr lang="en-US" sz="1800" kern="1200" dirty="0" smtClean="0"/>
            <a:t>CMS</a:t>
          </a:r>
          <a:br>
            <a:rPr lang="en-US" sz="1800" kern="1200" dirty="0" smtClean="0"/>
          </a:br>
          <a:r>
            <a:rPr lang="en-US" sz="1800" kern="1200" dirty="0" smtClean="0"/>
            <a:t>NCQA </a:t>
          </a:r>
          <a:endParaRPr lang="en-US" sz="1800" kern="1200" dirty="0"/>
        </a:p>
      </dsp:txBody>
      <dsp:txXfrm>
        <a:off x="4263668" y="2335649"/>
        <a:ext cx="1539159" cy="1539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A202EB-B646-4286-8E4B-B8E7335A99F7}">
      <dsp:nvSpPr>
        <dsp:cNvPr id="0" name=""/>
        <dsp:cNvSpPr/>
      </dsp:nvSpPr>
      <dsp:spPr>
        <a:xfrm>
          <a:off x="1435" y="1235620"/>
          <a:ext cx="1902321" cy="190232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CAHPS Clinician &amp; Group Core Questionnaire*</a:t>
          </a:r>
          <a:endParaRPr lang="en-US" sz="1700" kern="1200" dirty="0"/>
        </a:p>
      </dsp:txBody>
      <dsp:txXfrm>
        <a:off x="94299" y="1328484"/>
        <a:ext cx="1716593" cy="1716593"/>
      </dsp:txXfrm>
    </dsp:sp>
    <dsp:sp modelId="{BF6ACBBB-310B-4833-A58A-90A599F2F788}">
      <dsp:nvSpPr>
        <dsp:cNvPr id="0" name=""/>
        <dsp:cNvSpPr/>
      </dsp:nvSpPr>
      <dsp:spPr>
        <a:xfrm>
          <a:off x="2058224" y="1635108"/>
          <a:ext cx="1103346" cy="1103346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204473" y="2057028"/>
        <a:ext cx="810848" cy="259506"/>
      </dsp:txXfrm>
    </dsp:sp>
    <dsp:sp modelId="{4356EB0E-5685-4F0E-BBAB-7F634BF4092E}">
      <dsp:nvSpPr>
        <dsp:cNvPr id="0" name=""/>
        <dsp:cNvSpPr/>
      </dsp:nvSpPr>
      <dsp:spPr>
        <a:xfrm>
          <a:off x="3316039" y="1235620"/>
          <a:ext cx="1902321" cy="190232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CAHPS PCMH Item Set</a:t>
          </a:r>
          <a:endParaRPr lang="en-US" sz="1700" kern="1200" dirty="0"/>
        </a:p>
      </dsp:txBody>
      <dsp:txXfrm>
        <a:off x="3408903" y="1328484"/>
        <a:ext cx="1716593" cy="1716593"/>
      </dsp:txXfrm>
    </dsp:sp>
    <dsp:sp modelId="{8890271A-7759-4107-BEC7-ACB1EE51BA48}">
      <dsp:nvSpPr>
        <dsp:cNvPr id="0" name=""/>
        <dsp:cNvSpPr/>
      </dsp:nvSpPr>
      <dsp:spPr>
        <a:xfrm>
          <a:off x="5372829" y="1635108"/>
          <a:ext cx="1103346" cy="1103346"/>
        </a:xfrm>
        <a:prstGeom prst="mathEqual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5519078" y="1862397"/>
        <a:ext cx="810848" cy="648768"/>
      </dsp:txXfrm>
    </dsp:sp>
    <dsp:sp modelId="{75D195F2-2D9E-4E7F-8A9B-B1B46F663658}">
      <dsp:nvSpPr>
        <dsp:cNvPr id="0" name=""/>
        <dsp:cNvSpPr/>
      </dsp:nvSpPr>
      <dsp:spPr>
        <a:xfrm>
          <a:off x="6630643" y="1235620"/>
          <a:ext cx="1902321" cy="190232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CAHPS C&amp;G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PCMH Survey </a:t>
          </a:r>
          <a:endParaRPr lang="en-US" sz="1700" kern="1200" dirty="0"/>
        </a:p>
      </dsp:txBody>
      <dsp:txXfrm>
        <a:off x="6723507" y="1328484"/>
        <a:ext cx="1716593" cy="17165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20000"/>
              </a:spcBef>
              <a:defRPr sz="1200">
                <a:latin typeface="Verdan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defRPr sz="1200"/>
            </a:lvl1pPr>
          </a:lstStyle>
          <a:p>
            <a:fld id="{C34FF6AD-DFF8-8342-8BAE-5BABE1C0BE81}" type="datetimeFigureOut">
              <a:rPr lang="en-US"/>
              <a:pPr/>
              <a:t>10/18/11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20000"/>
              </a:spcBef>
              <a:defRPr sz="1200">
                <a:latin typeface="Verdana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defRPr sz="1200"/>
            </a:lvl1pPr>
          </a:lstStyle>
          <a:p>
            <a:fld id="{4A75A8C4-F9D4-E84E-8BD4-C582182E2B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92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Arial" charset="0"/>
              </a:defRPr>
            </a:lvl1pPr>
          </a:lstStyle>
          <a:p>
            <a:fld id="{C745AFA5-3E09-2F48-9A0C-07B0189F30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195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C9E1D5C-034E-6246-B2F9-A81DDE1CD5C8}" type="slidenum">
              <a:rPr lang="en-US" sz="1200" b="0">
                <a:latin typeface="Arial" charset="0"/>
              </a:rPr>
              <a:pPr/>
              <a:t>1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943BF48-6988-FE43-911C-C9910C61D841}" type="slidenum">
              <a:rPr lang="en-US" sz="1200" b="0">
                <a:latin typeface="Arial" charset="0"/>
              </a:rPr>
              <a:pPr/>
              <a:t>10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E7C712A-9A4F-5244-922A-DA424561ACE3}" type="slidenum">
              <a:rPr lang="en-US" sz="1200" b="0">
                <a:latin typeface="Arial" charset="0"/>
              </a:rPr>
              <a:pPr/>
              <a:t>11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6BCCAD7-177A-6A45-BA1C-5E3717D5DFDA}" type="slidenum">
              <a:rPr lang="en-US" sz="1200" b="0">
                <a:latin typeface="Arial" charset="0"/>
              </a:rPr>
              <a:pPr/>
              <a:t>12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48211E9-2453-AE44-8841-AB3757C29FC4}" type="slidenum">
              <a:rPr lang="en-US" sz="1200" b="0">
                <a:latin typeface="Arial" charset="0"/>
              </a:rPr>
              <a:pPr/>
              <a:t>13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AB8204D-01C0-9E46-94AF-093FB9FFF6D7}" type="slidenum">
              <a:rPr lang="en-US" sz="1200" b="0">
                <a:latin typeface="Arial" charset="0"/>
              </a:rPr>
              <a:pPr/>
              <a:t>14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1DD2A31-3DFF-A34F-8486-EAF309FAE24E}" type="slidenum">
              <a:rPr lang="en-US" sz="1200" b="0">
                <a:latin typeface="Arial" charset="0"/>
              </a:rPr>
              <a:pPr/>
              <a:t>15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07BF09D-439E-D74C-A280-23A02C08D5D0}" type="slidenum">
              <a:rPr lang="en-US" sz="1200" b="0">
                <a:latin typeface="Arial" charset="0"/>
              </a:rPr>
              <a:pPr/>
              <a:t>16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65A0B80-0F71-5C42-AA75-519E4EA226B8}" type="slidenum">
              <a:rPr lang="en-US" sz="1200" b="0">
                <a:latin typeface="Arial" charset="0"/>
              </a:rPr>
              <a:pPr/>
              <a:t>17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B42D2B8-00E2-7149-BC9C-5F9A8557CB07}" type="slidenum">
              <a:rPr lang="en-US" sz="1200" b="0">
                <a:latin typeface="Arial" charset="0"/>
              </a:rPr>
              <a:pPr/>
              <a:t>18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93B7408-93FC-884B-82F4-300AC8E4F965}" type="slidenum">
              <a:rPr lang="en-US" sz="1200" b="0">
                <a:latin typeface="Arial" charset="0"/>
              </a:rPr>
              <a:pPr/>
              <a:t>19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773D42C-8412-1144-BFC9-2093905C36CA}" type="slidenum">
              <a:rPr lang="en-US" sz="1200" b="0">
                <a:latin typeface="Arial" charset="0"/>
              </a:rPr>
              <a:pPr/>
              <a:t>2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EBF2B61-C4D7-DE47-9AA3-314A460BB72D}" type="slidenum">
              <a:rPr lang="en-US" sz="1200" b="0">
                <a:latin typeface="Arial" charset="0"/>
              </a:rPr>
              <a:pPr/>
              <a:t>20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4AB073F-6457-2740-B73B-7657E709B501}" type="slidenum">
              <a:rPr lang="en-US" sz="1200" b="0">
                <a:latin typeface="Arial" charset="0"/>
              </a:rPr>
              <a:pPr/>
              <a:t>21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6F020A8-D5F2-8049-AF11-9A4073402DE1}" type="slidenum">
              <a:rPr lang="en-US" sz="1200" b="0">
                <a:latin typeface="Arial" charset="0"/>
              </a:rPr>
              <a:pPr/>
              <a:t>22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0221763-D2C6-DD4E-9120-1F60D5A0DA44}" type="slidenum">
              <a:rPr lang="en-US" sz="1200" b="0">
                <a:latin typeface="Arial" charset="0"/>
              </a:rPr>
              <a:pPr/>
              <a:t>23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8D31B96-5F0F-5A42-9BDA-1947916218F4}" type="slidenum">
              <a:rPr lang="en-US" sz="1200" b="0">
                <a:latin typeface="Arial" charset="0"/>
              </a:rPr>
              <a:pPr/>
              <a:t>24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080B75E-0C42-0D40-85FC-1CCB8DFC6512}" type="slidenum">
              <a:rPr lang="en-US" sz="1200" b="0">
                <a:latin typeface="Arial" charset="0"/>
              </a:rPr>
              <a:pPr/>
              <a:t>25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6DF03A1-12C5-5343-9508-853F7C0C9016}" type="slidenum">
              <a:rPr lang="en-US" sz="1200" b="0">
                <a:latin typeface="Arial" charset="0"/>
              </a:rPr>
              <a:pPr/>
              <a:t>26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E051A08-271A-A14C-893F-DADD084C3417}" type="slidenum">
              <a:rPr lang="en-US" sz="1200" b="0">
                <a:latin typeface="Arial" charset="0"/>
              </a:rPr>
              <a:pPr/>
              <a:t>27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13DB0FF-7D4E-1D41-8F71-5B02E9403752}" type="slidenum">
              <a:rPr lang="en-US" sz="1200" b="0">
                <a:latin typeface="Arial" charset="0"/>
              </a:rPr>
              <a:pPr/>
              <a:t>28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70A0DB6-229A-D84A-AF4E-F726B9E0894A}" type="slidenum">
              <a:rPr lang="en-US" sz="1200" b="0">
                <a:latin typeface="Arial" charset="0"/>
              </a:rPr>
              <a:pPr/>
              <a:t>29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779C69B-F209-164C-96D4-36EADE5F9BAE}" type="slidenum">
              <a:rPr lang="en-US" sz="1200" b="0">
                <a:latin typeface="Arial" charset="0"/>
              </a:rPr>
              <a:pPr/>
              <a:t>3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DD9E7D3-2D7D-A34F-B244-8E11240B8707}" type="slidenum">
              <a:rPr lang="en-US" sz="1200" b="0">
                <a:latin typeface="Arial" charset="0"/>
              </a:rPr>
              <a:pPr/>
              <a:t>30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056CD38-ED6D-C047-9FF0-70B4866C6670}" type="slidenum">
              <a:rPr lang="en-US" sz="1200" b="0">
                <a:latin typeface="Arial" charset="0"/>
              </a:rPr>
              <a:pPr/>
              <a:t>31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F3BB84E-2A82-6748-8505-B4799812BB6A}" type="slidenum">
              <a:rPr lang="en-US" sz="1200" b="0">
                <a:latin typeface="Arial" charset="0"/>
              </a:rPr>
              <a:pPr/>
              <a:t>32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950E406-E186-7445-A2D9-2356713BCD20}" type="slidenum">
              <a:rPr lang="en-US" sz="1200" b="0">
                <a:latin typeface="Arial" charset="0"/>
              </a:rPr>
              <a:pPr/>
              <a:t>33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0CDD603-A7B8-C84A-8F08-1281845F394F}" type="slidenum">
              <a:rPr lang="en-US" sz="1200" b="0">
                <a:latin typeface="Arial" charset="0"/>
              </a:rPr>
              <a:pPr/>
              <a:t>4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FEB8A3E-5DEE-0F43-A856-7F5638A0BA70}" type="slidenum">
              <a:rPr lang="en-US" sz="1200" b="0">
                <a:latin typeface="Arial" charset="0"/>
              </a:rPr>
              <a:pPr/>
              <a:t>5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14D20A9-0B05-3B45-9456-5F0E775104B5}" type="slidenum">
              <a:rPr lang="en-US" sz="1200" b="0">
                <a:latin typeface="Arial" charset="0"/>
              </a:rPr>
              <a:pPr/>
              <a:t>6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C4080BB-60CB-F24B-9C48-FFD224A67C3E}" type="slidenum">
              <a:rPr lang="en-US" sz="1200" b="0">
                <a:latin typeface="Arial" charset="0"/>
              </a:rPr>
              <a:pPr/>
              <a:t>7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84D7D25-8358-F548-AEFC-92FBDC9A80EA}" type="slidenum">
              <a:rPr lang="en-US" sz="1200" b="0">
                <a:latin typeface="Arial" charset="0"/>
              </a:rPr>
              <a:pPr/>
              <a:t>8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39B7751-8C7C-9E4E-ACDA-00D0392DE3F3}" type="slidenum">
              <a:rPr lang="en-US" sz="1200" b="0">
                <a:latin typeface="Arial" charset="0"/>
              </a:rPr>
              <a:pPr/>
              <a:t>9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hrq brandi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899150"/>
            <a:ext cx="25908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>
              <a:latin typeface="Verdana" pitchFamily="34" charset="0"/>
              <a:ea typeface="ＭＳ Ｐゴシック" charset="-128"/>
              <a:cs typeface="+mn-cs"/>
            </a:endParaRPr>
          </a:p>
        </p:txBody>
      </p:sp>
      <p:pic>
        <p:nvPicPr>
          <p:cNvPr id="6" name="Picture 9" descr="CAHPS Website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4"/>
          <a:stretch>
            <a:fillRect/>
          </a:stretch>
        </p:blipFill>
        <p:spPr bwMode="auto">
          <a:xfrm>
            <a:off x="304800" y="457200"/>
            <a:ext cx="36576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75481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0A7D22-A0E9-4944-B2DE-5FD3130C072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186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66BCA8-A5D9-8D40-BB31-9D23E431CBF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053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43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BC11C-7AF2-DE4A-B1AB-20418D2B38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49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58E31-2443-3648-B4EC-573CBEF1E4F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6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FA7CF0-FEC8-8F45-8680-751B1172E1B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18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C40BF6-6F2B-6842-9A2C-5CB185A6FCA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545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2D75F0-F02B-B44A-B9BC-4E429F2795F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250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DD126-EA1D-1443-AF1D-4B11DAFE62E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56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6EE3F-4ED4-B348-A9E2-B34D0FD7F71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F7C3BD-0AC0-5944-82D8-14F8C8E6A68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F5A3C9-7FCE-E041-AAB5-DF92F18C2D2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83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/>
            </a:lvl1pPr>
          </a:lstStyle>
          <a:p>
            <a:fld id="{C2CB437E-064F-A94D-BBD7-A0D78C365AA4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8" descr="CAHPS_LOGOnotag15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28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0" descr="ahrq brandi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18225"/>
            <a:ext cx="2133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2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en-US">
              <a:latin typeface="Verdana" pitchFamily="34" charset="0"/>
              <a:ea typeface="ＭＳ Ｐゴシック" charset="-128"/>
              <a:cs typeface="+mn-cs"/>
            </a:endParaRP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www.cahps.ahrq.gov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hps.ahrq.gov" TargetMode="External"/><Relationship Id="rId4" Type="http://schemas.openxmlformats.org/officeDocument/2006/relationships/hyperlink" Target="mailto:cahps1@ahrq.gov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09600" y="1981200"/>
            <a:ext cx="8077200" cy="2076450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sz="2400" dirty="0">
                <a:latin typeface="Verdana" charset="0"/>
              </a:rPr>
              <a:t>Assessing Patient-Centered Medical Homes from the Patient Perspective:</a:t>
            </a:r>
            <a:br>
              <a:rPr lang="en-US" sz="2400" dirty="0">
                <a:latin typeface="Verdana" charset="0"/>
              </a:rPr>
            </a:br>
            <a:r>
              <a:rPr lang="en-US" sz="2400" dirty="0">
                <a:latin typeface="Verdana" charset="0"/>
              </a:rPr>
              <a:t/>
            </a:r>
            <a:br>
              <a:rPr lang="en-US" sz="2400" dirty="0">
                <a:latin typeface="Verdana" charset="0"/>
              </a:rPr>
            </a:br>
            <a:r>
              <a:rPr lang="en-US" sz="2400" dirty="0">
                <a:latin typeface="Verdana" charset="0"/>
              </a:rPr>
              <a:t>Developing the </a:t>
            </a:r>
            <a:br>
              <a:rPr lang="en-US" sz="2400" dirty="0">
                <a:latin typeface="Verdana" charset="0"/>
              </a:rPr>
            </a:br>
            <a:r>
              <a:rPr lang="en-US" sz="2400" dirty="0">
                <a:latin typeface="Verdana" charset="0"/>
              </a:rPr>
              <a:t>CAHPS</a:t>
            </a:r>
            <a:r>
              <a:rPr lang="en-US" sz="2400" baseline="30000" dirty="0">
                <a:latin typeface="Verdana" charset="0"/>
              </a:rPr>
              <a:t>®</a:t>
            </a:r>
            <a:r>
              <a:rPr lang="en-US" sz="2400" dirty="0">
                <a:latin typeface="Verdana" charset="0"/>
              </a:rPr>
              <a:t> Clinician &amp; Group PCMH Survey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91000"/>
            <a:ext cx="6400800" cy="1752600"/>
          </a:xfrm>
        </p:spPr>
        <p:txBody>
          <a:bodyPr/>
          <a:lstStyle/>
          <a:p>
            <a:pPr eaLnBrk="1" hangingPunct="1"/>
            <a:r>
              <a:rPr lang="en-US" sz="2000" i="0" dirty="0">
                <a:latin typeface="Verdana" charset="0"/>
              </a:rPr>
              <a:t>Patricia Gallagher, PhD</a:t>
            </a:r>
          </a:p>
          <a:p>
            <a:pPr eaLnBrk="1" hangingPunct="1"/>
            <a:endParaRPr lang="en-US" sz="2000" i="0" dirty="0">
              <a:latin typeface="Verdana" charset="0"/>
            </a:endParaRPr>
          </a:p>
          <a:p>
            <a:pPr eaLnBrk="1" hangingPunct="1"/>
            <a:r>
              <a:rPr lang="en-US" sz="1800" i="0" dirty="0">
                <a:latin typeface="Verdana" charset="0"/>
              </a:rPr>
              <a:t>Center for Survey Research</a:t>
            </a:r>
          </a:p>
          <a:p>
            <a:pPr eaLnBrk="1" hangingPunct="1"/>
            <a:r>
              <a:rPr lang="en-US" sz="1800" i="0" dirty="0">
                <a:latin typeface="Verdana" charset="0"/>
              </a:rPr>
              <a:t>University of Massachusetts Boston</a:t>
            </a:r>
          </a:p>
          <a:p>
            <a:pPr eaLnBrk="1" hangingPunct="1"/>
            <a:r>
              <a:rPr lang="en-US" sz="1800" dirty="0">
                <a:latin typeface="Verdana" charset="0"/>
              </a:rPr>
              <a:t>Yale CAHPS Team</a:t>
            </a:r>
          </a:p>
          <a:p>
            <a:pPr eaLnBrk="1" hangingPunct="1"/>
            <a:endParaRPr lang="en-US" sz="2000" i="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CAHPS C&amp;G PCMH 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Survey Domains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52600"/>
            <a:ext cx="38862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latin typeface="Verdana" charset="0"/>
              </a:rPr>
              <a:t>Clinician &amp; Group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b="0" i="0">
                <a:latin typeface="Verdana" charset="0"/>
              </a:rPr>
              <a:t>- Access to Care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b="0" i="0">
                <a:latin typeface="Verdana" charset="0"/>
              </a:rPr>
              <a:t>- Communication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b="0" i="0">
                <a:latin typeface="Verdana" charset="0"/>
              </a:rPr>
              <a:t>- Office Staff</a:t>
            </a:r>
          </a:p>
          <a:p>
            <a:pPr>
              <a:buFontTx/>
              <a:buNone/>
            </a:pPr>
            <a:r>
              <a:rPr lang="en-US">
                <a:latin typeface="Verdana" charset="0"/>
              </a:rPr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76400"/>
            <a:ext cx="4191000" cy="4953000"/>
          </a:xfrm>
          <a:gradFill rotWithShape="0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en-US">
                <a:latin typeface="Verdana" charset="0"/>
              </a:rPr>
              <a:t>PCMH</a:t>
            </a:r>
            <a:endParaRPr lang="en-US" b="0" i="0">
              <a:latin typeface="Verdana" charset="0"/>
            </a:endParaRPr>
          </a:p>
          <a:p>
            <a:pPr>
              <a:lnSpc>
                <a:spcPct val="150000"/>
              </a:lnSpc>
              <a:buFontTx/>
              <a:buNone/>
            </a:pPr>
            <a:r>
              <a:rPr lang="en-US" sz="2400" b="0" i="0">
                <a:latin typeface="Verdana" charset="0"/>
              </a:rPr>
              <a:t>- Comprehensiveness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400" b="0" i="0">
                <a:latin typeface="Verdana" charset="0"/>
              </a:rPr>
              <a:t>- Self Management Support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400" b="0" i="0">
                <a:latin typeface="Verdana" charset="0"/>
              </a:rPr>
              <a:t>- Shared Decision Making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400" b="0" i="0">
                <a:latin typeface="Verdana" charset="0"/>
              </a:rPr>
              <a:t>- Coordination of Care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en-US" sz="2400" b="0" i="0">
                <a:latin typeface="Verdana" charset="0"/>
              </a:rPr>
              <a:t>- Information about Care and Appointments</a:t>
            </a:r>
            <a:endParaRPr lang="en-US" sz="2400">
              <a:latin typeface="Verdana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6149B33-8E9B-804E-9AD6-BE0F7E269325}" type="slidenum">
              <a:rPr lang="en-US" sz="1400" b="0"/>
              <a:pPr/>
              <a:t>10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700" dirty="0">
                <a:latin typeface="Verdana" charset="0"/>
              </a:rPr>
              <a:t>Example of Item Development Issues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525963"/>
          </a:xfrm>
        </p:spPr>
        <p:txBody>
          <a:bodyPr/>
          <a:lstStyle/>
          <a:p>
            <a:pPr eaLnBrk="1" fontAlgn="b" hangingPunct="1">
              <a:defRPr/>
            </a:pPr>
            <a:r>
              <a:rPr lang="en-US" sz="2000" b="0" i="0" dirty="0" smtClean="0">
                <a:ea typeface="+mn-ea"/>
              </a:rPr>
              <a:t>PCMH </a:t>
            </a:r>
            <a:r>
              <a:rPr lang="en-US" sz="2000" i="0" dirty="0" smtClean="0">
                <a:ea typeface="+mn-ea"/>
              </a:rPr>
              <a:t>Shared Decision Making </a:t>
            </a:r>
            <a:r>
              <a:rPr lang="en-US" sz="2000" b="0" i="0" dirty="0" smtClean="0">
                <a:ea typeface="+mn-ea"/>
              </a:rPr>
              <a:t>Items</a:t>
            </a:r>
          </a:p>
          <a:p>
            <a:pPr lvl="1" eaLnBrk="1" fontAlgn="b" hangingPunct="1">
              <a:defRPr/>
            </a:pPr>
            <a:r>
              <a:rPr lang="en-US" sz="2000" dirty="0" smtClean="0"/>
              <a:t>Screen for eligible respondents</a:t>
            </a:r>
          </a:p>
          <a:p>
            <a:pPr lvl="1" eaLnBrk="1" fontAlgn="b" hangingPunct="1">
              <a:defRPr/>
            </a:pPr>
            <a:r>
              <a:rPr lang="en-US" sz="2000" dirty="0" smtClean="0">
                <a:ea typeface="+mn-ea"/>
                <a:cs typeface="+mn-cs"/>
              </a:rPr>
              <a:t>Provider talked about reasons to take a medicine</a:t>
            </a:r>
          </a:p>
          <a:p>
            <a:pPr lvl="1" eaLnBrk="1" fontAlgn="b" hangingPunct="1">
              <a:defRPr/>
            </a:pPr>
            <a:r>
              <a:rPr lang="en-US" sz="2000" dirty="0" smtClean="0">
                <a:ea typeface="+mn-ea"/>
                <a:cs typeface="+mn-cs"/>
              </a:rPr>
              <a:t>Provider talked about reasons not to take a medicine</a:t>
            </a:r>
          </a:p>
          <a:p>
            <a:pPr lvl="1" eaLnBrk="1" fontAlgn="b" hangingPunct="1">
              <a:defRPr/>
            </a:pPr>
            <a:r>
              <a:rPr lang="en-US" sz="2000" dirty="0" smtClean="0">
                <a:ea typeface="+mn-ea"/>
                <a:cs typeface="+mn-cs"/>
              </a:rPr>
              <a:t>Provider asked what you thought was best for you regarding medicine</a:t>
            </a:r>
            <a:br>
              <a:rPr lang="en-US" sz="2000" dirty="0" smtClean="0">
                <a:ea typeface="+mn-ea"/>
                <a:cs typeface="+mn-cs"/>
              </a:rPr>
            </a:br>
            <a:endParaRPr lang="en-US" sz="2000" dirty="0" smtClean="0">
              <a:ea typeface="+mn-ea"/>
              <a:cs typeface="+mn-cs"/>
            </a:endParaRPr>
          </a:p>
          <a:p>
            <a:pPr eaLnBrk="1" fontAlgn="b" hangingPunct="1">
              <a:defRPr/>
            </a:pPr>
            <a:r>
              <a:rPr lang="en-US" sz="2000" dirty="0" smtClean="0">
                <a:ea typeface="+mn-ea"/>
              </a:rPr>
              <a:t>Notes:</a:t>
            </a:r>
          </a:p>
          <a:p>
            <a:pPr lvl="1" eaLnBrk="1" fontAlgn="b" hangingPunct="1">
              <a:defRPr/>
            </a:pPr>
            <a:r>
              <a:rPr lang="en-US" sz="2000" dirty="0" smtClean="0">
                <a:solidFill>
                  <a:srgbClr val="000000"/>
                </a:solidFill>
                <a:cs typeface="Arial" pitchFamily="34" charset="0"/>
              </a:rPr>
              <a:t>Only in Adult questionnaire. Taking prescription meds more rare in Pediatric population; SDM items included as pediatric supplemental set</a:t>
            </a:r>
          </a:p>
          <a:p>
            <a:pPr lvl="1" eaLnBrk="1" fontAlgn="b" hangingPunct="1">
              <a:defRPr/>
            </a:pPr>
            <a:r>
              <a:rPr lang="en-US" sz="2000" dirty="0" smtClean="0">
                <a:solidFill>
                  <a:srgbClr val="000000"/>
                </a:solidFill>
                <a:cs typeface="Arial" pitchFamily="34" charset="0"/>
              </a:rPr>
              <a:t>Tested Shared Decision Making related to surgery but incidence was too low</a:t>
            </a:r>
          </a:p>
          <a:p>
            <a:pPr lvl="1" eaLnBrk="1" fontAlgn="b" hangingPunct="1">
              <a:defRPr/>
            </a:pPr>
            <a:endParaRPr lang="en-US" sz="1800" dirty="0" smtClean="0">
              <a:solidFill>
                <a:srgbClr val="000000"/>
              </a:solidFill>
              <a:cs typeface="Arial" pitchFamily="34" charset="0"/>
            </a:endParaRP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739D00F-41D3-1F46-B5EA-AF8B79B4E718}" type="slidenum">
              <a:rPr lang="en-US" sz="1400" b="0"/>
              <a:pPr/>
              <a:t>11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700" dirty="0">
                <a:latin typeface="Verdana" charset="0"/>
              </a:rPr>
              <a:t>Example of Item Development Issues</a:t>
            </a:r>
            <a:br>
              <a:rPr lang="en-US" sz="2700" dirty="0">
                <a:latin typeface="Verdana" charset="0"/>
              </a:rPr>
            </a:br>
            <a:r>
              <a:rPr lang="en-US" sz="2700" dirty="0">
                <a:latin typeface="Verdana" charset="0"/>
              </a:rPr>
              <a:t>#2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eaLnBrk="1" fontAlgn="b" hangingPunct="1"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2000" b="0" i="0" dirty="0" smtClean="0">
                <a:ea typeface="+mn-ea"/>
              </a:rPr>
              <a:t>PCMH </a:t>
            </a:r>
            <a:r>
              <a:rPr lang="en-US" sz="2000" i="0" dirty="0" smtClean="0">
                <a:ea typeface="+mn-ea"/>
              </a:rPr>
              <a:t>Self Management Support </a:t>
            </a:r>
            <a:r>
              <a:rPr lang="en-US" sz="2000" b="0" i="0" dirty="0" smtClean="0">
                <a:ea typeface="+mn-ea"/>
              </a:rPr>
              <a:t>Items</a:t>
            </a:r>
            <a:br>
              <a:rPr lang="en-US" sz="2000" b="0" i="0" dirty="0" smtClean="0">
                <a:ea typeface="+mn-ea"/>
              </a:rPr>
            </a:br>
            <a:endParaRPr lang="en-US" sz="2000" b="0" i="0" dirty="0" smtClean="0">
              <a:ea typeface="+mn-ea"/>
            </a:endParaRPr>
          </a:p>
          <a:p>
            <a:pPr lvl="1" eaLnBrk="1" fontAlgn="b" hangingPunct="1">
              <a:defRPr/>
            </a:pPr>
            <a:r>
              <a:rPr lang="en-US" sz="2000" dirty="0" smtClean="0">
                <a:ea typeface="+mn-ea"/>
                <a:cs typeface="+mn-cs"/>
              </a:rPr>
              <a:t>Work with you to set specific goals for your health</a:t>
            </a:r>
            <a:br>
              <a:rPr lang="en-US" sz="2000" dirty="0" smtClean="0">
                <a:ea typeface="+mn-ea"/>
                <a:cs typeface="+mn-cs"/>
              </a:rPr>
            </a:br>
            <a:endParaRPr lang="en-US" sz="2000" dirty="0" smtClean="0">
              <a:ea typeface="+mn-ea"/>
              <a:cs typeface="+mn-cs"/>
            </a:endParaRPr>
          </a:p>
          <a:p>
            <a:pPr lvl="1" eaLnBrk="1" fontAlgn="b" hangingPunct="1">
              <a:defRPr/>
            </a:pPr>
            <a:r>
              <a:rPr lang="en-US" sz="2000" dirty="0" smtClean="0">
                <a:ea typeface="+mn-ea"/>
                <a:cs typeface="+mn-cs"/>
              </a:rPr>
              <a:t>Ask you if there are things that make it hard for you to take care of your health</a:t>
            </a:r>
          </a:p>
          <a:p>
            <a:pPr lvl="1" eaLnBrk="1" fontAlgn="b" hangingPunct="1"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 eaLnBrk="1" fontAlgn="b" hangingPunct="1">
              <a:defRPr/>
            </a:pPr>
            <a:r>
              <a:rPr lang="en-US" sz="2000" b="0" i="0" dirty="0" smtClean="0">
                <a:solidFill>
                  <a:srgbClr val="000000"/>
                </a:solidFill>
                <a:ea typeface="+mn-ea"/>
              </a:rPr>
              <a:t>Notes</a:t>
            </a:r>
          </a:p>
          <a:p>
            <a:pPr lvl="1" eaLnBrk="1" fontAlgn="b" hangingPunct="1">
              <a:defRPr/>
            </a:pPr>
            <a:r>
              <a:rPr lang="en-US" sz="2000" dirty="0" smtClean="0">
                <a:solidFill>
                  <a:srgbClr val="000000"/>
                </a:solidFill>
                <a:cs typeface="Arial" pitchFamily="34" charset="0"/>
              </a:rPr>
              <a:t>PCMH Items are designed for a general population</a:t>
            </a:r>
          </a:p>
          <a:p>
            <a:pPr lvl="1" eaLnBrk="1" fontAlgn="b" hangingPunct="1">
              <a:defRPr/>
            </a:pPr>
            <a:r>
              <a:rPr lang="en-US" sz="2000" dirty="0" smtClean="0">
                <a:solidFill>
                  <a:srgbClr val="000000"/>
                </a:solidFill>
                <a:cs typeface="Arial" pitchFamily="34" charset="0"/>
              </a:rPr>
              <a:t>Supplemental Items in development for population with chronic conditions</a:t>
            </a: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CEFA0F7-38F3-654A-97F4-26279A3DCE8A}" type="slidenum">
              <a:rPr lang="en-US" sz="1400" b="0"/>
              <a:pPr/>
              <a:t>12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CAHPS C&amp;G PCMH Survey Reporting: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C&amp;G Core + PCMH Measures </a:t>
            </a:r>
            <a:br>
              <a:rPr lang="en-US" dirty="0">
                <a:latin typeface="Verdana" charset="0"/>
              </a:rPr>
            </a:br>
            <a:r>
              <a:rPr lang="en-US" sz="2000" dirty="0">
                <a:latin typeface="Verdana" charset="0"/>
              </a:rPr>
              <a:t>(Slide 1)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8686800" cy="4495800"/>
          </a:xfrm>
        </p:spPr>
        <p:txBody>
          <a:bodyPr/>
          <a:lstStyle/>
          <a:p>
            <a:pPr marL="514350" indent="-514350">
              <a:buFontTx/>
              <a:buNone/>
            </a:pPr>
            <a:r>
              <a:rPr lang="en-US" sz="2400" i="0">
                <a:latin typeface="Verdana" charset="0"/>
              </a:rPr>
              <a:t>CAHPS C&amp;G Core: </a:t>
            </a:r>
          </a:p>
          <a:p>
            <a:pPr marL="514350" indent="-514350">
              <a:buFontTx/>
              <a:buNone/>
            </a:pPr>
            <a:r>
              <a:rPr lang="en-US" sz="2400" i="0">
                <a:latin typeface="Verdana" charset="0"/>
              </a:rPr>
              <a:t>Composite Measures</a:t>
            </a:r>
            <a:endParaRPr lang="en-US" sz="2000" i="0" u="sng">
              <a:latin typeface="Verdana" charset="0"/>
            </a:endParaRPr>
          </a:p>
          <a:p>
            <a:pPr marL="514350" indent="-514350">
              <a:buFontTx/>
              <a:buNone/>
            </a:pPr>
            <a:r>
              <a:rPr lang="en-US" sz="2400" b="0" i="0">
                <a:latin typeface="Arial" charset="0"/>
              </a:rPr>
              <a:t>- Getting Timely Appointments, Care &amp; Information (5 items)</a:t>
            </a:r>
          </a:p>
          <a:p>
            <a:pPr marL="514350" indent="-514350">
              <a:buFontTx/>
              <a:buNone/>
            </a:pPr>
            <a:r>
              <a:rPr lang="en-US" sz="2400" b="0" i="0">
                <a:latin typeface="Arial" charset="0"/>
              </a:rPr>
              <a:t>- How Well Providers Communicate With Patients (6 items)</a:t>
            </a:r>
          </a:p>
          <a:p>
            <a:pPr marL="514350" indent="-514350">
              <a:spcBef>
                <a:spcPts val="1200"/>
              </a:spcBef>
              <a:buFontTx/>
              <a:buNone/>
            </a:pPr>
            <a:r>
              <a:rPr lang="en-US" sz="2400" b="0" i="0">
                <a:latin typeface="Arial" charset="0"/>
              </a:rPr>
              <a:t>- Helpful, Courteous Office Staff (2 items)</a:t>
            </a:r>
            <a:endParaRPr lang="en-US" sz="2200">
              <a:latin typeface="Arial" charset="0"/>
            </a:endParaRPr>
          </a:p>
          <a:p>
            <a:pPr marL="514350" indent="-514350">
              <a:spcBef>
                <a:spcPts val="1200"/>
              </a:spcBef>
              <a:buFontTx/>
              <a:buNone/>
            </a:pPr>
            <a:r>
              <a:rPr lang="en-US" sz="2000">
                <a:latin typeface="Verdana" charset="0"/>
              </a:rPr>
              <a:t>Child Survey Only:</a:t>
            </a:r>
          </a:p>
          <a:p>
            <a:pPr marL="514350" indent="-514350">
              <a:buFontTx/>
              <a:buNone/>
            </a:pPr>
            <a:r>
              <a:rPr lang="en-US" sz="2400" b="0" i="0">
                <a:latin typeface="Arial" charset="0"/>
              </a:rPr>
              <a:t>- Provider</a:t>
            </a:r>
            <a:r>
              <a:rPr lang="ja-JP" altLang="en-US" sz="2400" b="0" i="0">
                <a:latin typeface="Arial" charset="0"/>
              </a:rPr>
              <a:t>’</a:t>
            </a:r>
            <a:r>
              <a:rPr lang="en-US" sz="2400" b="0" i="0">
                <a:latin typeface="Arial" charset="0"/>
              </a:rPr>
              <a:t>s attention to your child</a:t>
            </a:r>
            <a:r>
              <a:rPr lang="ja-JP" altLang="en-US" sz="2400" b="0" i="0">
                <a:latin typeface="Arial" charset="0"/>
              </a:rPr>
              <a:t>’</a:t>
            </a:r>
            <a:r>
              <a:rPr lang="en-US" sz="2400" b="0" i="0">
                <a:latin typeface="Arial" charset="0"/>
              </a:rPr>
              <a:t>s growth &amp; development (6)</a:t>
            </a:r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en-US" sz="2400" b="0" i="0">
                <a:latin typeface="Arial" charset="0"/>
              </a:rPr>
              <a:t>- Provider</a:t>
            </a:r>
            <a:r>
              <a:rPr lang="ja-JP" altLang="en-US" sz="2400" b="0" i="0">
                <a:latin typeface="Arial" charset="0"/>
              </a:rPr>
              <a:t>’</a:t>
            </a:r>
            <a:r>
              <a:rPr lang="en-US" sz="2400" b="0" i="0">
                <a:latin typeface="Arial" charset="0"/>
              </a:rPr>
              <a:t>s advice on keeping your child safe &amp; healthy (5)</a:t>
            </a:r>
          </a:p>
          <a:p>
            <a:pPr marL="514350" indent="-514350">
              <a:lnSpc>
                <a:spcPts val="2100"/>
              </a:lnSpc>
              <a:spcBef>
                <a:spcPct val="0"/>
              </a:spcBef>
              <a:buFontTx/>
              <a:buNone/>
            </a:pPr>
            <a:endParaRPr lang="en-US" sz="2400" b="0" i="0" u="sng">
              <a:latin typeface="Arial" charset="0"/>
            </a:endParaRPr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en-US" sz="2400" i="0">
                <a:latin typeface="Verdana" charset="0"/>
              </a:rPr>
              <a:t>Provider Rating</a:t>
            </a:r>
            <a:r>
              <a:rPr lang="en-US">
                <a:latin typeface="Verdana" charset="0"/>
              </a:rPr>
              <a:t>				{PLUS …}</a:t>
            </a:r>
          </a:p>
          <a:p>
            <a:pPr marL="914400" lvl="1" indent="-457200">
              <a:buFontTx/>
              <a:buNone/>
            </a:pPr>
            <a:endParaRPr lang="en-US" sz="2800" b="1" i="1">
              <a:latin typeface="Verdana" charset="0"/>
            </a:endParaRPr>
          </a:p>
          <a:p>
            <a:pPr marL="914400" lvl="1" indent="-457200">
              <a:buFontTx/>
              <a:buNone/>
            </a:pPr>
            <a:endParaRPr lang="en-US">
              <a:latin typeface="Verdana" charset="0"/>
            </a:endParaRP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CB35D58-4B56-BA45-94E3-2B5A6D6A1A3C}" type="slidenum">
              <a:rPr lang="en-US" sz="1400" b="0"/>
              <a:pPr/>
              <a:t>13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CAHPS C&amp;G PCMH Survey Reporting: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C&amp;G Core + PCMH Measures  </a:t>
            </a:r>
            <a:br>
              <a:rPr lang="en-US" dirty="0">
                <a:latin typeface="Verdana" charset="0"/>
              </a:rPr>
            </a:br>
            <a:r>
              <a:rPr lang="en-US" sz="2400" dirty="0">
                <a:latin typeface="Verdana" charset="0"/>
              </a:rPr>
              <a:t>(Slide 2)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marL="514350" indent="-514350">
              <a:spcBef>
                <a:spcPct val="0"/>
              </a:spcBef>
              <a:buFontTx/>
              <a:buNone/>
            </a:pPr>
            <a:r>
              <a:rPr lang="en-US">
                <a:latin typeface="Verdana" charset="0"/>
              </a:rPr>
              <a:t>PCMH Composite Measures</a:t>
            </a:r>
            <a:r>
              <a:rPr lang="en-US" sz="2000" i="0">
                <a:latin typeface="Verdana" charset="0"/>
              </a:rPr>
              <a:t/>
            </a:r>
            <a:br>
              <a:rPr lang="en-US" sz="2000" i="0">
                <a:latin typeface="Verdana" charset="0"/>
              </a:rPr>
            </a:br>
            <a:endParaRPr lang="en-US" sz="2000" i="0">
              <a:latin typeface="Verdana" charset="0"/>
            </a:endParaRPr>
          </a:p>
          <a:p>
            <a:pPr lvl="1"/>
            <a:r>
              <a:rPr lang="en-US">
                <a:latin typeface="Verdana" charset="0"/>
              </a:rPr>
              <a:t>Providers pay attention to your mental or emotional health </a:t>
            </a:r>
            <a:br>
              <a:rPr lang="en-US">
                <a:latin typeface="Verdana" charset="0"/>
              </a:rPr>
            </a:br>
            <a:r>
              <a:rPr lang="en-US" sz="2000">
                <a:latin typeface="Verdana" charset="0"/>
              </a:rPr>
              <a:t>(Adult only; 3 items)</a:t>
            </a:r>
            <a:r>
              <a:rPr lang="en-US">
                <a:latin typeface="Verdana" charset="0"/>
              </a:rPr>
              <a:t/>
            </a:r>
            <a:br>
              <a:rPr lang="en-US">
                <a:latin typeface="Verdana" charset="0"/>
              </a:rPr>
            </a:br>
            <a:endParaRPr lang="en-US">
              <a:latin typeface="Verdana" charset="0"/>
            </a:endParaRPr>
          </a:p>
          <a:p>
            <a:pPr lvl="1"/>
            <a:r>
              <a:rPr lang="en-US">
                <a:latin typeface="Verdana" charset="0"/>
              </a:rPr>
              <a:t>Providers support you in taking care of your own health </a:t>
            </a:r>
            <a:br>
              <a:rPr lang="en-US">
                <a:latin typeface="Verdana" charset="0"/>
              </a:rPr>
            </a:br>
            <a:r>
              <a:rPr lang="en-US" sz="2000">
                <a:latin typeface="Verdana" charset="0"/>
              </a:rPr>
              <a:t>(2 items)</a:t>
            </a:r>
            <a:r>
              <a:rPr lang="en-US">
                <a:latin typeface="Verdana" charset="0"/>
              </a:rPr>
              <a:t/>
            </a:r>
            <a:br>
              <a:rPr lang="en-US">
                <a:latin typeface="Verdana" charset="0"/>
              </a:rPr>
            </a:br>
            <a:endParaRPr lang="en-US">
              <a:latin typeface="Verdana" charset="0"/>
            </a:endParaRPr>
          </a:p>
          <a:p>
            <a:pPr lvl="1"/>
            <a:r>
              <a:rPr lang="en-US">
                <a:latin typeface="Verdana" charset="0"/>
              </a:rPr>
              <a:t>Providers discuss medication decisions </a:t>
            </a:r>
            <a:br>
              <a:rPr lang="en-US">
                <a:latin typeface="Verdana" charset="0"/>
              </a:rPr>
            </a:br>
            <a:r>
              <a:rPr lang="en-US" sz="2000">
                <a:latin typeface="Verdana" charset="0"/>
              </a:rPr>
              <a:t>(Adult only; 3 items) </a:t>
            </a:r>
            <a:r>
              <a:rPr lang="en-US">
                <a:latin typeface="Verdana" charset="0"/>
              </a:rPr>
              <a:t/>
            </a:r>
            <a:br>
              <a:rPr lang="en-US">
                <a:latin typeface="Verdana" charset="0"/>
              </a:rPr>
            </a:br>
            <a:endParaRPr lang="en-US">
              <a:latin typeface="Verdana" charset="0"/>
            </a:endParaRPr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0D96D17-4399-9A4F-B98E-E9A7BC91C29D}" type="slidenum">
              <a:rPr lang="en-US" sz="1400" b="0"/>
              <a:pPr/>
              <a:t>14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1200" dirty="0">
                <a:latin typeface="Verdana" charset="0"/>
              </a:rPr>
              <a:t/>
            </a:r>
            <a:br>
              <a:rPr lang="en-US" sz="1200" dirty="0">
                <a:latin typeface="Verdana" charset="0"/>
              </a:rPr>
            </a:br>
            <a:r>
              <a:rPr lang="en-US" dirty="0">
                <a:latin typeface="Verdana" charset="0"/>
              </a:rPr>
              <a:t>Public Release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077200" cy="4373563"/>
          </a:xfrm>
        </p:spPr>
        <p:txBody>
          <a:bodyPr/>
          <a:lstStyle/>
          <a:p>
            <a:pPr eaLnBrk="1" fontAlgn="b" hangingPunct="1"/>
            <a:r>
              <a:rPr lang="en-US" b="0" i="0" dirty="0">
                <a:latin typeface="Verdana" charset="0"/>
              </a:rPr>
              <a:t>The expanded Clinician &amp; Group 12-Month Survey with PCMH Items will soon be available for download on the </a:t>
            </a:r>
            <a:r>
              <a:rPr lang="en-US" b="0" dirty="0">
                <a:latin typeface="Verdana" charset="0"/>
              </a:rPr>
              <a:t>new</a:t>
            </a:r>
            <a:r>
              <a:rPr lang="en-US" b="0" i="0" dirty="0">
                <a:latin typeface="Verdana" charset="0"/>
              </a:rPr>
              <a:t> CAHPS website:  </a:t>
            </a:r>
            <a:r>
              <a:rPr lang="en-US" i="0" dirty="0" smtClean="0">
                <a:solidFill>
                  <a:srgbClr val="0099CC"/>
                </a:solidFill>
                <a:latin typeface="Verdana" charset="0"/>
                <a:hlinkClick r:id="rId3"/>
              </a:rPr>
              <a:t>http://www.cahps.ahrq.gov</a:t>
            </a:r>
            <a:r>
              <a:rPr lang="en-US" i="0" dirty="0" smtClean="0">
                <a:latin typeface="Verdana" charset="0"/>
              </a:rPr>
              <a:t>   </a:t>
            </a:r>
            <a:r>
              <a:rPr lang="en-US" i="0" dirty="0">
                <a:latin typeface="Verdana" charset="0"/>
              </a:rPr>
              <a:t/>
            </a:r>
            <a:br>
              <a:rPr lang="en-US" i="0" dirty="0">
                <a:latin typeface="Verdana" charset="0"/>
              </a:rPr>
            </a:br>
            <a:endParaRPr lang="en-US" i="0" dirty="0">
              <a:latin typeface="Verdana" charset="0"/>
            </a:endParaRPr>
          </a:p>
          <a:p>
            <a:pPr eaLnBrk="1" fontAlgn="b" hangingPunct="1"/>
            <a:r>
              <a:rPr lang="en-US" b="0" i="0" dirty="0">
                <a:latin typeface="Verdana" charset="0"/>
              </a:rPr>
              <a:t>Measuring Patients</a:t>
            </a:r>
            <a:r>
              <a:rPr lang="ja-JP" altLang="en-US" b="0" i="0" dirty="0">
                <a:latin typeface="Verdana" charset="0"/>
              </a:rPr>
              <a:t>’</a:t>
            </a:r>
            <a:r>
              <a:rPr lang="en-US" b="0" i="0" dirty="0">
                <a:latin typeface="Verdana" charset="0"/>
              </a:rPr>
              <a:t> Experiences with Medical Homes Using the CAHPS Patient-Centered Medical Home (PCMH) Item Set: </a:t>
            </a:r>
          </a:p>
          <a:p>
            <a:pPr lvl="1" eaLnBrk="1" fontAlgn="b" hangingPunct="1">
              <a:buFont typeface="Courier New" charset="0"/>
              <a:buChar char="o"/>
            </a:pPr>
            <a:r>
              <a:rPr lang="en-US" dirty="0">
                <a:latin typeface="Verdana" charset="0"/>
              </a:rPr>
              <a:t>A </a:t>
            </a:r>
            <a:r>
              <a:rPr lang="en-US" i="1" dirty="0">
                <a:solidFill>
                  <a:srgbClr val="0099CC"/>
                </a:solidFill>
                <a:latin typeface="Verdana" charset="0"/>
              </a:rPr>
              <a:t>free</a:t>
            </a:r>
            <a:r>
              <a:rPr lang="en-US" dirty="0">
                <a:solidFill>
                  <a:srgbClr val="0099CC"/>
                </a:solidFill>
                <a:latin typeface="Verdana" charset="0"/>
              </a:rPr>
              <a:t> webcast </a:t>
            </a:r>
            <a:r>
              <a:rPr lang="en-US" dirty="0">
                <a:latin typeface="Verdana" charset="0"/>
              </a:rPr>
              <a:t>sponsored by the 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CAHPS User Network</a:t>
            </a:r>
          </a:p>
          <a:p>
            <a:pPr lvl="1" eaLnBrk="1" fontAlgn="b" hangingPunct="1">
              <a:buFont typeface="Courier New" charset="0"/>
              <a:buChar char="o"/>
            </a:pPr>
            <a:r>
              <a:rPr lang="en-US" dirty="0">
                <a:latin typeface="Verdana" charset="0"/>
              </a:rPr>
              <a:t>Thurs, </a:t>
            </a:r>
            <a:r>
              <a:rPr lang="en-US" dirty="0">
                <a:solidFill>
                  <a:srgbClr val="0099CC"/>
                </a:solidFill>
                <a:latin typeface="Verdana" charset="0"/>
              </a:rPr>
              <a:t>November 3, 2011</a:t>
            </a:r>
            <a:r>
              <a:rPr lang="en-US" dirty="0">
                <a:latin typeface="Verdana" charset="0"/>
              </a:rPr>
              <a:t>, 2-3:30 ET</a:t>
            </a:r>
          </a:p>
          <a:p>
            <a:pPr eaLnBrk="1" fontAlgn="b" hangingPunct="1"/>
            <a:endParaRPr lang="en-US" sz="2000" b="0" i="0" dirty="0">
              <a:latin typeface="Verdana" charset="0"/>
            </a:endParaRPr>
          </a:p>
          <a:p>
            <a:pPr eaLnBrk="1" fontAlgn="b" hangingPunct="1"/>
            <a:endParaRPr lang="en-US" sz="2000" b="0" i="0" dirty="0">
              <a:latin typeface="Verdana" charset="0"/>
            </a:endParaRPr>
          </a:p>
          <a:p>
            <a:pPr eaLnBrk="1" fontAlgn="b" hangingPunct="1">
              <a:buFontTx/>
              <a:buNone/>
            </a:pPr>
            <a:endParaRPr lang="en-US" sz="2000" b="0" i="0" dirty="0">
              <a:latin typeface="Verdana" charset="0"/>
            </a:endParaRPr>
          </a:p>
          <a:p>
            <a:pPr eaLnBrk="1" fontAlgn="b" hangingPunct="1">
              <a:buFontTx/>
              <a:buNone/>
            </a:pPr>
            <a:endParaRPr lang="en-US" sz="2000" b="0" i="0" dirty="0">
              <a:latin typeface="Verdana" charset="0"/>
            </a:endParaRPr>
          </a:p>
          <a:p>
            <a:pPr lvl="1" eaLnBrk="1" fontAlgn="b" hangingPunct="1">
              <a:buFontTx/>
              <a:buNone/>
            </a:pPr>
            <a:endParaRPr lang="en-US" sz="2000" dirty="0">
              <a:latin typeface="Verdana" charset="0"/>
            </a:endParaRPr>
          </a:p>
          <a:p>
            <a:pPr lvl="1" eaLnBrk="1" fontAlgn="b" hangingPunct="1">
              <a:buFontTx/>
              <a:buNone/>
            </a:pPr>
            <a:endParaRPr lang="en-US" sz="2000" dirty="0">
              <a:latin typeface="Verdana" charset="0"/>
            </a:endParaRPr>
          </a:p>
          <a:p>
            <a:pPr lvl="1" eaLnBrk="1" fontAlgn="b" hangingPunct="1">
              <a:buFontTx/>
              <a:buNone/>
            </a:pPr>
            <a:r>
              <a:rPr lang="en-US" sz="2000" dirty="0">
                <a:latin typeface="Verdana" charset="0"/>
              </a:rPr>
              <a:t> </a:t>
            </a:r>
          </a:p>
          <a:p>
            <a:pPr eaLnBrk="1" fontAlgn="b" hangingPunct="1"/>
            <a:endParaRPr lang="en-US" sz="1000" b="0" i="0" dirty="0">
              <a:latin typeface="Verdana" charset="0"/>
            </a:endParaRPr>
          </a:p>
          <a:p>
            <a:pPr lvl="1" eaLnBrk="1" fontAlgn="b" hangingPunct="1">
              <a:buFontTx/>
              <a:buNone/>
            </a:pPr>
            <a:endParaRPr lang="en-US" sz="1800" dirty="0">
              <a:latin typeface="Verdana" charset="0"/>
            </a:endParaRPr>
          </a:p>
          <a:p>
            <a:pPr eaLnBrk="1" hangingPunct="1">
              <a:buFontTx/>
              <a:buNone/>
            </a:pPr>
            <a:endParaRPr lang="en-US" i="0" dirty="0">
              <a:latin typeface="Verdana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246D31D-5019-9A49-9F45-5A975B7E4A10}" type="slidenum">
              <a:rPr lang="en-US" sz="1400" b="0"/>
              <a:pPr/>
              <a:t>15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CAHPS User Network Resources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C110F38-B90C-0D41-8EA5-1F9F9C4BFE3F}" type="slidenum">
              <a:rPr lang="en-US" sz="1400" b="0"/>
              <a:pPr/>
              <a:t>16</a:t>
            </a:fld>
            <a:endParaRPr lang="en-US" sz="1400" b="0"/>
          </a:p>
        </p:txBody>
      </p:sp>
      <p:sp>
        <p:nvSpPr>
          <p:cNvPr id="6" name="Content Placeholder 5"/>
          <p:cNvSpPr>
            <a:spLocks noGrp="1" noChangeArrowheads="1"/>
          </p:cNvSpPr>
          <p:nvPr>
            <p:ph sz="half" idx="1"/>
          </p:nvPr>
        </p:nvSpPr>
        <p:spPr>
          <a:xfrm>
            <a:off x="533400" y="1600200"/>
            <a:ext cx="8458200" cy="4648200"/>
          </a:xfrm>
          <a:ex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b="1" i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-US" sz="2000" i="0" dirty="0" smtClean="0"/>
              <a:t>Users of CAHPS survey products and results have access to free resources: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sz="2000" i="0" dirty="0" smtClean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en-US" b="0" i="0" dirty="0" smtClean="0"/>
              <a:t>CAHPS Clinician &amp; Group Surveys and Instructions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b="0" i="0" dirty="0" smtClean="0"/>
          </a:p>
          <a:p>
            <a:pPr>
              <a:lnSpc>
                <a:spcPct val="90000"/>
              </a:lnSpc>
              <a:defRPr/>
            </a:pPr>
            <a:r>
              <a:rPr lang="en-US" b="0" i="0" dirty="0" smtClean="0"/>
              <a:t>CAHPS Database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b="0" i="0" dirty="0" smtClean="0"/>
          </a:p>
          <a:p>
            <a:pPr>
              <a:lnSpc>
                <a:spcPct val="90000"/>
              </a:lnSpc>
              <a:defRPr/>
            </a:pPr>
            <a:r>
              <a:rPr lang="en-US" b="0" i="0" dirty="0" smtClean="0"/>
              <a:t>Current information about CAHPS products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b="0" i="0" dirty="0" smtClean="0"/>
          </a:p>
          <a:p>
            <a:pPr>
              <a:lnSpc>
                <a:spcPct val="90000"/>
              </a:lnSpc>
              <a:defRPr/>
            </a:pPr>
            <a:r>
              <a:rPr lang="en-US" b="0" i="0" dirty="0" smtClean="0"/>
              <a:t>Educational conferences and webcasts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b="0" i="0" dirty="0" smtClean="0"/>
          </a:p>
          <a:p>
            <a:pPr>
              <a:lnSpc>
                <a:spcPct val="90000"/>
              </a:lnSpc>
              <a:defRPr/>
            </a:pPr>
            <a:r>
              <a:rPr lang="en-US" b="0" i="0" dirty="0" smtClean="0"/>
              <a:t>One-on-one technical assistance</a:t>
            </a:r>
            <a:endParaRPr lang="en-US" i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CAHPS User Network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7924800" cy="4373563"/>
          </a:xfrm>
        </p:spPr>
        <p:txBody>
          <a:bodyPr/>
          <a:lstStyle/>
          <a:p>
            <a:pPr>
              <a:defRPr/>
            </a:pPr>
            <a:r>
              <a:rPr lang="en-US" b="0" i="0" dirty="0" smtClean="0">
                <a:ea typeface="+mn-ea"/>
              </a:rPr>
              <a:t>Visit the CAHPS Website:</a:t>
            </a:r>
          </a:p>
          <a:p>
            <a:pPr lvl="1">
              <a:buFontTx/>
              <a:buNone/>
              <a:defRPr/>
            </a:pPr>
            <a:r>
              <a:rPr lang="en-US" sz="2800" b="1" dirty="0" smtClean="0">
                <a:solidFill>
                  <a:srgbClr val="0099CC"/>
                </a:solidFill>
                <a:hlinkClick r:id="rId3"/>
              </a:rPr>
              <a:t>http://www.cahps.ahrq.gov</a:t>
            </a:r>
            <a:endParaRPr lang="en-US" sz="2800" b="1" dirty="0" smtClean="0">
              <a:solidFill>
                <a:srgbClr val="0099CC"/>
              </a:solidFill>
            </a:endParaRPr>
          </a:p>
          <a:p>
            <a:pPr marL="457200" lvl="1" indent="0">
              <a:buFontTx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b="0" i="0" dirty="0" smtClean="0">
                <a:ea typeface="+mn-ea"/>
              </a:rPr>
              <a:t>Call the Help Line</a:t>
            </a:r>
            <a:br>
              <a:rPr lang="en-US" b="0" i="0" dirty="0" smtClean="0">
                <a:ea typeface="+mn-ea"/>
              </a:rPr>
            </a:br>
            <a:r>
              <a:rPr lang="en-US" dirty="0" smtClean="0">
                <a:solidFill>
                  <a:srgbClr val="0099CC"/>
                </a:solidFill>
                <a:ea typeface="+mn-ea"/>
              </a:rPr>
              <a:t>1-800-492-9261</a:t>
            </a:r>
            <a:br>
              <a:rPr lang="en-US" dirty="0" smtClean="0">
                <a:solidFill>
                  <a:srgbClr val="0099CC"/>
                </a:solidFill>
                <a:ea typeface="+mn-ea"/>
              </a:rPr>
            </a:br>
            <a:endParaRPr lang="en-US" dirty="0" smtClean="0">
              <a:solidFill>
                <a:srgbClr val="0099CC"/>
              </a:solidFill>
              <a:ea typeface="+mn-ea"/>
            </a:endParaRPr>
          </a:p>
          <a:p>
            <a:pPr>
              <a:defRPr/>
            </a:pPr>
            <a:r>
              <a:rPr lang="en-US" b="0" i="0" dirty="0" smtClean="0">
                <a:ea typeface="+mn-ea"/>
              </a:rPr>
              <a:t>Write the Help Line:</a:t>
            </a:r>
          </a:p>
          <a:p>
            <a:pPr>
              <a:buFontTx/>
              <a:buNone/>
              <a:defRPr/>
            </a:pPr>
            <a:r>
              <a:rPr lang="en-US" dirty="0" smtClean="0">
                <a:solidFill>
                  <a:srgbClr val="0099CC"/>
                </a:solidFill>
                <a:ea typeface="+mn-ea"/>
              </a:rPr>
              <a:t>	</a:t>
            </a:r>
            <a:r>
              <a:rPr lang="en-US" dirty="0" smtClean="0">
                <a:solidFill>
                  <a:srgbClr val="0099CC"/>
                </a:solidFill>
                <a:ea typeface="+mn-ea"/>
                <a:hlinkClick r:id="rId4"/>
              </a:rPr>
              <a:t>cahps1@ahrq.gov</a:t>
            </a:r>
            <a:endParaRPr lang="en-US" dirty="0" smtClean="0">
              <a:solidFill>
                <a:srgbClr val="0099CC"/>
              </a:solidFill>
              <a:ea typeface="+mn-ea"/>
            </a:endParaRPr>
          </a:p>
          <a:p>
            <a:pPr lvl="1">
              <a:defRPr/>
            </a:pPr>
            <a:endParaRPr lang="en-US" b="1" dirty="0">
              <a:solidFill>
                <a:srgbClr val="0099CC"/>
              </a:solidFill>
            </a:endParaRP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EAB6443-0B91-4F4D-BCF1-373A986561D6}" type="slidenum">
              <a:rPr lang="en-US" sz="1400" b="0"/>
              <a:pPr/>
              <a:t>17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Verdana" charset="0"/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>
              <a:latin typeface="Verdana" charset="0"/>
            </a:endParaRPr>
          </a:p>
          <a:p>
            <a:endParaRPr lang="en-US">
              <a:latin typeface="Verdana" charset="0"/>
            </a:endParaRPr>
          </a:p>
          <a:p>
            <a:r>
              <a:rPr lang="en-US" sz="3600">
                <a:latin typeface="Verdana" charset="0"/>
              </a:rPr>
              <a:t>Thank you!</a:t>
            </a:r>
          </a:p>
          <a:p>
            <a:endParaRPr lang="en-US">
              <a:latin typeface="Verdana" charset="0"/>
            </a:endParaRPr>
          </a:p>
        </p:txBody>
      </p:sp>
      <p:sp>
        <p:nvSpPr>
          <p:cNvPr id="2048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>
              <a:latin typeface="Verdana" charset="0"/>
            </a:endParaRP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382DFA2-258D-B846-86A2-201D44EA3ACA}" type="slidenum">
              <a:rPr lang="en-US" sz="1400" b="0"/>
              <a:pPr/>
              <a:t>18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Reference Slides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>
              <a:latin typeface="Verdana" charset="0"/>
            </a:endParaRPr>
          </a:p>
        </p:txBody>
      </p:sp>
      <p:sp>
        <p:nvSpPr>
          <p:cNvPr id="21508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>
              <a:latin typeface="Verdana" charset="0"/>
            </a:endParaRP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6FCEA54-D9B3-6740-B5E5-065189BD6B8D}" type="slidenum">
              <a:rPr lang="en-US" sz="1400" b="0"/>
              <a:pPr/>
              <a:t>19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Current CAHPS Consortium</a:t>
            </a:r>
          </a:p>
        </p:txBody>
      </p:sp>
      <p:graphicFrame>
        <p:nvGraphicFramePr>
          <p:cNvPr id="5" name="Content Placeholder 4" title="Current CAHPS Consortium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3000765"/>
              </p:ext>
            </p:extLst>
          </p:nvPr>
        </p:nvGraphicFramePr>
        <p:xfrm>
          <a:off x="457200" y="1752600"/>
          <a:ext cx="82296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55667FB-4F58-024D-82B7-13BCD0F3E74C}" type="slidenum">
              <a:rPr lang="en-US" sz="1400" b="0"/>
              <a:pPr/>
              <a:t>2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Verdana" charset="0"/>
              </a:rPr>
              <a:t>Recommended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Modes of Data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077200" cy="4373563"/>
          </a:xfrm>
        </p:spPr>
        <p:txBody>
          <a:bodyPr/>
          <a:lstStyle/>
          <a:p>
            <a:pPr eaLnBrk="1" fontAlgn="b" hangingPunct="1">
              <a:buFontTx/>
              <a:buNone/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buFontTx/>
              <a:buNone/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i="0" dirty="0" smtClean="0">
                <a:ea typeface="+mn-ea"/>
              </a:rPr>
              <a:t>Mail Questionnaires only</a:t>
            </a:r>
            <a:br>
              <a:rPr lang="en-US" i="0" dirty="0" smtClean="0">
                <a:ea typeface="+mn-ea"/>
              </a:rPr>
            </a:br>
            <a:endParaRPr lang="en-US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i="0" dirty="0" smtClean="0">
                <a:ea typeface="+mn-ea"/>
              </a:rPr>
              <a:t>Telephone Interviews only</a:t>
            </a:r>
          </a:p>
          <a:p>
            <a:pPr eaLnBrk="1" fontAlgn="b" hangingPunct="1">
              <a:buFontTx/>
              <a:buNone/>
              <a:defRPr/>
            </a:pPr>
            <a:endParaRPr lang="en-US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i="0" dirty="0" smtClean="0">
                <a:ea typeface="+mn-ea"/>
              </a:rPr>
              <a:t>Mixed Mode Administration</a:t>
            </a:r>
          </a:p>
          <a:p>
            <a:pPr lvl="1" eaLnBrk="1" fontAlgn="b" hangingPunct="1">
              <a:defRPr/>
            </a:pPr>
            <a:r>
              <a:rPr lang="en-US" b="1" dirty="0" smtClean="0">
                <a:ea typeface="+mn-ea"/>
                <a:cs typeface="+mn-cs"/>
              </a:rPr>
              <a:t>Mail + Telephone</a:t>
            </a:r>
          </a:p>
          <a:p>
            <a:pPr lvl="1" eaLnBrk="1" fontAlgn="b" hangingPunct="1">
              <a:defRPr/>
            </a:pPr>
            <a:r>
              <a:rPr lang="en-US" b="1" dirty="0" smtClean="0">
                <a:ea typeface="+mn-ea"/>
                <a:cs typeface="+mn-cs"/>
              </a:rPr>
              <a:t>Email + Mail/Telephone</a:t>
            </a:r>
          </a:p>
          <a:p>
            <a:pPr eaLnBrk="1" fontAlgn="b" hangingPunct="1">
              <a:defRPr/>
            </a:pPr>
            <a:endParaRPr lang="en-US" sz="1000" b="0" i="0" dirty="0" smtClean="0">
              <a:ea typeface="+mn-ea"/>
            </a:endParaRPr>
          </a:p>
          <a:p>
            <a:pPr lvl="1" eaLnBrk="1" fontAlgn="b" hangingPunct="1">
              <a:buFontTx/>
              <a:buNone/>
              <a:defRPr/>
            </a:pPr>
            <a:endParaRPr lang="en-US" sz="1800" dirty="0" smtClean="0"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9D06022-4BD2-2C4A-8DE3-CCE981D8BFF3}" type="slidenum">
              <a:rPr lang="en-US" sz="1400" b="0"/>
              <a:pPr/>
              <a:t>20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Adult Instrument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>
                <a:latin typeface="Verdana" charset="0"/>
              </a:rPr>
              <a:t>		</a:t>
            </a:r>
          </a:p>
          <a:p>
            <a:pPr eaLnBrk="1" hangingPunct="1"/>
            <a:endParaRPr lang="en-US" i="0">
              <a:latin typeface="Verdana" charset="0"/>
            </a:endParaRPr>
          </a:p>
          <a:p>
            <a:pPr eaLnBrk="1" hangingPunct="1"/>
            <a:endParaRPr lang="en-US" i="0">
              <a:latin typeface="Verdana" charset="0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21A2479-6593-AE4F-8B5D-D1D17E41C632}" type="slidenum">
              <a:rPr lang="en-US" sz="1400" b="0"/>
              <a:pPr/>
              <a:t>21</a:t>
            </a:fld>
            <a:endParaRPr lang="en-US" sz="1400" b="0"/>
          </a:p>
        </p:txBody>
      </p:sp>
      <p:graphicFrame>
        <p:nvGraphicFramePr>
          <p:cNvPr id="5" name="Table 4" title="Overvuew if Adult Instrumen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388363"/>
              </p:ext>
            </p:extLst>
          </p:nvPr>
        </p:nvGraphicFramePr>
        <p:xfrm>
          <a:off x="457200" y="1676400"/>
          <a:ext cx="8229600" cy="4313236"/>
        </p:xfrm>
        <a:graphic>
          <a:graphicData uri="http://schemas.openxmlformats.org/drawingml/2006/table">
            <a:tbl>
              <a:tblPr/>
              <a:tblGrid>
                <a:gridCol w="4267200"/>
                <a:gridCol w="1219200"/>
                <a:gridCol w="1295400"/>
                <a:gridCol w="1447800"/>
              </a:tblGrid>
              <a:tr h="8230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Domain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C&amp;G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Core Item Count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PCMH Item Count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C&amp;G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Core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PCMH Item Count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4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Access to Care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Communication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Comprehensiveness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Office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Staff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Self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Management Support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Shared Decision Making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Coordination of Care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Information about Care &amp; Appointments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Rating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Eligibility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Demographics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 Item Count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34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Pediatric Instrument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>
                <a:latin typeface="Verdana" charset="0"/>
              </a:rPr>
              <a:t>		</a:t>
            </a:r>
          </a:p>
          <a:p>
            <a:pPr eaLnBrk="1" hangingPunct="1"/>
            <a:endParaRPr lang="en-US" i="0">
              <a:latin typeface="Verdana" charset="0"/>
            </a:endParaRPr>
          </a:p>
          <a:p>
            <a:pPr eaLnBrk="1" hangingPunct="1"/>
            <a:endParaRPr lang="en-US" i="0">
              <a:latin typeface="Verdana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AEA0894-80A9-DA40-848F-CAB916B4A29A}" type="slidenum">
              <a:rPr lang="en-US" sz="1400" b="0"/>
              <a:pPr/>
              <a:t>22</a:t>
            </a:fld>
            <a:endParaRPr lang="en-US" sz="1400" b="0"/>
          </a:p>
        </p:txBody>
      </p:sp>
      <p:graphicFrame>
        <p:nvGraphicFramePr>
          <p:cNvPr id="5" name="Table 4" title="Overview of Pediatric Instrumen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756578"/>
              </p:ext>
            </p:extLst>
          </p:nvPr>
        </p:nvGraphicFramePr>
        <p:xfrm>
          <a:off x="457200" y="1676400"/>
          <a:ext cx="8229600" cy="4038600"/>
        </p:xfrm>
        <a:graphic>
          <a:graphicData uri="http://schemas.openxmlformats.org/drawingml/2006/table">
            <a:tbl>
              <a:tblPr/>
              <a:tblGrid>
                <a:gridCol w="4267200"/>
                <a:gridCol w="1219200"/>
                <a:gridCol w="1295400"/>
                <a:gridCol w="1447800"/>
              </a:tblGrid>
              <a:tr h="8229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Domain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C&amp;G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Core Item Count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PCMH Item Count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C&amp;G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Core </a:t>
                      </a:r>
                      <a:r>
                        <a:rPr lang="en-US" sz="18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PCMH Item Count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4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Access to Care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Communication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n-U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14</a:t>
                      </a:r>
                      <a:endParaRPr lang="en-US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Comprehensiveness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Office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Staff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Self Management Support</a:t>
                      </a:r>
                      <a:endParaRPr lang="en-US" sz="16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Coordination</a:t>
                      </a:r>
                      <a:r>
                        <a:rPr lang="en-US" sz="1600" b="1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of Care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Information about Care &amp; Appointments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 Rating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Eligibility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Demographics</a:t>
                      </a:r>
                      <a:endParaRPr lang="en-US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  <a:endParaRPr lang="en-US" sz="20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 Item Count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67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i="0">
                <a:latin typeface="Verdana" charset="0"/>
              </a:rPr>
              <a:t>Access to Care</a:t>
            </a:r>
          </a:p>
          <a:p>
            <a:pPr eaLnBrk="1" fontAlgn="b" hangingPunct="1"/>
            <a:r>
              <a:rPr lang="en-US" sz="1800" b="0" i="0">
                <a:latin typeface="Verdana" charset="0"/>
              </a:rPr>
              <a:t>C&amp;G Core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Got appointment for urgent care as soon as needed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Got appointment for check-up or routine care as soon as needed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Got answer to medical question the same day you phoned provider's office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Got answer to medical question as soon as you needed when phoned provider's office after hours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Saw provider within 15 minutes of appointment time</a:t>
            </a:r>
          </a:p>
          <a:p>
            <a:pPr eaLnBrk="1" fontAlgn="b" hangingPunct="1"/>
            <a:r>
              <a:rPr lang="en-US" sz="1800" b="0" i="0">
                <a:latin typeface="Verdana" charset="0"/>
              </a:rPr>
              <a:t>PCMH Supplemental Items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Got needed care on evenings, weekends, or holidays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Days you had to wait for an appointment for urgent care</a:t>
            </a:r>
          </a:p>
          <a:p>
            <a:pPr eaLnBrk="1" hangingPunct="1"/>
            <a:endParaRPr lang="en-US" i="0">
              <a:latin typeface="Verdana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9BF4B5F-7EA5-114D-A6A4-F823F90D358B}" type="slidenum">
              <a:rPr lang="en-US" sz="1400" b="0"/>
              <a:pPr/>
              <a:t>23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0">
                <a:latin typeface="Verdana" charset="0"/>
              </a:rPr>
              <a:t>Communication</a:t>
            </a:r>
          </a:p>
          <a:p>
            <a:pPr eaLnBrk="1" fontAlgn="b" hangingPunct="1"/>
            <a:r>
              <a:rPr lang="en-US" sz="1800" b="0" i="0">
                <a:latin typeface="Verdana" charset="0"/>
              </a:rPr>
              <a:t>C&amp;G Core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Provider explained things in a way that was easy to understand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Provider listened carefully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Provider gave easy to understand instructions about taking care of health problems or concerns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Provider seemed to know important information about your medical history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Provider respected what you had to say</a:t>
            </a:r>
          </a:p>
          <a:p>
            <a:pPr lvl="1" eaLnBrk="1" fontAlgn="b" hangingPunct="1"/>
            <a:r>
              <a:rPr lang="en-US" sz="1800">
                <a:latin typeface="Verdana" charset="0"/>
              </a:rPr>
              <a:t>Provider spent enough time with you</a:t>
            </a:r>
          </a:p>
          <a:p>
            <a:pPr eaLnBrk="1" fontAlgn="b" hangingPunct="1"/>
            <a:r>
              <a:rPr lang="en-US" sz="1800" b="0" i="0">
                <a:latin typeface="Verdana" charset="0"/>
              </a:rPr>
              <a:t>PCMH Supplemental Items</a:t>
            </a:r>
          </a:p>
          <a:p>
            <a:pPr lvl="1" eaLnBrk="1" fontAlgn="b" hangingPunct="1"/>
            <a:r>
              <a:rPr lang="en-US" sz="1800">
                <a:solidFill>
                  <a:srgbClr val="000000"/>
                </a:solidFill>
                <a:latin typeface="Verdana" charset="0"/>
                <a:cs typeface="Arial" charset="0"/>
              </a:rPr>
              <a:t>Provider knew you as a person (Adult only)</a:t>
            </a:r>
          </a:p>
          <a:p>
            <a:pPr eaLnBrk="1" hangingPunct="1"/>
            <a:endParaRPr lang="en-US" i="0">
              <a:latin typeface="Verdana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9AF7A21-1831-8448-8335-3B8D4F003AA6}" type="slidenum">
              <a:rPr lang="en-US" sz="1400" b="0"/>
              <a:pPr/>
              <a:t>24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Communication</a:t>
            </a:r>
          </a:p>
          <a:p>
            <a:pPr algn="ctr" eaLnBrk="1" hangingPunct="1">
              <a:buFontTx/>
              <a:buNone/>
              <a:defRPr/>
            </a:pPr>
            <a:r>
              <a:rPr lang="en-US" b="0" i="0" dirty="0" smtClean="0">
                <a:ea typeface="+mn-ea"/>
              </a:rPr>
              <a:t>Pediatric only items</a:t>
            </a: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C&amp;G Core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Provider explained things in a way that was easy for child to understand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Provider listened carefully to child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Provider gave you enough information about what was discussed with child when you were not there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Provider gave you enough information about needed follow-up for child's care</a:t>
            </a: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3E7D226-78F8-FE47-AC09-197C31646AD7}" type="slidenum">
              <a:rPr lang="en-US" sz="1400" b="0"/>
              <a:pPr/>
              <a:t>25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Comprehensiveness</a:t>
            </a:r>
          </a:p>
          <a:p>
            <a:pPr algn="ctr" eaLnBrk="1" hangingPunct="1">
              <a:buFontTx/>
              <a:buNone/>
              <a:defRPr/>
            </a:pPr>
            <a:r>
              <a:rPr lang="en-US" b="0" i="0" dirty="0" smtClean="0">
                <a:ea typeface="+mn-ea"/>
              </a:rPr>
              <a:t>Growth and Development - Pediatric only items</a:t>
            </a:r>
          </a:p>
          <a:p>
            <a:pPr eaLnBrk="1" fontAlgn="b" hangingPunct="1"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C&amp;G Core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child's learning ability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behaviors that are normal for child at this age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how your child's body is growing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child's moods and emotions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how child gets along with others</a:t>
            </a: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18DC128-71EC-C144-9F22-91652C73DAE5}" type="slidenum">
              <a:rPr lang="en-US" sz="1400" b="0"/>
              <a:pPr/>
              <a:t>26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Comprehensiveness</a:t>
            </a:r>
          </a:p>
          <a:p>
            <a:pPr algn="ctr" eaLnBrk="1" hangingPunct="1">
              <a:buFontTx/>
              <a:buNone/>
              <a:defRPr/>
            </a:pPr>
            <a:r>
              <a:rPr lang="en-US" b="0" i="0" dirty="0" smtClean="0">
                <a:ea typeface="+mn-ea"/>
              </a:rPr>
              <a:t>Keeping Child Safe and Healthy - Pediatric only items</a:t>
            </a:r>
          </a:p>
          <a:p>
            <a:pPr eaLnBrk="1" fontAlgn="b" hangingPunct="1"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C&amp;G Core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things to do to keep child from getting injured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Given information about keeping child from getting injured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how much time child spends in front of a computer and TV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food your child eats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exercise your child gets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if there were problems in household that might affect child</a:t>
            </a: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080D154-E120-4645-8B63-5F9209C928EB}" type="slidenum">
              <a:rPr lang="en-US" sz="1400" b="0"/>
              <a:pPr/>
              <a:t>27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Comprehensiveness</a:t>
            </a:r>
          </a:p>
          <a:p>
            <a:pPr algn="ctr" eaLnBrk="1" hangingPunct="1">
              <a:buFontTx/>
              <a:buNone/>
              <a:defRPr/>
            </a:pPr>
            <a:r>
              <a:rPr lang="en-US" b="0" i="0" dirty="0" smtClean="0">
                <a:ea typeface="+mn-ea"/>
              </a:rPr>
              <a:t>Behavioral - Adult only items</a:t>
            </a:r>
          </a:p>
          <a:p>
            <a:pPr eaLnBrk="1" fontAlgn="b" hangingPunct="1"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PCMH Items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personal or family problem/alcohol or drug use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worry and stress in your life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about feeling sad or depressed</a:t>
            </a:r>
          </a:p>
          <a:p>
            <a:pPr lvl="1" eaLnBrk="1" fontAlgn="b" hangingPunct="1">
              <a:defRPr/>
            </a:pPr>
            <a:endParaRPr lang="en-US" sz="1800" dirty="0" smtClean="0">
              <a:solidFill>
                <a:srgbClr val="000000"/>
              </a:solidFill>
              <a:cs typeface="Arial" pitchFamily="34" charset="0"/>
            </a:endParaRPr>
          </a:p>
          <a:p>
            <a:pPr lvl="1" eaLnBrk="1" fontAlgn="b" hangingPunct="1">
              <a:defRPr/>
            </a:pPr>
            <a:endParaRPr lang="en-US" sz="1800" dirty="0" smtClean="0">
              <a:solidFill>
                <a:srgbClr val="000000"/>
              </a:solidFill>
              <a:cs typeface="Arial" pitchFamily="34" charset="0"/>
            </a:endParaRP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CC9BC33-08BB-0947-B294-AE7B4BBE5B67}" type="slidenum">
              <a:rPr lang="en-US" sz="1400" b="0"/>
              <a:pPr/>
              <a:t>28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Office Staff</a:t>
            </a:r>
          </a:p>
          <a:p>
            <a:pPr algn="ctr" eaLnBrk="1" hangingPunct="1">
              <a:buFontTx/>
              <a:buNone/>
              <a:defRPr/>
            </a:pPr>
            <a:endParaRPr lang="en-US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C&amp;G Core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Clerks and receptionists at this office were as helpful as you though they should be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Clerks and receptionists at this office treated you with courtesy and respect</a:t>
            </a: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F131128-35EC-F94A-8AA0-D5BFE67E9BC4}" type="slidenum">
              <a:rPr lang="en-US" sz="1400" b="0"/>
              <a:pPr/>
              <a:t>29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9D2F0CF-3001-AA43-AEAA-B84F5C4DC3E4}" type="slidenum">
              <a:rPr lang="en-US" sz="1400" b="0"/>
              <a:pPr/>
              <a:t>3</a:t>
            </a:fld>
            <a:endParaRPr lang="en-US" sz="1400" b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7239000" cy="1447800"/>
          </a:xfrm>
        </p:spPr>
        <p:txBody>
          <a:bodyPr/>
          <a:lstStyle/>
          <a:p>
            <a:pPr eaLnBrk="1" hangingPunct="1"/>
            <a:r>
              <a:rPr lang="en-US" dirty="0">
                <a:latin typeface="Verdana" charset="0"/>
              </a:rPr>
              <a:t>The CAHPS Family of Surveys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286000"/>
            <a:ext cx="3467100" cy="38227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1500"/>
              </a:spcAft>
            </a:pPr>
            <a:r>
              <a:rPr lang="en-US" sz="2200" i="0">
                <a:solidFill>
                  <a:schemeClr val="tx2"/>
                </a:solidFill>
                <a:latin typeface="Verdana" charset="0"/>
              </a:rPr>
              <a:t>Family of surveys</a:t>
            </a:r>
            <a:r>
              <a:rPr lang="en-US" sz="2200" i="0">
                <a:latin typeface="Verdana" charset="0"/>
              </a:rPr>
              <a:t>: comprehensive and evolving</a:t>
            </a:r>
            <a:endParaRPr lang="en-US" sz="700" i="0">
              <a:latin typeface="Verdana" charset="0"/>
            </a:endParaRP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1500"/>
              </a:spcAft>
            </a:pPr>
            <a:r>
              <a:rPr lang="en-US" sz="2200" i="0">
                <a:solidFill>
                  <a:schemeClr val="tx2"/>
                </a:solidFill>
                <a:latin typeface="Verdana" charset="0"/>
              </a:rPr>
              <a:t>Patients evaluate  their experiences with ambulatory and facility health care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1500"/>
              </a:spcAft>
            </a:pPr>
            <a:r>
              <a:rPr lang="en-US" sz="2200" i="0">
                <a:solidFill>
                  <a:schemeClr val="tx2"/>
                </a:solidFill>
                <a:latin typeface="Verdana" charset="0"/>
              </a:rPr>
              <a:t>All surveys are in the public domain</a:t>
            </a:r>
          </a:p>
        </p:txBody>
      </p:sp>
      <p:grpSp>
        <p:nvGrpSpPr>
          <p:cNvPr id="2" name="Group 1" title="The CAHPS Family of Surveys"/>
          <p:cNvGrpSpPr/>
          <p:nvPr/>
        </p:nvGrpSpPr>
        <p:grpSpPr>
          <a:xfrm>
            <a:off x="3962400" y="2057400"/>
            <a:ext cx="4953000" cy="4572000"/>
            <a:chOff x="3962400" y="2057400"/>
            <a:chExt cx="4953000" cy="4572000"/>
          </a:xfrm>
        </p:grpSpPr>
        <p:sp>
          <p:nvSpPr>
            <p:cNvPr id="5125" name="Oval 4"/>
            <p:cNvSpPr>
              <a:spLocks noChangeArrowheads="1"/>
            </p:cNvSpPr>
            <p:nvPr/>
          </p:nvSpPr>
          <p:spPr bwMode="auto">
            <a:xfrm>
              <a:off x="3962400" y="2057400"/>
              <a:ext cx="4953000" cy="4572000"/>
            </a:xfrm>
            <a:prstGeom prst="ellipse">
              <a:avLst/>
            </a:prstGeom>
            <a:solidFill>
              <a:srgbClr val="E7F4F5"/>
            </a:solidFill>
            <a:ln w="222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en-US"/>
            </a:p>
          </p:txBody>
        </p:sp>
        <p:sp>
          <p:nvSpPr>
            <p:cNvPr id="5126" name="Text Box 5"/>
            <p:cNvSpPr txBox="1">
              <a:spLocks noChangeArrowheads="1"/>
            </p:cNvSpPr>
            <p:nvPr/>
          </p:nvSpPr>
          <p:spPr bwMode="auto">
            <a:xfrm>
              <a:off x="4648200" y="2286000"/>
              <a:ext cx="3733800" cy="830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b="0">
                  <a:solidFill>
                    <a:schemeClr val="accent2"/>
                  </a:solidFill>
                  <a:latin typeface="Arial" charset="0"/>
                </a:rPr>
                <a:t>CAHPS surveys ask about experiences with …</a:t>
              </a:r>
            </a:p>
          </p:txBody>
        </p:sp>
        <p:sp>
          <p:nvSpPr>
            <p:cNvPr id="5127" name="Text Box 6"/>
            <p:cNvSpPr txBox="1">
              <a:spLocks noChangeArrowheads="1"/>
            </p:cNvSpPr>
            <p:nvPr/>
          </p:nvSpPr>
          <p:spPr bwMode="auto">
            <a:xfrm>
              <a:off x="4800600" y="3048000"/>
              <a:ext cx="3581400" cy="3478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2250" indent="-22225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679450" indent="-22225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>
                <a:buFont typeface="Wingdings" charset="0"/>
                <a:buChar char="§"/>
              </a:pPr>
              <a:r>
                <a:rPr lang="en-US" sz="2000" dirty="0">
                  <a:solidFill>
                    <a:schemeClr val="accent2"/>
                  </a:solidFill>
                  <a:latin typeface="Arial" charset="0"/>
                </a:rPr>
                <a:t>AMBULATORY CARE</a:t>
              </a:r>
            </a:p>
            <a:p>
              <a:pPr lvl="1" eaLnBrk="1" hangingPunct="1">
                <a:buFont typeface="Wingdings" charset="0"/>
                <a:buChar char="§"/>
              </a:pPr>
              <a:r>
                <a:rPr lang="en-US" sz="2000" i="1" dirty="0">
                  <a:solidFill>
                    <a:schemeClr val="accent2"/>
                  </a:solidFill>
                  <a:latin typeface="Arial" charset="0"/>
                </a:rPr>
                <a:t>Clinicians and Medical Groups </a:t>
              </a:r>
            </a:p>
            <a:p>
              <a:pPr lvl="1" eaLnBrk="1" hangingPunct="1">
                <a:buFont typeface="Wingdings" charset="0"/>
                <a:buChar char="§"/>
              </a:pPr>
              <a:r>
                <a:rPr lang="en-US" sz="2000" b="0" dirty="0">
                  <a:solidFill>
                    <a:schemeClr val="accent2"/>
                  </a:solidFill>
                  <a:latin typeface="Arial" charset="0"/>
                </a:rPr>
                <a:t>Health plans	</a:t>
              </a:r>
            </a:p>
            <a:p>
              <a:pPr lvl="1" eaLnBrk="1" hangingPunct="1">
                <a:buFont typeface="Wingdings" charset="0"/>
                <a:buChar char="§"/>
              </a:pPr>
              <a:r>
                <a:rPr lang="en-US" sz="2000" b="0" dirty="0">
                  <a:solidFill>
                    <a:schemeClr val="accent2"/>
                  </a:solidFill>
                  <a:latin typeface="Arial" charset="0"/>
                </a:rPr>
                <a:t>Behavioral health services</a:t>
              </a:r>
            </a:p>
            <a:p>
              <a:pPr lvl="1" eaLnBrk="1" hangingPunct="1">
                <a:buFont typeface="Wingdings" charset="0"/>
                <a:buChar char="§"/>
              </a:pPr>
              <a:r>
                <a:rPr lang="en-US" sz="2000" b="0" dirty="0">
                  <a:solidFill>
                    <a:schemeClr val="accent2"/>
                  </a:solidFill>
                  <a:latin typeface="Arial" charset="0"/>
                </a:rPr>
                <a:t>Dental plans</a:t>
              </a:r>
            </a:p>
            <a:p>
              <a:pPr eaLnBrk="1" hangingPunct="1">
                <a:buFont typeface="Wingdings" charset="0"/>
                <a:buChar char="§"/>
              </a:pPr>
              <a:r>
                <a:rPr lang="en-US" sz="2000" dirty="0">
                  <a:solidFill>
                    <a:schemeClr val="accent2"/>
                  </a:solidFill>
                  <a:latin typeface="Arial" charset="0"/>
                </a:rPr>
                <a:t>FACILITIES</a:t>
              </a:r>
            </a:p>
            <a:p>
              <a:pPr lvl="1" eaLnBrk="1" hangingPunct="1">
                <a:buFont typeface="Wingdings" charset="0"/>
                <a:buChar char="§"/>
              </a:pPr>
              <a:r>
                <a:rPr lang="en-US" sz="2000" b="0" dirty="0">
                  <a:solidFill>
                    <a:schemeClr val="accent2"/>
                  </a:solidFill>
                  <a:latin typeface="Arial" charset="0"/>
                </a:rPr>
                <a:t>Hospitals</a:t>
              </a:r>
            </a:p>
            <a:p>
              <a:pPr lvl="1" eaLnBrk="1" hangingPunct="1">
                <a:buFont typeface="Wingdings" charset="0"/>
                <a:buChar char="§"/>
              </a:pPr>
              <a:r>
                <a:rPr lang="en-US" sz="2000" b="0" dirty="0">
                  <a:solidFill>
                    <a:schemeClr val="accent2"/>
                  </a:solidFill>
                  <a:latin typeface="Arial" charset="0"/>
                </a:rPr>
                <a:t>Nursing homes</a:t>
              </a:r>
            </a:p>
            <a:p>
              <a:pPr lvl="1" eaLnBrk="1" hangingPunct="1">
                <a:buFont typeface="Wingdings" charset="0"/>
                <a:buChar char="§"/>
              </a:pPr>
              <a:r>
                <a:rPr lang="en-US" sz="2000" b="0" dirty="0">
                  <a:solidFill>
                    <a:schemeClr val="accent2"/>
                  </a:solidFill>
                  <a:latin typeface="Arial" charset="0"/>
                </a:rPr>
                <a:t>Dialysis facilities</a:t>
              </a:r>
            </a:p>
          </p:txBody>
        </p:sp>
        <p:sp>
          <p:nvSpPr>
            <p:cNvPr id="5128" name="Line 7"/>
            <p:cNvSpPr>
              <a:spLocks noChangeShapeType="1"/>
            </p:cNvSpPr>
            <p:nvPr/>
          </p:nvSpPr>
          <p:spPr bwMode="auto">
            <a:xfrm>
              <a:off x="4114800" y="2514600"/>
              <a:ext cx="457200" cy="0"/>
            </a:xfrm>
            <a:prstGeom prst="line">
              <a:avLst/>
            </a:prstGeom>
            <a:noFill/>
            <a:ln w="5715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Self Management Support</a:t>
            </a:r>
          </a:p>
          <a:p>
            <a:pPr eaLnBrk="1" fontAlgn="b" hangingPunct="1"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PCMH Items</a:t>
            </a:r>
          </a:p>
          <a:p>
            <a:pPr eaLnBrk="1" fontAlgn="b" hangingPunct="1">
              <a:defRPr/>
            </a:pPr>
            <a:endParaRPr lang="en-US" sz="1000" b="0" i="0" dirty="0" smtClean="0">
              <a:ea typeface="+mn-ea"/>
            </a:endParaRP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Work with you to set specific goals for your health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Ask you if there are things that make it hard for you to take care of your health</a:t>
            </a:r>
          </a:p>
          <a:p>
            <a:pPr lvl="1" eaLnBrk="1" fontAlgn="b" hangingPunct="1">
              <a:defRPr/>
            </a:pPr>
            <a:endParaRPr lang="en-US" sz="1800" dirty="0" smtClean="0">
              <a:ea typeface="+mn-ea"/>
              <a:cs typeface="+mn-cs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solidFill>
                  <a:srgbClr val="000000"/>
                </a:solidFill>
                <a:ea typeface="+mn-ea"/>
              </a:rPr>
              <a:t>Notes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solidFill>
                  <a:srgbClr val="000000"/>
                </a:solidFill>
                <a:cs typeface="Arial" pitchFamily="34" charset="0"/>
              </a:rPr>
              <a:t>PCMH Items are designed for a general population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solidFill>
                  <a:srgbClr val="000000"/>
                </a:solidFill>
                <a:cs typeface="Arial" pitchFamily="34" charset="0"/>
              </a:rPr>
              <a:t>Supplemental Items in development for population with chronic conditions</a:t>
            </a: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97302D9-9044-6E46-910F-69BF6DF4627B}" type="slidenum">
              <a:rPr lang="en-US" sz="1400" b="0"/>
              <a:pPr/>
              <a:t>30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Shared Decision Making</a:t>
            </a:r>
          </a:p>
          <a:p>
            <a:pPr algn="ctr" eaLnBrk="1" hangingPunct="1">
              <a:buFontTx/>
              <a:buNone/>
              <a:defRPr/>
            </a:pPr>
            <a:r>
              <a:rPr lang="en-US" b="0" i="0" dirty="0" smtClean="0">
                <a:ea typeface="+mn-ea"/>
              </a:rPr>
              <a:t>Adult only items</a:t>
            </a: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PCMH Items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Provider talked about reasons to take a medicine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Provider talked about reasons not to take a medicine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Provider asked what you thought was best for you regarding medicine</a:t>
            </a:r>
          </a:p>
          <a:p>
            <a:pPr lvl="1" eaLnBrk="1" fontAlgn="b" hangingPunct="1">
              <a:defRPr/>
            </a:pPr>
            <a:endParaRPr lang="en-US" sz="1800" dirty="0" smtClean="0">
              <a:ea typeface="+mn-ea"/>
              <a:cs typeface="+mn-cs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solidFill>
                  <a:srgbClr val="000000"/>
                </a:solidFill>
                <a:ea typeface="+mn-ea"/>
              </a:rPr>
              <a:t>Notes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solidFill>
                  <a:srgbClr val="000000"/>
                </a:solidFill>
                <a:cs typeface="Arial" pitchFamily="34" charset="0"/>
              </a:rPr>
              <a:t>Taking prescription meds more rare in Pediatric population; items included as pediatric supplemental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solidFill>
                  <a:srgbClr val="000000"/>
                </a:solidFill>
                <a:cs typeface="Arial" pitchFamily="34" charset="0"/>
              </a:rPr>
              <a:t>Tested Shared Decision Making related to surgery but incidence was too low</a:t>
            </a:r>
          </a:p>
          <a:p>
            <a:pPr lvl="1" eaLnBrk="1" fontAlgn="b" hangingPunct="1">
              <a:defRPr/>
            </a:pPr>
            <a:endParaRPr lang="en-US" sz="1800" dirty="0" smtClean="0">
              <a:solidFill>
                <a:srgbClr val="000000"/>
              </a:solidFill>
              <a:cs typeface="Arial" pitchFamily="34" charset="0"/>
            </a:endParaRPr>
          </a:p>
          <a:p>
            <a:pPr eaLnBrk="1" hangingPunct="1"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EFDF11D-A83F-3548-A093-63C33E12293B}" type="slidenum">
              <a:rPr lang="en-US" sz="1400" b="0"/>
              <a:pPr/>
              <a:t>31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Coordination of Care</a:t>
            </a:r>
          </a:p>
          <a:p>
            <a:pPr eaLnBrk="1" fontAlgn="b" hangingPunct="1"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C&amp;G Core</a:t>
            </a:r>
          </a:p>
          <a:p>
            <a:pPr eaLnBrk="1" fontAlgn="b" hangingPunct="1">
              <a:defRPr/>
            </a:pPr>
            <a:endParaRPr lang="en-US" sz="1000" b="0" i="0" dirty="0" smtClean="0">
              <a:ea typeface="+mn-ea"/>
            </a:endParaRPr>
          </a:p>
          <a:p>
            <a:pPr lvl="1" eaLnBrk="1" fontAlgn="b" hangingPunct="1">
              <a:defRPr/>
            </a:pPr>
            <a:r>
              <a:rPr lang="en-US" sz="1800" dirty="0" smtClean="0">
                <a:solidFill>
                  <a:srgbClr val="000000"/>
                </a:solidFill>
                <a:cs typeface="Arial" pitchFamily="34" charset="0"/>
              </a:rPr>
              <a:t>Provider's office followed up to give you results of blood test, x-ray, or other test</a:t>
            </a:r>
          </a:p>
          <a:p>
            <a:pPr eaLnBrk="1" fontAlgn="b" hangingPunct="1"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PCMH Items</a:t>
            </a:r>
          </a:p>
          <a:p>
            <a:pPr eaLnBrk="1" fontAlgn="b" hangingPunct="1">
              <a:defRPr/>
            </a:pPr>
            <a:endParaRPr lang="en-US" sz="1000" b="0" i="0" dirty="0" smtClean="0">
              <a:ea typeface="+mn-ea"/>
            </a:endParaRP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Provider seemed informed and up-to-date about care you got from specialists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Talked with you about your prescriptions </a:t>
            </a:r>
          </a:p>
          <a:p>
            <a:pPr lvl="1" eaLnBrk="1" fontAlgn="b" hangingPunct="1">
              <a:defRPr/>
            </a:pPr>
            <a:endParaRPr lang="en-US" sz="1800" dirty="0" smtClean="0"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E34101B-2DDF-984C-ADD1-A2871B7CABCA}" type="slidenum">
              <a:rPr lang="en-US" sz="1400" b="0"/>
              <a:pPr/>
              <a:t>32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>
                <a:latin typeface="Verdana" charset="0"/>
              </a:rPr>
              <a:t>Overview of Survey Instruments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458200" cy="43735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US" i="0" dirty="0" smtClean="0">
                <a:ea typeface="+mn-ea"/>
              </a:rPr>
              <a:t>Information about Care &amp; Appointments</a:t>
            </a:r>
          </a:p>
          <a:p>
            <a:pPr eaLnBrk="1" fontAlgn="b" hangingPunct="1">
              <a:defRPr/>
            </a:pPr>
            <a:endParaRPr lang="en-US" sz="1800" b="0" i="0" dirty="0" smtClean="0">
              <a:ea typeface="+mn-ea"/>
            </a:endParaRPr>
          </a:p>
          <a:p>
            <a:pPr eaLnBrk="1" fontAlgn="b" hangingPunct="1">
              <a:defRPr/>
            </a:pPr>
            <a:r>
              <a:rPr lang="en-US" sz="1800" b="0" i="0" dirty="0" smtClean="0">
                <a:ea typeface="+mn-ea"/>
              </a:rPr>
              <a:t>PCMH Items</a:t>
            </a:r>
          </a:p>
          <a:p>
            <a:pPr eaLnBrk="1" fontAlgn="b" hangingPunct="1">
              <a:defRPr/>
            </a:pPr>
            <a:endParaRPr lang="en-US" sz="1000" b="0" i="0" dirty="0" smtClean="0">
              <a:ea typeface="+mn-ea"/>
            </a:endParaRP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Got information about what to do if you needed care on evenings, weekends, or holidays</a:t>
            </a:r>
          </a:p>
          <a:p>
            <a:pPr lvl="1" eaLnBrk="1" fontAlgn="b" hangingPunct="1">
              <a:defRPr/>
            </a:pPr>
            <a:r>
              <a:rPr lang="en-US" sz="1800" dirty="0" smtClean="0">
                <a:ea typeface="+mn-ea"/>
                <a:cs typeface="+mn-cs"/>
              </a:rPr>
              <a:t>Received reminders between visits</a:t>
            </a:r>
          </a:p>
          <a:p>
            <a:pPr lvl="1" eaLnBrk="1" fontAlgn="b" hangingPunct="1">
              <a:buFontTx/>
              <a:buNone/>
              <a:defRPr/>
            </a:pPr>
            <a:endParaRPr lang="en-US" sz="1800" dirty="0" smtClean="0">
              <a:ea typeface="+mn-ea"/>
              <a:cs typeface="+mn-cs"/>
            </a:endParaRPr>
          </a:p>
          <a:p>
            <a:pPr eaLnBrk="1" hangingPunct="1">
              <a:buFontTx/>
              <a:buNone/>
              <a:defRPr/>
            </a:pPr>
            <a:endParaRPr lang="en-US" i="0" dirty="0" smtClean="0">
              <a:ea typeface="+mn-ea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F281654-617C-F24D-82AA-E1FF40BA1823}" type="slidenum">
              <a:rPr lang="en-US" sz="1400" b="0"/>
              <a:pPr/>
              <a:t>33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Collaboration with NCQA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8153400" cy="4267200"/>
          </a:xfrm>
        </p:spPr>
        <p:txBody>
          <a:bodyPr/>
          <a:lstStyle/>
          <a:p>
            <a:r>
              <a:rPr lang="en-US" sz="2400" i="0">
                <a:latin typeface="Verdana" charset="0"/>
              </a:rPr>
              <a:t>Increasing</a:t>
            </a:r>
            <a:r>
              <a:rPr lang="en-US" sz="2400">
                <a:latin typeface="Verdana" charset="0"/>
              </a:rPr>
              <a:t> attention to patient engagement was a key driver in NCQA</a:t>
            </a:r>
            <a:r>
              <a:rPr lang="ja-JP" altLang="en-US" sz="2400">
                <a:latin typeface="Verdana" charset="0"/>
              </a:rPr>
              <a:t>’</a:t>
            </a:r>
            <a:r>
              <a:rPr lang="en-US" sz="2400">
                <a:latin typeface="Verdana" charset="0"/>
              </a:rPr>
              <a:t>s update of its PCMH recognition program.</a:t>
            </a:r>
            <a:r>
              <a:rPr lang="en-US" sz="2400" i="0">
                <a:latin typeface="Verdana" charset="0"/>
              </a:rPr>
              <a:t/>
            </a:r>
            <a:br>
              <a:rPr lang="en-US" sz="2400" i="0">
                <a:latin typeface="Verdana" charset="0"/>
              </a:rPr>
            </a:br>
            <a:endParaRPr lang="en-US" sz="2400" i="0">
              <a:latin typeface="Verdana" charset="0"/>
            </a:endParaRPr>
          </a:p>
          <a:p>
            <a:r>
              <a:rPr lang="en-US" sz="2400">
                <a:latin typeface="Verdana" charset="0"/>
              </a:rPr>
              <a:t>NCQA conducted public comment to identify priorities for a PCMH survey</a:t>
            </a:r>
            <a:br>
              <a:rPr lang="en-US" sz="2400">
                <a:latin typeface="Verdana" charset="0"/>
              </a:rPr>
            </a:br>
            <a:endParaRPr lang="en-US" sz="2400">
              <a:latin typeface="Verdana" charset="0"/>
            </a:endParaRPr>
          </a:p>
          <a:p>
            <a:r>
              <a:rPr lang="en-US" sz="2400" i="0">
                <a:latin typeface="Verdana" charset="0"/>
              </a:rPr>
              <a:t>Then worked with the CAHPS team to develop and test items</a:t>
            </a:r>
          </a:p>
        </p:txBody>
      </p:sp>
      <p:sp>
        <p:nvSpPr>
          <p:cNvPr id="614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AFE3C35-07EF-ED4F-86E5-19114483A51D}" type="slidenum">
              <a:rPr lang="en-US" sz="1400" b="0"/>
              <a:pPr/>
              <a:t>4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CAHPS Design Principles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8686800" cy="4495800"/>
          </a:xfrm>
        </p:spPr>
        <p:txBody>
          <a:bodyPr/>
          <a:lstStyle/>
          <a:p>
            <a:pPr>
              <a:lnSpc>
                <a:spcPts val="2700"/>
              </a:lnSpc>
              <a:buFont typeface="Wingdings" charset="0"/>
              <a:buChar char="Ø"/>
            </a:pPr>
            <a:r>
              <a:rPr lang="en-US" sz="2000" i="0">
                <a:latin typeface="Verdana" charset="0"/>
              </a:rPr>
              <a:t>Emphasis on patients</a:t>
            </a:r>
          </a:p>
          <a:p>
            <a:pPr lvl="1">
              <a:lnSpc>
                <a:spcPts val="2700"/>
              </a:lnSpc>
            </a:pPr>
            <a:r>
              <a:rPr lang="en-US" sz="2000">
                <a:latin typeface="Verdana" charset="0"/>
              </a:rPr>
              <a:t>What patients value with respect to the setting of care</a:t>
            </a:r>
          </a:p>
          <a:p>
            <a:pPr lvl="1">
              <a:lnSpc>
                <a:spcPts val="2700"/>
              </a:lnSpc>
            </a:pPr>
            <a:r>
              <a:rPr lang="en-US" sz="2000">
                <a:latin typeface="Verdana" charset="0"/>
              </a:rPr>
              <a:t>Aspects of care for which patients are the best or only source of information</a:t>
            </a:r>
          </a:p>
          <a:p>
            <a:pPr lvl="1">
              <a:lnSpc>
                <a:spcPts val="2700"/>
              </a:lnSpc>
            </a:pPr>
            <a:r>
              <a:rPr lang="en-US" sz="2000">
                <a:latin typeface="Verdana" charset="0"/>
              </a:rPr>
              <a:t>Extensive testing with patients and families</a:t>
            </a:r>
          </a:p>
          <a:p>
            <a:pPr>
              <a:lnSpc>
                <a:spcPts val="2700"/>
              </a:lnSpc>
              <a:buFont typeface="Wingdings" charset="0"/>
              <a:buChar char="Ø"/>
            </a:pPr>
            <a:r>
              <a:rPr lang="en-US" sz="2000" i="0">
                <a:latin typeface="Verdana" charset="0"/>
              </a:rPr>
              <a:t>Reports and ratings about experiences</a:t>
            </a:r>
          </a:p>
          <a:p>
            <a:pPr>
              <a:lnSpc>
                <a:spcPts val="2700"/>
              </a:lnSpc>
              <a:buFont typeface="Wingdings" charset="0"/>
              <a:buChar char="Ø"/>
            </a:pPr>
            <a:r>
              <a:rPr lang="en-US" sz="2000" i="0">
                <a:latin typeface="Verdana" charset="0"/>
              </a:rPr>
              <a:t>Standardization</a:t>
            </a:r>
          </a:p>
          <a:p>
            <a:pPr lvl="1">
              <a:lnSpc>
                <a:spcPts val="2700"/>
              </a:lnSpc>
            </a:pPr>
            <a:r>
              <a:rPr lang="en-US" sz="2000">
                <a:latin typeface="Verdana" charset="0"/>
              </a:rPr>
              <a:t>Questionnaires, data collection protocols, analysis, reporting</a:t>
            </a:r>
          </a:p>
          <a:p>
            <a:pPr>
              <a:lnSpc>
                <a:spcPts val="2700"/>
              </a:lnSpc>
              <a:buFont typeface="Wingdings" charset="0"/>
              <a:buChar char="Ø"/>
            </a:pPr>
            <a:r>
              <a:rPr lang="en-US" sz="2000" i="0">
                <a:latin typeface="Verdana" charset="0"/>
              </a:rPr>
              <a:t>Multiple versions for diverse populations</a:t>
            </a:r>
          </a:p>
          <a:p>
            <a:pPr lvl="1">
              <a:lnSpc>
                <a:spcPts val="2700"/>
              </a:lnSpc>
            </a:pPr>
            <a:r>
              <a:rPr lang="en-US" sz="1600">
                <a:latin typeface="Verdana" charset="0"/>
              </a:rPr>
              <a:t>Adult; Child; English &amp; Spanish versions</a:t>
            </a:r>
          </a:p>
          <a:p>
            <a:pPr>
              <a:lnSpc>
                <a:spcPts val="2700"/>
              </a:lnSpc>
              <a:buFont typeface="Wingdings" charset="0"/>
              <a:buChar char="Ø"/>
            </a:pPr>
            <a:r>
              <a:rPr lang="en-US" sz="2000" i="0">
                <a:latin typeface="Verdana" charset="0"/>
              </a:rPr>
              <a:t>All CAHPS surveys and products are in the public domain</a:t>
            </a:r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920C1B9-A23B-B04E-8BC7-345F184E1351}" type="slidenum">
              <a:rPr lang="en-US" sz="1400" b="0"/>
              <a:pPr/>
              <a:t>5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Verdana" charset="0"/>
              </a:rPr>
              <a:t>CAHPS Clinician &amp; Group Survey: </a:t>
            </a:r>
            <a:br>
              <a:rPr lang="en-US" sz="2400" dirty="0">
                <a:latin typeface="Verdana" charset="0"/>
              </a:rPr>
            </a:br>
            <a:r>
              <a:rPr lang="en-US" sz="2400" dirty="0">
                <a:latin typeface="Verdana" charset="0"/>
              </a:rPr>
              <a:t>Patient-Centered Medical Home Version</a:t>
            </a:r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CA91B4C-C9E9-4646-B42A-D545CDEF6E58}" type="slidenum">
              <a:rPr lang="en-US" sz="1400" b="0"/>
              <a:pPr/>
              <a:t>6</a:t>
            </a:fld>
            <a:endParaRPr lang="en-US" sz="1400" b="0"/>
          </a:p>
        </p:txBody>
      </p:sp>
      <p:graphicFrame>
        <p:nvGraphicFramePr>
          <p:cNvPr id="6" name="Content Placeholder 5" title="CAHPS Clinician &amp; Group Survey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71325939"/>
              </p:ext>
            </p:extLst>
          </p:nvPr>
        </p:nvGraphicFramePr>
        <p:xfrm>
          <a:off x="457200" y="1752600"/>
          <a:ext cx="8534400" cy="437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197" name="TextBox 7"/>
          <p:cNvSpPr txBox="1">
            <a:spLocks noChangeArrowheads="1"/>
          </p:cNvSpPr>
          <p:nvPr/>
        </p:nvSpPr>
        <p:spPr bwMode="auto">
          <a:xfrm>
            <a:off x="685800" y="5127625"/>
            <a:ext cx="1676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1400"/>
              <a:t>* </a:t>
            </a:r>
            <a:r>
              <a:rPr lang="en-US" sz="1400" b="0"/>
              <a:t>NQF endorsed</a:t>
            </a:r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0772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Verdana" charset="0"/>
              </a:rPr>
              <a:t>Overview of </a:t>
            </a:r>
            <a:br>
              <a:rPr lang="en-US" dirty="0">
                <a:latin typeface="Verdana" charset="0"/>
              </a:rPr>
            </a:br>
            <a:r>
              <a:rPr lang="en-US" dirty="0">
                <a:solidFill>
                  <a:srgbClr val="0099CC"/>
                </a:solidFill>
                <a:latin typeface="Verdana" charset="0"/>
              </a:rPr>
              <a:t>CAHPS C&amp;G PCMH Surveys</a:t>
            </a:r>
            <a:endParaRPr lang="en-US" dirty="0">
              <a:latin typeface="Verdana" charset="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i="0">
                <a:latin typeface="Verdana" charset="0"/>
              </a:rPr>
              <a:t>Expanded CAHPS C&amp;G PCMH Surveys are appropriate for all primary care practices (PCMH and non-PCMH)</a:t>
            </a:r>
            <a:br>
              <a:rPr lang="en-US" i="0">
                <a:latin typeface="Verdana" charset="0"/>
              </a:rPr>
            </a:br>
            <a:endParaRPr lang="en-US" i="0">
              <a:latin typeface="Verdana" charset="0"/>
            </a:endParaRPr>
          </a:p>
          <a:p>
            <a:pPr eaLnBrk="1" hangingPunct="1"/>
            <a:r>
              <a:rPr lang="en-US" i="0">
                <a:latin typeface="Verdana" charset="0"/>
              </a:rPr>
              <a:t>Versions for Adult and Pediatric Populations</a:t>
            </a:r>
            <a:br>
              <a:rPr lang="en-US" i="0">
                <a:latin typeface="Verdana" charset="0"/>
              </a:rPr>
            </a:br>
            <a:endParaRPr lang="en-US" i="0">
              <a:latin typeface="Verdana" charset="0"/>
            </a:endParaRPr>
          </a:p>
          <a:p>
            <a:pPr eaLnBrk="1" hangingPunct="1"/>
            <a:r>
              <a:rPr lang="en-US" i="0">
                <a:latin typeface="Verdana" charset="0"/>
              </a:rPr>
              <a:t>Appropriate for general population</a:t>
            </a:r>
            <a:br>
              <a:rPr lang="en-US" i="0">
                <a:latin typeface="Verdana" charset="0"/>
              </a:rPr>
            </a:br>
            <a:endParaRPr lang="en-US" i="0">
              <a:latin typeface="Verdana" charset="0"/>
            </a:endParaRPr>
          </a:p>
          <a:p>
            <a:pPr eaLnBrk="1" hangingPunct="1"/>
            <a:r>
              <a:rPr lang="en-US" i="0">
                <a:latin typeface="Verdana" charset="0"/>
              </a:rPr>
              <a:t>12-month </a:t>
            </a:r>
            <a:r>
              <a:rPr lang="ja-JP" altLang="en-US" i="0">
                <a:latin typeface="Verdana" charset="0"/>
              </a:rPr>
              <a:t>“</a:t>
            </a:r>
            <a:r>
              <a:rPr lang="en-US" i="0">
                <a:latin typeface="Verdana" charset="0"/>
              </a:rPr>
              <a:t>look-back</a:t>
            </a:r>
            <a:r>
              <a:rPr lang="ja-JP" altLang="en-US" i="0">
                <a:latin typeface="Verdana" charset="0"/>
              </a:rPr>
              <a:t>”</a:t>
            </a:r>
            <a:r>
              <a:rPr lang="en-US" i="0">
                <a:latin typeface="Verdana" charset="0"/>
              </a:rPr>
              <a:t> period </a:t>
            </a:r>
            <a:br>
              <a:rPr lang="en-US" i="0">
                <a:latin typeface="Verdana" charset="0"/>
              </a:rPr>
            </a:br>
            <a:endParaRPr lang="en-US" i="0">
              <a:latin typeface="Verdana" charset="0"/>
            </a:endParaRPr>
          </a:p>
          <a:p>
            <a:pPr eaLnBrk="1" hangingPunct="1"/>
            <a:r>
              <a:rPr lang="en-US" i="0">
                <a:latin typeface="Verdana" charset="0"/>
              </a:rPr>
              <a:t>Referent is </a:t>
            </a:r>
            <a:r>
              <a:rPr lang="ja-JP" altLang="en-US" i="0">
                <a:latin typeface="Verdana" charset="0"/>
              </a:rPr>
              <a:t>“</a:t>
            </a:r>
            <a:r>
              <a:rPr lang="en-US" i="0">
                <a:latin typeface="Verdana" charset="0"/>
              </a:rPr>
              <a:t>provider</a:t>
            </a:r>
            <a:r>
              <a:rPr lang="ja-JP" altLang="en-US" i="0">
                <a:latin typeface="Verdana" charset="0"/>
              </a:rPr>
              <a:t>”</a:t>
            </a:r>
            <a:r>
              <a:rPr lang="en-US" i="0">
                <a:latin typeface="Verdana" charset="0"/>
              </a:rPr>
              <a:t> or </a:t>
            </a:r>
            <a:r>
              <a:rPr lang="ja-JP" altLang="en-US" i="0">
                <a:latin typeface="Verdana" charset="0"/>
              </a:rPr>
              <a:t>“</a:t>
            </a:r>
            <a:r>
              <a:rPr lang="en-US" i="0">
                <a:latin typeface="Verdana" charset="0"/>
              </a:rPr>
              <a:t>provider</a:t>
            </a:r>
            <a:r>
              <a:rPr lang="ja-JP" altLang="en-US" i="0">
                <a:latin typeface="Verdana" charset="0"/>
              </a:rPr>
              <a:t>’</a:t>
            </a:r>
            <a:r>
              <a:rPr lang="en-US" i="0">
                <a:latin typeface="Verdana" charset="0"/>
              </a:rPr>
              <a:t>s office</a:t>
            </a:r>
            <a:r>
              <a:rPr lang="ja-JP" altLang="en-US" i="0">
                <a:latin typeface="Verdana" charset="0"/>
              </a:rPr>
              <a:t>”</a:t>
            </a:r>
            <a:endParaRPr lang="en-US" i="0">
              <a:latin typeface="Verdana" charset="0"/>
            </a:endParaRPr>
          </a:p>
          <a:p>
            <a:pPr eaLnBrk="1" hangingPunct="1"/>
            <a:endParaRPr lang="en-US" i="0">
              <a:latin typeface="Verdana" charset="0"/>
            </a:endParaRPr>
          </a:p>
          <a:p>
            <a:pPr eaLnBrk="1" hangingPunct="1"/>
            <a:endParaRPr lang="en-US" i="0">
              <a:latin typeface="Verdana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73E656F-B4BB-914F-9CCA-75361468BC41}" type="slidenum">
              <a:rPr lang="en-US" sz="1400" b="0"/>
              <a:pPr/>
              <a:t>7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NCQA</a:t>
            </a:r>
            <a:r>
              <a:rPr lang="ja-JP" altLang="en-US" dirty="0">
                <a:latin typeface="Verdana" charset="0"/>
              </a:rPr>
              <a:t>’</a:t>
            </a:r>
            <a:r>
              <a:rPr lang="en-US" dirty="0">
                <a:latin typeface="Verdana" charset="0"/>
              </a:rPr>
              <a:t>s PCMH 2011</a:t>
            </a:r>
            <a:br>
              <a:rPr lang="en-US" dirty="0">
                <a:latin typeface="Verdana" charset="0"/>
              </a:rPr>
            </a:br>
            <a:r>
              <a:rPr lang="en-US" dirty="0">
                <a:latin typeface="Verdana" charset="0"/>
              </a:rPr>
              <a:t>Recognition Program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8153400" cy="4267200"/>
          </a:xfrm>
        </p:spPr>
        <p:txBody>
          <a:bodyPr/>
          <a:lstStyle/>
          <a:p>
            <a:r>
              <a:rPr lang="en-US" sz="2400" b="0" i="0">
                <a:latin typeface="Verdana" charset="0"/>
              </a:rPr>
              <a:t>More emphasis on patient-centered care</a:t>
            </a:r>
            <a:br>
              <a:rPr lang="en-US" sz="2400" b="0" i="0">
                <a:latin typeface="Verdana" charset="0"/>
              </a:rPr>
            </a:br>
            <a:endParaRPr lang="en-US" sz="2400" b="0" i="0">
              <a:latin typeface="Verdana" charset="0"/>
            </a:endParaRPr>
          </a:p>
          <a:p>
            <a:r>
              <a:rPr lang="en-US" sz="2400" b="0" i="0">
                <a:latin typeface="Verdana" charset="0"/>
              </a:rPr>
              <a:t>Use of patient surveys </a:t>
            </a:r>
            <a:br>
              <a:rPr lang="en-US" sz="2400" b="0" i="0">
                <a:latin typeface="Verdana" charset="0"/>
              </a:rPr>
            </a:br>
            <a:endParaRPr lang="en-US" sz="2400" b="0" i="0">
              <a:latin typeface="Verdana" charset="0"/>
            </a:endParaRPr>
          </a:p>
          <a:p>
            <a:r>
              <a:rPr lang="en-US" sz="2400" b="0" i="0">
                <a:latin typeface="Verdana" charset="0"/>
              </a:rPr>
              <a:t>Additional credit for using the </a:t>
            </a:r>
            <a:br>
              <a:rPr lang="en-US" sz="2400" b="0" i="0">
                <a:latin typeface="Verdana" charset="0"/>
              </a:rPr>
            </a:br>
            <a:r>
              <a:rPr lang="en-US" sz="2400" i="0">
                <a:solidFill>
                  <a:srgbClr val="0099CC"/>
                </a:solidFill>
                <a:latin typeface="Verdana" charset="0"/>
              </a:rPr>
              <a:t>CAHPS C&amp;G PCMH Survey</a:t>
            </a:r>
            <a:r>
              <a:rPr lang="en-US" b="0" i="0">
                <a:latin typeface="Verdana" charset="0"/>
              </a:rPr>
              <a:t/>
            </a:r>
            <a:br>
              <a:rPr lang="en-US" b="0" i="0">
                <a:latin typeface="Verdana" charset="0"/>
              </a:rPr>
            </a:br>
            <a:endParaRPr lang="en-US" b="0" i="0">
              <a:latin typeface="Verdana" charset="0"/>
            </a:endParaRPr>
          </a:p>
          <a:p>
            <a:r>
              <a:rPr lang="en-US" sz="2400" b="0" i="0">
                <a:latin typeface="Verdana" charset="0"/>
              </a:rPr>
              <a:t>NCQA also plans a separate distinction in </a:t>
            </a:r>
            <a:br>
              <a:rPr lang="en-US" sz="2400" b="0" i="0">
                <a:latin typeface="Verdana" charset="0"/>
              </a:rPr>
            </a:br>
            <a:r>
              <a:rPr lang="en-US" sz="2400" b="0" i="0">
                <a:latin typeface="Verdana" charset="0"/>
              </a:rPr>
              <a:t>Patient Experiences Reporting for PCMH practices that report the results of patient experiences surveys</a:t>
            </a:r>
          </a:p>
        </p:txBody>
      </p:sp>
      <p:sp>
        <p:nvSpPr>
          <p:cNvPr id="10244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D109F0D-0DD0-8240-B3D4-CB83C712558F}" type="slidenum">
              <a:rPr lang="en-US" sz="1400" b="0"/>
              <a:pPr/>
              <a:t>8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Verdana" charset="0"/>
              </a:rPr>
              <a:t>Overview of Development Process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76400"/>
            <a:ext cx="8382000" cy="4572000"/>
          </a:xfrm>
        </p:spPr>
        <p:txBody>
          <a:bodyPr/>
          <a:lstStyle/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Technical Expert Panels (CAHPS and NCQA)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Literature review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Focus group feedback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Cognitive testing (English and Spanish)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Draft survey for Field Test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NCQA Field Test (English)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Psychometric analysis &amp; Instrument refinement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NCQA Public Comment Period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Instrument Refinement</a:t>
            </a:r>
          </a:p>
          <a:p>
            <a:pPr>
              <a:lnSpc>
                <a:spcPts val="2900"/>
              </a:lnSpc>
            </a:pPr>
            <a:r>
              <a:rPr lang="en-US" sz="2200" b="0" i="0">
                <a:latin typeface="Verdana" charset="0"/>
              </a:rPr>
              <a:t>Public Release of C&amp;G Survey with PCMH questions</a:t>
            </a: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C8365F4-70DB-574F-B8B2-0C2A143F6D7F}" type="slidenum">
              <a:rPr lang="en-US" sz="1400" b="0"/>
              <a:pPr/>
              <a:t>9</a:t>
            </a:fld>
            <a:endParaRPr lang="en-US" sz="1400" b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6569</TotalTime>
  <Words>1444</Words>
  <Application>Microsoft Macintosh PowerPoint</Application>
  <PresentationFormat>On-screen Show (4:3)</PresentationFormat>
  <Paragraphs>438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Verdana</vt:lpstr>
      <vt:lpstr>ＭＳ Ｐゴシック</vt:lpstr>
      <vt:lpstr>Arial</vt:lpstr>
      <vt:lpstr>Wingdings</vt:lpstr>
      <vt:lpstr>Courier New</vt:lpstr>
      <vt:lpstr>Times New Roman</vt:lpstr>
      <vt:lpstr>Custom Design</vt:lpstr>
      <vt:lpstr>Assessing Patient-Centered Medical Homes from the Patient Perspective:  Developing the  CAHPS® Clinician &amp; Group PCMH Survey</vt:lpstr>
      <vt:lpstr>Current CAHPS Consortium</vt:lpstr>
      <vt:lpstr>The CAHPS Family of Surveys</vt:lpstr>
      <vt:lpstr>Collaboration with NCQA</vt:lpstr>
      <vt:lpstr>CAHPS Design Principles</vt:lpstr>
      <vt:lpstr>CAHPS Clinician &amp; Group Survey:  Patient-Centered Medical Home Version</vt:lpstr>
      <vt:lpstr>Overview of  CAHPS C&amp;G PCMH Surveys</vt:lpstr>
      <vt:lpstr>NCQA’s PCMH 2011 Recognition Program</vt:lpstr>
      <vt:lpstr>Overview of Development Process</vt:lpstr>
      <vt:lpstr>CAHPS C&amp;G PCMH  Survey Domains</vt:lpstr>
      <vt:lpstr>Example of Item Development Issues #1</vt:lpstr>
      <vt:lpstr>Example of Item Development Issues #2</vt:lpstr>
      <vt:lpstr>CAHPS C&amp;G PCMH Survey Reporting: C&amp;G Core + PCMH Measures  (Slide 1)</vt:lpstr>
      <vt:lpstr>CAHPS C&amp;G PCMH Survey Reporting: C&amp;G Core + PCMH Measures   (Slide 2)</vt:lpstr>
      <vt:lpstr> Public Release</vt:lpstr>
      <vt:lpstr>CAHPS User Network Resources</vt:lpstr>
      <vt:lpstr>CAHPS User Network</vt:lpstr>
      <vt:lpstr>PowerPoint Presentation</vt:lpstr>
      <vt:lpstr>Reference Slides</vt:lpstr>
      <vt:lpstr>Recommended Modes of Data Collection</vt:lpstr>
      <vt:lpstr>Overview of Adult Instrument</vt:lpstr>
      <vt:lpstr>Overview of Pediatric Instrument</vt:lpstr>
      <vt:lpstr>Overview of Survey Instruments</vt:lpstr>
      <vt:lpstr>Overview of Survey Instruments</vt:lpstr>
      <vt:lpstr>Overview of Survey Instruments</vt:lpstr>
      <vt:lpstr>Overview of Survey Instruments</vt:lpstr>
      <vt:lpstr>Overview of Survey Instruments</vt:lpstr>
      <vt:lpstr>Overview of Survey Instruments</vt:lpstr>
      <vt:lpstr>Overview of Survey Instruments</vt:lpstr>
      <vt:lpstr>Overview of Survey Instruments</vt:lpstr>
      <vt:lpstr>Overview of Survey Instruments</vt:lpstr>
      <vt:lpstr>Overview of Survey Instruments</vt:lpstr>
      <vt:lpstr>Overview of Survey Instruments</vt:lpstr>
    </vt:vector>
  </TitlesOfParts>
  <Company>Westat 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 Westat</dc:creator>
  <cp:lastModifiedBy>Vanessa Graham</cp:lastModifiedBy>
  <cp:revision>163</cp:revision>
  <dcterms:created xsi:type="dcterms:W3CDTF">2006-02-14T22:15:23Z</dcterms:created>
  <dcterms:modified xsi:type="dcterms:W3CDTF">2011-10-18T20:04:43Z</dcterms:modified>
</cp:coreProperties>
</file>