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517" r:id="rId2"/>
    <p:sldId id="524" r:id="rId3"/>
    <p:sldId id="504" r:id="rId4"/>
    <p:sldId id="522" r:id="rId5"/>
    <p:sldId id="505" r:id="rId6"/>
    <p:sldId id="513" r:id="rId7"/>
    <p:sldId id="510" r:id="rId8"/>
    <p:sldId id="511" r:id="rId9"/>
    <p:sldId id="512" r:id="rId10"/>
    <p:sldId id="514" r:id="rId11"/>
    <p:sldId id="506" r:id="rId12"/>
    <p:sldId id="520" r:id="rId13"/>
    <p:sldId id="521" r:id="rId14"/>
    <p:sldId id="508" r:id="rId15"/>
    <p:sldId id="509" r:id="rId16"/>
    <p:sldId id="519" r:id="rId17"/>
    <p:sldId id="501" r:id="rId18"/>
    <p:sldId id="518" r:id="rId19"/>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35CB4E"/>
    <a:srgbClr val="32C44A"/>
    <a:srgbClr val="FF0000"/>
    <a:srgbClr val="99CCFF"/>
    <a:srgbClr val="CCFF99"/>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24567" autoAdjust="0"/>
    <p:restoredTop sz="86374" autoAdjust="0"/>
  </p:normalViewPr>
  <p:slideViewPr>
    <p:cSldViewPr>
      <p:cViewPr>
        <p:scale>
          <a:sx n="62" d="100"/>
          <a:sy n="62" d="100"/>
        </p:scale>
        <p:origin x="-2688" y="-1576"/>
      </p:cViewPr>
      <p:guideLst>
        <p:guide orient="horz" pos="2160"/>
        <p:guide pos="2880"/>
      </p:guideLst>
    </p:cSldViewPr>
  </p:slideViewPr>
  <p:outlineViewPr>
    <p:cViewPr>
      <p:scale>
        <a:sx n="33" d="100"/>
        <a:sy n="33" d="100"/>
      </p:scale>
      <p:origin x="0" y="28304"/>
    </p:cViewPr>
  </p:outlineViewPr>
  <p:notesTextViewPr>
    <p:cViewPr>
      <p:scale>
        <a:sx n="100" d="100"/>
        <a:sy n="100" d="100"/>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8" charset="0"/>
              </a:defRPr>
            </a:lvl1pPr>
          </a:lstStyle>
          <a:p>
            <a:pPr>
              <a:defRPr/>
            </a:pPr>
            <a:endParaRPr lang="en-US"/>
          </a:p>
        </p:txBody>
      </p:sp>
      <p:sp>
        <p:nvSpPr>
          <p:cNvPr id="16387"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8" charset="0"/>
              </a:defRPr>
            </a:lvl1pPr>
          </a:lstStyle>
          <a:p>
            <a:pPr>
              <a:defRPr/>
            </a:pPr>
            <a:endParaRPr lang="en-US"/>
          </a:p>
        </p:txBody>
      </p:sp>
      <p:sp>
        <p:nvSpPr>
          <p:cNvPr id="16388"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8" charset="0"/>
              </a:defRPr>
            </a:lvl1pPr>
          </a:lstStyle>
          <a:p>
            <a:pPr>
              <a:defRPr/>
            </a:pPr>
            <a:endParaRPr lang="en-US"/>
          </a:p>
        </p:txBody>
      </p:sp>
      <p:sp>
        <p:nvSpPr>
          <p:cNvPr id="16389"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pitchFamily="18" charset="0"/>
              </a:defRPr>
            </a:lvl1pPr>
          </a:lstStyle>
          <a:p>
            <a:pPr>
              <a:defRPr/>
            </a:pPr>
            <a:fld id="{E1404C73-A6F6-4470-BC35-BBF4D70F94C1}" type="slidenum">
              <a:rPr lang="en-US"/>
              <a:pPr>
                <a:defRPr/>
              </a:pPr>
              <a:t>‹#›</a:t>
            </a:fld>
            <a:endParaRPr lang="en-US"/>
          </a:p>
        </p:txBody>
      </p:sp>
    </p:spTree>
    <p:extLst>
      <p:ext uri="{BB962C8B-B14F-4D97-AF65-F5344CB8AC3E}">
        <p14:creationId xmlns:p14="http://schemas.microsoft.com/office/powerpoint/2010/main" val="9139271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8" charset="0"/>
              </a:defRPr>
            </a:lvl1pPr>
          </a:lstStyle>
          <a:p>
            <a:pPr>
              <a:defRPr/>
            </a:pPr>
            <a:endParaRPr lang="en-US"/>
          </a:p>
        </p:txBody>
      </p:sp>
      <p:sp>
        <p:nvSpPr>
          <p:cNvPr id="14339"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8" charset="0"/>
              </a:defRPr>
            </a:lvl1pPr>
          </a:lstStyle>
          <a:p>
            <a:pPr>
              <a:defRPr/>
            </a:pPr>
            <a:endParaRPr lang="en-US"/>
          </a:p>
        </p:txBody>
      </p:sp>
      <p:sp>
        <p:nvSpPr>
          <p:cNvPr id="7172"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8" charset="0"/>
              </a:defRPr>
            </a:lvl1pPr>
          </a:lstStyle>
          <a:p>
            <a:pPr>
              <a:defRPr/>
            </a:pPr>
            <a:endParaRPr lang="en-US"/>
          </a:p>
        </p:txBody>
      </p:sp>
      <p:sp>
        <p:nvSpPr>
          <p:cNvPr id="14343"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pitchFamily="18" charset="0"/>
              </a:defRPr>
            </a:lvl1pPr>
          </a:lstStyle>
          <a:p>
            <a:pPr>
              <a:defRPr/>
            </a:pPr>
            <a:fld id="{AAF56DAC-8AE7-49BE-86DE-00947D8C5BFA}" type="slidenum">
              <a:rPr lang="en-US"/>
              <a:pPr>
                <a:defRPr/>
              </a:pPr>
              <a:t>‹#›</a:t>
            </a:fld>
            <a:endParaRPr lang="en-US"/>
          </a:p>
        </p:txBody>
      </p:sp>
    </p:spTree>
    <p:extLst>
      <p:ext uri="{BB962C8B-B14F-4D97-AF65-F5344CB8AC3E}">
        <p14:creationId xmlns:p14="http://schemas.microsoft.com/office/powerpoint/2010/main" val="2436462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AF56DAC-8AE7-49BE-86DE-00947D8C5BFA}"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AF56DAC-8AE7-49BE-86DE-00947D8C5BFA}" type="slidenum">
              <a:rPr lang="en-US" smtClean="0"/>
              <a:pPr>
                <a:defRPr/>
              </a:pPr>
              <a:t>16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AF56DAC-8AE7-49BE-86DE-00947D8C5BFA}" type="slidenum">
              <a:rPr lang="en-US" smtClean="0"/>
              <a:pPr>
                <a:defRPr/>
              </a:pPr>
              <a:t>17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AF56DAC-8AE7-49BE-86DE-00947D8C5BFA}" type="slidenum">
              <a:rPr lang="en-US" smtClean="0"/>
              <a:pPr>
                <a:defRPr/>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14PPTbaylorgeneral.bmp%20%20%20%20%20%20%20%20%20%20%20%20%20%20%20%20%20%20%20%20%20%20%20%20%20%20%20%20%20%20%20%20%20%20%20%20%20%20%20%20%20%20%200001B25B%12Firehouse%20Creative%20%20%20%20%20%20%20%20%20%20%20%20%20B641B397:"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22" descr="PPTbaylorgeneral.bmp                                           0001B25BFirehouse Creative             B641B397:"/>
          <p:cNvPicPr>
            <a:picLocks noChangeAspect="1" noChangeArrowheads="1"/>
          </p:cNvPicPr>
          <p:nvPr userDrawn="1"/>
        </p:nvPicPr>
        <p:blipFill>
          <a:blip r:embed="rId2" r:link="rId3" cstate="print"/>
          <a:srcRect/>
          <a:stretch>
            <a:fillRect/>
          </a:stretch>
        </p:blipFill>
        <p:spPr bwMode="auto">
          <a:xfrm>
            <a:off x="-7938" y="1588"/>
            <a:ext cx="9159876" cy="6854825"/>
          </a:xfrm>
          <a:prstGeom prst="rect">
            <a:avLst/>
          </a:prstGeom>
          <a:noFill/>
          <a:ln w="9525">
            <a:noFill/>
            <a:miter lim="800000"/>
            <a:headEnd/>
            <a:tailEnd/>
          </a:ln>
        </p:spPr>
      </p:pic>
      <p:sp>
        <p:nvSpPr>
          <p:cNvPr id="3" name="Title 2"/>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5" name="Text Placeholder 4"/>
          <p:cNvSpPr>
            <a:spLocks noGrp="1"/>
          </p:cNvSpPr>
          <p:nvPr>
            <p:ph type="body" sz="quarter" idx="10"/>
          </p:nvPr>
        </p:nvSpPr>
        <p:spPr>
          <a:xfrm>
            <a:off x="609600" y="3200400"/>
            <a:ext cx="8077200" cy="1828800"/>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Placeholder 6"/>
          <p:cNvSpPr>
            <a:spLocks noGrp="1"/>
          </p:cNvSpPr>
          <p:nvPr>
            <p:ph type="body" sz="quarter" idx="11"/>
          </p:nvPr>
        </p:nvSpPr>
        <p:spPr>
          <a:xfrm>
            <a:off x="609600" y="5257800"/>
            <a:ext cx="8153400" cy="1371600"/>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6"/>
          <p:cNvSpPr>
            <a:spLocks noGrp="1" noChangeArrowheads="1"/>
          </p:cNvSpPr>
          <p:nvPr>
            <p:ph type="dt" sz="half" idx="10"/>
          </p:nvPr>
        </p:nvSpPr>
        <p:spPr>
          <a:ln/>
        </p:spPr>
        <p:txBody>
          <a:bodyPr/>
          <a:lstStyle>
            <a:lvl1pPr>
              <a:defRPr/>
            </a:lvl1pPr>
          </a:lstStyle>
          <a:p>
            <a:pPr>
              <a:defRPr/>
            </a:pPr>
            <a:fld id="{CB07C6FD-F767-41B7-BB7D-DC62D4735327}" type="datetime1">
              <a:rPr lang="en-US"/>
              <a:pPr>
                <a:defRPr/>
              </a:pPr>
              <a:t>10/18/11</a:t>
            </a:fld>
            <a:r>
              <a:rPr lang="en-US"/>
              <a:t>3/4/05</a:t>
            </a:r>
          </a:p>
        </p:txBody>
      </p:sp>
      <p:sp>
        <p:nvSpPr>
          <p:cNvPr id="5"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6" name="Rectangle 38"/>
          <p:cNvSpPr>
            <a:spLocks noGrp="1" noChangeArrowheads="1"/>
          </p:cNvSpPr>
          <p:nvPr>
            <p:ph type="sldNum" sz="quarter" idx="12"/>
          </p:nvPr>
        </p:nvSpPr>
        <p:spPr>
          <a:ln/>
        </p:spPr>
        <p:txBody>
          <a:bodyPr/>
          <a:lstStyle>
            <a:lvl1pPr>
              <a:defRPr/>
            </a:lvl1pPr>
          </a:lstStyle>
          <a:p>
            <a:pPr>
              <a:defRPr/>
            </a:pPr>
            <a:fld id="{5DC6BD15-0CF1-4230-B761-CE27193FAE3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6"/>
          <p:cNvSpPr>
            <a:spLocks noGrp="1" noChangeArrowheads="1"/>
          </p:cNvSpPr>
          <p:nvPr>
            <p:ph type="dt" sz="half" idx="10"/>
          </p:nvPr>
        </p:nvSpPr>
        <p:spPr>
          <a:ln/>
        </p:spPr>
        <p:txBody>
          <a:bodyPr/>
          <a:lstStyle>
            <a:lvl1pPr>
              <a:defRPr/>
            </a:lvl1pPr>
          </a:lstStyle>
          <a:p>
            <a:pPr>
              <a:defRPr/>
            </a:pPr>
            <a:fld id="{C62508E5-CF24-443F-912D-D40AF115AD64}" type="datetime1">
              <a:rPr lang="en-US"/>
              <a:pPr>
                <a:defRPr/>
              </a:pPr>
              <a:t>10/18/11</a:t>
            </a:fld>
            <a:r>
              <a:rPr lang="en-US"/>
              <a:t>3/4/05</a:t>
            </a:r>
          </a:p>
        </p:txBody>
      </p:sp>
      <p:sp>
        <p:nvSpPr>
          <p:cNvPr id="5"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6" name="Rectangle 38"/>
          <p:cNvSpPr>
            <a:spLocks noGrp="1" noChangeArrowheads="1"/>
          </p:cNvSpPr>
          <p:nvPr>
            <p:ph type="sldNum" sz="quarter" idx="12"/>
          </p:nvPr>
        </p:nvSpPr>
        <p:spPr>
          <a:ln/>
        </p:spPr>
        <p:txBody>
          <a:bodyPr/>
          <a:lstStyle>
            <a:lvl1pPr>
              <a:defRPr/>
            </a:lvl1pPr>
          </a:lstStyle>
          <a:p>
            <a:pPr>
              <a:defRPr/>
            </a:pPr>
            <a:fld id="{D3BE0E4E-C8A9-4605-84EF-10E470227BD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pPr lvl="0"/>
            <a:endParaRPr lang="en-US" noProof="0" smtClean="0"/>
          </a:p>
        </p:txBody>
      </p:sp>
      <p:sp>
        <p:nvSpPr>
          <p:cNvPr id="4" name="Rectangle 36"/>
          <p:cNvSpPr>
            <a:spLocks noGrp="1" noChangeArrowheads="1"/>
          </p:cNvSpPr>
          <p:nvPr>
            <p:ph type="dt" sz="half" idx="10"/>
          </p:nvPr>
        </p:nvSpPr>
        <p:spPr>
          <a:ln/>
        </p:spPr>
        <p:txBody>
          <a:bodyPr/>
          <a:lstStyle>
            <a:lvl1pPr>
              <a:defRPr/>
            </a:lvl1pPr>
          </a:lstStyle>
          <a:p>
            <a:pPr>
              <a:defRPr/>
            </a:pPr>
            <a:fld id="{1AD78EF9-10B3-4C9C-87E4-A98D9588452C}" type="datetime1">
              <a:rPr lang="en-US"/>
              <a:pPr>
                <a:defRPr/>
              </a:pPr>
              <a:t>10/18/11</a:t>
            </a:fld>
            <a:r>
              <a:rPr lang="en-US"/>
              <a:t>3/4/05</a:t>
            </a:r>
          </a:p>
        </p:txBody>
      </p:sp>
      <p:sp>
        <p:nvSpPr>
          <p:cNvPr id="5"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6" name="Rectangle 38"/>
          <p:cNvSpPr>
            <a:spLocks noGrp="1" noChangeArrowheads="1"/>
          </p:cNvSpPr>
          <p:nvPr>
            <p:ph type="sldNum" sz="quarter" idx="12"/>
          </p:nvPr>
        </p:nvSpPr>
        <p:spPr>
          <a:ln/>
        </p:spPr>
        <p:txBody>
          <a:bodyPr/>
          <a:lstStyle>
            <a:lvl1pPr>
              <a:defRPr/>
            </a:lvl1pPr>
          </a:lstStyle>
          <a:p>
            <a:pPr>
              <a:defRPr/>
            </a:pPr>
            <a:fld id="{210BD374-4295-4CCA-8DB8-B8B590251444}"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36"/>
          <p:cNvSpPr>
            <a:spLocks noGrp="1" noChangeArrowheads="1"/>
          </p:cNvSpPr>
          <p:nvPr>
            <p:ph type="dt" sz="half" idx="10"/>
          </p:nvPr>
        </p:nvSpPr>
        <p:spPr>
          <a:ln/>
        </p:spPr>
        <p:txBody>
          <a:bodyPr/>
          <a:lstStyle>
            <a:lvl1pPr>
              <a:defRPr/>
            </a:lvl1pPr>
          </a:lstStyle>
          <a:p>
            <a:pPr>
              <a:defRPr/>
            </a:pPr>
            <a:fld id="{6BF24F67-ED5F-44B3-8671-6EC96A84B41F}" type="datetime1">
              <a:rPr lang="en-US"/>
              <a:pPr>
                <a:defRPr/>
              </a:pPr>
              <a:t>10/18/11</a:t>
            </a:fld>
            <a:r>
              <a:rPr lang="en-US"/>
              <a:t>3/4/05</a:t>
            </a:r>
          </a:p>
        </p:txBody>
      </p:sp>
      <p:sp>
        <p:nvSpPr>
          <p:cNvPr id="4"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5" name="Rectangle 38"/>
          <p:cNvSpPr>
            <a:spLocks noGrp="1" noChangeArrowheads="1"/>
          </p:cNvSpPr>
          <p:nvPr>
            <p:ph type="sldNum" sz="quarter" idx="12"/>
          </p:nvPr>
        </p:nvSpPr>
        <p:spPr>
          <a:ln/>
        </p:spPr>
        <p:txBody>
          <a:bodyPr/>
          <a:lstStyle>
            <a:lvl1pPr>
              <a:defRPr/>
            </a:lvl1pPr>
          </a:lstStyle>
          <a:p>
            <a:pPr>
              <a:defRPr/>
            </a:pPr>
            <a:fld id="{FE101114-39A5-4BF1-A2D8-B595070F4F1F}"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6"/>
          <p:cNvSpPr>
            <a:spLocks noGrp="1" noChangeArrowheads="1"/>
          </p:cNvSpPr>
          <p:nvPr>
            <p:ph type="dt" sz="half" idx="10"/>
          </p:nvPr>
        </p:nvSpPr>
        <p:spPr>
          <a:ln/>
        </p:spPr>
        <p:txBody>
          <a:bodyPr/>
          <a:lstStyle>
            <a:lvl1pPr>
              <a:defRPr/>
            </a:lvl1pPr>
          </a:lstStyle>
          <a:p>
            <a:pPr>
              <a:defRPr/>
            </a:pPr>
            <a:fld id="{E30C1961-3D91-41F8-9E30-B8B2BEB673AA}" type="datetime1">
              <a:rPr lang="en-US"/>
              <a:pPr>
                <a:defRPr/>
              </a:pPr>
              <a:t>10/18/11</a:t>
            </a:fld>
            <a:r>
              <a:rPr lang="en-US"/>
              <a:t>3/4/05</a:t>
            </a:r>
          </a:p>
        </p:txBody>
      </p:sp>
      <p:sp>
        <p:nvSpPr>
          <p:cNvPr id="6"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7" name="Rectangle 38"/>
          <p:cNvSpPr>
            <a:spLocks noGrp="1" noChangeArrowheads="1"/>
          </p:cNvSpPr>
          <p:nvPr>
            <p:ph type="sldNum" sz="quarter" idx="12"/>
          </p:nvPr>
        </p:nvSpPr>
        <p:spPr>
          <a:ln/>
        </p:spPr>
        <p:txBody>
          <a:bodyPr/>
          <a:lstStyle>
            <a:lvl1pPr>
              <a:defRPr/>
            </a:lvl1pPr>
          </a:lstStyle>
          <a:p>
            <a:pPr>
              <a:defRPr/>
            </a:pPr>
            <a:fld id="{B217E319-A6C3-4D21-BD99-EB7B740096B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6"/>
          <p:cNvSpPr>
            <a:spLocks noGrp="1" noChangeArrowheads="1"/>
          </p:cNvSpPr>
          <p:nvPr>
            <p:ph type="dt" sz="half" idx="10"/>
          </p:nvPr>
        </p:nvSpPr>
        <p:spPr>
          <a:ln/>
        </p:spPr>
        <p:txBody>
          <a:bodyPr/>
          <a:lstStyle>
            <a:lvl1pPr>
              <a:defRPr/>
            </a:lvl1pPr>
          </a:lstStyle>
          <a:p>
            <a:pPr>
              <a:defRPr/>
            </a:pPr>
            <a:fld id="{EACABD66-4E16-494C-B588-4ADA393760FC}" type="datetime1">
              <a:rPr lang="en-US"/>
              <a:pPr>
                <a:defRPr/>
              </a:pPr>
              <a:t>10/18/11</a:t>
            </a:fld>
            <a:r>
              <a:rPr lang="en-US"/>
              <a:t>3/4/05</a:t>
            </a:r>
          </a:p>
        </p:txBody>
      </p:sp>
      <p:sp>
        <p:nvSpPr>
          <p:cNvPr id="5"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6" name="Rectangle 38"/>
          <p:cNvSpPr>
            <a:spLocks noGrp="1" noChangeArrowheads="1"/>
          </p:cNvSpPr>
          <p:nvPr>
            <p:ph type="sldNum" sz="quarter" idx="12"/>
          </p:nvPr>
        </p:nvSpPr>
        <p:spPr>
          <a:ln/>
        </p:spPr>
        <p:txBody>
          <a:bodyPr/>
          <a:lstStyle>
            <a:lvl1pPr>
              <a:defRPr/>
            </a:lvl1pPr>
          </a:lstStyle>
          <a:p>
            <a:pPr>
              <a:defRPr/>
            </a:pPr>
            <a:fld id="{9A2ADEC7-86B1-4227-A640-0C4DA6DF3D6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6"/>
          <p:cNvSpPr>
            <a:spLocks noGrp="1" noChangeArrowheads="1"/>
          </p:cNvSpPr>
          <p:nvPr>
            <p:ph type="dt" sz="half" idx="10"/>
          </p:nvPr>
        </p:nvSpPr>
        <p:spPr>
          <a:ln/>
        </p:spPr>
        <p:txBody>
          <a:bodyPr/>
          <a:lstStyle>
            <a:lvl1pPr>
              <a:defRPr/>
            </a:lvl1pPr>
          </a:lstStyle>
          <a:p>
            <a:pPr>
              <a:defRPr/>
            </a:pPr>
            <a:fld id="{E776A4DE-93BA-400B-93A4-6D4907C1F9E4}" type="datetime1">
              <a:rPr lang="en-US"/>
              <a:pPr>
                <a:defRPr/>
              </a:pPr>
              <a:t>10/18/11</a:t>
            </a:fld>
            <a:r>
              <a:rPr lang="en-US"/>
              <a:t>3/4/05</a:t>
            </a:r>
          </a:p>
        </p:txBody>
      </p:sp>
      <p:sp>
        <p:nvSpPr>
          <p:cNvPr id="5"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6" name="Rectangle 38"/>
          <p:cNvSpPr>
            <a:spLocks noGrp="1" noChangeArrowheads="1"/>
          </p:cNvSpPr>
          <p:nvPr>
            <p:ph type="sldNum" sz="quarter" idx="12"/>
          </p:nvPr>
        </p:nvSpPr>
        <p:spPr>
          <a:ln/>
        </p:spPr>
        <p:txBody>
          <a:bodyPr/>
          <a:lstStyle>
            <a:lvl1pPr>
              <a:defRPr/>
            </a:lvl1pPr>
          </a:lstStyle>
          <a:p>
            <a:pPr>
              <a:defRPr/>
            </a:pPr>
            <a:fld id="{D085DE60-867B-42E1-A5BE-5B8883B3DF7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6"/>
          <p:cNvSpPr>
            <a:spLocks noGrp="1" noChangeArrowheads="1"/>
          </p:cNvSpPr>
          <p:nvPr>
            <p:ph type="dt" sz="half" idx="10"/>
          </p:nvPr>
        </p:nvSpPr>
        <p:spPr>
          <a:ln/>
        </p:spPr>
        <p:txBody>
          <a:bodyPr/>
          <a:lstStyle>
            <a:lvl1pPr>
              <a:defRPr/>
            </a:lvl1pPr>
          </a:lstStyle>
          <a:p>
            <a:pPr>
              <a:defRPr/>
            </a:pPr>
            <a:fld id="{6AE2470A-2817-40E1-9542-047EAA05E5F7}" type="datetime1">
              <a:rPr lang="en-US"/>
              <a:pPr>
                <a:defRPr/>
              </a:pPr>
              <a:t>10/18/11</a:t>
            </a:fld>
            <a:r>
              <a:rPr lang="en-US"/>
              <a:t>3/4/05</a:t>
            </a:r>
          </a:p>
        </p:txBody>
      </p:sp>
      <p:sp>
        <p:nvSpPr>
          <p:cNvPr id="6"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7" name="Rectangle 38"/>
          <p:cNvSpPr>
            <a:spLocks noGrp="1" noChangeArrowheads="1"/>
          </p:cNvSpPr>
          <p:nvPr>
            <p:ph type="sldNum" sz="quarter" idx="12"/>
          </p:nvPr>
        </p:nvSpPr>
        <p:spPr>
          <a:ln/>
        </p:spPr>
        <p:txBody>
          <a:bodyPr/>
          <a:lstStyle>
            <a:lvl1pPr>
              <a:defRPr/>
            </a:lvl1pPr>
          </a:lstStyle>
          <a:p>
            <a:pPr>
              <a:defRPr/>
            </a:pPr>
            <a:fld id="{503A141E-17C7-4FCE-9023-3D9FB762B72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6"/>
          <p:cNvSpPr>
            <a:spLocks noGrp="1" noChangeArrowheads="1"/>
          </p:cNvSpPr>
          <p:nvPr>
            <p:ph type="dt" sz="half" idx="10"/>
          </p:nvPr>
        </p:nvSpPr>
        <p:spPr>
          <a:ln/>
        </p:spPr>
        <p:txBody>
          <a:bodyPr/>
          <a:lstStyle>
            <a:lvl1pPr>
              <a:defRPr/>
            </a:lvl1pPr>
          </a:lstStyle>
          <a:p>
            <a:pPr>
              <a:defRPr/>
            </a:pPr>
            <a:fld id="{441AA403-F6A7-458F-9089-FD2945898F9F}" type="datetime1">
              <a:rPr lang="en-US"/>
              <a:pPr>
                <a:defRPr/>
              </a:pPr>
              <a:t>10/18/11</a:t>
            </a:fld>
            <a:r>
              <a:rPr lang="en-US"/>
              <a:t>3/4/05</a:t>
            </a:r>
          </a:p>
        </p:txBody>
      </p:sp>
      <p:sp>
        <p:nvSpPr>
          <p:cNvPr id="8"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9" name="Rectangle 38"/>
          <p:cNvSpPr>
            <a:spLocks noGrp="1" noChangeArrowheads="1"/>
          </p:cNvSpPr>
          <p:nvPr>
            <p:ph type="sldNum" sz="quarter" idx="12"/>
          </p:nvPr>
        </p:nvSpPr>
        <p:spPr>
          <a:ln/>
        </p:spPr>
        <p:txBody>
          <a:bodyPr/>
          <a:lstStyle>
            <a:lvl1pPr>
              <a:defRPr/>
            </a:lvl1pPr>
          </a:lstStyle>
          <a:p>
            <a:pPr>
              <a:defRPr/>
            </a:pPr>
            <a:fld id="{AB5471FC-7F69-4C63-9DC8-3396F48C89F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6"/>
          <p:cNvSpPr>
            <a:spLocks noGrp="1" noChangeArrowheads="1"/>
          </p:cNvSpPr>
          <p:nvPr>
            <p:ph type="dt" sz="half" idx="10"/>
          </p:nvPr>
        </p:nvSpPr>
        <p:spPr>
          <a:ln/>
        </p:spPr>
        <p:txBody>
          <a:bodyPr/>
          <a:lstStyle>
            <a:lvl1pPr>
              <a:defRPr/>
            </a:lvl1pPr>
          </a:lstStyle>
          <a:p>
            <a:pPr>
              <a:defRPr/>
            </a:pPr>
            <a:fld id="{089D35BB-78A9-477D-83E1-020B039626C1}" type="datetime1">
              <a:rPr lang="en-US"/>
              <a:pPr>
                <a:defRPr/>
              </a:pPr>
              <a:t>10/18/11</a:t>
            </a:fld>
            <a:r>
              <a:rPr lang="en-US"/>
              <a:t>3/4/05</a:t>
            </a:r>
          </a:p>
        </p:txBody>
      </p:sp>
      <p:sp>
        <p:nvSpPr>
          <p:cNvPr id="4"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5" name="Rectangle 38"/>
          <p:cNvSpPr>
            <a:spLocks noGrp="1" noChangeArrowheads="1"/>
          </p:cNvSpPr>
          <p:nvPr>
            <p:ph type="sldNum" sz="quarter" idx="12"/>
          </p:nvPr>
        </p:nvSpPr>
        <p:spPr>
          <a:ln/>
        </p:spPr>
        <p:txBody>
          <a:bodyPr/>
          <a:lstStyle>
            <a:lvl1pPr>
              <a:defRPr/>
            </a:lvl1pPr>
          </a:lstStyle>
          <a:p>
            <a:pPr>
              <a:defRPr/>
            </a:pPr>
            <a:fld id="{27F1870D-EB47-4DFA-8C26-DEC1B41F866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6"/>
          <p:cNvSpPr>
            <a:spLocks noGrp="1" noChangeArrowheads="1"/>
          </p:cNvSpPr>
          <p:nvPr>
            <p:ph type="dt" sz="half" idx="10"/>
          </p:nvPr>
        </p:nvSpPr>
        <p:spPr>
          <a:ln/>
        </p:spPr>
        <p:txBody>
          <a:bodyPr/>
          <a:lstStyle>
            <a:lvl1pPr>
              <a:defRPr/>
            </a:lvl1pPr>
          </a:lstStyle>
          <a:p>
            <a:pPr>
              <a:defRPr/>
            </a:pPr>
            <a:fld id="{858D2B85-86AA-400A-B49E-E0C83BEC36B8}" type="datetime1">
              <a:rPr lang="en-US"/>
              <a:pPr>
                <a:defRPr/>
              </a:pPr>
              <a:t>10/18/11</a:t>
            </a:fld>
            <a:r>
              <a:rPr lang="en-US"/>
              <a:t>3/4/05</a:t>
            </a:r>
          </a:p>
        </p:txBody>
      </p:sp>
      <p:sp>
        <p:nvSpPr>
          <p:cNvPr id="3"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4" name="Rectangle 38"/>
          <p:cNvSpPr>
            <a:spLocks noGrp="1" noChangeArrowheads="1"/>
          </p:cNvSpPr>
          <p:nvPr>
            <p:ph type="sldNum" sz="quarter" idx="12"/>
          </p:nvPr>
        </p:nvSpPr>
        <p:spPr>
          <a:ln/>
        </p:spPr>
        <p:txBody>
          <a:bodyPr/>
          <a:lstStyle>
            <a:lvl1pPr>
              <a:defRPr/>
            </a:lvl1pPr>
          </a:lstStyle>
          <a:p>
            <a:pPr>
              <a:defRPr/>
            </a:pPr>
            <a:fld id="{DB82AFE4-911C-496E-85DF-BD952F38449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6"/>
          <p:cNvSpPr>
            <a:spLocks noGrp="1" noChangeArrowheads="1"/>
          </p:cNvSpPr>
          <p:nvPr>
            <p:ph type="dt" sz="half" idx="10"/>
          </p:nvPr>
        </p:nvSpPr>
        <p:spPr>
          <a:ln/>
        </p:spPr>
        <p:txBody>
          <a:bodyPr/>
          <a:lstStyle>
            <a:lvl1pPr>
              <a:defRPr/>
            </a:lvl1pPr>
          </a:lstStyle>
          <a:p>
            <a:pPr>
              <a:defRPr/>
            </a:pPr>
            <a:fld id="{473BA1F1-9CF5-40D7-A68C-F8B9A5D1061A}" type="datetime1">
              <a:rPr lang="en-US"/>
              <a:pPr>
                <a:defRPr/>
              </a:pPr>
              <a:t>10/18/11</a:t>
            </a:fld>
            <a:r>
              <a:rPr lang="en-US"/>
              <a:t>3/4/05</a:t>
            </a:r>
          </a:p>
        </p:txBody>
      </p:sp>
      <p:sp>
        <p:nvSpPr>
          <p:cNvPr id="6"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7" name="Rectangle 38"/>
          <p:cNvSpPr>
            <a:spLocks noGrp="1" noChangeArrowheads="1"/>
          </p:cNvSpPr>
          <p:nvPr>
            <p:ph type="sldNum" sz="quarter" idx="12"/>
          </p:nvPr>
        </p:nvSpPr>
        <p:spPr>
          <a:ln/>
        </p:spPr>
        <p:txBody>
          <a:bodyPr/>
          <a:lstStyle>
            <a:lvl1pPr>
              <a:defRPr/>
            </a:lvl1pPr>
          </a:lstStyle>
          <a:p>
            <a:pPr>
              <a:defRPr/>
            </a:pPr>
            <a:fld id="{A112A4F7-7063-4F0B-B578-A20F97B8064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6"/>
          <p:cNvSpPr>
            <a:spLocks noGrp="1" noChangeArrowheads="1"/>
          </p:cNvSpPr>
          <p:nvPr>
            <p:ph type="dt" sz="half" idx="10"/>
          </p:nvPr>
        </p:nvSpPr>
        <p:spPr>
          <a:ln/>
        </p:spPr>
        <p:txBody>
          <a:bodyPr/>
          <a:lstStyle>
            <a:lvl1pPr>
              <a:defRPr/>
            </a:lvl1pPr>
          </a:lstStyle>
          <a:p>
            <a:pPr>
              <a:defRPr/>
            </a:pPr>
            <a:fld id="{A2A07B41-11BB-4136-85AB-CCA2688FA8CB}" type="datetime1">
              <a:rPr lang="en-US"/>
              <a:pPr>
                <a:defRPr/>
              </a:pPr>
              <a:t>10/18/11</a:t>
            </a:fld>
            <a:r>
              <a:rPr lang="en-US"/>
              <a:t>3/4/05</a:t>
            </a:r>
          </a:p>
        </p:txBody>
      </p:sp>
      <p:sp>
        <p:nvSpPr>
          <p:cNvPr id="6" name="Rectangle 37"/>
          <p:cNvSpPr>
            <a:spLocks noGrp="1" noChangeArrowheads="1"/>
          </p:cNvSpPr>
          <p:nvPr>
            <p:ph type="ftr" sz="quarter" idx="11"/>
          </p:nvPr>
        </p:nvSpPr>
        <p:spPr>
          <a:ln/>
        </p:spPr>
        <p:txBody>
          <a:bodyPr/>
          <a:lstStyle>
            <a:lvl1pPr>
              <a:defRPr/>
            </a:lvl1pPr>
          </a:lstStyle>
          <a:p>
            <a:pPr>
              <a:defRPr/>
            </a:pPr>
            <a:r>
              <a:rPr lang="en-US"/>
              <a:t>This is a test footer.</a:t>
            </a:r>
          </a:p>
        </p:txBody>
      </p:sp>
      <p:sp>
        <p:nvSpPr>
          <p:cNvPr id="7" name="Rectangle 38"/>
          <p:cNvSpPr>
            <a:spLocks noGrp="1" noChangeArrowheads="1"/>
          </p:cNvSpPr>
          <p:nvPr>
            <p:ph type="sldNum" sz="quarter" idx="12"/>
          </p:nvPr>
        </p:nvSpPr>
        <p:spPr>
          <a:ln/>
        </p:spPr>
        <p:txBody>
          <a:bodyPr/>
          <a:lstStyle>
            <a:lvl1pPr>
              <a:defRPr/>
            </a:lvl1pPr>
          </a:lstStyle>
          <a:p>
            <a:pPr>
              <a:defRPr/>
            </a:pPr>
            <a:fld id="{3F17003A-03F4-40C5-A5E1-9E1CC828310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1aPPTinsidebaylorgeneral.bmp%20%20%20%20%20%20%20%20%20%20%20%20%20%20%20%20%20%20%20%20%20%20%20%20%20%20%20%20%20%20%20%20%20%20%20%20%200001B25B%12Firehouse%20Creative%20%20%20%20%20%20%20%20%20%20%20%20%20B641B397:" TargetMode="Externa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4" descr="PPTinsidebaylorgeneral.bmp                                     0001B25BFirehouse Creative             B641B397:"/>
          <p:cNvPicPr>
            <a:picLocks noChangeAspect="1" noChangeArrowheads="1"/>
          </p:cNvPicPr>
          <p:nvPr userDrawn="1"/>
        </p:nvPicPr>
        <p:blipFill>
          <a:blip r:embed="rId16" r:link="rId17" cstate="print"/>
          <a:srcRect/>
          <a:stretch>
            <a:fillRect/>
          </a:stretch>
        </p:blipFill>
        <p:spPr bwMode="auto">
          <a:xfrm>
            <a:off x="-7938" y="-3175"/>
            <a:ext cx="9159876" cy="6864350"/>
          </a:xfrm>
          <a:prstGeom prst="rect">
            <a:avLst/>
          </a:prstGeom>
          <a:noFill/>
          <a:ln w="9525">
            <a:noFill/>
            <a:miter lim="800000"/>
            <a:headEnd/>
            <a:tailEnd/>
          </a:ln>
        </p:spPr>
      </p:pic>
      <p:sp>
        <p:nvSpPr>
          <p:cNvPr id="1036" name="Text Box 12"/>
          <p:cNvSpPr txBox="1">
            <a:spLocks noChangeArrowheads="1"/>
          </p:cNvSpPr>
          <p:nvPr userDrawn="1"/>
        </p:nvSpPr>
        <p:spPr bwMode="auto">
          <a:xfrm>
            <a:off x="2057400" y="685800"/>
            <a:ext cx="1295400" cy="457200"/>
          </a:xfrm>
          <a:prstGeom prst="rect">
            <a:avLst/>
          </a:prstGeom>
          <a:noFill/>
          <a:ln w="9525">
            <a:noFill/>
            <a:miter lim="800000"/>
            <a:headEnd/>
            <a:tailEnd/>
          </a:ln>
          <a:effectLst/>
        </p:spPr>
        <p:txBody>
          <a:bodyPr>
            <a:spAutoFit/>
          </a:bodyPr>
          <a:lstStyle/>
          <a:p>
            <a:pPr>
              <a:spcBef>
                <a:spcPct val="50000"/>
              </a:spcBef>
              <a:defRPr/>
            </a:pPr>
            <a:endParaRPr lang="en-US" sz="2400"/>
          </a:p>
        </p:txBody>
      </p:sp>
      <p:sp>
        <p:nvSpPr>
          <p:cNvPr id="1055" name="Text Box 31"/>
          <p:cNvSpPr txBox="1">
            <a:spLocks noChangeArrowheads="1"/>
          </p:cNvSpPr>
          <p:nvPr userDrawn="1"/>
        </p:nvSpPr>
        <p:spPr bwMode="auto">
          <a:xfrm>
            <a:off x="7010400" y="6613525"/>
            <a:ext cx="2514600" cy="244475"/>
          </a:xfrm>
          <a:prstGeom prst="rect">
            <a:avLst/>
          </a:prstGeom>
          <a:noFill/>
          <a:ln w="9525">
            <a:noFill/>
            <a:miter lim="800000"/>
            <a:headEnd/>
            <a:tailEnd/>
          </a:ln>
          <a:effectLst/>
        </p:spPr>
        <p:txBody>
          <a:bodyPr>
            <a:spAutoFit/>
          </a:bodyPr>
          <a:lstStyle/>
          <a:p>
            <a:pPr>
              <a:spcBef>
                <a:spcPct val="50000"/>
              </a:spcBef>
              <a:defRPr/>
            </a:pPr>
            <a:r>
              <a:rPr lang="en-US" sz="1000">
                <a:solidFill>
                  <a:schemeClr val="bg1"/>
                </a:solidFill>
              </a:rPr>
              <a:t>©2009 Baylor Health Care System</a:t>
            </a:r>
          </a:p>
        </p:txBody>
      </p:sp>
      <p:sp>
        <p:nvSpPr>
          <p:cNvPr id="1060" name="Rectangle 36"/>
          <p:cNvSpPr>
            <a:spLocks noGrp="1" noChangeArrowheads="1"/>
          </p:cNvSpPr>
          <p:nvPr>
            <p:ph type="dt" sz="half" idx="2"/>
          </p:nvPr>
        </p:nvSpPr>
        <p:spPr bwMode="auto">
          <a:xfrm>
            <a:off x="685800" y="60960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E4B5E526-12C8-46E6-A2C2-5E3FAAF29AD3}" type="datetime1">
              <a:rPr lang="en-US"/>
              <a:pPr>
                <a:defRPr/>
              </a:pPr>
              <a:t>10/18/11</a:t>
            </a:fld>
            <a:r>
              <a:rPr lang="en-US"/>
              <a:t>3/4/05</a:t>
            </a:r>
          </a:p>
        </p:txBody>
      </p:sp>
      <p:sp>
        <p:nvSpPr>
          <p:cNvPr id="1061" name="Rectangle 37"/>
          <p:cNvSpPr>
            <a:spLocks noGrp="1" noChangeArrowheads="1"/>
          </p:cNvSpPr>
          <p:nvPr>
            <p:ph type="ftr" sz="quarter" idx="3"/>
          </p:nvPr>
        </p:nvSpPr>
        <p:spPr bwMode="auto">
          <a:xfrm>
            <a:off x="3124200" y="60960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a:t>This is a test footer.</a:t>
            </a:r>
          </a:p>
        </p:txBody>
      </p:sp>
      <p:sp>
        <p:nvSpPr>
          <p:cNvPr id="1062" name="Rectangle 38"/>
          <p:cNvSpPr>
            <a:spLocks noGrp="1" noChangeArrowheads="1"/>
          </p:cNvSpPr>
          <p:nvPr>
            <p:ph type="sldNum" sz="quarter" idx="4"/>
          </p:nvPr>
        </p:nvSpPr>
        <p:spPr bwMode="auto">
          <a:xfrm>
            <a:off x="6553200" y="60960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13B4FC3-6602-46BA-B682-6A10C0791AD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Lst>
  <p:hf hdr="0" ftr="0" dt="0"/>
  <p:txStyles>
    <p:titleStyle>
      <a:lvl1pPr algn="ctr" rtl="0" eaLnBrk="0" fontAlgn="base" hangingPunct="0">
        <a:spcBef>
          <a:spcPct val="0"/>
        </a:spcBef>
        <a:spcAft>
          <a:spcPct val="0"/>
        </a:spcAft>
        <a:defRPr>
          <a:solidFill>
            <a:schemeClr val="bg1"/>
          </a:solidFill>
          <a:latin typeface="+mj-lt"/>
          <a:ea typeface="+mj-ea"/>
          <a:cs typeface="+mj-cs"/>
        </a:defRPr>
      </a:lvl1pPr>
      <a:lvl2pPr algn="ctr" rtl="0" eaLnBrk="0" fontAlgn="base" hangingPunct="0">
        <a:spcBef>
          <a:spcPct val="0"/>
        </a:spcBef>
        <a:spcAft>
          <a:spcPct val="0"/>
        </a:spcAft>
        <a:defRPr>
          <a:solidFill>
            <a:schemeClr val="bg1"/>
          </a:solidFill>
          <a:latin typeface="Times" pitchFamily="18" charset="0"/>
        </a:defRPr>
      </a:lvl2pPr>
      <a:lvl3pPr algn="ctr" rtl="0" eaLnBrk="0" fontAlgn="base" hangingPunct="0">
        <a:spcBef>
          <a:spcPct val="0"/>
        </a:spcBef>
        <a:spcAft>
          <a:spcPct val="0"/>
        </a:spcAft>
        <a:defRPr>
          <a:solidFill>
            <a:schemeClr val="bg1"/>
          </a:solidFill>
          <a:latin typeface="Times" pitchFamily="18" charset="0"/>
        </a:defRPr>
      </a:lvl3pPr>
      <a:lvl4pPr algn="ctr" rtl="0" eaLnBrk="0" fontAlgn="base" hangingPunct="0">
        <a:spcBef>
          <a:spcPct val="0"/>
        </a:spcBef>
        <a:spcAft>
          <a:spcPct val="0"/>
        </a:spcAft>
        <a:defRPr>
          <a:solidFill>
            <a:schemeClr val="bg1"/>
          </a:solidFill>
          <a:latin typeface="Times" pitchFamily="18" charset="0"/>
        </a:defRPr>
      </a:lvl4pPr>
      <a:lvl5pPr algn="ctr" rtl="0" eaLnBrk="0" fontAlgn="base" hangingPunct="0">
        <a:spcBef>
          <a:spcPct val="0"/>
        </a:spcBef>
        <a:spcAft>
          <a:spcPct val="0"/>
        </a:spcAft>
        <a:defRPr>
          <a:solidFill>
            <a:schemeClr val="bg1"/>
          </a:solidFill>
          <a:latin typeface="Times" pitchFamily="18" charset="0"/>
        </a:defRPr>
      </a:lvl5pPr>
      <a:lvl6pPr marL="457200" algn="ctr" rtl="0" fontAlgn="base">
        <a:spcBef>
          <a:spcPct val="0"/>
        </a:spcBef>
        <a:spcAft>
          <a:spcPct val="0"/>
        </a:spcAft>
        <a:defRPr>
          <a:solidFill>
            <a:schemeClr val="bg1"/>
          </a:solidFill>
          <a:latin typeface="Times" pitchFamily="18" charset="0"/>
        </a:defRPr>
      </a:lvl6pPr>
      <a:lvl7pPr marL="914400" algn="ctr" rtl="0" fontAlgn="base">
        <a:spcBef>
          <a:spcPct val="0"/>
        </a:spcBef>
        <a:spcAft>
          <a:spcPct val="0"/>
        </a:spcAft>
        <a:defRPr>
          <a:solidFill>
            <a:schemeClr val="bg1"/>
          </a:solidFill>
          <a:latin typeface="Times" pitchFamily="18" charset="0"/>
        </a:defRPr>
      </a:lvl7pPr>
      <a:lvl8pPr marL="1371600" algn="ctr" rtl="0" fontAlgn="base">
        <a:spcBef>
          <a:spcPct val="0"/>
        </a:spcBef>
        <a:spcAft>
          <a:spcPct val="0"/>
        </a:spcAft>
        <a:defRPr>
          <a:solidFill>
            <a:schemeClr val="bg1"/>
          </a:solidFill>
          <a:latin typeface="Times" pitchFamily="18" charset="0"/>
        </a:defRPr>
      </a:lvl8pPr>
      <a:lvl9pPr marL="1828800" algn="ctr" rtl="0" fontAlgn="base">
        <a:spcBef>
          <a:spcPct val="0"/>
        </a:spcBef>
        <a:spcAft>
          <a:spcPct val="0"/>
        </a:spcAft>
        <a:defRPr>
          <a:solidFill>
            <a:schemeClr val="bg1"/>
          </a:solidFill>
          <a:latin typeface="Times" pitchFamily="18" charset="0"/>
        </a:defRPr>
      </a:lvl9pPr>
    </p:titleStyle>
    <p:bodyStyle>
      <a:lvl1pPr marL="342900" indent="-342900" algn="l" rtl="0" eaLnBrk="0" fontAlgn="base" hangingPunct="0">
        <a:spcBef>
          <a:spcPct val="20000"/>
        </a:spcBef>
        <a:spcAft>
          <a:spcPct val="0"/>
        </a:spcAft>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j-lt"/>
        </a:defRPr>
      </a:lvl2pPr>
      <a:lvl3pPr marL="1143000" indent="-228600" algn="l" rtl="0" eaLnBrk="0" fontAlgn="base" hangingPunct="0">
        <a:spcBef>
          <a:spcPct val="20000"/>
        </a:spcBef>
        <a:spcAft>
          <a:spcPct val="0"/>
        </a:spcAft>
        <a:buChar char="•"/>
        <a:defRPr sz="2400">
          <a:solidFill>
            <a:schemeClr val="tx1"/>
          </a:solidFill>
          <a:latin typeface="+mj-lt"/>
        </a:defRPr>
      </a:lvl3pPr>
      <a:lvl4pPr marL="1600200" indent="-228600" algn="r" rtl="0" eaLnBrk="0" fontAlgn="base" hangingPunct="0">
        <a:spcBef>
          <a:spcPct val="20000"/>
        </a:spcBef>
        <a:spcAft>
          <a:spcPct val="0"/>
        </a:spcAft>
        <a:buChar char="–"/>
        <a:defRPr sz="2000">
          <a:solidFill>
            <a:schemeClr val="tx1"/>
          </a:solidFill>
          <a:latin typeface="+mj-lt"/>
        </a:defRPr>
      </a:lvl4pPr>
      <a:lvl5pPr marL="2057400" indent="-228600" algn="l" rtl="0" eaLnBrk="0" fontAlgn="base" hangingPunct="0">
        <a:spcBef>
          <a:spcPct val="20000"/>
        </a:spcBef>
        <a:spcAft>
          <a:spcPct val="0"/>
        </a:spcAft>
        <a:buChar char="»"/>
        <a:defRPr sz="2000">
          <a:solidFill>
            <a:schemeClr val="tx1"/>
          </a:solidFill>
          <a:latin typeface="+mj-lt"/>
        </a:defRPr>
      </a:lvl5pPr>
      <a:lvl6pPr marL="2514600" indent="-228600" algn="l" rtl="0" fontAlgn="base">
        <a:spcBef>
          <a:spcPct val="20000"/>
        </a:spcBef>
        <a:spcAft>
          <a:spcPct val="0"/>
        </a:spcAft>
        <a:buChar char="»"/>
        <a:defRPr sz="2000">
          <a:solidFill>
            <a:schemeClr val="tx1"/>
          </a:solidFill>
          <a:latin typeface="+mj-lt"/>
        </a:defRPr>
      </a:lvl6pPr>
      <a:lvl7pPr marL="2971800" indent="-228600" algn="l" rtl="0" fontAlgn="base">
        <a:spcBef>
          <a:spcPct val="20000"/>
        </a:spcBef>
        <a:spcAft>
          <a:spcPct val="0"/>
        </a:spcAft>
        <a:buChar char="»"/>
        <a:defRPr sz="2000">
          <a:solidFill>
            <a:schemeClr val="tx1"/>
          </a:solidFill>
          <a:latin typeface="+mj-lt"/>
        </a:defRPr>
      </a:lvl7pPr>
      <a:lvl8pPr marL="3429000" indent="-228600" algn="l" rtl="0" fontAlgn="base">
        <a:spcBef>
          <a:spcPct val="20000"/>
        </a:spcBef>
        <a:spcAft>
          <a:spcPct val="0"/>
        </a:spcAft>
        <a:buChar char="»"/>
        <a:defRPr sz="2000">
          <a:solidFill>
            <a:schemeClr val="tx1"/>
          </a:solidFill>
          <a:latin typeface="+mj-lt"/>
        </a:defRPr>
      </a:lvl8pPr>
      <a:lvl9pPr marL="3886200" indent="-228600" algn="l" rtl="0" fontAlgn="base">
        <a:spcBef>
          <a:spcPct val="20000"/>
        </a:spcBef>
        <a:spcAft>
          <a:spcPct val="0"/>
        </a:spcAft>
        <a:buChar char="»"/>
        <a:defRPr sz="2000">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Neil.Fleming@Baylorhealth.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healthaffairs.org/issue_briefings/2011_03_08_innovation_in_health_care_deliver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1752600"/>
            <a:ext cx="4267200" cy="1295400"/>
          </a:xfrm>
        </p:spPr>
        <p:txBody>
          <a:bodyPr anchor="ctr"/>
          <a:lstStyle/>
          <a:p>
            <a:r>
              <a:rPr lang="en-US" b="1" dirty="0" smtClean="0"/>
              <a:t>Impact </a:t>
            </a:r>
            <a:r>
              <a:rPr lang="en-US" b="1" dirty="0"/>
              <a:t>of Health IT on Primary Care Workflow and Financial Measures</a:t>
            </a:r>
            <a:br>
              <a:rPr lang="en-US" b="1" dirty="0"/>
            </a:br>
            <a:endParaRPr lang="en-US" dirty="0"/>
          </a:p>
        </p:txBody>
      </p:sp>
      <p:sp>
        <p:nvSpPr>
          <p:cNvPr id="3" name="Text Placeholder 2"/>
          <p:cNvSpPr>
            <a:spLocks noGrp="1"/>
          </p:cNvSpPr>
          <p:nvPr>
            <p:ph type="body" sz="quarter" idx="10"/>
          </p:nvPr>
        </p:nvSpPr>
        <p:spPr>
          <a:xfrm>
            <a:off x="609600" y="3505200"/>
            <a:ext cx="8077200" cy="1828800"/>
          </a:xfrm>
        </p:spPr>
        <p:txBody>
          <a:bodyPr/>
          <a:lstStyle/>
          <a:p>
            <a:pPr algn="ctr"/>
            <a:r>
              <a:rPr lang="en-US" dirty="0"/>
              <a:t>Neil S. Fleming, PhD, CQE;</a:t>
            </a:r>
          </a:p>
          <a:p>
            <a:pPr algn="ctr"/>
            <a:r>
              <a:rPr lang="en-US" dirty="0"/>
              <a:t>Funded by AHRQ (R03HS018220-01)</a:t>
            </a:r>
          </a:p>
          <a:p>
            <a:pPr algn="ctr"/>
            <a:endParaRPr lang="en-US" dirty="0"/>
          </a:p>
          <a:p>
            <a:pPr algn="ctr"/>
            <a:r>
              <a:rPr lang="en-US" i="1" dirty="0"/>
              <a:t>Track F: Economic Analysis of Health IT</a:t>
            </a:r>
          </a:p>
          <a:p>
            <a:pPr algn="ctr"/>
            <a:r>
              <a:rPr lang="en-US" i="1" dirty="0"/>
              <a:t>AHRQ 2011 Annual Conference</a:t>
            </a:r>
          </a:p>
          <a:p>
            <a:pPr algn="ctr"/>
            <a:endParaRPr lang="en-US" i="1" dirty="0"/>
          </a:p>
          <a:p>
            <a:pPr algn="ctr"/>
            <a:r>
              <a:rPr lang="en-US" i="1" dirty="0"/>
              <a:t>September 19, </a:t>
            </a:r>
            <a:r>
              <a:rPr lang="en-US" i="1" dirty="0" smtClean="0"/>
              <a:t>2011</a:t>
            </a:r>
          </a:p>
          <a:p>
            <a:pPr algn="ctr"/>
            <a:r>
              <a:rPr lang="en-US" dirty="0"/>
              <a:t>Contact: </a:t>
            </a:r>
            <a:r>
              <a:rPr lang="en-US" dirty="0">
                <a:solidFill>
                  <a:srgbClr val="0000FF"/>
                </a:solidFill>
                <a:hlinkClick r:id="rId3"/>
              </a:rPr>
              <a:t>Neil.Fleming@Baylorhealth.edu</a:t>
            </a:r>
            <a:endParaRPr lang="en-US" dirty="0">
              <a:solidFill>
                <a:srgbClr val="0000FF"/>
              </a:solidFill>
            </a:endParaRPr>
          </a:p>
          <a:p>
            <a:pPr algn="ctr"/>
            <a:endParaRPr lang="en-US" i="1" dirty="0" smtClean="0"/>
          </a:p>
          <a:p>
            <a:pPr algn="ctr"/>
            <a:endParaRPr lang="en-US" dirty="0">
              <a:solidFill>
                <a:srgbClr val="0000FF"/>
              </a:solidFill>
            </a:endParaRPr>
          </a:p>
          <a:p>
            <a:pPr algn="ctr"/>
            <a:endParaRPr lang="en-US" i="1"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754563"/>
          </a:xfrm>
        </p:spPr>
        <p:txBody>
          <a:bodyPr/>
          <a:lstStyle/>
          <a:p>
            <a:pPr algn="ctr"/>
            <a:r>
              <a:rPr lang="en-US" sz="2400" dirty="0" smtClean="0"/>
              <a:t>Statistical Model</a:t>
            </a:r>
            <a:endParaRPr lang="en-US" dirty="0" smtClean="0"/>
          </a:p>
          <a:p>
            <a:r>
              <a:rPr lang="en-US" dirty="0" smtClean="0"/>
              <a:t>We estimated the effects for the following linear model for our work flow and financial measure outcome variables:</a:t>
            </a:r>
          </a:p>
          <a:p>
            <a:r>
              <a:rPr lang="en-US" dirty="0" err="1" smtClean="0"/>
              <a:t>Y</a:t>
            </a:r>
            <a:r>
              <a:rPr lang="en-US" baseline="-25000" dirty="0" err="1" smtClean="0"/>
              <a:t>it</a:t>
            </a:r>
            <a:r>
              <a:rPr lang="en-US" dirty="0" smtClean="0"/>
              <a:t> = </a:t>
            </a:r>
            <a:r>
              <a:rPr lang="en-US" baseline="-25000" dirty="0" smtClean="0"/>
              <a:t></a:t>
            </a:r>
            <a:r>
              <a:rPr lang="en-US" dirty="0" smtClean="0"/>
              <a:t>β</a:t>
            </a:r>
            <a:r>
              <a:rPr lang="en-US" baseline="-25000" dirty="0" smtClean="0"/>
              <a:t> 0</a:t>
            </a:r>
            <a:r>
              <a:rPr lang="en-US" dirty="0" smtClean="0"/>
              <a:t> + β</a:t>
            </a:r>
            <a:r>
              <a:rPr lang="en-US" i="1" dirty="0" smtClean="0"/>
              <a:t> </a:t>
            </a:r>
            <a:r>
              <a:rPr lang="en-US" baseline="-25000" dirty="0" smtClean="0"/>
              <a:t>AEHR</a:t>
            </a:r>
            <a:r>
              <a:rPr lang="en-US" dirty="0" smtClean="0"/>
              <a:t>*EHR + </a:t>
            </a:r>
            <a:r>
              <a:rPr lang="en-US" dirty="0" err="1" smtClean="0"/>
              <a:t>β</a:t>
            </a:r>
            <a:r>
              <a:rPr lang="en-US" baseline="-25000" dirty="0" err="1" smtClean="0"/>
              <a:t>T</a:t>
            </a:r>
            <a:r>
              <a:rPr lang="en-US" dirty="0" smtClean="0"/>
              <a:t>*T</a:t>
            </a:r>
            <a:r>
              <a:rPr lang="en-US" baseline="-25000" dirty="0" smtClean="0"/>
              <a:t>it</a:t>
            </a:r>
            <a:r>
              <a:rPr lang="en-US" dirty="0" smtClean="0"/>
              <a:t> + </a:t>
            </a:r>
            <a:r>
              <a:rPr lang="en-US" dirty="0" err="1" smtClean="0"/>
              <a:t>β</a:t>
            </a:r>
            <a:r>
              <a:rPr lang="en-US" baseline="-25000" dirty="0" err="1" smtClean="0"/>
              <a:t>H</a:t>
            </a:r>
            <a:r>
              <a:rPr lang="en-US" dirty="0" smtClean="0"/>
              <a:t>*H+ </a:t>
            </a:r>
            <a:r>
              <a:rPr lang="en-US" dirty="0" err="1" smtClean="0"/>
              <a:t>ε</a:t>
            </a:r>
            <a:r>
              <a:rPr lang="en-US" baseline="-25000" dirty="0" err="1" smtClean="0"/>
              <a:t>it</a:t>
            </a:r>
            <a:endParaRPr lang="en-US" dirty="0" smtClean="0"/>
          </a:p>
          <a:p>
            <a:r>
              <a:rPr lang="en-US" dirty="0" smtClean="0"/>
              <a:t> where </a:t>
            </a:r>
            <a:r>
              <a:rPr lang="en-US" dirty="0" err="1" smtClean="0"/>
              <a:t>Y</a:t>
            </a:r>
            <a:r>
              <a:rPr lang="en-US" baseline="-25000" dirty="0" err="1" smtClean="0"/>
              <a:t>it</a:t>
            </a:r>
            <a:r>
              <a:rPr lang="en-US" i="1" dirty="0" smtClean="0"/>
              <a:t> </a:t>
            </a:r>
            <a:r>
              <a:rPr lang="en-US" dirty="0" smtClean="0"/>
              <a:t>is the work flow or financial measure for practice </a:t>
            </a:r>
            <a:r>
              <a:rPr lang="en-US" dirty="0" err="1" smtClean="0"/>
              <a:t>i</a:t>
            </a:r>
            <a:r>
              <a:rPr lang="en-US" dirty="0" smtClean="0"/>
              <a:t> ( </a:t>
            </a:r>
            <a:r>
              <a:rPr lang="en-US" dirty="0" err="1" smtClean="0"/>
              <a:t>i</a:t>
            </a:r>
            <a:r>
              <a:rPr lang="en-US" dirty="0" smtClean="0"/>
              <a:t> = 1 to 26 practice); at time t (in months since the beginning of our study in January, 2004)</a:t>
            </a:r>
          </a:p>
          <a:p>
            <a:r>
              <a:rPr lang="en-US" dirty="0" smtClean="0"/>
              <a:t> H is a vector of patient and practice level covariates (including the practice characteristics.</a:t>
            </a:r>
          </a:p>
          <a:p>
            <a:r>
              <a:rPr lang="en-US" dirty="0" smtClean="0"/>
              <a:t> β</a:t>
            </a:r>
            <a:r>
              <a:rPr lang="en-US" baseline="-25000" dirty="0" smtClean="0"/>
              <a:t> T</a:t>
            </a:r>
            <a:r>
              <a:rPr lang="en-US" dirty="0" smtClean="0"/>
              <a:t> represents the pre-implementation secular trend.  Testing H</a:t>
            </a:r>
            <a:r>
              <a:rPr lang="en-US" baseline="-25000" dirty="0" smtClean="0"/>
              <a:t>0</a:t>
            </a:r>
            <a:r>
              <a:rPr lang="en-US" dirty="0" smtClean="0"/>
              <a:t>: β</a:t>
            </a:r>
            <a:r>
              <a:rPr lang="en-US" baseline="-25000" dirty="0" smtClean="0"/>
              <a:t> AEHR</a:t>
            </a:r>
            <a:r>
              <a:rPr lang="en-US" dirty="0" smtClean="0"/>
              <a:t> = 0 for each of the three time periods against the pre-implementation period, we can determine if EHR affects these work flow and financial measures – beyond what we would have observed if the trend had persisted post-implementation.</a:t>
            </a:r>
          </a:p>
        </p:txBody>
      </p:sp>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10</a:t>
            </a:fld>
            <a:endParaRPr lang="en-US"/>
          </a:p>
        </p:txBody>
      </p:sp>
      <p:sp>
        <p:nvSpPr>
          <p:cNvPr id="2" name="Title 1"/>
          <p:cNvSpPr>
            <a:spLocks noGrp="1"/>
          </p:cNvSpPr>
          <p:nvPr>
            <p:ph type="title"/>
          </p:nvPr>
        </p:nvSpPr>
        <p:spPr>
          <a:xfrm>
            <a:off x="2362200" y="457200"/>
            <a:ext cx="4953000" cy="960438"/>
          </a:xfrm>
        </p:spPr>
        <p:txBody>
          <a:bodyPr anchor="ctr"/>
          <a:lstStyle/>
          <a:p>
            <a:pPr algn="l"/>
            <a:r>
              <a:rPr lang="en-US" sz="2000" b="1" dirty="0" smtClean="0"/>
              <a:t>Aims 1 &amp; 2:</a:t>
            </a:r>
            <a:r>
              <a:rPr lang="en-US" sz="2000" b="1" baseline="0" dirty="0" smtClean="0"/>
              <a:t> Study Description</a:t>
            </a:r>
            <a:endParaRPr lang="en-US" sz="2000" b="1"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11</a:t>
            </a:fld>
            <a:endParaRPr lang="en-US"/>
          </a:p>
        </p:txBody>
      </p:sp>
      <p:graphicFrame>
        <p:nvGraphicFramePr>
          <p:cNvPr id="6" name="Table 5" title="Means and standard errors for the work flow and financial variables on an annual basis "/>
          <p:cNvGraphicFramePr>
            <a:graphicFrameLocks noGrp="1"/>
          </p:cNvGraphicFramePr>
          <p:nvPr>
            <p:extLst>
              <p:ext uri="{D42A27DB-BD31-4B8C-83A1-F6EECF244321}">
                <p14:modId xmlns:p14="http://schemas.microsoft.com/office/powerpoint/2010/main" val="4225345084"/>
              </p:ext>
            </p:extLst>
          </p:nvPr>
        </p:nvGraphicFramePr>
        <p:xfrm>
          <a:off x="228602" y="1524000"/>
          <a:ext cx="8686799" cy="4421450"/>
        </p:xfrm>
        <a:graphic>
          <a:graphicData uri="http://schemas.openxmlformats.org/drawingml/2006/table">
            <a:tbl>
              <a:tblPr/>
              <a:tblGrid>
                <a:gridCol w="1321630"/>
                <a:gridCol w="1105564"/>
                <a:gridCol w="1064558"/>
                <a:gridCol w="1009359"/>
                <a:gridCol w="1046422"/>
                <a:gridCol w="1046422"/>
                <a:gridCol w="1046422"/>
                <a:gridCol w="1046422"/>
              </a:tblGrid>
              <a:tr h="154369">
                <a:tc>
                  <a:txBody>
                    <a:bodyPr/>
                    <a:lstStyle/>
                    <a:p>
                      <a:pPr marL="0" marR="0">
                        <a:spcBef>
                          <a:spcPts val="0"/>
                        </a:spcBef>
                        <a:spcAft>
                          <a:spcPts val="0"/>
                        </a:spcAft>
                      </a:pPr>
                      <a:endParaRPr lang="en-US" sz="1100" dirty="0">
                        <a:latin typeface="Arial"/>
                        <a:ea typeface="Times New Roman"/>
                      </a:endParaRPr>
                    </a:p>
                  </a:txBody>
                  <a:tcPr marL="59765" marR="597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latin typeface="Arial"/>
                          <a:ea typeface="Times New Roman"/>
                        </a:rPr>
                        <a:t>Overall</a:t>
                      </a:r>
                      <a:r>
                        <a:rPr lang="en-US" sz="1100" dirty="0">
                          <a:latin typeface="Arial"/>
                          <a:ea typeface="Times New Roman"/>
                        </a:rPr>
                        <a:t> </a:t>
                      </a:r>
                      <a:endParaRPr lang="en-US" sz="1100" dirty="0">
                        <a:latin typeface="Times New Roman"/>
                        <a:ea typeface="Times New Roman"/>
                      </a:endParaRPr>
                    </a:p>
                  </a:txBody>
                  <a:tcPr marL="59765" marR="597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latin typeface="Arial"/>
                          <a:ea typeface="Times New Roman"/>
                        </a:rPr>
                        <a:t>2004 </a:t>
                      </a:r>
                      <a:endParaRPr lang="en-US" sz="1100">
                        <a:latin typeface="Times New Roman"/>
                        <a:ea typeface="Times New Roman"/>
                      </a:endParaRPr>
                    </a:p>
                  </a:txBody>
                  <a:tcPr marL="59765" marR="597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latin typeface="Arial"/>
                          <a:ea typeface="Times New Roman"/>
                        </a:rPr>
                        <a:t>2005</a:t>
                      </a:r>
                      <a:r>
                        <a:rPr lang="en-US" sz="1100">
                          <a:latin typeface="Arial"/>
                          <a:ea typeface="Times New Roman"/>
                        </a:rPr>
                        <a:t> </a:t>
                      </a:r>
                      <a:endParaRPr lang="en-US" sz="1100">
                        <a:latin typeface="Times New Roman"/>
                        <a:ea typeface="Times New Roman"/>
                      </a:endParaRPr>
                    </a:p>
                  </a:txBody>
                  <a:tcPr marL="59765" marR="597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latin typeface="Arial"/>
                          <a:ea typeface="Times New Roman"/>
                        </a:rPr>
                        <a:t>2006</a:t>
                      </a:r>
                      <a:endParaRPr lang="en-US" sz="1100">
                        <a:latin typeface="Times New Roman"/>
                        <a:ea typeface="Times New Roman"/>
                      </a:endParaRPr>
                    </a:p>
                  </a:txBody>
                  <a:tcPr marL="59765" marR="597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latin typeface="Arial"/>
                          <a:ea typeface="Times New Roman"/>
                        </a:rPr>
                        <a:t>2007</a:t>
                      </a:r>
                      <a:endParaRPr lang="en-US" sz="1100">
                        <a:latin typeface="Times New Roman"/>
                        <a:ea typeface="Times New Roman"/>
                      </a:endParaRPr>
                    </a:p>
                  </a:txBody>
                  <a:tcPr marL="59765" marR="597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latin typeface="Arial"/>
                          <a:ea typeface="Times New Roman"/>
                        </a:rPr>
                        <a:t>2008</a:t>
                      </a:r>
                      <a:endParaRPr lang="en-US" sz="1100">
                        <a:latin typeface="Times New Roman"/>
                        <a:ea typeface="Times New Roman"/>
                      </a:endParaRPr>
                    </a:p>
                  </a:txBody>
                  <a:tcPr marL="59765" marR="597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latin typeface="Arial"/>
                          <a:ea typeface="Times New Roman"/>
                        </a:rPr>
                        <a:t>2009 </a:t>
                      </a:r>
                      <a:endParaRPr lang="en-US" sz="1100">
                        <a:latin typeface="Times New Roman"/>
                        <a:ea typeface="Times New Roman"/>
                      </a:endParaRPr>
                    </a:p>
                  </a:txBody>
                  <a:tcPr marL="59765" marR="597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738">
                <a:tc>
                  <a:txBody>
                    <a:bodyPr/>
                    <a:lstStyle/>
                    <a:p>
                      <a:pPr marL="0" marR="0">
                        <a:spcBef>
                          <a:spcPts val="0"/>
                        </a:spcBef>
                        <a:spcAft>
                          <a:spcPts val="0"/>
                        </a:spcAft>
                      </a:pPr>
                      <a:r>
                        <a:rPr lang="en-US" sz="1100" b="1">
                          <a:latin typeface="Arial"/>
                          <a:ea typeface="Times New Roman"/>
                        </a:rPr>
                        <a:t>Practice-months </a:t>
                      </a:r>
                      <a:r>
                        <a:rPr lang="en-US" sz="1100">
                          <a:latin typeface="Arial"/>
                          <a:ea typeface="Times New Roman"/>
                        </a:rPr>
                        <a:t>(n)</a:t>
                      </a:r>
                      <a:endParaRPr lang="en-US" sz="1100">
                        <a:latin typeface="Times New Roman"/>
                        <a:ea typeface="Times New Roman"/>
                      </a:endParaRPr>
                    </a:p>
                  </a:txBody>
                  <a:tcPr marL="59765" marR="597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1844</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302</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312</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312</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312</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309</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297</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3225">
                <a:tc>
                  <a:txBody>
                    <a:bodyPr/>
                    <a:lstStyle/>
                    <a:p>
                      <a:pPr marL="0" marR="0">
                        <a:spcBef>
                          <a:spcPts val="0"/>
                        </a:spcBef>
                        <a:spcAft>
                          <a:spcPts val="0"/>
                        </a:spcAft>
                      </a:pPr>
                      <a:endParaRPr lang="en-US" sz="1100">
                        <a:latin typeface="Times New Roman"/>
                        <a:ea typeface="Times New Roman"/>
                      </a:endParaRPr>
                    </a:p>
                  </a:txBody>
                  <a:tcPr marL="59765" marR="597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latin typeface="Arial"/>
                          <a:ea typeface="Times New Roman"/>
                        </a:rPr>
                        <a:t>Mean (SE)</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latin typeface="Arial"/>
                          <a:ea typeface="Times New Roman"/>
                        </a:rPr>
                        <a:t>Mean (SE)</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latin typeface="Arial"/>
                          <a:ea typeface="Times New Roman"/>
                        </a:rPr>
                        <a:t>Mean (SE)</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latin typeface="Arial"/>
                          <a:ea typeface="Times New Roman"/>
                        </a:rPr>
                        <a:t>Mean (SE)</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latin typeface="Arial"/>
                          <a:ea typeface="Times New Roman"/>
                        </a:rPr>
                        <a:t>Mean (SE)</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latin typeface="Arial"/>
                          <a:ea typeface="Times New Roman"/>
                        </a:rPr>
                        <a:t>Mean (SE)</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a:latin typeface="Arial"/>
                          <a:ea typeface="Times New Roman"/>
                        </a:rPr>
                        <a:t>Mean (SE)</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369">
                <a:tc gridSpan="8">
                  <a:txBody>
                    <a:bodyPr/>
                    <a:lstStyle/>
                    <a:p>
                      <a:pPr marL="0" marR="0">
                        <a:spcBef>
                          <a:spcPts val="0"/>
                        </a:spcBef>
                        <a:spcAft>
                          <a:spcPts val="0"/>
                        </a:spcAft>
                      </a:pPr>
                      <a:r>
                        <a:rPr lang="en-US" sz="1100" b="1" dirty="0">
                          <a:latin typeface="Arial"/>
                          <a:ea typeface="Times New Roman"/>
                        </a:rPr>
                        <a:t>Workflow </a:t>
                      </a:r>
                      <a:endParaRPr lang="en-US" sz="1100" dirty="0">
                        <a:latin typeface="Times New Roman"/>
                        <a:ea typeface="Times New Roman"/>
                      </a:endParaRPr>
                    </a:p>
                  </a:txBody>
                  <a:tcPr marL="59765" marR="597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54837">
                <a:tc>
                  <a:txBody>
                    <a:bodyPr/>
                    <a:lstStyle/>
                    <a:p>
                      <a:pPr marL="0" marR="0">
                        <a:spcBef>
                          <a:spcPts val="0"/>
                        </a:spcBef>
                        <a:spcAft>
                          <a:spcPts val="0"/>
                        </a:spcAft>
                      </a:pPr>
                      <a:r>
                        <a:rPr lang="en-US" sz="1100">
                          <a:latin typeface="Arial"/>
                          <a:ea typeface="Times New Roman"/>
                        </a:rPr>
                        <a:t>Staff per Physician FTE (n)</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3.423 (0.025)</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3.554 (0.067)</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3.354 (0.060)</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3.372 (0.057)</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3.430 (0.063)</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3.449 (0.059)</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3.383 (0.057)</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837">
                <a:tc>
                  <a:txBody>
                    <a:bodyPr/>
                    <a:lstStyle/>
                    <a:p>
                      <a:pPr marL="0" marR="0">
                        <a:spcBef>
                          <a:spcPts val="0"/>
                        </a:spcBef>
                        <a:spcAft>
                          <a:spcPts val="0"/>
                        </a:spcAft>
                      </a:pPr>
                      <a:r>
                        <a:rPr lang="en-US" sz="1100">
                          <a:latin typeface="Arial"/>
                          <a:ea typeface="Times New Roman"/>
                        </a:rPr>
                        <a:t>Work RVU per visit (RVU)</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1.052 (0.003)</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1.051 (0.006)</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1.064 (0.006)</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1.065 (0.007)</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1.045 (0.007)</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1.035 (0.006)</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1.050 (0.006)</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837">
                <a:tc>
                  <a:txBody>
                    <a:bodyPr/>
                    <a:lstStyle/>
                    <a:p>
                      <a:pPr marL="0" marR="0">
                        <a:spcBef>
                          <a:spcPts val="0"/>
                        </a:spcBef>
                        <a:spcAft>
                          <a:spcPts val="0"/>
                        </a:spcAft>
                      </a:pPr>
                      <a:r>
                        <a:rPr lang="en-US" sz="1100">
                          <a:latin typeface="Arial"/>
                          <a:ea typeface="Times New Roman"/>
                        </a:rPr>
                        <a:t>Visits per Physician FTE (RVU)</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396.34 (2.425)</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396.77 (6.226)</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a:spcBef>
                          <a:spcPts val="0"/>
                        </a:spcBef>
                        <a:spcAft>
                          <a:spcPts val="0"/>
                        </a:spcAft>
                      </a:pPr>
                      <a:r>
                        <a:rPr lang="en-US" sz="1100" dirty="0" smtClean="0">
                          <a:latin typeface="Arial"/>
                          <a:ea typeface="Times New Roman"/>
                        </a:rPr>
                        <a:t>390.56(5.892</a:t>
                      </a:r>
                      <a:r>
                        <a:rPr lang="en-US" sz="1100" dirty="0">
                          <a:latin typeface="Arial"/>
                          <a:ea typeface="Times New Roman"/>
                        </a:rPr>
                        <a:t>)</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402.51 (5.871)</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395.69 (6.048)</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393.22 (5.663)</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399.42 (5.951)</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3107">
                <a:tc>
                  <a:txBody>
                    <a:bodyPr/>
                    <a:lstStyle/>
                    <a:p>
                      <a:pPr marL="0" marR="0">
                        <a:spcBef>
                          <a:spcPts val="0"/>
                        </a:spcBef>
                        <a:spcAft>
                          <a:spcPts val="0"/>
                        </a:spcAft>
                      </a:pPr>
                      <a:r>
                        <a:rPr lang="en-US" sz="1100">
                          <a:latin typeface="Arial"/>
                          <a:ea typeface="Times New Roman"/>
                        </a:rPr>
                        <a:t>Work RVU per Physician FTE (RVU)</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412.29 (2.356)</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412.42 (5.943)</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smtClean="0">
                          <a:latin typeface="Arial"/>
                          <a:ea typeface="Times New Roman"/>
                        </a:rPr>
                        <a:t>410.77(5.743</a:t>
                      </a:r>
                      <a:r>
                        <a:rPr lang="en-US" sz="1100" dirty="0">
                          <a:latin typeface="Arial"/>
                          <a:ea typeface="Times New Roman"/>
                        </a:rPr>
                        <a:t>)</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423.09 (5.601)</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408.65 (5.764)</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403.63 (5.653)</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415.21 (5.925)</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4369">
                <a:tc gridSpan="8">
                  <a:txBody>
                    <a:bodyPr/>
                    <a:lstStyle/>
                    <a:p>
                      <a:pPr marL="0" marR="0">
                        <a:spcBef>
                          <a:spcPts val="0"/>
                        </a:spcBef>
                        <a:spcAft>
                          <a:spcPts val="0"/>
                        </a:spcAft>
                      </a:pPr>
                      <a:r>
                        <a:rPr lang="en-US" sz="1100" b="1" dirty="0">
                          <a:latin typeface="Arial"/>
                          <a:ea typeface="Times New Roman"/>
                        </a:rPr>
                        <a:t>Financial</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54837">
                <a:tc>
                  <a:txBody>
                    <a:bodyPr/>
                    <a:lstStyle/>
                    <a:p>
                      <a:pPr marL="0" marR="0">
                        <a:spcBef>
                          <a:spcPts val="0"/>
                        </a:spcBef>
                        <a:spcAft>
                          <a:spcPts val="0"/>
                        </a:spcAft>
                      </a:pPr>
                      <a:r>
                        <a:rPr lang="en-US" sz="1100">
                          <a:latin typeface="Arial"/>
                          <a:ea typeface="Times New Roman"/>
                        </a:rPr>
                        <a:t>Practice Expense per Work RVU ($)</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70.35 (0.309)</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65.61 (0.821)</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66.83 (0.755)</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67.79 (0.653)</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71.35 (0.686)</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74.94 (0.776)</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75.71 (0.631)</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837">
                <a:tc>
                  <a:txBody>
                    <a:bodyPr/>
                    <a:lstStyle/>
                    <a:p>
                      <a:pPr marL="0" marR="0">
                        <a:spcBef>
                          <a:spcPts val="0"/>
                        </a:spcBef>
                        <a:spcAft>
                          <a:spcPts val="0"/>
                        </a:spcAft>
                      </a:pPr>
                      <a:r>
                        <a:rPr lang="en-US" sz="1100">
                          <a:latin typeface="Arial"/>
                          <a:ea typeface="Times New Roman"/>
                        </a:rPr>
                        <a:t>Practice Expense per Total RVU($)</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smtClean="0">
                          <a:latin typeface="Arial"/>
                          <a:ea typeface="Times New Roman"/>
                        </a:rPr>
                        <a:t>28.52 (0.103</a:t>
                      </a:r>
                      <a:r>
                        <a:rPr lang="en-US" sz="1100" dirty="0">
                          <a:latin typeface="Arial"/>
                          <a:ea typeface="Times New Roman"/>
                        </a:rPr>
                        <a:t>)</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smtClean="0">
                          <a:latin typeface="Arial"/>
                          <a:ea typeface="Times New Roman"/>
                        </a:rPr>
                        <a:t>27.61 (0.283</a:t>
                      </a:r>
                      <a:r>
                        <a:rPr lang="en-US" sz="1100" dirty="0">
                          <a:latin typeface="Arial"/>
                          <a:ea typeface="Times New Roman"/>
                        </a:rPr>
                        <a:t>)</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smtClean="0">
                          <a:latin typeface="Arial"/>
                          <a:ea typeface="Times New Roman"/>
                        </a:rPr>
                        <a:t>27.82 (0.755</a:t>
                      </a:r>
                      <a:r>
                        <a:rPr lang="en-US" sz="1100" dirty="0">
                          <a:latin typeface="Arial"/>
                          <a:ea typeface="Times New Roman"/>
                        </a:rPr>
                        <a:t>)</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smtClean="0">
                          <a:latin typeface="Arial"/>
                          <a:ea typeface="Times New Roman"/>
                        </a:rPr>
                        <a:t>27.73 (0.198</a:t>
                      </a:r>
                      <a:r>
                        <a:rPr lang="en-US" sz="1100" dirty="0">
                          <a:latin typeface="Arial"/>
                          <a:ea typeface="Times New Roman"/>
                        </a:rPr>
                        <a:t>)</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smtClean="0">
                          <a:latin typeface="Arial"/>
                          <a:ea typeface="Times New Roman"/>
                        </a:rPr>
                        <a:t>28.65 (0.224</a:t>
                      </a:r>
                      <a:r>
                        <a:rPr lang="en-US" sz="1100" dirty="0">
                          <a:latin typeface="Arial"/>
                          <a:ea typeface="Times New Roman"/>
                        </a:rPr>
                        <a:t>)</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smtClean="0">
                          <a:latin typeface="Arial"/>
                          <a:ea typeface="Times New Roman"/>
                        </a:rPr>
                        <a:t>29.79 (0.284</a:t>
                      </a:r>
                      <a:r>
                        <a:rPr lang="en-US" sz="1100" dirty="0">
                          <a:latin typeface="Arial"/>
                          <a:ea typeface="Times New Roman"/>
                        </a:rPr>
                        <a:t>)</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smtClean="0">
                          <a:latin typeface="Arial"/>
                          <a:ea typeface="Times New Roman"/>
                        </a:rPr>
                        <a:t>29.54 (0.224</a:t>
                      </a:r>
                      <a:r>
                        <a:rPr lang="en-US" sz="1100" dirty="0">
                          <a:latin typeface="Arial"/>
                          <a:ea typeface="Times New Roman"/>
                        </a:rPr>
                        <a:t>)</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837">
                <a:tc>
                  <a:txBody>
                    <a:bodyPr/>
                    <a:lstStyle/>
                    <a:p>
                      <a:pPr marL="0" marR="0">
                        <a:spcBef>
                          <a:spcPts val="0"/>
                        </a:spcBef>
                        <a:spcAft>
                          <a:spcPts val="0"/>
                        </a:spcAft>
                      </a:pPr>
                      <a:r>
                        <a:rPr lang="en-US" sz="1100">
                          <a:latin typeface="Arial"/>
                          <a:ea typeface="Times New Roman"/>
                        </a:rPr>
                        <a:t>Payment Received per Work RVU ($)</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107.44 (0.395)</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102.44 (0.990)</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smtClean="0">
                          <a:latin typeface="Arial"/>
                          <a:ea typeface="Times New Roman"/>
                        </a:rPr>
                        <a:t>103.69(0.934</a:t>
                      </a:r>
                      <a:r>
                        <a:rPr lang="en-US" sz="1100" dirty="0">
                          <a:latin typeface="Arial"/>
                          <a:ea typeface="Times New Roman"/>
                        </a:rPr>
                        <a:t>)</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103.38 (</a:t>
                      </a:r>
                      <a:r>
                        <a:rPr lang="en-US" sz="1100" dirty="0" smtClean="0">
                          <a:latin typeface="Arial"/>
                          <a:ea typeface="Times New Roman"/>
                        </a:rPr>
                        <a:t>0.952)</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110.26 (0.904)</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a:latin typeface="Arial"/>
                          <a:ea typeface="Times New Roman"/>
                        </a:rPr>
                        <a:t>109.15 (0.917)</a:t>
                      </a:r>
                      <a:endParaRPr lang="en-US" sz="110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a:ea typeface="Times New Roman"/>
                        </a:rPr>
                        <a:t>111.78 (0.999)</a:t>
                      </a:r>
                      <a:endParaRPr lang="en-US" sz="1100" dirty="0">
                        <a:latin typeface="Times New Roman"/>
                        <a:ea typeface="Times New Roman"/>
                      </a:endParaRPr>
                    </a:p>
                  </a:txBody>
                  <a:tcPr marL="59765" marR="597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Title 1"/>
          <p:cNvSpPr>
            <a:spLocks noGrp="1"/>
          </p:cNvSpPr>
          <p:nvPr>
            <p:ph type="title"/>
          </p:nvPr>
        </p:nvSpPr>
        <p:spPr>
          <a:xfrm>
            <a:off x="2362200" y="533400"/>
            <a:ext cx="4038600" cy="960438"/>
          </a:xfrm>
        </p:spPr>
        <p:txBody>
          <a:bodyPr anchor="ctr"/>
          <a:lstStyle/>
          <a:p>
            <a:pPr algn="l" rtl="0" eaLnBrk="0" fontAlgn="base" hangingPunct="0"/>
            <a:r>
              <a:rPr lang="en-US" sz="2000" b="1" kern="1200" dirty="0" smtClean="0">
                <a:solidFill>
                  <a:srgbClr val="FFFFFF"/>
                </a:solidFill>
                <a:effectLst/>
                <a:ea typeface="+mn-ea"/>
                <a:cs typeface="+mn-cs"/>
              </a:rPr>
              <a:t>Means and standard errors for the work flow and financial variables on an annual basis</a:t>
            </a:r>
            <a:endParaRPr lang="en-US" sz="2000" b="1" dirty="0" smtClean="0">
              <a:effectLst/>
            </a:endParaRPr>
          </a:p>
          <a:p>
            <a:pPr algn="l"/>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12</a:t>
            </a:fld>
            <a:endParaRPr lang="en-US"/>
          </a:p>
        </p:txBody>
      </p:sp>
      <p:graphicFrame>
        <p:nvGraphicFramePr>
          <p:cNvPr id="7" name="Table 6" title="Regression coefficients for change in work flow measures after EHR implementation "/>
          <p:cNvGraphicFramePr>
            <a:graphicFrameLocks noGrp="1"/>
          </p:cNvGraphicFramePr>
          <p:nvPr>
            <p:extLst>
              <p:ext uri="{D42A27DB-BD31-4B8C-83A1-F6EECF244321}">
                <p14:modId xmlns:p14="http://schemas.microsoft.com/office/powerpoint/2010/main" val="4169970801"/>
              </p:ext>
            </p:extLst>
          </p:nvPr>
        </p:nvGraphicFramePr>
        <p:xfrm>
          <a:off x="381001" y="1790317"/>
          <a:ext cx="8381998" cy="3760159"/>
        </p:xfrm>
        <a:graphic>
          <a:graphicData uri="http://schemas.openxmlformats.org/drawingml/2006/table">
            <a:tbl>
              <a:tblPr/>
              <a:tblGrid>
                <a:gridCol w="1305264"/>
                <a:gridCol w="1306247"/>
                <a:gridCol w="1047750"/>
                <a:gridCol w="1306247"/>
                <a:gridCol w="1072321"/>
                <a:gridCol w="1306247"/>
                <a:gridCol w="1037922"/>
              </a:tblGrid>
              <a:tr h="336007">
                <a:tc>
                  <a:txBody>
                    <a:bodyPr/>
                    <a:lstStyle/>
                    <a:p>
                      <a:pPr marL="0" marR="0">
                        <a:lnSpc>
                          <a:spcPct val="115000"/>
                        </a:lnSpc>
                        <a:spcBef>
                          <a:spcPts val="0"/>
                        </a:spcBef>
                        <a:spcAft>
                          <a:spcPts val="0"/>
                        </a:spcAft>
                      </a:pPr>
                      <a:endParaRPr lang="en-US" sz="1400" dirty="0">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400" dirty="0">
                          <a:latin typeface="Arial"/>
                          <a:ea typeface="Calibri"/>
                          <a:cs typeface="Times New Roman"/>
                        </a:rPr>
                        <a:t>1-6 months</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400" dirty="0">
                          <a:latin typeface="Arial"/>
                          <a:ea typeface="Calibri"/>
                          <a:cs typeface="Times New Roman"/>
                        </a:rPr>
                        <a:t>7-12 months</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400">
                          <a:latin typeface="Arial"/>
                          <a:ea typeface="Calibri"/>
                          <a:cs typeface="Times New Roman"/>
                        </a:rPr>
                        <a:t>&gt;12 months</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672015">
                <a:tc>
                  <a:txBody>
                    <a:bodyPr/>
                    <a:lstStyle/>
                    <a:p>
                      <a:pPr marL="0" marR="0">
                        <a:lnSpc>
                          <a:spcPct val="115000"/>
                        </a:lnSpc>
                        <a:spcBef>
                          <a:spcPts val="0"/>
                        </a:spcBef>
                        <a:spcAft>
                          <a:spcPts val="0"/>
                        </a:spcAft>
                      </a:pP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Regression Coefficient (SE)</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p-value</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Regression Coefficient (SE)</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p-value</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Regression Coefficient (SE)</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p-value</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2015">
                <a:tc>
                  <a:txBody>
                    <a:bodyPr/>
                    <a:lstStyle/>
                    <a:p>
                      <a:pPr marL="0" marR="0">
                        <a:lnSpc>
                          <a:spcPct val="115000"/>
                        </a:lnSpc>
                        <a:spcBef>
                          <a:spcPts val="0"/>
                        </a:spcBef>
                        <a:spcAft>
                          <a:spcPts val="0"/>
                        </a:spcAft>
                      </a:pPr>
                      <a:r>
                        <a:rPr lang="en-US" sz="1400">
                          <a:latin typeface="Arial"/>
                          <a:ea typeface="Calibri"/>
                          <a:cs typeface="Times New Roman"/>
                        </a:rPr>
                        <a:t>Staff per Physician FTE </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0.19 (0.04)</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&lt;0.001</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0.10 (0.04)</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0.018</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0.12 (0.05)</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0.007</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2015">
                <a:tc>
                  <a:txBody>
                    <a:bodyPr/>
                    <a:lstStyle/>
                    <a:p>
                      <a:pPr marL="0" marR="0">
                        <a:lnSpc>
                          <a:spcPct val="115000"/>
                        </a:lnSpc>
                        <a:spcBef>
                          <a:spcPts val="0"/>
                        </a:spcBef>
                        <a:spcAft>
                          <a:spcPts val="0"/>
                        </a:spcAft>
                      </a:pPr>
                      <a:r>
                        <a:rPr lang="en-US" sz="1400">
                          <a:latin typeface="Arial"/>
                          <a:ea typeface="Calibri"/>
                          <a:cs typeface="Times New Roman"/>
                        </a:rPr>
                        <a:t>Work RVU per visit </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-0.001 (0.006)</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0.921</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0.017 (0.01)</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0.02</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0.003 (0.001)</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0.683</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2015">
                <a:tc>
                  <a:txBody>
                    <a:bodyPr/>
                    <a:lstStyle/>
                    <a:p>
                      <a:pPr marL="0" marR="0">
                        <a:lnSpc>
                          <a:spcPct val="115000"/>
                        </a:lnSpc>
                        <a:spcBef>
                          <a:spcPts val="0"/>
                        </a:spcBef>
                        <a:spcAft>
                          <a:spcPts val="0"/>
                        </a:spcAft>
                      </a:pPr>
                      <a:r>
                        <a:rPr lang="en-US" sz="1400">
                          <a:latin typeface="Arial"/>
                          <a:ea typeface="Calibri"/>
                          <a:cs typeface="Times New Roman"/>
                        </a:rPr>
                        <a:t>Visits per Physician FTE </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-31.99 (4.70)</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&lt;0.001</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-29.63 (5.08)</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&lt;0.001</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-17.86 (5.36)</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0.001</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2015">
                <a:tc>
                  <a:txBody>
                    <a:bodyPr/>
                    <a:lstStyle/>
                    <a:p>
                      <a:pPr marL="0" marR="0">
                        <a:lnSpc>
                          <a:spcPct val="115000"/>
                        </a:lnSpc>
                        <a:spcBef>
                          <a:spcPts val="0"/>
                        </a:spcBef>
                        <a:spcAft>
                          <a:spcPts val="0"/>
                        </a:spcAft>
                      </a:pPr>
                      <a:r>
                        <a:rPr lang="en-US" sz="1400">
                          <a:latin typeface="Arial"/>
                          <a:ea typeface="Calibri"/>
                          <a:cs typeface="Times New Roman"/>
                        </a:rPr>
                        <a:t>Work RVU per Physician FTE </a:t>
                      </a:r>
                      <a:endParaRPr lang="en-US"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-32.84 (4.49)</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&lt;0.001</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-22.29 (4.86)</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&lt;0.001</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-16.62 (5.15)</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0.001</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Title 1"/>
          <p:cNvSpPr>
            <a:spLocks noGrp="1"/>
          </p:cNvSpPr>
          <p:nvPr>
            <p:ph type="title"/>
          </p:nvPr>
        </p:nvSpPr>
        <p:spPr>
          <a:xfrm>
            <a:off x="2362200" y="563562"/>
            <a:ext cx="4953000" cy="960438"/>
          </a:xfrm>
        </p:spPr>
        <p:txBody>
          <a:bodyPr anchor="ctr"/>
          <a:lstStyle/>
          <a:p>
            <a:pPr rtl="0" eaLnBrk="0" fontAlgn="base" hangingPunct="0"/>
            <a:r>
              <a:rPr lang="en-US" sz="2000" b="1" kern="1200" dirty="0" smtClean="0">
                <a:solidFill>
                  <a:srgbClr val="FFFFFF"/>
                </a:solidFill>
                <a:effectLst/>
                <a:ea typeface="+mn-ea"/>
                <a:cs typeface="+mn-cs"/>
              </a:rPr>
              <a:t>Regression coefficients for change in work flow measures after EHR implementation</a:t>
            </a:r>
            <a:endParaRPr lang="en-US" sz="2000" b="1" dirty="0" smtClean="0">
              <a:effectLst/>
            </a:endParaRPr>
          </a:p>
          <a:p>
            <a:endParaRPr lang="en-US" sz="20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13</a:t>
            </a:fld>
            <a:endParaRPr lang="en-US"/>
          </a:p>
        </p:txBody>
      </p:sp>
      <p:graphicFrame>
        <p:nvGraphicFramePr>
          <p:cNvPr id="8" name="Table 7" title="Regression coefficients for change in financial measures after EHR implementation "/>
          <p:cNvGraphicFramePr>
            <a:graphicFrameLocks noGrp="1"/>
          </p:cNvGraphicFramePr>
          <p:nvPr>
            <p:extLst>
              <p:ext uri="{D42A27DB-BD31-4B8C-83A1-F6EECF244321}">
                <p14:modId xmlns:p14="http://schemas.microsoft.com/office/powerpoint/2010/main" val="706462895"/>
              </p:ext>
            </p:extLst>
          </p:nvPr>
        </p:nvGraphicFramePr>
        <p:xfrm>
          <a:off x="228599" y="1886713"/>
          <a:ext cx="8686798" cy="3980686"/>
        </p:xfrm>
        <a:graphic>
          <a:graphicData uri="http://schemas.openxmlformats.org/drawingml/2006/table">
            <a:tbl>
              <a:tblPr/>
              <a:tblGrid>
                <a:gridCol w="1352728"/>
                <a:gridCol w="1353747"/>
                <a:gridCol w="1085850"/>
                <a:gridCol w="1353747"/>
                <a:gridCol w="1111315"/>
                <a:gridCol w="1353747"/>
                <a:gridCol w="1075664"/>
              </a:tblGrid>
              <a:tr h="442298">
                <a:tc>
                  <a:txBody>
                    <a:bodyPr/>
                    <a:lstStyle/>
                    <a:p>
                      <a:pPr marL="0" marR="0">
                        <a:lnSpc>
                          <a:spcPct val="115000"/>
                        </a:lnSpc>
                        <a:spcBef>
                          <a:spcPts val="0"/>
                        </a:spcBef>
                        <a:spcAft>
                          <a:spcPts val="0"/>
                        </a:spcAft>
                      </a:pPr>
                      <a:endParaRPr lang="en-US" sz="1400" dirty="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400" dirty="0">
                          <a:latin typeface="Arial"/>
                          <a:ea typeface="Calibri"/>
                          <a:cs typeface="Times New Roman"/>
                        </a:rPr>
                        <a:t>1-6 months</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400" dirty="0">
                          <a:latin typeface="Arial"/>
                          <a:ea typeface="Calibri"/>
                          <a:cs typeface="Times New Roman"/>
                        </a:rPr>
                        <a:t>7-12 months</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400">
                          <a:latin typeface="Arial"/>
                          <a:ea typeface="Calibri"/>
                          <a:cs typeface="Times New Roman"/>
                        </a:rPr>
                        <a:t>&gt;12 months</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r>
              <a:tr h="884597">
                <a:tc>
                  <a:txBody>
                    <a:bodyPr/>
                    <a:lstStyle/>
                    <a:p>
                      <a:pPr marL="0" marR="0">
                        <a:lnSpc>
                          <a:spcPct val="115000"/>
                        </a:lnSpc>
                        <a:spcBef>
                          <a:spcPts val="0"/>
                        </a:spcBef>
                        <a:spcAft>
                          <a:spcPts val="0"/>
                        </a:spcAft>
                      </a:pPr>
                      <a:endParaRPr lang="en-US" sz="140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Regression Coefficient (SE)</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p-value</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Regression Coefficient (SE)</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p-value</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Regression Coefficient (SE)</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p-value</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4597">
                <a:tc>
                  <a:txBody>
                    <a:bodyPr/>
                    <a:lstStyle/>
                    <a:p>
                      <a:pPr marL="0" marR="0">
                        <a:lnSpc>
                          <a:spcPct val="115000"/>
                        </a:lnSpc>
                        <a:spcBef>
                          <a:spcPts val="0"/>
                        </a:spcBef>
                        <a:spcAft>
                          <a:spcPts val="0"/>
                        </a:spcAft>
                      </a:pPr>
                      <a:r>
                        <a:rPr lang="en-US" sz="1400">
                          <a:latin typeface="Arial"/>
                          <a:ea typeface="Calibri"/>
                          <a:cs typeface="Times New Roman"/>
                        </a:rPr>
                        <a:t>Practice Expense per Work RVU </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3.81 (0.66)</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&lt;0.001</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4.05 (0.71)</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&lt;0.001</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4.19 (0.75)</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&lt;0.001</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4597">
                <a:tc>
                  <a:txBody>
                    <a:bodyPr/>
                    <a:lstStyle/>
                    <a:p>
                      <a:pPr marL="0" marR="0">
                        <a:lnSpc>
                          <a:spcPct val="115000"/>
                        </a:lnSpc>
                        <a:spcBef>
                          <a:spcPts val="0"/>
                        </a:spcBef>
                        <a:spcAft>
                          <a:spcPts val="0"/>
                        </a:spcAft>
                      </a:pPr>
                      <a:r>
                        <a:rPr lang="en-US" sz="1400">
                          <a:latin typeface="Arial"/>
                          <a:ea typeface="Calibri"/>
                          <a:cs typeface="Times New Roman"/>
                        </a:rPr>
                        <a:t>Payment Received per Work RVU </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-3.03 (0.47)</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&lt;0.001</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-3.51 (0.51)</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&lt;0.001</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-4.70 (0.54)</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&lt;0.001</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4597">
                <a:tc>
                  <a:txBody>
                    <a:bodyPr/>
                    <a:lstStyle/>
                    <a:p>
                      <a:pPr marL="0" marR="0">
                        <a:lnSpc>
                          <a:spcPct val="115000"/>
                        </a:lnSpc>
                        <a:spcBef>
                          <a:spcPts val="0"/>
                        </a:spcBef>
                        <a:spcAft>
                          <a:spcPts val="0"/>
                        </a:spcAft>
                      </a:pPr>
                      <a:r>
                        <a:rPr lang="en-US" sz="1400">
                          <a:latin typeface="Arial"/>
                          <a:ea typeface="Calibri"/>
                          <a:cs typeface="Times New Roman"/>
                        </a:rPr>
                        <a:t>Net Income per Work RVU </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-3.91 (1.49)</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0.009</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-4.25 (1.74)</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latin typeface="Arial"/>
                          <a:ea typeface="Calibri"/>
                          <a:cs typeface="Times New Roman"/>
                        </a:rPr>
                        <a:t>0.146</a:t>
                      </a:r>
                      <a:endParaRPr lang="en-US" sz="14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-3.92 (2.05)</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Arial"/>
                          <a:ea typeface="Calibri"/>
                          <a:cs typeface="Times New Roman"/>
                        </a:rPr>
                        <a:t>0.056</a:t>
                      </a:r>
                      <a:endParaRPr lang="en-U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Title 1"/>
          <p:cNvSpPr>
            <a:spLocks noGrp="1"/>
          </p:cNvSpPr>
          <p:nvPr>
            <p:ph type="title"/>
          </p:nvPr>
        </p:nvSpPr>
        <p:spPr>
          <a:xfrm>
            <a:off x="2362200" y="563562"/>
            <a:ext cx="4953000" cy="960438"/>
          </a:xfrm>
        </p:spPr>
        <p:txBody>
          <a:bodyPr anchor="ctr"/>
          <a:lstStyle/>
          <a:p>
            <a:pPr algn="l" rtl="0" eaLnBrk="0" fontAlgn="base" hangingPunct="0"/>
            <a:r>
              <a:rPr lang="en-US" sz="2000" b="1" kern="1200" dirty="0" smtClean="0">
                <a:solidFill>
                  <a:srgbClr val="FFFFFF"/>
                </a:solidFill>
                <a:effectLst/>
                <a:ea typeface="+mn-ea"/>
                <a:cs typeface="+mn-cs"/>
              </a:rPr>
              <a:t>Regression coefficients for change in financial measures after EHR implementation</a:t>
            </a:r>
            <a:endParaRPr lang="en-US" sz="2000" b="1" dirty="0" smtClean="0">
              <a:effectLst/>
            </a:endParaRPr>
          </a:p>
          <a:p>
            <a:pPr algn="l"/>
            <a:endParaRPr lang="en-US" sz="20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297363"/>
          </a:xfrm>
        </p:spPr>
        <p:txBody>
          <a:bodyPr/>
          <a:lstStyle/>
          <a:p>
            <a:r>
              <a:rPr lang="en-US" dirty="0" smtClean="0"/>
              <a:t>Workflow:  Productivity (work RVUs per physician FTE) decreased significantly after EHR implementation. Productivity was lowest during the first 6 months following implementation (8% lower), but regained half this ground by 12 months. Volume (visits per physician FTE) followed a similar pattern. </a:t>
            </a:r>
          </a:p>
          <a:p>
            <a:r>
              <a:rPr lang="en-US" dirty="0" smtClean="0"/>
              <a:t> </a:t>
            </a:r>
          </a:p>
          <a:p>
            <a:r>
              <a:rPr lang="en-US" dirty="0" smtClean="0"/>
              <a:t>Financial:</a:t>
            </a:r>
            <a:r>
              <a:rPr lang="en-US" i="1" dirty="0" smtClean="0"/>
              <a:t> </a:t>
            </a:r>
            <a:r>
              <a:rPr lang="en-US" dirty="0" smtClean="0"/>
              <a:t>Practice expense per work RVU showed increases of approximately $4.00 per month over and above the secular trend in each of the 3 periods examined. Based on the monthly mean of 412.3 work RVUs per physician FTE, the increased expense is approximately $1,650 per physician FTE per month.   This differential persists for net income per work RVU.</a:t>
            </a:r>
            <a:endParaRPr lang="en-US" dirty="0"/>
          </a:p>
        </p:txBody>
      </p:sp>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14</a:t>
            </a:fld>
            <a:endParaRPr lang="en-US"/>
          </a:p>
        </p:txBody>
      </p:sp>
      <p:sp>
        <p:nvSpPr>
          <p:cNvPr id="2" name="Title 1"/>
          <p:cNvSpPr>
            <a:spLocks noGrp="1"/>
          </p:cNvSpPr>
          <p:nvPr>
            <p:ph type="title"/>
          </p:nvPr>
        </p:nvSpPr>
        <p:spPr>
          <a:xfrm>
            <a:off x="2362200" y="457200"/>
            <a:ext cx="4953000" cy="960438"/>
          </a:xfrm>
        </p:spPr>
        <p:txBody>
          <a:bodyPr anchor="ctr"/>
          <a:lstStyle/>
          <a:p>
            <a:pPr algn="l"/>
            <a:r>
              <a:rPr lang="en-US" sz="2000" b="1" dirty="0" smtClean="0"/>
              <a:t>Results</a:t>
            </a:r>
            <a:endParaRPr lang="en-US" sz="2000" b="1"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343399"/>
          </a:xfrm>
        </p:spPr>
        <p:txBody>
          <a:bodyPr/>
          <a:lstStyle/>
          <a:p>
            <a:pPr>
              <a:buFont typeface="Wingdings" pitchFamily="2" charset="2"/>
              <a:buChar char="§"/>
            </a:pPr>
            <a:r>
              <a:rPr lang="en-US" dirty="0" smtClean="0"/>
              <a:t>Based on our results and other recent reports of financial and productivity effects of EHR implementation in ambulatory care settings, it does not appear that physician practices considering EHR adoption need worry about substantial decreases in productivity or financial performance. </a:t>
            </a:r>
          </a:p>
          <a:p>
            <a:endParaRPr lang="en-US" dirty="0" smtClean="0"/>
          </a:p>
          <a:p>
            <a:pPr>
              <a:buFont typeface="Wingdings" pitchFamily="2" charset="2"/>
              <a:buChar char="§"/>
            </a:pPr>
            <a:r>
              <a:rPr lang="en-US" dirty="0" smtClean="0"/>
              <a:t>While short term decreases are likely (and likely inevitable), we saw substantial recovery in both work flow and financial measures by 12 months post-implementation and other studies report gains in productivity and patient volumes, and decreases in various practice expenses.</a:t>
            </a:r>
            <a:endParaRPr lang="en-US" dirty="0"/>
          </a:p>
        </p:txBody>
      </p:sp>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15</a:t>
            </a:fld>
            <a:endParaRPr lang="en-US"/>
          </a:p>
        </p:txBody>
      </p:sp>
      <p:sp>
        <p:nvSpPr>
          <p:cNvPr id="2" name="Title 1"/>
          <p:cNvSpPr>
            <a:spLocks noGrp="1"/>
          </p:cNvSpPr>
          <p:nvPr>
            <p:ph type="title"/>
          </p:nvPr>
        </p:nvSpPr>
        <p:spPr>
          <a:xfrm>
            <a:off x="2362200" y="457200"/>
            <a:ext cx="4953000" cy="960438"/>
          </a:xfrm>
        </p:spPr>
        <p:txBody>
          <a:bodyPr anchor="ctr"/>
          <a:lstStyle/>
          <a:p>
            <a:pPr algn="l"/>
            <a:r>
              <a:rPr lang="en-US" sz="2000" b="1" dirty="0" smtClean="0"/>
              <a:t>Conclusions</a:t>
            </a:r>
            <a:endParaRPr lang="en-US" sz="2000" b="1"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457200"/>
            <a:ext cx="4953000" cy="960438"/>
          </a:xfrm>
        </p:spPr>
        <p:txBody>
          <a:bodyPr anchor="ctr"/>
          <a:lstStyle/>
          <a:p>
            <a:pPr algn="l"/>
            <a:r>
              <a:rPr lang="en-US" sz="2000" b="1" dirty="0" smtClean="0"/>
              <a:t>Conclusions</a:t>
            </a:r>
            <a:endParaRPr lang="en-US" sz="2000" b="1" dirty="0"/>
          </a:p>
        </p:txBody>
      </p:sp>
      <p:sp>
        <p:nvSpPr>
          <p:cNvPr id="3" name="Content Placeholder 2"/>
          <p:cNvSpPr>
            <a:spLocks noGrp="1"/>
          </p:cNvSpPr>
          <p:nvPr>
            <p:ph idx="1"/>
          </p:nvPr>
        </p:nvSpPr>
        <p:spPr/>
        <p:txBody>
          <a:bodyPr>
            <a:normAutofit fontScale="92500" lnSpcReduction="10000"/>
          </a:bodyPr>
          <a:lstStyle/>
          <a:p>
            <a:pPr>
              <a:spcBef>
                <a:spcPts val="0"/>
              </a:spcBef>
              <a:spcAft>
                <a:spcPts val="600"/>
              </a:spcAft>
              <a:buFont typeface="Wingdings" pitchFamily="2" charset="2"/>
              <a:buChar char="§"/>
              <a:defRPr/>
            </a:pPr>
            <a:r>
              <a:rPr lang="en-US" dirty="0"/>
              <a:t>Financial Alignment is needed between those stakeholders paying for EHRs and those receiving potential benefit</a:t>
            </a:r>
          </a:p>
          <a:p>
            <a:pPr marL="800100" lvl="1" indent="-342900">
              <a:spcBef>
                <a:spcPts val="0"/>
              </a:spcBef>
              <a:spcAft>
                <a:spcPts val="600"/>
              </a:spcAft>
              <a:buFont typeface="Wingdings" pitchFamily="2" charset="2"/>
              <a:buChar char="§"/>
              <a:defRPr/>
            </a:pPr>
            <a:r>
              <a:rPr lang="en-US" sz="2000" dirty="0"/>
              <a:t>Medicare and Medicaid Meaningful Use Incentive Payments</a:t>
            </a:r>
          </a:p>
          <a:p>
            <a:pPr marL="800100" lvl="1" indent="-342900">
              <a:spcBef>
                <a:spcPts val="0"/>
              </a:spcBef>
              <a:spcAft>
                <a:spcPts val="600"/>
              </a:spcAft>
              <a:buFont typeface="Wingdings" pitchFamily="2" charset="2"/>
              <a:buChar char="§"/>
              <a:defRPr/>
            </a:pPr>
            <a:r>
              <a:rPr lang="en-US" sz="2000" dirty="0"/>
              <a:t>Private insurer pilots</a:t>
            </a:r>
            <a:endParaRPr lang="en-US" sz="2000" dirty="0"/>
          </a:p>
          <a:p>
            <a:pPr>
              <a:spcBef>
                <a:spcPts val="0"/>
              </a:spcBef>
              <a:spcAft>
                <a:spcPts val="600"/>
              </a:spcAft>
              <a:buFont typeface="Wingdings" pitchFamily="2" charset="2"/>
              <a:buChar char="§"/>
              <a:defRPr/>
            </a:pPr>
            <a:r>
              <a:rPr lang="en-US" dirty="0"/>
              <a:t>Some economies of scale can be achieved with larger practices due to fixed and variable nature of some costs</a:t>
            </a:r>
          </a:p>
          <a:p>
            <a:pPr>
              <a:spcBef>
                <a:spcPts val="0"/>
              </a:spcBef>
              <a:spcAft>
                <a:spcPts val="600"/>
              </a:spcAft>
              <a:buFont typeface="Wingdings" pitchFamily="2" charset="2"/>
              <a:buChar char="§"/>
              <a:defRPr/>
            </a:pPr>
            <a:r>
              <a:rPr lang="en-US" dirty="0"/>
              <a:t>Competitive Forces in the market place will hopefully prevail</a:t>
            </a:r>
          </a:p>
          <a:p>
            <a:pPr>
              <a:spcBef>
                <a:spcPts val="0"/>
              </a:spcBef>
              <a:spcAft>
                <a:spcPts val="600"/>
              </a:spcAft>
              <a:buFont typeface="Wingdings" pitchFamily="2" charset="2"/>
              <a:buChar char="§"/>
              <a:defRPr/>
            </a:pPr>
            <a:r>
              <a:rPr lang="en-US" dirty="0"/>
              <a:t>Support for and coordination of the medical and technical skills required to ensure successful EHR implementation and physician satisfaction are needed</a:t>
            </a:r>
          </a:p>
          <a:p>
            <a:pPr marL="800100" lvl="1" indent="-342900">
              <a:spcBef>
                <a:spcPts val="0"/>
              </a:spcBef>
              <a:spcAft>
                <a:spcPts val="600"/>
              </a:spcAft>
              <a:buFont typeface="Wingdings" pitchFamily="2" charset="2"/>
              <a:buChar char="§"/>
              <a:defRPr/>
            </a:pPr>
            <a:r>
              <a:rPr lang="en-US" sz="2000" dirty="0"/>
              <a:t>Regional Extension Centers</a:t>
            </a:r>
          </a:p>
          <a:p>
            <a:pPr marL="800100" lvl="1" indent="-342900">
              <a:spcBef>
                <a:spcPts val="0"/>
              </a:spcBef>
              <a:spcAft>
                <a:spcPts val="600"/>
              </a:spcAft>
              <a:buFont typeface="Wingdings" pitchFamily="2" charset="2"/>
              <a:buChar char="§"/>
              <a:defRPr/>
            </a:pPr>
            <a:r>
              <a:rPr lang="en-US" sz="2000" dirty="0"/>
              <a:t>Emphasize relationship with software vendor(s)</a:t>
            </a:r>
          </a:p>
          <a:p>
            <a:pPr>
              <a:spcBef>
                <a:spcPts val="0"/>
              </a:spcBef>
              <a:spcAft>
                <a:spcPts val="600"/>
              </a:spcAft>
              <a:buFont typeface="Wingdings" pitchFamily="2" charset="2"/>
              <a:buChar char="§"/>
              <a:defRPr/>
            </a:pPr>
            <a:r>
              <a:rPr lang="en-US" dirty="0"/>
              <a:t>Examine division of labor/work flow within practices to increase productivity and employee satisfaction</a:t>
            </a:r>
          </a:p>
          <a:p>
            <a:pPr>
              <a:spcBef>
                <a:spcPts val="0"/>
              </a:spcBef>
              <a:spcAft>
                <a:spcPts val="600"/>
              </a:spcAft>
              <a:buFont typeface="Wingdings" pitchFamily="2" charset="2"/>
              <a:buChar char="§"/>
              <a:defRPr/>
            </a:pPr>
            <a:r>
              <a:rPr lang="en-US" dirty="0"/>
              <a:t>Promise of EHR includes clinical decision support &amp; effectiveness research</a:t>
            </a:r>
          </a:p>
          <a:p>
            <a:endParaRPr lang="en-US" dirty="0"/>
          </a:p>
        </p:txBody>
      </p:sp>
      <p:sp>
        <p:nvSpPr>
          <p:cNvPr id="6146" name="Slide Number Placeholder 2"/>
          <p:cNvSpPr>
            <a:spLocks noGrp="1"/>
          </p:cNvSpPr>
          <p:nvPr>
            <p:ph type="sldNum" sz="quarter" idx="12"/>
          </p:nvPr>
        </p:nvSpPr>
        <p:spPr>
          <a:noFill/>
        </p:spPr>
        <p:txBody>
          <a:bodyPr/>
          <a:lstStyle/>
          <a:p>
            <a:fld id="{47E6E897-9F02-4CA6-AD8C-7783A8FDD637}" type="slidenum">
              <a:rPr lang="en-US" smtClean="0"/>
              <a:pPr/>
              <a:t>16</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457200"/>
            <a:ext cx="4953000" cy="960438"/>
          </a:xfrm>
        </p:spPr>
        <p:txBody>
          <a:bodyPr anchor="ctr"/>
          <a:lstStyle/>
          <a:p>
            <a:pPr algn="l"/>
            <a:r>
              <a:rPr lang="en-US" sz="2000" b="1" dirty="0" smtClean="0"/>
              <a:t>References</a:t>
            </a:r>
            <a:endParaRPr lang="en-US" sz="2000" b="1" dirty="0"/>
          </a:p>
        </p:txBody>
      </p:sp>
      <p:sp>
        <p:nvSpPr>
          <p:cNvPr id="3" name="Content Placeholder 2"/>
          <p:cNvSpPr>
            <a:spLocks noGrp="1"/>
          </p:cNvSpPr>
          <p:nvPr>
            <p:ph idx="1"/>
          </p:nvPr>
        </p:nvSpPr>
        <p:spPr/>
        <p:txBody>
          <a:bodyPr/>
          <a:lstStyle/>
          <a:p>
            <a:r>
              <a:rPr lang="en-US" dirty="0" smtClean="0"/>
              <a:t>Cable </a:t>
            </a:r>
            <a:r>
              <a:rPr lang="en-US" dirty="0"/>
              <a:t>G. Enhancing causal interpretations of quality improvement interventions. </a:t>
            </a:r>
            <a:r>
              <a:rPr lang="en-US" i="1" dirty="0" err="1"/>
              <a:t>Qual</a:t>
            </a:r>
            <a:r>
              <a:rPr lang="en-US" i="1" dirty="0"/>
              <a:t> Health Care. </a:t>
            </a:r>
            <a:r>
              <a:rPr lang="en-US" dirty="0"/>
              <a:t>Sep 2001;10(3):179-186.</a:t>
            </a:r>
            <a:endParaRPr lang="en-US" i="1" dirty="0"/>
          </a:p>
          <a:p>
            <a:endParaRPr lang="en-US" i="1" dirty="0"/>
          </a:p>
          <a:p>
            <a:r>
              <a:rPr lang="en-US" dirty="0"/>
              <a:t>Davidoff F, </a:t>
            </a:r>
            <a:r>
              <a:rPr lang="en-US" dirty="0" err="1"/>
              <a:t>Batalden</a:t>
            </a:r>
            <a:r>
              <a:rPr lang="en-US" dirty="0"/>
              <a:t> P. Toward stronger evidence on quality improvement. Draft publication guidelines: the beginning of a consensus project. </a:t>
            </a:r>
            <a:r>
              <a:rPr lang="en-US" i="1" dirty="0" err="1"/>
              <a:t>Qual</a:t>
            </a:r>
            <a:r>
              <a:rPr lang="en-US" i="1" dirty="0"/>
              <a:t> </a:t>
            </a:r>
            <a:r>
              <a:rPr lang="en-US" i="1" dirty="0" err="1"/>
              <a:t>Saf</a:t>
            </a:r>
            <a:r>
              <a:rPr lang="en-US" i="1" dirty="0"/>
              <a:t> Health Care. </a:t>
            </a:r>
            <a:r>
              <a:rPr lang="en-US" dirty="0"/>
              <a:t>Oct 2005;14(5):319-325.</a:t>
            </a:r>
          </a:p>
          <a:p>
            <a:r>
              <a:rPr lang="en-US" i="1" dirty="0"/>
              <a:t> </a:t>
            </a:r>
            <a:endParaRPr lang="en-US" dirty="0"/>
          </a:p>
          <a:p>
            <a:r>
              <a:rPr lang="en-US" dirty="0"/>
              <a:t>Mercer SL, </a:t>
            </a:r>
            <a:r>
              <a:rPr lang="en-US" dirty="0" err="1"/>
              <a:t>DeVinney</a:t>
            </a:r>
            <a:r>
              <a:rPr lang="en-US" dirty="0"/>
              <a:t> BJ, Fine LJ, Green LW, Dougherty D. Study designs for effectiveness and translation research :identifying trade-offs. </a:t>
            </a:r>
            <a:r>
              <a:rPr lang="en-US" i="1" dirty="0"/>
              <a:t>Am J </a:t>
            </a:r>
            <a:r>
              <a:rPr lang="en-US" i="1" dirty="0" err="1"/>
              <a:t>Prev</a:t>
            </a:r>
            <a:r>
              <a:rPr lang="en-US" i="1" dirty="0"/>
              <a:t> Med. </a:t>
            </a:r>
            <a:r>
              <a:rPr lang="en-US" dirty="0"/>
              <a:t>Aug 2007;33(2):139-154. </a:t>
            </a:r>
          </a:p>
          <a:p>
            <a:endParaRPr lang="en-US" dirty="0"/>
          </a:p>
          <a:p>
            <a:r>
              <a:rPr lang="en-US" dirty="0"/>
              <a:t>Campbell DT, Stanley JC. </a:t>
            </a:r>
            <a:r>
              <a:rPr lang="en-US" i="1" dirty="0"/>
              <a:t>Experimental and Quasi-experimental Designs for Research</a:t>
            </a:r>
            <a:r>
              <a:rPr lang="en-US" dirty="0"/>
              <a:t>. Chicago: Rand McNally College Publishing; 1966.</a:t>
            </a:r>
          </a:p>
          <a:p>
            <a:endParaRPr lang="en-US" dirty="0"/>
          </a:p>
        </p:txBody>
      </p:sp>
      <p:sp>
        <p:nvSpPr>
          <p:cNvPr id="6146" name="Slide Number Placeholder 2"/>
          <p:cNvSpPr>
            <a:spLocks noGrp="1"/>
          </p:cNvSpPr>
          <p:nvPr>
            <p:ph type="sldNum" sz="quarter" idx="12"/>
          </p:nvPr>
        </p:nvSpPr>
        <p:spPr>
          <a:noFill/>
        </p:spPr>
        <p:txBody>
          <a:bodyPr/>
          <a:lstStyle/>
          <a:p>
            <a:fld id="{47E6E897-9F02-4CA6-AD8C-7783A8FDD637}" type="slidenum">
              <a:rPr lang="en-US" smtClean="0"/>
              <a:pPr/>
              <a:t>17</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457200"/>
            <a:ext cx="4953000" cy="960438"/>
          </a:xfrm>
        </p:spPr>
        <p:txBody>
          <a:bodyPr anchor="ctr"/>
          <a:lstStyle/>
          <a:p>
            <a:pPr algn="l"/>
            <a:r>
              <a:rPr lang="en-US" sz="2000" b="1" dirty="0" smtClean="0"/>
              <a:t>References</a:t>
            </a:r>
            <a:endParaRPr lang="en-US" sz="2000" b="1" dirty="0"/>
          </a:p>
        </p:txBody>
      </p:sp>
      <p:sp>
        <p:nvSpPr>
          <p:cNvPr id="3" name="Content Placeholder 2"/>
          <p:cNvSpPr>
            <a:spLocks noGrp="1"/>
          </p:cNvSpPr>
          <p:nvPr>
            <p:ph idx="1"/>
          </p:nvPr>
        </p:nvSpPr>
        <p:spPr/>
        <p:txBody>
          <a:bodyPr/>
          <a:lstStyle/>
          <a:p>
            <a:pPr>
              <a:defRPr/>
            </a:pPr>
            <a:r>
              <a:rPr lang="en-US" dirty="0"/>
              <a:t>Neil S. Fleming, Steven D. Culler, Russell McCorkle, Edmund R. Becker,  &amp;</a:t>
            </a:r>
          </a:p>
          <a:p>
            <a:pPr>
              <a:defRPr/>
            </a:pPr>
            <a:r>
              <a:rPr lang="en-US" dirty="0"/>
              <a:t>David J Ballard. The Financial and Nonfinancial Costs of Implementing Electronic Health Records in Primary Care Practices.  </a:t>
            </a:r>
            <a:r>
              <a:rPr lang="en-US" i="1" dirty="0"/>
              <a:t>Health Affairs , </a:t>
            </a:r>
            <a:r>
              <a:rPr lang="en-US" dirty="0"/>
              <a:t>30, no. 3 (2011): 481-489.</a:t>
            </a:r>
          </a:p>
          <a:p>
            <a:pPr>
              <a:defRPr/>
            </a:pPr>
            <a:endParaRPr lang="en-US" dirty="0"/>
          </a:p>
          <a:p>
            <a:pPr>
              <a:defRPr/>
            </a:pPr>
            <a:r>
              <a:rPr lang="en-US" dirty="0"/>
              <a:t>Health Affairs web presentation and discussion: Innovation in Health Care Delivery, March 8, 2011 in Washington DC</a:t>
            </a:r>
          </a:p>
          <a:p>
            <a:pPr>
              <a:defRPr/>
            </a:pPr>
            <a:endParaRPr lang="en-US" dirty="0"/>
          </a:p>
          <a:p>
            <a:pPr>
              <a:defRPr/>
            </a:pPr>
            <a:r>
              <a:rPr lang="en-US" sz="1600" b="1" dirty="0">
                <a:hlinkClick r:id="rId3"/>
              </a:rPr>
              <a:t>http://</a:t>
            </a:r>
            <a:r>
              <a:rPr lang="en-US" sz="1600" b="1" dirty="0" err="1">
                <a:hlinkClick r:id="rId3"/>
              </a:rPr>
              <a:t>www.healthaffairs.org</a:t>
            </a:r>
            <a:r>
              <a:rPr lang="en-US" sz="1600" b="1" dirty="0">
                <a:hlinkClick r:id="rId3"/>
              </a:rPr>
              <a:t>/</a:t>
            </a:r>
            <a:r>
              <a:rPr lang="en-US" sz="1600" b="1" dirty="0" err="1">
                <a:hlinkClick r:id="rId3"/>
              </a:rPr>
              <a:t>issue_briefings</a:t>
            </a:r>
            <a:r>
              <a:rPr lang="en-US" sz="1600" b="1" dirty="0">
                <a:hlinkClick r:id="rId3"/>
              </a:rPr>
              <a:t>/2011_03_08_innovation_in_health_care_delivery/</a:t>
            </a:r>
            <a:endParaRPr lang="en-US" sz="1600" b="1" dirty="0"/>
          </a:p>
          <a:p>
            <a:endParaRPr lang="en-US" dirty="0"/>
          </a:p>
        </p:txBody>
      </p:sp>
      <p:sp>
        <p:nvSpPr>
          <p:cNvPr id="6146" name="Slide Number Placeholder 2"/>
          <p:cNvSpPr>
            <a:spLocks noGrp="1"/>
          </p:cNvSpPr>
          <p:nvPr>
            <p:ph type="sldNum" sz="quarter" idx="12"/>
          </p:nvPr>
        </p:nvSpPr>
        <p:spPr>
          <a:noFill/>
        </p:spPr>
        <p:txBody>
          <a:bodyPr/>
          <a:lstStyle/>
          <a:p>
            <a:fld id="{47E6E897-9F02-4CA6-AD8C-7783A8FDD637}" type="slidenum">
              <a:rPr lang="en-US" smtClean="0"/>
              <a:pPr/>
              <a:t>18</a:t>
            </a:fld>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pPr>
              <a:spcBef>
                <a:spcPts val="0"/>
              </a:spcBef>
              <a:spcAft>
                <a:spcPts val="600"/>
              </a:spcAft>
              <a:buFont typeface="Wingdings" pitchFamily="2" charset="2"/>
              <a:buChar char="§"/>
            </a:pPr>
            <a:endParaRPr lang="en-US" dirty="0" smtClean="0"/>
          </a:p>
          <a:p>
            <a:pPr>
              <a:spcBef>
                <a:spcPts val="0"/>
              </a:spcBef>
              <a:spcAft>
                <a:spcPts val="600"/>
              </a:spcAft>
              <a:buFont typeface="Wingdings" pitchFamily="2" charset="2"/>
              <a:buChar char="§"/>
            </a:pPr>
            <a:endParaRPr lang="en-US" dirty="0" smtClean="0"/>
          </a:p>
          <a:p>
            <a:pPr>
              <a:spcBef>
                <a:spcPts val="0"/>
              </a:spcBef>
              <a:spcAft>
                <a:spcPts val="600"/>
              </a:spcAft>
            </a:pPr>
            <a:r>
              <a:rPr lang="en-US" dirty="0" smtClean="0"/>
              <a:t>Edmund R. Becker, PhD; Steven D. Culler, PhD; Dunlei Cheng, PhD; Russell McCorkle, MBA; Briget Da Graca, MS; David J. Ballard; MD, MSPH, PhD</a:t>
            </a:r>
          </a:p>
          <a:p>
            <a:pPr>
              <a:spcBef>
                <a:spcPts val="0"/>
              </a:spcBef>
              <a:spcAft>
                <a:spcPts val="600"/>
              </a:spcAft>
              <a:buFont typeface="Wingdings" pitchFamily="2" charset="2"/>
              <a:buChar char="§"/>
            </a:pPr>
            <a:endParaRPr lang="en-US" u="sng" dirty="0" smtClean="0"/>
          </a:p>
          <a:p>
            <a:pPr>
              <a:spcBef>
                <a:spcPts val="0"/>
              </a:spcBef>
              <a:spcAft>
                <a:spcPts val="600"/>
              </a:spcAft>
              <a:buFont typeface="Wingdings" pitchFamily="2" charset="2"/>
              <a:buChar char="§"/>
            </a:pPr>
            <a:endParaRPr lang="en-US" dirty="0" smtClean="0"/>
          </a:p>
          <a:p>
            <a:pPr lvl="1">
              <a:spcBef>
                <a:spcPts val="0"/>
              </a:spcBef>
              <a:spcAft>
                <a:spcPts val="600"/>
              </a:spcAft>
              <a:buNone/>
            </a:pPr>
            <a:endParaRPr lang="en-US"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2</a:t>
            </a:fld>
            <a:endParaRPr lang="en-US"/>
          </a:p>
        </p:txBody>
      </p:sp>
      <p:sp>
        <p:nvSpPr>
          <p:cNvPr id="2" name="Title 1"/>
          <p:cNvSpPr>
            <a:spLocks noGrp="1"/>
          </p:cNvSpPr>
          <p:nvPr>
            <p:ph type="title"/>
          </p:nvPr>
        </p:nvSpPr>
        <p:spPr>
          <a:xfrm>
            <a:off x="2286000" y="457200"/>
            <a:ext cx="5029200" cy="960438"/>
          </a:xfrm>
        </p:spPr>
        <p:txBody>
          <a:bodyPr anchor="ctr"/>
          <a:lstStyle/>
          <a:p>
            <a:pPr algn="l"/>
            <a:r>
              <a:rPr lang="en-US" sz="2000" b="1" dirty="0" smtClean="0"/>
              <a:t>Research Team</a:t>
            </a:r>
            <a:endParaRPr lang="en-US" sz="2000" b="1"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pPr>
              <a:spcBef>
                <a:spcPts val="0"/>
              </a:spcBef>
              <a:spcAft>
                <a:spcPts val="600"/>
              </a:spcAft>
            </a:pPr>
            <a:r>
              <a:rPr lang="en-US" dirty="0" smtClean="0"/>
              <a:t>Purpose: To estimate the cost and workflow impact of rapid implementation of an electronic health record (EHR) in primary care practices, reducing the uncertainty that health care providers currently face when considering EHR adoption.</a:t>
            </a:r>
          </a:p>
          <a:p>
            <a:pPr>
              <a:spcBef>
                <a:spcPts val="0"/>
              </a:spcBef>
              <a:spcAft>
                <a:spcPts val="600"/>
              </a:spcAft>
            </a:pPr>
            <a:r>
              <a:rPr lang="en-US" dirty="0" smtClean="0"/>
              <a:t>Setting: 26 HealthTexas primary care practices as part of the Baylor Health Care System, (in North Texas) implementing the electronic health record between January 2004- December 2009</a:t>
            </a:r>
          </a:p>
          <a:p>
            <a:pPr>
              <a:spcBef>
                <a:spcPts val="0"/>
              </a:spcBef>
              <a:spcAft>
                <a:spcPts val="600"/>
              </a:spcAft>
            </a:pPr>
            <a:r>
              <a:rPr lang="en-US" dirty="0" smtClean="0"/>
              <a:t>Methods</a:t>
            </a:r>
            <a:r>
              <a:rPr lang="en-US" u="sng" dirty="0" smtClean="0"/>
              <a:t>:</a:t>
            </a:r>
            <a:r>
              <a:rPr lang="en-US" dirty="0" smtClean="0"/>
              <a:t> We examined pre- and post-implementation billing and administrative data to determine impact on workflow &amp; financial outcomes.</a:t>
            </a:r>
          </a:p>
          <a:p>
            <a:pPr>
              <a:spcBef>
                <a:spcPts val="0"/>
              </a:spcBef>
              <a:spcAft>
                <a:spcPts val="600"/>
              </a:spcAft>
            </a:pPr>
            <a:r>
              <a:rPr lang="en-US" dirty="0" smtClean="0"/>
              <a:t>Study Design:</a:t>
            </a:r>
            <a:r>
              <a:rPr lang="en-US" u="sng" dirty="0" smtClean="0"/>
              <a:t> </a:t>
            </a:r>
            <a:r>
              <a:rPr lang="en-US" dirty="0" smtClean="0"/>
              <a:t>Quasi-experimental, i.e., natural, retrospective -- “…the experimental effect is in a sense twice demonstrated, once against the control and once against the pre-X values in its own series” (Stanley and Campbell, 1966).</a:t>
            </a:r>
          </a:p>
          <a:p>
            <a:pPr>
              <a:spcBef>
                <a:spcPts val="0"/>
              </a:spcBef>
              <a:spcAft>
                <a:spcPts val="600"/>
              </a:spcAft>
              <a:buFont typeface="Wingdings" pitchFamily="2" charset="2"/>
              <a:buChar char="§"/>
            </a:pPr>
            <a:endParaRPr lang="en-US" u="sng" dirty="0" smtClean="0"/>
          </a:p>
          <a:p>
            <a:pPr>
              <a:spcBef>
                <a:spcPts val="0"/>
              </a:spcBef>
              <a:spcAft>
                <a:spcPts val="600"/>
              </a:spcAft>
              <a:buFont typeface="Wingdings" pitchFamily="2" charset="2"/>
              <a:buChar char="§"/>
            </a:pPr>
            <a:endParaRPr lang="en-US" dirty="0" smtClean="0"/>
          </a:p>
          <a:p>
            <a:pPr lvl="1">
              <a:spcBef>
                <a:spcPts val="0"/>
              </a:spcBef>
              <a:spcAft>
                <a:spcPts val="600"/>
              </a:spcAft>
              <a:buNone/>
            </a:pPr>
            <a:endParaRPr lang="en-US"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3</a:t>
            </a:fld>
            <a:endParaRPr lang="en-US"/>
          </a:p>
        </p:txBody>
      </p:sp>
      <p:sp>
        <p:nvSpPr>
          <p:cNvPr id="2" name="Title 1"/>
          <p:cNvSpPr>
            <a:spLocks noGrp="1"/>
          </p:cNvSpPr>
          <p:nvPr>
            <p:ph type="title"/>
          </p:nvPr>
        </p:nvSpPr>
        <p:spPr>
          <a:xfrm>
            <a:off x="2362200" y="457200"/>
            <a:ext cx="4953000" cy="960438"/>
          </a:xfrm>
        </p:spPr>
        <p:txBody>
          <a:bodyPr anchor="ctr"/>
          <a:lstStyle/>
          <a:p>
            <a:pPr algn="l"/>
            <a:r>
              <a:rPr lang="en-US" sz="2000" b="1" dirty="0" smtClean="0"/>
              <a:t>Study Description</a:t>
            </a:r>
            <a:endParaRPr lang="en-US" sz="2000" b="1"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pPr>
              <a:spcBef>
                <a:spcPts val="0"/>
              </a:spcBef>
              <a:spcAft>
                <a:spcPts val="600"/>
              </a:spcAft>
              <a:buFont typeface="Wingdings" pitchFamily="2" charset="2"/>
              <a:buChar char="Ø"/>
            </a:pPr>
            <a:r>
              <a:rPr lang="en-US" dirty="0" smtClean="0"/>
              <a:t>Data related to individual patient visits and revenues were collected from the network billing and collection administrative system</a:t>
            </a:r>
          </a:p>
          <a:p>
            <a:pPr>
              <a:spcBef>
                <a:spcPts val="0"/>
              </a:spcBef>
              <a:spcAft>
                <a:spcPts val="600"/>
              </a:spcAft>
            </a:pPr>
            <a:endParaRPr lang="en-US" dirty="0" smtClean="0"/>
          </a:p>
          <a:p>
            <a:pPr>
              <a:spcBef>
                <a:spcPts val="0"/>
              </a:spcBef>
              <a:spcAft>
                <a:spcPts val="600"/>
              </a:spcAft>
              <a:buFont typeface="Wingdings" pitchFamily="2" charset="2"/>
              <a:buChar char="Ø"/>
            </a:pPr>
            <a:r>
              <a:rPr lang="en-US" dirty="0" smtClean="0"/>
              <a:t>Charges were captured at the procedure code level, and linked to the RVU values, obtained from Ingenix</a:t>
            </a:r>
          </a:p>
          <a:p>
            <a:pPr>
              <a:spcBef>
                <a:spcPts val="0"/>
              </a:spcBef>
              <a:spcAft>
                <a:spcPts val="600"/>
              </a:spcAft>
            </a:pPr>
            <a:endParaRPr lang="en-US" dirty="0" smtClean="0"/>
          </a:p>
          <a:p>
            <a:pPr>
              <a:spcBef>
                <a:spcPts val="0"/>
              </a:spcBef>
              <a:spcAft>
                <a:spcPts val="600"/>
              </a:spcAft>
              <a:buFont typeface="Wingdings" pitchFamily="2" charset="2"/>
              <a:buChar char="Ø"/>
            </a:pPr>
            <a:r>
              <a:rPr lang="en-US" dirty="0" smtClean="0"/>
              <a:t> A single year’s RVU scale (2009) was used for all years to make cross-year comparisons on a standardized basis</a:t>
            </a:r>
          </a:p>
          <a:p>
            <a:pPr>
              <a:spcBef>
                <a:spcPts val="0"/>
              </a:spcBef>
              <a:spcAft>
                <a:spcPts val="600"/>
              </a:spcAft>
            </a:pPr>
            <a:endParaRPr lang="en-US" dirty="0" smtClean="0"/>
          </a:p>
          <a:p>
            <a:pPr>
              <a:spcBef>
                <a:spcPts val="0"/>
              </a:spcBef>
              <a:spcAft>
                <a:spcPts val="600"/>
              </a:spcAft>
              <a:buFont typeface="Wingdings" pitchFamily="2" charset="2"/>
              <a:buChar char="Ø"/>
            </a:pPr>
            <a:r>
              <a:rPr lang="en-US" dirty="0" smtClean="0"/>
              <a:t>Specific practice costs and non- physician staffing data, in conjunction with physician staffing data were also captured to compute the measures examined </a:t>
            </a:r>
          </a:p>
          <a:p>
            <a:pPr>
              <a:spcBef>
                <a:spcPts val="0"/>
              </a:spcBef>
              <a:spcAft>
                <a:spcPts val="600"/>
              </a:spcAft>
            </a:pPr>
            <a:endParaRPr lang="en-US" u="sng" dirty="0" smtClean="0"/>
          </a:p>
          <a:p>
            <a:pPr>
              <a:spcBef>
                <a:spcPts val="0"/>
              </a:spcBef>
              <a:spcAft>
                <a:spcPts val="600"/>
              </a:spcAft>
              <a:buFont typeface="Wingdings" pitchFamily="2" charset="2"/>
              <a:buChar char="§"/>
            </a:pPr>
            <a:endParaRPr lang="en-US" dirty="0" smtClean="0"/>
          </a:p>
          <a:p>
            <a:pPr lvl="1">
              <a:spcBef>
                <a:spcPts val="0"/>
              </a:spcBef>
              <a:spcAft>
                <a:spcPts val="600"/>
              </a:spcAft>
              <a:buNone/>
            </a:pPr>
            <a:endParaRPr lang="en-US" sz="20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4</a:t>
            </a:fld>
            <a:endParaRPr lang="en-US"/>
          </a:p>
        </p:txBody>
      </p:sp>
      <p:sp>
        <p:nvSpPr>
          <p:cNvPr id="2" name="Title 1"/>
          <p:cNvSpPr>
            <a:spLocks noGrp="1"/>
          </p:cNvSpPr>
          <p:nvPr>
            <p:ph type="title"/>
          </p:nvPr>
        </p:nvSpPr>
        <p:spPr>
          <a:xfrm>
            <a:off x="2362200" y="457200"/>
            <a:ext cx="4953000" cy="960438"/>
          </a:xfrm>
        </p:spPr>
        <p:txBody>
          <a:bodyPr anchor="ctr"/>
          <a:lstStyle/>
          <a:p>
            <a:pPr algn="l"/>
            <a:r>
              <a:rPr lang="en-US" sz="2000" b="1" dirty="0" smtClean="0"/>
              <a:t>Study Data</a:t>
            </a:r>
            <a:endParaRPr lang="en-US" sz="2000" b="1"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r>
              <a:rPr lang="en-US" sz="2400" dirty="0" smtClean="0"/>
              <a:t>Study Design</a:t>
            </a:r>
          </a:p>
          <a:p>
            <a:r>
              <a:rPr lang="en-US" dirty="0" smtClean="0"/>
              <a:t>Interrupted time series design with switching replications used here is well-suited to quality improvement research (Cable, 2001).</a:t>
            </a:r>
          </a:p>
          <a:p>
            <a:r>
              <a:rPr lang="en-US" dirty="0" smtClean="0"/>
              <a:t>The threat of historical events to internal validity and causal interpretation is reduced compared to single-group pre-post test designs, since the intervention occurs at different times across the full set of included practices; and the design’s application to evaluations in “real world settings” that are generalizable to other settings, provides external as well as internal validity. Similarly, the threat to internal and external validity that arises from selection bias is avoided when all practices receive the treatment. The careful application of these time-series methods adheres to proposed guidelines for stronger evidence in the field of quality improvement.</a:t>
            </a:r>
          </a:p>
          <a:p>
            <a:r>
              <a:rPr lang="en-US" dirty="0" smtClean="0"/>
              <a:t> </a:t>
            </a:r>
          </a:p>
          <a:p>
            <a:pPr marL="2057400" indent="-1600200"/>
            <a:endParaRPr lang="en-US" dirty="0" smtClean="0"/>
          </a:p>
          <a:p>
            <a:pPr marL="2057400" indent="-1600200"/>
            <a:endParaRPr lang="en-US" dirty="0" smtClean="0"/>
          </a:p>
          <a:p>
            <a:pPr marL="2057400" indent="-1600200"/>
            <a:r>
              <a:rPr lang="en-US" dirty="0" smtClean="0"/>
              <a:t>Weaknesses:</a:t>
            </a:r>
          </a:p>
        </p:txBody>
      </p:sp>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5</a:t>
            </a:fld>
            <a:endParaRPr lang="en-US"/>
          </a:p>
        </p:txBody>
      </p:sp>
      <p:sp>
        <p:nvSpPr>
          <p:cNvPr id="2" name="Title 1"/>
          <p:cNvSpPr>
            <a:spLocks noGrp="1"/>
          </p:cNvSpPr>
          <p:nvPr>
            <p:ph type="title"/>
          </p:nvPr>
        </p:nvSpPr>
        <p:spPr>
          <a:xfrm>
            <a:off x="2362200" y="457200"/>
            <a:ext cx="4953000" cy="960438"/>
          </a:xfrm>
        </p:spPr>
        <p:txBody>
          <a:bodyPr anchor="ctr"/>
          <a:lstStyle/>
          <a:p>
            <a:pPr algn="l"/>
            <a:r>
              <a:rPr lang="en-US" sz="2000" dirty="0" smtClean="0"/>
              <a:t>Study Design</a:t>
            </a: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678363"/>
          </a:xfrm>
        </p:spPr>
        <p:txBody>
          <a:bodyPr/>
          <a:lstStyle/>
          <a:p>
            <a:pPr algn="ctr"/>
            <a:r>
              <a:rPr lang="en-US" sz="2400" dirty="0" smtClean="0"/>
              <a:t>Outcome measures</a:t>
            </a:r>
          </a:p>
          <a:p>
            <a:pPr marL="2057400" indent="-1600200"/>
            <a:r>
              <a:rPr lang="en-US" dirty="0" smtClean="0"/>
              <a:t>Workflow: </a:t>
            </a:r>
          </a:p>
          <a:p>
            <a:pPr marL="1371600" indent="-228600">
              <a:buFont typeface="Wingdings" pitchFamily="2" charset="2"/>
              <a:buChar char="Ø"/>
            </a:pPr>
            <a:r>
              <a:rPr lang="en-US" dirty="0" smtClean="0"/>
              <a:t>Non-physician Staff per Physician Full-time Equivalent (FTE) (</a:t>
            </a:r>
            <a:r>
              <a:rPr lang="en-US" b="1" dirty="0" smtClean="0"/>
              <a:t>staffing</a:t>
            </a:r>
            <a:r>
              <a:rPr lang="en-US" dirty="0" smtClean="0"/>
              <a:t>)</a:t>
            </a:r>
          </a:p>
          <a:p>
            <a:pPr marL="1371600" indent="-228600">
              <a:buFont typeface="Wingdings" pitchFamily="2" charset="2"/>
              <a:buChar char="Ø"/>
            </a:pPr>
            <a:r>
              <a:rPr lang="en-US" dirty="0" smtClean="0"/>
              <a:t> Work Relative Value Unit (RVU) per Visit (</a:t>
            </a:r>
            <a:r>
              <a:rPr lang="en-US" b="1" dirty="0" smtClean="0"/>
              <a:t>intensity</a:t>
            </a:r>
            <a:r>
              <a:rPr lang="en-US" dirty="0" smtClean="0"/>
              <a:t>)</a:t>
            </a:r>
          </a:p>
          <a:p>
            <a:pPr marL="1371600" indent="-228600">
              <a:buFont typeface="Wingdings" pitchFamily="2" charset="2"/>
              <a:buChar char="Ø"/>
            </a:pPr>
            <a:r>
              <a:rPr lang="en-US" dirty="0" smtClean="0"/>
              <a:t> Work RVU per Physician FTE (</a:t>
            </a:r>
            <a:r>
              <a:rPr lang="en-US" b="1" dirty="0" smtClean="0"/>
              <a:t>productivity</a:t>
            </a:r>
            <a:r>
              <a:rPr lang="en-US" dirty="0" smtClean="0"/>
              <a:t>)</a:t>
            </a:r>
          </a:p>
          <a:p>
            <a:pPr marL="1371600" indent="-228600">
              <a:buFont typeface="Wingdings" pitchFamily="2" charset="2"/>
              <a:buChar char="Ø"/>
            </a:pPr>
            <a:r>
              <a:rPr lang="en-US" dirty="0" smtClean="0"/>
              <a:t>Visits per Physician FTE (</a:t>
            </a:r>
            <a:r>
              <a:rPr lang="en-US" b="1" dirty="0" smtClean="0"/>
              <a:t>volume</a:t>
            </a:r>
            <a:r>
              <a:rPr lang="en-US" dirty="0" smtClean="0"/>
              <a:t>)</a:t>
            </a:r>
          </a:p>
          <a:p>
            <a:pPr marL="685800" indent="-228600"/>
            <a:r>
              <a:rPr lang="en-US" dirty="0" smtClean="0"/>
              <a:t>Financial</a:t>
            </a:r>
          </a:p>
          <a:p>
            <a:pPr marL="1371600" indent="-228600">
              <a:buFont typeface="Wingdings" pitchFamily="2" charset="2"/>
              <a:buChar char="Ø"/>
            </a:pPr>
            <a:r>
              <a:rPr lang="en-US" dirty="0" smtClean="0"/>
              <a:t>Practice Expense per Work RVU</a:t>
            </a:r>
          </a:p>
          <a:p>
            <a:pPr marL="1371600" indent="-228600">
              <a:buFont typeface="Wingdings" pitchFamily="2" charset="2"/>
              <a:buChar char="Ø"/>
            </a:pPr>
            <a:r>
              <a:rPr lang="en-US" dirty="0" smtClean="0"/>
              <a:t>Practice Expense per Total RVU</a:t>
            </a:r>
          </a:p>
          <a:p>
            <a:pPr marL="1371600" indent="-228600">
              <a:buFont typeface="Wingdings" pitchFamily="2" charset="2"/>
              <a:buChar char="Ø"/>
            </a:pPr>
            <a:r>
              <a:rPr lang="en-US" dirty="0" smtClean="0"/>
              <a:t> Payment Received per Work RVU</a:t>
            </a:r>
          </a:p>
          <a:p>
            <a:pPr marL="1371600" indent="-228600">
              <a:buFont typeface="Wingdings" pitchFamily="2" charset="2"/>
              <a:buChar char="Ø"/>
            </a:pPr>
            <a:r>
              <a:rPr lang="en-US" dirty="0" smtClean="0"/>
              <a:t>Net Income per Work RVU</a:t>
            </a:r>
          </a:p>
        </p:txBody>
      </p:sp>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6</a:t>
            </a:fld>
            <a:endParaRPr lang="en-US"/>
          </a:p>
        </p:txBody>
      </p:sp>
      <p:sp>
        <p:nvSpPr>
          <p:cNvPr id="2" name="Title 1"/>
          <p:cNvSpPr>
            <a:spLocks noGrp="1"/>
          </p:cNvSpPr>
          <p:nvPr>
            <p:ph type="title"/>
          </p:nvPr>
        </p:nvSpPr>
        <p:spPr>
          <a:xfrm>
            <a:off x="2362200" y="457200"/>
            <a:ext cx="4953000" cy="960438"/>
          </a:xfrm>
        </p:spPr>
        <p:txBody>
          <a:bodyPr anchor="ctr"/>
          <a:lstStyle/>
          <a:p>
            <a:pPr algn="l"/>
            <a:r>
              <a:rPr lang="en-US" sz="2000" b="1" dirty="0" smtClean="0"/>
              <a:t>Study Description</a:t>
            </a:r>
            <a:endParaRPr lang="en-US" sz="2000" b="1"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r>
              <a:rPr lang="en-US" sz="2400" dirty="0" smtClean="0"/>
              <a:t>Covariates</a:t>
            </a:r>
          </a:p>
          <a:p>
            <a:pPr marL="2057400" indent="-1600200"/>
            <a:r>
              <a:rPr lang="en-US" dirty="0" smtClean="0"/>
              <a:t>Patient: </a:t>
            </a:r>
          </a:p>
          <a:p>
            <a:pPr marL="1371600" indent="-228600">
              <a:buFont typeface="Wingdings" pitchFamily="2" charset="2"/>
              <a:buChar char="Ø"/>
            </a:pPr>
            <a:r>
              <a:rPr lang="en-US" dirty="0" smtClean="0"/>
              <a:t>Age</a:t>
            </a:r>
          </a:p>
          <a:p>
            <a:pPr marL="1371600" indent="-228600">
              <a:buFont typeface="Wingdings" pitchFamily="2" charset="2"/>
              <a:buChar char="Ø"/>
            </a:pPr>
            <a:r>
              <a:rPr lang="en-US" dirty="0" smtClean="0"/>
              <a:t>Sex</a:t>
            </a:r>
          </a:p>
          <a:p>
            <a:pPr marL="685800" indent="-228600"/>
            <a:r>
              <a:rPr lang="en-US" dirty="0" smtClean="0"/>
              <a:t>Physician:</a:t>
            </a:r>
          </a:p>
          <a:p>
            <a:pPr marL="1371600" indent="-228600">
              <a:buFont typeface="Wingdings" pitchFamily="2" charset="2"/>
              <a:buChar char="Ø"/>
            </a:pPr>
            <a:r>
              <a:rPr lang="en-US" dirty="0" smtClean="0"/>
              <a:t>Time at HTPN</a:t>
            </a:r>
          </a:p>
          <a:p>
            <a:pPr marL="1371600" indent="-228600">
              <a:buFont typeface="Wingdings" pitchFamily="2" charset="2"/>
              <a:buChar char="Ø"/>
            </a:pPr>
            <a:r>
              <a:rPr lang="en-US" dirty="0" smtClean="0"/>
              <a:t>Number of physicians</a:t>
            </a:r>
          </a:p>
          <a:p>
            <a:pPr marL="1371600" indent="-228600">
              <a:buFont typeface="Wingdings" pitchFamily="2" charset="2"/>
              <a:buChar char="Ø"/>
            </a:pPr>
            <a:r>
              <a:rPr lang="en-US" dirty="0" smtClean="0"/>
              <a:t>Specialty:  Family Practice, Internal Medicine, or Mixed</a:t>
            </a:r>
          </a:p>
          <a:p>
            <a:pPr marL="1371600" indent="-228600">
              <a:buFont typeface="Wingdings" pitchFamily="2" charset="2"/>
              <a:buChar char="Ø"/>
            </a:pPr>
            <a:r>
              <a:rPr lang="en-US" dirty="0" smtClean="0"/>
              <a:t>Year of adoption: 2006/2007 versus 2008</a:t>
            </a:r>
          </a:p>
        </p:txBody>
      </p:sp>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7</a:t>
            </a:fld>
            <a:endParaRPr lang="en-US"/>
          </a:p>
        </p:txBody>
      </p:sp>
      <p:sp>
        <p:nvSpPr>
          <p:cNvPr id="2" name="Title 1"/>
          <p:cNvSpPr>
            <a:spLocks noGrp="1"/>
          </p:cNvSpPr>
          <p:nvPr>
            <p:ph type="title"/>
          </p:nvPr>
        </p:nvSpPr>
        <p:spPr>
          <a:xfrm>
            <a:off x="2362200" y="457200"/>
            <a:ext cx="4953000" cy="960438"/>
          </a:xfrm>
        </p:spPr>
        <p:txBody>
          <a:bodyPr anchor="ctr"/>
          <a:lstStyle/>
          <a:p>
            <a:pPr algn="l"/>
            <a:r>
              <a:rPr lang="en-US" sz="2000" b="1" dirty="0" smtClean="0"/>
              <a:t>Study Description</a:t>
            </a:r>
            <a:endParaRPr lang="en-US" sz="2000" b="1"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r>
              <a:rPr lang="en-US" sz="2400" dirty="0" smtClean="0"/>
              <a:t>Treatment  and Secular effects</a:t>
            </a:r>
          </a:p>
          <a:p>
            <a:pPr marL="2057400" indent="-1600200"/>
            <a:r>
              <a:rPr lang="en-US" dirty="0" smtClean="0"/>
              <a:t>Period of implementation</a:t>
            </a:r>
          </a:p>
          <a:p>
            <a:pPr marL="1371600" indent="-228600">
              <a:buFont typeface="Wingdings" pitchFamily="2" charset="2"/>
              <a:buChar char="Ø"/>
            </a:pPr>
            <a:r>
              <a:rPr lang="en-US" dirty="0" smtClean="0"/>
              <a:t>Prior to implementation</a:t>
            </a:r>
          </a:p>
          <a:p>
            <a:pPr marL="1371600" indent="-228600">
              <a:buFont typeface="Wingdings" pitchFamily="2" charset="2"/>
              <a:buChar char="Ø"/>
            </a:pPr>
            <a:r>
              <a:rPr lang="en-US" dirty="0" smtClean="0"/>
              <a:t>1-6 months post-implementation</a:t>
            </a:r>
          </a:p>
          <a:p>
            <a:pPr marL="1371600" indent="-228600">
              <a:buFont typeface="Wingdings" pitchFamily="2" charset="2"/>
              <a:buChar char="Ø"/>
            </a:pPr>
            <a:r>
              <a:rPr lang="en-US" dirty="0" smtClean="0"/>
              <a:t>7-12 months post-implementation</a:t>
            </a:r>
          </a:p>
          <a:p>
            <a:pPr marL="1371600" indent="-228600">
              <a:buFont typeface="Wingdings" pitchFamily="2" charset="2"/>
              <a:buChar char="Ø"/>
            </a:pPr>
            <a:r>
              <a:rPr lang="en-US" dirty="0" smtClean="0"/>
              <a:t>Post 12 months</a:t>
            </a:r>
          </a:p>
          <a:p>
            <a:pPr marL="1371600" indent="-228600"/>
            <a:endParaRPr lang="en-US" dirty="0" smtClean="0"/>
          </a:p>
          <a:p>
            <a:pPr marL="1371600" indent="-228600"/>
            <a:r>
              <a:rPr lang="en-US" dirty="0" smtClean="0"/>
              <a:t>Secular</a:t>
            </a:r>
          </a:p>
          <a:p>
            <a:pPr marL="1371600" indent="-228600">
              <a:buFont typeface="Wingdings" pitchFamily="2" charset="2"/>
              <a:buChar char="Ø"/>
            </a:pPr>
            <a:r>
              <a:rPr lang="en-US" dirty="0" smtClean="0"/>
              <a:t>Observation period of study: 1-72 months</a:t>
            </a:r>
          </a:p>
        </p:txBody>
      </p:sp>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8</a:t>
            </a:fld>
            <a:endParaRPr lang="en-US"/>
          </a:p>
        </p:txBody>
      </p:sp>
      <p:sp>
        <p:nvSpPr>
          <p:cNvPr id="2" name="Title 1"/>
          <p:cNvSpPr>
            <a:spLocks noGrp="1"/>
          </p:cNvSpPr>
          <p:nvPr>
            <p:ph type="title"/>
          </p:nvPr>
        </p:nvSpPr>
        <p:spPr>
          <a:xfrm>
            <a:off x="2362200" y="457200"/>
            <a:ext cx="4953000" cy="960438"/>
          </a:xfrm>
        </p:spPr>
        <p:txBody>
          <a:bodyPr anchor="ctr"/>
          <a:lstStyle/>
          <a:p>
            <a:pPr algn="l"/>
            <a:r>
              <a:rPr lang="en-US" sz="2000" b="1" dirty="0" smtClean="0"/>
              <a:t>Study Description</a:t>
            </a:r>
            <a:endParaRPr lang="en-US" sz="2000" b="1"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r>
              <a:rPr lang="en-US" sz="2400" dirty="0" smtClean="0"/>
              <a:t>Statistical Approach</a:t>
            </a:r>
          </a:p>
          <a:p>
            <a:pPr marL="2057400" indent="-1600200"/>
            <a:r>
              <a:rPr lang="en-US" dirty="0" smtClean="0"/>
              <a:t>Mixed Linear Model: to analyze 26 practices by month for 72 </a:t>
            </a:r>
          </a:p>
          <a:p>
            <a:pPr marL="2057400" indent="-1600200"/>
            <a:r>
              <a:rPr lang="en-US" dirty="0" smtClean="0"/>
              <a:t>months from January, 2004 through December, 2009</a:t>
            </a:r>
          </a:p>
          <a:p>
            <a:pPr marL="457200" indent="0"/>
            <a:r>
              <a:rPr lang="en-US" dirty="0" smtClean="0"/>
              <a:t>Longitudinal data that are correlated within practice, violating independent assumption with simple random sampling </a:t>
            </a:r>
          </a:p>
          <a:p>
            <a:pPr marL="1371600" indent="-228600">
              <a:buFont typeface="Wingdings" pitchFamily="2" charset="2"/>
              <a:buChar char="Ø"/>
            </a:pPr>
            <a:r>
              <a:rPr lang="en-US" dirty="0" smtClean="0"/>
              <a:t>Random Intercept</a:t>
            </a:r>
          </a:p>
          <a:p>
            <a:pPr marL="1371600" indent="-228600">
              <a:buFont typeface="Wingdings" pitchFamily="2" charset="2"/>
              <a:buChar char="Ø"/>
            </a:pPr>
            <a:r>
              <a:rPr lang="en-US" dirty="0" smtClean="0"/>
              <a:t>Random coefficient</a:t>
            </a:r>
          </a:p>
          <a:p>
            <a:pPr marL="1371600" indent="-228600">
              <a:buFont typeface="Wingdings" pitchFamily="2" charset="2"/>
              <a:buChar char="Ø"/>
            </a:pPr>
            <a:endParaRPr lang="en-US" dirty="0" smtClean="0"/>
          </a:p>
        </p:txBody>
      </p:sp>
      <p:sp>
        <p:nvSpPr>
          <p:cNvPr id="4" name="Slide Number Placeholder 3"/>
          <p:cNvSpPr>
            <a:spLocks noGrp="1"/>
          </p:cNvSpPr>
          <p:nvPr>
            <p:ph type="sldNum" sz="quarter" idx="12"/>
          </p:nvPr>
        </p:nvSpPr>
        <p:spPr/>
        <p:txBody>
          <a:bodyPr/>
          <a:lstStyle/>
          <a:p>
            <a:pPr>
              <a:defRPr/>
            </a:pPr>
            <a:fld id="{9A2ADEC7-86B1-4227-A640-0C4DA6DF3D65}" type="slidenum">
              <a:rPr lang="en-US" smtClean="0"/>
              <a:pPr>
                <a:defRPr/>
              </a:pPr>
              <a:t>9</a:t>
            </a:fld>
            <a:endParaRPr lang="en-US"/>
          </a:p>
        </p:txBody>
      </p:sp>
      <p:sp>
        <p:nvSpPr>
          <p:cNvPr id="5" name="Title 4"/>
          <p:cNvSpPr>
            <a:spLocks noGrp="1"/>
          </p:cNvSpPr>
          <p:nvPr>
            <p:ph type="title"/>
          </p:nvPr>
        </p:nvSpPr>
        <p:spPr>
          <a:xfrm>
            <a:off x="2362200" y="457200"/>
            <a:ext cx="4953000" cy="960438"/>
          </a:xfrm>
        </p:spPr>
        <p:txBody>
          <a:bodyPr anchor="ctr"/>
          <a:lstStyle/>
          <a:p>
            <a:pPr algn="l"/>
            <a:r>
              <a:rPr lang="en-US" sz="2000" b="1" dirty="0" smtClean="0"/>
              <a:t>Study Description</a:t>
            </a:r>
            <a:endParaRPr lang="en-US" sz="2000" b="1"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AGaramond BoldItal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18038</TotalTime>
  <Words>1766</Words>
  <Application>Microsoft Macintosh PowerPoint</Application>
  <PresentationFormat>On-screen Show (4:3)</PresentationFormat>
  <Paragraphs>290</Paragraphs>
  <Slides>18</Slides>
  <Notes>4</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Blank Presentation</vt:lpstr>
      <vt:lpstr>Impact of Health IT on Primary Care Workflow and Financial Measures </vt:lpstr>
      <vt:lpstr>Research Team</vt:lpstr>
      <vt:lpstr>Study Description</vt:lpstr>
      <vt:lpstr>Study Data</vt:lpstr>
      <vt:lpstr>Study Design</vt:lpstr>
      <vt:lpstr>Study Description</vt:lpstr>
      <vt:lpstr>Study Description</vt:lpstr>
      <vt:lpstr>Study Description</vt:lpstr>
      <vt:lpstr>Study Description</vt:lpstr>
      <vt:lpstr>Aims 1 &amp; 2: Study Description</vt:lpstr>
      <vt:lpstr>Means and standard errors for the work flow and financial variables on an annual basis </vt:lpstr>
      <vt:lpstr>Regression coefficients for change in work flow measures after EHR implementation </vt:lpstr>
      <vt:lpstr>Regression coefficients for change in financial measures after EHR implementation </vt:lpstr>
      <vt:lpstr>Results</vt:lpstr>
      <vt:lpstr>Conclusions</vt:lpstr>
      <vt:lpstr>Conclusions</vt:lpstr>
      <vt:lpstr>References</vt:lpstr>
      <vt:lpstr>References</vt:lpstr>
    </vt:vector>
  </TitlesOfParts>
  <Company>Firehouse Creative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Lori McKormick</dc:creator>
  <cp:lastModifiedBy>Vanessa Graham</cp:lastModifiedBy>
  <cp:revision>682</cp:revision>
  <cp:lastPrinted>2004-10-12T21:25:11Z</cp:lastPrinted>
  <dcterms:created xsi:type="dcterms:W3CDTF">2004-09-30T13:47:24Z</dcterms:created>
  <dcterms:modified xsi:type="dcterms:W3CDTF">2011-10-18T21:45:46Z</dcterms:modified>
</cp:coreProperties>
</file>